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1" r:id="rId2"/>
    <p:sldMasterId id="2147483843" r:id="rId3"/>
    <p:sldMasterId id="2147483856" r:id="rId4"/>
    <p:sldMasterId id="2147483870" r:id="rId5"/>
  </p:sldMasterIdLst>
  <p:notesMasterIdLst>
    <p:notesMasterId r:id="rId93"/>
  </p:notesMasterIdLst>
  <p:handoutMasterIdLst>
    <p:handoutMasterId r:id="rId94"/>
  </p:handoutMasterIdLst>
  <p:sldIdLst>
    <p:sldId id="363" r:id="rId6"/>
    <p:sldId id="588" r:id="rId7"/>
    <p:sldId id="546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604" r:id="rId23"/>
    <p:sldId id="582" r:id="rId24"/>
    <p:sldId id="583" r:id="rId25"/>
    <p:sldId id="584" r:id="rId26"/>
    <p:sldId id="547" r:id="rId27"/>
    <p:sldId id="569" r:id="rId28"/>
    <p:sldId id="655" r:id="rId29"/>
    <p:sldId id="605" r:id="rId30"/>
    <p:sldId id="606" r:id="rId31"/>
    <p:sldId id="612" r:id="rId32"/>
    <p:sldId id="645" r:id="rId33"/>
    <p:sldId id="646" r:id="rId34"/>
    <p:sldId id="643" r:id="rId35"/>
    <p:sldId id="642" r:id="rId36"/>
    <p:sldId id="644" r:id="rId37"/>
    <p:sldId id="662" r:id="rId38"/>
    <p:sldId id="633" r:id="rId39"/>
    <p:sldId id="632" r:id="rId40"/>
    <p:sldId id="667" r:id="rId41"/>
    <p:sldId id="663" r:id="rId42"/>
    <p:sldId id="571" r:id="rId43"/>
    <p:sldId id="576" r:id="rId44"/>
    <p:sldId id="572" r:id="rId45"/>
    <p:sldId id="573" r:id="rId46"/>
    <p:sldId id="574" r:id="rId47"/>
    <p:sldId id="575" r:id="rId48"/>
    <p:sldId id="580" r:id="rId49"/>
    <p:sldId id="579" r:id="rId50"/>
    <p:sldId id="581" r:id="rId51"/>
    <p:sldId id="631" r:id="rId52"/>
    <p:sldId id="551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599" r:id="rId64"/>
    <p:sldId id="641" r:id="rId65"/>
    <p:sldId id="600" r:id="rId66"/>
    <p:sldId id="601" r:id="rId67"/>
    <p:sldId id="602" r:id="rId68"/>
    <p:sldId id="613" r:id="rId69"/>
    <p:sldId id="614" r:id="rId70"/>
    <p:sldId id="615" r:id="rId71"/>
    <p:sldId id="616" r:id="rId72"/>
    <p:sldId id="617" r:id="rId73"/>
    <p:sldId id="618" r:id="rId74"/>
    <p:sldId id="619" r:id="rId75"/>
    <p:sldId id="620" r:id="rId76"/>
    <p:sldId id="621" r:id="rId77"/>
    <p:sldId id="622" r:id="rId78"/>
    <p:sldId id="553" r:id="rId79"/>
    <p:sldId id="585" r:id="rId80"/>
    <p:sldId id="586" r:id="rId81"/>
    <p:sldId id="587" r:id="rId82"/>
    <p:sldId id="549" r:id="rId83"/>
    <p:sldId id="550" r:id="rId84"/>
    <p:sldId id="665" r:id="rId85"/>
    <p:sldId id="658" r:id="rId86"/>
    <p:sldId id="659" r:id="rId87"/>
    <p:sldId id="660" r:id="rId88"/>
    <p:sldId id="661" r:id="rId89"/>
    <p:sldId id="664" r:id="rId90"/>
    <p:sldId id="666" r:id="rId91"/>
    <p:sldId id="554" r:id="rId9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FFFFFF"/>
    <a:srgbClr val="FF0000"/>
    <a:srgbClr val="0000FF"/>
    <a:srgbClr val="CCECFF"/>
    <a:srgbClr val="FF6600"/>
    <a:srgbClr val="CC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936"/>
    </p:cViewPr>
  </p:sorterViewPr>
  <p:notesViewPr>
    <p:cSldViewPr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FAF0-987E-4D6B-851B-C97985F74D94}" type="datetimeFigureOut">
              <a:rPr lang="en-US" smtClean="0"/>
              <a:pPr/>
              <a:t>7/13/22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D14F-E692-4FFC-8C6F-29734CB1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7A7003-060F-41FA-95B3-A1F138D9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0D13-913F-483C-B29E-AE31C7052C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3A1B8-690E-45D4-A050-FA0DE2A68AD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14D1-CE35-467D-BC7E-264C0C0A793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49DF8B77-9CCC-4594-8908-504BE36F8AB2}" type="slidenum">
              <a:rPr lang="en-US" altLang="en-US" sz="12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pPr algn="r" eaLnBrk="0" hangingPunct="0"/>
              <a:t>16</a:t>
            </a:fld>
            <a:endParaRPr lang="en-US" altLang="en-US" sz="120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76" tIns="46588" rIns="93176" bIns="465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9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04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57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0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61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2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64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1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67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65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6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69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71DE-3D07-462C-8B76-E84E91C33AC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5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>
                <a:solidFill>
                  <a:srgbClr val="000000"/>
                </a:solidFill>
              </a:rPr>
              <a:pPr algn="r" defTabSz="965067"/>
              <a:t>72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9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2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C043-BFEF-49CB-B0E4-FAFA63CB800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4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1C01-AA0D-40DA-B761-F22E6A828762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2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86922-C3C4-4F18-9CD6-085FA045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8105-3309-4722-8381-C1CFC6019AE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E62B-3F82-4840-97E5-383CE7F767B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623175" cy="17526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467600" cy="2743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165F6-6526-46DD-A9AC-DB54A3A9C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457200" y="381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13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06F-785D-4A5D-BEEB-5DB02D7CA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10FD-8CB7-409F-95AC-B909ED1C0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A8CC-2CD5-4BFF-B763-5F67F68889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2BE8-9F19-4C63-852A-2926091C7D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5631-2384-45FC-BBC5-95F7B5C8C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6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6B6-3FE0-40A1-BCAE-56C2A199F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8B9-C76E-4A7D-9C77-0B766CE15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0053-D035-4AAC-A4E9-63013AADC7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5A7C-DEB3-48C2-A896-A7751487B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CBC-593D-4847-A558-5DD627DB5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7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4EFDC1-C54E-41C9-9444-B72811833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1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2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1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3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5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9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8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0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0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5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7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1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0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7A1A0E19-B963-4104-9C1B-5BE7940419B8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n"/>
        <a:defRPr sz="3000" kern="1200">
          <a:solidFill>
            <a:srgbClr val="0000FF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600" kern="1200">
          <a:solidFill>
            <a:srgbClr val="0000FF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-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action/doSearch?ContribAuthorRaw=DI+MAGGIO%2C+MARCO" TargetMode="External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DBAD-CDCC-47D8-848A-B0816907D7A9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Behavioral Household Finance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5417403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/>
            <a:r>
              <a:rPr lang="en-US" sz="2400" dirty="0">
                <a:latin typeface="Helvetica" charset="0"/>
              </a:rPr>
              <a:t>July 14, 2022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Helvetica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43050"/>
            <a:ext cx="3143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/>
            <a:r>
              <a:rPr lang="en-US" altLang="en-US" b="1"/>
              <a:t>Financial Literacy and Education</a:t>
            </a:r>
          </a:p>
        </p:txBody>
      </p:sp>
      <p:graphicFrame>
        <p:nvGraphicFramePr>
          <p:cNvPr id="66048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57800" y="2590800"/>
          <a:ext cx="2089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05451" imgH="3628949" progId="Excel.Chart.8">
                  <p:embed/>
                </p:oleObj>
              </mc:Choice>
              <mc:Fallback>
                <p:oleObj name="Chart" r:id="rId2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8502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0891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91400" y="2286000"/>
          <a:ext cx="12954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905451" imgH="3628949" progId="Excel.Chart.8">
                  <p:embed/>
                </p:oleObj>
              </mc:Choice>
              <mc:Fallback>
                <p:oleObj name="Chart" r:id="rId4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13" t="67339" r="45569" b="9863"/>
                      <a:stretch>
                        <a:fillRect/>
                      </a:stretch>
                    </p:blipFill>
                    <p:spPr bwMode="auto">
                      <a:xfrm>
                        <a:off x="7391400" y="2286000"/>
                        <a:ext cx="12954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Source: Health and Retirement Study, 2004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394325" y="138271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Percent answering risk diversification correctly</a:t>
            </a:r>
          </a:p>
        </p:txBody>
      </p:sp>
      <p:graphicFrame>
        <p:nvGraphicFramePr>
          <p:cNvPr id="6604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914400"/>
          <a:ext cx="4908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5451" imgH="3628949" progId="Excel.Chart.8">
                  <p:embed/>
                </p:oleObj>
              </mc:Choice>
              <mc:Fallback>
                <p:oleObj name="Chart" r:id="rId6" imgW="4905451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5" t="3363" r="30327" b="9180"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908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334000" y="2286000"/>
          <a:ext cx="2089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8" imgW="4924349" imgH="3619500" progId="Excel.Chart.8">
                  <p:embed/>
                </p:oleObj>
              </mc:Choice>
              <mc:Fallback>
                <p:oleObj name="Chart" r:id="rId8" imgW="4924349" imgH="36195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522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0891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87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among the Young (23-27). NLSY: Percentage of correct responses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Interest rate: 79.2%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Inflation: 53.9%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Risk diversification:  46.6%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05720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Two Takeway Points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should not be taken for granted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Illiteracy is widespread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varies a lot among demographic groups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12108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matters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affects financial decisions: Those with low literacy: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calculate how much they need for retirement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participate in the stock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more likely to have difficulties paying off debt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9856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8975" cy="479425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More on the power of interest compounding (TNS)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48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Suppose you owe $1,000 on your credit card and the interest rate you are charged is 20% per year compounded annually.  If you didn’t pay anything off, at this interest rate, how many years would it take for the amount you owe to double</a:t>
            </a:r>
            <a:r>
              <a:rPr lang="en-US" altLang="en-US"/>
              <a:t>?</a:t>
            </a:r>
          </a:p>
          <a:p>
            <a:pPr marL="742950" lvl="2" indent="-171450"/>
            <a:r>
              <a:rPr lang="en-US" altLang="en-US" sz="2400"/>
              <a:t>2 years</a:t>
            </a:r>
          </a:p>
          <a:p>
            <a:pPr marL="742950" lvl="2" indent="-171450"/>
            <a:r>
              <a:rPr lang="en-US" altLang="en-US" sz="2400"/>
              <a:t>Under 5 years</a:t>
            </a:r>
          </a:p>
          <a:p>
            <a:pPr marL="742950" lvl="2" indent="-171450"/>
            <a:r>
              <a:rPr lang="en-US" altLang="en-US" sz="2400"/>
              <a:t>5 to 10 years</a:t>
            </a:r>
          </a:p>
          <a:p>
            <a:pPr marL="742950" lvl="2" indent="-171450"/>
            <a:r>
              <a:rPr lang="en-US" altLang="en-US" sz="2400"/>
              <a:t>More than 10 years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3429000"/>
          <a:ext cx="40433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5525" imgH="1143000" progId="Excel.Sheet.8">
                  <p:embed/>
                </p:oleObj>
              </mc:Choice>
              <mc:Fallback>
                <p:oleObj name="Worksheet" r:id="rId2" imgW="2295525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0433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63538" y="3006725"/>
            <a:ext cx="8142287" cy="412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3775" cy="685800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Payment options: Loaning money to the retailer (TNS)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947025" cy="4876800"/>
          </a:xfrm>
        </p:spPr>
        <p:txBody>
          <a:bodyPr/>
          <a:lstStyle/>
          <a:p>
            <a:pPr marL="400050" lvl="1" indent="-171450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You purchase an appliance which costs $1,000. To pay for this appliance, you are given the following two options: a) Pay 12 monthly installments of $100 each; b) Borrow at a 20% annual interest rate and pay back $1,200 a year from now. Which is the more advantageous offer?</a:t>
            </a:r>
          </a:p>
          <a:p>
            <a:pPr marL="742950" lvl="2" indent="-171450"/>
            <a:r>
              <a:rPr lang="en-US" altLang="en-US" sz="2400"/>
              <a:t>Option (a) </a:t>
            </a:r>
          </a:p>
          <a:p>
            <a:pPr marL="742950" lvl="2" indent="-171450"/>
            <a:r>
              <a:rPr lang="en-US" altLang="en-US" sz="2400"/>
              <a:t>Option (b)</a:t>
            </a:r>
          </a:p>
          <a:p>
            <a:pPr marL="742950" lvl="2" indent="-171450"/>
            <a:r>
              <a:rPr lang="en-US" altLang="en-US" sz="2400"/>
              <a:t>They are the same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3886200"/>
          <a:ext cx="3736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5449" imgH="981151" progId="Excel.Sheet.8">
                  <p:embed/>
                </p:oleObj>
              </mc:Choice>
              <mc:Fallback>
                <p:oleObj name="Worksheet" r:id="rId2" imgW="2295449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7369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12838"/>
          </a:xfrm>
        </p:spPr>
        <p:txBody>
          <a:bodyPr anchor="b"/>
          <a:lstStyle/>
          <a:p>
            <a:pPr algn="l"/>
            <a:r>
              <a:rPr lang="en-US" altLang="en-US" sz="3200"/>
              <a:t>Who has lower debt literacy? Differences between men and women</a:t>
            </a:r>
          </a:p>
        </p:txBody>
      </p:sp>
      <p:graphicFrame>
        <p:nvGraphicFramePr>
          <p:cNvPr id="77619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295400" y="1600200"/>
          <a:ext cx="6553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715500" imgH="6877202" progId="Excel.Chart.8">
                  <p:embed/>
                </p:oleObj>
              </mc:Choice>
              <mc:Fallback>
                <p:oleObj name="Chart" r:id="rId3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5320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6196" name="Text Box 3"/>
          <p:cNvSpPr txBox="1">
            <a:spLocks noChangeArrowheads="1"/>
          </p:cNvSpPr>
          <p:nvPr/>
        </p:nvSpPr>
        <p:spPr bwMode="auto">
          <a:xfrm>
            <a:off x="4403725" y="135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00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6197" name="Rectangle 4"/>
          <p:cNvSpPr>
            <a:spLocks noChangeArrowheads="1"/>
          </p:cNvSpPr>
          <p:nvPr/>
        </p:nvSpPr>
        <p:spPr bwMode="auto">
          <a:xfrm>
            <a:off x="304800" y="1368425"/>
            <a:ext cx="8532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98020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6F6C6C"/>
                </a:solidFill>
                <a:ea typeface="ＭＳ Ｐゴシック" panose="020B0600070205080204" pitchFamily="34" charset="-128"/>
                <a:cs typeface="+mn-cs"/>
              </a:rPr>
              <a:t>Percent answering credit card question correctly or “do not know” by gender</a:t>
            </a:r>
          </a:p>
        </p:txBody>
      </p:sp>
    </p:spTree>
    <p:extLst>
      <p:ext uri="{BB962C8B-B14F-4D97-AF65-F5344CB8AC3E}">
        <p14:creationId xmlns:p14="http://schemas.microsoft.com/office/powerpoint/2010/main" val="359678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altLang="en-US" sz="3200"/>
              <a:t>People who make errors have “difficulties paying off debt</a:t>
            </a:r>
            <a:r>
              <a:rPr lang="en-US" altLang="en-US"/>
              <a:t>.”</a:t>
            </a:r>
          </a:p>
        </p:txBody>
      </p:sp>
      <p:graphicFrame>
        <p:nvGraphicFramePr>
          <p:cNvPr id="6963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60363" y="2009775"/>
          <a:ext cx="42195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24541" imgH="3190890" progId="Excel.Chart.8">
                  <p:embed/>
                </p:oleObj>
              </mc:Choice>
              <mc:Fallback>
                <p:oleObj name="Chart" r:id="rId2" imgW="4924541" imgH="3190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009775"/>
                        <a:ext cx="42195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24" name="Group 4"/>
          <p:cNvGrpSpPr>
            <a:grpSpLocks noChangeAspect="1"/>
          </p:cNvGrpSpPr>
          <p:nvPr/>
        </p:nvGrpSpPr>
        <p:grpSpPr bwMode="auto">
          <a:xfrm>
            <a:off x="4638675" y="1993900"/>
            <a:ext cx="4116388" cy="2747963"/>
            <a:chOff x="2811" y="2339"/>
            <a:chExt cx="2593" cy="1549"/>
          </a:xfrm>
        </p:grpSpPr>
        <p:sp>
          <p:nvSpPr>
            <p:cNvPr id="6963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11" y="2339"/>
              <a:ext cx="2593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8" name="Line 8"/>
            <p:cNvSpPr>
              <a:spLocks noChangeShapeType="1"/>
            </p:cNvSpPr>
            <p:nvPr/>
          </p:nvSpPr>
          <p:spPr bwMode="auto">
            <a:xfrm>
              <a:off x="3214" y="337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9" name="Line 9"/>
            <p:cNvSpPr>
              <a:spLocks noChangeShapeType="1"/>
            </p:cNvSpPr>
            <p:nvPr/>
          </p:nvSpPr>
          <p:spPr bwMode="auto">
            <a:xfrm>
              <a:off x="3214" y="322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0" name="Line 10"/>
            <p:cNvSpPr>
              <a:spLocks noChangeShapeType="1"/>
            </p:cNvSpPr>
            <p:nvPr/>
          </p:nvSpPr>
          <p:spPr bwMode="auto">
            <a:xfrm>
              <a:off x="3214" y="3080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1" name="Line 11"/>
            <p:cNvSpPr>
              <a:spLocks noChangeShapeType="1"/>
            </p:cNvSpPr>
            <p:nvPr/>
          </p:nvSpPr>
          <p:spPr bwMode="auto">
            <a:xfrm>
              <a:off x="3214" y="292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3214" y="277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3214" y="262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3214" y="247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/>
          </p:nvSpPr>
          <p:spPr bwMode="auto">
            <a:xfrm>
              <a:off x="3531" y="2628"/>
              <a:ext cx="423" cy="899"/>
            </a:xfrm>
            <a:prstGeom prst="rect">
              <a:avLst/>
            </a:prstGeom>
            <a:solidFill>
              <a:schemeClr val="hlink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/>
          </p:nvSpPr>
          <p:spPr bwMode="auto">
            <a:xfrm>
              <a:off x="4583" y="2839"/>
              <a:ext cx="422" cy="68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8" name="Line 18"/>
            <p:cNvSpPr>
              <a:spLocks noChangeShapeType="1"/>
            </p:cNvSpPr>
            <p:nvPr/>
          </p:nvSpPr>
          <p:spPr bwMode="auto">
            <a:xfrm>
              <a:off x="3214" y="2479"/>
              <a:ext cx="1" cy="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3195" y="352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>
              <a:off x="3195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1" name="Line 21"/>
            <p:cNvSpPr>
              <a:spLocks noChangeShapeType="1"/>
            </p:cNvSpPr>
            <p:nvPr/>
          </p:nvSpPr>
          <p:spPr bwMode="auto">
            <a:xfrm>
              <a:off x="3195" y="322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2" name="Line 22"/>
            <p:cNvSpPr>
              <a:spLocks noChangeShapeType="1"/>
            </p:cNvSpPr>
            <p:nvPr/>
          </p:nvSpPr>
          <p:spPr bwMode="auto">
            <a:xfrm>
              <a:off x="3195" y="308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3195" y="29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>
              <a:off x="3195" y="2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195" y="26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3195" y="247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3214" y="352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8" name="Line 28"/>
            <p:cNvSpPr>
              <a:spLocks noChangeShapeType="1"/>
            </p:cNvSpPr>
            <p:nvPr/>
          </p:nvSpPr>
          <p:spPr bwMode="auto">
            <a:xfrm flipV="1">
              <a:off x="3214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9" name="Line 29"/>
            <p:cNvSpPr>
              <a:spLocks noChangeShapeType="1"/>
            </p:cNvSpPr>
            <p:nvPr/>
          </p:nvSpPr>
          <p:spPr bwMode="auto">
            <a:xfrm flipV="1">
              <a:off x="4266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0" name="Line 30"/>
            <p:cNvSpPr>
              <a:spLocks noChangeShapeType="1"/>
            </p:cNvSpPr>
            <p:nvPr/>
          </p:nvSpPr>
          <p:spPr bwMode="auto">
            <a:xfrm flipV="1">
              <a:off x="5318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/>
          </p:nvSpPr>
          <p:spPr bwMode="auto">
            <a:xfrm>
              <a:off x="3076" y="3484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/>
          </p:nvSpPr>
          <p:spPr bwMode="auto">
            <a:xfrm>
              <a:off x="3076" y="3335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/>
          </p:nvSpPr>
          <p:spPr bwMode="auto">
            <a:xfrm>
              <a:off x="3036" y="318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/>
          </p:nvSpPr>
          <p:spPr bwMode="auto">
            <a:xfrm>
              <a:off x="3036" y="303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5" name="Rectangle 35"/>
            <p:cNvSpPr>
              <a:spLocks noChangeArrowheads="1"/>
            </p:cNvSpPr>
            <p:nvPr/>
          </p:nvSpPr>
          <p:spPr bwMode="auto">
            <a:xfrm>
              <a:off x="3036" y="288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6" name="Rectangle 36"/>
            <p:cNvSpPr>
              <a:spLocks noChangeArrowheads="1"/>
            </p:cNvSpPr>
            <p:nvPr/>
          </p:nvSpPr>
          <p:spPr bwMode="auto">
            <a:xfrm>
              <a:off x="3036" y="273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7" name="Rectangle 37"/>
            <p:cNvSpPr>
              <a:spLocks noChangeArrowheads="1"/>
            </p:cNvSpPr>
            <p:nvPr/>
          </p:nvSpPr>
          <p:spPr bwMode="auto">
            <a:xfrm>
              <a:off x="3036" y="2589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30%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8" name="Rectangle 38"/>
            <p:cNvSpPr>
              <a:spLocks noChangeArrowheads="1"/>
            </p:cNvSpPr>
            <p:nvPr/>
          </p:nvSpPr>
          <p:spPr bwMode="auto">
            <a:xfrm>
              <a:off x="3036" y="24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35%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9" name="Rectangle 39"/>
            <p:cNvSpPr>
              <a:spLocks noChangeArrowheads="1"/>
            </p:cNvSpPr>
            <p:nvPr/>
          </p:nvSpPr>
          <p:spPr bwMode="auto">
            <a:xfrm>
              <a:off x="3621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a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0" name="Rectangle 40"/>
            <p:cNvSpPr>
              <a:spLocks noChangeArrowheads="1"/>
            </p:cNvSpPr>
            <p:nvPr/>
          </p:nvSpPr>
          <p:spPr bwMode="auto">
            <a:xfrm>
              <a:off x="4678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b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3791" y="3705"/>
              <a:ext cx="10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Choose two payment options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 rot="16200000">
              <a:off x="2441" y="2932"/>
              <a:ext cx="10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Percentage with "too much debt"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790575" y="1281113"/>
            <a:ext cx="2555875" cy="565150"/>
          </a:xfrm>
          <a:prstGeom prst="wedgeRectCallout">
            <a:avLst>
              <a:gd name="adj1" fmla="val 36833"/>
              <a:gd name="adj2" fmla="val 1370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Grossly underestimate compounding</a:t>
            </a:r>
          </a:p>
        </p:txBody>
      </p:sp>
      <p:sp>
        <p:nvSpPr>
          <p:cNvPr id="696365" name="AutoShape 45"/>
          <p:cNvSpPr>
            <a:spLocks noChangeArrowheads="1"/>
          </p:cNvSpPr>
          <p:nvPr/>
        </p:nvSpPr>
        <p:spPr bwMode="auto">
          <a:xfrm>
            <a:off x="5980113" y="1357313"/>
            <a:ext cx="2555875" cy="565150"/>
          </a:xfrm>
          <a:prstGeom prst="wedgeRectCallout">
            <a:avLst>
              <a:gd name="adj1" fmla="val -41056"/>
              <a:gd name="adj2" fmla="val 14410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Gives free loan to retailer</a:t>
            </a:r>
          </a:p>
        </p:txBody>
      </p:sp>
    </p:spTree>
    <p:extLst>
      <p:ext uri="{BB962C8B-B14F-4D97-AF65-F5344CB8AC3E}">
        <p14:creationId xmlns:p14="http://schemas.microsoft.com/office/powerpoint/2010/main" val="25932789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397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/>
              <a:t>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 dirty="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/>
              <a:t>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/>
              <a:t>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/>
              <a:t>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 dirty="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6303058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942737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(and health)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 (see choice architecture lecture)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44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Fraction of people who answer “100”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“If the chance of getting a disease is 10 percent, how many people out of 1,000 would be expected to get the disease?”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Source: HRS; </a:t>
            </a:r>
            <a:r>
              <a:rPr lang="en-US" sz="1600" dirty="0" err="1">
                <a:solidFill>
                  <a:srgbClr val="000000"/>
                </a:solidFill>
              </a:rPr>
              <a:t>Agarwal</a:t>
            </a:r>
            <a:r>
              <a:rPr lang="en-US" sz="1600" dirty="0">
                <a:solidFill>
                  <a:srgbClr val="000000"/>
                </a:solidFill>
              </a:rPr>
              <a:t>, Driscoll, </a:t>
            </a:r>
            <a:r>
              <a:rPr lang="en-US" sz="1600" dirty="0" err="1">
                <a:solidFill>
                  <a:srgbClr val="000000"/>
                </a:solidFill>
              </a:rPr>
              <a:t>Gabaix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Laibson</a:t>
            </a:r>
            <a:r>
              <a:rPr lang="en-US" sz="1600" dirty="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70052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Fraction of people who answer “400,000”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“If 5 people all have the winning numbers in the lottery and the prize is two million dollars, how much will each of them get?”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Source: HRS; </a:t>
            </a:r>
            <a:r>
              <a:rPr lang="en-US" sz="1600" dirty="0" err="1">
                <a:solidFill>
                  <a:srgbClr val="000000"/>
                </a:solidFill>
              </a:rPr>
              <a:t>Agarwal</a:t>
            </a:r>
            <a:r>
              <a:rPr lang="en-US" sz="1600" dirty="0">
                <a:solidFill>
                  <a:srgbClr val="000000"/>
                </a:solidFill>
              </a:rPr>
              <a:t>, Driscoll, </a:t>
            </a:r>
            <a:r>
              <a:rPr lang="en-US" sz="1600" dirty="0" err="1">
                <a:solidFill>
                  <a:srgbClr val="000000"/>
                </a:solidFill>
              </a:rPr>
              <a:t>Gabaix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Laibson</a:t>
            </a:r>
            <a:r>
              <a:rPr lang="en-US" sz="1600" dirty="0">
                <a:solidFill>
                  <a:srgbClr val="000000"/>
                </a:solidFill>
              </a:rPr>
              <a:t> (2009)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3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very few </a:t>
            </a:r>
            <a:r>
              <a:rPr lang="en-US" sz="2400" b="1" i="1" dirty="0">
                <a:solidFill>
                  <a:srgbClr val="FF0000"/>
                </a:solidFill>
              </a:rPr>
              <a:t>liquid</a:t>
            </a:r>
            <a:r>
              <a:rPr lang="en-US" sz="2400" b="1" dirty="0">
                <a:solidFill>
                  <a:srgbClr val="FF0000"/>
                </a:solidFill>
              </a:rPr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substantial </a:t>
            </a:r>
            <a:r>
              <a:rPr lang="en-US" sz="2400" b="1" i="1" dirty="0">
                <a:solidFill>
                  <a:srgbClr val="FF0000"/>
                </a:solidFill>
              </a:rPr>
              <a:t>illiquid</a:t>
            </a:r>
            <a:r>
              <a:rPr lang="en-US" sz="2400" b="1" dirty="0">
                <a:solidFill>
                  <a:srgbClr val="FF0000"/>
                </a:solidFill>
              </a:rPr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95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Households live hand to mouth</a:t>
            </a:r>
            <a:br>
              <a:rPr lang="en-US" dirty="0"/>
            </a:br>
            <a:r>
              <a:rPr lang="en-US" sz="2800" dirty="0" err="1"/>
              <a:t>Lusardi</a:t>
            </a:r>
            <a:r>
              <a:rPr lang="en-US" sz="2800" dirty="0"/>
              <a:t> and </a:t>
            </a:r>
            <a:r>
              <a:rPr lang="en-US" sz="2800" dirty="0" err="1"/>
              <a:t>Tufano</a:t>
            </a:r>
            <a:r>
              <a:rPr lang="en-US" sz="2800" dirty="0"/>
              <a:t>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/>
              <a:t>How confident are you that you could come up with $2,000 if an unexpected need arose within the next month?</a:t>
            </a:r>
            <a:r>
              <a:rPr lang="en-US" dirty="0"/>
              <a:t>  </a:t>
            </a:r>
          </a:p>
          <a:p>
            <a:pPr lvl="1" eaLnBrk="1" hangingPunct="1"/>
            <a:r>
              <a:rPr lang="en-US" i="1" dirty="0"/>
              <a:t>I am certain…I could</a:t>
            </a:r>
          </a:p>
          <a:p>
            <a:pPr lvl="1" eaLnBrk="1" hangingPunct="1"/>
            <a:r>
              <a:rPr lang="en-US" i="1" dirty="0"/>
              <a:t>I could probably…</a:t>
            </a:r>
          </a:p>
          <a:p>
            <a:pPr lvl="1" eaLnBrk="1" hangingPunct="1"/>
            <a:r>
              <a:rPr lang="en-US" i="1" dirty="0"/>
              <a:t>I probably could not…</a:t>
            </a:r>
          </a:p>
          <a:p>
            <a:pPr lvl="1" eaLnBrk="1" hangingPunct="1"/>
            <a:r>
              <a:rPr lang="en-US" i="1" dirty="0"/>
              <a:t>I am certain…I could not</a:t>
            </a:r>
          </a:p>
          <a:p>
            <a:pPr lvl="1" eaLnBrk="1" hangingPunct="1"/>
            <a:r>
              <a:rPr lang="en-US" dirty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362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505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429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/>
              <a:t>Households live hand to mouth</a:t>
            </a:r>
            <a:br>
              <a:rPr lang="en-US" dirty="0"/>
            </a:br>
            <a:r>
              <a:rPr lang="en-US" sz="2400" dirty="0"/>
              <a:t>(Board of Governors of the Federal Reserve System 2016)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Forty-six percent of U.S. adults report that they either could not come up with $400 to cover an emergency expense, or would have to borrow or sell something to do so.</a:t>
            </a:r>
          </a:p>
        </p:txBody>
      </p:sp>
    </p:spTree>
    <p:extLst>
      <p:ext uri="{BB962C8B-B14F-4D97-AF65-F5344CB8AC3E}">
        <p14:creationId xmlns:p14="http://schemas.microsoft.com/office/powerpoint/2010/main" val="387060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SCF (age 65-74): In 2007,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$68,100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$12,500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</a:t>
            </a:r>
            <a:r>
              <a:rPr lang="en-US" sz="2800" dirty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among 2-person households</a:t>
            </a:r>
          </a:p>
        </p:txBody>
      </p:sp>
    </p:spTree>
    <p:extLst>
      <p:ext uri="{BB962C8B-B14F-4D97-AF65-F5344CB8AC3E}">
        <p14:creationId xmlns:p14="http://schemas.microsoft.com/office/powerpoint/2010/main" val="66356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2677656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Survey of Consumer Finances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In 2007, the median holding of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financial assets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including personal retirement accounts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is $68,100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65-74 year old households</a:t>
            </a:r>
          </a:p>
        </p:txBody>
      </p:sp>
    </p:spTree>
    <p:extLst>
      <p:ext uri="{BB962C8B-B14F-4D97-AF65-F5344CB8AC3E}">
        <p14:creationId xmlns:p14="http://schemas.microsoft.com/office/powerpoint/2010/main" val="39398785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" y="0"/>
            <a:ext cx="8936521" cy="693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38090"/>
            <a:ext cx="581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Poterba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Venti</a:t>
            </a:r>
            <a:r>
              <a:rPr lang="en-US" sz="2000" dirty="0">
                <a:solidFill>
                  <a:srgbClr val="FF0000"/>
                </a:solidFill>
              </a:rPr>
              <a:t>, and Wise 2013; HRS 2008 wave)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590800"/>
            <a:ext cx="87630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1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2013 Survey of Consumer Finances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Beshears</a:t>
            </a:r>
            <a:r>
              <a:rPr lang="en-US" dirty="0"/>
              <a:t> et al 2018; percentile analysis)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3613"/>
            <a:ext cx="8887126" cy="540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395728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(excluding social security)</a:t>
            </a:r>
          </a:p>
        </p:txBody>
      </p:sp>
    </p:spTree>
    <p:extLst>
      <p:ext uri="{BB962C8B-B14F-4D97-AF65-F5344CB8AC3E}">
        <p14:creationId xmlns:p14="http://schemas.microsoft.com/office/powerpoint/2010/main" val="335730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9025101" cy="5135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2BE66-2AFF-818F-26A4-C8B2EA484545}"/>
              </a:ext>
            </a:extLst>
          </p:cNvPr>
          <p:cNvSpPr txBox="1"/>
          <p:nvPr/>
        </p:nvSpPr>
        <p:spPr>
          <a:xfrm>
            <a:off x="200411" y="6076890"/>
            <a:ext cx="879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Medians using population weights (paper has 25</a:t>
            </a:r>
            <a:r>
              <a:rPr lang="en-US" sz="2000" baseline="30000" dirty="0"/>
              <a:t>th</a:t>
            </a:r>
            <a:r>
              <a:rPr lang="en-US" sz="2000" dirty="0"/>
              <a:t>, 50</a:t>
            </a:r>
            <a:r>
              <a:rPr lang="en-US" sz="2000" baseline="30000" dirty="0"/>
              <a:t>th</a:t>
            </a:r>
            <a:r>
              <a:rPr lang="en-US" sz="2000" dirty="0"/>
              <a:t>, and 75</a:t>
            </a:r>
            <a:r>
              <a:rPr lang="en-US" sz="2000" baseline="30000" dirty="0"/>
              <a:t>th</a:t>
            </a:r>
            <a:r>
              <a:rPr lang="en-US" sz="2000" dirty="0"/>
              <a:t> percentiles)</a:t>
            </a:r>
          </a:p>
        </p:txBody>
      </p:sp>
    </p:spTree>
    <p:extLst>
      <p:ext uri="{BB962C8B-B14F-4D97-AF65-F5344CB8AC3E}">
        <p14:creationId xmlns:p14="http://schemas.microsoft.com/office/powerpoint/2010/main" val="308175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(and health) choices that are seemingly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84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Decomposition of household net worth,       age 60-69,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22" y="1994773"/>
            <a:ext cx="4137239" cy="2521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3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364188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Decomposition of household net worth,        age 50-59,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6" y="1994774"/>
            <a:ext cx="4137239" cy="252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72716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Decomposition of household net worth,       age 30-39, +/- 5 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4"/>
            <a:ext cx="4077116" cy="401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56" y="1994774"/>
            <a:ext cx="4077116" cy="252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Survey of Consumer Finances, 2013</a:t>
            </a:r>
          </a:p>
        </p:txBody>
      </p:sp>
    </p:spTree>
    <p:extLst>
      <p:ext uri="{BB962C8B-B14F-4D97-AF65-F5344CB8AC3E}">
        <p14:creationId xmlns:p14="http://schemas.microsoft.com/office/powerpoint/2010/main" val="349863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8A2EF-97D2-1480-92F4-203127C3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F0501-5996-F746-8F22-756BA7B4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8771"/>
            <a:ext cx="7772400" cy="1143000"/>
          </a:xfrm>
        </p:spPr>
        <p:txBody>
          <a:bodyPr/>
          <a:lstStyle/>
          <a:p>
            <a:r>
              <a:rPr lang="en-US" sz="1200" dirty="0"/>
              <a:t>SCF</a:t>
            </a:r>
            <a:r>
              <a:rPr lang="en-US" sz="1400" dirty="0"/>
              <a:t> data from 2013, 2016, 2019 (source: </a:t>
            </a:r>
            <a:r>
              <a:rPr lang="en-US" sz="1400" dirty="0" err="1"/>
              <a:t>Laibson</a:t>
            </a:r>
            <a:r>
              <a:rPr lang="en-US" sz="1400" dirty="0"/>
              <a:t>, Lee, </a:t>
            </a:r>
            <a:r>
              <a:rPr lang="en-US" sz="1400" dirty="0" err="1"/>
              <a:t>Maxted</a:t>
            </a:r>
            <a:r>
              <a:rPr lang="en-US" sz="1400" dirty="0"/>
              <a:t> 2022)</a:t>
            </a:r>
          </a:p>
        </p:txBody>
      </p:sp>
    </p:spTree>
    <p:extLst>
      <p:ext uri="{BB962C8B-B14F-4D97-AF65-F5344CB8AC3E}">
        <p14:creationId xmlns:p14="http://schemas.microsoft.com/office/powerpoint/2010/main" val="251476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education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 with</a:t>
                          </a:r>
                          <a:r>
                            <a:rPr lang="en-US" sz="2400" baseline="0" dirty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</a:t>
                          </a:r>
                          <a:r>
                            <a:rPr lang="en-US" sz="2400" baseline="0" dirty="0"/>
                            <a:t> with r</a:t>
                          </a:r>
                          <a:r>
                            <a:rPr lang="en-US" sz="2400" dirty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&gt;$5000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MPC</a:t>
                          </a:r>
                          <a:r>
                            <a:rPr lang="en-US" sz="2400" baseline="0" dirty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10680" r="-39564" b="-4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0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458200" cy="1143000"/>
          </a:xfrm>
        </p:spPr>
        <p:txBody>
          <a:bodyPr/>
          <a:lstStyle/>
          <a:p>
            <a:r>
              <a:rPr lang="en-US" sz="2800" dirty="0"/>
              <a:t>High Marginal Propensity to Consume from Liquidity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114800"/>
          </a:xfrm>
        </p:spPr>
        <p:txBody>
          <a:bodyPr/>
          <a:lstStyle/>
          <a:p>
            <a:r>
              <a:rPr lang="en-US" sz="2000" dirty="0"/>
              <a:t>Shapiro (2005): food stamps and monthly caloric cycle (calories drop 10-15% over the month)</a:t>
            </a:r>
          </a:p>
          <a:p>
            <a:r>
              <a:rPr lang="en-US" sz="2000" dirty="0"/>
              <a:t>Parker (2014): study of 2008 Economic Stimulus Payments using Nielsen data generating a within-year MPX of 60%</a:t>
            </a:r>
          </a:p>
          <a:p>
            <a:r>
              <a:rPr lang="en-US" sz="2000" dirty="0" err="1"/>
              <a:t>Ganong</a:t>
            </a:r>
            <a:r>
              <a:rPr lang="en-US" sz="2000" dirty="0"/>
              <a:t> and Noel (2016): when unemployment insurance runs out (a predictable event), household consumption drops by 11%.</a:t>
            </a:r>
          </a:p>
          <a:p>
            <a:r>
              <a:rPr lang="en-US" sz="2000" dirty="0" err="1"/>
              <a:t>Fagereng</a:t>
            </a:r>
            <a:r>
              <a:rPr lang="en-US" sz="2000" dirty="0"/>
              <a:t>, Holm, and </a:t>
            </a:r>
            <a:r>
              <a:rPr lang="en-US" sz="2000" dirty="0" err="1"/>
              <a:t>Natvik</a:t>
            </a:r>
            <a:r>
              <a:rPr lang="en-US" sz="2000" dirty="0"/>
              <a:t> (2020): lottery winner MPX’s; “Low-liquidity winners of the smallest prizes (around $1,500) are estimated to spend all within the year of winning. The corresponding estimate for high-liquidity winners of large prizes ($8,300-150,000) is slightly below one half.”</a:t>
            </a:r>
          </a:p>
          <a:p>
            <a:r>
              <a:rPr lang="en-US" sz="2000" dirty="0"/>
              <a:t>Gerard and </a:t>
            </a:r>
            <a:r>
              <a:rPr lang="en-US" sz="2000" dirty="0" err="1"/>
              <a:t>Naritomi</a:t>
            </a:r>
            <a:r>
              <a:rPr lang="en-US" sz="2000" dirty="0"/>
              <a:t> (2021): “displaced workers eligible for both UI and SP increase consumption at layoff by 35% despite experiencing a 17% consumption loss after they stop receiving any benefits”</a:t>
            </a:r>
          </a:p>
          <a:p>
            <a:r>
              <a:rPr lang="en-US" sz="2000" dirty="0"/>
              <a:t>Also see, Shea (1995), </a:t>
            </a:r>
            <a:r>
              <a:rPr lang="en-US" sz="2000" dirty="0" err="1"/>
              <a:t>Mastrobuoni</a:t>
            </a:r>
            <a:r>
              <a:rPr lang="en-US" sz="2000" dirty="0"/>
              <a:t> and Weinberg (2009), Hastings and Washington (2010), </a:t>
            </a:r>
            <a:r>
              <a:rPr lang="en-US" sz="2000" dirty="0" err="1"/>
              <a:t>Olafsson</a:t>
            </a:r>
            <a:r>
              <a:rPr lang="en-US" sz="2000" dirty="0"/>
              <a:t> and </a:t>
            </a:r>
            <a:r>
              <a:rPr lang="en-US" sz="2000" dirty="0" err="1"/>
              <a:t>Pagel</a:t>
            </a:r>
            <a:r>
              <a:rPr lang="en-US" sz="2000" dirty="0"/>
              <a:t> (2018), Stephens and Toohey (2018)</a:t>
            </a:r>
          </a:p>
        </p:txBody>
      </p:sp>
    </p:spTree>
    <p:extLst>
      <p:ext uri="{BB962C8B-B14F-4D97-AF65-F5344CB8AC3E}">
        <p14:creationId xmlns:p14="http://schemas.microsoft.com/office/powerpoint/2010/main" val="1009623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F8BB-DDF0-B377-959C-373FA66A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err="1"/>
              <a:t>Havranek</a:t>
            </a:r>
            <a:r>
              <a:rPr lang="en-US" dirty="0"/>
              <a:t> and </a:t>
            </a:r>
            <a:r>
              <a:rPr lang="en-US" dirty="0" err="1"/>
              <a:t>Sokolova</a:t>
            </a:r>
            <a:r>
              <a:rPr lang="en-US" dirty="0"/>
              <a:t> (2020)</a:t>
            </a:r>
            <a:br>
              <a:rPr lang="en-US" dirty="0"/>
            </a:br>
            <a:r>
              <a:rPr lang="en-US" sz="2400" dirty="0"/>
              <a:t>(see </a:t>
            </a:r>
            <a:r>
              <a:rPr lang="en-US" sz="2400" dirty="0" err="1"/>
              <a:t>Ganong</a:t>
            </a:r>
            <a:r>
              <a:rPr lang="en-US" sz="2400" dirty="0"/>
              <a:t> and Noel 2020 for analysis)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4243-B45F-3EC6-4A51-C5B1018A2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Reviews 246 estimates of the MPC for nondurables </a:t>
            </a:r>
          </a:p>
          <a:p>
            <a:r>
              <a:rPr lang="en-US" b="1" dirty="0"/>
              <a:t>Mean MPC is 0.29 </a:t>
            </a:r>
          </a:p>
          <a:p>
            <a:r>
              <a:rPr lang="en-US" b="1" dirty="0"/>
              <a:t>Median MPC is 0.25</a:t>
            </a:r>
          </a:p>
          <a:p>
            <a:endParaRPr lang="en-US" b="1" dirty="0"/>
          </a:p>
          <a:p>
            <a:r>
              <a:rPr lang="en-US" dirty="0"/>
              <a:t>Mean standard error is 0.19 </a:t>
            </a:r>
          </a:p>
          <a:p>
            <a:r>
              <a:rPr lang="en-US" dirty="0"/>
              <a:t>Median standard error is 0.13</a:t>
            </a:r>
          </a:p>
          <a:p>
            <a:endParaRPr lang="en-US" dirty="0"/>
          </a:p>
          <a:p>
            <a:r>
              <a:rPr lang="en-US" dirty="0"/>
              <a:t>To get marginal propensity for expenditure, multiply by 3X (see </a:t>
            </a:r>
            <a:r>
              <a:rPr lang="en-US" dirty="0" err="1"/>
              <a:t>Laibson</a:t>
            </a:r>
            <a:r>
              <a:rPr lang="en-US" dirty="0"/>
              <a:t>, </a:t>
            </a:r>
            <a:r>
              <a:rPr lang="en-US" dirty="0" err="1"/>
              <a:t>Maxted</a:t>
            </a:r>
            <a:r>
              <a:rPr lang="en-US" dirty="0"/>
              <a:t>, and Moll 2022). </a:t>
            </a:r>
          </a:p>
        </p:txBody>
      </p:sp>
    </p:spTree>
    <p:extLst>
      <p:ext uri="{BB962C8B-B14F-4D97-AF65-F5344CB8AC3E}">
        <p14:creationId xmlns:p14="http://schemas.microsoft.com/office/powerpoint/2010/main" val="361808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60998-8BB7-DB41-C4B0-39AE7662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99" y="391810"/>
            <a:ext cx="9066099" cy="6478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0E74E-AC98-4DE1-E1B1-8DF3653CF8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74499" y="-304800"/>
                <a:ext cx="9218499" cy="1143000"/>
              </a:xfrm>
            </p:spPr>
            <p:txBody>
              <a:bodyPr/>
              <a:lstStyle/>
              <a:p>
                <a:r>
                  <a:rPr lang="en-US" sz="2000" dirty="0"/>
                  <a:t>MPC’s (</a:t>
                </a:r>
                <a:r>
                  <a:rPr lang="en-US" sz="2000" dirty="0" err="1"/>
                  <a:t>Ganong</a:t>
                </a:r>
                <a:r>
                  <a:rPr lang="en-US" sz="2000" dirty="0"/>
                  <a:t>, Jones, Noel, Greig, Farrell, and Wheat 2020);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3 for MPX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0E74E-AC98-4DE1-E1B1-8DF3653CF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74499" y="-304800"/>
                <a:ext cx="9218499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A1BA6A-1345-3227-807C-C41AAC977799}"/>
              </a:ext>
            </a:extLst>
          </p:cNvPr>
          <p:cNvSpPr txBox="1"/>
          <p:nvPr/>
        </p:nvSpPr>
        <p:spPr>
          <a:xfrm>
            <a:off x="2514600" y="762000"/>
            <a:ext cx="454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Aggregate (non-durable) MPC = $0.22</a:t>
            </a:r>
          </a:p>
        </p:txBody>
      </p:sp>
    </p:spTree>
    <p:extLst>
      <p:ext uri="{BB962C8B-B14F-4D97-AF65-F5344CB8AC3E}">
        <p14:creationId xmlns:p14="http://schemas.microsoft.com/office/powerpoint/2010/main" val="400535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High MPC’s out of liquid wealth</a:t>
            </a:r>
            <a:br>
              <a:rPr lang="en-US" dirty="0"/>
            </a:br>
            <a:r>
              <a:rPr lang="en-US" dirty="0"/>
              <a:t>Shapiro (2005)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</p:spPr>
            <p:txBody>
              <a:bodyPr/>
              <a:lstStyle/>
              <a:p>
                <a:r>
                  <a:rPr lang="en-US" dirty="0"/>
                  <a:t>For food stamp recipients, caloric intake declines by 10-15% over the food stamp month.</a:t>
                </a:r>
              </a:p>
              <a:p>
                <a:r>
                  <a:rPr lang="en-US" dirty="0"/>
                  <a:t>To be resolved with exponential discounting, requires an annual </a:t>
                </a:r>
                <a:r>
                  <a:rPr lang="en-US" dirty="0">
                    <a:solidFill>
                      <a:srgbClr val="FF0000"/>
                    </a:solidFill>
                  </a:rPr>
                  <a:t>discount factor </a:t>
                </a:r>
                <a:r>
                  <a:rPr lang="en-US" dirty="0"/>
                  <a:t>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0.23=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−1.47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Survey evidence reveals rising desperation over the course of the food stamp month, suggesting that a high elasticity of </a:t>
                </a:r>
                <a:r>
                  <a:rPr lang="en-US" dirty="0" err="1"/>
                  <a:t>intertemporal</a:t>
                </a:r>
                <a:r>
                  <a:rPr lang="en-US" dirty="0"/>
                  <a:t> substitution is not a likely explanation. </a:t>
                </a:r>
              </a:p>
              <a:p>
                <a:r>
                  <a:rPr lang="en-US" dirty="0"/>
                  <a:t>Households with more short-run impatience (estimated from hypothetical </a:t>
                </a:r>
                <a:r>
                  <a:rPr lang="en-US" dirty="0" err="1"/>
                  <a:t>intertemporal</a:t>
                </a:r>
                <a:r>
                  <a:rPr lang="en-US" dirty="0"/>
                  <a:t> choices) are more likely to run out of food sometime during the month.</a:t>
                </a:r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  <a:blipFill rotWithShape="0">
                <a:blip r:embed="rId2"/>
                <a:stretch>
                  <a:fillRect l="-1098" t="-903" r="-1882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8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data can reject a number of alternative hypotheses.</a:t>
            </a: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Households that shop for food more frequently do not display a smaller decline in intake over the month, casting doubt on depreciation stories.</a:t>
            </a:r>
          </a:p>
          <a:p>
            <a:r>
              <a:rPr lang="en-US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/>
              <a:t>Survey respondents are not more likely to eat in another person’s home toward the end of the month.</a:t>
            </a:r>
          </a:p>
          <a:p>
            <a:r>
              <a:rPr lang="en-US"/>
              <a:t>The data show no evidence of 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486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altLang="en-US"/>
              <a:t>Assessing Literacy: Numeracy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Compound Interest</a:t>
            </a:r>
            <a:endParaRPr lang="en-US" altLang="en-US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“Suppose you had $100 in a savings account and the interest rate was 2% per year.  After 5 years, how much do you think you would have in the account if you left the money to grow?”</a:t>
            </a: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endParaRPr lang="en-US" altLang="en-US" sz="900"/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i) More than $102;</a:t>
            </a:r>
            <a:r>
              <a:rPr lang="en-US" altLang="en-US"/>
              <a:t>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Less than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Don’t know (DK);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7784" y="6299822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Lusardi and Mitchell (2014)</a:t>
            </a:r>
          </a:p>
        </p:txBody>
      </p:sp>
    </p:spTree>
    <p:extLst>
      <p:ext uri="{BB962C8B-B14F-4D97-AF65-F5344CB8AC3E}">
        <p14:creationId xmlns:p14="http://schemas.microsoft.com/office/powerpoint/2010/main" val="407333392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MPC’s out of Social security</a:t>
            </a:r>
            <a:br>
              <a:rPr lang="en-US" dirty="0"/>
            </a:br>
            <a:r>
              <a:rPr lang="it-IT" dirty="0"/>
              <a:t>Mastrobuoni and Weinberg (2009)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substantial savings smooth consumption over the monthly pay cycle</a:t>
            </a:r>
          </a:p>
          <a:p>
            <a:r>
              <a:rPr lang="en-US" dirty="0"/>
              <a:t>Individuals without savings consume 25 percent fewer calories the week before they receive SS checks relative to the week after</a:t>
            </a:r>
          </a:p>
        </p:txBody>
      </p:sp>
    </p:spTree>
    <p:extLst>
      <p:ext uri="{BB962C8B-B14F-4D97-AF65-F5344CB8AC3E}">
        <p14:creationId xmlns:p14="http://schemas.microsoft.com/office/powerpoint/2010/main" val="2880415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Lifecycle simulations (</a:t>
            </a:r>
            <a:r>
              <a:rPr lang="en-US" dirty="0" err="1"/>
              <a:t>Angeletos</a:t>
            </a:r>
            <a:r>
              <a:rPr lang="en-US" dirty="0"/>
              <a:t> et al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/>
              <a:t>Mortality</a:t>
            </a:r>
          </a:p>
          <a:p>
            <a:r>
              <a:rPr lang="en-US" dirty="0"/>
              <a:t>Dependents </a:t>
            </a:r>
          </a:p>
          <a:p>
            <a:r>
              <a:rPr lang="en-US" dirty="0"/>
              <a:t>Retirement/Social Security</a:t>
            </a:r>
          </a:p>
          <a:p>
            <a:r>
              <a:rPr lang="en-US" dirty="0"/>
              <a:t>Three educational groups: NHS, HS, COLL  </a:t>
            </a:r>
          </a:p>
          <a:p>
            <a:r>
              <a:rPr lang="en-US" dirty="0"/>
              <a:t>Stochastic labor income </a:t>
            </a:r>
          </a:p>
          <a:p>
            <a:r>
              <a:rPr lang="en-US" dirty="0"/>
              <a:t>Credit limit: (.30)(permanent income) </a:t>
            </a:r>
          </a:p>
          <a:p>
            <a:r>
              <a:rPr lang="en-US" dirty="0"/>
              <a:t>3 state variables: liquid and illiquid wealth, income.</a:t>
            </a:r>
          </a:p>
          <a:p>
            <a:r>
              <a:rPr lang="en-US" dirty="0"/>
              <a:t>2 choice variables: liquid and illiquid wealth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3447584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relative risk aversion = 2</a:t>
            </a:r>
          </a:p>
          <a:p>
            <a:r>
              <a:rPr lang="en-US" dirty="0"/>
              <a:t>For exponential discounting economy: </a:t>
            </a:r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β=1</a:t>
            </a:r>
            <a:r>
              <a:rPr lang="el-GR" sz="2800" dirty="0"/>
              <a:t>  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=0.94  (</a:t>
            </a:r>
            <a:r>
              <a:rPr lang="en-US" dirty="0"/>
              <a:t>match median ‘W/Y’ of 3.9 ages 50-59)</a:t>
            </a:r>
          </a:p>
          <a:p>
            <a:r>
              <a:rPr lang="en-US" dirty="0"/>
              <a:t>For quasi-hyperbolic discounting economy: </a:t>
            </a:r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=0.96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/>
              <a:t>match median ‘W/Y’ of 3.9 ages 50-59)</a:t>
            </a:r>
          </a:p>
        </p:txBody>
      </p:sp>
    </p:spTree>
    <p:extLst>
      <p:ext uri="{BB962C8B-B14F-4D97-AF65-F5344CB8AC3E}">
        <p14:creationId xmlns:p14="http://schemas.microsoft.com/office/powerpoint/2010/main" val="7266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(HS education)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 with</a:t>
                          </a:r>
                          <a:r>
                            <a:rPr lang="en-US" sz="2400" baseline="0" dirty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%</a:t>
                          </a:r>
                          <a:r>
                            <a:rPr lang="en-US" sz="2400" baseline="0" dirty="0"/>
                            <a:t> with r</a:t>
                          </a:r>
                          <a:r>
                            <a:rPr lang="en-US" sz="2400" dirty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$900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$3408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&gt;$5000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MPC</a:t>
                          </a:r>
                          <a:r>
                            <a:rPr lang="en-US" sz="2400" baseline="0" dirty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09709" r="-100000" b="-4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316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82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err="1">
                <a:cs typeface="Arial" charset="0"/>
              </a:rPr>
              <a:t>Laibson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cs typeface="Arial" charset="0"/>
              </a:rPr>
              <a:t>Repetto</a:t>
            </a:r>
            <a:r>
              <a:rPr lang="en-US" dirty="0">
                <a:cs typeface="Arial" charset="0"/>
              </a:rPr>
              <a:t>, and </a:t>
            </a:r>
            <a:r>
              <a:rPr lang="en-US" dirty="0" err="1">
                <a:cs typeface="Arial" charset="0"/>
              </a:rPr>
              <a:t>Tobacman</a:t>
            </a:r>
            <a:r>
              <a:rPr lang="en-US" dirty="0">
                <a:cs typeface="Arial" charset="0"/>
              </a:rPr>
              <a:t> (2012)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Use MSM to estimate discounting parameters:</a:t>
            </a:r>
          </a:p>
          <a:p>
            <a:pPr lvl="1" eaLnBrk="1" hangingPunct="1"/>
            <a:r>
              <a:rPr lang="en-US" dirty="0"/>
              <a:t>Substantial voluntarily accumulated illiquid wealth: W/Y = 3.9.</a:t>
            </a:r>
          </a:p>
          <a:p>
            <a:pPr lvl="1" eaLnBrk="1" hangingPunct="1"/>
            <a:r>
              <a:rPr lang="en-US" dirty="0"/>
              <a:t>Extensive credit card borrowing:</a:t>
            </a:r>
          </a:p>
          <a:p>
            <a:pPr lvl="2" eaLnBrk="1" hangingPunct="1"/>
            <a:r>
              <a:rPr lang="en-US" dirty="0"/>
              <a:t>68% didn’t pay their credit card in full last month</a:t>
            </a:r>
          </a:p>
          <a:p>
            <a:pPr lvl="2" eaLnBrk="1" hangingPunct="1"/>
            <a:r>
              <a:rPr lang="en-US" dirty="0"/>
              <a:t>Average credit card interest rate is 14%</a:t>
            </a:r>
          </a:p>
          <a:p>
            <a:pPr lvl="2" eaLnBrk="1" hangingPunct="1"/>
            <a:r>
              <a:rPr lang="en-US" dirty="0"/>
              <a:t>Credit card debt averages 13% of annual income</a:t>
            </a:r>
          </a:p>
          <a:p>
            <a:pPr lvl="1" eaLnBrk="1" hangingPunct="1"/>
            <a:r>
              <a:rPr lang="en-US" dirty="0"/>
              <a:t>Consumption-income </a:t>
            </a:r>
            <a:r>
              <a:rPr lang="en-US" dirty="0" err="1"/>
              <a:t>comovement</a:t>
            </a:r>
            <a:r>
              <a:rPr lang="en-US" dirty="0"/>
              <a:t>: </a:t>
            </a:r>
          </a:p>
          <a:p>
            <a:pPr lvl="2" eaLnBrk="1" hangingPunct="1"/>
            <a:r>
              <a:rPr lang="en-US" dirty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dirty="0"/>
              <a:t>	(i.e. consumption tracks income)</a:t>
            </a:r>
          </a:p>
        </p:txBody>
      </p:sp>
    </p:spTree>
    <p:extLst>
      <p:ext uri="{BB962C8B-B14F-4D97-AF65-F5344CB8AC3E}">
        <p14:creationId xmlns:p14="http://schemas.microsoft.com/office/powerpoint/2010/main" val="34046652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>
                <a:cs typeface="Arial" charset="0"/>
              </a:rPr>
              <a:t>U</a:t>
            </a:r>
            <a:r>
              <a:rPr lang="en-US" sz="2800" baseline="-25000" dirty="0" err="1">
                <a:cs typeface="Arial" charset="0"/>
              </a:rPr>
              <a:t>t</a:t>
            </a:r>
            <a:r>
              <a:rPr lang="en-US" sz="2800" dirty="0">
                <a:cs typeface="Arial" charset="0"/>
              </a:rPr>
              <a:t> = </a:t>
            </a:r>
            <a:r>
              <a:rPr lang="en-US" sz="2800" dirty="0" err="1">
                <a:cs typeface="Arial" charset="0"/>
              </a:rPr>
              <a:t>u</a:t>
            </a:r>
            <a:r>
              <a:rPr lang="en-US" sz="2800" baseline="-25000" dirty="0" err="1">
                <a:cs typeface="Arial" charset="0"/>
              </a:rPr>
              <a:t>t</a:t>
            </a:r>
            <a:r>
              <a:rPr lang="en-US" sz="2800" dirty="0">
                <a:cs typeface="Arial" charset="0"/>
              </a:rPr>
              <a:t> + </a:t>
            </a:r>
            <a:r>
              <a:rPr lang="en-US" sz="2800" dirty="0">
                <a:latin typeface="Symbol" pitchFamily="18" charset="2"/>
                <a:cs typeface="Arial" charset="0"/>
              </a:rPr>
              <a:t>b [d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t+1 </a:t>
            </a:r>
            <a:r>
              <a:rPr lang="en-US" sz="2800" dirty="0">
                <a:latin typeface="Symbol" pitchFamily="18" charset="2"/>
                <a:cs typeface="Arial" charset="0"/>
              </a:rPr>
              <a:t> +   d</a:t>
            </a:r>
            <a:r>
              <a:rPr lang="en-US" sz="2800" baseline="30000" dirty="0">
                <a:latin typeface="Symbol" pitchFamily="18" charset="2"/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t+2</a:t>
            </a:r>
            <a:r>
              <a:rPr lang="en-US" sz="2800" dirty="0">
                <a:latin typeface="Symbol" pitchFamily="18" charset="2"/>
                <a:cs typeface="Arial" charset="0"/>
              </a:rPr>
              <a:t>  +   d</a:t>
            </a:r>
            <a:r>
              <a:rPr lang="en-US" sz="2800" baseline="30000" dirty="0">
                <a:latin typeface="Symbol" pitchFamily="18" charset="2"/>
                <a:cs typeface="Arial" charset="0"/>
              </a:rPr>
              <a:t>3</a:t>
            </a:r>
            <a:r>
              <a:rPr lang="en-US" sz="2800" dirty="0">
                <a:cs typeface="Arial" charset="0"/>
              </a:rPr>
              <a:t>u</a:t>
            </a:r>
            <a:r>
              <a:rPr lang="en-US" sz="2800" baseline="-25000" dirty="0">
                <a:cs typeface="Arial" charset="0"/>
              </a:rPr>
              <a:t>t+3 </a:t>
            </a:r>
            <a:r>
              <a:rPr lang="en-US" sz="2800" dirty="0">
                <a:latin typeface="Symbol" pitchFamily="18" charset="2"/>
                <a:cs typeface="Arial" charset="0"/>
              </a:rPr>
              <a:t> + ...]</a:t>
            </a:r>
            <a:r>
              <a:rPr lang="en-US" sz="2800" dirty="0"/>
              <a:t> 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>
                <a:latin typeface="Symbol" pitchFamily="18" charset="2"/>
                <a:cs typeface="Arial" charset="0"/>
              </a:rPr>
              <a:t> b</a:t>
            </a:r>
            <a:r>
              <a:rPr lang="en-US" dirty="0"/>
              <a:t> = 0.70 (</a:t>
            </a:r>
            <a:r>
              <a:rPr lang="en-US" dirty="0" err="1"/>
              <a:t>s.e.</a:t>
            </a:r>
            <a:r>
              <a:rPr lang="en-US" dirty="0"/>
              <a:t>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800" dirty="0">
                <a:latin typeface="Symbol" pitchFamily="18" charset="2"/>
                <a:cs typeface="Arial" charset="0"/>
              </a:rPr>
              <a:t>d</a:t>
            </a:r>
            <a:r>
              <a:rPr lang="en-US" dirty="0"/>
              <a:t> = 0.96 (</a:t>
            </a:r>
            <a:r>
              <a:rPr lang="en-US" dirty="0" err="1"/>
              <a:t>s.e.</a:t>
            </a:r>
            <a:r>
              <a:rPr lang="en-US" dirty="0"/>
              <a:t>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Null hypothesis of </a:t>
            </a:r>
            <a:r>
              <a:rPr lang="en-US" dirty="0">
                <a:latin typeface="Symbol" pitchFamily="18" charset="2"/>
                <a:cs typeface="Arial" charset="0"/>
              </a:rPr>
              <a:t> </a:t>
            </a:r>
            <a:r>
              <a:rPr lang="en-US" sz="2800" dirty="0">
                <a:latin typeface="Symbol" pitchFamily="18" charset="2"/>
                <a:cs typeface="Arial" charset="0"/>
              </a:rPr>
              <a:t>b</a:t>
            </a:r>
            <a:r>
              <a:rPr lang="en-US" dirty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Specification test accepted.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196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/>
              <a:t>Households have a low MPC </a:t>
            </a:r>
            <a:br>
              <a:rPr lang="en-US" dirty="0"/>
            </a:br>
            <a:r>
              <a:rPr lang="en-US" dirty="0"/>
              <a:t>out of illiquid/portfolio wealth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Skinner (1989)</a:t>
            </a:r>
          </a:p>
          <a:p>
            <a:r>
              <a:rPr lang="en-US" dirty="0"/>
              <a:t>Thaler (1990)</a:t>
            </a:r>
          </a:p>
          <a:p>
            <a:r>
              <a:rPr lang="en-US" dirty="0"/>
              <a:t>Choi, </a:t>
            </a:r>
            <a:r>
              <a:rPr lang="en-US" dirty="0" err="1"/>
              <a:t>Laibson</a:t>
            </a:r>
            <a:r>
              <a:rPr lang="en-US" dirty="0"/>
              <a:t>, </a:t>
            </a:r>
            <a:r>
              <a:rPr lang="en-US" dirty="0" err="1"/>
              <a:t>Madrian</a:t>
            </a:r>
            <a:r>
              <a:rPr lang="en-US" dirty="0"/>
              <a:t>, </a:t>
            </a:r>
            <a:r>
              <a:rPr lang="en-US" dirty="0" err="1"/>
              <a:t>Metrick</a:t>
            </a:r>
            <a:r>
              <a:rPr lang="en-US" dirty="0"/>
              <a:t> (2009) </a:t>
            </a:r>
          </a:p>
          <a:p>
            <a:r>
              <a:rPr lang="en-US" dirty="0">
                <a:solidFill>
                  <a:srgbClr val="040404"/>
                </a:solidFill>
              </a:rPr>
              <a:t>Di Maggio, Kermani, and Majlesi (2020)</a:t>
            </a:r>
          </a:p>
          <a:p>
            <a:r>
              <a:rPr lang="en-US" dirty="0" err="1"/>
              <a:t>Kolsrud</a:t>
            </a:r>
            <a:r>
              <a:rPr lang="en-US" dirty="0"/>
              <a:t>, </a:t>
            </a:r>
            <a:r>
              <a:rPr lang="en-US" dirty="0" err="1"/>
              <a:t>Landais</a:t>
            </a:r>
            <a:r>
              <a:rPr lang="en-US" dirty="0"/>
              <a:t>, Reck, and </a:t>
            </a:r>
            <a:r>
              <a:rPr lang="en-US" dirty="0" err="1"/>
              <a:t>Spinnewijn</a:t>
            </a:r>
            <a:r>
              <a:rPr lang="en-US" dirty="0"/>
              <a:t> (2021)</a:t>
            </a:r>
          </a:p>
          <a:p>
            <a:pPr marL="0" indent="0">
              <a:buNone/>
            </a:pPr>
            <a:endParaRPr lang="en-US" dirty="0">
              <a:solidFill>
                <a:srgbClr val="04040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39657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194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/>
              <a:t>Experimenters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in mutual fund choice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33357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algn="l"/>
            <a:r>
              <a:rPr lang="en-US" altLang="en-US"/>
              <a:t> Assessing Literacy: Inflation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Inflation</a:t>
            </a:r>
            <a:endParaRPr lang="en-US" altLang="en-US">
              <a:solidFill>
                <a:srgbClr val="FF0000"/>
              </a:solidFill>
            </a:endParaRPr>
          </a:p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“Imagine that the interest rate on your savings account was 1% per year and inflation was 2% per year.  After 1 year, would you be able to buy with the money in this account:”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More than today;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the same;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iii) Less than today;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2377881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/>
              <a:t>One year of index fund fees on </a:t>
            </a:r>
            <a:br>
              <a:rPr lang="en-US" sz="3200" b="0"/>
            </a:br>
            <a:r>
              <a:rPr lang="en-US" sz="3200" b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182023" imgH="4819602" progId="MSGraph.Chart.8">
                  <p:embed followColorScheme="full"/>
                </p:oleObj>
              </mc:Choice>
              <mc:Fallback>
                <p:oleObj name="Chart" r:id="rId3" imgW="8182023" imgH="4819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74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Eliminate search costs by </a:t>
            </a:r>
            <a:r>
              <a:rPr lang="en-US" sz="2200" i="1"/>
              <a:t>also</a:t>
            </a:r>
            <a:r>
              <a:rPr lang="en-US" sz="220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>
                <a:solidFill>
                  <a:schemeClr val="bg2"/>
                </a:solidFill>
              </a:rPr>
              <a:t>inception </a:t>
            </a:r>
            <a:r>
              <a:rPr lang="en-US" sz="220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  <p:extLst>
      <p:ext uri="{BB962C8B-B14F-4D97-AF65-F5344CB8AC3E}">
        <p14:creationId xmlns:p14="http://schemas.microsoft.com/office/powerpoint/2010/main" val="2984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Fees paid by control groups </a:t>
            </a:r>
            <a:r>
              <a:rPr lang="en-US" sz="2000" b="0"/>
              <a:t>(</a:t>
            </a:r>
            <a:r>
              <a:rPr lang="en-US" sz="2000">
                <a:solidFill>
                  <a:srgbClr val="CC9900"/>
                </a:solidFill>
              </a:rPr>
              <a:t>prospectus only</a:t>
            </a:r>
            <a:r>
              <a:rPr lang="en-US" sz="2000" b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05913" imgH="4943618" progId="MSGraph.Chart.8">
                  <p:embed followColorScheme="full"/>
                </p:oleObj>
              </mc:Choice>
              <mc:Fallback>
                <p:oleObj name="Chart" r:id="rId3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Minimum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Maximum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8080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6% of MBA Controls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719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/>
              <a:t>Effect of fee treatment </a:t>
            </a:r>
            <a:br>
              <a:rPr lang="en-US" sz="3200" b="0"/>
            </a:br>
            <a:r>
              <a:rPr lang="en-US" sz="2400" b="0"/>
              <a:t>(</a:t>
            </a:r>
            <a:r>
              <a:rPr lang="en-US" sz="240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05913" imgH="4934117" progId="MSGraph.Chart.8">
                  <p:embed followColorScheme="full"/>
                </p:oleObj>
              </mc:Choice>
              <mc:Fallback>
                <p:oleObj name="Chart" r:id="rId3" imgW="7305913" imgH="49341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p=0.0000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012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Returns treatment effect on</a:t>
            </a:r>
            <a:br>
              <a:rPr lang="en-US" sz="3200" b="0"/>
            </a:br>
            <a:r>
              <a:rPr lang="en-US" sz="3200" b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05913" imgH="4943618" progId="MSGraph.Chart.8">
                  <p:embed followColorScheme="full"/>
                </p:oleObj>
              </mc:Choice>
              <mc:Fallback>
                <p:oleObj name="Chart" r:id="rId3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p=0.0055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055977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05913" imgH="4943618" progId="MSGraph.Chart.8">
                  <p:embed followColorScheme="full"/>
                </p:oleObj>
              </mc:Choice>
              <mc:Fallback>
                <p:oleObj name="Chart" r:id="rId3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p=0.0813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720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/>
              <a:t>Lack of confidence and fees</a:t>
            </a:r>
            <a:br>
              <a:rPr lang="en-US" sz="3200" b="0"/>
            </a:br>
            <a:r>
              <a:rPr lang="en-US" sz="2400" b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05913" imgH="4972121" progId="MSGraph.Chart.8">
                  <p:embed followColorScheme="full"/>
                </p:oleObj>
              </mc:Choice>
              <mc:Fallback>
                <p:oleObj name="Chart" r:id="rId3" imgW="7305913" imgH="49721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MBA 1 vs. 2, p=0.2013; MBA 1 vs. 3, p=0.0479; </a:t>
            </a:r>
          </a:p>
          <a:p>
            <a:r>
              <a:rPr lang="en-US" sz="1400">
                <a:solidFill>
                  <a:srgbClr val="000000"/>
                </a:solidFill>
              </a:rPr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Assessing Literacy: Risk Diversification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Risk Diversification</a:t>
            </a:r>
          </a:p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“Do you think the following statement is true or false? Buying a single company stock usually provides a safer return than a stock mutual fund.”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True;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ii) False;</a:t>
            </a:r>
            <a:r>
              <a:rPr lang="en-US" altLang="en-US"/>
              <a:t>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3436129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No variation in underlying returns (excluding fees)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/>
              <a:t>Experimenters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in mutual fund choice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842702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61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/>
              <a:t>We give </a:t>
            </a:r>
            <a:r>
              <a:rPr lang="en-US" b="1" dirty="0">
                <a:solidFill>
                  <a:schemeClr val="tx2"/>
                </a:solidFill>
              </a:rPr>
              <a:t>every</a:t>
            </a:r>
            <a:r>
              <a:rPr lang="en-US" dirty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/>
              <a:t>$4,000,000 short position in stock market</a:t>
            </a:r>
          </a:p>
          <a:p>
            <a:pPr marL="457200" indent="-4572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562551" imgH="2219249" progId="Excel.Sheet.8">
                  <p:embed/>
                </p:oleObj>
              </mc:Choice>
              <mc:Fallback>
                <p:oleObj name="Chart" r:id="rId3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73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562551" imgH="2219249" progId="Excel.Sheet.8">
                  <p:embed/>
                </p:oleObj>
              </mc:Choice>
              <mc:Fallback>
                <p:oleObj name="Chart" r:id="rId3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9%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Fee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13302471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$100 bills on the sidewalk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 (2009)</a:t>
            </a:r>
            <a:br>
              <a:rPr lang="en-US" sz="3200" b="0">
                <a:solidFill>
                  <a:schemeClr val="tx1"/>
                </a:solidFill>
              </a:rPr>
            </a:b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/>
              <a:t>We study seven companies and find that on average, </a:t>
            </a:r>
            <a:r>
              <a:rPr lang="en-US" sz="2400" u="sng" dirty="0"/>
              <a:t>half</a:t>
            </a:r>
            <a:r>
              <a:rPr lang="en-US" sz="2400" dirty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/>
              <a:t> Average loss is 1.6% of salary per year</a:t>
            </a:r>
          </a:p>
          <a:p>
            <a:pPr marL="177800" indent="-177800" eaLnBrk="1" hangingPunct="1"/>
            <a:r>
              <a:rPr lang="en-US" sz="2400" dirty="0"/>
              <a:t>Educational intervention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1436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Financial education 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>
                <a:solidFill>
                  <a:schemeClr val="tx1"/>
                </a:solidFill>
              </a:rPr>
            </a:b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/>
              <a:t>Seminars presented by professional financial advisors</a:t>
            </a:r>
          </a:p>
          <a:p>
            <a:pPr marL="177800" indent="-177800" eaLnBrk="1" hangingPunct="1"/>
            <a:r>
              <a:rPr lang="en-US" sz="240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/>
              <a:t>Seminars offered throughout 2000</a:t>
            </a:r>
          </a:p>
          <a:p>
            <a:pPr marL="177800" indent="-177800" eaLnBrk="1" hangingPunct="1"/>
            <a:r>
              <a:rPr lang="en-US" sz="2400"/>
              <a:t>Linked data on individual employees’ seminar attendance to administrative data on actual savings behavior before and after seminar</a:t>
            </a:r>
          </a:p>
        </p:txBody>
      </p:sp>
    </p:spTree>
    <p:extLst>
      <p:ext uri="{BB962C8B-B14F-4D97-AF65-F5344CB8AC3E}">
        <p14:creationId xmlns:p14="http://schemas.microsoft.com/office/powerpoint/2010/main" val="79720114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1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4330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68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6124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/>
              <a:t>These hires did not affect the asset allocation decisions of new hires at other Houston firms.</a:t>
            </a:r>
          </a:p>
        </p:txBody>
      </p:sp>
    </p:spTree>
    <p:extLst>
      <p:ext uri="{BB962C8B-B14F-4D97-AF65-F5344CB8AC3E}">
        <p14:creationId xmlns:p14="http://schemas.microsoft.com/office/powerpoint/2010/main" val="6173616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l"/>
            <a:r>
              <a:rPr lang="en-US" altLang="en-US"/>
              <a:t>How much do older people (ages 50+) know?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49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81000" y="1543050"/>
          <a:ext cx="8229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1104762" imgH="3828571" progId="Paint.Picture">
                  <p:embed/>
                </p:oleObj>
              </mc:Choice>
              <mc:Fallback>
                <p:oleObj name="Bitmap Image" r:id="rId3" imgW="11104762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43050"/>
                        <a:ext cx="8229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7924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  <a:cs typeface="+mn-cs"/>
              </a:rPr>
              <a:t>34% correctly answer all 3 questions</a:t>
            </a:r>
          </a:p>
        </p:txBody>
      </p:sp>
    </p:spTree>
    <p:extLst>
      <p:ext uri="{BB962C8B-B14F-4D97-AF65-F5344CB8AC3E}">
        <p14:creationId xmlns:p14="http://schemas.microsoft.com/office/powerpoint/2010/main" val="93291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  <a:p>
            <a:pPr eaLnBrk="1" hangingPunct="1"/>
            <a:r>
              <a:rPr lang="en-US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	(</a:t>
            </a:r>
            <a:r>
              <a:rPr lang="en-US" i="1"/>
              <a:t>Elbel et al 2009</a:t>
            </a:r>
            <a:r>
              <a:rPr lang="en-US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70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>
                          <a:solidFill>
                            <a:schemeClr val="tx1"/>
                          </a:solidFill>
                        </a:rPr>
                        <a:t>Before 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825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FF0000"/>
                          </a:solidFill>
                        </a:rPr>
                        <a:t>846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823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>
                          <a:solidFill>
                            <a:srgbClr val="0CAC2A"/>
                          </a:solidFill>
                        </a:rPr>
                        <a:t>826</a:t>
                      </a: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information about your peers affect savings behavior?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Gill Sans MT" pitchFamily="34" charset="0"/>
              </a:rPr>
              <a:t>Social marketing and peer effects</a:t>
            </a:r>
            <a:br>
              <a:rPr lang="en-US" dirty="0">
                <a:latin typeface="Gill Sans MT" pitchFamily="34" charset="0"/>
              </a:rPr>
            </a:br>
            <a:r>
              <a:rPr lang="en-US" sz="2400" dirty="0" err="1">
                <a:latin typeface="Gill Sans MT" pitchFamily="34" charset="0"/>
              </a:rPr>
              <a:t>Beshears</a:t>
            </a:r>
            <a:r>
              <a:rPr lang="en-US" sz="2400" dirty="0">
                <a:latin typeface="Gill Sans MT" pitchFamily="34" charset="0"/>
              </a:rPr>
              <a:t>, Choi, Laibson, </a:t>
            </a:r>
            <a:r>
              <a:rPr lang="en-US" sz="2400" dirty="0" err="1">
                <a:latin typeface="Gill Sans MT" pitchFamily="34" charset="0"/>
              </a:rPr>
              <a:t>Madrian</a:t>
            </a:r>
            <a:r>
              <a:rPr lang="en-US" sz="2400" dirty="0">
                <a:latin typeface="Gill Sans MT" pitchFamily="34" charset="0"/>
              </a:rPr>
              <a:t>, Milkman (2014)</a:t>
            </a:r>
          </a:p>
        </p:txBody>
      </p:sp>
    </p:spTree>
    <p:extLst>
      <p:ext uri="{BB962C8B-B14F-4D97-AF65-F5344CB8AC3E}">
        <p14:creationId xmlns:p14="http://schemas.microsoft.com/office/powerpoint/2010/main" val="10403206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Variation in peer information has </a:t>
            </a:r>
            <a:br>
              <a:rPr lang="en-US" sz="3100" dirty="0"/>
            </a:br>
            <a:r>
              <a:rPr lang="en-US" sz="3100" dirty="0"/>
              <a:t>no net impact on savings behavior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 perverse effects for unionized workers</a:t>
            </a:r>
          </a:p>
          <a:p>
            <a:r>
              <a:rPr lang="en-US" dirty="0"/>
              <a:t>Small positive effect for non-unionized workers</a:t>
            </a:r>
          </a:p>
          <a:p>
            <a:endParaRPr lang="en-US" dirty="0"/>
          </a:p>
          <a:p>
            <a:r>
              <a:rPr lang="en-US" dirty="0"/>
              <a:t>Sources of variation of peer information:</a:t>
            </a:r>
          </a:p>
          <a:p>
            <a:pPr lvl="1"/>
            <a:r>
              <a:rPr lang="en-US" dirty="0"/>
              <a:t>Exclusion vs. inclusion of peer information</a:t>
            </a:r>
          </a:p>
          <a:p>
            <a:pPr lvl="1"/>
            <a:r>
              <a:rPr lang="en-US" dirty="0"/>
              <a:t>Variation in peer success (due to variation in comparison group)</a:t>
            </a:r>
          </a:p>
          <a:p>
            <a:r>
              <a:rPr lang="en-US" dirty="0"/>
              <a:t>All sources of variation generate consistent findings.</a:t>
            </a:r>
          </a:p>
        </p:txBody>
      </p:sp>
    </p:spTree>
    <p:extLst>
      <p:ext uri="{BB962C8B-B14F-4D97-AF65-F5344CB8AC3E}">
        <p14:creationId xmlns:p14="http://schemas.microsoft.com/office/powerpoint/2010/main" val="35482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illiquid/portfolio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Make financial choices that are </a:t>
            </a:r>
            <a:r>
              <a:rPr lang="en-US" sz="2400" i="1" dirty="0"/>
              <a:t>seemingly</a:t>
            </a:r>
            <a:r>
              <a:rPr lang="en-US" sz="2400" dirty="0"/>
              <a:t> easy to manipulate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8554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/>
              <a:t>Survey</a:t>
            </a:r>
          </a:p>
          <a:p>
            <a:pPr marL="457200" lvl="1" indent="-165100" eaLnBrk="1" hangingPunct="1"/>
            <a:r>
              <a:rPr lang="en-US" sz="2400"/>
              <a:t> Mailed to 590 employees (random sample)</a:t>
            </a:r>
          </a:p>
          <a:p>
            <a:pPr marL="457200" lvl="1" indent="-165100" eaLnBrk="1" hangingPunct="1"/>
            <a:r>
              <a:rPr lang="en-US" sz="2400"/>
              <a:t> 195 usable responses</a:t>
            </a:r>
          </a:p>
          <a:p>
            <a:pPr marL="457200" lvl="1" indent="-165100" eaLnBrk="1" hangingPunct="1"/>
            <a:r>
              <a:rPr lang="en-US" sz="2400"/>
              <a:t> Matched to administrative data on actual savings behavior</a:t>
            </a:r>
          </a:p>
        </p:txBody>
      </p:sp>
    </p:spTree>
    <p:extLst>
      <p:ext uri="{BB962C8B-B14F-4D97-AF65-F5344CB8AC3E}">
        <p14:creationId xmlns:p14="http://schemas.microsoft.com/office/powerpoint/2010/main" val="402523174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76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731838"/>
            <a:ext cx="7543800" cy="1295400"/>
          </a:xfrm>
        </p:spPr>
        <p:txBody>
          <a:bodyPr/>
          <a:lstStyle/>
          <a:p>
            <a:r>
              <a:rPr lang="en-US" dirty="0"/>
              <a:t>Credit card pay down</a:t>
            </a:r>
            <a:br>
              <a:rPr lang="en-US" dirty="0"/>
            </a:br>
            <a:r>
              <a:rPr lang="en-US" dirty="0" err="1"/>
              <a:t>Kuchler</a:t>
            </a:r>
            <a:r>
              <a:rPr lang="en-US" dirty="0"/>
              <a:t> and </a:t>
            </a:r>
            <a:r>
              <a:rPr lang="en-US" dirty="0" err="1"/>
              <a:t>Pagel</a:t>
            </a:r>
            <a:r>
              <a:rPr lang="en-US" dirty="0"/>
              <a:t> (2021)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229600" cy="4411662"/>
          </a:xfrm>
        </p:spPr>
        <p:txBody>
          <a:bodyPr/>
          <a:lstStyle/>
          <a:p>
            <a:r>
              <a:rPr lang="en-US" sz="2800" dirty="0"/>
              <a:t>Data from on-line financial management service </a:t>
            </a:r>
            <a:r>
              <a:rPr lang="en-US" sz="2800" dirty="0" err="1"/>
              <a:t>ReadyForZero</a:t>
            </a:r>
            <a:r>
              <a:rPr lang="en-US" sz="2800" dirty="0"/>
              <a:t>, which gives users help in managing their debt.</a:t>
            </a:r>
          </a:p>
          <a:p>
            <a:r>
              <a:rPr lang="en-US" sz="2800" dirty="0"/>
              <a:t>Median credit card debt at sign-up: $10,669.</a:t>
            </a:r>
          </a:p>
          <a:p>
            <a:r>
              <a:rPr lang="en-US" sz="2800" dirty="0"/>
              <a:t>When users sign up for the site, they plan to reduce their debt significantly.</a:t>
            </a:r>
          </a:p>
          <a:p>
            <a:r>
              <a:rPr lang="en-US" sz="2800" dirty="0"/>
              <a:t>Median plan over first 90 days: </a:t>
            </a:r>
            <a:r>
              <a:rPr lang="en-US" sz="2800" b="1" dirty="0">
                <a:solidFill>
                  <a:srgbClr val="FF0000"/>
                </a:solidFill>
              </a:rPr>
              <a:t>$1,947 </a:t>
            </a:r>
          </a:p>
          <a:p>
            <a:r>
              <a:rPr lang="en-US" sz="2800" dirty="0"/>
              <a:t>Most users reduce their debt levels by very little</a:t>
            </a:r>
          </a:p>
          <a:p>
            <a:r>
              <a:rPr lang="en-US" sz="2800" dirty="0"/>
              <a:t>Median pay down over first 90 days: </a:t>
            </a:r>
            <a:r>
              <a:rPr lang="en-US" sz="2800" b="1" dirty="0">
                <a:solidFill>
                  <a:srgbClr val="FF0000"/>
                </a:solidFill>
              </a:rPr>
              <a:t>$234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Estimating discount functions with </a:t>
            </a:r>
            <a:br>
              <a:rPr lang="en-US" sz="3200" b="1" dirty="0"/>
            </a:br>
            <a:r>
              <a:rPr lang="en-US" sz="3200" b="1" dirty="0"/>
              <a:t>consumption choices over the lifecycle</a:t>
            </a:r>
            <a:br>
              <a:rPr lang="en-US" sz="3200" b="1" dirty="0"/>
            </a:br>
            <a:r>
              <a:rPr lang="en-US" sz="2700" dirty="0" err="1"/>
              <a:t>Laibson</a:t>
            </a:r>
            <a:r>
              <a:rPr lang="en-US" sz="2700" dirty="0"/>
              <a:t>, Lee, </a:t>
            </a:r>
            <a:r>
              <a:rPr lang="en-US" sz="2700" dirty="0" err="1"/>
              <a:t>Maxted</a:t>
            </a:r>
            <a:r>
              <a:rPr lang="en-US" sz="2700" dirty="0"/>
              <a:t>, Repetto, </a:t>
            </a:r>
            <a:r>
              <a:rPr lang="en-US" sz="2700" dirty="0" err="1"/>
              <a:t>Tobacman</a:t>
            </a:r>
            <a:r>
              <a:rPr lang="en-US" sz="2700" dirty="0"/>
              <a:t> (2022)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51535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Demographics: </a:t>
            </a:r>
          </a:p>
          <a:p>
            <a:pPr lvl="1"/>
            <a:r>
              <a:rPr lang="en-US" dirty="0"/>
              <a:t>mortality, child dependents, adult dependents, three educational groups, stochastic labor income with life-course variation</a:t>
            </a:r>
          </a:p>
          <a:p>
            <a:pPr marL="0" indent="0">
              <a:buNone/>
            </a:pPr>
            <a:r>
              <a:rPr lang="en-US" dirty="0"/>
              <a:t>Dynamic Budget Constraint</a:t>
            </a:r>
          </a:p>
          <a:p>
            <a:pPr lvl="1"/>
            <a:r>
              <a:rPr lang="en-US" dirty="0"/>
              <a:t>credit cards with credit limit, liquid and partially illiquid assets</a:t>
            </a:r>
          </a:p>
          <a:p>
            <a:pPr marL="0" indent="0">
              <a:buNone/>
            </a:pPr>
            <a:r>
              <a:rPr lang="en-US" dirty="0"/>
              <a:t>State variables:  </a:t>
            </a:r>
          </a:p>
          <a:p>
            <a:pPr lvl="1"/>
            <a:r>
              <a:rPr lang="en-US" dirty="0"/>
              <a:t>liquid wealth, illiquid wealth, </a:t>
            </a:r>
            <a:r>
              <a:rPr lang="en-US" dirty="0" err="1"/>
              <a:t>autocorrelated</a:t>
            </a:r>
            <a:r>
              <a:rPr lang="en-US" dirty="0"/>
              <a:t> labor income   </a:t>
            </a:r>
          </a:p>
          <a:p>
            <a:pPr marL="0" indent="0">
              <a:buNone/>
            </a:pPr>
            <a:r>
              <a:rPr lang="en-US" dirty="0"/>
              <a:t>Preferences:</a:t>
            </a:r>
          </a:p>
          <a:p>
            <a:pPr lvl="1"/>
            <a:r>
              <a:rPr lang="en-US" dirty="0"/>
              <a:t>Present bias (naïve case) and constant relative risk aversion</a:t>
            </a:r>
          </a:p>
        </p:txBody>
      </p:sp>
    </p:spTree>
    <p:extLst>
      <p:ext uri="{BB962C8B-B14F-4D97-AF65-F5344CB8AC3E}">
        <p14:creationId xmlns:p14="http://schemas.microsoft.com/office/powerpoint/2010/main" val="24852132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of simulated moments.</a:t>
            </a:r>
          </a:p>
          <a:p>
            <a:pPr lvl="1"/>
            <a:r>
              <a:rPr lang="en-US" dirty="0"/>
              <a:t>Solve for the preference parameters (discounting and risk aversion) that minimize the weighted squared difference between 16 simulated and empirical balance sheet moments.</a:t>
            </a:r>
          </a:p>
          <a:p>
            <a:r>
              <a:rPr lang="en-US" dirty="0"/>
              <a:t>Main population: US households with a high school education and not a college education</a:t>
            </a:r>
          </a:p>
        </p:txBody>
      </p:sp>
    </p:spTree>
    <p:extLst>
      <p:ext uri="{BB962C8B-B14F-4D97-AF65-F5344CB8AC3E}">
        <p14:creationId xmlns:p14="http://schemas.microsoft.com/office/powerpoint/2010/main" val="252804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Correct responses: By Gender</a:t>
            </a:r>
          </a:p>
        </p:txBody>
      </p:sp>
      <p:graphicFrame>
        <p:nvGraphicFramePr>
          <p:cNvPr id="65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05375" imgH="3629025" progId="Excel.Chart.8">
                  <p:embed/>
                </p:oleObj>
              </mc:Choice>
              <mc:Fallback>
                <p:oleObj name="Chart" r:id="rId2" imgW="4905375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41" b="3398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845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7077-A378-550C-DC4C-79B55439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function admits present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7FF3A-55D6-5475-AECE-977BFA200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534400" cy="44116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is the present bias parameter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200" dirty="0"/>
                  <a:t> is the long-run exponential discount factor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Present bias is the case in which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7FF3A-55D6-5475-AECE-977BFA200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534400" cy="4411662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6B48E-F9D9-3F29-AB6B-327BF366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319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641" y="3"/>
            <a:ext cx="6922677" cy="157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9271" y="152403"/>
            <a:ext cx="2156421" cy="667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9002315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9271" y="1386037"/>
            <a:ext cx="2156421" cy="544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11636131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</p:spTree>
    <p:extLst>
      <p:ext uri="{BB962C8B-B14F-4D97-AF65-F5344CB8AC3E}">
        <p14:creationId xmlns:p14="http://schemas.microsoft.com/office/powerpoint/2010/main" val="6597856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3"/>
          <a:ext cx="8991600" cy="678952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951288435"/>
                    </a:ext>
                  </a:extLst>
                </a:gridCol>
                <a:gridCol w="1575623">
                  <a:extLst>
                    <a:ext uri="{9D8B030D-6E8A-4147-A177-3AD203B41FA5}">
                      <a16:colId xmlns:a16="http://schemas.microsoft.com/office/drawing/2014/main" val="2699857266"/>
                    </a:ext>
                  </a:extLst>
                </a:gridCol>
                <a:gridCol w="3080756">
                  <a:extLst>
                    <a:ext uri="{9D8B030D-6E8A-4147-A177-3AD203B41FA5}">
                      <a16:colId xmlns:a16="http://schemas.microsoft.com/office/drawing/2014/main" val="3907099737"/>
                    </a:ext>
                  </a:extLst>
                </a:gridCol>
                <a:gridCol w="113206">
                  <a:extLst>
                    <a:ext uri="{9D8B030D-6E8A-4147-A177-3AD203B41FA5}">
                      <a16:colId xmlns:a16="http://schemas.microsoft.com/office/drawing/2014/main" val="368941841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856361968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3195156344"/>
                    </a:ext>
                  </a:extLst>
                </a:gridCol>
                <a:gridCol w="61796">
                  <a:extLst>
                    <a:ext uri="{9D8B030D-6E8A-4147-A177-3AD203B41FA5}">
                      <a16:colId xmlns:a16="http://schemas.microsoft.com/office/drawing/2014/main" val="3285650893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3950467135"/>
                    </a:ext>
                  </a:extLst>
                </a:gridCol>
                <a:gridCol w="72661">
                  <a:extLst>
                    <a:ext uri="{9D8B030D-6E8A-4147-A177-3AD203B41FA5}">
                      <a16:colId xmlns:a16="http://schemas.microsoft.com/office/drawing/2014/main" val="238398287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1183622854"/>
                    </a:ext>
                  </a:extLst>
                </a:gridCol>
              </a:tblGrid>
              <a:tr h="321316"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flexible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β=1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22126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(short run discount factor) 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79471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(long-run, exponential discount factor) 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38212"/>
                  </a:ext>
                </a:extLst>
              </a:tr>
              <a:tr h="32131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risk aversion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918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buckets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600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 households with credit card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5176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258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7251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657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94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2602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0544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7481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14362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1202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6739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9197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1.91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6525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309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4.89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805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8.10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005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credit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card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86" y="3126306"/>
                <a:ext cx="3760377" cy="124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/>
              <p:cNvSpPr txBox="1"/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5720327"/>
                <a:ext cx="3760377" cy="124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1"/>
          <p:cNvSpPr txBox="1"/>
          <p:nvPr/>
        </p:nvSpPr>
        <p:spPr>
          <a:xfrm>
            <a:off x="132641" y="5526201"/>
            <a:ext cx="323991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w/o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𝐧𝐞𝐭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𝐰𝐨𝐫𝐭𝐡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7" y="4432129"/>
                <a:ext cx="3760377" cy="1249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152400" y="4234405"/>
            <a:ext cx="372221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households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card debt:</a:t>
            </a:r>
          </a:p>
        </p:txBody>
      </p:sp>
      <p:sp>
        <p:nvSpPr>
          <p:cNvPr id="2" name="Oval 1"/>
          <p:cNvSpPr/>
          <p:nvPr/>
        </p:nvSpPr>
        <p:spPr>
          <a:xfrm>
            <a:off x="6198671" y="5506951"/>
            <a:ext cx="750770" cy="325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16321" y="5803727"/>
            <a:ext cx="750770" cy="325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996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3C8B-4D40-A79E-EDDD-A0C36D8E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57200"/>
            <a:ext cx="8382000" cy="1295400"/>
          </a:xfrm>
        </p:spPr>
        <p:txBody>
          <a:bodyPr/>
          <a:lstStyle/>
          <a:p>
            <a:r>
              <a:rPr lang="en-US" sz="2400" dirty="0" err="1"/>
              <a:t>Laibson</a:t>
            </a:r>
            <a:r>
              <a:rPr lang="en-US" sz="2400" dirty="0"/>
              <a:t>, </a:t>
            </a:r>
            <a:r>
              <a:rPr lang="en-US" sz="2400" dirty="0" err="1"/>
              <a:t>Maxted</a:t>
            </a:r>
            <a:r>
              <a:rPr lang="en-US" sz="2400" dirty="0"/>
              <a:t>, Moll (2022)</a:t>
            </a:r>
            <a:br>
              <a:rPr lang="en-US" sz="2400" dirty="0"/>
            </a:br>
            <a:r>
              <a:rPr lang="en-US" sz="2400" dirty="0"/>
              <a:t>1-year MPC (28% w/ present bias; 15% w/ exponential)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6CA0-B79E-DC98-8E93-E5B6EF2B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F51C0-248D-4B54-A732-1A20E12E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862076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80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6D02-27A5-C61C-797C-04493EC6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295400"/>
          </a:xfrm>
        </p:spPr>
        <p:txBody>
          <a:bodyPr/>
          <a:lstStyle/>
          <a:p>
            <a:r>
              <a:rPr lang="en-US" dirty="0"/>
              <a:t>Other structural models that incorporate present bias to explain household finance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B1CC-E45B-4C45-A40D-D1B19093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3997325"/>
          </a:xfrm>
        </p:spPr>
        <p:txBody>
          <a:bodyPr/>
          <a:lstStyle/>
          <a:p>
            <a:r>
              <a:rPr lang="en-US" sz="2400" dirty="0" err="1"/>
              <a:t>Laibson</a:t>
            </a:r>
            <a:r>
              <a:rPr lang="en-US" sz="2400" dirty="0"/>
              <a:t>, Repetto, and </a:t>
            </a:r>
            <a:r>
              <a:rPr lang="en-US" sz="2400" dirty="0" err="1"/>
              <a:t>Tobacman</a:t>
            </a:r>
            <a:r>
              <a:rPr lang="en-US" sz="2400" dirty="0"/>
              <a:t> (1998)</a:t>
            </a:r>
          </a:p>
          <a:p>
            <a:r>
              <a:rPr lang="en-US" sz="2400" dirty="0"/>
              <a:t>Shapiro (2005)</a:t>
            </a:r>
          </a:p>
          <a:p>
            <a:r>
              <a:rPr lang="en-US" sz="2400" dirty="0" err="1"/>
              <a:t>Dellavigna</a:t>
            </a:r>
            <a:r>
              <a:rPr lang="en-US" sz="2400" dirty="0"/>
              <a:t> and </a:t>
            </a:r>
            <a:r>
              <a:rPr lang="en-US" sz="2400" dirty="0" err="1"/>
              <a:t>Malmendier</a:t>
            </a:r>
            <a:r>
              <a:rPr lang="en-US" sz="2400" dirty="0"/>
              <a:t> (2005, 2006)</a:t>
            </a:r>
          </a:p>
          <a:p>
            <a:r>
              <a:rPr lang="en-US" sz="2400" dirty="0" err="1"/>
              <a:t>Ganong</a:t>
            </a:r>
            <a:r>
              <a:rPr lang="en-US" sz="2400" dirty="0"/>
              <a:t> and Noel (2019)</a:t>
            </a:r>
          </a:p>
          <a:p>
            <a:r>
              <a:rPr lang="en-US" sz="2400" dirty="0"/>
              <a:t>Gerard and </a:t>
            </a:r>
            <a:r>
              <a:rPr lang="en-US" sz="2400" dirty="0" err="1"/>
              <a:t>Naritomi</a:t>
            </a:r>
            <a:r>
              <a:rPr lang="en-US" sz="2400" dirty="0"/>
              <a:t> (2021)</a:t>
            </a:r>
          </a:p>
          <a:p>
            <a:r>
              <a:rPr lang="en-US" sz="2400" dirty="0">
                <a:solidFill>
                  <a:srgbClr val="040404"/>
                </a:solidFill>
              </a:rPr>
              <a:t>Allcott, Kim, Taubinsky &amp; Zinman (2021)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A5727-7191-3D73-AA11-F9E50BDD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558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very few </a:t>
            </a:r>
            <a:r>
              <a:rPr lang="en-US" sz="2400" i="1" dirty="0"/>
              <a:t>liquid</a:t>
            </a:r>
            <a:r>
              <a:rPr lang="en-US" sz="2400" dirty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substantial </a:t>
            </a:r>
            <a:r>
              <a:rPr lang="en-US" sz="2400" i="1" dirty="0"/>
              <a:t>illiquid</a:t>
            </a:r>
            <a:r>
              <a:rPr lang="en-US" sz="2400" dirty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Make financial choices that are </a:t>
            </a:r>
            <a:r>
              <a:rPr lang="en-US" sz="2400" b="1" i="1" dirty="0">
                <a:solidFill>
                  <a:srgbClr val="FF0000"/>
                </a:solidFill>
              </a:rPr>
              <a:t>seemingly</a:t>
            </a:r>
            <a:r>
              <a:rPr lang="en-US" sz="2400" b="1" dirty="0">
                <a:solidFill>
                  <a:srgbClr val="FF0000"/>
                </a:solidFill>
              </a:rPr>
              <a:t> easy to manipulate (see choice architecture lecture)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0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Financial Literacy and Age</a:t>
            </a:r>
          </a:p>
        </p:txBody>
      </p:sp>
      <p:graphicFrame>
        <p:nvGraphicFramePr>
          <p:cNvPr id="65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1534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450" imgH="3629025" progId="Excel.Chart.8">
                  <p:embed/>
                </p:oleObj>
              </mc:Choice>
              <mc:Fallback>
                <p:oleObj name="Chart" r:id="rId2" imgW="5886450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534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47018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34149</TotalTime>
  <Words>5026</Words>
  <Application>Microsoft Macintosh PowerPoint</Application>
  <PresentationFormat>On-screen Show (4:3)</PresentationFormat>
  <Paragraphs>1148</Paragraphs>
  <Slides>87</Slides>
  <Notes>43</Notes>
  <HiddenSlides>46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</vt:lpstr>
      <vt:lpstr>Calibri</vt:lpstr>
      <vt:lpstr>Cambria Math</vt:lpstr>
      <vt:lpstr>Garamond</vt:lpstr>
      <vt:lpstr>Gill Sans MT</vt:lpstr>
      <vt:lpstr>Helvetica</vt:lpstr>
      <vt:lpstr>Monotype Sorts</vt:lpstr>
      <vt:lpstr>Symbol</vt:lpstr>
      <vt:lpstr>Times New Roman</vt:lpstr>
      <vt:lpstr>Wingdings</vt:lpstr>
      <vt:lpstr>Network</vt:lpstr>
      <vt:lpstr>3_default</vt:lpstr>
      <vt:lpstr>Edge</vt:lpstr>
      <vt:lpstr>2_Blank Presentation</vt:lpstr>
      <vt:lpstr>3_Blank Presentation</vt:lpstr>
      <vt:lpstr>Bitmap Image</vt:lpstr>
      <vt:lpstr>Chart</vt:lpstr>
      <vt:lpstr>Worksheet</vt:lpstr>
      <vt:lpstr>PowerPoint Presentation</vt:lpstr>
      <vt:lpstr>Nine claims about household finance</vt:lpstr>
      <vt:lpstr>Nine claims about household finance</vt:lpstr>
      <vt:lpstr>Assessing Literacy: Numeracy </vt:lpstr>
      <vt:lpstr> Assessing Literacy: Inflation  </vt:lpstr>
      <vt:lpstr>Assessing Literacy: Risk Diversification</vt:lpstr>
      <vt:lpstr>How much do older people (ages 50+) know?</vt:lpstr>
      <vt:lpstr>Correct responses: By Gender</vt:lpstr>
      <vt:lpstr>Financial Literacy and Age</vt:lpstr>
      <vt:lpstr>Financial Literacy and Education</vt:lpstr>
      <vt:lpstr>Financial Literacy among the Young (23-27). NLSY: Percentage of correct responses</vt:lpstr>
      <vt:lpstr>Two Takeway Points</vt:lpstr>
      <vt:lpstr>Financial literacy matters</vt:lpstr>
      <vt:lpstr>More on the power of interest compounding (TNS)</vt:lpstr>
      <vt:lpstr>Payment options: Loaning money to the retailer (TNS)</vt:lpstr>
      <vt:lpstr>Who has lower debt literacy? Differences between men and women</vt:lpstr>
      <vt:lpstr>People who make errors have “difficulties paying off debt.”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Households live hand to mouth Lusardi and Tufano (2009)</vt:lpstr>
      <vt:lpstr>Households live hand to mouth (Board of Governors of the Federal Reserve System 2016) </vt:lpstr>
      <vt:lpstr>PowerPoint Presentation</vt:lpstr>
      <vt:lpstr>PowerPoint Presentation</vt:lpstr>
      <vt:lpstr>PowerPoint Presentation</vt:lpstr>
      <vt:lpstr>2013 Survey of Consumer Finances (Beshears et al 2018; percentile analysis)</vt:lpstr>
      <vt:lpstr>PowerPoint Presentation</vt:lpstr>
      <vt:lpstr>Decomposition of household net worth,       age 60-69, +/- 5 percentile points from median</vt:lpstr>
      <vt:lpstr>Decomposition of household net worth,        age 50-59, +/- 5 percentile points from median</vt:lpstr>
      <vt:lpstr>Decomposition of household net worth,       age 30-39, +/- 5 percentile points from median</vt:lpstr>
      <vt:lpstr>SCF data from 2013, 2016, 2019 (source: Laibson, Lee, Maxted 2022)</vt:lpstr>
      <vt:lpstr>High School education</vt:lpstr>
      <vt:lpstr>High Marginal Propensity to Consume from Liquidity</vt:lpstr>
      <vt:lpstr>Havranek and Sokolova (2020) (see Ganong and Noel 2020 for analysis) </vt:lpstr>
      <vt:lpstr>MPC’s (Ganong, Jones, Noel, Greig, Farrell, and Wheat 2020); ×3 for MPX</vt:lpstr>
      <vt:lpstr>High MPC’s out of liquid wealth Shapiro (2005)</vt:lpstr>
      <vt:lpstr>The data can reject a number of alternative hypotheses.</vt:lpstr>
      <vt:lpstr>High MPC’s out of Social security Mastrobuoni and Weinberg (2009) </vt:lpstr>
      <vt:lpstr>Lifecycle simulations (Angeletos et al 2001)</vt:lpstr>
      <vt:lpstr>Preferences</vt:lpstr>
      <vt:lpstr>Predictions (HS education)</vt:lpstr>
      <vt:lpstr>LRT Simulation Model</vt:lpstr>
      <vt:lpstr>Laibson, Repetto, and Tobacman (2012)</vt:lpstr>
      <vt:lpstr>LRT Results:</vt:lpstr>
      <vt:lpstr>Households have a low MPC  out of illiquid/portfolio wealth </vt:lpstr>
      <vt:lpstr>Nine claims about household finance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PowerPoint Presentation</vt:lpstr>
      <vt:lpstr>We conducted one version with Harvard staff as subjects</vt:lpstr>
      <vt:lpstr>Data from Harvard Staff</vt:lpstr>
      <vt:lpstr>Data from Harvard Staff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(2014)</vt:lpstr>
      <vt:lpstr>PowerPoint Presentation</vt:lpstr>
      <vt:lpstr>Variation in peer information has  no net impact on savings behavior </vt:lpstr>
      <vt:lpstr>Nine claims about household finance</vt:lpstr>
      <vt:lpstr>Procrastination in retirement savings Choi, Laibson, Madrian, Metrick (2002)</vt:lpstr>
      <vt:lpstr> Typical breakdown among 100 employees</vt:lpstr>
      <vt:lpstr>Credit card pay down Kuchler and Pagel (2021) </vt:lpstr>
      <vt:lpstr>Estimating discount functions with  consumption choices over the lifecycle Laibson, Lee, Maxted, Repetto, Tobacman (2022)</vt:lpstr>
      <vt:lpstr>Methodology</vt:lpstr>
      <vt:lpstr>Discount function admits present bias</vt:lpstr>
      <vt:lpstr>PowerPoint Presentation</vt:lpstr>
      <vt:lpstr>PowerPoint Presentation</vt:lpstr>
      <vt:lpstr>PowerPoint Presentation</vt:lpstr>
      <vt:lpstr>PowerPoint Presentation</vt:lpstr>
      <vt:lpstr>Laibson, Maxted, Moll (2022) 1-year MPC (28% w/ present bias; 15% w/ exponential)</vt:lpstr>
      <vt:lpstr>Other structural models that incorporate present bias to explain household finance facts</vt:lpstr>
      <vt:lpstr>Nine claims about household finance</vt:lpstr>
    </vt:vector>
  </TitlesOfParts>
  <Company>The Wharton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Default Options for Retirement Saving Outcomes:  Evidence from the United States</dc:title>
  <dc:creator>Brigitte C. Madrian</dc:creator>
  <cp:lastModifiedBy>Laibson, David I.</cp:lastModifiedBy>
  <cp:revision>400</cp:revision>
  <cp:lastPrinted>2020-04-06T18:09:57Z</cp:lastPrinted>
  <dcterms:created xsi:type="dcterms:W3CDTF">2005-10-12T15:03:06Z</dcterms:created>
  <dcterms:modified xsi:type="dcterms:W3CDTF">2022-07-14T12:59:42Z</dcterms:modified>
</cp:coreProperties>
</file>