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31" r:id="rId2"/>
    <p:sldMasterId id="2147483843" r:id="rId3"/>
    <p:sldMasterId id="2147483856" r:id="rId4"/>
    <p:sldMasterId id="2147483870" r:id="rId5"/>
  </p:sldMasterIdLst>
  <p:notesMasterIdLst>
    <p:notesMasterId r:id="rId93"/>
  </p:notesMasterIdLst>
  <p:handoutMasterIdLst>
    <p:handoutMasterId r:id="rId94"/>
  </p:handoutMasterIdLst>
  <p:sldIdLst>
    <p:sldId id="363" r:id="rId6"/>
    <p:sldId id="588" r:id="rId7"/>
    <p:sldId id="546" r:id="rId8"/>
    <p:sldId id="555" r:id="rId9"/>
    <p:sldId id="556" r:id="rId10"/>
    <p:sldId id="557" r:id="rId11"/>
    <p:sldId id="558" r:id="rId12"/>
    <p:sldId id="559" r:id="rId13"/>
    <p:sldId id="560" r:id="rId14"/>
    <p:sldId id="561" r:id="rId15"/>
    <p:sldId id="562" r:id="rId16"/>
    <p:sldId id="563" r:id="rId17"/>
    <p:sldId id="564" r:id="rId18"/>
    <p:sldId id="565" r:id="rId19"/>
    <p:sldId id="566" r:id="rId20"/>
    <p:sldId id="567" r:id="rId21"/>
    <p:sldId id="568" r:id="rId22"/>
    <p:sldId id="604" r:id="rId23"/>
    <p:sldId id="582" r:id="rId24"/>
    <p:sldId id="583" r:id="rId25"/>
    <p:sldId id="584" r:id="rId26"/>
    <p:sldId id="547" r:id="rId27"/>
    <p:sldId id="569" r:id="rId28"/>
    <p:sldId id="655" r:id="rId29"/>
    <p:sldId id="605" r:id="rId30"/>
    <p:sldId id="606" r:id="rId31"/>
    <p:sldId id="612" r:id="rId32"/>
    <p:sldId id="645" r:id="rId33"/>
    <p:sldId id="646" r:id="rId34"/>
    <p:sldId id="643" r:id="rId35"/>
    <p:sldId id="642" r:id="rId36"/>
    <p:sldId id="644" r:id="rId37"/>
    <p:sldId id="662" r:id="rId38"/>
    <p:sldId id="633" r:id="rId39"/>
    <p:sldId id="632" r:id="rId40"/>
    <p:sldId id="667" r:id="rId41"/>
    <p:sldId id="663" r:id="rId42"/>
    <p:sldId id="571" r:id="rId43"/>
    <p:sldId id="576" r:id="rId44"/>
    <p:sldId id="572" r:id="rId45"/>
    <p:sldId id="573" r:id="rId46"/>
    <p:sldId id="574" r:id="rId47"/>
    <p:sldId id="575" r:id="rId48"/>
    <p:sldId id="580" r:id="rId49"/>
    <p:sldId id="579" r:id="rId50"/>
    <p:sldId id="581" r:id="rId51"/>
    <p:sldId id="631" r:id="rId52"/>
    <p:sldId id="551" r:id="rId53"/>
    <p:sldId id="589" r:id="rId54"/>
    <p:sldId id="590" r:id="rId55"/>
    <p:sldId id="591" r:id="rId56"/>
    <p:sldId id="592" r:id="rId57"/>
    <p:sldId id="593" r:id="rId58"/>
    <p:sldId id="594" r:id="rId59"/>
    <p:sldId id="595" r:id="rId60"/>
    <p:sldId id="596" r:id="rId61"/>
    <p:sldId id="597" r:id="rId62"/>
    <p:sldId id="598" r:id="rId63"/>
    <p:sldId id="599" r:id="rId64"/>
    <p:sldId id="641" r:id="rId65"/>
    <p:sldId id="600" r:id="rId66"/>
    <p:sldId id="601" r:id="rId67"/>
    <p:sldId id="602" r:id="rId68"/>
    <p:sldId id="613" r:id="rId69"/>
    <p:sldId id="614" r:id="rId70"/>
    <p:sldId id="615" r:id="rId71"/>
    <p:sldId id="616" r:id="rId72"/>
    <p:sldId id="617" r:id="rId73"/>
    <p:sldId id="618" r:id="rId74"/>
    <p:sldId id="619" r:id="rId75"/>
    <p:sldId id="620" r:id="rId76"/>
    <p:sldId id="621" r:id="rId77"/>
    <p:sldId id="622" r:id="rId78"/>
    <p:sldId id="553" r:id="rId79"/>
    <p:sldId id="585" r:id="rId80"/>
    <p:sldId id="586" r:id="rId81"/>
    <p:sldId id="587" r:id="rId82"/>
    <p:sldId id="549" r:id="rId83"/>
    <p:sldId id="550" r:id="rId84"/>
    <p:sldId id="665" r:id="rId85"/>
    <p:sldId id="658" r:id="rId86"/>
    <p:sldId id="659" r:id="rId87"/>
    <p:sldId id="660" r:id="rId88"/>
    <p:sldId id="661" r:id="rId89"/>
    <p:sldId id="664" r:id="rId90"/>
    <p:sldId id="666" r:id="rId91"/>
    <p:sldId id="554" r:id="rId9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0404"/>
    <a:srgbClr val="FFFFFF"/>
    <a:srgbClr val="FF0000"/>
    <a:srgbClr val="0000FF"/>
    <a:srgbClr val="CCECFF"/>
    <a:srgbClr val="FF6600"/>
    <a:srgbClr val="CC9900"/>
    <a:srgbClr val="33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13" autoAdjust="0"/>
    <p:restoredTop sz="94694" autoAdjust="0"/>
  </p:normalViewPr>
  <p:slideViewPr>
    <p:cSldViewPr>
      <p:cViewPr varScale="1">
        <p:scale>
          <a:sx n="117" d="100"/>
          <a:sy n="117" d="100"/>
        </p:scale>
        <p:origin x="202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40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5936"/>
    </p:cViewPr>
  </p:sorterViewPr>
  <p:notesViewPr>
    <p:cSldViewPr>
      <p:cViewPr varScale="1">
        <p:scale>
          <a:sx n="83" d="100"/>
          <a:sy n="83" d="100"/>
        </p:scale>
        <p:origin x="381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5.xml"/><Relationship Id="rId95" Type="http://schemas.openxmlformats.org/officeDocument/2006/relationships/presProps" Target="presProps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notesMaster" Target="notesMasters/notesMaster1.xml"/><Relationship Id="rId9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5FAF0-987E-4D6B-851B-C97985F74D94}" type="datetimeFigureOut">
              <a:rPr lang="en-US" smtClean="0"/>
              <a:pPr/>
              <a:t>7/13/22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CD14F-E692-4FFC-8C6F-29734CB11F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547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7A7003-060F-41FA-95B3-A1F138D96F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015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A40D13-913F-483C-B29E-AE31C7052CF8}" type="slidenum">
              <a:rPr lang="en-US" smtClean="0">
                <a:latin typeface="Arial" charset="0"/>
                <a:cs typeface="Arial" charset="0"/>
              </a:rPr>
              <a:pPr/>
              <a:t>1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070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C3A1B8-690E-45D4-A050-FA0DE2A68ADF}" type="slidenum">
              <a:rPr lang="en-US" altLang="en-US">
                <a:solidFill>
                  <a:srgbClr val="000000"/>
                </a:solidFill>
              </a:rPr>
              <a:pPr/>
              <a:t>13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6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724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D414D1-CE35-467D-BC7E-264C0C0A7930}" type="slidenum">
              <a:rPr lang="en-US" altLang="en-US">
                <a:solidFill>
                  <a:srgbClr val="000000"/>
                </a:solidFill>
              </a:rPr>
              <a:pPr/>
              <a:t>16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7218" name="Rectangle 7"/>
          <p:cNvSpPr txBox="1">
            <a:spLocks noGrp="1" noChangeArrowheads="1"/>
          </p:cNvSpPr>
          <p:nvPr/>
        </p:nvSpPr>
        <p:spPr bwMode="auto">
          <a:xfrm>
            <a:off x="3971925" y="8832850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6" tIns="46588" rIns="93176" bIns="46588" anchor="b"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0250" indent="-280988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2363" indent="-223838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71625" indent="-223838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20888" indent="-223838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8088" indent="-223838" defTabSz="930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5288" indent="-223838" defTabSz="930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92488" indent="-223838" defTabSz="930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9688" indent="-223838" defTabSz="930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0" hangingPunct="0"/>
            <a:fld id="{49DF8B77-9CCC-4594-8908-504BE36F8AB2}" type="slidenum">
              <a:rPr lang="en-US" altLang="en-US" sz="1200" smtClean="0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rPr>
              <a:pPr algn="r" eaLnBrk="0" hangingPunct="0"/>
              <a:t>16</a:t>
            </a:fld>
            <a:endParaRPr lang="en-US" altLang="en-US" sz="1200">
              <a:solidFill>
                <a:srgbClr val="000000"/>
              </a:solidFill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7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77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8" y="4414838"/>
            <a:ext cx="5140325" cy="4183062"/>
          </a:xfrm>
        </p:spPr>
        <p:txBody>
          <a:bodyPr lIns="93176" tIns="46588" rIns="93176" bIns="46588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4392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497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0469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22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8039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775049-6E27-4E51-8573-3F7DE22F1F51}" type="slidenum">
              <a:rPr lang="en-US" smtClean="0">
                <a:solidFill>
                  <a:prstClr val="black"/>
                </a:solidFill>
              </a:rPr>
              <a:pPr/>
              <a:t>44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8072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C6F23B-E573-47E5-95A7-7A2E618CFEA3}" type="slidenum">
              <a:rPr lang="en-US" smtClean="0">
                <a:solidFill>
                  <a:prstClr val="black"/>
                </a:solidFill>
              </a:rPr>
              <a:pPr/>
              <a:t>45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8899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F842BD-1054-4F0B-9439-92900D9C1F75}" type="slidenum">
              <a:rPr lang="en-US" smtClean="0">
                <a:solidFill>
                  <a:prstClr val="black"/>
                </a:solidFill>
              </a:rPr>
              <a:pPr/>
              <a:t>46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3592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48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4067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6CD5B8-4CB1-4D7D-85A9-B7A09112EC0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49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591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2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2604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A7F63F-5346-457D-BF5C-35EFF58A1650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50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6869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BC757-12B6-4189-8973-A1B8F269076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51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7049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A233E8-6557-434D-A331-3B4349FD1FDA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52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6477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C318EC-6BBF-4B4B-B0FC-918023AD46E8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53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3088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022F50-457A-41FF-AEF4-2A609508C9DB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54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7623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EEC282-6163-48E2-B88A-C18B5D2951D7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55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8630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C6EF6F-ABF9-4F20-91C4-81F8A26EDAB1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56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4402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5178DE-85A9-40C4-8CE3-1D2151D66308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57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8916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660411-83D6-4434-8348-57BADF18C371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58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8222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36442A-53BF-4073-ADEA-6323762D95A2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59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972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3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3997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6CD5B8-4CB1-4D7D-85A9-B7A09112EC0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60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01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84C98C-784B-4093-8CBF-6561F8C1E9AC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61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260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97D07-537A-419C-949C-63E56FFB016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62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9560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97D07-537A-419C-949C-63E56FFB016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63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4227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6AB434-001D-4BE1-A163-D2B360EEEA77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64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6350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70FC35-EBC7-41FB-8136-E00CA8517C8E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65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0817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4DDFFE-B3F5-4814-8743-0311D9A5FB60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66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7190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E50B82-0047-43C0-9A69-ECA5488D1073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67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46547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B0CC7C-BCC8-4412-AB2E-F493DAE895DA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68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0669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945449-2946-4605-9447-67683B77577A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69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615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371DE-3D07-462C-8B76-E84E91C33ACB}" type="slidenum">
              <a:rPr lang="en-US" altLang="en-US">
                <a:solidFill>
                  <a:srgbClr val="000000"/>
                </a:solidFill>
              </a:rPr>
              <a:pPr/>
              <a:t>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72456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475" tIns="48238" rIns="96475" bIns="48238" anchor="b"/>
          <a:lstStyle/>
          <a:p>
            <a:pPr algn="r" defTabSz="965067"/>
            <a:fld id="{C141B240-6DBD-4B51-9A71-471133D896D5}" type="slidenum">
              <a:rPr lang="en-US" sz="1300">
                <a:solidFill>
                  <a:srgbClr val="000000"/>
                </a:solidFill>
              </a:rPr>
              <a:pPr algn="r" defTabSz="965067"/>
              <a:t>72</a:t>
            </a:fld>
            <a:endParaRPr lang="en-US" sz="1300" dirty="0">
              <a:solidFill>
                <a:srgbClr val="000000"/>
              </a:solidFill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5492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74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8454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1C7CFF-86FD-4974-876C-4282546816FF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75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9029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87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494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28C043-BFEF-49CB-B0E4-FAFA63CB8003}" type="slidenum">
              <a:rPr lang="en-US" altLang="en-US">
                <a:solidFill>
                  <a:srgbClr val="000000"/>
                </a:solidFill>
              </a:rPr>
              <a:pPr/>
              <a:t>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5644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BE1C01-AA0D-40DA-B761-F22E6A828762}" type="slidenum">
              <a:rPr lang="en-US" altLang="en-US">
                <a:solidFill>
                  <a:srgbClr val="000000"/>
                </a:solidFill>
              </a:rPr>
              <a:pPr/>
              <a:t>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9921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E86922-C3C4-4F18-9CD6-085FA045205D}" type="slidenum">
              <a:rPr lang="en-US" altLang="en-US">
                <a:solidFill>
                  <a:srgbClr val="000000"/>
                </a:solidFill>
              </a:rPr>
              <a:pPr/>
              <a:t>7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5242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E58105-3309-4722-8381-C1CFC6019AE1}" type="slidenum">
              <a:rPr lang="en-US" altLang="en-US">
                <a:solidFill>
                  <a:srgbClr val="000000"/>
                </a:solidFill>
              </a:rPr>
              <a:pPr/>
              <a:t>11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2264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7DE62B-3F82-4840-97E5-383CE7F767B7}" type="slidenum">
              <a:rPr lang="en-US" altLang="en-US">
                <a:solidFill>
                  <a:srgbClr val="000000"/>
                </a:solidFill>
              </a:rPr>
              <a:pPr/>
              <a:t>12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5953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A8F11-51C3-4666-BF52-D0DFEDF035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D6ED1-E761-4D0A-82E5-B26FBAE21E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F98A6-B313-4560-9A63-663845EEA0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1DCDF-7B74-49CD-9271-9A68095CE5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CEB5B-9F52-44AD-A1F1-D9AB52274E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95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82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693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13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9981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7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2B480-26BF-41D4-9C9E-67735757DE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76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4917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0939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834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6288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4376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4846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762000"/>
            <a:ext cx="7623175" cy="1752600"/>
          </a:xfrm>
        </p:spPr>
        <p:txBody>
          <a:bodyPr/>
          <a:lstStyle>
            <a:lvl1pPr algn="l">
              <a:defRPr sz="34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895600"/>
            <a:ext cx="7467600" cy="2743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F6165F6-6526-46DD-A9AC-DB54A3A9CB4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7" name="Freeform 7"/>
          <p:cNvSpPr>
            <a:spLocks noChangeArrowheads="1"/>
          </p:cNvSpPr>
          <p:nvPr/>
        </p:nvSpPr>
        <p:spPr bwMode="auto">
          <a:xfrm>
            <a:off x="457200" y="381000"/>
            <a:ext cx="7924800" cy="9144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000" b="1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7131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4C06F-785D-4A5D-BEEB-5DB02D7CA1C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8893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D10FD-8CB7-409F-95AC-B909ED1C04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824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B8138-5D60-4F2C-A418-37FB74EC9B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8AA8CC-2CD5-4BFF-B763-5F67F68889F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0287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92BE8-9F19-4C63-852A-2926091C7D0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1945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85631-2384-45FC-BBC5-95F7B5C8CCD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2969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5176B6-3FE0-40A1-BCAE-56C2A199F89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884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1608B9-C76E-4A7D-9C77-0B766CE151B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714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CC0053-D035-4AAC-A4E9-63013AADC77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8630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A65A7C-DEB3-48C2-A896-A7751487B44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0200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E1CBC-593D-4847-A558-5DD627DB59E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6874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24EFDC1-C54E-41C9-9444-B728118338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5761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CD922-85EB-4F65-BDD0-1C8C254024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20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E69E6-A1A7-4E75-9241-9A3832EA47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A2D63-E98F-43F1-A23E-EBEE90910F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6627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CF32F-159F-4E81-84EA-05009D61F3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6560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09B8A-3BC2-4664-80D3-B645AD69C3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9862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4A701-097B-498D-AE4C-43535D7DC4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2313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5C747-4986-447D-A2DB-7372F12E35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8814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25963-4C5D-4A31-9DB9-1180C99A359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7956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3ADC9-2AE3-4105-91EF-F5FA1263F7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0026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E7A7-BAB9-4CA5-8B73-C5BE352D26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211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5FF3A-057E-4DA3-9147-A7EDF0A005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2126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1ED9B-D4B4-418F-81D3-26C20887F80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772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F6FBF-FF37-4F93-8EFF-1989BD1B46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6787F-76D9-403D-A7C9-04E5F808217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570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A5D74-F45B-4F12-A6E6-A9FC7B44F6D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6537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CD922-85EB-4F65-BDD0-1C8C254024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5787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A2D63-E98F-43F1-A23E-EBEE90910F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6153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CF32F-159F-4E81-84EA-05009D61F3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9097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09B8A-3BC2-4664-80D3-B645AD69C3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3080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4A701-097B-498D-AE4C-43535D7DC4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9875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5C747-4986-447D-A2DB-7372F12E35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404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25963-4C5D-4A31-9DB9-1180C99A359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9801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3ADC9-2AE3-4105-91EF-F5FA1263F7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675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8C7EC-5979-44E8-BA54-998E6BD8AC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E7A7-BAB9-4CA5-8B73-C5BE352D26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4053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5FF3A-057E-4DA3-9147-A7EDF0A005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5074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1ED9B-D4B4-418F-81D3-26C20887F80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2712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6787F-76D9-403D-A7C9-04E5F808217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3509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A5D74-F45B-4F12-A6E6-A9FC7B44F6D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086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6AC77-C3B5-43E1-A6A0-ADABDBC412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150A5-0A9C-4641-885F-F3F42F5DA4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7F1AA-CEDB-4D2C-96D5-B3A6429C5A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454C808-EB59-46BE-B815-0A0248823D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6277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Garamond" panose="02020404030301010803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latin typeface="Garamond" panose="02020404030301010803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Garamond" panose="02020404030301010803" pitchFamily="18" charset="0"/>
              </a:defRPr>
            </a:lvl1pPr>
          </a:lstStyle>
          <a:p>
            <a:fld id="{7A1A0E19-B963-4104-9C1B-5BE7940419B8}" type="slidenum">
              <a:rPr lang="en-US" altLang="en-US" smtClean="0">
                <a:solidFill>
                  <a:srgbClr val="000000"/>
                </a:solidFill>
                <a:cs typeface="+mn-cs"/>
              </a:rPr>
              <a:pPr/>
              <a:t>‹#›</a:t>
            </a:fld>
            <a:endParaRPr lang="en-US" alt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103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000" b="1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000" b="1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1598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3600" kern="1200">
          <a:solidFill>
            <a:srgbClr val="0000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00FF"/>
        </a:buClr>
        <a:buFont typeface="Wingdings" panose="05000000000000000000" pitchFamily="2" charset="2"/>
        <a:buChar char="n"/>
        <a:defRPr sz="3000" kern="1200">
          <a:solidFill>
            <a:srgbClr val="0000FF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rgbClr val="0000FF"/>
        </a:buClr>
        <a:buChar char="•"/>
        <a:defRPr sz="2600" kern="1200">
          <a:solidFill>
            <a:srgbClr val="0000FF"/>
          </a:solidFill>
          <a:latin typeface="+mn-lt"/>
          <a:ea typeface="+mn-ea"/>
          <a:cs typeface="+mn-cs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rgbClr val="0000FF"/>
        </a:buClr>
        <a:buFont typeface="Arial" panose="020B0604020202020204" pitchFamily="34" charset="0"/>
        <a:buChar char="-"/>
        <a:defRPr sz="2200" kern="1200">
          <a:solidFill>
            <a:srgbClr val="0000FF"/>
          </a:solidFill>
          <a:latin typeface="+mn-lt"/>
          <a:ea typeface="+mn-ea"/>
          <a:cs typeface="+mn-cs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rgbClr val="0000FF"/>
        </a:buClr>
        <a:buFont typeface="Wingdings" panose="05000000000000000000" pitchFamily="2" charset="2"/>
        <a:buChar char="ü"/>
        <a:defRPr sz="2000" kern="1200">
          <a:solidFill>
            <a:srgbClr val="0000FF"/>
          </a:solidFill>
          <a:latin typeface="+mn-lt"/>
          <a:ea typeface="+mn-ea"/>
          <a:cs typeface="+mn-cs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rgbClr val="0000FF"/>
        </a:buClr>
        <a:buFont typeface="Wingdings" panose="05000000000000000000" pitchFamily="2" charset="2"/>
        <a:buChar char="§"/>
        <a:defRPr sz="2000" kern="1200">
          <a:solidFill>
            <a:srgbClr val="0000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fld id="{C5FF0F07-A648-48F0-916C-E9E11CB4537C}" type="slidenum">
              <a:rPr lang="en-US">
                <a:solidFill>
                  <a:srgbClr val="000000"/>
                </a:solidFill>
                <a:cs typeface="+mn-cs"/>
              </a:rPr>
              <a:pPr eaLnBrk="0" hangingPunct="0"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207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fld id="{C5FF0F07-A648-48F0-916C-E9E11CB4537C}" type="slidenum">
              <a:rPr lang="en-US">
                <a:solidFill>
                  <a:srgbClr val="000000"/>
                </a:solidFill>
                <a:cs typeface="+mn-cs"/>
              </a:rPr>
              <a:pPr eaLnBrk="0" hangingPunct="0"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224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5.emf"/><Relationship Id="rId7" Type="http://schemas.openxmlformats.org/officeDocument/2006/relationships/image" Target="../media/image7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8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4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library.wiley.com/action/doSearch?ContribAuthorRaw=DI+MAGGIO%2C+MARCO" TargetMode="External"/><Relationship Id="rId1" Type="http://schemas.openxmlformats.org/officeDocument/2006/relationships/slideLayout" Target="../slideLayouts/slideLayout5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8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C3DBAD-CDCC-47D8-848A-B0816907D7A9}" type="slidenum">
              <a:rPr lang="en-US" altLang="en-US" smtClean="0">
                <a:latin typeface="Arial" charset="0"/>
                <a:cs typeface="Arial" charset="0"/>
              </a:rPr>
              <a:pPr/>
              <a:t>1</a:t>
            </a:fld>
            <a:endParaRPr lang="en-US" altLang="en-US">
              <a:latin typeface="Arial" charset="0"/>
              <a:cs typeface="Arial" charset="0"/>
            </a:endParaRPr>
          </a:p>
        </p:txBody>
      </p:sp>
      <p:sp>
        <p:nvSpPr>
          <p:cNvPr id="231426" name="Text Box 2"/>
          <p:cNvSpPr txBox="1">
            <a:spLocks noChangeArrowheads="1"/>
          </p:cNvSpPr>
          <p:nvPr/>
        </p:nvSpPr>
        <p:spPr bwMode="auto">
          <a:xfrm>
            <a:off x="304800" y="457200"/>
            <a:ext cx="8610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Behavioral Household Finance</a:t>
            </a: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1524000" y="5417403"/>
            <a:ext cx="6324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latin typeface="Helvetica" charset="0"/>
              </a:rPr>
              <a:t>David </a:t>
            </a:r>
            <a:r>
              <a:rPr lang="en-US" sz="2400" dirty="0" err="1">
                <a:latin typeface="Helvetica" charset="0"/>
              </a:rPr>
              <a:t>Laibson</a:t>
            </a:r>
            <a:endParaRPr lang="en-US" sz="2400" dirty="0">
              <a:latin typeface="Helvetica" charset="0"/>
            </a:endParaRPr>
          </a:p>
          <a:p>
            <a:pPr algn="ctr"/>
            <a:r>
              <a:rPr lang="en-US" sz="2400" dirty="0">
                <a:latin typeface="Helvetica" charset="0"/>
              </a:rPr>
              <a:t>July 14, 2022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8959850" y="3581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sz="1800">
              <a:latin typeface="Helvetica" charset="0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1543050"/>
            <a:ext cx="314325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6587"/>
          </a:xfrm>
        </p:spPr>
        <p:txBody>
          <a:bodyPr/>
          <a:lstStyle/>
          <a:p>
            <a:pPr algn="l"/>
            <a:r>
              <a:rPr lang="en-US" altLang="en-US" b="1"/>
              <a:t>Financial Literacy and Education</a:t>
            </a:r>
          </a:p>
        </p:txBody>
      </p:sp>
      <p:graphicFrame>
        <p:nvGraphicFramePr>
          <p:cNvPr id="660483" name="Object 3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5257800" y="2590800"/>
          <a:ext cx="208915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4905451" imgH="3628949" progId="Excel.Chart.8">
                  <p:embed/>
                </p:oleObj>
              </mc:Choice>
              <mc:Fallback>
                <p:oleObj name="Chart" r:id="rId2" imgW="4905451" imgH="3628949" progId="Excel.Chart.8">
                  <p:embed/>
                  <p:pic>
                    <p:nvPicPr>
                      <p:cNvPr id="0" name="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622" t="67490" r="71254" b="8502"/>
                      <a:stretch>
                        <a:fillRect/>
                      </a:stretch>
                    </p:blipFill>
                    <p:spPr bwMode="auto">
                      <a:xfrm>
                        <a:off x="5257800" y="2590800"/>
                        <a:ext cx="2089150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0484" name="Object 4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7391400" y="2286000"/>
          <a:ext cx="1295400" cy="161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4905451" imgH="3628949" progId="Excel.Chart.8">
                  <p:embed/>
                </p:oleObj>
              </mc:Choice>
              <mc:Fallback>
                <p:oleObj name="Chart" r:id="rId4" imgW="4905451" imgH="3628949" progId="Excel.Chart.8">
                  <p:embed/>
                  <p:pic>
                    <p:nvPicPr>
                      <p:cNvPr id="0" name="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0913" t="67339" r="45569" b="9863"/>
                      <a:stretch>
                        <a:fillRect/>
                      </a:stretch>
                    </p:blipFill>
                    <p:spPr bwMode="auto">
                      <a:xfrm>
                        <a:off x="7391400" y="2286000"/>
                        <a:ext cx="1295400" cy="161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0485" name="Text Box 5"/>
          <p:cNvSpPr txBox="1">
            <a:spLocks noChangeArrowheads="1"/>
          </p:cNvSpPr>
          <p:nvPr/>
        </p:nvSpPr>
        <p:spPr bwMode="auto">
          <a:xfrm>
            <a:off x="1066800" y="6248400"/>
            <a:ext cx="7635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800">
                <a:solidFill>
                  <a:srgbClr val="0000FF"/>
                </a:solidFill>
                <a:latin typeface="Arial" panose="020B0604020202020204" pitchFamily="34" charset="0"/>
                <a:cs typeface="+mn-cs"/>
              </a:rPr>
              <a:t>Source: Health and Retirement Study, 2004</a:t>
            </a:r>
          </a:p>
        </p:txBody>
      </p:sp>
      <p:sp>
        <p:nvSpPr>
          <p:cNvPr id="660486" name="Text Box 6"/>
          <p:cNvSpPr txBox="1">
            <a:spLocks noChangeArrowheads="1"/>
          </p:cNvSpPr>
          <p:nvPr/>
        </p:nvSpPr>
        <p:spPr bwMode="auto">
          <a:xfrm>
            <a:off x="5394325" y="1382713"/>
            <a:ext cx="32162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1">
                <a:solidFill>
                  <a:srgbClr val="0000FF"/>
                </a:solidFill>
                <a:latin typeface="Arial" panose="020B0604020202020204" pitchFamily="34" charset="0"/>
                <a:cs typeface="+mn-cs"/>
              </a:rPr>
              <a:t>Percent answering risk diversification correctly</a:t>
            </a:r>
          </a:p>
        </p:txBody>
      </p:sp>
      <p:graphicFrame>
        <p:nvGraphicFramePr>
          <p:cNvPr id="660487" name="Object 7"/>
          <p:cNvGraphicFramePr>
            <a:graphicFrameLocks noGrp="1" noChangeAspect="1"/>
          </p:cNvGraphicFramePr>
          <p:nvPr>
            <p:ph idx="1"/>
          </p:nvPr>
        </p:nvGraphicFramePr>
        <p:xfrm>
          <a:off x="457200" y="914400"/>
          <a:ext cx="490855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6" imgW="4905451" imgH="3628949" progId="Excel.Chart.8">
                  <p:embed/>
                </p:oleObj>
              </mc:Choice>
              <mc:Fallback>
                <p:oleObj name="Chart" r:id="rId6" imgW="4905451" imgH="3628949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465" t="3363" r="30327" b="9180"/>
                      <a:stretch>
                        <a:fillRect/>
                      </a:stretch>
                    </p:blipFill>
                    <p:spPr bwMode="auto">
                      <a:xfrm>
                        <a:off x="457200" y="914400"/>
                        <a:ext cx="4908550" cy="5105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0488" name="Object 8"/>
          <p:cNvGraphicFramePr>
            <a:graphicFrameLocks noChangeAspect="1"/>
          </p:cNvGraphicFramePr>
          <p:nvPr/>
        </p:nvGraphicFramePr>
        <p:xfrm>
          <a:off x="5334000" y="2286000"/>
          <a:ext cx="208915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8" imgW="4924349" imgH="3619500" progId="Excel.Chart.8">
                  <p:embed/>
                </p:oleObj>
              </mc:Choice>
              <mc:Fallback>
                <p:oleObj name="Chart" r:id="rId8" imgW="4924349" imgH="3619500" progId="Excel.Chart.8">
                  <p:embed/>
                  <p:pic>
                    <p:nvPicPr>
                      <p:cNvPr id="0" name="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622" t="67490" r="71254" b="5228"/>
                      <a:stretch>
                        <a:fillRect/>
                      </a:stretch>
                    </p:blipFill>
                    <p:spPr bwMode="auto">
                      <a:xfrm>
                        <a:off x="5334000" y="2286000"/>
                        <a:ext cx="208915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1870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l"/>
            <a:r>
              <a:rPr lang="en-US" altLang="en-US" sz="3200"/>
              <a:t>Financial Literacy among the Young (23-27). NLSY: Percentage of correct responses</a:t>
            </a:r>
          </a:p>
        </p:txBody>
      </p:sp>
      <p:sp>
        <p:nvSpPr>
          <p:cNvPr id="77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191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Interest rate: 79.2%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Inflation: 53.9%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Risk diversification:  46.6%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 sz="3400"/>
          </a:p>
        </p:txBody>
      </p:sp>
    </p:spTree>
    <p:extLst>
      <p:ext uri="{BB962C8B-B14F-4D97-AF65-F5344CB8AC3E}">
        <p14:creationId xmlns:p14="http://schemas.microsoft.com/office/powerpoint/2010/main" val="3057207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l"/>
            <a:r>
              <a:rPr lang="en-US" altLang="en-US" sz="3200"/>
              <a:t>Two Takeway Points</a:t>
            </a:r>
          </a:p>
        </p:txBody>
      </p:sp>
      <p:sp>
        <p:nvSpPr>
          <p:cNvPr id="77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495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Financial literacy should not be taken for granted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/>
              <a:t>Illiteracy is widespread</a:t>
            </a:r>
          </a:p>
          <a:p>
            <a:pPr lvl="1"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Financial literacy varies a lot among demographic groups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endParaRPr lang="en-US" altLang="en-US" sz="3400"/>
          </a:p>
          <a:p>
            <a:pPr>
              <a:buFont typeface="Wingdings" panose="05000000000000000000" pitchFamily="2" charset="2"/>
              <a:buChar char="Ø"/>
            </a:pPr>
            <a:endParaRPr lang="en-US" altLang="en-US" sz="3400"/>
          </a:p>
        </p:txBody>
      </p:sp>
    </p:spTree>
    <p:extLst>
      <p:ext uri="{BB962C8B-B14F-4D97-AF65-F5344CB8AC3E}">
        <p14:creationId xmlns:p14="http://schemas.microsoft.com/office/powerpoint/2010/main" val="121088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l"/>
            <a:r>
              <a:rPr lang="en-US" altLang="en-US" sz="3200"/>
              <a:t>Financial literacy matters</a:t>
            </a:r>
          </a:p>
        </p:txBody>
      </p:sp>
      <p:sp>
        <p:nvSpPr>
          <p:cNvPr id="66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Financial literacy affects financial decisions: Those with low literacy: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/>
              <a:t>are less likely to calculate how much they need for retirement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/>
              <a:t>are less likely to participate in the stock market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/>
              <a:t>are more likely to have difficulties paying off debt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en-US"/>
          </a:p>
          <a:p>
            <a:pPr lvl="1">
              <a:buFont typeface="Wingdings" panose="05000000000000000000" pitchFamily="2" charset="2"/>
              <a:buChar char="Ø"/>
            </a:pPr>
            <a:endParaRPr lang="en-US" altLang="en-US"/>
          </a:p>
          <a:p>
            <a:pPr lvl="1"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endParaRPr lang="en-US" altLang="en-US" sz="3400"/>
          </a:p>
          <a:p>
            <a:pPr>
              <a:buFont typeface="Wingdings" panose="05000000000000000000" pitchFamily="2" charset="2"/>
              <a:buChar char="Ø"/>
            </a:pPr>
            <a:endParaRPr lang="en-US" altLang="en-US" sz="3400"/>
          </a:p>
        </p:txBody>
      </p:sp>
    </p:spTree>
    <p:extLst>
      <p:ext uri="{BB962C8B-B14F-4D97-AF65-F5344CB8AC3E}">
        <p14:creationId xmlns:p14="http://schemas.microsoft.com/office/powerpoint/2010/main" val="985695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308975" cy="479425"/>
          </a:xfrm>
        </p:spPr>
        <p:txBody>
          <a:bodyPr/>
          <a:lstStyle/>
          <a:p>
            <a:pPr algn="l"/>
            <a:r>
              <a:rPr lang="en-US" altLang="en-US" sz="2800" b="1">
                <a:latin typeface="Times New Roman" panose="02020603050405020304" pitchFamily="18" charset="0"/>
              </a:rPr>
              <a:t>More on the power of interest compounding (TNS)</a:t>
            </a:r>
          </a:p>
        </p:txBody>
      </p:sp>
      <p:sp>
        <p:nvSpPr>
          <p:cNvPr id="694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95400"/>
            <a:ext cx="7848600" cy="45720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400"/>
              <a:t>Suppose you owe $1,000 on your credit card and the interest rate you are charged is 20% per year compounded annually.  If you didn’t pay anything off, at this interest rate, how many years would it take for the amount you owe to double</a:t>
            </a:r>
            <a:r>
              <a:rPr lang="en-US" altLang="en-US"/>
              <a:t>?</a:t>
            </a:r>
          </a:p>
          <a:p>
            <a:pPr marL="742950" lvl="2" indent="-171450"/>
            <a:r>
              <a:rPr lang="en-US" altLang="en-US" sz="2400"/>
              <a:t>2 years</a:t>
            </a:r>
          </a:p>
          <a:p>
            <a:pPr marL="742950" lvl="2" indent="-171450"/>
            <a:r>
              <a:rPr lang="en-US" altLang="en-US" sz="2400"/>
              <a:t>Under 5 years</a:t>
            </a:r>
          </a:p>
          <a:p>
            <a:pPr marL="742950" lvl="2" indent="-171450"/>
            <a:r>
              <a:rPr lang="en-US" altLang="en-US" sz="2400"/>
              <a:t>5 to 10 years</a:t>
            </a:r>
          </a:p>
          <a:p>
            <a:pPr marL="742950" lvl="2" indent="-171450"/>
            <a:r>
              <a:rPr lang="en-US" altLang="en-US" sz="2400"/>
              <a:t>More than 10 years</a:t>
            </a:r>
          </a:p>
          <a:p>
            <a:pPr marL="742950" lvl="2" indent="-171450"/>
            <a:r>
              <a:rPr lang="en-US" altLang="en-US" sz="2400"/>
              <a:t>Do not know</a:t>
            </a:r>
          </a:p>
          <a:p>
            <a:pPr marL="742950" lvl="2" indent="-171450"/>
            <a:r>
              <a:rPr lang="en-US" altLang="en-US" sz="2400"/>
              <a:t>Prefer not to answer</a:t>
            </a:r>
          </a:p>
          <a:p>
            <a:pPr marL="0" indent="0"/>
            <a:endParaRPr lang="en-US" altLang="en-US" sz="2600"/>
          </a:p>
        </p:txBody>
      </p:sp>
      <p:graphicFrame>
        <p:nvGraphicFramePr>
          <p:cNvPr id="694276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4343400" y="3429000"/>
          <a:ext cx="4043363" cy="221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295525" imgH="1143000" progId="Excel.Sheet.8">
                  <p:embed/>
                </p:oleObj>
              </mc:Choice>
              <mc:Fallback>
                <p:oleObj name="Worksheet" r:id="rId2" imgW="2295525" imgH="11430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429000"/>
                        <a:ext cx="4043363" cy="221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4277" name="Rectangle 5"/>
          <p:cNvSpPr>
            <a:spLocks noChangeArrowheads="1"/>
          </p:cNvSpPr>
          <p:nvPr/>
        </p:nvSpPr>
        <p:spPr bwMode="auto">
          <a:xfrm>
            <a:off x="363538" y="3006725"/>
            <a:ext cx="8142287" cy="41275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en-US" sz="2000" b="1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045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13775" cy="685800"/>
          </a:xfrm>
        </p:spPr>
        <p:txBody>
          <a:bodyPr/>
          <a:lstStyle/>
          <a:p>
            <a:pPr algn="l"/>
            <a:r>
              <a:rPr lang="en-US" altLang="en-US" sz="2800" b="1">
                <a:latin typeface="Times New Roman" panose="02020603050405020304" pitchFamily="18" charset="0"/>
              </a:rPr>
              <a:t>Payment options: Loaning money to the retailer (TNS)</a:t>
            </a:r>
          </a:p>
        </p:txBody>
      </p:sp>
      <p:sp>
        <p:nvSpPr>
          <p:cNvPr id="69734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295400"/>
            <a:ext cx="7947025" cy="4876800"/>
          </a:xfrm>
        </p:spPr>
        <p:txBody>
          <a:bodyPr/>
          <a:lstStyle/>
          <a:p>
            <a:pPr marL="400050" lvl="1" indent="-171450">
              <a:buFontTx/>
              <a:buNone/>
            </a:pPr>
            <a:r>
              <a:rPr lang="en-US" altLang="en-US" sz="2200"/>
              <a:t>	</a:t>
            </a:r>
            <a:r>
              <a:rPr lang="en-US" altLang="en-US"/>
              <a:t>You purchase an appliance which costs $1,000. To pay for this appliance, you are given the following two options: a) Pay 12 monthly installments of $100 each; b) Borrow at a 20% annual interest rate and pay back $1,200 a year from now. Which is the more advantageous offer?</a:t>
            </a:r>
          </a:p>
          <a:p>
            <a:pPr marL="742950" lvl="2" indent="-171450"/>
            <a:r>
              <a:rPr lang="en-US" altLang="en-US" sz="2400"/>
              <a:t>Option (a) </a:t>
            </a:r>
          </a:p>
          <a:p>
            <a:pPr marL="742950" lvl="2" indent="-171450"/>
            <a:r>
              <a:rPr lang="en-US" altLang="en-US" sz="2400"/>
              <a:t>Option (b)</a:t>
            </a:r>
          </a:p>
          <a:p>
            <a:pPr marL="742950" lvl="2" indent="-171450"/>
            <a:r>
              <a:rPr lang="en-US" altLang="en-US" sz="2400"/>
              <a:t>They are the same</a:t>
            </a:r>
          </a:p>
          <a:p>
            <a:pPr marL="742950" lvl="2" indent="-171450"/>
            <a:r>
              <a:rPr lang="en-US" altLang="en-US" sz="2400"/>
              <a:t>Do not know</a:t>
            </a:r>
          </a:p>
          <a:p>
            <a:pPr marL="742950" lvl="2" indent="-171450"/>
            <a:r>
              <a:rPr lang="en-US" altLang="en-US" sz="2400"/>
              <a:t>Prefer not to answer</a:t>
            </a:r>
          </a:p>
          <a:p>
            <a:pPr marL="0" indent="0"/>
            <a:endParaRPr lang="en-US" altLang="en-US" sz="2600"/>
          </a:p>
        </p:txBody>
      </p:sp>
      <p:graphicFrame>
        <p:nvGraphicFramePr>
          <p:cNvPr id="69734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4419600" y="3886200"/>
          <a:ext cx="3736975" cy="192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295449" imgH="981151" progId="Excel.Sheet.8">
                  <p:embed/>
                </p:oleObj>
              </mc:Choice>
              <mc:Fallback>
                <p:oleObj name="Worksheet" r:id="rId2" imgW="2295449" imgH="981151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886200"/>
                        <a:ext cx="3736975" cy="192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66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8229600" cy="1112838"/>
          </a:xfrm>
        </p:spPr>
        <p:txBody>
          <a:bodyPr anchor="b"/>
          <a:lstStyle/>
          <a:p>
            <a:pPr algn="l"/>
            <a:r>
              <a:rPr lang="en-US" altLang="en-US" sz="3200"/>
              <a:t>Who has lower debt literacy? Differences between men and women</a:t>
            </a:r>
          </a:p>
        </p:txBody>
      </p:sp>
      <p:graphicFrame>
        <p:nvGraphicFramePr>
          <p:cNvPr id="776195" name="Object 5"/>
          <p:cNvGraphicFramePr>
            <a:graphicFrameLocks noGrp="1" noChangeAspect="1"/>
          </p:cNvGraphicFramePr>
          <p:nvPr>
            <p:ph idx="4294967295"/>
          </p:nvPr>
        </p:nvGraphicFramePr>
        <p:xfrm>
          <a:off x="1295400" y="1600200"/>
          <a:ext cx="6553200" cy="453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9715500" imgH="6877202" progId="Excel.Chart.8">
                  <p:embed/>
                </p:oleObj>
              </mc:Choice>
              <mc:Fallback>
                <p:oleObj name="Chart" r:id="rId3" imgW="9715500" imgH="687720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600200"/>
                        <a:ext cx="6553200" cy="453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6196" name="Text Box 3"/>
          <p:cNvSpPr txBox="1">
            <a:spLocks noChangeArrowheads="1"/>
          </p:cNvSpPr>
          <p:nvPr/>
        </p:nvSpPr>
        <p:spPr bwMode="auto">
          <a:xfrm>
            <a:off x="4403725" y="1354138"/>
            <a:ext cx="184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endParaRPr lang="en-US" altLang="en-US" sz="1000">
              <a:solidFill>
                <a:srgbClr val="000000"/>
              </a:solidFill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76197" name="Rectangle 4"/>
          <p:cNvSpPr>
            <a:spLocks noChangeArrowheads="1"/>
          </p:cNvSpPr>
          <p:nvPr/>
        </p:nvSpPr>
        <p:spPr bwMode="auto">
          <a:xfrm>
            <a:off x="304800" y="1368425"/>
            <a:ext cx="853281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71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>
              <a:buClr>
                <a:srgbClr val="980204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en-US" sz="1600" b="1">
                <a:solidFill>
                  <a:srgbClr val="6F6C6C"/>
                </a:solidFill>
                <a:ea typeface="ＭＳ Ｐゴシック" panose="020B0600070205080204" pitchFamily="34" charset="-128"/>
                <a:cs typeface="+mn-cs"/>
              </a:rPr>
              <a:t>Percent answering credit card question correctly or “do not know” by gender</a:t>
            </a:r>
          </a:p>
        </p:txBody>
      </p:sp>
    </p:spTree>
    <p:extLst>
      <p:ext uri="{BB962C8B-B14F-4D97-AF65-F5344CB8AC3E}">
        <p14:creationId xmlns:p14="http://schemas.microsoft.com/office/powerpoint/2010/main" val="3596788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87425"/>
          </a:xfrm>
        </p:spPr>
        <p:txBody>
          <a:bodyPr/>
          <a:lstStyle/>
          <a:p>
            <a:r>
              <a:rPr lang="en-US" altLang="en-US" sz="3200"/>
              <a:t>People who make errors have “difficulties paying off debt</a:t>
            </a:r>
            <a:r>
              <a:rPr lang="en-US" altLang="en-US"/>
              <a:t>.”</a:t>
            </a:r>
          </a:p>
        </p:txBody>
      </p:sp>
      <p:graphicFrame>
        <p:nvGraphicFramePr>
          <p:cNvPr id="696323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360363" y="2009775"/>
          <a:ext cx="4219575" cy="273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4924541" imgH="3190890" progId="Excel.Chart.8">
                  <p:embed/>
                </p:oleObj>
              </mc:Choice>
              <mc:Fallback>
                <p:oleObj name="Chart" r:id="rId2" imgW="4924541" imgH="319089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363" y="2009775"/>
                        <a:ext cx="4219575" cy="2733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96324" name="Group 4"/>
          <p:cNvGrpSpPr>
            <a:grpSpLocks noChangeAspect="1"/>
          </p:cNvGrpSpPr>
          <p:nvPr/>
        </p:nvGrpSpPr>
        <p:grpSpPr bwMode="auto">
          <a:xfrm>
            <a:off x="4638675" y="1993900"/>
            <a:ext cx="4116388" cy="2747963"/>
            <a:chOff x="2811" y="2339"/>
            <a:chExt cx="2593" cy="1549"/>
          </a:xfrm>
        </p:grpSpPr>
        <p:sp>
          <p:nvSpPr>
            <p:cNvPr id="696325" name="AutoShape 5"/>
            <p:cNvSpPr>
              <a:spLocks noChangeAspect="1" noChangeArrowheads="1" noTextEdit="1"/>
            </p:cNvSpPr>
            <p:nvPr/>
          </p:nvSpPr>
          <p:spPr bwMode="auto">
            <a:xfrm>
              <a:off x="2811" y="2339"/>
              <a:ext cx="2593" cy="1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26" name="Rectangle 6"/>
            <p:cNvSpPr>
              <a:spLocks noChangeArrowheads="1"/>
            </p:cNvSpPr>
            <p:nvPr/>
          </p:nvSpPr>
          <p:spPr bwMode="auto">
            <a:xfrm>
              <a:off x="2840" y="2368"/>
              <a:ext cx="2540" cy="150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27" name="Rectangle 7"/>
            <p:cNvSpPr>
              <a:spLocks noChangeArrowheads="1"/>
            </p:cNvSpPr>
            <p:nvPr/>
          </p:nvSpPr>
          <p:spPr bwMode="auto">
            <a:xfrm>
              <a:off x="3214" y="2479"/>
              <a:ext cx="2104" cy="1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28" name="Line 8"/>
            <p:cNvSpPr>
              <a:spLocks noChangeShapeType="1"/>
            </p:cNvSpPr>
            <p:nvPr/>
          </p:nvSpPr>
          <p:spPr bwMode="auto">
            <a:xfrm>
              <a:off x="3214" y="3378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29" name="Line 9"/>
            <p:cNvSpPr>
              <a:spLocks noChangeShapeType="1"/>
            </p:cNvSpPr>
            <p:nvPr/>
          </p:nvSpPr>
          <p:spPr bwMode="auto">
            <a:xfrm>
              <a:off x="3214" y="3229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0" name="Line 10"/>
            <p:cNvSpPr>
              <a:spLocks noChangeShapeType="1"/>
            </p:cNvSpPr>
            <p:nvPr/>
          </p:nvSpPr>
          <p:spPr bwMode="auto">
            <a:xfrm>
              <a:off x="3214" y="3080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1" name="Line 11"/>
            <p:cNvSpPr>
              <a:spLocks noChangeShapeType="1"/>
            </p:cNvSpPr>
            <p:nvPr/>
          </p:nvSpPr>
          <p:spPr bwMode="auto">
            <a:xfrm>
              <a:off x="3214" y="2926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2" name="Line 12"/>
            <p:cNvSpPr>
              <a:spLocks noChangeShapeType="1"/>
            </p:cNvSpPr>
            <p:nvPr/>
          </p:nvSpPr>
          <p:spPr bwMode="auto">
            <a:xfrm>
              <a:off x="3214" y="2777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3" name="Line 13"/>
            <p:cNvSpPr>
              <a:spLocks noChangeShapeType="1"/>
            </p:cNvSpPr>
            <p:nvPr/>
          </p:nvSpPr>
          <p:spPr bwMode="auto">
            <a:xfrm>
              <a:off x="3214" y="2628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4" name="Line 14"/>
            <p:cNvSpPr>
              <a:spLocks noChangeShapeType="1"/>
            </p:cNvSpPr>
            <p:nvPr/>
          </p:nvSpPr>
          <p:spPr bwMode="auto">
            <a:xfrm>
              <a:off x="3214" y="2479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5" name="Rectangle 15"/>
            <p:cNvSpPr>
              <a:spLocks noChangeArrowheads="1"/>
            </p:cNvSpPr>
            <p:nvPr/>
          </p:nvSpPr>
          <p:spPr bwMode="auto">
            <a:xfrm>
              <a:off x="3214" y="2479"/>
              <a:ext cx="2104" cy="1048"/>
            </a:xfrm>
            <a:prstGeom prst="rect">
              <a:avLst/>
            </a:prstGeom>
            <a:noFill/>
            <a:ln w="7938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6" name="Rectangle 16"/>
            <p:cNvSpPr>
              <a:spLocks noChangeArrowheads="1"/>
            </p:cNvSpPr>
            <p:nvPr/>
          </p:nvSpPr>
          <p:spPr bwMode="auto">
            <a:xfrm>
              <a:off x="3531" y="2628"/>
              <a:ext cx="423" cy="899"/>
            </a:xfrm>
            <a:prstGeom prst="rect">
              <a:avLst/>
            </a:prstGeom>
            <a:solidFill>
              <a:schemeClr val="hlink"/>
            </a:solidFill>
            <a:ln w="8001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7" name="Rectangle 17"/>
            <p:cNvSpPr>
              <a:spLocks noChangeArrowheads="1"/>
            </p:cNvSpPr>
            <p:nvPr/>
          </p:nvSpPr>
          <p:spPr bwMode="auto">
            <a:xfrm>
              <a:off x="4583" y="2839"/>
              <a:ext cx="422" cy="688"/>
            </a:xfrm>
            <a:prstGeom prst="rect">
              <a:avLst/>
            </a:prstGeom>
            <a:solidFill>
              <a:srgbClr val="FF00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8" name="Line 18"/>
            <p:cNvSpPr>
              <a:spLocks noChangeShapeType="1"/>
            </p:cNvSpPr>
            <p:nvPr/>
          </p:nvSpPr>
          <p:spPr bwMode="auto">
            <a:xfrm>
              <a:off x="3214" y="2479"/>
              <a:ext cx="1" cy="104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9" name="Line 19"/>
            <p:cNvSpPr>
              <a:spLocks noChangeShapeType="1"/>
            </p:cNvSpPr>
            <p:nvPr/>
          </p:nvSpPr>
          <p:spPr bwMode="auto">
            <a:xfrm>
              <a:off x="3195" y="3527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0" name="Line 20"/>
            <p:cNvSpPr>
              <a:spLocks noChangeShapeType="1"/>
            </p:cNvSpPr>
            <p:nvPr/>
          </p:nvSpPr>
          <p:spPr bwMode="auto">
            <a:xfrm>
              <a:off x="3195" y="3378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1" name="Line 21"/>
            <p:cNvSpPr>
              <a:spLocks noChangeShapeType="1"/>
            </p:cNvSpPr>
            <p:nvPr/>
          </p:nvSpPr>
          <p:spPr bwMode="auto">
            <a:xfrm>
              <a:off x="3195" y="3229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2" name="Line 22"/>
            <p:cNvSpPr>
              <a:spLocks noChangeShapeType="1"/>
            </p:cNvSpPr>
            <p:nvPr/>
          </p:nvSpPr>
          <p:spPr bwMode="auto">
            <a:xfrm>
              <a:off x="3195" y="3080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3" name="Line 23"/>
            <p:cNvSpPr>
              <a:spLocks noChangeShapeType="1"/>
            </p:cNvSpPr>
            <p:nvPr/>
          </p:nvSpPr>
          <p:spPr bwMode="auto">
            <a:xfrm>
              <a:off x="3195" y="2926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4" name="Line 24"/>
            <p:cNvSpPr>
              <a:spLocks noChangeShapeType="1"/>
            </p:cNvSpPr>
            <p:nvPr/>
          </p:nvSpPr>
          <p:spPr bwMode="auto">
            <a:xfrm>
              <a:off x="3195" y="2777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5" name="Line 25"/>
            <p:cNvSpPr>
              <a:spLocks noChangeShapeType="1"/>
            </p:cNvSpPr>
            <p:nvPr/>
          </p:nvSpPr>
          <p:spPr bwMode="auto">
            <a:xfrm>
              <a:off x="3195" y="2628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6" name="Line 26"/>
            <p:cNvSpPr>
              <a:spLocks noChangeShapeType="1"/>
            </p:cNvSpPr>
            <p:nvPr/>
          </p:nvSpPr>
          <p:spPr bwMode="auto">
            <a:xfrm>
              <a:off x="3195" y="2479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7" name="Line 27"/>
            <p:cNvSpPr>
              <a:spLocks noChangeShapeType="1"/>
            </p:cNvSpPr>
            <p:nvPr/>
          </p:nvSpPr>
          <p:spPr bwMode="auto">
            <a:xfrm>
              <a:off x="3214" y="3527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8" name="Line 28"/>
            <p:cNvSpPr>
              <a:spLocks noChangeShapeType="1"/>
            </p:cNvSpPr>
            <p:nvPr/>
          </p:nvSpPr>
          <p:spPr bwMode="auto">
            <a:xfrm flipV="1">
              <a:off x="3214" y="3527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9" name="Line 29"/>
            <p:cNvSpPr>
              <a:spLocks noChangeShapeType="1"/>
            </p:cNvSpPr>
            <p:nvPr/>
          </p:nvSpPr>
          <p:spPr bwMode="auto">
            <a:xfrm flipV="1">
              <a:off x="4266" y="3527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0" name="Line 30"/>
            <p:cNvSpPr>
              <a:spLocks noChangeShapeType="1"/>
            </p:cNvSpPr>
            <p:nvPr/>
          </p:nvSpPr>
          <p:spPr bwMode="auto">
            <a:xfrm flipV="1">
              <a:off x="5318" y="3527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1" name="Rectangle 31"/>
            <p:cNvSpPr>
              <a:spLocks noChangeArrowheads="1"/>
            </p:cNvSpPr>
            <p:nvPr/>
          </p:nvSpPr>
          <p:spPr bwMode="auto">
            <a:xfrm>
              <a:off x="3076" y="3484"/>
              <a:ext cx="10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0%</a:t>
              </a: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2" name="Rectangle 32"/>
            <p:cNvSpPr>
              <a:spLocks noChangeArrowheads="1"/>
            </p:cNvSpPr>
            <p:nvPr/>
          </p:nvSpPr>
          <p:spPr bwMode="auto">
            <a:xfrm>
              <a:off x="3076" y="3335"/>
              <a:ext cx="10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5%</a:t>
              </a: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3" name="Rectangle 33"/>
            <p:cNvSpPr>
              <a:spLocks noChangeArrowheads="1"/>
            </p:cNvSpPr>
            <p:nvPr/>
          </p:nvSpPr>
          <p:spPr bwMode="auto">
            <a:xfrm>
              <a:off x="3036" y="3186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10%</a:t>
              </a: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4" name="Rectangle 34"/>
            <p:cNvSpPr>
              <a:spLocks noChangeArrowheads="1"/>
            </p:cNvSpPr>
            <p:nvPr/>
          </p:nvSpPr>
          <p:spPr bwMode="auto">
            <a:xfrm>
              <a:off x="3036" y="3037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15%</a:t>
              </a: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5" name="Rectangle 35"/>
            <p:cNvSpPr>
              <a:spLocks noChangeArrowheads="1"/>
            </p:cNvSpPr>
            <p:nvPr/>
          </p:nvSpPr>
          <p:spPr bwMode="auto">
            <a:xfrm>
              <a:off x="3036" y="2887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20%</a:t>
              </a: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6" name="Rectangle 36"/>
            <p:cNvSpPr>
              <a:spLocks noChangeArrowheads="1"/>
            </p:cNvSpPr>
            <p:nvPr/>
          </p:nvSpPr>
          <p:spPr bwMode="auto">
            <a:xfrm>
              <a:off x="3036" y="2738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25%</a:t>
              </a: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7" name="Rectangle 37"/>
            <p:cNvSpPr>
              <a:spLocks noChangeArrowheads="1"/>
            </p:cNvSpPr>
            <p:nvPr/>
          </p:nvSpPr>
          <p:spPr bwMode="auto">
            <a:xfrm>
              <a:off x="3036" y="2589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30%</a:t>
              </a: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8" name="Rectangle 38"/>
            <p:cNvSpPr>
              <a:spLocks noChangeArrowheads="1"/>
            </p:cNvSpPr>
            <p:nvPr/>
          </p:nvSpPr>
          <p:spPr bwMode="auto">
            <a:xfrm>
              <a:off x="3036" y="2440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35%</a:t>
              </a: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9" name="Rectangle 39"/>
            <p:cNvSpPr>
              <a:spLocks noChangeArrowheads="1"/>
            </p:cNvSpPr>
            <p:nvPr/>
          </p:nvSpPr>
          <p:spPr bwMode="auto">
            <a:xfrm>
              <a:off x="3621" y="3585"/>
              <a:ext cx="272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Option a</a:t>
              </a: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60" name="Rectangle 40"/>
            <p:cNvSpPr>
              <a:spLocks noChangeArrowheads="1"/>
            </p:cNvSpPr>
            <p:nvPr/>
          </p:nvSpPr>
          <p:spPr bwMode="auto">
            <a:xfrm>
              <a:off x="4678" y="3585"/>
              <a:ext cx="272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Option b</a:t>
              </a: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61" name="Rectangle 41"/>
            <p:cNvSpPr>
              <a:spLocks noChangeArrowheads="1"/>
            </p:cNvSpPr>
            <p:nvPr/>
          </p:nvSpPr>
          <p:spPr bwMode="auto">
            <a:xfrm>
              <a:off x="3791" y="3705"/>
              <a:ext cx="100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b="1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Choose two payment options</a:t>
              </a: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62" name="Rectangle 42"/>
            <p:cNvSpPr>
              <a:spLocks noChangeArrowheads="1"/>
            </p:cNvSpPr>
            <p:nvPr/>
          </p:nvSpPr>
          <p:spPr bwMode="auto">
            <a:xfrm rot="16200000">
              <a:off x="2441" y="2932"/>
              <a:ext cx="1017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b="1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Percentage with "too much debt"</a:t>
              </a:r>
              <a:endParaRPr lang="en-US" alt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63" name="Rectangle 43"/>
            <p:cNvSpPr>
              <a:spLocks noChangeArrowheads="1"/>
            </p:cNvSpPr>
            <p:nvPr/>
          </p:nvSpPr>
          <p:spPr bwMode="auto">
            <a:xfrm>
              <a:off x="2840" y="2368"/>
              <a:ext cx="2540" cy="1501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000" b="1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</p:grpSp>
      <p:sp>
        <p:nvSpPr>
          <p:cNvPr id="696364" name="AutoShape 44"/>
          <p:cNvSpPr>
            <a:spLocks noChangeArrowheads="1"/>
          </p:cNvSpPr>
          <p:nvPr/>
        </p:nvSpPr>
        <p:spPr bwMode="auto">
          <a:xfrm>
            <a:off x="790575" y="1281113"/>
            <a:ext cx="2555875" cy="565150"/>
          </a:xfrm>
          <a:prstGeom prst="wedgeRectCallout">
            <a:avLst>
              <a:gd name="adj1" fmla="val 36833"/>
              <a:gd name="adj2" fmla="val 137079"/>
            </a:avLst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algn="ctr">
              <a:spcBef>
                <a:spcPct val="50000"/>
              </a:spcBef>
              <a:spcAft>
                <a:spcPct val="10000"/>
              </a:spcAft>
              <a:buClr>
                <a:srgbClr val="333399"/>
              </a:buClr>
              <a:buSzPct val="85000"/>
              <a:buFont typeface="Monotype Sorts" pitchFamily="2" charset="2"/>
              <a:buNone/>
            </a:pPr>
            <a:r>
              <a:rPr lang="en-US" altLang="en-US" sz="1600" b="1">
                <a:solidFill>
                  <a:srgbClr val="000000"/>
                </a:solidFill>
                <a:latin typeface="Arial" panose="020B0604020202020204" pitchFamily="34" charset="0"/>
                <a:cs typeface="+mn-cs"/>
              </a:rPr>
              <a:t>Grossly underestimate compounding</a:t>
            </a:r>
          </a:p>
        </p:txBody>
      </p:sp>
      <p:sp>
        <p:nvSpPr>
          <p:cNvPr id="696365" name="AutoShape 45"/>
          <p:cNvSpPr>
            <a:spLocks noChangeArrowheads="1"/>
          </p:cNvSpPr>
          <p:nvPr/>
        </p:nvSpPr>
        <p:spPr bwMode="auto">
          <a:xfrm>
            <a:off x="5980113" y="1357313"/>
            <a:ext cx="2555875" cy="565150"/>
          </a:xfrm>
          <a:prstGeom prst="wedgeRectCallout">
            <a:avLst>
              <a:gd name="adj1" fmla="val -41056"/>
              <a:gd name="adj2" fmla="val 144102"/>
            </a:avLst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algn="ctr">
              <a:spcBef>
                <a:spcPct val="50000"/>
              </a:spcBef>
              <a:spcAft>
                <a:spcPct val="10000"/>
              </a:spcAft>
              <a:buClr>
                <a:srgbClr val="333399"/>
              </a:buClr>
              <a:buSzPct val="85000"/>
              <a:buFont typeface="Monotype Sorts" pitchFamily="2" charset="2"/>
              <a:buNone/>
            </a:pPr>
            <a:r>
              <a:rPr lang="en-US" altLang="en-US" sz="1600" b="1">
                <a:solidFill>
                  <a:srgbClr val="000000"/>
                </a:solidFill>
                <a:latin typeface="Arial" panose="020B0604020202020204" pitchFamily="34" charset="0"/>
                <a:cs typeface="+mn-cs"/>
              </a:rPr>
              <a:t>Gives free loan to retailer</a:t>
            </a:r>
          </a:p>
        </p:txBody>
      </p:sp>
    </p:spTree>
    <p:extLst>
      <p:ext uri="{BB962C8B-B14F-4D97-AF65-F5344CB8AC3E}">
        <p14:creationId xmlns:p14="http://schemas.microsoft.com/office/powerpoint/2010/main" val="259327891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762000" y="127000"/>
            <a:ext cx="7718425" cy="1027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9692" tIns="33332" rIns="69692" bIns="33332" anchor="ctr"/>
          <a:lstStyle/>
          <a:p>
            <a:pPr defTabSz="871538"/>
            <a:r>
              <a:rPr lang="en-GB" sz="2900" b="1"/>
              <a:t>Lusardi and Mitchell (2010)</a:t>
            </a:r>
            <a:endParaRPr lang="nl-NL" sz="2900" i="1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04800" y="1069975"/>
            <a:ext cx="8651875" cy="3976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2406" tIns="41203" rIns="82406" bIns="41203">
            <a:spAutoFit/>
          </a:bodyPr>
          <a:lstStyle/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 dirty="0"/>
              <a:t>‘I understand the stock market reasonably well’</a:t>
            </a:r>
          </a:p>
          <a:p>
            <a:pPr marL="303213" indent="-303213" defTabSz="871538">
              <a:tabLst>
                <a:tab pos="488950" algn="l"/>
              </a:tabLst>
            </a:pPr>
            <a:r>
              <a:rPr lang="en-US" sz="2300" dirty="0"/>
              <a:t> </a:t>
            </a:r>
          </a:p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 dirty="0"/>
              <a:t>‘An employee of a company with publicly traded stock should have a lot of his retirement savings in the company’s stock’</a:t>
            </a:r>
          </a:p>
          <a:p>
            <a:pPr marL="303213" indent="-303213" defTabSz="871538">
              <a:tabLst>
                <a:tab pos="488950" algn="l"/>
              </a:tabLst>
            </a:pPr>
            <a:endParaRPr lang="en-US" sz="2300" dirty="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 dirty="0"/>
              <a:t>‘It is best to avoid stock of foreign companies’</a:t>
            </a:r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endParaRPr lang="en-US" sz="2300" dirty="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 dirty="0"/>
              <a:t>‘If the interest rate falls, bond prices will rise’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 dirty="0"/>
          </a:p>
          <a:p>
            <a:pPr marL="714375" lvl="1" indent="-303213" defTabSz="871538">
              <a:tabLst>
                <a:tab pos="488950" algn="l"/>
              </a:tabLst>
            </a:pPr>
            <a:r>
              <a:rPr lang="nl-NL" sz="2300" dirty="0">
                <a:solidFill>
                  <a:srgbClr val="FF0000"/>
                </a:solidFill>
              </a:rPr>
              <a:t>Sophisticated/correct answer to all questions: 5.8%      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 dirty="0"/>
          </a:p>
        </p:txBody>
      </p:sp>
    </p:spTree>
    <p:extLst>
      <p:ext uri="{BB962C8B-B14F-4D97-AF65-F5344CB8AC3E}">
        <p14:creationId xmlns:p14="http://schemas.microsoft.com/office/powerpoint/2010/main" val="63030585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762000" y="127000"/>
            <a:ext cx="7718425" cy="1027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9692" tIns="33332" rIns="69692" bIns="33332" anchor="ctr"/>
          <a:lstStyle/>
          <a:p>
            <a:pPr defTabSz="871538"/>
            <a:r>
              <a:rPr lang="en-GB" sz="2900" b="1"/>
              <a:t>Lusardi and Mitchell (2010)</a:t>
            </a:r>
            <a:endParaRPr lang="nl-NL" sz="2900" i="1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04800" y="1069975"/>
            <a:ext cx="8651875" cy="4330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2406" tIns="41203" rIns="82406" bIns="41203">
            <a:spAutoFit/>
          </a:bodyPr>
          <a:lstStyle/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(30% agree): ‘I understand the stock market reasonably well’</a:t>
            </a:r>
          </a:p>
          <a:p>
            <a:pPr marL="303213" indent="-303213" defTabSz="871538">
              <a:tabLst>
                <a:tab pos="488950" algn="l"/>
              </a:tabLst>
            </a:pPr>
            <a:r>
              <a:rPr lang="en-US" sz="2300"/>
              <a:t> </a:t>
            </a:r>
          </a:p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(52% disagree) ‘An employee of a company with publicly traded stock should have a lot of his retirement savings in the company’s stock’</a:t>
            </a:r>
          </a:p>
          <a:p>
            <a:pPr marL="303213" indent="-303213" defTabSz="871538"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(51% disagree): ‘It is best to avoid stock of foreign companies’</a:t>
            </a:r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(40% agree) : ‘If the interest rate falls, bond prices will rise’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  <a:p>
            <a:pPr marL="714375" lvl="1" indent="-303213" defTabSz="871538">
              <a:tabLst>
                <a:tab pos="488950" algn="l"/>
              </a:tabLst>
            </a:pPr>
            <a:r>
              <a:rPr lang="nl-NL" sz="2300">
                <a:solidFill>
                  <a:srgbClr val="FF0000"/>
                </a:solidFill>
              </a:rPr>
              <a:t>Sophisticated/correct answer to all questions: 5.8%      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</p:txBody>
      </p:sp>
    </p:spTree>
    <p:extLst>
      <p:ext uri="{BB962C8B-B14F-4D97-AF65-F5344CB8AC3E}">
        <p14:creationId xmlns:p14="http://schemas.microsoft.com/office/powerpoint/2010/main" val="94273741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very few </a:t>
            </a:r>
            <a:r>
              <a:rPr lang="en-US" sz="2400" i="1" dirty="0"/>
              <a:t>liquid</a:t>
            </a:r>
            <a:r>
              <a:rPr lang="en-US" sz="2400" dirty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substantial </a:t>
            </a:r>
            <a:r>
              <a:rPr lang="en-US" sz="2400" i="1" dirty="0"/>
              <a:t>illiquid</a:t>
            </a:r>
            <a:r>
              <a:rPr lang="en-US" sz="2400" dirty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a low MPC out of illiquid/portfolio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Make financial (and health) choices that are </a:t>
            </a:r>
            <a:r>
              <a:rPr lang="en-US" sz="2400" i="1" dirty="0"/>
              <a:t>seemingly</a:t>
            </a:r>
            <a:r>
              <a:rPr lang="en-US" sz="2400" dirty="0"/>
              <a:t> easy to manipulate (see choice architecture lecture)</a:t>
            </a:r>
          </a:p>
          <a:p>
            <a:pPr marL="0" indent="0" eaLnBrk="1" hangingPunct="1">
              <a:buNone/>
            </a:pP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71448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3956" y="1676400"/>
            <a:ext cx="6907044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33400" y="1219200"/>
            <a:ext cx="81534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</a:rPr>
              <a:t>Fraction of people who answer “100”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235803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“If the chance of getting a disease is 10 percent, how many people out of 1,000 would be expected to get the disease?”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86200" y="6488668"/>
            <a:ext cx="5256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</a:rPr>
              <a:t>Source: HRS; </a:t>
            </a:r>
            <a:r>
              <a:rPr lang="en-US" sz="1600" dirty="0" err="1">
                <a:solidFill>
                  <a:srgbClr val="000000"/>
                </a:solidFill>
              </a:rPr>
              <a:t>Agarwal</a:t>
            </a:r>
            <a:r>
              <a:rPr lang="en-US" sz="1600" dirty="0">
                <a:solidFill>
                  <a:srgbClr val="000000"/>
                </a:solidFill>
              </a:rPr>
              <a:t>, Driscoll, </a:t>
            </a:r>
            <a:r>
              <a:rPr lang="en-US" sz="1600" dirty="0" err="1">
                <a:solidFill>
                  <a:srgbClr val="000000"/>
                </a:solidFill>
              </a:rPr>
              <a:t>Gabaix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Laibson</a:t>
            </a:r>
            <a:r>
              <a:rPr lang="en-US" sz="1600" dirty="0">
                <a:solidFill>
                  <a:srgbClr val="000000"/>
                </a:solidFill>
              </a:rPr>
              <a:t> (2009)</a:t>
            </a:r>
          </a:p>
        </p:txBody>
      </p:sp>
    </p:spTree>
    <p:extLst>
      <p:ext uri="{BB962C8B-B14F-4D97-AF65-F5344CB8AC3E}">
        <p14:creationId xmlns:p14="http://schemas.microsoft.com/office/powerpoint/2010/main" val="2700521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3400" y="1219200"/>
            <a:ext cx="8153400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</a:rPr>
              <a:t>Fraction of people who answer “400,000”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2358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“If 5 people all have the winning numbers in the lottery and the prize is two million dollars, how much will each of them get?”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62400" y="6488668"/>
            <a:ext cx="5256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</a:rPr>
              <a:t>Source: HRS; </a:t>
            </a:r>
            <a:r>
              <a:rPr lang="en-US" sz="1600" dirty="0" err="1">
                <a:solidFill>
                  <a:srgbClr val="000000"/>
                </a:solidFill>
              </a:rPr>
              <a:t>Agarwal</a:t>
            </a:r>
            <a:r>
              <a:rPr lang="en-US" sz="1600" dirty="0">
                <a:solidFill>
                  <a:srgbClr val="000000"/>
                </a:solidFill>
              </a:rPr>
              <a:t>, Driscoll, </a:t>
            </a:r>
            <a:r>
              <a:rPr lang="en-US" sz="1600" dirty="0" err="1">
                <a:solidFill>
                  <a:srgbClr val="000000"/>
                </a:solidFill>
              </a:rPr>
              <a:t>Gabaix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Laibson</a:t>
            </a:r>
            <a:r>
              <a:rPr lang="en-US" sz="1600" dirty="0">
                <a:solidFill>
                  <a:srgbClr val="000000"/>
                </a:solidFill>
              </a:rPr>
              <a:t> (2009)</a:t>
            </a: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3475" y="1676400"/>
            <a:ext cx="6715125" cy="4583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277375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>
                <a:solidFill>
                  <a:srgbClr val="FF0000"/>
                </a:solidFill>
              </a:rPr>
              <a:t>Have very few </a:t>
            </a:r>
            <a:r>
              <a:rPr lang="en-US" sz="2400" b="1" i="1" dirty="0">
                <a:solidFill>
                  <a:srgbClr val="FF0000"/>
                </a:solidFill>
              </a:rPr>
              <a:t>liquid</a:t>
            </a:r>
            <a:r>
              <a:rPr lang="en-US" sz="2400" b="1" dirty="0">
                <a:solidFill>
                  <a:srgbClr val="FF0000"/>
                </a:solidFill>
              </a:rPr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>
                <a:solidFill>
                  <a:srgbClr val="FF0000"/>
                </a:solidFill>
              </a:rPr>
              <a:t>Have substantial </a:t>
            </a:r>
            <a:r>
              <a:rPr lang="en-US" sz="2400" b="1" i="1" dirty="0">
                <a:solidFill>
                  <a:srgbClr val="FF0000"/>
                </a:solidFill>
              </a:rPr>
              <a:t>illiquid</a:t>
            </a:r>
            <a:r>
              <a:rPr lang="en-US" sz="2400" b="1" dirty="0">
                <a:solidFill>
                  <a:srgbClr val="FF0000"/>
                </a:solidFill>
              </a:rPr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>
                <a:solidFill>
                  <a:srgbClr val="FF0000"/>
                </a:solidFill>
              </a:rPr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>
                <a:solidFill>
                  <a:srgbClr val="FF0000"/>
                </a:solidFill>
              </a:rPr>
              <a:t>Have a low MPC out of illiquid/portfolio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Make financial choices that are </a:t>
            </a:r>
            <a:r>
              <a:rPr lang="en-US" sz="2400" i="1" dirty="0"/>
              <a:t>seemingly</a:t>
            </a:r>
            <a:r>
              <a:rPr lang="en-US" sz="2400" dirty="0"/>
              <a:t> easy to manipulate</a:t>
            </a:r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139537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Households live hand to mouth</a:t>
            </a:r>
            <a:br>
              <a:rPr lang="en-US" dirty="0"/>
            </a:br>
            <a:r>
              <a:rPr lang="en-US" sz="2800" dirty="0" err="1"/>
              <a:t>Lusardi</a:t>
            </a:r>
            <a:r>
              <a:rPr lang="en-US" sz="2800" dirty="0"/>
              <a:t> and </a:t>
            </a:r>
            <a:r>
              <a:rPr lang="en-US" sz="2800" dirty="0" err="1"/>
              <a:t>Tufano</a:t>
            </a:r>
            <a:r>
              <a:rPr lang="en-US" sz="2800" dirty="0"/>
              <a:t> (2009)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i="1" dirty="0"/>
              <a:t>How confident are you that you could come up with $2,000 if an unexpected need arose within the next month?</a:t>
            </a:r>
            <a:r>
              <a:rPr lang="en-US" dirty="0"/>
              <a:t>  </a:t>
            </a:r>
          </a:p>
          <a:p>
            <a:pPr lvl="1" eaLnBrk="1" hangingPunct="1"/>
            <a:r>
              <a:rPr lang="en-US" i="1" dirty="0"/>
              <a:t>I am certain…I could</a:t>
            </a:r>
          </a:p>
          <a:p>
            <a:pPr lvl="1" eaLnBrk="1" hangingPunct="1"/>
            <a:r>
              <a:rPr lang="en-US" i="1" dirty="0"/>
              <a:t>I could probably…</a:t>
            </a:r>
          </a:p>
          <a:p>
            <a:pPr lvl="1" eaLnBrk="1" hangingPunct="1"/>
            <a:r>
              <a:rPr lang="en-US" i="1" dirty="0"/>
              <a:t>I probably could not…</a:t>
            </a:r>
          </a:p>
          <a:p>
            <a:pPr lvl="1" eaLnBrk="1" hangingPunct="1"/>
            <a:r>
              <a:rPr lang="en-US" i="1" dirty="0"/>
              <a:t>I am certain…I could not</a:t>
            </a:r>
          </a:p>
          <a:p>
            <a:pPr lvl="1" eaLnBrk="1" hangingPunct="1"/>
            <a:r>
              <a:rPr lang="en-US" dirty="0"/>
              <a:t>Do not know.</a:t>
            </a: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F12760-CDEA-4B3B-8107-43CA328BDDC5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/>
              <a:t>23</a:t>
            </a:fld>
            <a:endParaRPr lang="en-US" alt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Right Brace 4"/>
          <p:cNvSpPr/>
          <p:nvPr/>
        </p:nvSpPr>
        <p:spPr>
          <a:xfrm>
            <a:off x="5254625" y="3276600"/>
            <a:ext cx="155575" cy="762000"/>
          </a:xfrm>
          <a:prstGeom prst="righ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6" name="Right Brace 5"/>
          <p:cNvSpPr/>
          <p:nvPr/>
        </p:nvSpPr>
        <p:spPr>
          <a:xfrm>
            <a:off x="5257800" y="4191000"/>
            <a:ext cx="155575" cy="1143000"/>
          </a:xfrm>
          <a:prstGeom prst="righ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51207" name="TextBox 6"/>
          <p:cNvSpPr txBox="1">
            <a:spLocks noChangeArrowheads="1"/>
          </p:cNvSpPr>
          <p:nvPr/>
        </p:nvSpPr>
        <p:spPr bwMode="auto">
          <a:xfrm>
            <a:off x="5791200" y="3362980"/>
            <a:ext cx="904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cs typeface="+mn-cs"/>
              </a:rPr>
              <a:t>47%</a:t>
            </a:r>
          </a:p>
        </p:txBody>
      </p:sp>
      <p:sp>
        <p:nvSpPr>
          <p:cNvPr id="51208" name="TextBox 7"/>
          <p:cNvSpPr txBox="1">
            <a:spLocks noChangeArrowheads="1"/>
          </p:cNvSpPr>
          <p:nvPr/>
        </p:nvSpPr>
        <p:spPr bwMode="auto">
          <a:xfrm>
            <a:off x="5791200" y="4505980"/>
            <a:ext cx="904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cs typeface="+mn-cs"/>
              </a:rPr>
              <a:t>53%</a:t>
            </a:r>
          </a:p>
        </p:txBody>
      </p:sp>
    </p:spTree>
    <p:extLst>
      <p:ext uri="{BB962C8B-B14F-4D97-AF65-F5344CB8AC3E}">
        <p14:creationId xmlns:p14="http://schemas.microsoft.com/office/powerpoint/2010/main" val="1124295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143000"/>
          </a:xfrm>
        </p:spPr>
        <p:txBody>
          <a:bodyPr/>
          <a:lstStyle/>
          <a:p>
            <a:r>
              <a:rPr lang="en-US" dirty="0"/>
              <a:t>Households live hand to mouth</a:t>
            </a:r>
            <a:br>
              <a:rPr lang="en-US" dirty="0"/>
            </a:br>
            <a:r>
              <a:rPr lang="en-US" sz="2400" dirty="0"/>
              <a:t>(Board of Governors of the Federal Reserve System 2016)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Forty-six percent of U.S. adults report that they either could not come up with $400 to cover an emergency expense, or would have to borrow or sell something to do so.</a:t>
            </a:r>
          </a:p>
        </p:txBody>
      </p:sp>
    </p:spTree>
    <p:extLst>
      <p:ext uri="{BB962C8B-B14F-4D97-AF65-F5344CB8AC3E}">
        <p14:creationId xmlns:p14="http://schemas.microsoft.com/office/powerpoint/2010/main" val="38706099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FD267-8861-4C48-8181-9D2FB644AF73}" type="slidenum">
              <a:rPr lang="en-US" smtClean="0">
                <a:solidFill>
                  <a:srgbClr val="C4CCFF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C4CC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074054"/>
            <a:ext cx="8305800" cy="954107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FFFF"/>
                </a:solidFill>
              </a:rPr>
              <a:t>SCF (age 65-74): In 2007, the median holding of 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financial assets</a:t>
            </a:r>
            <a:r>
              <a:rPr lang="en-US" sz="2800" dirty="0">
                <a:solidFill>
                  <a:srgbClr val="FFFFFF"/>
                </a:solidFill>
              </a:rPr>
              <a:t> is $68,100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2852047"/>
            <a:ext cx="8305800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FFFF"/>
                </a:solidFill>
              </a:rPr>
              <a:t>HRS (age 65-69): In 2008, the median holding of 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financial assets</a:t>
            </a:r>
            <a:r>
              <a:rPr lang="en-US" sz="2800" dirty="0">
                <a:solidFill>
                  <a:srgbClr val="FFFFFF"/>
                </a:solidFill>
              </a:rPr>
              <a:t> is $12,500</a:t>
            </a:r>
          </a:p>
          <a:p>
            <a:pPr algn="ctr"/>
            <a:r>
              <a:rPr lang="en-US" sz="2800" dirty="0">
                <a:solidFill>
                  <a:srgbClr val="FFFFFF"/>
                </a:solidFill>
              </a:rPr>
              <a:t>among 1-person households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4397818"/>
            <a:ext cx="8305800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FFFF"/>
                </a:solidFill>
              </a:rPr>
              <a:t>HRS (age 65-69): In 2008, the median holding of 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financial assets</a:t>
            </a:r>
            <a:r>
              <a:rPr lang="en-US" sz="2800" dirty="0">
                <a:solidFill>
                  <a:srgbClr val="FFFFFF"/>
                </a:solidFill>
              </a:rPr>
              <a:t> is $111,600</a:t>
            </a:r>
          </a:p>
          <a:p>
            <a:pPr algn="ctr"/>
            <a:r>
              <a:rPr lang="en-US" sz="2800" dirty="0">
                <a:solidFill>
                  <a:srgbClr val="FFFFFF"/>
                </a:solidFill>
              </a:rPr>
              <a:t>among 2-person households</a:t>
            </a:r>
          </a:p>
        </p:txBody>
      </p:sp>
    </p:spTree>
    <p:extLst>
      <p:ext uri="{BB962C8B-B14F-4D97-AF65-F5344CB8AC3E}">
        <p14:creationId xmlns:p14="http://schemas.microsoft.com/office/powerpoint/2010/main" val="6635647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FD267-8861-4C48-8181-9D2FB644AF73}" type="slidenum">
              <a:rPr lang="en-US" smtClean="0">
                <a:solidFill>
                  <a:srgbClr val="C4CCFF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C4CC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4996" y="1331893"/>
            <a:ext cx="8051804" cy="2677656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FFFF"/>
                </a:solidFill>
              </a:rPr>
              <a:t>Survey of Consumer Finances</a:t>
            </a:r>
          </a:p>
          <a:p>
            <a:pPr algn="ctr"/>
            <a:endParaRPr lang="en-US" sz="2800" dirty="0">
              <a:solidFill>
                <a:srgbClr val="FFFFFF"/>
              </a:solidFill>
            </a:endParaRPr>
          </a:p>
          <a:p>
            <a:pPr algn="ctr"/>
            <a:r>
              <a:rPr lang="en-US" sz="2800" dirty="0">
                <a:solidFill>
                  <a:srgbClr val="FFFFFF"/>
                </a:solidFill>
              </a:rPr>
              <a:t>In 2007, the median holding of 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financial assets 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including personal retirement accounts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</a:p>
          <a:p>
            <a:pPr algn="ctr"/>
            <a:r>
              <a:rPr lang="en-US" sz="2800" dirty="0">
                <a:solidFill>
                  <a:srgbClr val="FFFFFF"/>
                </a:solidFill>
              </a:rPr>
              <a:t>is $68,100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09800" y="486439"/>
            <a:ext cx="5011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65-74 year old households</a:t>
            </a:r>
          </a:p>
        </p:txBody>
      </p:sp>
    </p:spTree>
    <p:extLst>
      <p:ext uri="{BB962C8B-B14F-4D97-AF65-F5344CB8AC3E}">
        <p14:creationId xmlns:p14="http://schemas.microsoft.com/office/powerpoint/2010/main" val="3939878588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79" y="0"/>
            <a:ext cx="8936521" cy="69379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5000" y="438090"/>
            <a:ext cx="5811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(</a:t>
            </a:r>
            <a:r>
              <a:rPr lang="en-US" sz="2000" dirty="0" err="1">
                <a:solidFill>
                  <a:srgbClr val="FF0000"/>
                </a:solidFill>
              </a:rPr>
              <a:t>Poterba</a:t>
            </a:r>
            <a:r>
              <a:rPr lang="en-US" sz="2000" dirty="0">
                <a:solidFill>
                  <a:srgbClr val="FF0000"/>
                </a:solidFill>
              </a:rPr>
              <a:t>, </a:t>
            </a:r>
            <a:r>
              <a:rPr lang="en-US" sz="2000" dirty="0" err="1">
                <a:solidFill>
                  <a:srgbClr val="FF0000"/>
                </a:solidFill>
              </a:rPr>
              <a:t>Venti</a:t>
            </a:r>
            <a:r>
              <a:rPr lang="en-US" sz="2000" dirty="0">
                <a:solidFill>
                  <a:srgbClr val="FF0000"/>
                </a:solidFill>
              </a:rPr>
              <a:t>, and Wise 2013; HRS 2008 wave)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28600" y="2590800"/>
            <a:ext cx="8763000" cy="3048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3810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"/>
            <a:ext cx="7772400" cy="1143000"/>
          </a:xfrm>
        </p:spPr>
        <p:txBody>
          <a:bodyPr/>
          <a:lstStyle/>
          <a:p>
            <a:r>
              <a:rPr lang="en-US" dirty="0"/>
              <a:t>2013 Survey of Consumer Finances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Beshears</a:t>
            </a:r>
            <a:r>
              <a:rPr lang="en-US" dirty="0"/>
              <a:t> et al 2018; percentile analysis)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453613"/>
            <a:ext cx="8887126" cy="54043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5600" y="2395728"/>
            <a:ext cx="3121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(excluding social security)</a:t>
            </a:r>
          </a:p>
        </p:txBody>
      </p:sp>
    </p:spTree>
    <p:extLst>
      <p:ext uri="{BB962C8B-B14F-4D97-AF65-F5344CB8AC3E}">
        <p14:creationId xmlns:p14="http://schemas.microsoft.com/office/powerpoint/2010/main" val="33573029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533400"/>
            <a:ext cx="9025101" cy="51350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82BE66-2AFF-818F-26A4-C8B2EA484545}"/>
              </a:ext>
            </a:extLst>
          </p:cNvPr>
          <p:cNvSpPr txBox="1"/>
          <p:nvPr/>
        </p:nvSpPr>
        <p:spPr>
          <a:xfrm>
            <a:off x="200411" y="6076890"/>
            <a:ext cx="87911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Medians using population weights (paper has 25</a:t>
            </a:r>
            <a:r>
              <a:rPr lang="en-US" sz="2000" baseline="30000" dirty="0"/>
              <a:t>th</a:t>
            </a:r>
            <a:r>
              <a:rPr lang="en-US" sz="2000" dirty="0"/>
              <a:t>, 50</a:t>
            </a:r>
            <a:r>
              <a:rPr lang="en-US" sz="2000" baseline="30000" dirty="0"/>
              <a:t>th</a:t>
            </a:r>
            <a:r>
              <a:rPr lang="en-US" sz="2000" dirty="0"/>
              <a:t>, and 75</a:t>
            </a:r>
            <a:r>
              <a:rPr lang="en-US" sz="2000" baseline="30000" dirty="0"/>
              <a:t>th</a:t>
            </a:r>
            <a:r>
              <a:rPr lang="en-US" sz="2000" dirty="0"/>
              <a:t> percentiles)</a:t>
            </a:r>
          </a:p>
        </p:txBody>
      </p:sp>
    </p:spTree>
    <p:extLst>
      <p:ext uri="{BB962C8B-B14F-4D97-AF65-F5344CB8AC3E}">
        <p14:creationId xmlns:p14="http://schemas.microsoft.com/office/powerpoint/2010/main" val="3081757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>
                <a:solidFill>
                  <a:srgbClr val="FF0000"/>
                </a:solidFill>
              </a:rPr>
              <a:t>Have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very few </a:t>
            </a:r>
            <a:r>
              <a:rPr lang="en-US" sz="2400" i="1" dirty="0"/>
              <a:t>liquid</a:t>
            </a:r>
            <a:r>
              <a:rPr lang="en-US" sz="2400" dirty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substantial </a:t>
            </a:r>
            <a:r>
              <a:rPr lang="en-US" sz="2400" i="1" dirty="0"/>
              <a:t>illiquid</a:t>
            </a:r>
            <a:r>
              <a:rPr lang="en-US" sz="2400" dirty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a low MPC out of illiquid/portfolio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Make financial (and health) choices that are seemingly easy to manipulate</a:t>
            </a:r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728498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Decomposition of household net worth,       age 60-69, +/- 5 percentile points from median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D3D95BB-6700-4589-AC0B-83845ED45290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9" y="1994773"/>
            <a:ext cx="4137239" cy="40059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422" y="1994773"/>
            <a:ext cx="4137239" cy="25212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18341" y="6130751"/>
            <a:ext cx="4344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Survey of Consumer Finances, 2013</a:t>
            </a:r>
          </a:p>
        </p:txBody>
      </p:sp>
    </p:spTree>
    <p:extLst>
      <p:ext uri="{BB962C8B-B14F-4D97-AF65-F5344CB8AC3E}">
        <p14:creationId xmlns:p14="http://schemas.microsoft.com/office/powerpoint/2010/main" val="36418863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Decomposition of household net worth,        age 50-59, +/- 5 percentile points from median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D3D95BB-6700-4589-AC0B-83845ED45290}" type="slidenum">
              <a:rPr lang="en-US" smtClean="0"/>
              <a:t>31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9" y="1994773"/>
            <a:ext cx="4137239" cy="40059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1226" y="1994774"/>
            <a:ext cx="4137239" cy="25282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94541" y="6130751"/>
            <a:ext cx="4344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Survey of Consumer Finances, 2013</a:t>
            </a:r>
          </a:p>
        </p:txBody>
      </p:sp>
    </p:spTree>
    <p:extLst>
      <p:ext uri="{BB962C8B-B14F-4D97-AF65-F5344CB8AC3E}">
        <p14:creationId xmlns:p14="http://schemas.microsoft.com/office/powerpoint/2010/main" val="7271690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Decomposition of household net worth,       age 30-39, +/- 5 percentile points from median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D3D95BB-6700-4589-AC0B-83845ED45290}" type="slidenum">
              <a:rPr lang="en-US" smtClean="0"/>
              <a:t>32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9" y="1994774"/>
            <a:ext cx="4077116" cy="40157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756" y="1994774"/>
            <a:ext cx="4077116" cy="25273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94541" y="6130751"/>
            <a:ext cx="4344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Survey of Consumer Finances, 2013</a:t>
            </a:r>
          </a:p>
        </p:txBody>
      </p:sp>
    </p:spTree>
    <p:extLst>
      <p:ext uri="{BB962C8B-B14F-4D97-AF65-F5344CB8AC3E}">
        <p14:creationId xmlns:p14="http://schemas.microsoft.com/office/powerpoint/2010/main" val="34986301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08A2EF-97D2-1480-92F4-203127C34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AF0501-5996-F746-8F22-756BA7B45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6098771"/>
            <a:ext cx="7772400" cy="1143000"/>
          </a:xfrm>
        </p:spPr>
        <p:txBody>
          <a:bodyPr/>
          <a:lstStyle/>
          <a:p>
            <a:r>
              <a:rPr lang="en-US" sz="1200" dirty="0"/>
              <a:t>SCF</a:t>
            </a:r>
            <a:r>
              <a:rPr lang="en-US" sz="1400" dirty="0"/>
              <a:t> data from 2013, 2016, 2019 (source: </a:t>
            </a:r>
            <a:r>
              <a:rPr lang="en-US" sz="1400" dirty="0" err="1"/>
              <a:t>Laibson</a:t>
            </a:r>
            <a:r>
              <a:rPr lang="en-US" sz="1400" dirty="0"/>
              <a:t>, Lee, </a:t>
            </a:r>
            <a:r>
              <a:rPr lang="en-US" sz="1400" dirty="0" err="1"/>
              <a:t>Maxted</a:t>
            </a:r>
            <a:r>
              <a:rPr lang="en-US" sz="1400" dirty="0"/>
              <a:t> 2022)</a:t>
            </a:r>
          </a:p>
        </p:txBody>
      </p:sp>
    </p:spTree>
    <p:extLst>
      <p:ext uri="{BB962C8B-B14F-4D97-AF65-F5344CB8AC3E}">
        <p14:creationId xmlns:p14="http://schemas.microsoft.com/office/powerpoint/2010/main" val="25147634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School education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60135730"/>
                  </p:ext>
                </p:extLst>
              </p:nvPr>
            </p:nvGraphicFramePr>
            <p:xfrm>
              <a:off x="-990600" y="1676400"/>
              <a:ext cx="8934768" cy="43770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2016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2954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r"/>
                          <a:endParaRPr lang="en-US" sz="24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rgbClr val="000104"/>
                              </a:solidFill>
                            </a:rPr>
                            <a:t>Data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/>
                            <a:t>% with</a:t>
                          </a:r>
                          <a:r>
                            <a:rPr lang="en-US" sz="2400" baseline="0" dirty="0"/>
                            <a:t> at least 1 month of </a:t>
                          </a:r>
                        </a:p>
                        <a:p>
                          <a:pPr algn="r"/>
                          <a:r>
                            <a:rPr lang="en-US" sz="2400" baseline="0" dirty="0"/>
                            <a:t>income in liquid assets</a:t>
                          </a:r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42%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/>
                            <a:t>mean</a:t>
                          </a:r>
                          <a:r>
                            <a:rPr lang="en-US" sz="2400" baseline="0" dirty="0"/>
                            <a:t> </a:t>
                          </a:r>
                          <a:r>
                            <a:rPr lang="en-US" sz="2400" dirty="0"/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liquid</m:t>
                                  </m:r>
                                  <m:r>
                                    <a:rPr lang="en-US" sz="2400" b="0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assets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total</m:t>
                                  </m:r>
                                  <m:r>
                                    <a:rPr lang="en-US" sz="2400" b="0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assets</m:t>
                                  </m:r>
                                </m:den>
                              </m:f>
                            </m:oMath>
                          </a14:m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0.08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/>
                            <a:t>%</a:t>
                          </a:r>
                          <a:r>
                            <a:rPr lang="en-US" sz="2400" baseline="0" dirty="0"/>
                            <a:t> with r</a:t>
                          </a:r>
                          <a:r>
                            <a:rPr lang="en-US" sz="2400" dirty="0"/>
                            <a:t>evolving credit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70%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/>
                            <a:t>mean credit card borrowing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&gt;$5000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/>
                            <a:t>MPC</a:t>
                          </a:r>
                          <a:r>
                            <a:rPr lang="en-US" sz="2400" baseline="0" dirty="0"/>
                            <a:t> out of predictable </a:t>
                          </a:r>
                        </a:p>
                        <a:p>
                          <a:pPr algn="r"/>
                          <a:r>
                            <a:rPr lang="en-US" sz="2400" baseline="0" dirty="0"/>
                            <a:t>movements in income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0.23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60135730"/>
                  </p:ext>
                </p:extLst>
              </p:nvPr>
            </p:nvGraphicFramePr>
            <p:xfrm>
              <a:off x="-990600" y="1676400"/>
              <a:ext cx="8934768" cy="43770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20168"/>
                    <a:gridCol w="1219200"/>
                    <a:gridCol w="1295400"/>
                  </a:tblGrid>
                  <a:tr h="457200">
                    <a:tc>
                      <a:txBody>
                        <a:bodyPr/>
                        <a:lstStyle/>
                        <a:p>
                          <a:pPr algn="r"/>
                          <a:endParaRPr lang="en-US" sz="24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Data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 with</a:t>
                          </a:r>
                          <a:r>
                            <a:rPr lang="en-US" sz="2400" baseline="0" dirty="0" smtClean="0"/>
                            <a:t> at least 1 month of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income in liquid assets</a:t>
                          </a:r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42%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6280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5" t="-210680" r="-39564" b="-4165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</a:t>
                          </a:r>
                          <a:r>
                            <a:rPr lang="en-US" sz="2400" baseline="0" dirty="0" smtClean="0"/>
                            <a:t> with r</a:t>
                          </a:r>
                          <a:r>
                            <a:rPr lang="en-US" sz="2400" dirty="0" smtClean="0"/>
                            <a:t>evolving credit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 credit card borrowing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&gt;$5000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MPC</a:t>
                          </a:r>
                          <a:r>
                            <a:rPr lang="en-US" sz="2400" baseline="0" dirty="0" smtClean="0"/>
                            <a:t> out of predictable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movements in income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0.23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46069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458200" cy="1143000"/>
          </a:xfrm>
        </p:spPr>
        <p:txBody>
          <a:bodyPr/>
          <a:lstStyle/>
          <a:p>
            <a:r>
              <a:rPr lang="en-US" sz="2800" dirty="0"/>
              <a:t>High Marginal Propensity to Consume from Liquidity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0"/>
            <a:ext cx="8991600" cy="4114800"/>
          </a:xfrm>
        </p:spPr>
        <p:txBody>
          <a:bodyPr/>
          <a:lstStyle/>
          <a:p>
            <a:r>
              <a:rPr lang="en-US" sz="2000" dirty="0"/>
              <a:t>Shapiro (2005): food stamps and monthly caloric cycle (calories drop 10-15% over the month)</a:t>
            </a:r>
          </a:p>
          <a:p>
            <a:r>
              <a:rPr lang="en-US" sz="2000" dirty="0"/>
              <a:t>Parker (2014): study of 2008 Economic Stimulus Payments using Nielsen data generating a within-year MPX of 60%</a:t>
            </a:r>
          </a:p>
          <a:p>
            <a:r>
              <a:rPr lang="en-US" sz="2000" dirty="0" err="1"/>
              <a:t>Ganong</a:t>
            </a:r>
            <a:r>
              <a:rPr lang="en-US" sz="2000" dirty="0"/>
              <a:t> and Noel (2016): when unemployment insurance runs out (a predictable event), household consumption drops by 11%.</a:t>
            </a:r>
          </a:p>
          <a:p>
            <a:r>
              <a:rPr lang="en-US" sz="2000" dirty="0" err="1"/>
              <a:t>Fagereng</a:t>
            </a:r>
            <a:r>
              <a:rPr lang="en-US" sz="2000" dirty="0"/>
              <a:t>, Holm, and </a:t>
            </a:r>
            <a:r>
              <a:rPr lang="en-US" sz="2000" dirty="0" err="1"/>
              <a:t>Natvik</a:t>
            </a:r>
            <a:r>
              <a:rPr lang="en-US" sz="2000" dirty="0"/>
              <a:t> (2020): lottery winner MPX’s; “Low-liquidity winners of the smallest prizes (around $1,500) are estimated to spend all within the year of winning. The corresponding estimate for high-liquidity winners of large prizes ($8,300-150,000) is slightly below one half.”</a:t>
            </a:r>
          </a:p>
          <a:p>
            <a:r>
              <a:rPr lang="en-US" sz="2000" dirty="0"/>
              <a:t>Gerard and </a:t>
            </a:r>
            <a:r>
              <a:rPr lang="en-US" sz="2000" dirty="0" err="1"/>
              <a:t>Naritomi</a:t>
            </a:r>
            <a:r>
              <a:rPr lang="en-US" sz="2000" dirty="0"/>
              <a:t> (2021): “displaced workers eligible for both UI and SP increase consumption at layoff by 35% despite experiencing a 17% consumption loss after they stop receiving any benefits”</a:t>
            </a:r>
          </a:p>
          <a:p>
            <a:r>
              <a:rPr lang="en-US" sz="2000" dirty="0"/>
              <a:t>Also see, Shea (1995), </a:t>
            </a:r>
            <a:r>
              <a:rPr lang="en-US" sz="2000" dirty="0" err="1"/>
              <a:t>Mastrobuoni</a:t>
            </a:r>
            <a:r>
              <a:rPr lang="en-US" sz="2000" dirty="0"/>
              <a:t> and Weinberg (2009), Hastings and Washington (2010), </a:t>
            </a:r>
            <a:r>
              <a:rPr lang="en-US" sz="2000" dirty="0" err="1"/>
              <a:t>Olafsson</a:t>
            </a:r>
            <a:r>
              <a:rPr lang="en-US" sz="2000" dirty="0"/>
              <a:t> and </a:t>
            </a:r>
            <a:r>
              <a:rPr lang="en-US" sz="2000" dirty="0" err="1"/>
              <a:t>Pagel</a:t>
            </a:r>
            <a:r>
              <a:rPr lang="en-US" sz="2000" dirty="0"/>
              <a:t> (2018), Stephens and Toohey (2018)</a:t>
            </a:r>
          </a:p>
        </p:txBody>
      </p:sp>
    </p:spTree>
    <p:extLst>
      <p:ext uri="{BB962C8B-B14F-4D97-AF65-F5344CB8AC3E}">
        <p14:creationId xmlns:p14="http://schemas.microsoft.com/office/powerpoint/2010/main" val="10096230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0F8BB-DDF0-B377-959C-373FA66AB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609600"/>
            <a:ext cx="8610600" cy="1143000"/>
          </a:xfrm>
        </p:spPr>
        <p:txBody>
          <a:bodyPr/>
          <a:lstStyle/>
          <a:p>
            <a:r>
              <a:rPr lang="en-US" dirty="0" err="1"/>
              <a:t>Havranek</a:t>
            </a:r>
            <a:r>
              <a:rPr lang="en-US" dirty="0"/>
              <a:t> and </a:t>
            </a:r>
            <a:r>
              <a:rPr lang="en-US" dirty="0" err="1"/>
              <a:t>Sokolova</a:t>
            </a:r>
            <a:r>
              <a:rPr lang="en-US" dirty="0"/>
              <a:t> (2020)</a:t>
            </a:r>
            <a:br>
              <a:rPr lang="en-US" dirty="0"/>
            </a:br>
            <a:r>
              <a:rPr lang="en-US" sz="2400" dirty="0"/>
              <a:t>(see </a:t>
            </a:r>
            <a:r>
              <a:rPr lang="en-US" sz="2400" dirty="0" err="1"/>
              <a:t>Ganong</a:t>
            </a:r>
            <a:r>
              <a:rPr lang="en-US" sz="2400" dirty="0"/>
              <a:t> and Noel 2020 for analysis)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F4243-B45F-3EC6-4A51-C5B1018A2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Reviews 246 estimates of the MPC for nondurables </a:t>
            </a:r>
          </a:p>
          <a:p>
            <a:r>
              <a:rPr lang="en-US" b="1" dirty="0"/>
              <a:t>Mean MPC is 0.29 </a:t>
            </a:r>
          </a:p>
          <a:p>
            <a:r>
              <a:rPr lang="en-US" b="1" dirty="0"/>
              <a:t>Median MPC is 0.25</a:t>
            </a:r>
          </a:p>
          <a:p>
            <a:endParaRPr lang="en-US" b="1" dirty="0"/>
          </a:p>
          <a:p>
            <a:r>
              <a:rPr lang="en-US" dirty="0"/>
              <a:t>Mean standard error is 0.19 </a:t>
            </a:r>
          </a:p>
          <a:p>
            <a:r>
              <a:rPr lang="en-US" dirty="0"/>
              <a:t>Median standard error is 0.13</a:t>
            </a:r>
          </a:p>
          <a:p>
            <a:endParaRPr lang="en-US" dirty="0"/>
          </a:p>
          <a:p>
            <a:r>
              <a:rPr lang="en-US" dirty="0"/>
              <a:t>To get marginal propensity for expenditure, multiply by 3X (see </a:t>
            </a:r>
            <a:r>
              <a:rPr lang="en-US" dirty="0" err="1"/>
              <a:t>Laibson</a:t>
            </a:r>
            <a:r>
              <a:rPr lang="en-US" dirty="0"/>
              <a:t>, </a:t>
            </a:r>
            <a:r>
              <a:rPr lang="en-US" dirty="0" err="1"/>
              <a:t>Maxted</a:t>
            </a:r>
            <a:r>
              <a:rPr lang="en-US" dirty="0"/>
              <a:t>, and Moll 2022). </a:t>
            </a:r>
          </a:p>
        </p:txBody>
      </p:sp>
    </p:spTree>
    <p:extLst>
      <p:ext uri="{BB962C8B-B14F-4D97-AF65-F5344CB8AC3E}">
        <p14:creationId xmlns:p14="http://schemas.microsoft.com/office/powerpoint/2010/main" val="36180868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F60998-8BB7-DB41-C4B0-39AE76626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499" y="391810"/>
            <a:ext cx="9066099" cy="64780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2D0E74E-AC98-4DE1-E1B1-8DF3653CF8C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-74499" y="-304800"/>
                <a:ext cx="9218499" cy="1143000"/>
              </a:xfrm>
            </p:spPr>
            <p:txBody>
              <a:bodyPr/>
              <a:lstStyle/>
              <a:p>
                <a:r>
                  <a:rPr lang="en-US" sz="2000" dirty="0"/>
                  <a:t>MPC’s (</a:t>
                </a:r>
                <a:r>
                  <a:rPr lang="en-US" sz="2000" dirty="0" err="1"/>
                  <a:t>Ganong</a:t>
                </a:r>
                <a:r>
                  <a:rPr lang="en-US" sz="2000" dirty="0"/>
                  <a:t>, Jones, Noel, Greig, Farrell, and Wheat 2020);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000" dirty="0"/>
                  <a:t>3 for MPX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2D0E74E-AC98-4DE1-E1B1-8DF3653CF8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-74499" y="-304800"/>
                <a:ext cx="9218499" cy="1143000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6A1BA6A-1345-3227-807C-C41AAC977799}"/>
              </a:ext>
            </a:extLst>
          </p:cNvPr>
          <p:cNvSpPr txBox="1"/>
          <p:nvPr/>
        </p:nvSpPr>
        <p:spPr>
          <a:xfrm>
            <a:off x="2514600" y="762000"/>
            <a:ext cx="45496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Aggregate (non-durable) MPC = $0.22</a:t>
            </a:r>
          </a:p>
        </p:txBody>
      </p:sp>
    </p:spTree>
    <p:extLst>
      <p:ext uri="{BB962C8B-B14F-4D97-AF65-F5344CB8AC3E}">
        <p14:creationId xmlns:p14="http://schemas.microsoft.com/office/powerpoint/2010/main" val="40053564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High MPC’s out of liquid wealth</a:t>
            </a:r>
            <a:br>
              <a:rPr lang="en-US" dirty="0"/>
            </a:br>
            <a:r>
              <a:rPr lang="en-US" dirty="0"/>
              <a:t>Shapiro (2005)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651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295400"/>
                <a:ext cx="7772400" cy="4724400"/>
              </a:xfrm>
            </p:spPr>
            <p:txBody>
              <a:bodyPr/>
              <a:lstStyle/>
              <a:p>
                <a:r>
                  <a:rPr lang="en-US" dirty="0"/>
                  <a:t>For food stamp recipients, caloric intake declines by 10-15% over the food stamp month.</a:t>
                </a:r>
              </a:p>
              <a:p>
                <a:r>
                  <a:rPr lang="en-US" dirty="0"/>
                  <a:t>To be resolved with exponential discounting, requires an annual </a:t>
                </a:r>
                <a:r>
                  <a:rPr lang="en-US" dirty="0">
                    <a:solidFill>
                      <a:srgbClr val="FF0000"/>
                    </a:solidFill>
                  </a:rPr>
                  <a:t>discount factor </a:t>
                </a:r>
                <a:r>
                  <a:rPr lang="en-US" dirty="0"/>
                  <a:t>of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0.23=</m:t>
                    </m:r>
                    <m:func>
                      <m:func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−1.47</m:t>
                            </m:r>
                          </m:e>
                        </m:d>
                      </m:e>
                    </m:func>
                    <m:r>
                      <a:rPr lang="en-US" sz="2800" b="0" i="1" smtClean="0">
                        <a:latin typeface="Cambria Math"/>
                      </a:rPr>
                      <m:t>. 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/>
                  <a:t>Survey evidence reveals rising desperation over the course of the food stamp month, suggesting that a high elasticity of </a:t>
                </a:r>
                <a:r>
                  <a:rPr lang="en-US" dirty="0" err="1"/>
                  <a:t>intertemporal</a:t>
                </a:r>
                <a:r>
                  <a:rPr lang="en-US" dirty="0"/>
                  <a:t> substitution is not a likely explanation. </a:t>
                </a:r>
              </a:p>
              <a:p>
                <a:r>
                  <a:rPr lang="en-US" dirty="0"/>
                  <a:t>Households with more short-run impatience (estimated from hypothetical </a:t>
                </a:r>
                <a:r>
                  <a:rPr lang="en-US" dirty="0" err="1"/>
                  <a:t>intertemporal</a:t>
                </a:r>
                <a:r>
                  <a:rPr lang="en-US" dirty="0"/>
                  <a:t> choices) are more likely to run out of food sometime during the month.</a:t>
                </a:r>
              </a:p>
            </p:txBody>
          </p:sp>
        </mc:Choice>
        <mc:Fallback xmlns="">
          <p:sp>
            <p:nvSpPr>
              <p:cNvPr id="27651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295400"/>
                <a:ext cx="7772400" cy="4724400"/>
              </a:xfrm>
              <a:blipFill rotWithShape="0">
                <a:blip r:embed="rId2"/>
                <a:stretch>
                  <a:fillRect l="-1098" t="-903" r="-1882" b="-37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14284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The data can reject a number of alternative hypotheses.</a:t>
            </a:r>
            <a:endParaRPr lang="en-US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Households that shop for food more frequently do not display a smaller decline in intake over the month, casting doubt on depreciation stories.</a:t>
            </a:r>
          </a:p>
          <a:p>
            <a:r>
              <a:rPr lang="en-US"/>
              <a:t>Individuals in single-person households experience no less of a decline in caloric intake over the month than individuals in multi-person households.</a:t>
            </a:r>
          </a:p>
          <a:p>
            <a:r>
              <a:rPr lang="en-US"/>
              <a:t>Survey respondents are not more likely to eat in another person’s home toward the end of the month.</a:t>
            </a:r>
          </a:p>
          <a:p>
            <a:r>
              <a:rPr lang="en-US"/>
              <a:t>The data show no evidence of learning over time</a:t>
            </a:r>
          </a:p>
        </p:txBody>
      </p:sp>
    </p:spTree>
    <p:extLst>
      <p:ext uri="{BB962C8B-B14F-4D97-AF65-F5344CB8AC3E}">
        <p14:creationId xmlns:p14="http://schemas.microsoft.com/office/powerpoint/2010/main" val="3748667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017587"/>
          </a:xfrm>
        </p:spPr>
        <p:txBody>
          <a:bodyPr/>
          <a:lstStyle/>
          <a:p>
            <a:pPr algn="l"/>
            <a:r>
              <a:rPr lang="en-US" altLang="en-US"/>
              <a:t>Assessing Literacy: Numeracy 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4987925"/>
          </a:xfrm>
        </p:spPr>
        <p:txBody>
          <a:bodyPr/>
          <a:lstStyle/>
          <a:p>
            <a:pPr marL="571500" indent="-5715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/>
          </a:p>
          <a:p>
            <a:pPr marL="571500" indent="-5715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 u="sng">
                <a:solidFill>
                  <a:srgbClr val="FF0000"/>
                </a:solidFill>
              </a:rPr>
              <a:t>Compound Interest</a:t>
            </a:r>
            <a:endParaRPr lang="en-US" altLang="en-US">
              <a:solidFill>
                <a:srgbClr val="FF0000"/>
              </a:solidFill>
            </a:endParaRPr>
          </a:p>
          <a:p>
            <a:pPr marL="571500" indent="-5715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“Suppose you had $100 in a savings account and the interest rate was 2% per year.  After 5 years, how much do you think you would have in the account if you left the money to grow?”</a:t>
            </a:r>
          </a:p>
          <a:p>
            <a:pPr marL="571500" indent="-5715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endParaRPr lang="en-US" altLang="en-US" sz="900"/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>
                <a:solidFill>
                  <a:srgbClr val="FF0000"/>
                </a:solidFill>
              </a:rPr>
              <a:t>i) More than $102;</a:t>
            </a:r>
            <a:r>
              <a:rPr lang="en-US" altLang="en-US"/>
              <a:t> </a:t>
            </a:r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ii) Exactly $102; </a:t>
            </a:r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iii) Less than $102; </a:t>
            </a:r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iv) Don’t know (DK); </a:t>
            </a:r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v) Refuse to answer.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27784" y="6299822"/>
            <a:ext cx="45352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See Lusardi and Mitchell (2014)</a:t>
            </a:r>
          </a:p>
        </p:txBody>
      </p:sp>
    </p:spTree>
    <p:extLst>
      <p:ext uri="{BB962C8B-B14F-4D97-AF65-F5344CB8AC3E}">
        <p14:creationId xmlns:p14="http://schemas.microsoft.com/office/powerpoint/2010/main" val="4073333920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MPC’s out of Social security</a:t>
            </a:r>
            <a:br>
              <a:rPr lang="en-US" dirty="0"/>
            </a:br>
            <a:r>
              <a:rPr lang="it-IT" dirty="0"/>
              <a:t>Mastrobuoni and Weinberg (2009)</a:t>
            </a:r>
            <a:br>
              <a:rPr lang="it-IT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Individuals with substantial savings smooth consumption over the monthly pay cycle</a:t>
            </a:r>
          </a:p>
          <a:p>
            <a:r>
              <a:rPr lang="en-US" dirty="0"/>
              <a:t>Individuals without savings consume 25 percent fewer calories the week before they receive SS checks relative to the week after</a:t>
            </a:r>
          </a:p>
        </p:txBody>
      </p:sp>
    </p:spTree>
    <p:extLst>
      <p:ext uri="{BB962C8B-B14F-4D97-AF65-F5344CB8AC3E}">
        <p14:creationId xmlns:p14="http://schemas.microsoft.com/office/powerpoint/2010/main" val="28804153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077200" cy="1143000"/>
          </a:xfrm>
        </p:spPr>
        <p:txBody>
          <a:bodyPr/>
          <a:lstStyle/>
          <a:p>
            <a:r>
              <a:rPr lang="en-US" dirty="0"/>
              <a:t>Lifecycle simulations (</a:t>
            </a:r>
            <a:r>
              <a:rPr lang="en-US" dirty="0" err="1"/>
              <a:t>Angeletos</a:t>
            </a:r>
            <a:r>
              <a:rPr lang="en-US" dirty="0"/>
              <a:t> et al 2001)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458200" cy="4114800"/>
          </a:xfrm>
        </p:spPr>
        <p:txBody>
          <a:bodyPr/>
          <a:lstStyle/>
          <a:p>
            <a:r>
              <a:rPr lang="en-US" dirty="0"/>
              <a:t>Mortality</a:t>
            </a:r>
          </a:p>
          <a:p>
            <a:r>
              <a:rPr lang="en-US" dirty="0"/>
              <a:t>Dependents </a:t>
            </a:r>
          </a:p>
          <a:p>
            <a:r>
              <a:rPr lang="en-US" dirty="0"/>
              <a:t>Retirement/Social Security</a:t>
            </a:r>
          </a:p>
          <a:p>
            <a:r>
              <a:rPr lang="en-US" dirty="0"/>
              <a:t>Three educational groups: NHS, HS, COLL  </a:t>
            </a:r>
          </a:p>
          <a:p>
            <a:r>
              <a:rPr lang="en-US" dirty="0"/>
              <a:t>Stochastic labor income </a:t>
            </a:r>
          </a:p>
          <a:p>
            <a:r>
              <a:rPr lang="en-US" dirty="0"/>
              <a:t>Credit limit: (.30)(permanent income) </a:t>
            </a:r>
          </a:p>
          <a:p>
            <a:r>
              <a:rPr lang="en-US" dirty="0"/>
              <a:t>3 state variables: liquid and illiquid wealth, income.</a:t>
            </a:r>
          </a:p>
          <a:p>
            <a:r>
              <a:rPr lang="en-US" dirty="0"/>
              <a:t>2 choice variables: liquid and illiquid wealth investment</a:t>
            </a:r>
          </a:p>
        </p:txBody>
      </p:sp>
    </p:spTree>
    <p:extLst>
      <p:ext uri="{BB962C8B-B14F-4D97-AF65-F5344CB8AC3E}">
        <p14:creationId xmlns:p14="http://schemas.microsoft.com/office/powerpoint/2010/main" val="34475846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Constant relative risk aversion = 2</a:t>
            </a:r>
          </a:p>
          <a:p>
            <a:r>
              <a:rPr lang="en-US" dirty="0"/>
              <a:t>For exponential discounting economy: </a:t>
            </a:r>
          </a:p>
          <a:p>
            <a:pPr marL="457200" lvl="1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β=1</a:t>
            </a:r>
            <a:r>
              <a:rPr lang="el-GR" sz="2800" dirty="0"/>
              <a:t>  </a:t>
            </a:r>
            <a:endParaRPr lang="en-US" sz="2800" dirty="0"/>
          </a:p>
          <a:p>
            <a:pPr marL="457200" lvl="1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=0.94  (</a:t>
            </a:r>
            <a:r>
              <a:rPr lang="en-US" dirty="0"/>
              <a:t>match median ‘W/Y’ of 3.9 ages 50-59)</a:t>
            </a:r>
          </a:p>
          <a:p>
            <a:r>
              <a:rPr lang="en-US" dirty="0"/>
              <a:t>For quasi-hyperbolic discounting economy: </a:t>
            </a:r>
          </a:p>
          <a:p>
            <a:pPr marL="457200" lvl="1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β=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0.7</a:t>
            </a:r>
            <a:endParaRPr lang="en-US" sz="2800" dirty="0"/>
          </a:p>
          <a:p>
            <a:pPr marL="457200" lvl="1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=0.96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/>
              <a:t>match median ‘W/Y’ of 3.9 ages 50-59)</a:t>
            </a:r>
          </a:p>
        </p:txBody>
      </p:sp>
    </p:spTree>
    <p:extLst>
      <p:ext uri="{BB962C8B-B14F-4D97-AF65-F5344CB8AC3E}">
        <p14:creationId xmlns:p14="http://schemas.microsoft.com/office/powerpoint/2010/main" val="72661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Predictions (HS education)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/>
            </p:nvGraphicFramePr>
            <p:xfrm>
              <a:off x="-2533968" y="1905000"/>
              <a:ext cx="12820968" cy="43770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2016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574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8288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2954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rgbClr val="000104"/>
                              </a:solidFill>
                            </a:rPr>
                            <a:t>Exponential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rgbClr val="000104"/>
                              </a:solidFill>
                            </a:rPr>
                            <a:t>Hyperbolic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rgbClr val="000104"/>
                              </a:solidFill>
                            </a:rPr>
                            <a:t>Data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/>
                            <a:t>% with</a:t>
                          </a:r>
                          <a:r>
                            <a:rPr lang="en-US" sz="2400" baseline="0" dirty="0"/>
                            <a:t> at least 1 month of </a:t>
                          </a:r>
                        </a:p>
                        <a:p>
                          <a:pPr algn="r"/>
                          <a:r>
                            <a:rPr lang="en-US" sz="2400" baseline="0" dirty="0"/>
                            <a:t>income in liquid assets</a:t>
                          </a:r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73%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40%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42%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/>
                            <a:t>mean</a:t>
                          </a:r>
                          <a:r>
                            <a:rPr lang="en-US" sz="2400" baseline="0" dirty="0"/>
                            <a:t> </a:t>
                          </a:r>
                          <a:r>
                            <a:rPr lang="en-US" sz="2400" dirty="0"/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liquid</m:t>
                                  </m:r>
                                  <m:r>
                                    <a:rPr lang="en-US" sz="2400" b="0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assets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total</m:t>
                                  </m:r>
                                  <m:r>
                                    <a:rPr lang="en-US" sz="2400" b="0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assets</m:t>
                                  </m:r>
                                </m:den>
                              </m:f>
                            </m:oMath>
                          </a14:m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0.50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0.39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0.08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/>
                            <a:t>%</a:t>
                          </a:r>
                          <a:r>
                            <a:rPr lang="en-US" sz="2400" baseline="0" dirty="0"/>
                            <a:t> with r</a:t>
                          </a:r>
                          <a:r>
                            <a:rPr lang="en-US" sz="2400" dirty="0"/>
                            <a:t>evolving credit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19%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51%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70%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/>
                            <a:t>mean credit card borrowing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$900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$3408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&gt;$5000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/>
                            <a:t>MPC</a:t>
                          </a:r>
                          <a:r>
                            <a:rPr lang="en-US" sz="2400" baseline="0" dirty="0"/>
                            <a:t> out of predictable </a:t>
                          </a:r>
                        </a:p>
                        <a:p>
                          <a:pPr algn="r"/>
                          <a:r>
                            <a:rPr lang="en-US" sz="2400" baseline="0" dirty="0"/>
                            <a:t>movements in income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0.03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0.17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0.23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-2533968" y="1905000"/>
              <a:ext cx="12820968" cy="43770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20168"/>
                    <a:gridCol w="2057400"/>
                    <a:gridCol w="1828800"/>
                    <a:gridCol w="1219200"/>
                    <a:gridCol w="1295400"/>
                  </a:tblGrid>
                  <a:tr h="457200">
                    <a:tc>
                      <a:txBody>
                        <a:bodyPr/>
                        <a:lstStyle/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Exponential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Hyperbolic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Data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 with</a:t>
                          </a:r>
                          <a:r>
                            <a:rPr lang="en-US" sz="2400" baseline="0" dirty="0" smtClean="0"/>
                            <a:t> at least 1 month of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income in liquid assets</a:t>
                          </a:r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73%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42%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6280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5" t="-209709" r="-100000" b="-4174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0.50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0.39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</a:t>
                          </a:r>
                          <a:r>
                            <a:rPr lang="en-US" sz="2400" baseline="0" dirty="0" smtClean="0"/>
                            <a:t> with r</a:t>
                          </a:r>
                          <a:r>
                            <a:rPr lang="en-US" sz="2400" dirty="0" smtClean="0"/>
                            <a:t>evolving credit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19%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51%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 credit card borrowing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$900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$3408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&gt;$5000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MPC</a:t>
                          </a:r>
                          <a:r>
                            <a:rPr lang="en-US" sz="2400" baseline="0" dirty="0" smtClean="0"/>
                            <a:t> out of predictable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movements in income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0.17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0.23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673162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cs typeface="Arial" charset="0"/>
              </a:rPr>
              <a:t>LRT Simulation Model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/>
              <a:t>Stochastic Income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Lifecycle variation in labor supply (e.g. retirement)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Social Security system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Life-cycle variation in household dependents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Bequests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Illiquid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Credit card debt</a:t>
            </a:r>
          </a:p>
          <a:p>
            <a:pPr eaLnBrk="1" hangingPunct="1">
              <a:lnSpc>
                <a:spcPct val="90000"/>
              </a:lnSpc>
            </a:pPr>
            <a:endParaRPr lang="en-US"/>
          </a:p>
          <a:p>
            <a:pPr eaLnBrk="1" hangingPunct="1">
              <a:lnSpc>
                <a:spcPct val="90000"/>
              </a:lnSpc>
            </a:pPr>
            <a:r>
              <a:rPr lang="en-US"/>
              <a:t>Numerical solution (backwards induction) of 90 period lifecycle problem.</a:t>
            </a:r>
          </a:p>
          <a:p>
            <a:pPr eaLnBrk="1" hangingPunct="1">
              <a:lnSpc>
                <a:spcPct val="9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358280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dirty="0" err="1">
                <a:cs typeface="Arial" charset="0"/>
              </a:rPr>
              <a:t>Laibson</a:t>
            </a:r>
            <a:r>
              <a:rPr lang="en-US" dirty="0">
                <a:cs typeface="Arial" charset="0"/>
              </a:rPr>
              <a:t>, </a:t>
            </a:r>
            <a:r>
              <a:rPr lang="en-US" dirty="0" err="1">
                <a:cs typeface="Arial" charset="0"/>
              </a:rPr>
              <a:t>Repetto</a:t>
            </a:r>
            <a:r>
              <a:rPr lang="en-US" dirty="0">
                <a:cs typeface="Arial" charset="0"/>
              </a:rPr>
              <a:t>, and </a:t>
            </a:r>
            <a:r>
              <a:rPr lang="en-US" dirty="0" err="1">
                <a:cs typeface="Arial" charset="0"/>
              </a:rPr>
              <a:t>Tobacman</a:t>
            </a:r>
            <a:r>
              <a:rPr lang="en-US" dirty="0">
                <a:cs typeface="Arial" charset="0"/>
              </a:rPr>
              <a:t> (2012)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0010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/>
              <a:t>Use MSM to estimate discounting parameters:</a:t>
            </a:r>
          </a:p>
          <a:p>
            <a:pPr lvl="1" eaLnBrk="1" hangingPunct="1"/>
            <a:r>
              <a:rPr lang="en-US" dirty="0"/>
              <a:t>Substantial voluntarily accumulated illiquid wealth: W/Y = 3.9.</a:t>
            </a:r>
          </a:p>
          <a:p>
            <a:pPr lvl="1" eaLnBrk="1" hangingPunct="1"/>
            <a:r>
              <a:rPr lang="en-US" dirty="0"/>
              <a:t>Extensive credit card borrowing:</a:t>
            </a:r>
          </a:p>
          <a:p>
            <a:pPr lvl="2" eaLnBrk="1" hangingPunct="1"/>
            <a:r>
              <a:rPr lang="en-US" dirty="0"/>
              <a:t>68% didn’t pay their credit card in full last month</a:t>
            </a:r>
          </a:p>
          <a:p>
            <a:pPr lvl="2" eaLnBrk="1" hangingPunct="1"/>
            <a:r>
              <a:rPr lang="en-US" dirty="0"/>
              <a:t>Average credit card interest rate is 14%</a:t>
            </a:r>
          </a:p>
          <a:p>
            <a:pPr lvl="2" eaLnBrk="1" hangingPunct="1"/>
            <a:r>
              <a:rPr lang="en-US" dirty="0"/>
              <a:t>Credit card debt averages 13% of annual income</a:t>
            </a:r>
          </a:p>
          <a:p>
            <a:pPr lvl="1" eaLnBrk="1" hangingPunct="1"/>
            <a:r>
              <a:rPr lang="en-US" dirty="0"/>
              <a:t>Consumption-income </a:t>
            </a:r>
            <a:r>
              <a:rPr lang="en-US" dirty="0" err="1"/>
              <a:t>comovement</a:t>
            </a:r>
            <a:r>
              <a:rPr lang="en-US" dirty="0"/>
              <a:t>: </a:t>
            </a:r>
          </a:p>
          <a:p>
            <a:pPr lvl="2" eaLnBrk="1" hangingPunct="1"/>
            <a:r>
              <a:rPr lang="en-US" dirty="0"/>
              <a:t>Marginal Propensity to Consume = 0.23</a:t>
            </a:r>
          </a:p>
          <a:p>
            <a:pPr lvl="2" eaLnBrk="1" hangingPunct="1">
              <a:buFontTx/>
              <a:buNone/>
            </a:pPr>
            <a:r>
              <a:rPr lang="en-US" dirty="0"/>
              <a:t>	(i.e. consumption tracks income)</a:t>
            </a:r>
          </a:p>
        </p:txBody>
      </p:sp>
    </p:spTree>
    <p:extLst>
      <p:ext uri="{BB962C8B-B14F-4D97-AF65-F5344CB8AC3E}">
        <p14:creationId xmlns:p14="http://schemas.microsoft.com/office/powerpoint/2010/main" val="3404665210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>
                <a:cs typeface="Arial" charset="0"/>
              </a:rPr>
              <a:t>LRT Results: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4419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2800" dirty="0" err="1">
                <a:cs typeface="Arial" charset="0"/>
              </a:rPr>
              <a:t>U</a:t>
            </a:r>
            <a:r>
              <a:rPr lang="en-US" sz="2800" baseline="-25000" dirty="0" err="1">
                <a:cs typeface="Arial" charset="0"/>
              </a:rPr>
              <a:t>t</a:t>
            </a:r>
            <a:r>
              <a:rPr lang="en-US" sz="2800" dirty="0">
                <a:cs typeface="Arial" charset="0"/>
              </a:rPr>
              <a:t> = </a:t>
            </a:r>
            <a:r>
              <a:rPr lang="en-US" sz="2800" dirty="0" err="1">
                <a:cs typeface="Arial" charset="0"/>
              </a:rPr>
              <a:t>u</a:t>
            </a:r>
            <a:r>
              <a:rPr lang="en-US" sz="2800" baseline="-25000" dirty="0" err="1">
                <a:cs typeface="Arial" charset="0"/>
              </a:rPr>
              <a:t>t</a:t>
            </a:r>
            <a:r>
              <a:rPr lang="en-US" sz="2800" dirty="0">
                <a:cs typeface="Arial" charset="0"/>
              </a:rPr>
              <a:t> + </a:t>
            </a:r>
            <a:r>
              <a:rPr lang="en-US" sz="2800" dirty="0">
                <a:latin typeface="Symbol" pitchFamily="18" charset="2"/>
                <a:cs typeface="Arial" charset="0"/>
              </a:rPr>
              <a:t>b [d</a:t>
            </a:r>
            <a:r>
              <a:rPr lang="en-US" sz="2800" dirty="0">
                <a:cs typeface="Arial" charset="0"/>
              </a:rPr>
              <a:t>u</a:t>
            </a:r>
            <a:r>
              <a:rPr lang="en-US" sz="2800" baseline="-25000" dirty="0">
                <a:cs typeface="Arial" charset="0"/>
              </a:rPr>
              <a:t>t+1 </a:t>
            </a:r>
            <a:r>
              <a:rPr lang="en-US" sz="2800" dirty="0">
                <a:latin typeface="Symbol" pitchFamily="18" charset="2"/>
                <a:cs typeface="Arial" charset="0"/>
              </a:rPr>
              <a:t> +   d</a:t>
            </a:r>
            <a:r>
              <a:rPr lang="en-US" sz="2800" baseline="30000" dirty="0">
                <a:latin typeface="Symbol" pitchFamily="18" charset="2"/>
                <a:cs typeface="Arial" charset="0"/>
              </a:rPr>
              <a:t>2</a:t>
            </a:r>
            <a:r>
              <a:rPr lang="en-US" sz="2800" dirty="0">
                <a:cs typeface="Arial" charset="0"/>
              </a:rPr>
              <a:t>u</a:t>
            </a:r>
            <a:r>
              <a:rPr lang="en-US" sz="2800" baseline="-25000" dirty="0">
                <a:cs typeface="Arial" charset="0"/>
              </a:rPr>
              <a:t>t+2</a:t>
            </a:r>
            <a:r>
              <a:rPr lang="en-US" sz="2800" dirty="0">
                <a:latin typeface="Symbol" pitchFamily="18" charset="2"/>
                <a:cs typeface="Arial" charset="0"/>
              </a:rPr>
              <a:t>  +   d</a:t>
            </a:r>
            <a:r>
              <a:rPr lang="en-US" sz="2800" baseline="30000" dirty="0">
                <a:latin typeface="Symbol" pitchFamily="18" charset="2"/>
                <a:cs typeface="Arial" charset="0"/>
              </a:rPr>
              <a:t>3</a:t>
            </a:r>
            <a:r>
              <a:rPr lang="en-US" sz="2800" dirty="0">
                <a:cs typeface="Arial" charset="0"/>
              </a:rPr>
              <a:t>u</a:t>
            </a:r>
            <a:r>
              <a:rPr lang="en-US" sz="2800" baseline="-25000" dirty="0">
                <a:cs typeface="Arial" charset="0"/>
              </a:rPr>
              <a:t>t+3 </a:t>
            </a:r>
            <a:r>
              <a:rPr lang="en-US" sz="2800" dirty="0">
                <a:latin typeface="Symbol" pitchFamily="18" charset="2"/>
                <a:cs typeface="Arial" charset="0"/>
              </a:rPr>
              <a:t> + ...]</a:t>
            </a:r>
            <a:r>
              <a:rPr lang="en-US" sz="2800" dirty="0"/>
              <a:t> </a:t>
            </a:r>
          </a:p>
          <a:p>
            <a:pPr algn="ctr" eaLnBrk="1" hangingPunct="1">
              <a:buFontTx/>
              <a:buNone/>
            </a:pPr>
            <a:endParaRPr lang="en-US" dirty="0"/>
          </a:p>
          <a:p>
            <a:pPr eaLnBrk="1" hangingPunct="1">
              <a:buFont typeface="Wingdings" pitchFamily="2" charset="2"/>
              <a:buChar char="§"/>
            </a:pPr>
            <a:r>
              <a:rPr lang="en-US" sz="2800" dirty="0">
                <a:latin typeface="Symbol" pitchFamily="18" charset="2"/>
                <a:cs typeface="Arial" charset="0"/>
              </a:rPr>
              <a:t> b</a:t>
            </a:r>
            <a:r>
              <a:rPr lang="en-US" dirty="0"/>
              <a:t> = 0.70 (</a:t>
            </a:r>
            <a:r>
              <a:rPr lang="en-US" dirty="0" err="1"/>
              <a:t>s.e.</a:t>
            </a:r>
            <a:r>
              <a:rPr lang="en-US" dirty="0"/>
              <a:t> 0.11)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n-US" sz="2800" dirty="0">
                <a:latin typeface="Symbol" pitchFamily="18" charset="2"/>
                <a:cs typeface="Arial" charset="0"/>
              </a:rPr>
              <a:t>d</a:t>
            </a:r>
            <a:r>
              <a:rPr lang="en-US" dirty="0"/>
              <a:t> = 0.96 (</a:t>
            </a:r>
            <a:r>
              <a:rPr lang="en-US" dirty="0" err="1"/>
              <a:t>s.e.</a:t>
            </a:r>
            <a:r>
              <a:rPr lang="en-US" dirty="0"/>
              <a:t> 0.01)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/>
              <a:t>Null hypothesis of </a:t>
            </a:r>
            <a:r>
              <a:rPr lang="en-US" dirty="0">
                <a:latin typeface="Symbol" pitchFamily="18" charset="2"/>
                <a:cs typeface="Arial" charset="0"/>
              </a:rPr>
              <a:t> </a:t>
            </a:r>
            <a:r>
              <a:rPr lang="en-US" sz="2800" dirty="0">
                <a:latin typeface="Symbol" pitchFamily="18" charset="2"/>
                <a:cs typeface="Arial" charset="0"/>
              </a:rPr>
              <a:t>b</a:t>
            </a:r>
            <a:r>
              <a:rPr lang="en-US" dirty="0"/>
              <a:t> = 1 rejected (t-stat of 3).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/>
              <a:t>Specification test accepted.</a:t>
            </a:r>
          </a:p>
          <a:p>
            <a:pPr eaLnBrk="1" hangingPunct="1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019614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/>
          <a:lstStyle/>
          <a:p>
            <a:r>
              <a:rPr lang="en-US" dirty="0"/>
              <a:t>Households have a low MPC </a:t>
            </a:r>
            <a:br>
              <a:rPr lang="en-US" dirty="0"/>
            </a:br>
            <a:r>
              <a:rPr lang="en-US" dirty="0"/>
              <a:t>out of illiquid/portfolio wealth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Skinner (1989)</a:t>
            </a:r>
          </a:p>
          <a:p>
            <a:r>
              <a:rPr lang="en-US" dirty="0"/>
              <a:t>Thaler (1990)</a:t>
            </a:r>
          </a:p>
          <a:p>
            <a:r>
              <a:rPr lang="en-US" dirty="0"/>
              <a:t>Choi, </a:t>
            </a:r>
            <a:r>
              <a:rPr lang="en-US" dirty="0" err="1"/>
              <a:t>Laibson</a:t>
            </a:r>
            <a:r>
              <a:rPr lang="en-US" dirty="0"/>
              <a:t>, </a:t>
            </a:r>
            <a:r>
              <a:rPr lang="en-US" dirty="0" err="1"/>
              <a:t>Madrian</a:t>
            </a:r>
            <a:r>
              <a:rPr lang="en-US" dirty="0"/>
              <a:t>, </a:t>
            </a:r>
            <a:r>
              <a:rPr lang="en-US" dirty="0" err="1"/>
              <a:t>Metrick</a:t>
            </a:r>
            <a:r>
              <a:rPr lang="en-US" dirty="0"/>
              <a:t> (2009) </a:t>
            </a:r>
          </a:p>
          <a:p>
            <a:r>
              <a:rPr lang="en-US" dirty="0">
                <a:solidFill>
                  <a:srgbClr val="040404"/>
                </a:solidFill>
              </a:rPr>
              <a:t>Di Maggio, Kermani, and Majlesi (2020)</a:t>
            </a:r>
          </a:p>
          <a:p>
            <a:r>
              <a:rPr lang="en-US" dirty="0" err="1"/>
              <a:t>Kolsrud</a:t>
            </a:r>
            <a:r>
              <a:rPr lang="en-US" dirty="0"/>
              <a:t>, </a:t>
            </a:r>
            <a:r>
              <a:rPr lang="en-US" dirty="0" err="1"/>
              <a:t>Landais</a:t>
            </a:r>
            <a:r>
              <a:rPr lang="en-US" dirty="0"/>
              <a:t>, Reck, and </a:t>
            </a:r>
            <a:r>
              <a:rPr lang="en-US" dirty="0" err="1"/>
              <a:t>Spinnewijn</a:t>
            </a:r>
            <a:r>
              <a:rPr lang="en-US" dirty="0"/>
              <a:t> (2021)</a:t>
            </a:r>
          </a:p>
          <a:p>
            <a:pPr marL="0" indent="0">
              <a:buNone/>
            </a:pPr>
            <a:endParaRPr lang="en-US" dirty="0">
              <a:solidFill>
                <a:srgbClr val="040404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16396575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very few </a:t>
            </a:r>
            <a:r>
              <a:rPr lang="en-US" sz="2400" i="1" dirty="0"/>
              <a:t>liquid</a:t>
            </a:r>
            <a:r>
              <a:rPr lang="en-US" sz="2400" dirty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substantial </a:t>
            </a:r>
            <a:r>
              <a:rPr lang="en-US" sz="2400" i="1" dirty="0"/>
              <a:t>illiquid</a:t>
            </a:r>
            <a:r>
              <a:rPr lang="en-US" sz="2400" dirty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a low MPC out of illiquid/portfolio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>
                <a:solidFill>
                  <a:srgbClr val="FF0000"/>
                </a:solidFill>
              </a:rPr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>
                <a:solidFill>
                  <a:srgbClr val="FF0000"/>
                </a:solidFill>
              </a:rPr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Make financial choices that are </a:t>
            </a:r>
            <a:r>
              <a:rPr lang="en-US" sz="2400" i="1" dirty="0"/>
              <a:t>seemingly</a:t>
            </a:r>
            <a:r>
              <a:rPr lang="en-US" sz="2400" dirty="0"/>
              <a:t> easy to manipulate</a:t>
            </a:r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031947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458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Subjects allocate $10,000 among four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Randomly choose two subjects to receive any positive portfolio return during the subsequent year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Eliminate variation in pre-fee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Choose among S&amp;P 500 index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Unbundle services from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i="1" dirty="0"/>
              <a:t>Experimenters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dirty="0"/>
              <a:t>pay out portfolio returns, so no access to investment company services</a:t>
            </a: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365125" y="228600"/>
            <a:ext cx="74045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Financial illiteracy in mutual fund choice</a:t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Choi, </a:t>
            </a:r>
            <a:r>
              <a:rPr lang="en-US" sz="2400" dirty="0" err="1">
                <a:solidFill>
                  <a:srgbClr val="000000"/>
                </a:solidFill>
              </a:rPr>
              <a:t>Laibson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Madrian</a:t>
            </a:r>
            <a:r>
              <a:rPr lang="en-US" sz="2400" dirty="0">
                <a:solidFill>
                  <a:srgbClr val="000000"/>
                </a:solidFill>
              </a:rPr>
              <a:t> (2011)</a:t>
            </a:r>
          </a:p>
        </p:txBody>
      </p:sp>
    </p:spTree>
    <p:extLst>
      <p:ext uri="{BB962C8B-B14F-4D97-AF65-F5344CB8AC3E}">
        <p14:creationId xmlns:p14="http://schemas.microsoft.com/office/powerpoint/2010/main" val="3333572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77813"/>
            <a:ext cx="8229600" cy="636587"/>
          </a:xfrm>
        </p:spPr>
        <p:txBody>
          <a:bodyPr/>
          <a:lstStyle/>
          <a:p>
            <a:pPr algn="l"/>
            <a:r>
              <a:rPr lang="en-US" altLang="en-US"/>
              <a:t> Assessing Literacy: Inflation  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029200"/>
          </a:xfrm>
        </p:spPr>
        <p:txBody>
          <a:bodyPr/>
          <a:lstStyle/>
          <a:p>
            <a:pPr marL="166688" indent="-119063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 u="sng">
                <a:solidFill>
                  <a:srgbClr val="FF0000"/>
                </a:solidFill>
              </a:rPr>
              <a:t>Inflation</a:t>
            </a:r>
            <a:endParaRPr lang="en-US" altLang="en-US">
              <a:solidFill>
                <a:srgbClr val="FF0000"/>
              </a:solidFill>
            </a:endParaRPr>
          </a:p>
          <a:p>
            <a:pPr marL="166688" indent="-119063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“Imagine that the interest rate on your savings account was 1% per year and inflation was 2% per year.  After 1 year, would you be able to buy with the money in this account:”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i) More than today; 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ii) Exactly the same;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>
                <a:solidFill>
                  <a:srgbClr val="FF0000"/>
                </a:solidFill>
              </a:rPr>
              <a:t>iii) Less than today;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iv) DK; 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v) Refuse to answer.</a:t>
            </a:r>
          </a:p>
        </p:txBody>
      </p:sp>
    </p:spTree>
    <p:extLst>
      <p:ext uri="{BB962C8B-B14F-4D97-AF65-F5344CB8AC3E}">
        <p14:creationId xmlns:p14="http://schemas.microsoft.com/office/powerpoint/2010/main" val="23778815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458200" cy="1295400"/>
          </a:xfrm>
        </p:spPr>
        <p:txBody>
          <a:bodyPr/>
          <a:lstStyle/>
          <a:p>
            <a:pPr eaLnBrk="1" hangingPunct="1"/>
            <a:r>
              <a:rPr lang="en-US" sz="3200" b="0"/>
              <a:t>One year of index fund fees on </a:t>
            </a:r>
            <a:br>
              <a:rPr lang="en-US" sz="3200" b="0"/>
            </a:br>
            <a:r>
              <a:rPr lang="en-US" sz="3200" b="0"/>
              <a:t>a $10,000 investment</a:t>
            </a: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636588" y="1395413"/>
          <a:ext cx="8213725" cy="484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8182023" imgH="4819602" progId="MSGraph.Chart.8">
                  <p:embed followColorScheme="full"/>
                </p:oleObj>
              </mc:Choice>
              <mc:Fallback>
                <p:oleObj name="Chart" r:id="rId3" imgW="8182023" imgH="4819602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8" y="1395413"/>
                        <a:ext cx="8213725" cy="4849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50749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/>
              <a:t>Experimental conditions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/>
              <a:t>Control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/>
              <a:t>Subjects receive only four prospectuses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/>
              <a:t>Prospectuses are often the only information investors receive from companies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/>
              <a:t>Fees transparency treatment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/>
              <a:t>Eliminate search costs by </a:t>
            </a:r>
            <a:r>
              <a:rPr lang="en-US" sz="2200" i="1"/>
              <a:t>also</a:t>
            </a:r>
            <a:r>
              <a:rPr lang="en-US" sz="2200"/>
              <a:t> distributing fee summary sheet (repeats information in prospectus)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>
                <a:solidFill>
                  <a:schemeClr val="bg2"/>
                </a:solidFill>
              </a:rPr>
              <a:t>Returns treatment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>
                <a:solidFill>
                  <a:schemeClr val="bg2"/>
                </a:solidFill>
              </a:rPr>
              <a:t>Highlight extraneous information by distributing summary of funds’ annualized returns since </a:t>
            </a:r>
            <a:r>
              <a:rPr lang="en-US" sz="2200" i="1">
                <a:solidFill>
                  <a:schemeClr val="bg2"/>
                </a:solidFill>
              </a:rPr>
              <a:t>inception </a:t>
            </a:r>
            <a:r>
              <a:rPr lang="en-US" sz="2200">
                <a:solidFill>
                  <a:schemeClr val="bg2"/>
                </a:solidFill>
              </a:rPr>
              <a:t>(repeats information in prospectus)</a:t>
            </a:r>
          </a:p>
        </p:txBody>
      </p:sp>
    </p:spTree>
    <p:extLst>
      <p:ext uri="{BB962C8B-B14F-4D97-AF65-F5344CB8AC3E}">
        <p14:creationId xmlns:p14="http://schemas.microsoft.com/office/powerpoint/2010/main" val="29842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/>
              <a:t>Fees paid by control groups </a:t>
            </a:r>
            <a:r>
              <a:rPr lang="en-US" sz="2000" b="0"/>
              <a:t>(</a:t>
            </a:r>
            <a:r>
              <a:rPr lang="en-US" sz="2000">
                <a:solidFill>
                  <a:srgbClr val="CC9900"/>
                </a:solidFill>
              </a:rPr>
              <a:t>prospectus only</a:t>
            </a:r>
            <a:r>
              <a:rPr lang="en-US" sz="2000" b="0"/>
              <a:t>)</a:t>
            </a: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1287463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7305913" imgH="4943618" progId="MSGraph.Chart.8">
                  <p:embed followColorScheme="full"/>
                </p:oleObj>
              </mc:Choice>
              <mc:Fallback>
                <p:oleObj name="Chart" r:id="rId3" imgW="7305913" imgH="4943618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7463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1750" y="5257800"/>
            <a:ext cx="11112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rgbClr val="000000"/>
                </a:solidFill>
              </a:rPr>
              <a:t>Minimum</a:t>
            </a:r>
          </a:p>
          <a:p>
            <a:pPr algn="ctr"/>
            <a:r>
              <a:rPr lang="en-US" sz="1800">
                <a:solidFill>
                  <a:srgbClr val="000000"/>
                </a:solidFill>
              </a:rPr>
              <a:t>Possible</a:t>
            </a:r>
          </a:p>
          <a:p>
            <a:pPr algn="ctr"/>
            <a:r>
              <a:rPr lang="en-US" sz="1800">
                <a:solidFill>
                  <a:srgbClr val="000000"/>
                </a:solidFill>
              </a:rPr>
              <a:t>Fee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6200" y="1219200"/>
            <a:ext cx="11747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rgbClr val="000000"/>
                </a:solidFill>
              </a:rPr>
              <a:t>Maximum</a:t>
            </a:r>
          </a:p>
          <a:p>
            <a:pPr algn="ctr"/>
            <a:r>
              <a:rPr lang="en-US" sz="1800">
                <a:solidFill>
                  <a:srgbClr val="000000"/>
                </a:solidFill>
              </a:rPr>
              <a:t>Possible</a:t>
            </a:r>
          </a:p>
          <a:p>
            <a:pPr algn="ctr"/>
            <a:r>
              <a:rPr lang="en-US" sz="1800">
                <a:solidFill>
                  <a:srgbClr val="000000"/>
                </a:solidFill>
              </a:rPr>
              <a:t>Fee</a:t>
            </a:r>
          </a:p>
        </p:txBody>
      </p:sp>
      <p:sp>
        <p:nvSpPr>
          <p:cNvPr id="5126" name="AutoShape 6"/>
          <p:cNvSpPr>
            <a:spLocks/>
          </p:cNvSpPr>
          <p:nvPr/>
        </p:nvSpPr>
        <p:spPr bwMode="auto">
          <a:xfrm>
            <a:off x="1219200" y="1295400"/>
            <a:ext cx="152400" cy="838200"/>
          </a:xfrm>
          <a:prstGeom prst="rightBrace">
            <a:avLst>
              <a:gd name="adj1" fmla="val 45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127" name="AutoShape 7"/>
          <p:cNvSpPr>
            <a:spLocks/>
          </p:cNvSpPr>
          <p:nvPr/>
        </p:nvSpPr>
        <p:spPr bwMode="auto">
          <a:xfrm>
            <a:off x="1143000" y="5334000"/>
            <a:ext cx="152400" cy="762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04800" y="6324600"/>
            <a:ext cx="480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81000" y="6324600"/>
            <a:ext cx="403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t-test: p=0.5086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124200" y="5699125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83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5791200" y="5715000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30</a:t>
            </a:r>
          </a:p>
        </p:txBody>
      </p:sp>
      <p:sp>
        <p:nvSpPr>
          <p:cNvPr id="178188" name="Line 12"/>
          <p:cNvSpPr>
            <a:spLocks noChangeShapeType="1"/>
          </p:cNvSpPr>
          <p:nvPr/>
        </p:nvSpPr>
        <p:spPr bwMode="auto">
          <a:xfrm>
            <a:off x="2209800" y="3733800"/>
            <a:ext cx="52578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78189" name="Text Box 13"/>
          <p:cNvSpPr txBox="1">
            <a:spLocks noChangeArrowheads="1"/>
          </p:cNvSpPr>
          <p:nvPr/>
        </p:nvSpPr>
        <p:spPr bwMode="auto">
          <a:xfrm>
            <a:off x="2514600" y="3367088"/>
            <a:ext cx="4870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808080"/>
                </a:solidFill>
              </a:rPr>
              <a:t>$443: average fee with random fund allocation</a:t>
            </a:r>
          </a:p>
        </p:txBody>
      </p:sp>
      <p:sp>
        <p:nvSpPr>
          <p:cNvPr id="178190" name="Text Box 14"/>
          <p:cNvSpPr txBox="1">
            <a:spLocks noChangeArrowheads="1"/>
          </p:cNvSpPr>
          <p:nvPr/>
        </p:nvSpPr>
        <p:spPr bwMode="auto">
          <a:xfrm>
            <a:off x="5334000" y="6172200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000000"/>
                </a:solidFill>
              </a:rPr>
              <a:t>0% of College Controls put all funds in minimum-fee fund</a:t>
            </a:r>
          </a:p>
        </p:txBody>
      </p:sp>
      <p:sp>
        <p:nvSpPr>
          <p:cNvPr id="178191" name="Text Box 15"/>
          <p:cNvSpPr txBox="1">
            <a:spLocks noChangeArrowheads="1"/>
          </p:cNvSpPr>
          <p:nvPr/>
        </p:nvSpPr>
        <p:spPr bwMode="auto">
          <a:xfrm>
            <a:off x="2422525" y="6200775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000000"/>
                </a:solidFill>
              </a:rPr>
              <a:t>6% of MBA Controls put all funds in minimum-fee fund</a:t>
            </a:r>
          </a:p>
        </p:txBody>
      </p:sp>
    </p:spTree>
    <p:extLst>
      <p:ext uri="{BB962C8B-B14F-4D97-AF65-F5344CB8AC3E}">
        <p14:creationId xmlns:p14="http://schemas.microsoft.com/office/powerpoint/2010/main" val="47190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8" grpId="0" animBg="1"/>
      <p:bldP spid="178189" grpId="0"/>
      <p:bldP spid="178190" grpId="0"/>
      <p:bldP spid="17819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/>
              <a:t>Ranking of factor importance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71600"/>
            <a:ext cx="4038600" cy="52578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u="sng"/>
              <a:t>MBA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Investment objectives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Desire to diversify among funds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Brand recognition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Performance over different horizon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Past experience with fund companies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Quality of prospectus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Customer service of fund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Minimum opening balance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endParaRPr lang="en-US" sz="2000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71600"/>
            <a:ext cx="4038600" cy="51816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u="sng"/>
              <a:t>College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Desire to diversify among funds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Investment objectives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Quality of prospectus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Performance over different horizon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Brand recognition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Customer service of fund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Minimum opening balance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/>
              <a:t>Past experience with fund companies</a:t>
            </a: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4648200" y="4648200"/>
            <a:ext cx="1600200" cy="304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457200" y="1752600"/>
            <a:ext cx="1600200" cy="304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80231" name="Rectangle 7"/>
          <p:cNvSpPr>
            <a:spLocks noChangeArrowheads="1"/>
          </p:cNvSpPr>
          <p:nvPr/>
        </p:nvSpPr>
        <p:spPr bwMode="auto">
          <a:xfrm>
            <a:off x="457200" y="5562600"/>
            <a:ext cx="3657600" cy="30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80232" name="Rectangle 8"/>
          <p:cNvSpPr>
            <a:spLocks noChangeArrowheads="1"/>
          </p:cNvSpPr>
          <p:nvPr/>
        </p:nvSpPr>
        <p:spPr bwMode="auto">
          <a:xfrm>
            <a:off x="4648200" y="4953000"/>
            <a:ext cx="3657600" cy="30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4915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31" grpId="0" animBg="1"/>
      <p:bldP spid="18023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077200" cy="1295400"/>
          </a:xfrm>
        </p:spPr>
        <p:txBody>
          <a:bodyPr/>
          <a:lstStyle/>
          <a:p>
            <a:pPr eaLnBrk="1" hangingPunct="1"/>
            <a:r>
              <a:rPr lang="en-US" sz="3200" b="0"/>
              <a:t>Effect of fee treatment </a:t>
            </a:r>
            <a:br>
              <a:rPr lang="en-US" sz="3200" b="0"/>
            </a:br>
            <a:r>
              <a:rPr lang="en-US" sz="2400" b="0"/>
              <a:t>(</a:t>
            </a:r>
            <a:r>
              <a:rPr lang="en-US" sz="2400">
                <a:solidFill>
                  <a:schemeClr val="accent2"/>
                </a:solidFill>
              </a:rPr>
              <a:t>prospectus plus 1-page sheet highlighting fees</a:t>
            </a:r>
            <a:r>
              <a:rPr lang="en-US" sz="2400" b="0"/>
              <a:t>)</a:t>
            </a:r>
          </a:p>
        </p:txBody>
      </p:sp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533400" y="1395413"/>
          <a:ext cx="8458200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7305913" imgH="4934117" progId="MSGraph.Chart.8">
                  <p:embed followColorScheme="full"/>
                </p:oleObj>
              </mc:Choice>
              <mc:Fallback>
                <p:oleObj name="Chart" r:id="rId3" imgW="7305913" imgH="4934117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395413"/>
                        <a:ext cx="8458200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0" y="6127750"/>
            <a:ext cx="4800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t-tests: </a:t>
            </a:r>
          </a:p>
          <a:p>
            <a:r>
              <a:rPr lang="en-US" sz="1400">
                <a:solidFill>
                  <a:srgbClr val="000000"/>
                </a:solidFill>
              </a:rPr>
              <a:t>MBA: p=0.0000</a:t>
            </a:r>
          </a:p>
          <a:p>
            <a:r>
              <a:rPr lang="en-US" sz="1400">
                <a:solidFill>
                  <a:srgbClr val="000000"/>
                </a:solidFill>
              </a:rPr>
              <a:t>College: p=0.1451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286000" y="569912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83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47244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30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3340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29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9718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85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505200" y="45720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**</a:t>
            </a:r>
          </a:p>
        </p:txBody>
      </p:sp>
      <p:sp>
        <p:nvSpPr>
          <p:cNvPr id="182282" name="Line 10"/>
          <p:cNvSpPr>
            <a:spLocks noChangeShapeType="1"/>
          </p:cNvSpPr>
          <p:nvPr/>
        </p:nvSpPr>
        <p:spPr bwMode="auto">
          <a:xfrm>
            <a:off x="1676400" y="3733800"/>
            <a:ext cx="52578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82283" name="Text Box 11"/>
          <p:cNvSpPr txBox="1">
            <a:spLocks noChangeArrowheads="1"/>
          </p:cNvSpPr>
          <p:nvPr/>
        </p:nvSpPr>
        <p:spPr bwMode="auto">
          <a:xfrm>
            <a:off x="4860925" y="6096000"/>
            <a:ext cx="329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9999"/>
                </a:solidFill>
              </a:rPr>
              <a:t>10% of College treatment put all funds in minimum-fee fund</a:t>
            </a:r>
          </a:p>
        </p:txBody>
      </p:sp>
      <p:sp>
        <p:nvSpPr>
          <p:cNvPr id="182284" name="Text Box 12"/>
          <p:cNvSpPr txBox="1">
            <a:spLocks noChangeArrowheads="1"/>
          </p:cNvSpPr>
          <p:nvPr/>
        </p:nvSpPr>
        <p:spPr bwMode="auto">
          <a:xfrm>
            <a:off x="1752600" y="6096000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rgbClr val="009999"/>
                </a:solidFill>
              </a:rPr>
              <a:t>19% of MBA treatment put all funds in minimum-fee fund</a:t>
            </a:r>
          </a:p>
        </p:txBody>
      </p:sp>
    </p:spTree>
    <p:extLst>
      <p:ext uri="{BB962C8B-B14F-4D97-AF65-F5344CB8AC3E}">
        <p14:creationId xmlns:p14="http://schemas.microsoft.com/office/powerpoint/2010/main" val="40124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82" grpId="0" animBg="1"/>
      <p:bldP spid="182282" grpId="1" animBg="1"/>
      <p:bldP spid="182283" grpId="0"/>
      <p:bldP spid="18228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/>
              <a:t>Ranking of factor importance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9530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/>
              <a:t>MBA fee treatment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Performance since inception</a:t>
            </a:r>
            <a:endParaRPr lang="en-US" sz="2200" u="sng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200" u="sng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/>
              <a:t>MBA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Performance since inception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50292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/>
              <a:t>College fee treatment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endParaRPr lang="en-US" sz="2200" u="sng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/>
              <a:t>College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Desire to diversify among funds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4648200" y="1981200"/>
            <a:ext cx="16002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533400" y="1981200"/>
            <a:ext cx="16764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533400" y="4114800"/>
            <a:ext cx="16002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37000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/>
              <a:t>Returns treatment effect on</a:t>
            </a:r>
            <a:br>
              <a:rPr lang="en-US" sz="3200" b="0"/>
            </a:br>
            <a:r>
              <a:rPr lang="en-US" sz="3200" b="0"/>
              <a:t>average returns since inception</a:t>
            </a: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922338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7305913" imgH="4943618" progId="MSGraph.Chart.8">
                  <p:embed followColorScheme="full"/>
                </p:oleObj>
              </mc:Choice>
              <mc:Fallback>
                <p:oleObj name="Chart" r:id="rId3" imgW="7305913" imgH="4943618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286000" y="569912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83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4196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30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51054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28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9718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84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0" y="6096000"/>
            <a:ext cx="4038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t-tests</a:t>
            </a:r>
          </a:p>
          <a:p>
            <a:r>
              <a:rPr lang="en-US" sz="1400">
                <a:solidFill>
                  <a:srgbClr val="000000"/>
                </a:solidFill>
              </a:rPr>
              <a:t>MBA: p=0.0055</a:t>
            </a:r>
          </a:p>
          <a:p>
            <a:r>
              <a:rPr lang="en-US" sz="1400">
                <a:solidFill>
                  <a:srgbClr val="000000"/>
                </a:solidFill>
              </a:rPr>
              <a:t>College: p=0.0000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3413125" y="34290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**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5546725" y="2971800"/>
            <a:ext cx="473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**</a:t>
            </a:r>
          </a:p>
        </p:txBody>
      </p:sp>
    </p:spTree>
    <p:extLst>
      <p:ext uri="{BB962C8B-B14F-4D97-AF65-F5344CB8AC3E}">
        <p14:creationId xmlns:p14="http://schemas.microsoft.com/office/powerpoint/2010/main" val="3605597735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/>
              <a:t>Returns treatment effect on fees</a:t>
            </a:r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922338" y="1395413"/>
          <a:ext cx="7331075" cy="463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7305913" imgH="4943618" progId="MSGraph.Chart.8">
                  <p:embed followColorScheme="full"/>
                </p:oleObj>
              </mc:Choice>
              <mc:Fallback>
                <p:oleObj name="Chart" r:id="rId3" imgW="7305913" imgH="4943618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31075" cy="4633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209800" y="54102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83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4196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30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0292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28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8956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84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0" y="6096000"/>
            <a:ext cx="4038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t-tests</a:t>
            </a:r>
          </a:p>
          <a:p>
            <a:r>
              <a:rPr lang="en-US" sz="1400">
                <a:solidFill>
                  <a:srgbClr val="000000"/>
                </a:solidFill>
              </a:rPr>
              <a:t>MBA: p=0.0813</a:t>
            </a:r>
          </a:p>
          <a:p>
            <a:r>
              <a:rPr lang="en-US" sz="1400">
                <a:solidFill>
                  <a:srgbClr val="000000"/>
                </a:solidFill>
              </a:rPr>
              <a:t>College: p=0.0008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5470525" y="27432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**</a:t>
            </a:r>
          </a:p>
        </p:txBody>
      </p:sp>
      <p:sp>
        <p:nvSpPr>
          <p:cNvPr id="188426" name="Line 10"/>
          <p:cNvSpPr>
            <a:spLocks noChangeShapeType="1"/>
          </p:cNvSpPr>
          <p:nvPr/>
        </p:nvSpPr>
        <p:spPr bwMode="auto">
          <a:xfrm>
            <a:off x="1752600" y="3657600"/>
            <a:ext cx="43434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769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/>
              <a:t>Ranking of factor importance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/>
              <a:t>MBA return treatment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Fees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u="sng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/>
              <a:t>MBA controls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Fees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endParaRPr lang="en-US" sz="2200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/>
              <a:t>College return treatment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Desire to diversify among funds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u="sng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/>
              <a:t>College controls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/>
              <a:t>Desire to diversify among funds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4648200" y="4572000"/>
            <a:ext cx="3276600" cy="685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4648200" y="2057400"/>
            <a:ext cx="3276600" cy="609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457200" y="2362200"/>
            <a:ext cx="3276600" cy="609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457200" y="4648200"/>
            <a:ext cx="3276600" cy="685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307203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/>
              <a:t>Lack of confidence and fees</a:t>
            </a:r>
            <a:br>
              <a:rPr lang="en-US" sz="3200" b="0"/>
            </a:br>
            <a:r>
              <a:rPr lang="en-US" sz="2400" b="0"/>
              <a:t>(all revealed preferences are not created equal)</a:t>
            </a: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922338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7305913" imgH="4972121" progId="MSGraph.Chart.8">
                  <p:embed followColorScheme="full"/>
                </p:oleObj>
              </mc:Choice>
              <mc:Fallback>
                <p:oleObj name="Chart" r:id="rId3" imgW="7305913" imgH="4972121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3622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64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4196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46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9530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36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8194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136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0" y="6340475"/>
            <a:ext cx="5410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t-tests: MBA 1 vs. 2, p=0.2013; MBA 1 vs. 3, p=0.0479; </a:t>
            </a:r>
          </a:p>
          <a:p>
            <a:r>
              <a:rPr lang="en-US" sz="1400">
                <a:solidFill>
                  <a:srgbClr val="000000"/>
                </a:solidFill>
              </a:rPr>
              <a:t>College 1 vs. 2, p=0.2864; College 1 vs. 3, p=0.3335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33528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50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54102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5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3641725" y="44958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</a:t>
            </a:r>
          </a:p>
        </p:txBody>
      </p:sp>
      <p:sp>
        <p:nvSpPr>
          <p:cNvPr id="192524" name="Line 12"/>
          <p:cNvSpPr>
            <a:spLocks noChangeShapeType="1"/>
          </p:cNvSpPr>
          <p:nvPr/>
        </p:nvSpPr>
        <p:spPr bwMode="auto">
          <a:xfrm>
            <a:off x="2057400" y="4267200"/>
            <a:ext cx="41910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6771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Assessing Literacy: Risk Diversification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835525"/>
          </a:xfrm>
        </p:spPr>
        <p:txBody>
          <a:bodyPr/>
          <a:lstStyle/>
          <a:p>
            <a:pPr marL="166688" indent="-166688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 u="sng">
                <a:solidFill>
                  <a:srgbClr val="FF0000"/>
                </a:solidFill>
              </a:rPr>
              <a:t>Risk Diversification</a:t>
            </a:r>
          </a:p>
          <a:p>
            <a:pPr marL="166688" indent="-166688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“Do you think the following statement is true or false? Buying a single company stock usually provides a safer return than a stock mutual fund.”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i) True;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>
                <a:solidFill>
                  <a:srgbClr val="FF0000"/>
                </a:solidFill>
              </a:rPr>
              <a:t>ii) False;</a:t>
            </a:r>
            <a:r>
              <a:rPr lang="en-US" altLang="en-US"/>
              <a:t> 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iii) DK; 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iv) Refuse to answer.</a:t>
            </a:r>
          </a:p>
        </p:txBody>
      </p:sp>
    </p:spTree>
    <p:extLst>
      <p:ext uri="{BB962C8B-B14F-4D97-AF65-F5344CB8AC3E}">
        <p14:creationId xmlns:p14="http://schemas.microsoft.com/office/powerpoint/2010/main" val="343612953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458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Subjects allocate $10,000 among four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No variation in underlying returns (excluding fees)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Choose among S&amp;P 500 index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Unbundle services from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i="1" dirty="0"/>
              <a:t>Experimenters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dirty="0"/>
              <a:t>pay out portfolio returns, so no access to investment company services</a:t>
            </a: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365125" y="228600"/>
            <a:ext cx="74045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Financial illiteracy in mutual fund choice</a:t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Choi, </a:t>
            </a:r>
            <a:r>
              <a:rPr lang="en-US" sz="2400" dirty="0" err="1">
                <a:solidFill>
                  <a:srgbClr val="000000"/>
                </a:solidFill>
              </a:rPr>
              <a:t>Laibson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Madrian</a:t>
            </a:r>
            <a:r>
              <a:rPr lang="en-US" sz="2400" dirty="0">
                <a:solidFill>
                  <a:srgbClr val="000000"/>
                </a:solidFill>
              </a:rPr>
              <a:t> (2011)</a:t>
            </a:r>
          </a:p>
        </p:txBody>
      </p:sp>
    </p:spTree>
    <p:extLst>
      <p:ext uri="{BB962C8B-B14F-4D97-AF65-F5344CB8AC3E}">
        <p14:creationId xmlns:p14="http://schemas.microsoft.com/office/powerpoint/2010/main" val="18427020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9BA480-62B3-4337-8BBB-5D3CF00BC0A7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61</a:t>
            </a:fld>
            <a:endParaRPr lang="en-US" alt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382000" cy="1295400"/>
          </a:xfrm>
        </p:spPr>
        <p:txBody>
          <a:bodyPr/>
          <a:lstStyle/>
          <a:p>
            <a:pPr eaLnBrk="1" hangingPunct="1"/>
            <a:r>
              <a:rPr lang="en-US" sz="3600" dirty="0"/>
              <a:t>We conducted one version with Harvard staff as subjects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1238"/>
            <a:ext cx="8342313" cy="4805362"/>
          </a:xfrm>
        </p:spPr>
        <p:txBody>
          <a:bodyPr/>
          <a:lstStyle/>
          <a:p>
            <a:pPr marL="457200" indent="-457200" eaLnBrk="1" hangingPunct="1"/>
            <a:r>
              <a:rPr lang="en-US" dirty="0"/>
              <a:t>400 subjects (administrators, faculty assistants, technical personal, but not faculty)</a:t>
            </a:r>
          </a:p>
          <a:p>
            <a:pPr marL="457200" indent="-457200" eaLnBrk="1" hangingPunct="1"/>
            <a:r>
              <a:rPr lang="en-US" dirty="0"/>
              <a:t>We give </a:t>
            </a:r>
            <a:r>
              <a:rPr lang="en-US" b="1" dirty="0">
                <a:solidFill>
                  <a:schemeClr val="tx2"/>
                </a:solidFill>
              </a:rPr>
              <a:t>every</a:t>
            </a:r>
            <a:r>
              <a:rPr lang="en-US" dirty="0"/>
              <a:t> one of our subjects $10,000 and rewarded them with any gains on their investment</a:t>
            </a:r>
          </a:p>
          <a:p>
            <a:pPr marL="749300" lvl="1" indent="-457200" eaLnBrk="1" hangingPunct="1"/>
            <a:r>
              <a:rPr lang="en-US" dirty="0"/>
              <a:t>$4,000,000 short position in stock market</a:t>
            </a:r>
          </a:p>
          <a:p>
            <a:pPr marL="457200" indent="-457200"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653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FD029D-C96F-411D-A8AF-4F62DA068B2E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62</a:t>
            </a:fld>
            <a:endParaRPr lang="en-US" alt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52450" y="1295400"/>
          <a:ext cx="67056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4562551" imgH="2219249" progId="Excel.Sheet.8">
                  <p:embed/>
                </p:oleObj>
              </mc:Choice>
              <mc:Fallback>
                <p:oleObj name="Chart" r:id="rId3" imgW="4562551" imgH="22192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295400"/>
                        <a:ext cx="67056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  <a:noFill/>
        </p:spPr>
        <p:txBody>
          <a:bodyPr/>
          <a:lstStyle/>
          <a:p>
            <a:pPr eaLnBrk="1" hangingPunct="1"/>
            <a:r>
              <a:rPr lang="en-US"/>
              <a:t>Data from Harvard Staff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019300" y="2016125"/>
            <a:ext cx="22002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CC9900"/>
                </a:solidFill>
              </a:rPr>
              <a:t>Control Treatment</a:t>
            </a: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743075" y="5341938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</a:rPr>
              <a:t>3% of Harvard staff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Control Treatment 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put all $$$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low-cost fund</a:t>
            </a: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2590800" y="2514600"/>
            <a:ext cx="1066800" cy="266700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2743200" y="2590800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>
                <a:solidFill>
                  <a:srgbClr val="000000"/>
                </a:solidFill>
              </a:rPr>
              <a:t>$518</a:t>
            </a:r>
          </a:p>
        </p:txBody>
      </p:sp>
      <p:sp>
        <p:nvSpPr>
          <p:cNvPr id="225292" name="Text Box 12"/>
          <p:cNvSpPr txBox="1">
            <a:spLocks noChangeArrowheads="1"/>
          </p:cNvSpPr>
          <p:nvPr/>
        </p:nvSpPr>
        <p:spPr bwMode="auto">
          <a:xfrm>
            <a:off x="7140575" y="2740025"/>
            <a:ext cx="1455738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rgbClr val="808080"/>
                </a:solidFill>
              </a:rPr>
              <a:t>Fees from 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random 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allocation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$431</a:t>
            </a:r>
          </a:p>
        </p:txBody>
      </p:sp>
      <p:sp>
        <p:nvSpPr>
          <p:cNvPr id="2" name="Rectangle 1"/>
          <p:cNvSpPr/>
          <p:nvPr/>
        </p:nvSpPr>
        <p:spPr>
          <a:xfrm>
            <a:off x="4800600" y="2514600"/>
            <a:ext cx="1752600" cy="266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25291" name="Line 11"/>
          <p:cNvSpPr>
            <a:spLocks noChangeShapeType="1"/>
          </p:cNvSpPr>
          <p:nvPr/>
        </p:nvSpPr>
        <p:spPr bwMode="auto">
          <a:xfrm>
            <a:off x="1944688" y="3490913"/>
            <a:ext cx="5065712" cy="14287"/>
          </a:xfrm>
          <a:prstGeom prst="line">
            <a:avLst/>
          </a:prstGeom>
          <a:noFill/>
          <a:ln w="571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094730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FD029D-C96F-411D-A8AF-4F62DA068B2E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63</a:t>
            </a:fld>
            <a:endParaRPr lang="en-US" alt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52450" y="1295400"/>
          <a:ext cx="67056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4562551" imgH="2219249" progId="Excel.Sheet.8">
                  <p:embed/>
                </p:oleObj>
              </mc:Choice>
              <mc:Fallback>
                <p:oleObj name="Chart" r:id="rId3" imgW="4562551" imgH="22192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295400"/>
                        <a:ext cx="67056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  <a:noFill/>
        </p:spPr>
        <p:txBody>
          <a:bodyPr/>
          <a:lstStyle/>
          <a:p>
            <a:pPr eaLnBrk="1" hangingPunct="1"/>
            <a:r>
              <a:rPr lang="en-US"/>
              <a:t>Data from Harvard Staff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019300" y="2016125"/>
            <a:ext cx="22002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CC9900"/>
                </a:solidFill>
              </a:rPr>
              <a:t>Control Treatment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4770438" y="2314575"/>
            <a:ext cx="1735137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008000"/>
                </a:solidFill>
              </a:rPr>
              <a:t>Fee Treatment</a:t>
            </a: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743075" y="5341938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</a:rPr>
              <a:t>3% of Harvard staff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Control Treatment 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put all $$$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low-cost fund</a:t>
            </a:r>
          </a:p>
        </p:txBody>
      </p:sp>
      <p:sp>
        <p:nvSpPr>
          <p:cNvPr id="225287" name="Text Box 7"/>
          <p:cNvSpPr txBox="1">
            <a:spLocks noChangeArrowheads="1"/>
          </p:cNvSpPr>
          <p:nvPr/>
        </p:nvSpPr>
        <p:spPr bwMode="auto">
          <a:xfrm>
            <a:off x="4376738" y="5337175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</a:rPr>
              <a:t>9% of Harvard staff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Fee Treatment 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put all $$$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low-cost fund</a:t>
            </a:r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5384800" y="2911475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>
                <a:solidFill>
                  <a:srgbClr val="000000"/>
                </a:solidFill>
              </a:rPr>
              <a:t>$494</a:t>
            </a: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2590800" y="2514600"/>
            <a:ext cx="1066800" cy="266700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2743200" y="2590800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>
                <a:solidFill>
                  <a:srgbClr val="000000"/>
                </a:solidFill>
              </a:rPr>
              <a:t>$518</a:t>
            </a:r>
          </a:p>
        </p:txBody>
      </p:sp>
      <p:sp>
        <p:nvSpPr>
          <p:cNvPr id="225291" name="Line 11"/>
          <p:cNvSpPr>
            <a:spLocks noChangeShapeType="1"/>
          </p:cNvSpPr>
          <p:nvPr/>
        </p:nvSpPr>
        <p:spPr bwMode="auto">
          <a:xfrm>
            <a:off x="1944688" y="3490913"/>
            <a:ext cx="5065712" cy="14287"/>
          </a:xfrm>
          <a:prstGeom prst="line">
            <a:avLst/>
          </a:prstGeom>
          <a:noFill/>
          <a:ln w="571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25292" name="Text Box 12"/>
          <p:cNvSpPr txBox="1">
            <a:spLocks noChangeArrowheads="1"/>
          </p:cNvSpPr>
          <p:nvPr/>
        </p:nvSpPr>
        <p:spPr bwMode="auto">
          <a:xfrm>
            <a:off x="7140575" y="2740025"/>
            <a:ext cx="1455738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rgbClr val="808080"/>
                </a:solidFill>
              </a:rPr>
              <a:t>Fees from 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random 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allocation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$431</a:t>
            </a:r>
          </a:p>
        </p:txBody>
      </p:sp>
    </p:spTree>
    <p:extLst>
      <p:ext uri="{BB962C8B-B14F-4D97-AF65-F5344CB8AC3E}">
        <p14:creationId xmlns:p14="http://schemas.microsoft.com/office/powerpoint/2010/main" val="1330247197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>
                <a:solidFill>
                  <a:schemeClr val="tx1"/>
                </a:solidFill>
              </a:rPr>
              <a:t>$100 bills on the sidewalk</a:t>
            </a:r>
            <a:br>
              <a:rPr lang="en-US" sz="3200" b="0">
                <a:solidFill>
                  <a:schemeClr val="tx1"/>
                </a:solidFill>
              </a:rPr>
            </a:br>
            <a:r>
              <a:rPr lang="en-US" sz="3200" b="0">
                <a:solidFill>
                  <a:schemeClr val="tx1"/>
                </a:solidFill>
              </a:rPr>
              <a:t>Choi, Laibson, Madrian (2009)</a:t>
            </a:r>
            <a:br>
              <a:rPr lang="en-US" sz="3200" b="0">
                <a:solidFill>
                  <a:schemeClr val="tx1"/>
                </a:solidFill>
              </a:rPr>
            </a:br>
            <a:endParaRPr lang="en-US" sz="3200" b="0">
              <a:solidFill>
                <a:schemeClr val="tx1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524000"/>
            <a:ext cx="8543925" cy="3987800"/>
          </a:xfrm>
        </p:spPr>
        <p:txBody>
          <a:bodyPr/>
          <a:lstStyle/>
          <a:p>
            <a:pPr marL="177800" indent="-177800" eaLnBrk="1" hangingPunct="1"/>
            <a:r>
              <a:rPr lang="en-US" sz="2400" dirty="0"/>
              <a:t>Employer match is an instantaneous, riskless return on investment</a:t>
            </a:r>
          </a:p>
          <a:p>
            <a:pPr marL="177800" indent="-177800" eaLnBrk="1" hangingPunct="1"/>
            <a:r>
              <a:rPr lang="en-US" sz="2400" dirty="0"/>
              <a:t>Particularly appealing if you are over 59½ years old</a:t>
            </a:r>
          </a:p>
          <a:p>
            <a:pPr marL="457200" lvl="1" indent="-165100" eaLnBrk="1" hangingPunct="1"/>
            <a:r>
              <a:rPr lang="en-US" sz="2400" dirty="0"/>
              <a:t> Have the most experience, so should be savvy</a:t>
            </a:r>
          </a:p>
          <a:p>
            <a:pPr marL="457200" lvl="1" indent="-165100" eaLnBrk="1" hangingPunct="1"/>
            <a:r>
              <a:rPr lang="en-US" sz="2400" dirty="0"/>
              <a:t> Retirement is close, so should be thinking about saving</a:t>
            </a:r>
          </a:p>
          <a:p>
            <a:pPr marL="457200" lvl="1" indent="-165100" eaLnBrk="1" hangingPunct="1"/>
            <a:r>
              <a:rPr lang="en-US" sz="2400" dirty="0"/>
              <a:t> Can withdraw money from 401(k) without penalty</a:t>
            </a:r>
          </a:p>
          <a:p>
            <a:pPr marL="177800" indent="-177800" eaLnBrk="1" hangingPunct="1"/>
            <a:r>
              <a:rPr lang="en-US" sz="2400" dirty="0"/>
              <a:t>We study seven companies and find that on average, </a:t>
            </a:r>
            <a:r>
              <a:rPr lang="en-US" sz="2400" u="sng" dirty="0"/>
              <a:t>half</a:t>
            </a:r>
            <a:r>
              <a:rPr lang="en-US" sz="2400" dirty="0"/>
              <a:t> of employees over 59½ years old are not fully exploiting their employer match</a:t>
            </a:r>
          </a:p>
          <a:p>
            <a:pPr marL="457200" lvl="1" indent="-165100" eaLnBrk="1" hangingPunct="1"/>
            <a:r>
              <a:rPr lang="en-US" sz="2400" dirty="0"/>
              <a:t> Average loss is 1.6% of salary per year</a:t>
            </a:r>
          </a:p>
          <a:p>
            <a:pPr marL="177800" indent="-177800" eaLnBrk="1" hangingPunct="1"/>
            <a:r>
              <a:rPr lang="en-US" sz="2400" dirty="0"/>
              <a:t>Educational intervention has no effect</a:t>
            </a:r>
          </a:p>
        </p:txBody>
      </p:sp>
    </p:spTree>
    <p:extLst>
      <p:ext uri="{BB962C8B-B14F-4D97-AF65-F5344CB8AC3E}">
        <p14:creationId xmlns:p14="http://schemas.microsoft.com/office/powerpoint/2010/main" val="214368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>
                <a:solidFill>
                  <a:schemeClr val="tx1"/>
                </a:solidFill>
              </a:rPr>
              <a:t>Financial education </a:t>
            </a:r>
            <a:br>
              <a:rPr lang="en-US" sz="3200" b="0">
                <a:solidFill>
                  <a:schemeClr val="tx1"/>
                </a:solidFill>
              </a:rPr>
            </a:br>
            <a:r>
              <a:rPr lang="en-US" sz="3200" b="0">
                <a:solidFill>
                  <a:schemeClr val="tx1"/>
                </a:solidFill>
              </a:rPr>
              <a:t>Choi, Laibson, Madrian, Metrick (2004) </a:t>
            </a:r>
            <a:br>
              <a:rPr lang="en-US" sz="3200" b="0">
                <a:solidFill>
                  <a:schemeClr val="tx1"/>
                </a:solidFill>
              </a:rPr>
            </a:br>
            <a:endParaRPr lang="en-US" sz="3200" b="0">
              <a:solidFill>
                <a:schemeClr val="tx1"/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7972425" cy="4584700"/>
          </a:xfrm>
        </p:spPr>
        <p:txBody>
          <a:bodyPr/>
          <a:lstStyle/>
          <a:p>
            <a:pPr marL="177800" indent="-177800" eaLnBrk="1" hangingPunct="1"/>
            <a:r>
              <a:rPr lang="en-US" sz="2400"/>
              <a:t>Seminars presented by professional financial advisors</a:t>
            </a:r>
          </a:p>
          <a:p>
            <a:pPr marL="177800" indent="-177800" eaLnBrk="1" hangingPunct="1"/>
            <a:r>
              <a:rPr lang="en-US" sz="2400"/>
              <a:t>Curriculum: Setting savings goals, asset allocation, managing credit and debt, insurance against financial risks</a:t>
            </a:r>
          </a:p>
          <a:p>
            <a:pPr marL="177800" indent="-177800" eaLnBrk="1" hangingPunct="1"/>
            <a:r>
              <a:rPr lang="en-US" sz="2400"/>
              <a:t>Seminars offered throughout 2000</a:t>
            </a:r>
          </a:p>
          <a:p>
            <a:pPr marL="177800" indent="-177800" eaLnBrk="1" hangingPunct="1"/>
            <a:r>
              <a:rPr lang="en-US" sz="2400"/>
              <a:t>Linked data on individual employees’ seminar attendance to administrative data on actual savings behavior before and after seminar</a:t>
            </a:r>
          </a:p>
        </p:txBody>
      </p:sp>
    </p:spTree>
    <p:extLst>
      <p:ext uri="{BB962C8B-B14F-4D97-AF65-F5344CB8AC3E}">
        <p14:creationId xmlns:p14="http://schemas.microsoft.com/office/powerpoint/2010/main" val="797201142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136265" name="Group 73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81176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0370B7-8348-4FFB-9F57-986672C53563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67</a:t>
            </a:fld>
            <a:endParaRPr lang="en-US" alt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227388" name="Group 60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0443300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E9AAA3C-4425-4BAA-B5B9-1093BEA44B07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68</a:t>
            </a:fld>
            <a:endParaRPr lang="en-US" alt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229436" name="Group 60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961245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685800"/>
            <a:ext cx="8183563" cy="6172200"/>
          </a:xfrm>
        </p:spPr>
        <p:txBody>
          <a:bodyPr/>
          <a:lstStyle/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/>
              <a:t>Financial education effects are small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/>
              <a:t>Seminar attendees have good intentions to change their   401(k) savings behavior, but most do not follow through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/>
              <a:t>Financial education alone will not dramatically improve the quality of 401(k) savings outcomes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/>
              <a:t>Choi et al (2005) study the effect of the Enron, Worldcom, and Global Crossing scandals on employer stock holding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/>
              <a:t>No net sales of employer stock in reaction to these news stories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/>
              <a:t>These scandals did not affect the asset allocation decisions of new hires.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/>
              <a:t>These hires did not affect the asset allocation decisions of new hires at other Houston firms.</a:t>
            </a:r>
          </a:p>
        </p:txBody>
      </p:sp>
    </p:spTree>
    <p:extLst>
      <p:ext uri="{BB962C8B-B14F-4D97-AF65-F5344CB8AC3E}">
        <p14:creationId xmlns:p14="http://schemas.microsoft.com/office/powerpoint/2010/main" val="61736165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4187"/>
          </a:xfrm>
        </p:spPr>
        <p:txBody>
          <a:bodyPr/>
          <a:lstStyle/>
          <a:p>
            <a:pPr algn="l"/>
            <a:r>
              <a:rPr lang="en-US" altLang="en-US"/>
              <a:t>How much do older people (ages 50+) know?</a:t>
            </a:r>
          </a:p>
        </p:txBody>
      </p:sp>
      <p:sp>
        <p:nvSpPr>
          <p:cNvPr id="149508" name="Text Box 4"/>
          <p:cNvSpPr txBox="1">
            <a:spLocks noChangeArrowheads="1"/>
          </p:cNvSpPr>
          <p:nvPr/>
        </p:nvSpPr>
        <p:spPr bwMode="auto">
          <a:xfrm>
            <a:off x="381000" y="1233488"/>
            <a:ext cx="822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graphicFrame>
        <p:nvGraphicFramePr>
          <p:cNvPr id="149512" name="Object 8"/>
          <p:cNvGraphicFramePr>
            <a:graphicFrameLocks noGrp="1" noChangeAspect="1"/>
          </p:cNvGraphicFramePr>
          <p:nvPr>
            <p:ph idx="1"/>
          </p:nvPr>
        </p:nvGraphicFramePr>
        <p:xfrm>
          <a:off x="381000" y="1543050"/>
          <a:ext cx="8229600" cy="325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11104762" imgH="3828571" progId="Paint.Picture">
                  <p:embed/>
                </p:oleObj>
              </mc:Choice>
              <mc:Fallback>
                <p:oleObj name="Bitmap Image" r:id="rId3" imgW="11104762" imgH="382857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543050"/>
                        <a:ext cx="8229600" cy="3257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11" name="Text Box 7"/>
          <p:cNvSpPr txBox="1">
            <a:spLocks noChangeArrowheads="1"/>
          </p:cNvSpPr>
          <p:nvPr/>
        </p:nvSpPr>
        <p:spPr bwMode="auto">
          <a:xfrm>
            <a:off x="609600" y="4953000"/>
            <a:ext cx="79248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200" dirty="0">
                <a:latin typeface="Arial" panose="020B0604020202020204" pitchFamily="34" charset="0"/>
                <a:cs typeface="+mn-cs"/>
              </a:rPr>
              <a:t>34% correctly answer all 3 questions</a:t>
            </a:r>
          </a:p>
        </p:txBody>
      </p:sp>
    </p:spTree>
    <p:extLst>
      <p:ext uri="{BB962C8B-B14F-4D97-AF65-F5344CB8AC3E}">
        <p14:creationId xmlns:p14="http://schemas.microsoft.com/office/powerpoint/2010/main" val="9329173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/>
              <a:t>Information and disclosure generally don’t do much on their own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Example</a:t>
            </a:r>
          </a:p>
          <a:p>
            <a:pPr eaLnBrk="1" hangingPunct="1"/>
            <a:r>
              <a:rPr lang="en-US"/>
              <a:t>New York City calorie disclosure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/>
              <a:t>	(</a:t>
            </a:r>
            <a:r>
              <a:rPr lang="en-US" i="1"/>
              <a:t>Elbel et al 2009</a:t>
            </a:r>
            <a:r>
              <a:rPr lang="en-US"/>
              <a:t>)</a:t>
            </a:r>
          </a:p>
          <a:p>
            <a:pPr eaLnBrk="1" hangingPunct="1">
              <a:buFont typeface="Wingdings" pitchFamily="2" charset="2"/>
              <a:buNone/>
            </a:pPr>
            <a:endParaRPr lang="en-US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BF04A4E1-CDF7-4129-9BEC-1BB1747054D4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 algn="l"/>
              <a:t>70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25488" y="4473575"/>
          <a:ext cx="7895771" cy="1412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5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1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91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90" baseline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>
                          <a:solidFill>
                            <a:schemeClr val="tx1"/>
                          </a:solidFill>
                        </a:rPr>
                        <a:t>Before </a:t>
                      </a: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>
                          <a:solidFill>
                            <a:schemeClr val="tx1"/>
                          </a:solidFill>
                        </a:rPr>
                        <a:t>After</a:t>
                      </a: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>
                          <a:solidFill>
                            <a:srgbClr val="FF0000"/>
                          </a:solidFill>
                        </a:rPr>
                        <a:t>NYC (intervention city)</a:t>
                      </a: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>
                          <a:solidFill>
                            <a:srgbClr val="FF0000"/>
                          </a:solidFill>
                        </a:rPr>
                        <a:t>825</a:t>
                      </a: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>
                          <a:solidFill>
                            <a:srgbClr val="FF0000"/>
                          </a:solidFill>
                        </a:rPr>
                        <a:t>846</a:t>
                      </a: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>
                          <a:solidFill>
                            <a:srgbClr val="0CAC2A"/>
                          </a:solidFill>
                        </a:rPr>
                        <a:t>Newark (control city)</a:t>
                      </a: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>
                          <a:solidFill>
                            <a:srgbClr val="0CAC2A"/>
                          </a:solidFill>
                        </a:rPr>
                        <a:t>823</a:t>
                      </a: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>
                          <a:solidFill>
                            <a:srgbClr val="0CAC2A"/>
                          </a:solidFill>
                        </a:rPr>
                        <a:t>826</a:t>
                      </a: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7607" name="TextBox 5"/>
          <p:cNvSpPr txBox="1">
            <a:spLocks noChangeArrowheads="1"/>
          </p:cNvSpPr>
          <p:nvPr/>
        </p:nvSpPr>
        <p:spPr bwMode="auto">
          <a:xfrm>
            <a:off x="5384800" y="3236913"/>
            <a:ext cx="32797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FFFF"/>
                </a:solidFill>
              </a:rPr>
              <a:t>Calories from </a:t>
            </a:r>
          </a:p>
          <a:p>
            <a:pPr algn="ctr"/>
            <a:r>
              <a:rPr lang="en-US" sz="2400" b="1">
                <a:solidFill>
                  <a:srgbClr val="FFFFFF"/>
                </a:solidFill>
              </a:rPr>
              <a:t>fast food purchases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26288" y="5006975"/>
            <a:ext cx="1422400" cy="392113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2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information about your peers affect savings behavior?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C4203F-DC7E-4610-9102-FF98370B00D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66916"/>
            <a:ext cx="8229600" cy="106182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en-US" dirty="0">
                <a:latin typeface="Gill Sans MT" pitchFamily="34" charset="0"/>
              </a:rPr>
              <a:t>Social marketing and peer effects</a:t>
            </a:r>
            <a:br>
              <a:rPr lang="en-US" dirty="0">
                <a:latin typeface="Gill Sans MT" pitchFamily="34" charset="0"/>
              </a:rPr>
            </a:br>
            <a:r>
              <a:rPr lang="en-US" sz="2400" dirty="0" err="1">
                <a:latin typeface="Gill Sans MT" pitchFamily="34" charset="0"/>
              </a:rPr>
              <a:t>Beshears</a:t>
            </a:r>
            <a:r>
              <a:rPr lang="en-US" sz="2400" dirty="0">
                <a:latin typeface="Gill Sans MT" pitchFamily="34" charset="0"/>
              </a:rPr>
              <a:t>, Choi, Laibson, </a:t>
            </a:r>
            <a:r>
              <a:rPr lang="en-US" sz="2400" dirty="0" err="1">
                <a:latin typeface="Gill Sans MT" pitchFamily="34" charset="0"/>
              </a:rPr>
              <a:t>Madrian</a:t>
            </a:r>
            <a:r>
              <a:rPr lang="en-US" sz="2400" dirty="0">
                <a:latin typeface="Gill Sans MT" pitchFamily="34" charset="0"/>
              </a:rPr>
              <a:t>, Milkman (2014)</a:t>
            </a:r>
          </a:p>
        </p:txBody>
      </p:sp>
    </p:spTree>
    <p:extLst>
      <p:ext uri="{BB962C8B-B14F-4D97-AF65-F5344CB8AC3E}">
        <p14:creationId xmlns:p14="http://schemas.microsoft.com/office/powerpoint/2010/main" val="104032060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1600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28676" name="Picture 6"/>
          <p:cNvPicPr>
            <a:picLocks noChangeAspect="1" noChangeArrowheads="1"/>
          </p:cNvPicPr>
          <p:nvPr/>
        </p:nvPicPr>
        <p:blipFill>
          <a:blip r:embed="rId3" cstate="print"/>
          <a:srcRect r="552" b="320"/>
          <a:stretch>
            <a:fillRect/>
          </a:stretch>
        </p:blipFill>
        <p:spPr bwMode="auto">
          <a:xfrm>
            <a:off x="-835378" y="-110840"/>
            <a:ext cx="9979378" cy="129435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79736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Variation in peer information has </a:t>
            </a:r>
            <a:br>
              <a:rPr lang="en-US" sz="3100" dirty="0"/>
            </a:br>
            <a:r>
              <a:rPr lang="en-US" sz="3100" dirty="0"/>
              <a:t>no net impact on savings behavior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6312"/>
            <a:ext cx="8229600" cy="48053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Small perverse effects for unionized workers</a:t>
            </a:r>
          </a:p>
          <a:p>
            <a:r>
              <a:rPr lang="en-US" dirty="0"/>
              <a:t>Small positive effect for non-unionized workers</a:t>
            </a:r>
          </a:p>
          <a:p>
            <a:endParaRPr lang="en-US" dirty="0"/>
          </a:p>
          <a:p>
            <a:r>
              <a:rPr lang="en-US" dirty="0"/>
              <a:t>Sources of variation of peer information:</a:t>
            </a:r>
          </a:p>
          <a:p>
            <a:pPr lvl="1"/>
            <a:r>
              <a:rPr lang="en-US" dirty="0"/>
              <a:t>Exclusion vs. inclusion of peer information</a:t>
            </a:r>
          </a:p>
          <a:p>
            <a:pPr lvl="1"/>
            <a:r>
              <a:rPr lang="en-US" dirty="0"/>
              <a:t>Variation in peer success (due to variation in comparison group)</a:t>
            </a:r>
          </a:p>
          <a:p>
            <a:r>
              <a:rPr lang="en-US" dirty="0"/>
              <a:t>All sources of variation generate consistent findings.</a:t>
            </a:r>
          </a:p>
        </p:txBody>
      </p:sp>
    </p:spTree>
    <p:extLst>
      <p:ext uri="{BB962C8B-B14F-4D97-AF65-F5344CB8AC3E}">
        <p14:creationId xmlns:p14="http://schemas.microsoft.com/office/powerpoint/2010/main" val="3548288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very few </a:t>
            </a:r>
            <a:r>
              <a:rPr lang="en-US" sz="2400" i="1" dirty="0"/>
              <a:t>liquid</a:t>
            </a:r>
            <a:r>
              <a:rPr lang="en-US" sz="2400" dirty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substantial </a:t>
            </a:r>
            <a:r>
              <a:rPr lang="en-US" sz="2400" i="1" dirty="0"/>
              <a:t>illiquid</a:t>
            </a:r>
            <a:r>
              <a:rPr lang="en-US" sz="2400" dirty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a low MPC out of illiquid/portfolio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>
                <a:solidFill>
                  <a:srgbClr val="FF0000"/>
                </a:solidFill>
              </a:rPr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Make financial choices that are </a:t>
            </a:r>
            <a:r>
              <a:rPr lang="en-US" sz="2400" i="1" dirty="0"/>
              <a:t>seemingly</a:t>
            </a:r>
            <a:r>
              <a:rPr lang="en-US" sz="2400" dirty="0"/>
              <a:t> easy to manipulate</a:t>
            </a:r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785543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sz="3200" b="0">
                <a:solidFill>
                  <a:schemeClr val="tx1"/>
                </a:solidFill>
              </a:rPr>
              <a:t>Procrastination in retirement savings</a:t>
            </a:r>
            <a:br>
              <a:rPr lang="en-US" sz="3200" b="0">
                <a:solidFill>
                  <a:schemeClr val="tx1"/>
                </a:solidFill>
              </a:rPr>
            </a:br>
            <a:r>
              <a:rPr lang="en-US" sz="3200" b="0">
                <a:solidFill>
                  <a:schemeClr val="tx1"/>
                </a:solidFill>
              </a:rPr>
              <a:t>Choi, Laibson, Madrian, Metrick (2002)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981200"/>
            <a:ext cx="8750300" cy="4167188"/>
          </a:xfrm>
        </p:spPr>
        <p:txBody>
          <a:bodyPr/>
          <a:lstStyle/>
          <a:p>
            <a:pPr marL="177800" indent="-177800" eaLnBrk="1" hangingPunct="1">
              <a:buFont typeface="Wingdings" pitchFamily="2" charset="2"/>
              <a:buNone/>
            </a:pPr>
            <a:r>
              <a:rPr lang="en-US" sz="2400"/>
              <a:t>Survey</a:t>
            </a:r>
          </a:p>
          <a:p>
            <a:pPr marL="457200" lvl="1" indent="-165100" eaLnBrk="1" hangingPunct="1"/>
            <a:r>
              <a:rPr lang="en-US" sz="2400"/>
              <a:t> Mailed to 590 employees (random sample)</a:t>
            </a:r>
          </a:p>
          <a:p>
            <a:pPr marL="457200" lvl="1" indent="-165100" eaLnBrk="1" hangingPunct="1"/>
            <a:r>
              <a:rPr lang="en-US" sz="2400"/>
              <a:t> 195 usable responses</a:t>
            </a:r>
          </a:p>
          <a:p>
            <a:pPr marL="457200" lvl="1" indent="-165100" eaLnBrk="1" hangingPunct="1"/>
            <a:r>
              <a:rPr lang="en-US" sz="2400"/>
              <a:t> Matched to administrative data on actual savings behavior</a:t>
            </a:r>
          </a:p>
        </p:txBody>
      </p:sp>
    </p:spTree>
    <p:extLst>
      <p:ext uri="{BB962C8B-B14F-4D97-AF65-F5344CB8AC3E}">
        <p14:creationId xmlns:p14="http://schemas.microsoft.com/office/powerpoint/2010/main" val="4025231744"/>
      </p:ext>
    </p:extLst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EF13384F-818D-4D34-B36A-6525B584025C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 algn="l"/>
              <a:t>76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3200"/>
            <a:ext cx="8229600" cy="944563"/>
          </a:xfrm>
        </p:spPr>
        <p:txBody>
          <a:bodyPr/>
          <a:lstStyle/>
          <a:p>
            <a:pPr eaLnBrk="1" hangingPunct="1"/>
            <a:br>
              <a:rPr lang="en-US" sz="2800">
                <a:solidFill>
                  <a:srgbClr val="FFFFFF"/>
                </a:solidFill>
              </a:rPr>
            </a:br>
            <a:r>
              <a:rPr lang="en-US" sz="2800">
                <a:solidFill>
                  <a:srgbClr val="FFFFFF"/>
                </a:solidFill>
              </a:rPr>
              <a:t>Typical breakdown among 100 employees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611188" y="3355975"/>
            <a:ext cx="7605712" cy="0"/>
          </a:xfrm>
          <a:prstGeom prst="line">
            <a:avLst/>
          </a:prstGeom>
          <a:noFill/>
          <a:ln w="31750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8518" name="Line 6"/>
          <p:cNvSpPr>
            <a:spLocks noChangeShapeType="1"/>
          </p:cNvSpPr>
          <p:nvPr/>
        </p:nvSpPr>
        <p:spPr bwMode="auto">
          <a:xfrm>
            <a:off x="2778125" y="3479800"/>
            <a:ext cx="5589588" cy="15875"/>
          </a:xfrm>
          <a:prstGeom prst="line">
            <a:avLst/>
          </a:prstGeom>
          <a:noFill/>
          <a:ln w="317500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8519" name="Line 7"/>
          <p:cNvSpPr>
            <a:spLocks noChangeShapeType="1"/>
          </p:cNvSpPr>
          <p:nvPr/>
        </p:nvSpPr>
        <p:spPr bwMode="auto">
          <a:xfrm>
            <a:off x="6173788" y="3609975"/>
            <a:ext cx="2324100" cy="14288"/>
          </a:xfrm>
          <a:prstGeom prst="line">
            <a:avLst/>
          </a:prstGeom>
          <a:noFill/>
          <a:ln w="31750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9399" name="Text Box 13"/>
          <p:cNvSpPr txBox="1">
            <a:spLocks noChangeArrowheads="1"/>
          </p:cNvSpPr>
          <p:nvPr/>
        </p:nvSpPr>
        <p:spPr bwMode="auto">
          <a:xfrm>
            <a:off x="661988" y="1881188"/>
            <a:ext cx="1627187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Out of every 100 surveyed employees</a:t>
            </a:r>
          </a:p>
        </p:txBody>
      </p:sp>
      <p:sp>
        <p:nvSpPr>
          <p:cNvPr id="448526" name="Text Box 14"/>
          <p:cNvSpPr txBox="1">
            <a:spLocks noChangeArrowheads="1"/>
          </p:cNvSpPr>
          <p:nvPr/>
        </p:nvSpPr>
        <p:spPr bwMode="auto">
          <a:xfrm>
            <a:off x="2965450" y="2073275"/>
            <a:ext cx="25558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68 self-report saving too little</a:t>
            </a:r>
          </a:p>
        </p:txBody>
      </p:sp>
      <p:sp>
        <p:nvSpPr>
          <p:cNvPr id="448528" name="Text Box 16"/>
          <p:cNvSpPr txBox="1">
            <a:spLocks noChangeArrowheads="1"/>
          </p:cNvSpPr>
          <p:nvPr/>
        </p:nvSpPr>
        <p:spPr bwMode="auto">
          <a:xfrm>
            <a:off x="6467475" y="2312988"/>
            <a:ext cx="18637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24 plan to raise savings rate in next 2 months</a:t>
            </a:r>
          </a:p>
        </p:txBody>
      </p:sp>
      <p:sp>
        <p:nvSpPr>
          <p:cNvPr id="448530" name="Text Box 18"/>
          <p:cNvSpPr txBox="1">
            <a:spLocks noChangeArrowheads="1"/>
          </p:cNvSpPr>
          <p:nvPr/>
        </p:nvSpPr>
        <p:spPr bwMode="auto">
          <a:xfrm>
            <a:off x="4264025" y="6018213"/>
            <a:ext cx="42989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100" b="1">
                <a:solidFill>
                  <a:srgbClr val="FF0000"/>
                </a:solidFill>
              </a:rPr>
              <a:t>3 actually follow through</a:t>
            </a:r>
          </a:p>
        </p:txBody>
      </p:sp>
      <p:sp>
        <p:nvSpPr>
          <p:cNvPr id="448531" name="Line 19"/>
          <p:cNvSpPr>
            <a:spLocks noChangeShapeType="1"/>
          </p:cNvSpPr>
          <p:nvPr/>
        </p:nvSpPr>
        <p:spPr bwMode="auto">
          <a:xfrm flipV="1">
            <a:off x="8302625" y="3627438"/>
            <a:ext cx="231775" cy="0"/>
          </a:xfrm>
          <a:prstGeom prst="line">
            <a:avLst/>
          </a:prstGeom>
          <a:noFill/>
          <a:ln w="31750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8532" name="Line 20"/>
          <p:cNvSpPr>
            <a:spLocks noChangeShapeType="1"/>
          </p:cNvSpPr>
          <p:nvPr/>
        </p:nvSpPr>
        <p:spPr bwMode="auto">
          <a:xfrm flipV="1">
            <a:off x="8382000" y="5372100"/>
            <a:ext cx="0" cy="6477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42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8" grpId="0" animBg="1"/>
      <p:bldP spid="448519" grpId="0" animBg="1"/>
      <p:bldP spid="448526" grpId="0"/>
      <p:bldP spid="448528" grpId="0"/>
      <p:bldP spid="448530" grpId="0"/>
      <p:bldP spid="448531" grpId="0" animBg="1"/>
      <p:bldP spid="448532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943" y="731838"/>
            <a:ext cx="7543800" cy="1295400"/>
          </a:xfrm>
        </p:spPr>
        <p:txBody>
          <a:bodyPr/>
          <a:lstStyle/>
          <a:p>
            <a:r>
              <a:rPr lang="en-US" dirty="0"/>
              <a:t>Credit card pay down</a:t>
            </a:r>
            <a:br>
              <a:rPr lang="en-US" dirty="0"/>
            </a:br>
            <a:r>
              <a:rPr lang="en-US" dirty="0" err="1"/>
              <a:t>Kuchler</a:t>
            </a:r>
            <a:r>
              <a:rPr lang="en-US" dirty="0"/>
              <a:t> and </a:t>
            </a:r>
            <a:r>
              <a:rPr lang="en-US" dirty="0" err="1"/>
              <a:t>Pagel</a:t>
            </a:r>
            <a:r>
              <a:rPr lang="en-US" dirty="0"/>
              <a:t> (2021)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36738"/>
            <a:ext cx="8229600" cy="4411662"/>
          </a:xfrm>
        </p:spPr>
        <p:txBody>
          <a:bodyPr/>
          <a:lstStyle/>
          <a:p>
            <a:r>
              <a:rPr lang="en-US" sz="2800" dirty="0"/>
              <a:t>Data from on-line financial management service </a:t>
            </a:r>
            <a:r>
              <a:rPr lang="en-US" sz="2800" dirty="0" err="1"/>
              <a:t>ReadyForZero</a:t>
            </a:r>
            <a:r>
              <a:rPr lang="en-US" sz="2800" dirty="0"/>
              <a:t>, which gives users help in managing their debt.</a:t>
            </a:r>
          </a:p>
          <a:p>
            <a:r>
              <a:rPr lang="en-US" sz="2800" dirty="0"/>
              <a:t>Median credit card debt at sign-up: $10,669.</a:t>
            </a:r>
          </a:p>
          <a:p>
            <a:r>
              <a:rPr lang="en-US" sz="2800" dirty="0"/>
              <a:t>When users sign up for the site, they plan to reduce their debt significantly.</a:t>
            </a:r>
          </a:p>
          <a:p>
            <a:r>
              <a:rPr lang="en-US" sz="2800" dirty="0"/>
              <a:t>Median plan over first 90 days: </a:t>
            </a:r>
            <a:r>
              <a:rPr lang="en-US" sz="2800" b="1" dirty="0">
                <a:solidFill>
                  <a:srgbClr val="FF0000"/>
                </a:solidFill>
              </a:rPr>
              <a:t>$1,947 </a:t>
            </a:r>
          </a:p>
          <a:p>
            <a:r>
              <a:rPr lang="en-US" sz="2800" dirty="0"/>
              <a:t>Most users reduce their debt levels by very little</a:t>
            </a:r>
          </a:p>
          <a:p>
            <a:r>
              <a:rPr lang="en-US" sz="2800" dirty="0"/>
              <a:t>Median pay down over first 90 days: </a:t>
            </a:r>
            <a:r>
              <a:rPr lang="en-US" sz="2800" b="1" dirty="0">
                <a:solidFill>
                  <a:srgbClr val="FF0000"/>
                </a:solidFill>
              </a:rPr>
              <a:t>$234</a:t>
            </a:r>
            <a:r>
              <a:rPr lang="en-US" sz="28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77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315894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b="1" dirty="0"/>
              <a:t>Estimating discount functions with </a:t>
            </a:r>
            <a:br>
              <a:rPr lang="en-US" sz="3200" b="1" dirty="0"/>
            </a:br>
            <a:r>
              <a:rPr lang="en-US" sz="3200" b="1" dirty="0"/>
              <a:t>consumption choices over the lifecycle</a:t>
            </a:r>
            <a:br>
              <a:rPr lang="en-US" sz="3200" b="1" dirty="0"/>
            </a:br>
            <a:r>
              <a:rPr lang="en-US" sz="2700" dirty="0" err="1"/>
              <a:t>Laibson</a:t>
            </a:r>
            <a:r>
              <a:rPr lang="en-US" sz="2700" dirty="0"/>
              <a:t>, Lee, </a:t>
            </a:r>
            <a:r>
              <a:rPr lang="en-US" sz="2700" dirty="0" err="1"/>
              <a:t>Maxted</a:t>
            </a:r>
            <a:r>
              <a:rPr lang="en-US" sz="2700" dirty="0"/>
              <a:t>, Repetto, </a:t>
            </a:r>
            <a:r>
              <a:rPr lang="en-US" sz="2700" dirty="0" err="1"/>
              <a:t>Tobacman</a:t>
            </a:r>
            <a:r>
              <a:rPr lang="en-US" sz="2700" dirty="0"/>
              <a:t> (2022)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5625"/>
            <a:ext cx="8515351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Demographics: </a:t>
            </a:r>
          </a:p>
          <a:p>
            <a:pPr lvl="1"/>
            <a:r>
              <a:rPr lang="en-US" dirty="0"/>
              <a:t>mortality, child dependents, adult dependents, three educational groups, stochastic labor income with life-course variation</a:t>
            </a:r>
          </a:p>
          <a:p>
            <a:pPr marL="0" indent="0">
              <a:buNone/>
            </a:pPr>
            <a:r>
              <a:rPr lang="en-US" dirty="0"/>
              <a:t>Dynamic Budget Constraint</a:t>
            </a:r>
          </a:p>
          <a:p>
            <a:pPr lvl="1"/>
            <a:r>
              <a:rPr lang="en-US" dirty="0"/>
              <a:t>credit cards with credit limit, liquid and partially illiquid assets</a:t>
            </a:r>
          </a:p>
          <a:p>
            <a:pPr marL="0" indent="0">
              <a:buNone/>
            </a:pPr>
            <a:r>
              <a:rPr lang="en-US" dirty="0"/>
              <a:t>State variables:  </a:t>
            </a:r>
          </a:p>
          <a:p>
            <a:pPr lvl="1"/>
            <a:r>
              <a:rPr lang="en-US" dirty="0"/>
              <a:t>liquid wealth, illiquid wealth, </a:t>
            </a:r>
            <a:r>
              <a:rPr lang="en-US" dirty="0" err="1"/>
              <a:t>autocorrelated</a:t>
            </a:r>
            <a:r>
              <a:rPr lang="en-US" dirty="0"/>
              <a:t> labor income   </a:t>
            </a:r>
          </a:p>
          <a:p>
            <a:pPr marL="0" indent="0">
              <a:buNone/>
            </a:pPr>
            <a:r>
              <a:rPr lang="en-US" dirty="0"/>
              <a:t>Preferences:</a:t>
            </a:r>
          </a:p>
          <a:p>
            <a:pPr lvl="1"/>
            <a:r>
              <a:rPr lang="en-US" dirty="0"/>
              <a:t>Present bias (naïve case) and constant relative risk aversion</a:t>
            </a:r>
          </a:p>
        </p:txBody>
      </p:sp>
    </p:spTree>
    <p:extLst>
      <p:ext uri="{BB962C8B-B14F-4D97-AF65-F5344CB8AC3E}">
        <p14:creationId xmlns:p14="http://schemas.microsoft.com/office/powerpoint/2010/main" val="248521324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Method of simulated moments.</a:t>
            </a:r>
          </a:p>
          <a:p>
            <a:pPr lvl="1"/>
            <a:r>
              <a:rPr lang="en-US" dirty="0"/>
              <a:t>Solve for the preference parameters (discounting and risk aversion) that minimize the weighted squared difference between 16 simulated and empirical balance sheet moments.</a:t>
            </a:r>
          </a:p>
          <a:p>
            <a:r>
              <a:rPr lang="en-US" dirty="0"/>
              <a:t>Main population: US households with a high school education and not a college education</a:t>
            </a:r>
          </a:p>
        </p:txBody>
      </p:sp>
    </p:spTree>
    <p:extLst>
      <p:ext uri="{BB962C8B-B14F-4D97-AF65-F5344CB8AC3E}">
        <p14:creationId xmlns:p14="http://schemas.microsoft.com/office/powerpoint/2010/main" val="2528042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Correct responses: By Gender</a:t>
            </a:r>
          </a:p>
        </p:txBody>
      </p:sp>
      <p:graphicFrame>
        <p:nvGraphicFramePr>
          <p:cNvPr id="654339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838200" y="914400"/>
          <a:ext cx="701040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4905375" imgH="3629025" progId="Excel.Chart.8">
                  <p:embed/>
                </p:oleObj>
              </mc:Choice>
              <mc:Fallback>
                <p:oleObj name="Chart" r:id="rId2" imgW="4905375" imgH="3629025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4041" b="3398"/>
                      <a:stretch>
                        <a:fillRect/>
                      </a:stretch>
                    </p:blipFill>
                    <p:spPr bwMode="auto">
                      <a:xfrm>
                        <a:off x="838200" y="914400"/>
                        <a:ext cx="7010400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918457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67077-A378-550C-DC4C-79B554399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Discount function admits present bias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77FF3A-55D6-5475-AECE-977BFA2006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719263"/>
                <a:ext cx="8534400" cy="441166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+2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+2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+3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+…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3200" dirty="0"/>
                  <a:t> is the present bias parameter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3200" dirty="0"/>
                  <a:t> is the long-run exponential discount factor</a:t>
                </a:r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Present bias is the case in which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&lt;1</m:t>
                    </m:r>
                  </m:oMath>
                </a14:m>
                <a:endParaRPr lang="en-US" sz="3200" dirty="0"/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77FF3A-55D6-5475-AECE-977BFA2006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719263"/>
                <a:ext cx="8534400" cy="4411662"/>
              </a:xfrm>
              <a:blipFill>
                <a:blip r:embed="rId2"/>
                <a:stretch>
                  <a:fillRect l="-1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6B48E-F9D9-3F29-AB6B-327BF366B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80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343199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152400" y="3"/>
          <a:ext cx="8991600" cy="6789528"/>
        </p:xfrm>
        <a:graphic>
          <a:graphicData uri="http://schemas.openxmlformats.org/drawingml/2006/table">
            <a:tbl>
              <a:tblPr/>
              <a:tblGrid>
                <a:gridCol w="25400">
                  <a:extLst>
                    <a:ext uri="{9D8B030D-6E8A-4147-A177-3AD203B41FA5}">
                      <a16:colId xmlns:a16="http://schemas.microsoft.com/office/drawing/2014/main" val="951288435"/>
                    </a:ext>
                  </a:extLst>
                </a:gridCol>
                <a:gridCol w="1575623">
                  <a:extLst>
                    <a:ext uri="{9D8B030D-6E8A-4147-A177-3AD203B41FA5}">
                      <a16:colId xmlns:a16="http://schemas.microsoft.com/office/drawing/2014/main" val="2699857266"/>
                    </a:ext>
                  </a:extLst>
                </a:gridCol>
                <a:gridCol w="3080756">
                  <a:extLst>
                    <a:ext uri="{9D8B030D-6E8A-4147-A177-3AD203B41FA5}">
                      <a16:colId xmlns:a16="http://schemas.microsoft.com/office/drawing/2014/main" val="3907099737"/>
                    </a:ext>
                  </a:extLst>
                </a:gridCol>
                <a:gridCol w="113206">
                  <a:extLst>
                    <a:ext uri="{9D8B030D-6E8A-4147-A177-3AD203B41FA5}">
                      <a16:colId xmlns:a16="http://schemas.microsoft.com/office/drawing/2014/main" val="3689418416"/>
                    </a:ext>
                  </a:extLst>
                </a:gridCol>
                <a:gridCol w="1148204">
                  <a:extLst>
                    <a:ext uri="{9D8B030D-6E8A-4147-A177-3AD203B41FA5}">
                      <a16:colId xmlns:a16="http://schemas.microsoft.com/office/drawing/2014/main" val="2856361968"/>
                    </a:ext>
                  </a:extLst>
                </a:gridCol>
                <a:gridCol w="946059">
                  <a:extLst>
                    <a:ext uri="{9D8B030D-6E8A-4147-A177-3AD203B41FA5}">
                      <a16:colId xmlns:a16="http://schemas.microsoft.com/office/drawing/2014/main" val="3195156344"/>
                    </a:ext>
                  </a:extLst>
                </a:gridCol>
                <a:gridCol w="61796">
                  <a:extLst>
                    <a:ext uri="{9D8B030D-6E8A-4147-A177-3AD203B41FA5}">
                      <a16:colId xmlns:a16="http://schemas.microsoft.com/office/drawing/2014/main" val="3285650893"/>
                    </a:ext>
                  </a:extLst>
                </a:gridCol>
                <a:gridCol w="827773">
                  <a:extLst>
                    <a:ext uri="{9D8B030D-6E8A-4147-A177-3AD203B41FA5}">
                      <a16:colId xmlns:a16="http://schemas.microsoft.com/office/drawing/2014/main" val="3950467135"/>
                    </a:ext>
                  </a:extLst>
                </a:gridCol>
                <a:gridCol w="72661">
                  <a:extLst>
                    <a:ext uri="{9D8B030D-6E8A-4147-A177-3AD203B41FA5}">
                      <a16:colId xmlns:a16="http://schemas.microsoft.com/office/drawing/2014/main" val="238398287"/>
                    </a:ext>
                  </a:extLst>
                </a:gridCol>
                <a:gridCol w="1140122">
                  <a:extLst>
                    <a:ext uri="{9D8B030D-6E8A-4147-A177-3AD203B41FA5}">
                      <a16:colId xmlns:a16="http://schemas.microsoft.com/office/drawing/2014/main" val="1183622854"/>
                    </a:ext>
                  </a:extLst>
                </a:gridCol>
              </a:tblGrid>
              <a:tr h="321316">
                <a:tc gridSpan="2">
                  <a:txBody>
                    <a:bodyPr/>
                    <a:lstStyle/>
                    <a:p>
                      <a:pPr algn="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β=1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0022126"/>
                  </a:ext>
                </a:extLst>
              </a:tr>
              <a:tr h="321316">
                <a:tc gridSpan="3"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(short run discount factor) β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0.50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379471"/>
                  </a:ext>
                </a:extLst>
              </a:tr>
              <a:tr h="321316">
                <a:tc gridSpan="3"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(long-run, exponential discount factor) δ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0.99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538212"/>
                  </a:ext>
                </a:extLst>
              </a:tr>
              <a:tr h="321316"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relative risk aversion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1.42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046918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Simulated Moments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Moments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Age buckets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266009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en-US" sz="26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% households with credit card debt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0.58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0.28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0.81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051769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0.59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0.24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0.78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6082583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0.57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0.26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0.75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6072516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0.55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0.26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0.66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0165700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09949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626020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0.04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560544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0.20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0.05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0.20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77481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1.11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0.96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1.19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0143629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1.48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0.98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1.78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71202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2.45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2.02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2.94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146739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4.34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4.24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391976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1.96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1.94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1.91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06525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3.04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2.88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2.66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47309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4.56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4.24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4.89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080522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7.45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6.28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8.10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200059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1"/>
              <p:cNvSpPr txBox="1"/>
              <p:nvPr/>
            </p:nvSpPr>
            <p:spPr>
              <a:xfrm>
                <a:off x="1361486" y="3126306"/>
                <a:ext cx="3760377" cy="1249562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lIns="0" tIns="0" rIns="0" bIns="0" rtlCol="0" anchor="t">
                <a:no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credit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card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debt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income</m:t>
                          </m:r>
                        </m:den>
                      </m:f>
                    </m:oMath>
                  </m:oMathPara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0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486" y="3126306"/>
                <a:ext cx="3760377" cy="12495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9"/>
              <p:cNvSpPr txBox="1"/>
              <p:nvPr/>
            </p:nvSpPr>
            <p:spPr>
              <a:xfrm>
                <a:off x="1752598" y="5720327"/>
                <a:ext cx="3760377" cy="1249562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lIns="0" tIns="0" rIns="0" bIns="0" rtlCol="0" anchor="t">
                <a:no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𝐧𝐞𝐭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 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𝐰𝐨𝐫𝐭𝐡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income</m:t>
                          </m:r>
                        </m:den>
                      </m:f>
                    </m:oMath>
                  </m:oMathPara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2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598" y="5720327"/>
                <a:ext cx="3760377" cy="12495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11"/>
          <p:cNvSpPr txBox="1"/>
          <p:nvPr/>
        </p:nvSpPr>
        <p:spPr>
          <a:xfrm>
            <a:off x="132641" y="5526201"/>
            <a:ext cx="3239913" cy="64633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households w/o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credit card debt:</a:t>
            </a:r>
          </a:p>
        </p:txBody>
      </p:sp>
      <p:sp>
        <p:nvSpPr>
          <p:cNvPr id="2" name="Rectangle 1"/>
          <p:cNvSpPr/>
          <p:nvPr/>
        </p:nvSpPr>
        <p:spPr>
          <a:xfrm>
            <a:off x="132641" y="3"/>
            <a:ext cx="6922677" cy="1578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89271" y="152403"/>
            <a:ext cx="2156421" cy="6675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8"/>
              <p:cNvSpPr txBox="1"/>
              <p:nvPr/>
            </p:nvSpPr>
            <p:spPr>
              <a:xfrm>
                <a:off x="1611367" y="4432129"/>
                <a:ext cx="3760377" cy="1249562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lIns="0" tIns="0" rIns="0" bIns="0" rtlCol="0" anchor="t">
                <a:no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𝐧𝐞𝐭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 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𝐰𝐨𝐫𝐭𝐡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income</m:t>
                          </m:r>
                        </m:den>
                      </m:f>
                    </m:oMath>
                  </m:oMathPara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10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367" y="4432129"/>
                <a:ext cx="3760377" cy="12495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2"/>
          <p:cNvSpPr txBox="1"/>
          <p:nvPr/>
        </p:nvSpPr>
        <p:spPr>
          <a:xfrm>
            <a:off x="152400" y="4234405"/>
            <a:ext cx="3722218" cy="64633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households with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credit card debt:</a:t>
            </a:r>
          </a:p>
        </p:txBody>
      </p:sp>
    </p:spTree>
    <p:extLst>
      <p:ext uri="{BB962C8B-B14F-4D97-AF65-F5344CB8AC3E}">
        <p14:creationId xmlns:p14="http://schemas.microsoft.com/office/powerpoint/2010/main" val="90023159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152400" y="3"/>
          <a:ext cx="8991600" cy="6789528"/>
        </p:xfrm>
        <a:graphic>
          <a:graphicData uri="http://schemas.openxmlformats.org/drawingml/2006/table">
            <a:tbl>
              <a:tblPr/>
              <a:tblGrid>
                <a:gridCol w="25400">
                  <a:extLst>
                    <a:ext uri="{9D8B030D-6E8A-4147-A177-3AD203B41FA5}">
                      <a16:colId xmlns:a16="http://schemas.microsoft.com/office/drawing/2014/main" val="951288435"/>
                    </a:ext>
                  </a:extLst>
                </a:gridCol>
                <a:gridCol w="1575623">
                  <a:extLst>
                    <a:ext uri="{9D8B030D-6E8A-4147-A177-3AD203B41FA5}">
                      <a16:colId xmlns:a16="http://schemas.microsoft.com/office/drawing/2014/main" val="2699857266"/>
                    </a:ext>
                  </a:extLst>
                </a:gridCol>
                <a:gridCol w="3080756">
                  <a:extLst>
                    <a:ext uri="{9D8B030D-6E8A-4147-A177-3AD203B41FA5}">
                      <a16:colId xmlns:a16="http://schemas.microsoft.com/office/drawing/2014/main" val="3907099737"/>
                    </a:ext>
                  </a:extLst>
                </a:gridCol>
                <a:gridCol w="113206">
                  <a:extLst>
                    <a:ext uri="{9D8B030D-6E8A-4147-A177-3AD203B41FA5}">
                      <a16:colId xmlns:a16="http://schemas.microsoft.com/office/drawing/2014/main" val="3689418416"/>
                    </a:ext>
                  </a:extLst>
                </a:gridCol>
                <a:gridCol w="1148204">
                  <a:extLst>
                    <a:ext uri="{9D8B030D-6E8A-4147-A177-3AD203B41FA5}">
                      <a16:colId xmlns:a16="http://schemas.microsoft.com/office/drawing/2014/main" val="2856361968"/>
                    </a:ext>
                  </a:extLst>
                </a:gridCol>
                <a:gridCol w="946059">
                  <a:extLst>
                    <a:ext uri="{9D8B030D-6E8A-4147-A177-3AD203B41FA5}">
                      <a16:colId xmlns:a16="http://schemas.microsoft.com/office/drawing/2014/main" val="3195156344"/>
                    </a:ext>
                  </a:extLst>
                </a:gridCol>
                <a:gridCol w="61796">
                  <a:extLst>
                    <a:ext uri="{9D8B030D-6E8A-4147-A177-3AD203B41FA5}">
                      <a16:colId xmlns:a16="http://schemas.microsoft.com/office/drawing/2014/main" val="3285650893"/>
                    </a:ext>
                  </a:extLst>
                </a:gridCol>
                <a:gridCol w="827773">
                  <a:extLst>
                    <a:ext uri="{9D8B030D-6E8A-4147-A177-3AD203B41FA5}">
                      <a16:colId xmlns:a16="http://schemas.microsoft.com/office/drawing/2014/main" val="3950467135"/>
                    </a:ext>
                  </a:extLst>
                </a:gridCol>
                <a:gridCol w="72661">
                  <a:extLst>
                    <a:ext uri="{9D8B030D-6E8A-4147-A177-3AD203B41FA5}">
                      <a16:colId xmlns:a16="http://schemas.microsoft.com/office/drawing/2014/main" val="238398287"/>
                    </a:ext>
                  </a:extLst>
                </a:gridCol>
                <a:gridCol w="1140122">
                  <a:extLst>
                    <a:ext uri="{9D8B030D-6E8A-4147-A177-3AD203B41FA5}">
                      <a16:colId xmlns:a16="http://schemas.microsoft.com/office/drawing/2014/main" val="1183622854"/>
                    </a:ext>
                  </a:extLst>
                </a:gridCol>
              </a:tblGrid>
              <a:tr h="321316">
                <a:tc gridSpan="2">
                  <a:txBody>
                    <a:bodyPr/>
                    <a:lstStyle/>
                    <a:p>
                      <a:pPr algn="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β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flexible</a:t>
                      </a:r>
                      <a:endParaRPr lang="el-G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β=1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0022126"/>
                  </a:ext>
                </a:extLst>
              </a:tr>
              <a:tr h="321316">
                <a:tc gridSpan="3"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(short run discount factor) β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0.50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379471"/>
                  </a:ext>
                </a:extLst>
              </a:tr>
              <a:tr h="321316">
                <a:tc gridSpan="3"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(long-run, exponential discount factor) δ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0.99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538212"/>
                  </a:ext>
                </a:extLst>
              </a:tr>
              <a:tr h="321316"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relative risk aversion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1.42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046918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Simulated Moments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Moments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Age buckets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266009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en-US" sz="26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% households with credit card debt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0.58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0.28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0.81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051769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0.59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0.24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0.78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6082583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0.57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0.26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0.75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6072516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0.55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0.26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0.66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0165700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09949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626020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0.04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560544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0.20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0.05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0.20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77481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1.11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0.96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1.19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0143629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1.48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0.98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1.78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71202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2.45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2.02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2.94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146739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4.34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4.24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391976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1.96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1.94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1.91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06525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3.04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2.88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2.66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47309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4.56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4.24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4.89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080522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7.45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6.28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8.10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200059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1"/>
              <p:cNvSpPr txBox="1"/>
              <p:nvPr/>
            </p:nvSpPr>
            <p:spPr>
              <a:xfrm>
                <a:off x="1361486" y="3126306"/>
                <a:ext cx="3760377" cy="1249562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lIns="0" tIns="0" rIns="0" bIns="0" rtlCol="0" anchor="t">
                <a:no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credit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card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debt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income</m:t>
                          </m:r>
                        </m:den>
                      </m:f>
                    </m:oMath>
                  </m:oMathPara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0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486" y="3126306"/>
                <a:ext cx="3760377" cy="12495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9"/>
              <p:cNvSpPr txBox="1"/>
              <p:nvPr/>
            </p:nvSpPr>
            <p:spPr>
              <a:xfrm>
                <a:off x="1752598" y="5720327"/>
                <a:ext cx="3760377" cy="1249562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lIns="0" tIns="0" rIns="0" bIns="0" rtlCol="0" anchor="t">
                <a:no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𝐧𝐞𝐭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 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𝐰𝐨𝐫𝐭𝐡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income</m:t>
                          </m:r>
                        </m:den>
                      </m:f>
                    </m:oMath>
                  </m:oMathPara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2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598" y="5720327"/>
                <a:ext cx="3760377" cy="12495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11"/>
          <p:cNvSpPr txBox="1"/>
          <p:nvPr/>
        </p:nvSpPr>
        <p:spPr>
          <a:xfrm>
            <a:off x="132641" y="5526201"/>
            <a:ext cx="3239913" cy="64633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households w/o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credit card debt:</a:t>
            </a:r>
          </a:p>
        </p:txBody>
      </p:sp>
      <p:sp>
        <p:nvSpPr>
          <p:cNvPr id="9" name="Rectangle 8"/>
          <p:cNvSpPr/>
          <p:nvPr/>
        </p:nvSpPr>
        <p:spPr>
          <a:xfrm>
            <a:off x="4889271" y="1386037"/>
            <a:ext cx="2156421" cy="5442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8"/>
              <p:cNvSpPr txBox="1"/>
              <p:nvPr/>
            </p:nvSpPr>
            <p:spPr>
              <a:xfrm>
                <a:off x="1611367" y="4432129"/>
                <a:ext cx="3760377" cy="1249562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lIns="0" tIns="0" rIns="0" bIns="0" rtlCol="0" anchor="t">
                <a:no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𝐧𝐞𝐭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 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𝐰𝐨𝐫𝐭𝐡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income</m:t>
                          </m:r>
                        </m:den>
                      </m:f>
                    </m:oMath>
                  </m:oMathPara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10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367" y="4432129"/>
                <a:ext cx="3760377" cy="12495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2"/>
          <p:cNvSpPr txBox="1"/>
          <p:nvPr/>
        </p:nvSpPr>
        <p:spPr>
          <a:xfrm>
            <a:off x="152400" y="4234405"/>
            <a:ext cx="3722218" cy="64633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households with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credit card debt:</a:t>
            </a:r>
          </a:p>
        </p:txBody>
      </p:sp>
    </p:spTree>
    <p:extLst>
      <p:ext uri="{BB962C8B-B14F-4D97-AF65-F5344CB8AC3E}">
        <p14:creationId xmlns:p14="http://schemas.microsoft.com/office/powerpoint/2010/main" val="116361319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152400" y="3"/>
          <a:ext cx="8991600" cy="6789528"/>
        </p:xfrm>
        <a:graphic>
          <a:graphicData uri="http://schemas.openxmlformats.org/drawingml/2006/table">
            <a:tbl>
              <a:tblPr/>
              <a:tblGrid>
                <a:gridCol w="25400">
                  <a:extLst>
                    <a:ext uri="{9D8B030D-6E8A-4147-A177-3AD203B41FA5}">
                      <a16:colId xmlns:a16="http://schemas.microsoft.com/office/drawing/2014/main" val="951288435"/>
                    </a:ext>
                  </a:extLst>
                </a:gridCol>
                <a:gridCol w="1575623">
                  <a:extLst>
                    <a:ext uri="{9D8B030D-6E8A-4147-A177-3AD203B41FA5}">
                      <a16:colId xmlns:a16="http://schemas.microsoft.com/office/drawing/2014/main" val="2699857266"/>
                    </a:ext>
                  </a:extLst>
                </a:gridCol>
                <a:gridCol w="3080756">
                  <a:extLst>
                    <a:ext uri="{9D8B030D-6E8A-4147-A177-3AD203B41FA5}">
                      <a16:colId xmlns:a16="http://schemas.microsoft.com/office/drawing/2014/main" val="3907099737"/>
                    </a:ext>
                  </a:extLst>
                </a:gridCol>
                <a:gridCol w="113206">
                  <a:extLst>
                    <a:ext uri="{9D8B030D-6E8A-4147-A177-3AD203B41FA5}">
                      <a16:colId xmlns:a16="http://schemas.microsoft.com/office/drawing/2014/main" val="3689418416"/>
                    </a:ext>
                  </a:extLst>
                </a:gridCol>
                <a:gridCol w="1148204">
                  <a:extLst>
                    <a:ext uri="{9D8B030D-6E8A-4147-A177-3AD203B41FA5}">
                      <a16:colId xmlns:a16="http://schemas.microsoft.com/office/drawing/2014/main" val="2856361968"/>
                    </a:ext>
                  </a:extLst>
                </a:gridCol>
                <a:gridCol w="946059">
                  <a:extLst>
                    <a:ext uri="{9D8B030D-6E8A-4147-A177-3AD203B41FA5}">
                      <a16:colId xmlns:a16="http://schemas.microsoft.com/office/drawing/2014/main" val="3195156344"/>
                    </a:ext>
                  </a:extLst>
                </a:gridCol>
                <a:gridCol w="61796">
                  <a:extLst>
                    <a:ext uri="{9D8B030D-6E8A-4147-A177-3AD203B41FA5}">
                      <a16:colId xmlns:a16="http://schemas.microsoft.com/office/drawing/2014/main" val="3285650893"/>
                    </a:ext>
                  </a:extLst>
                </a:gridCol>
                <a:gridCol w="827773">
                  <a:extLst>
                    <a:ext uri="{9D8B030D-6E8A-4147-A177-3AD203B41FA5}">
                      <a16:colId xmlns:a16="http://schemas.microsoft.com/office/drawing/2014/main" val="3950467135"/>
                    </a:ext>
                  </a:extLst>
                </a:gridCol>
                <a:gridCol w="72661">
                  <a:extLst>
                    <a:ext uri="{9D8B030D-6E8A-4147-A177-3AD203B41FA5}">
                      <a16:colId xmlns:a16="http://schemas.microsoft.com/office/drawing/2014/main" val="238398287"/>
                    </a:ext>
                  </a:extLst>
                </a:gridCol>
                <a:gridCol w="1140122">
                  <a:extLst>
                    <a:ext uri="{9D8B030D-6E8A-4147-A177-3AD203B41FA5}">
                      <a16:colId xmlns:a16="http://schemas.microsoft.com/office/drawing/2014/main" val="1183622854"/>
                    </a:ext>
                  </a:extLst>
                </a:gridCol>
              </a:tblGrid>
              <a:tr h="321316">
                <a:tc gridSpan="2">
                  <a:txBody>
                    <a:bodyPr/>
                    <a:lstStyle/>
                    <a:p>
                      <a:pPr algn="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β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flexible</a:t>
                      </a:r>
                      <a:endParaRPr lang="el-G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β=1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0022126"/>
                  </a:ext>
                </a:extLst>
              </a:tr>
              <a:tr h="321316">
                <a:tc gridSpan="3"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(short run discount factor) β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0.50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379471"/>
                  </a:ext>
                </a:extLst>
              </a:tr>
              <a:tr h="321316">
                <a:tc gridSpan="3"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(long-run, exponential discount factor) δ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0.99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538212"/>
                  </a:ext>
                </a:extLst>
              </a:tr>
              <a:tr h="321316"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relative risk aversion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1.42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046918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Simulated Moments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Moments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Age buckets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266009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en-US" sz="26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% households with credit card debt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0.58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0.28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0.81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051769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0.59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0.24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0.78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6082583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0.57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0.26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0.75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6072516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0.55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0.26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0.66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0165700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09949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626020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0.04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560544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0.20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0.05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0.20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77481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1.11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0.96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1.19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0143629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1.48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0.98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1.78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71202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2.45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2.02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2.94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146739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4.34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4.24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391976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1.96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1.94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1.91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06525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3.04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2.88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2.66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47309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4.56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4.24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4.89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080522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7.45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6.28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8.10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200059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1"/>
              <p:cNvSpPr txBox="1"/>
              <p:nvPr/>
            </p:nvSpPr>
            <p:spPr>
              <a:xfrm>
                <a:off x="1361486" y="3126306"/>
                <a:ext cx="3760377" cy="1249562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lIns="0" tIns="0" rIns="0" bIns="0" rtlCol="0" anchor="t">
                <a:no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credit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card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debt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income</m:t>
                          </m:r>
                        </m:den>
                      </m:f>
                    </m:oMath>
                  </m:oMathPara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0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486" y="3126306"/>
                <a:ext cx="3760377" cy="12495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9"/>
              <p:cNvSpPr txBox="1"/>
              <p:nvPr/>
            </p:nvSpPr>
            <p:spPr>
              <a:xfrm>
                <a:off x="1752598" y="5720327"/>
                <a:ext cx="3760377" cy="1249562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lIns="0" tIns="0" rIns="0" bIns="0" rtlCol="0" anchor="t">
                <a:no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𝐧𝐞𝐭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 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𝐰𝐨𝐫𝐭𝐡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income</m:t>
                          </m:r>
                        </m:den>
                      </m:f>
                    </m:oMath>
                  </m:oMathPara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2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598" y="5720327"/>
                <a:ext cx="3760377" cy="12495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11"/>
          <p:cNvSpPr txBox="1"/>
          <p:nvPr/>
        </p:nvSpPr>
        <p:spPr>
          <a:xfrm>
            <a:off x="132641" y="5526201"/>
            <a:ext cx="3239913" cy="64633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households w/o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credit card debt: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8"/>
              <p:cNvSpPr txBox="1"/>
              <p:nvPr/>
            </p:nvSpPr>
            <p:spPr>
              <a:xfrm>
                <a:off x="1611367" y="4432129"/>
                <a:ext cx="3760377" cy="1249562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lIns="0" tIns="0" rIns="0" bIns="0" rtlCol="0" anchor="t">
                <a:no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𝐧𝐞𝐭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 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𝐰𝐨𝐫𝐭𝐡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income</m:t>
                          </m:r>
                        </m:den>
                      </m:f>
                    </m:oMath>
                  </m:oMathPara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10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367" y="4432129"/>
                <a:ext cx="3760377" cy="12495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2"/>
          <p:cNvSpPr txBox="1"/>
          <p:nvPr/>
        </p:nvSpPr>
        <p:spPr>
          <a:xfrm>
            <a:off x="152400" y="4234405"/>
            <a:ext cx="3722218" cy="64633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households with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credit card debt:</a:t>
            </a:r>
          </a:p>
        </p:txBody>
      </p:sp>
    </p:spTree>
    <p:extLst>
      <p:ext uri="{BB962C8B-B14F-4D97-AF65-F5344CB8AC3E}">
        <p14:creationId xmlns:p14="http://schemas.microsoft.com/office/powerpoint/2010/main" val="65978568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152400" y="3"/>
          <a:ext cx="8991600" cy="6789528"/>
        </p:xfrm>
        <a:graphic>
          <a:graphicData uri="http://schemas.openxmlformats.org/drawingml/2006/table">
            <a:tbl>
              <a:tblPr/>
              <a:tblGrid>
                <a:gridCol w="25400">
                  <a:extLst>
                    <a:ext uri="{9D8B030D-6E8A-4147-A177-3AD203B41FA5}">
                      <a16:colId xmlns:a16="http://schemas.microsoft.com/office/drawing/2014/main" val="951288435"/>
                    </a:ext>
                  </a:extLst>
                </a:gridCol>
                <a:gridCol w="1575623">
                  <a:extLst>
                    <a:ext uri="{9D8B030D-6E8A-4147-A177-3AD203B41FA5}">
                      <a16:colId xmlns:a16="http://schemas.microsoft.com/office/drawing/2014/main" val="2699857266"/>
                    </a:ext>
                  </a:extLst>
                </a:gridCol>
                <a:gridCol w="3080756">
                  <a:extLst>
                    <a:ext uri="{9D8B030D-6E8A-4147-A177-3AD203B41FA5}">
                      <a16:colId xmlns:a16="http://schemas.microsoft.com/office/drawing/2014/main" val="3907099737"/>
                    </a:ext>
                  </a:extLst>
                </a:gridCol>
                <a:gridCol w="113206">
                  <a:extLst>
                    <a:ext uri="{9D8B030D-6E8A-4147-A177-3AD203B41FA5}">
                      <a16:colId xmlns:a16="http://schemas.microsoft.com/office/drawing/2014/main" val="3689418416"/>
                    </a:ext>
                  </a:extLst>
                </a:gridCol>
                <a:gridCol w="1148204">
                  <a:extLst>
                    <a:ext uri="{9D8B030D-6E8A-4147-A177-3AD203B41FA5}">
                      <a16:colId xmlns:a16="http://schemas.microsoft.com/office/drawing/2014/main" val="2856361968"/>
                    </a:ext>
                  </a:extLst>
                </a:gridCol>
                <a:gridCol w="946059">
                  <a:extLst>
                    <a:ext uri="{9D8B030D-6E8A-4147-A177-3AD203B41FA5}">
                      <a16:colId xmlns:a16="http://schemas.microsoft.com/office/drawing/2014/main" val="3195156344"/>
                    </a:ext>
                  </a:extLst>
                </a:gridCol>
                <a:gridCol w="61796">
                  <a:extLst>
                    <a:ext uri="{9D8B030D-6E8A-4147-A177-3AD203B41FA5}">
                      <a16:colId xmlns:a16="http://schemas.microsoft.com/office/drawing/2014/main" val="3285650893"/>
                    </a:ext>
                  </a:extLst>
                </a:gridCol>
                <a:gridCol w="827773">
                  <a:extLst>
                    <a:ext uri="{9D8B030D-6E8A-4147-A177-3AD203B41FA5}">
                      <a16:colId xmlns:a16="http://schemas.microsoft.com/office/drawing/2014/main" val="3950467135"/>
                    </a:ext>
                  </a:extLst>
                </a:gridCol>
                <a:gridCol w="72661">
                  <a:extLst>
                    <a:ext uri="{9D8B030D-6E8A-4147-A177-3AD203B41FA5}">
                      <a16:colId xmlns:a16="http://schemas.microsoft.com/office/drawing/2014/main" val="238398287"/>
                    </a:ext>
                  </a:extLst>
                </a:gridCol>
                <a:gridCol w="1140122">
                  <a:extLst>
                    <a:ext uri="{9D8B030D-6E8A-4147-A177-3AD203B41FA5}">
                      <a16:colId xmlns:a16="http://schemas.microsoft.com/office/drawing/2014/main" val="1183622854"/>
                    </a:ext>
                  </a:extLst>
                </a:gridCol>
              </a:tblGrid>
              <a:tr h="321316">
                <a:tc gridSpan="2">
                  <a:txBody>
                    <a:bodyPr/>
                    <a:lstStyle/>
                    <a:p>
                      <a:pPr algn="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β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flexible</a:t>
                      </a:r>
                      <a:endParaRPr lang="el-G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β=1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0022126"/>
                  </a:ext>
                </a:extLst>
              </a:tr>
              <a:tr h="321316">
                <a:tc gridSpan="3"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(short run discount factor) β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0.50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379471"/>
                  </a:ext>
                </a:extLst>
              </a:tr>
              <a:tr h="321316">
                <a:tc gridSpan="3"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(long-run, exponential discount factor) δ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0.99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538212"/>
                  </a:ext>
                </a:extLst>
              </a:tr>
              <a:tr h="321316"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relative risk aversion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1.42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046918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Simulated Moments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Moments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Age buckets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266009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en-US" sz="26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% households with credit card debt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0.58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0.28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0.81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051769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0.59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0.24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0.78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6082583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ctr"/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0.57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0.26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0.75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6072516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0.55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0.26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0.66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0165700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09949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626020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0.04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0.19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560544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0.20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0.05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0.20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77481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1.11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0.96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1.19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0143629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1.48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0.98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1.78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71202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2.45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2.02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2.94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146739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4.34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4.14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4.24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391976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1.96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1.94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1.91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06525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3.04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2.88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2.66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473098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4.56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4.24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4.89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080522"/>
                  </a:ext>
                </a:extLst>
              </a:tr>
              <a:tr h="321316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7.45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6.28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8.10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200059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1"/>
              <p:cNvSpPr txBox="1"/>
              <p:nvPr/>
            </p:nvSpPr>
            <p:spPr>
              <a:xfrm>
                <a:off x="1361486" y="3126306"/>
                <a:ext cx="3760377" cy="1249562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lIns="0" tIns="0" rIns="0" bIns="0" rtlCol="0" anchor="t">
                <a:no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credit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card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debt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income</m:t>
                          </m:r>
                        </m:den>
                      </m:f>
                    </m:oMath>
                  </m:oMathPara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0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486" y="3126306"/>
                <a:ext cx="3760377" cy="12495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9"/>
              <p:cNvSpPr txBox="1"/>
              <p:nvPr/>
            </p:nvSpPr>
            <p:spPr>
              <a:xfrm>
                <a:off x="1752598" y="5720327"/>
                <a:ext cx="3760377" cy="1249562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lIns="0" tIns="0" rIns="0" bIns="0" rtlCol="0" anchor="t">
                <a:no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𝐧𝐞𝐭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 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𝐰𝐨𝐫𝐭𝐡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income</m:t>
                          </m:r>
                        </m:den>
                      </m:f>
                    </m:oMath>
                  </m:oMathPara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32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598" y="5720327"/>
                <a:ext cx="3760377" cy="12495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11"/>
          <p:cNvSpPr txBox="1"/>
          <p:nvPr/>
        </p:nvSpPr>
        <p:spPr>
          <a:xfrm>
            <a:off x="132641" y="5526201"/>
            <a:ext cx="3239913" cy="64633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households w/o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credit card debt: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8"/>
              <p:cNvSpPr txBox="1"/>
              <p:nvPr/>
            </p:nvSpPr>
            <p:spPr>
              <a:xfrm>
                <a:off x="1611367" y="4432129"/>
                <a:ext cx="3760377" cy="1249562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lIns="0" tIns="0" rIns="0" bIns="0" rtlCol="0" anchor="t">
                <a:no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𝐧𝐞𝐭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 </m:t>
                          </m:r>
                          <m: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  <m:t>𝐰𝐨𝐫𝐭𝐡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average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sz="2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/>
                            </a:rPr>
                            <m:t>income</m:t>
                          </m:r>
                        </m:den>
                      </m:f>
                    </m:oMath>
                  </m:oMathPara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mc:Choice>
        <mc:Fallback xmlns="">
          <p:sp>
            <p:nvSpPr>
              <p:cNvPr id="10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367" y="4432129"/>
                <a:ext cx="3760377" cy="12495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2"/>
          <p:cNvSpPr txBox="1"/>
          <p:nvPr/>
        </p:nvSpPr>
        <p:spPr>
          <a:xfrm>
            <a:off x="152400" y="4234405"/>
            <a:ext cx="3722218" cy="64633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households with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credit card debt:</a:t>
            </a:r>
          </a:p>
        </p:txBody>
      </p:sp>
      <p:sp>
        <p:nvSpPr>
          <p:cNvPr id="2" name="Oval 1"/>
          <p:cNvSpPr/>
          <p:nvPr/>
        </p:nvSpPr>
        <p:spPr>
          <a:xfrm>
            <a:off x="6198671" y="5506951"/>
            <a:ext cx="750770" cy="32595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val 8"/>
          <p:cNvSpPr/>
          <p:nvPr/>
        </p:nvSpPr>
        <p:spPr>
          <a:xfrm>
            <a:off x="6216321" y="5803727"/>
            <a:ext cx="750770" cy="32595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499645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53C8B-4D40-A79E-EDDD-A0C36D8E1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-457200"/>
            <a:ext cx="8382000" cy="1295400"/>
          </a:xfrm>
        </p:spPr>
        <p:txBody>
          <a:bodyPr/>
          <a:lstStyle/>
          <a:p>
            <a:r>
              <a:rPr lang="en-US" sz="2400" dirty="0" err="1"/>
              <a:t>Laibson</a:t>
            </a:r>
            <a:r>
              <a:rPr lang="en-US" sz="2400" dirty="0"/>
              <a:t>, </a:t>
            </a:r>
            <a:r>
              <a:rPr lang="en-US" sz="2400" dirty="0" err="1"/>
              <a:t>Maxted</a:t>
            </a:r>
            <a:r>
              <a:rPr lang="en-US" sz="2400" dirty="0"/>
              <a:t>, Moll (2022)</a:t>
            </a:r>
            <a:br>
              <a:rPr lang="en-US" sz="2400" dirty="0"/>
            </a:br>
            <a:r>
              <a:rPr lang="en-US" sz="2400" dirty="0"/>
              <a:t>1-year MPC (28% w/ present bias; 15% w/ exponential)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5A6CA0-B79E-DC98-8E93-E5B6EF2BF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85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9F51C0-248D-4B54-A732-1A20E12E4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838200"/>
            <a:ext cx="8862076" cy="586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4806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66D02-27A5-C61C-797C-04493EC67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8382000" cy="1295400"/>
          </a:xfrm>
        </p:spPr>
        <p:txBody>
          <a:bodyPr/>
          <a:lstStyle/>
          <a:p>
            <a:r>
              <a:rPr lang="en-US" dirty="0"/>
              <a:t>Other structural models that incorporate present bias to explain household finance 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DB1CC-E45B-4C45-A40D-D1B190937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33599"/>
            <a:ext cx="8229600" cy="3997325"/>
          </a:xfrm>
        </p:spPr>
        <p:txBody>
          <a:bodyPr/>
          <a:lstStyle/>
          <a:p>
            <a:r>
              <a:rPr lang="en-US" sz="2400" dirty="0" err="1"/>
              <a:t>Laibson</a:t>
            </a:r>
            <a:r>
              <a:rPr lang="en-US" sz="2400" dirty="0"/>
              <a:t>, Repetto, and </a:t>
            </a:r>
            <a:r>
              <a:rPr lang="en-US" sz="2400" dirty="0" err="1"/>
              <a:t>Tobacman</a:t>
            </a:r>
            <a:r>
              <a:rPr lang="en-US" sz="2400" dirty="0"/>
              <a:t> (1998)</a:t>
            </a:r>
          </a:p>
          <a:p>
            <a:r>
              <a:rPr lang="en-US" sz="2400" dirty="0"/>
              <a:t>Shapiro (2005)</a:t>
            </a:r>
          </a:p>
          <a:p>
            <a:r>
              <a:rPr lang="en-US" sz="2400" dirty="0" err="1"/>
              <a:t>Dellavigna</a:t>
            </a:r>
            <a:r>
              <a:rPr lang="en-US" sz="2400" dirty="0"/>
              <a:t> and </a:t>
            </a:r>
            <a:r>
              <a:rPr lang="en-US" sz="2400" dirty="0" err="1"/>
              <a:t>Malmendier</a:t>
            </a:r>
            <a:r>
              <a:rPr lang="en-US" sz="2400" dirty="0"/>
              <a:t> (2005, 2006)</a:t>
            </a:r>
          </a:p>
          <a:p>
            <a:r>
              <a:rPr lang="en-US" sz="2400" dirty="0" err="1"/>
              <a:t>Ganong</a:t>
            </a:r>
            <a:r>
              <a:rPr lang="en-US" sz="2400" dirty="0"/>
              <a:t> and Noel (2019)</a:t>
            </a:r>
          </a:p>
          <a:p>
            <a:r>
              <a:rPr lang="en-US" sz="2400" dirty="0"/>
              <a:t>Gerard and </a:t>
            </a:r>
            <a:r>
              <a:rPr lang="en-US" sz="2400" dirty="0" err="1"/>
              <a:t>Naritomi</a:t>
            </a:r>
            <a:r>
              <a:rPr lang="en-US" sz="2400" dirty="0"/>
              <a:t> (2021)</a:t>
            </a:r>
          </a:p>
          <a:p>
            <a:r>
              <a:rPr lang="en-US" sz="2400" dirty="0">
                <a:solidFill>
                  <a:srgbClr val="040404"/>
                </a:solidFill>
              </a:rPr>
              <a:t>Allcott, Kim, Taubinsky &amp; Zinman (2021)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6A5727-7191-3D73-AA11-F9E50BDD3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86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095587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/>
              <a:t>Nine claims about household finance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very few </a:t>
            </a:r>
            <a:r>
              <a:rPr lang="en-US" sz="2400" i="1" dirty="0"/>
              <a:t>liquid</a:t>
            </a:r>
            <a:r>
              <a:rPr lang="en-US" sz="2400" dirty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substantial </a:t>
            </a:r>
            <a:r>
              <a:rPr lang="en-US" sz="2400" i="1" dirty="0"/>
              <a:t>illiquid</a:t>
            </a:r>
            <a:r>
              <a:rPr lang="en-US" sz="2400" dirty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>
                <a:solidFill>
                  <a:srgbClr val="FF0000"/>
                </a:solidFill>
              </a:rPr>
              <a:t>Make financial choices that are </a:t>
            </a:r>
            <a:r>
              <a:rPr lang="en-US" sz="2400" b="1" i="1" dirty="0">
                <a:solidFill>
                  <a:srgbClr val="FF0000"/>
                </a:solidFill>
              </a:rPr>
              <a:t>seemingly</a:t>
            </a:r>
            <a:r>
              <a:rPr lang="en-US" sz="2400" b="1" dirty="0">
                <a:solidFill>
                  <a:srgbClr val="FF0000"/>
                </a:solidFill>
              </a:rPr>
              <a:t> easy to manipulate (see choice architecture lecture)</a:t>
            </a:r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51203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b="1"/>
              <a:t>Financial Literacy and Age</a:t>
            </a:r>
          </a:p>
        </p:txBody>
      </p:sp>
      <p:graphicFrame>
        <p:nvGraphicFramePr>
          <p:cNvPr id="655363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990600"/>
          <a:ext cx="8153400" cy="506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5886450" imgH="3629025" progId="Excel.Chart.8">
                  <p:embed/>
                </p:oleObj>
              </mc:Choice>
              <mc:Fallback>
                <p:oleObj name="Chart" r:id="rId2" imgW="5886450" imgH="3629025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990600"/>
                        <a:ext cx="8153400" cy="5064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0647018"/>
      </p:ext>
    </p:extLst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34149</TotalTime>
  <Words>5026</Words>
  <Application>Microsoft Macintosh PowerPoint</Application>
  <PresentationFormat>On-screen Show (4:3)</PresentationFormat>
  <Paragraphs>1148</Paragraphs>
  <Slides>87</Slides>
  <Notes>43</Notes>
  <HiddenSlides>46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87</vt:i4>
      </vt:variant>
    </vt:vector>
  </HeadingPairs>
  <TitlesOfParts>
    <vt:vector size="105" baseType="lpstr">
      <vt:lpstr>Arial</vt:lpstr>
      <vt:lpstr>Calibri</vt:lpstr>
      <vt:lpstr>Cambria Math</vt:lpstr>
      <vt:lpstr>Garamond</vt:lpstr>
      <vt:lpstr>Gill Sans MT</vt:lpstr>
      <vt:lpstr>Helvetica</vt:lpstr>
      <vt:lpstr>Monotype Sorts</vt:lpstr>
      <vt:lpstr>Symbol</vt:lpstr>
      <vt:lpstr>Times New Roman</vt:lpstr>
      <vt:lpstr>Wingdings</vt:lpstr>
      <vt:lpstr>Network</vt:lpstr>
      <vt:lpstr>3_default</vt:lpstr>
      <vt:lpstr>Edge</vt:lpstr>
      <vt:lpstr>2_Blank Presentation</vt:lpstr>
      <vt:lpstr>3_Blank Presentation</vt:lpstr>
      <vt:lpstr>Bitmap Image</vt:lpstr>
      <vt:lpstr>Chart</vt:lpstr>
      <vt:lpstr>Worksheet</vt:lpstr>
      <vt:lpstr>PowerPoint Presentation</vt:lpstr>
      <vt:lpstr>Nine claims about household finance</vt:lpstr>
      <vt:lpstr>Nine claims about household finance</vt:lpstr>
      <vt:lpstr>Assessing Literacy: Numeracy </vt:lpstr>
      <vt:lpstr> Assessing Literacy: Inflation  </vt:lpstr>
      <vt:lpstr>Assessing Literacy: Risk Diversification</vt:lpstr>
      <vt:lpstr>How much do older people (ages 50+) know?</vt:lpstr>
      <vt:lpstr>Correct responses: By Gender</vt:lpstr>
      <vt:lpstr>Financial Literacy and Age</vt:lpstr>
      <vt:lpstr>Financial Literacy and Education</vt:lpstr>
      <vt:lpstr>Financial Literacy among the Young (23-27). NLSY: Percentage of correct responses</vt:lpstr>
      <vt:lpstr>Two Takeway Points</vt:lpstr>
      <vt:lpstr>Financial literacy matters</vt:lpstr>
      <vt:lpstr>More on the power of interest compounding (TNS)</vt:lpstr>
      <vt:lpstr>Payment options: Loaning money to the retailer (TNS)</vt:lpstr>
      <vt:lpstr>Who has lower debt literacy? Differences between men and women</vt:lpstr>
      <vt:lpstr>People who make errors have “difficulties paying off debt.”</vt:lpstr>
      <vt:lpstr>PowerPoint Presentation</vt:lpstr>
      <vt:lpstr>PowerPoint Presentation</vt:lpstr>
      <vt:lpstr>PowerPoint Presentation</vt:lpstr>
      <vt:lpstr>PowerPoint Presentation</vt:lpstr>
      <vt:lpstr>Nine claims about household finance</vt:lpstr>
      <vt:lpstr>Households live hand to mouth Lusardi and Tufano (2009)</vt:lpstr>
      <vt:lpstr>Households live hand to mouth (Board of Governors of the Federal Reserve System 2016) </vt:lpstr>
      <vt:lpstr>PowerPoint Presentation</vt:lpstr>
      <vt:lpstr>PowerPoint Presentation</vt:lpstr>
      <vt:lpstr>PowerPoint Presentation</vt:lpstr>
      <vt:lpstr>2013 Survey of Consumer Finances (Beshears et al 2018; percentile analysis)</vt:lpstr>
      <vt:lpstr>PowerPoint Presentation</vt:lpstr>
      <vt:lpstr>Decomposition of household net worth,       age 60-69, +/- 5 percentile points from median</vt:lpstr>
      <vt:lpstr>Decomposition of household net worth,        age 50-59, +/- 5 percentile points from median</vt:lpstr>
      <vt:lpstr>Decomposition of household net worth,       age 30-39, +/- 5 percentile points from median</vt:lpstr>
      <vt:lpstr>SCF data from 2013, 2016, 2019 (source: Laibson, Lee, Maxted 2022)</vt:lpstr>
      <vt:lpstr>High School education</vt:lpstr>
      <vt:lpstr>High Marginal Propensity to Consume from Liquidity</vt:lpstr>
      <vt:lpstr>Havranek and Sokolova (2020) (see Ganong and Noel 2020 for analysis) </vt:lpstr>
      <vt:lpstr>MPC’s (Ganong, Jones, Noel, Greig, Farrell, and Wheat 2020); ×3 for MPX</vt:lpstr>
      <vt:lpstr>High MPC’s out of liquid wealth Shapiro (2005)</vt:lpstr>
      <vt:lpstr>The data can reject a number of alternative hypotheses.</vt:lpstr>
      <vt:lpstr>High MPC’s out of Social security Mastrobuoni and Weinberg (2009) </vt:lpstr>
      <vt:lpstr>Lifecycle simulations (Angeletos et al 2001)</vt:lpstr>
      <vt:lpstr>Preferences</vt:lpstr>
      <vt:lpstr>Predictions (HS education)</vt:lpstr>
      <vt:lpstr>LRT Simulation Model</vt:lpstr>
      <vt:lpstr>Laibson, Repetto, and Tobacman (2012)</vt:lpstr>
      <vt:lpstr>LRT Results:</vt:lpstr>
      <vt:lpstr>Households have a low MPC  out of illiquid/portfolio wealth </vt:lpstr>
      <vt:lpstr>Nine claims about household finance</vt:lpstr>
      <vt:lpstr>PowerPoint Presentation</vt:lpstr>
      <vt:lpstr>One year of index fund fees on  a $10,000 investment</vt:lpstr>
      <vt:lpstr>Experimental conditions</vt:lpstr>
      <vt:lpstr>Fees paid by control groups (prospectus only)</vt:lpstr>
      <vt:lpstr>Ranking of factor importance</vt:lpstr>
      <vt:lpstr>Effect of fee treatment  (prospectus plus 1-page sheet highlighting fees)</vt:lpstr>
      <vt:lpstr>Ranking of factor importance</vt:lpstr>
      <vt:lpstr>Returns treatment effect on average returns since inception</vt:lpstr>
      <vt:lpstr>Returns treatment effect on fees</vt:lpstr>
      <vt:lpstr>Ranking of factor importance</vt:lpstr>
      <vt:lpstr>Lack of confidence and fees (all revealed preferences are not created equal)</vt:lpstr>
      <vt:lpstr>PowerPoint Presentation</vt:lpstr>
      <vt:lpstr>We conducted one version with Harvard staff as subjects</vt:lpstr>
      <vt:lpstr>Data from Harvard Staff</vt:lpstr>
      <vt:lpstr>Data from Harvard Staff</vt:lpstr>
      <vt:lpstr>$100 bills on the sidewalk Choi, Laibson, Madrian (2009) </vt:lpstr>
      <vt:lpstr>Financial education  Choi, Laibson, Madrian, Metrick (2004)  </vt:lpstr>
      <vt:lpstr>Effect of education is positive but small</vt:lpstr>
      <vt:lpstr>Effect of education is positive but small</vt:lpstr>
      <vt:lpstr>Effect of education is positive but small</vt:lpstr>
      <vt:lpstr>PowerPoint Presentation</vt:lpstr>
      <vt:lpstr>Information and disclosure generally don’t do much on their own</vt:lpstr>
      <vt:lpstr>Social marketing and peer effects Beshears, Choi, Laibson, Madrian, Milkman (2014)</vt:lpstr>
      <vt:lpstr>PowerPoint Presentation</vt:lpstr>
      <vt:lpstr>Variation in peer information has  no net impact on savings behavior </vt:lpstr>
      <vt:lpstr>Nine claims about household finance</vt:lpstr>
      <vt:lpstr>Procrastination in retirement savings Choi, Laibson, Madrian, Metrick (2002)</vt:lpstr>
      <vt:lpstr> Typical breakdown among 100 employees</vt:lpstr>
      <vt:lpstr>Credit card pay down Kuchler and Pagel (2021) </vt:lpstr>
      <vt:lpstr>Estimating discount functions with  consumption choices over the lifecycle Laibson, Lee, Maxted, Repetto, Tobacman (2022)</vt:lpstr>
      <vt:lpstr>Methodology</vt:lpstr>
      <vt:lpstr>Discount function admits present bias</vt:lpstr>
      <vt:lpstr>PowerPoint Presentation</vt:lpstr>
      <vt:lpstr>PowerPoint Presentation</vt:lpstr>
      <vt:lpstr>PowerPoint Presentation</vt:lpstr>
      <vt:lpstr>PowerPoint Presentation</vt:lpstr>
      <vt:lpstr>Laibson, Maxted, Moll (2022) 1-year MPC (28% w/ present bias; 15% w/ exponential)</vt:lpstr>
      <vt:lpstr>Other structural models that incorporate present bias to explain household finance facts</vt:lpstr>
      <vt:lpstr>Nine claims about household finance</vt:lpstr>
    </vt:vector>
  </TitlesOfParts>
  <Company>The Wharton School of Business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Importance of Default Options for Retirement Saving Outcomes:  Evidence from the United States</dc:title>
  <dc:creator>Brigitte C. Madrian</dc:creator>
  <cp:lastModifiedBy>Laibson, David I.</cp:lastModifiedBy>
  <cp:revision>400</cp:revision>
  <cp:lastPrinted>2020-04-06T18:09:57Z</cp:lastPrinted>
  <dcterms:created xsi:type="dcterms:W3CDTF">2005-10-12T15:03:06Z</dcterms:created>
  <dcterms:modified xsi:type="dcterms:W3CDTF">2022-07-14T12:59:42Z</dcterms:modified>
</cp:coreProperties>
</file>