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</p:sldMasterIdLst>
  <p:notesMasterIdLst>
    <p:notesMasterId r:id="rId68"/>
  </p:notesMasterIdLst>
  <p:handoutMasterIdLst>
    <p:handoutMasterId r:id="rId69"/>
  </p:handoutMasterIdLst>
  <p:sldIdLst>
    <p:sldId id="418" r:id="rId4"/>
    <p:sldId id="420" r:id="rId5"/>
    <p:sldId id="541" r:id="rId6"/>
    <p:sldId id="379" r:id="rId7"/>
    <p:sldId id="375" r:id="rId8"/>
    <p:sldId id="376" r:id="rId9"/>
    <p:sldId id="377" r:id="rId10"/>
    <p:sldId id="378" r:id="rId11"/>
    <p:sldId id="598" r:id="rId12"/>
    <p:sldId id="691" r:id="rId13"/>
    <p:sldId id="685" r:id="rId14"/>
    <p:sldId id="668" r:id="rId15"/>
    <p:sldId id="684" r:id="rId16"/>
    <p:sldId id="549" r:id="rId17"/>
    <p:sldId id="433" r:id="rId18"/>
    <p:sldId id="572" r:id="rId19"/>
    <p:sldId id="566" r:id="rId20"/>
    <p:sldId id="563" r:id="rId21"/>
    <p:sldId id="542" r:id="rId22"/>
    <p:sldId id="551" r:id="rId23"/>
    <p:sldId id="573" r:id="rId24"/>
    <p:sldId id="574" r:id="rId25"/>
    <p:sldId id="675" r:id="rId26"/>
    <p:sldId id="673" r:id="rId27"/>
    <p:sldId id="596" r:id="rId28"/>
    <p:sldId id="592" r:id="rId29"/>
    <p:sldId id="597" r:id="rId30"/>
    <p:sldId id="606" r:id="rId31"/>
    <p:sldId id="575" r:id="rId32"/>
    <p:sldId id="576" r:id="rId33"/>
    <p:sldId id="593" r:id="rId34"/>
    <p:sldId id="577" r:id="rId35"/>
    <p:sldId id="578" r:id="rId36"/>
    <p:sldId id="686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674" r:id="rId47"/>
    <p:sldId id="680" r:id="rId48"/>
    <p:sldId id="682" r:id="rId49"/>
    <p:sldId id="687" r:id="rId50"/>
    <p:sldId id="688" r:id="rId51"/>
    <p:sldId id="679" r:id="rId52"/>
    <p:sldId id="594" r:id="rId53"/>
    <p:sldId id="595" r:id="rId54"/>
    <p:sldId id="604" r:id="rId55"/>
    <p:sldId id="693" r:id="rId56"/>
    <p:sldId id="605" r:id="rId57"/>
    <p:sldId id="555" r:id="rId58"/>
    <p:sldId id="676" r:id="rId59"/>
    <p:sldId id="677" r:id="rId60"/>
    <p:sldId id="678" r:id="rId61"/>
    <p:sldId id="669" r:id="rId62"/>
    <p:sldId id="689" r:id="rId63"/>
    <p:sldId id="690" r:id="rId64"/>
    <p:sldId id="519" r:id="rId65"/>
    <p:sldId id="670" r:id="rId66"/>
    <p:sldId id="671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FF0000"/>
    <a:srgbClr val="000000"/>
    <a:srgbClr val="00668A"/>
    <a:srgbClr val="FF3399"/>
    <a:srgbClr val="008000"/>
    <a:srgbClr val="FF66CC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5" autoAdjust="0"/>
    <p:restoredTop sz="94558" autoAdjust="0"/>
  </p:normalViewPr>
  <p:slideViewPr>
    <p:cSldViewPr>
      <p:cViewPr varScale="1">
        <p:scale>
          <a:sx n="116" d="100"/>
          <a:sy n="116" d="100"/>
        </p:scale>
        <p:origin x="2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0F5462-7EC1-BF4A-B375-D67F2916E9CC}" type="datetime1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D58834-DF0F-4DC3-8A52-9C935A217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88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097E414-7247-2F41-B4FE-B2F08FA35303}" type="datetime1">
              <a:rPr lang="en-US" smtClean="0"/>
              <a:t>7/12/22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0E5D9EC-B9FC-4A5E-8C92-EC3617760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52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D2CEC-F071-4794-990C-791371088B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0DE96-D4D6-375C-74D1-060561778A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92B6FE0-2EF7-B249-B981-B719EE1A504D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Consider an employee working on a simple piece rate activity – like a repetitive task done many times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/>
              <a:t>Many examples like this:  supermarket checkout / cashier, assembly line worker, delivery person, salesperson, data entry operator, just to name a few.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Compare 2 types of contracts the employee could be offered:</a:t>
            </a:r>
          </a:p>
          <a:p>
            <a:pPr marL="241632" indent="-241632">
              <a:buFontTx/>
              <a:buAutoNum type="arabicParenR"/>
              <a:defRPr/>
            </a:pPr>
            <a:r>
              <a:rPr lang="en-US" dirty="0"/>
              <a:t>Give the employee wage </a:t>
            </a:r>
            <a:r>
              <a:rPr lang="en-US" dirty="0" err="1"/>
              <a:t>w</a:t>
            </a:r>
            <a:r>
              <a:rPr lang="en-US" dirty="0"/>
              <a:t> for every unit of work that she does (blue line on the graph)</a:t>
            </a:r>
          </a:p>
          <a:p>
            <a:pPr marL="241632" indent="-241632">
              <a:buFontTx/>
              <a:buAutoNum type="arabicParenR"/>
              <a:defRPr/>
            </a:pPr>
            <a:r>
              <a:rPr lang="en-US" dirty="0"/>
              <a:t>Give the employee </a:t>
            </a:r>
            <a:r>
              <a:rPr lang="en-US" dirty="0" err="1"/>
              <a:t>w</a:t>
            </a:r>
            <a:r>
              <a:rPr lang="en-US" dirty="0"/>
              <a:t> if she meets some production target T, give her w/2 if she falls below target (red line on the graph)</a:t>
            </a:r>
          </a:p>
          <a:p>
            <a:pPr marL="241632" indent="-241632">
              <a:defRPr/>
            </a:pPr>
            <a:r>
              <a:rPr lang="en-US" dirty="0"/>
              <a:t>- Notice the employee can never earn more under the commitment contract, and may earn much less if she fails to meet target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65FC7-FE40-460A-BB6B-8A5E2C9A274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534CA-E0D5-5350-6D75-54B72A6DBF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CFABB3D-B36D-EE4F-B771-D6E630BCABD9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6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These are coefficient estimates from regressions with controls</a:t>
            </a:r>
          </a:p>
          <a:p>
            <a:pPr eaLnBrk="1" hangingPunct="1"/>
            <a:r>
              <a:rPr lang="en-US"/>
              <a:t>Demand for commitment regression – evening/morning inference: </a:t>
            </a:r>
          </a:p>
          <a:p>
            <a:pPr lvl="1" eaLnBrk="1" hangingPunct="1"/>
            <a:r>
              <a:rPr lang="en-US"/>
              <a:t>chose_commitment = const + </a:t>
            </a:r>
            <a:r>
              <a:rPr lang="en-US" b="1"/>
              <a:t>eve_choice_dummy</a:t>
            </a:r>
            <a:r>
              <a:rPr lang="en-US"/>
              <a:t> + lag_prodn + lag_prodn*eve_choice + {controls including FE for employees, day of week, week #}</a:t>
            </a:r>
          </a:p>
          <a:p>
            <a:pPr eaLnBrk="1" hangingPunct="1"/>
            <a:r>
              <a:rPr lang="en-US"/>
              <a:t>Effect on production regression – effect on output:</a:t>
            </a:r>
          </a:p>
          <a:p>
            <a:pPr lvl="1" eaLnBrk="1" hangingPunct="1"/>
            <a:r>
              <a:rPr lang="en-US"/>
              <a:t>production = const + </a:t>
            </a:r>
            <a:r>
              <a:rPr lang="en-US" b="1"/>
              <a:t>choice_dummy</a:t>
            </a:r>
            <a:r>
              <a:rPr lang="en-US"/>
              <a:t> + lag_prodn + lag_prodn*choice + {controls including FE for employees, day of week, week #}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Payday results: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Overall, there is not a huge difference in average demand for commitment contracts on paydays vs non-paydays. </a:t>
            </a:r>
          </a:p>
          <a:p>
            <a:pPr eaLnBrk="1" hangingPunct="1">
              <a:buFontTx/>
              <a:buChar char="•"/>
            </a:pPr>
            <a:r>
              <a:rPr lang="en-US"/>
              <a:t>However, there is a big difference in the likelihood of picking in the morning/evening on paydays vs. non-paydays.  Basically, on non-paydays, people are more likely to choose commitment in advance (i.e. the evening before).  However, the opposite is true on paydays – if people know Tuesday is their payday, they are much more likely to choose a commitment contract for Tuesday on Tuesday morning than on Monday evening. 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2C6DA-79C0-46AC-95A9-F2E1D513642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F6B09-6D49-2DE8-583D-D5C4E0401F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602966F-84E5-FF4F-88BD-763C4BC8222B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is the visual we have been using in the </a:t>
            </a:r>
            <a:r>
              <a:rPr lang="en-US" baseline="0" dirty="0" err="1"/>
              <a:t>prepilot</a:t>
            </a:r>
            <a:r>
              <a:rPr lang="en-US" baseline="0" dirty="0"/>
              <a:t> survey to clarify the two different plans.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3F7C-06C3-43BE-B7D1-F2F2D04AA5C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BE64A-2C00-FD9C-372B-EE661FC84B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468AB0D-C0E5-0245-B55A-46E193FAFFDF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1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CEBD4-2AC2-1730-3FC2-A1D9B5F797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2F9D6E-90C8-2949-B2C5-5DB007D0AE64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469E7-1888-4739-B47A-930D8E0156F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A2627-7DC3-C0B5-DEC0-F4E6E12D13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515A184-3D85-704C-965E-DA1660E0998F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4F73D-7DBF-49CF-803C-0D9DA53EEBA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FBE0B-01F0-4D93-607C-EBE0035439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FC9892-5172-C044-9920-FEDD083F8FB6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4F73D-7DBF-49CF-803C-0D9DA53EEB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174D-6260-1A6A-95D1-B144F71B15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57B66DA-9C9D-7549-A13F-FE2D9C177465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6206-D29C-4098-ABDB-724DD630BF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AC5DD-6566-676F-C17E-834AD0D2DE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627736-1736-AD41-A8F9-91538C321C78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4EBEB-0A47-49DD-A605-5D1A0FCE11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A01D8-DE46-8A8A-AC69-870546F7C1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601AEA2-A874-D246-AD13-B4E3C00E89F4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C9807-03F9-4912-A550-A7C698E6DC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28927-767E-3CFA-D568-7E86B0B9AB4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AF66EA0-5EE5-9C4A-9B1D-66A12BF55199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5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8A0D-9C21-40E3-9A1D-FC431FC694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CBC93-263C-CBA4-A486-B61C126C53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759AE7F-A2CE-304A-8FFF-D39B990FE946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3916E-B56D-4951-B53F-1C0B99C7CE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4C300-CC61-3BB6-E484-10DBDD44BA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94A574E-1647-3C4B-86B3-42906080C155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8388A-254D-4980-A965-57BB3FA5D66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D3C22-1F98-E7FF-26D4-1CABEA92D9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53FCBF7-735C-8142-9D1A-BBCC49E2DAE8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0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1AB45-95CF-4FE8-5F0D-3D7A6E6DAF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933FB58-8670-0546-AD1E-F2919132E859}" type="datetime1">
              <a:rPr lang="en-US" smtClean="0"/>
              <a:t>7/12/22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C4CCF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0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64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0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2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1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6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1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0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5FF0F07-A648-48F0-916C-E9E11CB45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eaLnBrk="1" hangingPunct="1"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6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macfreedom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06514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800" b="1" dirty="0"/>
          </a:p>
          <a:p>
            <a:pPr algn="ctr" eaLnBrk="1" hangingPunct="1"/>
            <a:r>
              <a:rPr lang="en-US" sz="3200" b="1" dirty="0"/>
              <a:t>Measuring Time Preferences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4411663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July 12, 2022</a:t>
            </a:r>
          </a:p>
          <a:p>
            <a:pPr algn="ctr"/>
            <a:endParaRPr lang="en-US" sz="800" b="1" dirty="0"/>
          </a:p>
          <a:p>
            <a:pPr algn="ctr" eaLnBrk="1" hangingPunct="1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 eaLnBrk="1" hangingPunct="1"/>
            <a:endParaRPr lang="en-US" sz="800" dirty="0">
              <a:latin typeface="Helvetica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>
              <a:latin typeface="Helvetica" charset="0"/>
            </a:endParaRPr>
          </a:p>
        </p:txBody>
      </p:sp>
      <p:pic>
        <p:nvPicPr>
          <p:cNvPr id="6150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66925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371975" y="22098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pic>
        <p:nvPicPr>
          <p:cNvPr id="8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911B6-9B9E-4192-AA8C-C5269D07D23B}"/>
              </a:ext>
            </a:extLst>
          </p:cNvPr>
          <p:cNvSpPr txBox="1"/>
          <p:nvPr/>
        </p:nvSpPr>
        <p:spPr>
          <a:xfrm>
            <a:off x="2045524" y="6248400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Cohen et al 2020 (</a:t>
            </a:r>
            <a:r>
              <a:rPr lang="en-US" i="1" dirty="0"/>
              <a:t>Journal of Economic Literature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/>
              <a:t>Percentage unhealthy snacks chosen</a:t>
            </a:r>
            <a:br>
              <a:rPr lang="en-US" sz="2400" dirty="0"/>
            </a:br>
            <a:r>
              <a:rPr lang="en-US" sz="2400" dirty="0"/>
              <a:t>H = hungry (late afternoon)</a:t>
            </a:r>
            <a:br>
              <a:rPr lang="en-US" sz="2400" dirty="0"/>
            </a:br>
            <a:r>
              <a:rPr lang="en-US" sz="2400" dirty="0"/>
              <a:t>S = sated (just after lunch)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13" y="6429531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[(state when asked in advance), (state when asked immediately before consumption)]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24231" y="1541063"/>
            <a:ext cx="1604668" cy="49359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9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/>
              <a:t>Percentage unhealthy snacks chosen</a:t>
            </a:r>
            <a:br>
              <a:rPr lang="en-US" sz="2400" dirty="0"/>
            </a:br>
            <a:r>
              <a:rPr lang="en-US" sz="2400" dirty="0"/>
              <a:t>H = hungry (late afternoon)</a:t>
            </a:r>
            <a:br>
              <a:rPr lang="en-US" sz="2400" dirty="0"/>
            </a:br>
            <a:r>
              <a:rPr lang="en-US" sz="2400" dirty="0"/>
              <a:t>S = sated (just after lunch)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13" y="6429531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[(state when asked in advance), (state when asked immediately before consumption)]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53000" y="1541063"/>
            <a:ext cx="3749961" cy="493136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1541064"/>
            <a:ext cx="3749961" cy="49169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6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001000" cy="1143000"/>
          </a:xfrm>
        </p:spPr>
        <p:txBody>
          <a:bodyPr/>
          <a:lstStyle/>
          <a:p>
            <a:r>
              <a:rPr lang="en-US" sz="3200" dirty="0"/>
              <a:t>See Badger et al (2007) for a related example with heroin addicts given the time-dated reward of buprenorphine (“</a:t>
            </a:r>
            <a:r>
              <a:rPr lang="en-US" sz="3200" dirty="0" err="1"/>
              <a:t>bup</a:t>
            </a:r>
            <a:r>
              <a:rPr lang="en-US" sz="3200" dirty="0"/>
              <a:t>”), </a:t>
            </a:r>
            <a:br>
              <a:rPr lang="en-US" sz="3200" dirty="0"/>
            </a:br>
            <a:r>
              <a:rPr lang="en-US" sz="3200" dirty="0"/>
              <a:t>a heroin partial agonist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11480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sample warning (n=13)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sz="3200" dirty="0"/>
              <a:t>Also see</a:t>
            </a:r>
            <a:br>
              <a:rPr lang="en-US" sz="3200" dirty="0"/>
            </a:br>
            <a:r>
              <a:rPr lang="en-US" sz="3200" dirty="0" err="1"/>
              <a:t>Sadoff</a:t>
            </a:r>
            <a:r>
              <a:rPr lang="en-US" sz="3200" dirty="0"/>
              <a:t>, </a:t>
            </a:r>
            <a:r>
              <a:rPr lang="en-US" sz="3200" dirty="0" err="1"/>
              <a:t>Samek</a:t>
            </a:r>
            <a:r>
              <a:rPr lang="en-US" sz="3200" dirty="0"/>
              <a:t>, and Sprenger (2020), which uses a related experimental paradigm and a welfare-theory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4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09600" y="3962400"/>
            <a:ext cx="800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Quasi-hyperbolic interpretation</a:t>
            </a:r>
            <a:br>
              <a:rPr lang="en-US" sz="3200"/>
            </a:br>
            <a:endParaRPr lang="en-US" sz="3200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762000" y="2057400"/>
            <a:ext cx="7315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Suppose that fruit has immediate benefit of 1/2.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Suppose that chocolate has immediate benefit of 1 and delayed cost of 2/3.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14400" y="4113213"/>
          <a:ext cx="7696200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1079280" progId="Equation.DSMT4">
                  <p:embed/>
                </p:oleObj>
              </mc:Choice>
              <mc:Fallback>
                <p:oleObj name="Equation" r:id="rId2" imgW="4190760" imgH="1079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3213"/>
                        <a:ext cx="7696200" cy="190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0738" y="1447203"/>
          <a:ext cx="5732462" cy="50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03040" progId="Equation.DSMT4">
                  <p:embed/>
                </p:oleObj>
              </mc:Choice>
              <mc:Fallback>
                <p:oleObj name="Equation" r:id="rId4" imgW="2095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447203"/>
                        <a:ext cx="5732462" cy="500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305800" y="39624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3505200" y="51816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9600" y="5181600"/>
            <a:ext cx="800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5105400"/>
            <a:ext cx="8763000" cy="1447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3886200"/>
            <a:ext cx="8763000" cy="24384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/>
              <a:t>Extremely thirsty subjects</a:t>
            </a:r>
            <a:br>
              <a:rPr lang="en-US" sz="4000"/>
            </a:br>
            <a:r>
              <a:rPr lang="en-US" sz="2400"/>
              <a:t>McClure, Ericson, Laibson, Loewenstein and Cohen (2007)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dirty="0"/>
              <a:t>Choosing between, 	 					</a:t>
            </a:r>
            <a:r>
              <a:rPr lang="en-US" b="1" dirty="0">
                <a:solidFill>
                  <a:srgbClr val="0000FF"/>
                </a:solidFill>
              </a:rPr>
              <a:t>juice now</a:t>
            </a:r>
            <a:r>
              <a:rPr lang="en-US" dirty="0"/>
              <a:t>                    or    </a:t>
            </a:r>
            <a:r>
              <a:rPr lang="en-US" b="1" dirty="0">
                <a:solidFill>
                  <a:srgbClr val="009900"/>
                </a:solidFill>
              </a:rPr>
              <a:t>2x juice in 5 minutes</a:t>
            </a:r>
            <a:r>
              <a:rPr lang="en-US" dirty="0"/>
              <a:t> 	60% of subjects choose first option. </a:t>
            </a:r>
          </a:p>
          <a:p>
            <a:pPr eaLnBrk="1" hangingPunct="1"/>
            <a:r>
              <a:rPr lang="en-US" dirty="0"/>
              <a:t>Choosing between 						</a:t>
            </a:r>
            <a:r>
              <a:rPr lang="en-US" b="1" dirty="0">
                <a:solidFill>
                  <a:srgbClr val="0000FF"/>
                </a:solidFill>
              </a:rPr>
              <a:t>juice in 20 minutes</a:t>
            </a:r>
            <a:r>
              <a:rPr lang="en-US" dirty="0"/>
              <a:t>    or    </a:t>
            </a:r>
            <a:r>
              <a:rPr lang="en-US" b="1" dirty="0">
                <a:solidFill>
                  <a:srgbClr val="009900"/>
                </a:solidFill>
              </a:rPr>
              <a:t>2x juice in 25 minutes</a:t>
            </a:r>
            <a:r>
              <a:rPr lang="en-US" dirty="0"/>
              <a:t> 	30% of subjects choose first option.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dirty="0"/>
              <a:t>We estimate that the 5-minute discount rate is 50% and the “long-run” discount rate is 0%.</a:t>
            </a:r>
          </a:p>
          <a:p>
            <a:pPr eaLnBrk="1" hangingPunct="1"/>
            <a:r>
              <a:rPr lang="en-US" dirty="0">
                <a:solidFill>
                  <a:srgbClr val="FFFFFF"/>
                </a:solidFill>
              </a:rPr>
              <a:t>Ramsey (1930s), </a:t>
            </a:r>
            <a:r>
              <a:rPr lang="en-US" dirty="0" err="1">
                <a:solidFill>
                  <a:srgbClr val="FFFFFF"/>
                </a:solidFill>
              </a:rPr>
              <a:t>Strotz</a:t>
            </a:r>
            <a:r>
              <a:rPr lang="en-US" dirty="0">
                <a:solidFill>
                  <a:srgbClr val="FFFFFF"/>
                </a:solidFill>
              </a:rPr>
              <a:t> (1950s), &amp; Herrnstein (1960s) were the first to understand that discount rates are higher in the short run than in the long run.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2800" dirty="0"/>
              <a:t>Recovering heroin addicts and Buprenorphine (BUP)</a:t>
            </a:r>
            <a:br>
              <a:rPr lang="en-US" sz="2800" dirty="0"/>
            </a:br>
            <a:r>
              <a:rPr lang="en-US" sz="2800" dirty="0"/>
              <a:t>Badger et al (2007)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02001"/>
          <a:ext cx="6096000" cy="19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Immediate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Delayed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(+5)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/>
                        <a:t>Satiated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/>
                        <a:t>Deprived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$75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$60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3577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Monetary equivalent of an extra does of BUP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95400" y="4572000"/>
            <a:ext cx="6781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950803"/>
            <a:ext cx="768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Methodology alert: </a:t>
            </a:r>
            <a:r>
              <a:rPr lang="en-US" sz="2400" b="1" dirty="0"/>
              <a:t>13</a:t>
            </a:r>
            <a:r>
              <a:rPr lang="en-US" sz="2400" dirty="0"/>
              <a:t> heroin addicts are the only participants in this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heroin addicts</a:t>
            </a:r>
            <a:br>
              <a:rPr lang="en-US" dirty="0"/>
            </a:br>
            <a:r>
              <a:rPr lang="en-US" dirty="0"/>
              <a:t>Badger et al (2007)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02001"/>
          <a:ext cx="6096000" cy="19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Immediate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Delayed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(+5)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/>
                        <a:t>Satiated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/>
                        <a:t>Deprived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$75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$60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3577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Monetary equivalent of an extra does of BUP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bit of math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If you want to relate a discount factor, </a:t>
            </a:r>
            <a:r>
              <a:rPr lang="en-US">
                <a:latin typeface="Symbol" pitchFamily="18" charset="2"/>
              </a:rPr>
              <a:t>d, </a:t>
            </a:r>
            <a:r>
              <a:rPr lang="en-US"/>
              <a:t>to a discount rate, remember that if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then,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00400" y="4343400"/>
          <a:ext cx="23574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57200" progId="Equation.DSMT4">
                  <p:embed/>
                </p:oleObj>
              </mc:Choice>
              <mc:Fallback>
                <p:oleObj name="Equation" r:id="rId2" imgW="1117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43400"/>
                        <a:ext cx="2357438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810000" y="2805113"/>
          <a:ext cx="13350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03040" progId="Equation.DSMT4">
                  <p:embed/>
                </p:oleObj>
              </mc:Choice>
              <mc:Fallback>
                <p:oleObj name="Equation" r:id="rId4" imgW="4950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05113"/>
                        <a:ext cx="1335088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Money now vs. money later </a:t>
            </a:r>
            <a:br>
              <a:rPr lang="en-US" b="1"/>
            </a:br>
            <a:r>
              <a:rPr lang="en-US" b="1"/>
              <a:t>Thaler (1981)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534400" cy="4114800"/>
          </a:xfrm>
        </p:spPr>
        <p:txBody>
          <a:bodyPr/>
          <a:lstStyle/>
          <a:p>
            <a:r>
              <a:rPr lang="en-US" dirty="0"/>
              <a:t>Hypothetical payments </a:t>
            </a:r>
            <a:r>
              <a:rPr lang="en-US" sz="2000" dirty="0"/>
              <a:t>(but many experiments use real payments)</a:t>
            </a:r>
          </a:p>
          <a:p>
            <a:r>
              <a:rPr lang="en-US" dirty="0"/>
              <a:t>Baseline exponential discounting model: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i="1" dirty="0"/>
              <a:t>= </a:t>
            </a:r>
            <a:r>
              <a:rPr lang="en-US" i="1" dirty="0">
                <a:latin typeface="Symbol" pitchFamily="18" charset="2"/>
              </a:rPr>
              <a:t>d </a:t>
            </a:r>
            <a:r>
              <a:rPr lang="en-US" i="1" baseline="30000" dirty="0">
                <a:cs typeface="Arial" charset="0"/>
              </a:rPr>
              <a:t>t</a:t>
            </a:r>
            <a:r>
              <a:rPr lang="en-US" i="1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dirty="0"/>
              <a:t>So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 err="1">
                <a:latin typeface="Symbol" pitchFamily="18" charset="2"/>
              </a:rPr>
              <a:t>d</a:t>
            </a:r>
            <a:r>
              <a:rPr lang="en-US" i="1" dirty="0"/>
              <a:t> = </a:t>
            </a:r>
            <a:r>
              <a:rPr lang="en-US" dirty="0"/>
              <a:t>(1/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/>
              <a:t> </a:t>
            </a:r>
            <a:r>
              <a:rPr lang="en-US" dirty="0"/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X/Y</a:t>
            </a:r>
            <a:r>
              <a:rPr lang="en-US" dirty="0"/>
              <a:t>]</a:t>
            </a:r>
            <a:r>
              <a:rPr lang="en-US" i="1" dirty="0"/>
              <a:t>, </a:t>
            </a:r>
            <a:r>
              <a:rPr lang="en-US" dirty="0"/>
              <a:t>where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is in units of yrs </a:t>
            </a:r>
          </a:p>
          <a:p>
            <a:r>
              <a:rPr lang="en-US" dirty="0"/>
              <a:t>What amount makes you indifferent between $15 today and $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in 1 month (which is 1/12 years)? </a:t>
            </a:r>
          </a:p>
          <a:p>
            <a:pPr lvl="1">
              <a:buFontTx/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/>
              <a:t> = 20</a:t>
            </a:r>
          </a:p>
          <a:p>
            <a:pPr lvl="1">
              <a:buFontTx/>
              <a:buNone/>
            </a:pPr>
            <a:r>
              <a:rPr lang="en-US" sz="2000" dirty="0"/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err="1">
                <a:latin typeface="Symbol" pitchFamily="18" charset="2"/>
              </a:rPr>
              <a:t>d</a:t>
            </a:r>
            <a:r>
              <a:rPr lang="en-US" sz="2000" i="1" dirty="0"/>
              <a:t> = </a:t>
            </a:r>
            <a:r>
              <a:rPr lang="en-US" sz="2000" dirty="0"/>
              <a:t>(1/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/>
              <a:t>)</a:t>
            </a:r>
            <a:r>
              <a:rPr lang="en-US" sz="2000" i="1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/>
              <a:t> </a:t>
            </a:r>
            <a:r>
              <a:rPr lang="en-US" sz="2000" dirty="0"/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/>
              <a:t>]</a:t>
            </a:r>
            <a:r>
              <a:rPr lang="en-US" sz="2000" i="1" dirty="0"/>
              <a:t> = </a:t>
            </a:r>
            <a:r>
              <a:rPr lang="en-US" sz="2000" dirty="0"/>
              <a:t>12</a:t>
            </a:r>
            <a:r>
              <a:rPr lang="en-US" sz="2000" i="1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/>
              <a:t> </a:t>
            </a:r>
            <a:r>
              <a:rPr lang="en-US" sz="2000" dirty="0"/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/>
              <a:t>]</a:t>
            </a:r>
            <a:r>
              <a:rPr lang="en-US" sz="2000" i="1" dirty="0"/>
              <a:t> </a:t>
            </a:r>
            <a:r>
              <a:rPr lang="en-US" sz="2000" dirty="0"/>
              <a:t>= 345% per year </a:t>
            </a:r>
          </a:p>
          <a:p>
            <a:r>
              <a:rPr lang="en-US" dirty="0"/>
              <a:t>What amount makes you indifferent between $15 today and $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in ten years?</a:t>
            </a:r>
          </a:p>
          <a:p>
            <a:pPr lvl="1">
              <a:buFontTx/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/>
              <a:t> = 100</a:t>
            </a:r>
          </a:p>
          <a:p>
            <a:pPr lvl="1">
              <a:buNone/>
            </a:pPr>
            <a:r>
              <a:rPr lang="en-US" sz="2000" dirty="0"/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err="1">
                <a:latin typeface="Symbol" pitchFamily="18" charset="2"/>
              </a:rPr>
              <a:t>d</a:t>
            </a:r>
            <a:r>
              <a:rPr lang="en-US" sz="2000" i="1" dirty="0"/>
              <a:t> = </a:t>
            </a:r>
            <a:r>
              <a:rPr lang="en-US" sz="2000" dirty="0"/>
              <a:t>(1/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/>
              <a:t>)</a:t>
            </a:r>
            <a:r>
              <a:rPr lang="en-US" sz="2000" i="1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/>
              <a:t> </a:t>
            </a:r>
            <a:r>
              <a:rPr lang="en-US" sz="2000" dirty="0"/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/>
              <a:t>]</a:t>
            </a:r>
            <a:r>
              <a:rPr lang="en-US" sz="2000" i="1" dirty="0"/>
              <a:t> = (</a:t>
            </a:r>
            <a:r>
              <a:rPr lang="en-US" sz="2000" dirty="0"/>
              <a:t>1/10)</a:t>
            </a:r>
            <a:r>
              <a:rPr lang="en-US" sz="2000" i="1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/>
              <a:t> </a:t>
            </a:r>
            <a:r>
              <a:rPr lang="en-US" sz="2000" dirty="0"/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/>
              <a:t>]</a:t>
            </a:r>
            <a:r>
              <a:rPr lang="en-US" sz="2000" i="1" dirty="0"/>
              <a:t> </a:t>
            </a:r>
            <a:r>
              <a:rPr lang="en-US" sz="2000" dirty="0"/>
              <a:t>= 19% per year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cs typeface="Arial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Preference “reversals”*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Other types of studies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(Structural models in future lectures)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r>
              <a:rPr lang="en-US" sz="1800" dirty="0">
                <a:solidFill>
                  <a:srgbClr val="0000FF"/>
                </a:solidFill>
              </a:rPr>
              <a:t>*Preferences reversals are also not sufficient to identify present bias (see </a:t>
            </a:r>
            <a:r>
              <a:rPr lang="en-US" sz="1800" dirty="0" err="1">
                <a:solidFill>
                  <a:srgbClr val="0000FF"/>
                </a:solidFill>
              </a:rPr>
              <a:t>Strack</a:t>
            </a:r>
            <a:r>
              <a:rPr lang="en-US" sz="1800" dirty="0">
                <a:solidFill>
                  <a:srgbClr val="0000FF"/>
                </a:solidFill>
              </a:rPr>
              <a:t> and </a:t>
            </a:r>
            <a:r>
              <a:rPr lang="en-US" sz="1800" dirty="0" err="1">
                <a:solidFill>
                  <a:srgbClr val="0000FF"/>
                </a:solidFill>
              </a:rPr>
              <a:t>Taubinsky</a:t>
            </a:r>
            <a:r>
              <a:rPr lang="en-US" sz="1800" dirty="0">
                <a:solidFill>
                  <a:srgbClr val="0000FF"/>
                </a:solidFill>
              </a:rPr>
              <a:t> 2021). Likewise, waiting until a deadline isn’t sufficient to identify present bias (see </a:t>
            </a:r>
            <a:r>
              <a:rPr lang="en-US" sz="1800" dirty="0" err="1">
                <a:solidFill>
                  <a:srgbClr val="0000FF"/>
                </a:solidFill>
              </a:rPr>
              <a:t>Heidhues</a:t>
            </a:r>
            <a:r>
              <a:rPr lang="en-US" sz="1800" dirty="0">
                <a:solidFill>
                  <a:srgbClr val="0000FF"/>
                </a:solidFill>
              </a:rPr>
              <a:t> and </a:t>
            </a:r>
            <a:r>
              <a:rPr lang="en-US" sz="1800" dirty="0" err="1">
                <a:solidFill>
                  <a:srgbClr val="0000FF"/>
                </a:solidFill>
              </a:rPr>
              <a:t>Strack</a:t>
            </a:r>
            <a:r>
              <a:rPr lang="en-US" sz="1800" dirty="0">
                <a:solidFill>
                  <a:srgbClr val="0000FF"/>
                </a:solidFill>
              </a:rPr>
              <a:t> 2021). Need to make additional structural assumptions about the stochastic opportunity cost of time and taste shocks. </a:t>
            </a:r>
          </a:p>
          <a:p>
            <a:pPr marL="457200" indent="-457200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/>
              <a:t>But … “money earlier vs. money later”  (MEL)</a:t>
            </a:r>
            <a:br>
              <a:rPr lang="en-US" dirty="0"/>
            </a:br>
            <a:r>
              <a:rPr lang="en-US" dirty="0"/>
              <a:t>has so many confounds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Chabris</a:t>
            </a:r>
            <a:r>
              <a:rPr lang="en-US" sz="2400" dirty="0"/>
              <a:t>, Laibson, and Schuldt 2009</a:t>
            </a:r>
            <a:br>
              <a:rPr lang="en-US" sz="2400" dirty="0"/>
            </a:br>
            <a:r>
              <a:rPr lang="en-US" sz="2400" dirty="0"/>
              <a:t>Cohen, Ericson, Laibson, White, JEL 2020)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/>
              <a:t>Unreliability of future rewards </a:t>
            </a:r>
            <a:r>
              <a:rPr lang="en-US" sz="2000" dirty="0"/>
              <a:t>(trust; bird in the hand; </a:t>
            </a:r>
            <a:r>
              <a:rPr lang="en-US" sz="2000" dirty="0" err="1"/>
              <a:t>Andreoni</a:t>
            </a:r>
            <a:r>
              <a:rPr lang="en-US" sz="2000" dirty="0"/>
              <a:t> and </a:t>
            </a:r>
            <a:r>
              <a:rPr lang="en-US" sz="2000" dirty="0" err="1"/>
              <a:t>Sprenger</a:t>
            </a:r>
            <a:r>
              <a:rPr lang="en-US" sz="2000" dirty="0"/>
              <a:t> 2010)</a:t>
            </a:r>
          </a:p>
          <a:p>
            <a:r>
              <a:rPr lang="en-US" dirty="0"/>
              <a:t>Transaction costs (especially when asymmetric)</a:t>
            </a:r>
          </a:p>
          <a:p>
            <a:r>
              <a:rPr lang="en-US" b="1" dirty="0"/>
              <a:t>Investment vs. consumption </a:t>
            </a:r>
            <a:r>
              <a:rPr lang="en-US" sz="2000" b="1" dirty="0"/>
              <a:t>(money receipt at date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/>
              <a:t> is not, necessarily a </a:t>
            </a:r>
            <a:r>
              <a:rPr lang="en-US" sz="2000" b="1" dirty="0" err="1"/>
              <a:t>utils</a:t>
            </a:r>
            <a:r>
              <a:rPr lang="en-US" sz="2000" b="1" dirty="0"/>
              <a:t> event at date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/>
              <a:t>)</a:t>
            </a:r>
          </a:p>
          <a:p>
            <a:r>
              <a:rPr lang="en-US" dirty="0"/>
              <a:t>Curvature of utility function </a:t>
            </a:r>
            <a:r>
              <a:rPr lang="en-US" sz="2000" dirty="0"/>
              <a:t>(see Harrison et al for partial fixes)</a:t>
            </a:r>
          </a:p>
          <a:p>
            <a:r>
              <a:rPr lang="en-US" dirty="0"/>
              <a:t>Framing and demand characteristics </a:t>
            </a:r>
            <a:r>
              <a:rPr lang="en-US" sz="2000" dirty="0"/>
              <a:t>(e.g., response scale; Beauchamp et al 2020)</a:t>
            </a:r>
          </a:p>
          <a:p>
            <a:r>
              <a:rPr lang="en-US" dirty="0"/>
              <a:t>Sub-</a:t>
            </a:r>
            <a:r>
              <a:rPr lang="en-US" dirty="0" err="1"/>
              <a:t>additivity</a:t>
            </a:r>
            <a:r>
              <a:rPr lang="en-US" dirty="0"/>
              <a:t> </a:t>
            </a:r>
            <a:r>
              <a:rPr lang="en-US" sz="2000" dirty="0"/>
              <a:t>(Read, 2001; </a:t>
            </a:r>
            <a:r>
              <a:rPr lang="en-US" sz="2000" dirty="0" err="1"/>
              <a:t>Benhabib</a:t>
            </a:r>
            <a:r>
              <a:rPr lang="en-US" sz="2000" dirty="0"/>
              <a:t>, </a:t>
            </a:r>
            <a:r>
              <a:rPr lang="en-US" sz="2000" dirty="0" err="1"/>
              <a:t>Bisin</a:t>
            </a:r>
            <a:r>
              <a:rPr lang="en-US" sz="2000" dirty="0"/>
              <a:t>, and </a:t>
            </a:r>
            <a:r>
              <a:rPr lang="en-US" sz="2000" dirty="0" err="1"/>
              <a:t>Schotter</a:t>
            </a:r>
            <a:r>
              <a:rPr lang="en-US" sz="2000" dirty="0"/>
              <a:t> 2008) </a:t>
            </a:r>
          </a:p>
          <a:p>
            <a:r>
              <a:rPr lang="en-US" dirty="0"/>
              <a:t>(Hypothetical rewards)</a:t>
            </a:r>
          </a:p>
          <a:p>
            <a:r>
              <a:rPr lang="en-US" dirty="0"/>
              <a:t>Psychometric heuristics </a:t>
            </a:r>
            <a:r>
              <a:rPr lang="en-US" sz="2000" dirty="0"/>
              <a:t>(Rubinstein 1988, 2003; Read et al 2011; White et al 2014)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money questions unsuited to measuring discounting even in theory?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agent is not liquidity constrained, she should maximize NPV when asked about money now vs. money later.</a:t>
            </a:r>
          </a:p>
          <a:p>
            <a:r>
              <a:rPr lang="en-US" dirty="0"/>
              <a:t>Note that NPV is based on market interest rates, not time preferences.</a:t>
            </a:r>
          </a:p>
          <a:p>
            <a:r>
              <a:rPr lang="en-US" dirty="0"/>
              <a:t>After maximizing NPV, she should pick her indifference point using time preferences.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16200000" flipV="1">
            <a:off x="419100" y="3848100"/>
            <a:ext cx="38100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362200" y="5715000"/>
            <a:ext cx="44958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34200" y="5943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44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8246" y="5486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8870" y="236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362200" y="2590800"/>
            <a:ext cx="327660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362200" y="3429000"/>
            <a:ext cx="228600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51170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slope 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-(1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5791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$5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7541" y="2362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$7 later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809875" y="2028825"/>
            <a:ext cx="3581400" cy="2924175"/>
          </a:xfrm>
          <a:custGeom>
            <a:avLst/>
            <a:gdLst>
              <a:gd name="connsiteX0" fmla="*/ 0 w 3581400"/>
              <a:gd name="connsiteY0" fmla="*/ 0 h 2924175"/>
              <a:gd name="connsiteX1" fmla="*/ 76200 w 3581400"/>
              <a:gd name="connsiteY1" fmla="*/ 466725 h 2924175"/>
              <a:gd name="connsiteX2" fmla="*/ 285750 w 3581400"/>
              <a:gd name="connsiteY2" fmla="*/ 981075 h 2924175"/>
              <a:gd name="connsiteX3" fmla="*/ 533400 w 3581400"/>
              <a:gd name="connsiteY3" fmla="*/ 1390650 h 2924175"/>
              <a:gd name="connsiteX4" fmla="*/ 981075 w 3581400"/>
              <a:gd name="connsiteY4" fmla="*/ 1905000 h 2924175"/>
              <a:gd name="connsiteX5" fmla="*/ 1724025 w 3581400"/>
              <a:gd name="connsiteY5" fmla="*/ 2438400 h 2924175"/>
              <a:gd name="connsiteX6" fmla="*/ 2590800 w 3581400"/>
              <a:gd name="connsiteY6" fmla="*/ 2714625 h 2924175"/>
              <a:gd name="connsiteX7" fmla="*/ 3581400 w 3581400"/>
              <a:gd name="connsiteY7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2924175">
                <a:moveTo>
                  <a:pt x="0" y="0"/>
                </a:moveTo>
                <a:cubicBezTo>
                  <a:pt x="14287" y="151606"/>
                  <a:pt x="28575" y="303213"/>
                  <a:pt x="76200" y="466725"/>
                </a:cubicBezTo>
                <a:cubicBezTo>
                  <a:pt x="123825" y="630238"/>
                  <a:pt x="209550" y="827088"/>
                  <a:pt x="285750" y="981075"/>
                </a:cubicBezTo>
                <a:cubicBezTo>
                  <a:pt x="361950" y="1135062"/>
                  <a:pt x="417513" y="1236663"/>
                  <a:pt x="533400" y="1390650"/>
                </a:cubicBezTo>
                <a:cubicBezTo>
                  <a:pt x="649287" y="1544637"/>
                  <a:pt x="782638" y="1730375"/>
                  <a:pt x="981075" y="1905000"/>
                </a:cubicBezTo>
                <a:cubicBezTo>
                  <a:pt x="1179513" y="2079625"/>
                  <a:pt x="1455738" y="2303463"/>
                  <a:pt x="1724025" y="2438400"/>
                </a:cubicBezTo>
                <a:cubicBezTo>
                  <a:pt x="1992312" y="2573337"/>
                  <a:pt x="2281238" y="2633663"/>
                  <a:pt x="2590800" y="2714625"/>
                </a:cubicBezTo>
                <a:cubicBezTo>
                  <a:pt x="2900362" y="2795587"/>
                  <a:pt x="3240881" y="2859881"/>
                  <a:pt x="3581400" y="2924175"/>
                </a:cubicBezTo>
              </a:path>
            </a:pathLst>
          </a:cu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2860" y="914400"/>
            <a:ext cx="460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Separation theorem: </a:t>
            </a:r>
            <a:r>
              <a:rPr lang="en-US" sz="2400" dirty="0">
                <a:solidFill>
                  <a:srgbClr val="FF0000"/>
                </a:solidFill>
              </a:rPr>
              <a:t>pick payment </a:t>
            </a:r>
            <a:r>
              <a:rPr lang="en-US" sz="2400" dirty="0"/>
              <a:t>to maximize NPV, regardless of time preference </a:t>
            </a:r>
            <a:r>
              <a:rPr lang="en-US" sz="2400" dirty="0">
                <a:solidFill>
                  <a:srgbClr val="000099"/>
                </a:solidFill>
              </a:rPr>
              <a:t>(then locate along efficient frontier)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76608"/>
              </p:ext>
            </p:extLst>
          </p:nvPr>
        </p:nvGraphicFramePr>
        <p:xfrm>
          <a:off x="4938713" y="3886200"/>
          <a:ext cx="3225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31640" progId="Equation.DSMT4">
                  <p:embed/>
                </p:oleObj>
              </mc:Choice>
              <mc:Fallback>
                <p:oleObj name="Equation" r:id="rId2" imgW="1714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886200"/>
                        <a:ext cx="322580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60470" y="365760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 animBg="1"/>
      <p:bldP spid="22" grpId="0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/>
              <a:t>But … “money earlier vs. money later”  (MEL)</a:t>
            </a:r>
            <a:br>
              <a:rPr lang="en-US" dirty="0"/>
            </a:br>
            <a:r>
              <a:rPr lang="en-US" dirty="0"/>
              <a:t>has so many confounds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Chabris</a:t>
            </a:r>
            <a:r>
              <a:rPr lang="en-US" sz="2400" dirty="0"/>
              <a:t>, </a:t>
            </a:r>
            <a:r>
              <a:rPr lang="en-US" sz="2400" dirty="0" err="1"/>
              <a:t>Laibson</a:t>
            </a:r>
            <a:r>
              <a:rPr lang="en-US" sz="2400" dirty="0"/>
              <a:t>, and </a:t>
            </a:r>
            <a:r>
              <a:rPr lang="en-US" sz="2400" dirty="0" err="1"/>
              <a:t>Schuldt</a:t>
            </a:r>
            <a:r>
              <a:rPr lang="en-US" sz="2400" dirty="0"/>
              <a:t> 2009)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/>
              <a:t>Unreliability of future rewards </a:t>
            </a:r>
            <a:r>
              <a:rPr lang="en-US" sz="2000" dirty="0"/>
              <a:t>(trust; bird in the hand; </a:t>
            </a:r>
            <a:r>
              <a:rPr lang="en-US" sz="2000" dirty="0" err="1"/>
              <a:t>Andreoni</a:t>
            </a:r>
            <a:r>
              <a:rPr lang="en-US" sz="2000" dirty="0"/>
              <a:t> and </a:t>
            </a:r>
            <a:r>
              <a:rPr lang="en-US" sz="2000" dirty="0" err="1"/>
              <a:t>Sprenger</a:t>
            </a:r>
            <a:r>
              <a:rPr lang="en-US" sz="2000" dirty="0"/>
              <a:t> 2010)</a:t>
            </a:r>
          </a:p>
          <a:p>
            <a:r>
              <a:rPr lang="en-US" dirty="0"/>
              <a:t>Transaction costs (especially when asymmetric)</a:t>
            </a:r>
          </a:p>
          <a:p>
            <a:r>
              <a:rPr lang="en-US" dirty="0"/>
              <a:t>Investment vs. consumption </a:t>
            </a:r>
            <a:r>
              <a:rPr lang="en-US" sz="2000" dirty="0"/>
              <a:t>(money receipt at date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/>
              <a:t> is not, necessarily a </a:t>
            </a:r>
            <a:r>
              <a:rPr lang="en-US" sz="2000" dirty="0" err="1"/>
              <a:t>utils</a:t>
            </a:r>
            <a:r>
              <a:rPr lang="en-US" sz="2000" dirty="0"/>
              <a:t> event at date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/>
              <a:t>)</a:t>
            </a:r>
          </a:p>
          <a:p>
            <a:r>
              <a:rPr lang="en-US" dirty="0"/>
              <a:t>Curvature of utility function </a:t>
            </a:r>
            <a:r>
              <a:rPr lang="en-US" sz="2000" dirty="0"/>
              <a:t>(see Harrison et al for partial fixes)</a:t>
            </a:r>
          </a:p>
          <a:p>
            <a:r>
              <a:rPr lang="en-US" dirty="0"/>
              <a:t>Framing and demand characteristics </a:t>
            </a:r>
            <a:r>
              <a:rPr lang="en-US" sz="2000" dirty="0"/>
              <a:t>(e.g., response scale; Beauchamp et al 2013)</a:t>
            </a:r>
          </a:p>
          <a:p>
            <a:r>
              <a:rPr lang="en-US" dirty="0"/>
              <a:t>Sub-</a:t>
            </a:r>
            <a:r>
              <a:rPr lang="en-US" dirty="0" err="1"/>
              <a:t>additivity</a:t>
            </a:r>
            <a:r>
              <a:rPr lang="en-US" dirty="0"/>
              <a:t> </a:t>
            </a:r>
            <a:r>
              <a:rPr lang="en-US" sz="2000" dirty="0"/>
              <a:t>(Read, 2001; </a:t>
            </a:r>
            <a:r>
              <a:rPr lang="en-US" sz="2000" dirty="0" err="1"/>
              <a:t>Benhabib</a:t>
            </a:r>
            <a:r>
              <a:rPr lang="en-US" sz="2000" dirty="0"/>
              <a:t>, </a:t>
            </a:r>
            <a:r>
              <a:rPr lang="en-US" sz="2000" dirty="0" err="1"/>
              <a:t>Bisin</a:t>
            </a:r>
            <a:r>
              <a:rPr lang="en-US" sz="2000" dirty="0"/>
              <a:t>, and </a:t>
            </a:r>
            <a:r>
              <a:rPr lang="en-US" sz="2000" dirty="0" err="1"/>
              <a:t>Schotter</a:t>
            </a:r>
            <a:r>
              <a:rPr lang="en-US" sz="2000" dirty="0"/>
              <a:t> 2008) </a:t>
            </a:r>
          </a:p>
          <a:p>
            <a:r>
              <a:rPr lang="en-US" dirty="0"/>
              <a:t>(Hypothetical rewards)</a:t>
            </a:r>
          </a:p>
          <a:p>
            <a:r>
              <a:rPr lang="en-US" b="1" dirty="0"/>
              <a:t>Psychometric heuristics </a:t>
            </a:r>
            <a:r>
              <a:rPr lang="en-US" sz="2000" b="1" dirty="0"/>
              <a:t>(Rubinstein 1988, 2003; Read et al 2011; White et al 2014)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sz="2800" dirty="0"/>
              <a:t>White, Ericson, </a:t>
            </a:r>
            <a:r>
              <a:rPr lang="en-US" sz="2800" dirty="0" err="1"/>
              <a:t>Laibson</a:t>
            </a:r>
            <a:r>
              <a:rPr lang="en-US" sz="2800" dirty="0"/>
              <a:t>, and Cohen (2014)</a:t>
            </a:r>
            <a:br>
              <a:rPr lang="en-US" sz="2800" dirty="0"/>
            </a:br>
            <a:r>
              <a:rPr lang="en-US" sz="2800" dirty="0"/>
              <a:t>(see also Read, Frederick and </a:t>
            </a:r>
            <a:r>
              <a:rPr lang="en-US" sz="2800" dirty="0" err="1"/>
              <a:t>Scholten</a:t>
            </a:r>
            <a:r>
              <a:rPr lang="en-US" sz="2800" dirty="0"/>
              <a:t>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Proportional reasoning explains inter-temporal choices in MEL tasks better than discounting models (</a:t>
            </a:r>
            <a:r>
              <a:rPr lang="en-US" i="1" dirty="0"/>
              <a:t>including</a:t>
            </a:r>
            <a:r>
              <a:rPr lang="en-US" dirty="0"/>
              <a:t> present-biased discounting).</a:t>
            </a:r>
          </a:p>
          <a:p>
            <a:r>
              <a:rPr lang="en-US" dirty="0"/>
              <a:t>Probability of choosing larger, later reward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over smaller, earlier reward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Improvement of 6 percentage points of predictive accuracy in cross-validation study (i.e., out of sample prediction)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44459"/>
              </p:ext>
            </p:extLst>
          </p:nvPr>
        </p:nvGraphicFramePr>
        <p:xfrm>
          <a:off x="535409" y="4191000"/>
          <a:ext cx="8453437" cy="98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280" imgH="393480" progId="Equation.3">
                  <p:embed/>
                </p:oleObj>
              </mc:Choice>
              <mc:Fallback>
                <p:oleObj name="Equation" r:id="rId2" imgW="3365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409" y="4191000"/>
                        <a:ext cx="8453437" cy="98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/>
              <a:t>Augenblick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, and </a:t>
            </a:r>
            <a:r>
              <a:rPr lang="en-US" dirty="0" err="1"/>
              <a:t>Sprenger</a:t>
            </a:r>
            <a:r>
              <a:rPr lang="en-US" dirty="0"/>
              <a:t> (2015)</a:t>
            </a:r>
            <a:br>
              <a:rPr lang="en-US" dirty="0"/>
            </a:br>
            <a:r>
              <a:rPr lang="en-US" dirty="0"/>
              <a:t>“Three period work experiment: 0, 2, 3”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dirty="0"/>
              <a:t>At date 0: How hard do you want at work at 2 and at 3?</a:t>
            </a:r>
          </a:p>
          <a:p>
            <a:r>
              <a:rPr lang="en-US" dirty="0"/>
              <a:t>At date 2: How hard do you want to work at 2 and at 3?</a:t>
            </a:r>
          </a:p>
          <a:p>
            <a:endParaRPr lang="en-US" dirty="0"/>
          </a:p>
          <a:p>
            <a:r>
              <a:rPr lang="en-US" dirty="0"/>
              <a:t>At date 2, subjects tend to shift work from 2 to 3.</a:t>
            </a:r>
          </a:p>
          <a:p>
            <a:r>
              <a:rPr lang="en-US" dirty="0"/>
              <a:t>Estimated parameters: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0.927;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0.997</a:t>
            </a:r>
          </a:p>
          <a:p>
            <a:r>
              <a:rPr lang="en-US" dirty="0">
                <a:cs typeface="Times New Roman" pitchFamily="18" charset="0"/>
              </a:rPr>
              <a:t>Subjects are willing to commit at date 0 (48/80 commit).</a:t>
            </a:r>
          </a:p>
          <a:p>
            <a:r>
              <a:rPr lang="en-US" dirty="0">
                <a:cs typeface="Times New Roman" pitchFamily="18" charset="0"/>
              </a:rPr>
              <a:t>But they are generally unwilling to pay to commit.</a:t>
            </a:r>
          </a:p>
          <a:p>
            <a:r>
              <a:rPr lang="en-US" dirty="0">
                <a:cs typeface="Times New Roman" pitchFamily="18" charset="0"/>
              </a:rPr>
              <a:t>For those who commit: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0.881;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1.004</a:t>
            </a: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8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/>
              <a:t>Augenblick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, and </a:t>
            </a:r>
            <a:r>
              <a:rPr lang="en-US" dirty="0" err="1"/>
              <a:t>Sprenger</a:t>
            </a:r>
            <a:r>
              <a:rPr lang="en-US" dirty="0"/>
              <a:t> (2015)</a:t>
            </a:r>
            <a:br>
              <a:rPr lang="en-US" dirty="0"/>
            </a:br>
            <a:r>
              <a:rPr lang="en-US" dirty="0"/>
              <a:t>“Three period money experiment: 1, 4, 7”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dirty="0"/>
              <a:t>At date 1: How much money do you want at 4 and at 7?</a:t>
            </a:r>
          </a:p>
          <a:p>
            <a:r>
              <a:rPr lang="en-US" dirty="0"/>
              <a:t>At date 4: How much money do you want at 4 and at 7?</a:t>
            </a:r>
          </a:p>
          <a:p>
            <a:endParaRPr lang="en-US" dirty="0"/>
          </a:p>
          <a:p>
            <a:r>
              <a:rPr lang="en-US" dirty="0"/>
              <a:t>At date 4, subjects barely shift money to 4 from 7.</a:t>
            </a:r>
          </a:p>
          <a:p>
            <a:r>
              <a:rPr lang="en-US" dirty="0"/>
              <a:t>Estimated parameters: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0.974;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0.998.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/>
              <a:t>Augenblick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, and </a:t>
            </a:r>
            <a:r>
              <a:rPr lang="en-US" dirty="0" err="1"/>
              <a:t>Sprenger</a:t>
            </a:r>
            <a:r>
              <a:rPr lang="en-US" dirty="0"/>
              <a:t>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4958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Limited preference reversals in the domain of money (as predicted by the model of present bias)</a:t>
            </a:r>
          </a:p>
          <a:p>
            <a:r>
              <a:rPr lang="en-US" sz="2800" dirty="0">
                <a:cs typeface="Times New Roman" pitchFamily="18" charset="0"/>
              </a:rPr>
              <a:t>Present bias observed in the “consumption” version of the experiment.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B0F0"/>
                </a:solidFill>
              </a:rPr>
              <a:t>Preference “reversals”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B0F0"/>
                </a:solidFill>
              </a:rPr>
              <a:t>Other evidence</a:t>
            </a:r>
          </a:p>
          <a:p>
            <a:pPr marL="0" indent="0" eaLnBrk="1" hangingPunct="1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Stickk</a:t>
            </a:r>
            <a:endParaRPr lang="en-US" dirty="0"/>
          </a:p>
        </p:txBody>
      </p:sp>
      <p:pic>
        <p:nvPicPr>
          <p:cNvPr id="41986" name="Picture 2" descr="http://www.crunchbase.com/assets/images/original/0001/1981/11981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51" y="390525"/>
            <a:ext cx="8571949" cy="5705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6324600"/>
            <a:ext cx="436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Ayres, Goldberg and </a:t>
            </a:r>
            <a:r>
              <a:rPr lang="en-US" dirty="0" err="1"/>
              <a:t>Karlan</a:t>
            </a:r>
            <a:r>
              <a:rPr lang="en-US" dirty="0"/>
              <a:t>: Stickk.com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1. Preference reversals</a:t>
            </a:r>
          </a:p>
        </p:txBody>
      </p:sp>
      <p:sp>
        <p:nvSpPr>
          <p:cNvPr id="1028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Quasi-hyperbolic discounters will tend to choose patiently when choosing among future periods and impatiently when choosing between the present and the future.</a:t>
            </a:r>
          </a:p>
          <a:p>
            <a:pPr>
              <a:buFontTx/>
              <a:buNone/>
            </a:pP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" y="3465513"/>
          <a:ext cx="887412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27400" imgH="1117440" progId="Equation.DSMT4">
                  <p:embed/>
                </p:oleObj>
              </mc:Choice>
              <mc:Fallback>
                <p:oleObj name="Equation" r:id="rId2" imgW="412740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65513"/>
                        <a:ext cx="887412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latestbuy.com.au/img/product-Images/clky-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324600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Clocky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362200"/>
            <a:ext cx="7772400" cy="1143000"/>
          </a:xfrm>
        </p:spPr>
        <p:txBody>
          <a:bodyPr/>
          <a:lstStyle/>
          <a:p>
            <a:r>
              <a:rPr lang="en-US" dirty="0" err="1"/>
              <a:t>Tocky</a:t>
            </a:r>
            <a:endParaRPr lang="en-US" dirty="0"/>
          </a:p>
        </p:txBody>
      </p:sp>
      <p:pic>
        <p:nvPicPr>
          <p:cNvPr id="78850" name="Picture 2" descr="http://gnr8.cachefly.net/gnr8biz/images/Tocky_Kiwi_Rolling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4" y="457200"/>
            <a:ext cx="5721294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3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4.mshcdn.com/wp-content/uploads/2011/05/Amazing-Alarm-Clock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10355" y="5334000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Shreddy</a:t>
            </a:r>
            <a:r>
              <a:rPr lang="en-US" sz="4000" dirty="0">
                <a:latin typeface="Arial"/>
                <a:cs typeface="Arial"/>
              </a:rPr>
              <a:t>™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media.lifehacker.com.au/wp/2011/06/snuznl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5467350" cy="81616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24600" y="3429000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SNUZ N LUZ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“Freedom”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granddaddy of the Internet restriction programs is </a:t>
            </a:r>
            <a:r>
              <a:rPr lang="en-US" dirty="0">
                <a:hlinkClick r:id="rId2"/>
              </a:rPr>
              <a:t>Freedom</a:t>
            </a:r>
            <a:r>
              <a:rPr lang="en-US" dirty="0"/>
              <a:t>. Set the $10 program and you'll be barred from surfing the net for up to eight hours at a time.</a:t>
            </a:r>
          </a:p>
          <a:p>
            <a:r>
              <a:rPr lang="en-US" dirty="0"/>
              <a:t>Claim to have 100,000 users.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Also, most of us have deleted apps from our phones or </a:t>
            </a:r>
            <a:r>
              <a:rPr lang="en-US" dirty="0" err="1"/>
              <a:t>ipads</a:t>
            </a:r>
            <a:r>
              <a:rPr lang="en-US" dirty="0"/>
              <a:t> at some point in our lives (and not just to clear space on our hard drive).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16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Ashraf</a:t>
            </a:r>
            <a:r>
              <a:rPr lang="en-US" dirty="0"/>
              <a:t>, </a:t>
            </a:r>
            <a:r>
              <a:rPr lang="en-US" dirty="0" err="1"/>
              <a:t>Karlan</a:t>
            </a:r>
            <a:r>
              <a:rPr lang="en-US" dirty="0"/>
              <a:t>, and Yin (2006)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dirty="0"/>
              <a:t>Offered a commitment savings product to randomly chosen clients of a Philippine bank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28.4%</a:t>
            </a:r>
            <a:r>
              <a:rPr lang="en-US" sz="2800" dirty="0"/>
              <a:t> take-up rate of commitment product (either date-based goal or amount-based goal)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More “hyperbolic” subjects are more likely to take up the product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After twelve months, average savings balances increased by 81% for those clients assigned to the treatment group relative to those assigned to the control group.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93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Gine</a:t>
            </a:r>
            <a:r>
              <a:rPr lang="en-US" dirty="0"/>
              <a:t>, </a:t>
            </a:r>
            <a:r>
              <a:rPr lang="en-US" dirty="0" err="1"/>
              <a:t>Karlan</a:t>
            </a:r>
            <a:r>
              <a:rPr lang="en-US" dirty="0"/>
              <a:t>, </a:t>
            </a:r>
            <a:r>
              <a:rPr lang="en-US" dirty="0" err="1"/>
              <a:t>Zinman</a:t>
            </a:r>
            <a:r>
              <a:rPr lang="en-US" dirty="0"/>
              <a:t> (2009)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Tested a voluntary commitment product (CARES) for smoking cessation.</a:t>
            </a:r>
          </a:p>
          <a:p>
            <a:r>
              <a:rPr lang="en-US" dirty="0"/>
              <a:t>Smokers offered a savings account in which they deposit funds for six months, after which take urine tests for nicotine and </a:t>
            </a:r>
            <a:r>
              <a:rPr lang="en-US" dirty="0" err="1"/>
              <a:t>cotinine</a:t>
            </a:r>
            <a:r>
              <a:rPr lang="en-US" dirty="0"/>
              <a:t>. </a:t>
            </a:r>
          </a:p>
          <a:p>
            <a:r>
              <a:rPr lang="en-US" dirty="0"/>
              <a:t>If they pass, money is returned; otherwise, forfeited</a:t>
            </a:r>
          </a:p>
          <a:p>
            <a:r>
              <a:rPr lang="en-US" b="1" dirty="0">
                <a:solidFill>
                  <a:srgbClr val="FF0000"/>
                </a:solidFill>
              </a:rPr>
              <a:t>11%</a:t>
            </a:r>
            <a:r>
              <a:rPr lang="en-US" dirty="0"/>
              <a:t> of smokers offered CARES take it up, and smokers offered CARES were 3 percentage points more likely to pass the 6-month test than the control group</a:t>
            </a:r>
          </a:p>
          <a:p>
            <a:r>
              <a:rPr lang="en-US" dirty="0"/>
              <a:t>Effect persisted in surprise tests at 12 months.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Kaur</a:t>
            </a:r>
            <a:r>
              <a:rPr lang="en-US" dirty="0"/>
              <a:t>, Kremer, and </a:t>
            </a:r>
            <a:r>
              <a:rPr lang="en-US" dirty="0" err="1"/>
              <a:t>Mullainathan</a:t>
            </a:r>
            <a:r>
              <a:rPr lang="en-US" dirty="0"/>
              <a:t> (2010):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Compare two piece-rate contracts: 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dirty="0"/>
              <a:t>Linear piece-rate: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/>
              <a:t> per unit produced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Linear piece-rate with penalty if worker does not achieve production target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(“Commitment”)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Earn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w/2</a:t>
            </a:r>
            <a:r>
              <a:rPr lang="en-US" dirty="0">
                <a:solidFill>
                  <a:srgbClr val="FF0000"/>
                </a:solidFill>
              </a:rPr>
              <a:t> for each unit produced if production &lt;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Jump up at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T,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returning to baseline contract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0" y="3810000"/>
            <a:ext cx="6553200" cy="2743200"/>
            <a:chOff x="-68" y="4114903"/>
            <a:chExt cx="6554175" cy="2743097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447800" y="4276486"/>
              <a:ext cx="2896394" cy="2581514"/>
              <a:chOff x="456406" y="4343400"/>
              <a:chExt cx="2896394" cy="2581514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456406" y="4343400"/>
                <a:ext cx="2896394" cy="2212182"/>
                <a:chOff x="456406" y="4343400"/>
                <a:chExt cx="2896394" cy="2212182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rot="5400000" flipH="1" flipV="1">
                  <a:off x="-647511" y="5447800"/>
                  <a:ext cx="220971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58141" y="4343736"/>
                  <a:ext cx="2894443" cy="2211305"/>
                </a:xfrm>
                <a:prstGeom prst="line">
                  <a:avLst/>
                </a:prstGeom>
                <a:ln w="5715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58141" y="5867679"/>
                  <a:ext cx="1903695" cy="6873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1981645" y="5485899"/>
                  <a:ext cx="761971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2361837" y="4343736"/>
                  <a:ext cx="990747" cy="7619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2288022" y="6478050"/>
                  <a:ext cx="152394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91" name="TextBox 62"/>
              <p:cNvSpPr txBox="1">
                <a:spLocks noChangeArrowheads="1"/>
              </p:cNvSpPr>
              <p:nvPr/>
            </p:nvSpPr>
            <p:spPr bwMode="auto">
              <a:xfrm>
                <a:off x="2209800" y="6555582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20488" name="TextBox 66"/>
            <p:cNvSpPr txBox="1">
              <a:spLocks noChangeArrowheads="1"/>
            </p:cNvSpPr>
            <p:nvPr/>
          </p:nvSpPr>
          <p:spPr bwMode="auto">
            <a:xfrm>
              <a:off x="-68" y="4114903"/>
              <a:ext cx="1449457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Earnings</a:t>
              </a:r>
            </a:p>
          </p:txBody>
        </p:sp>
        <p:sp>
          <p:nvSpPr>
            <p:cNvPr id="20489" name="TextBox 68"/>
            <p:cNvSpPr txBox="1">
              <a:spLocks noChangeArrowheads="1"/>
            </p:cNvSpPr>
            <p:nvPr/>
          </p:nvSpPr>
          <p:spPr bwMode="auto">
            <a:xfrm>
              <a:off x="4572000" y="6325496"/>
              <a:ext cx="1982107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Production</a:t>
              </a:r>
            </a:p>
          </p:txBody>
        </p:sp>
      </p:grpSp>
      <p:sp>
        <p:nvSpPr>
          <p:cNvPr id="20485" name="TextBox 70"/>
          <p:cNvSpPr txBox="1">
            <a:spLocks noChangeArrowheads="1"/>
          </p:cNvSpPr>
          <p:nvPr/>
        </p:nvSpPr>
        <p:spPr bwMode="auto">
          <a:xfrm>
            <a:off x="5486400" y="4295775"/>
            <a:ext cx="35052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Never earn more under commitment contract</a:t>
            </a:r>
          </a:p>
          <a:p>
            <a:endParaRPr lang="en-US" sz="2400" dirty="0"/>
          </a:p>
          <a:p>
            <a:r>
              <a:rPr lang="en-US" sz="2400" dirty="0"/>
              <a:t>May earn ½ as much 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449388" y="6183313"/>
            <a:ext cx="31226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Kaur, Kremer, and Mullainathan (2015):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Demand for Commitment: Commitment contract (Target &gt; 0) chosen </a:t>
            </a:r>
            <a:r>
              <a:rPr lang="en-US" sz="2800" b="1" dirty="0">
                <a:solidFill>
                  <a:srgbClr val="FF0000"/>
                </a:solidFill>
              </a:rPr>
              <a:t>35%</a:t>
            </a:r>
            <a:r>
              <a:rPr lang="en-US" sz="2800" dirty="0"/>
              <a:t> of the time</a:t>
            </a:r>
          </a:p>
          <a:p>
            <a:pPr eaLnBrk="1" hangingPunct="1">
              <a:defRPr/>
            </a:pPr>
            <a:r>
              <a:rPr lang="en-US" sz="2800" dirty="0"/>
              <a:t>Effect on Production: Being </a:t>
            </a:r>
            <a:r>
              <a:rPr lang="en-US" sz="2800" i="1" dirty="0"/>
              <a:t>offered</a:t>
            </a:r>
            <a:r>
              <a:rPr lang="en-US" sz="2800" dirty="0"/>
              <a:t> commitment contract increases average production by 2.3% relative to control</a:t>
            </a:r>
          </a:p>
          <a:p>
            <a:pPr eaLnBrk="1" hangingPunct="1">
              <a:defRPr/>
            </a:pPr>
            <a:r>
              <a:rPr lang="en-US" sz="2800" dirty="0"/>
              <a:t>Among all participants, being offered the commitment contract is equivalent (in output effect) to a 7% increase in the piece-rate wage </a:t>
            </a:r>
          </a:p>
          <a:p>
            <a:pPr eaLnBrk="1" hangingPunct="1">
              <a:defRPr/>
            </a:pPr>
            <a:r>
              <a:rPr lang="en-US" sz="2800" dirty="0"/>
              <a:t>Participants above the mean pay-day cycle sensitivity are 49% more likely to demand commitment and their productivity increase is 9% (equivalent to a 27% increase in wage)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Read, Loewenstein &amp; Kalyanaraman (1999)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Choose among 24 movie videos</a:t>
            </a:r>
          </a:p>
          <a:p>
            <a:pPr eaLnBrk="1" hangingPunct="1"/>
            <a:r>
              <a:rPr lang="en-US" dirty="0"/>
              <a:t>Some are “low brow”: </a:t>
            </a:r>
            <a:r>
              <a:rPr lang="en-US" i="1" dirty="0"/>
              <a:t>Four Weddings and a Funeral</a:t>
            </a:r>
          </a:p>
          <a:p>
            <a:pPr eaLnBrk="1" hangingPunct="1"/>
            <a:r>
              <a:rPr lang="en-US" dirty="0"/>
              <a:t>Some are “high brow”: </a:t>
            </a:r>
            <a:r>
              <a:rPr lang="en-US" i="1" dirty="0"/>
              <a:t>Schindler’s List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Picking for tonight: 66% of subjects choose low brow.</a:t>
            </a:r>
          </a:p>
          <a:p>
            <a:pPr eaLnBrk="1" hangingPunct="1"/>
            <a:r>
              <a:rPr lang="en-US" dirty="0"/>
              <a:t>Picking for 7 days from now: 37% choose low brow.</a:t>
            </a:r>
          </a:p>
          <a:p>
            <a:pPr eaLnBrk="1" hangingPunct="1"/>
            <a:r>
              <a:rPr lang="en-US" dirty="0"/>
              <a:t>Picking for 14 days from now: 29% choose low brow. 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Houser, </a:t>
            </a:r>
            <a:r>
              <a:rPr lang="en-US" dirty="0" err="1"/>
              <a:t>Schunk</a:t>
            </a:r>
            <a:r>
              <a:rPr lang="en-US" dirty="0"/>
              <a:t>, Winter, and Xiao (2010)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a laboratory setting, </a:t>
            </a:r>
            <a:r>
              <a:rPr lang="en-US" sz="2800" b="1" dirty="0">
                <a:solidFill>
                  <a:srgbClr val="FF0000"/>
                </a:solidFill>
              </a:rPr>
              <a:t>36.4%</a:t>
            </a:r>
            <a:r>
              <a:rPr lang="en-US" sz="2800" dirty="0"/>
              <a:t> of subjects are willing to use a commitment device to prevent them from surfing the web during a work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Royer, </a:t>
            </a:r>
            <a:r>
              <a:rPr lang="en-US" dirty="0" err="1"/>
              <a:t>Stehr</a:t>
            </a:r>
            <a:r>
              <a:rPr lang="en-US" dirty="0"/>
              <a:t>, and </a:t>
            </a:r>
            <a:r>
              <a:rPr lang="en-US" dirty="0" err="1"/>
              <a:t>Sydnor</a:t>
            </a:r>
            <a:r>
              <a:rPr lang="en-US" dirty="0"/>
              <a:t>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 to go to the gym at least once every 14 calendar days (8 week commitment duration)</a:t>
            </a:r>
          </a:p>
          <a:p>
            <a:r>
              <a:rPr lang="en-US" dirty="0"/>
              <a:t>Money at stake is choice of participant.</a:t>
            </a:r>
          </a:p>
          <a:p>
            <a:r>
              <a:rPr lang="en-US" dirty="0"/>
              <a:t>Money donated to charity in event of failure.</a:t>
            </a:r>
          </a:p>
          <a:p>
            <a:r>
              <a:rPr lang="en-US" b="1" dirty="0">
                <a:solidFill>
                  <a:srgbClr val="FF0000"/>
                </a:solidFill>
              </a:rPr>
              <a:t>Fraction taking commitment contract: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Full sample: 13%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Gym Members: 25%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Gym Non-members: 6%</a:t>
            </a:r>
            <a:endParaRPr lang="en-US" dirty="0"/>
          </a:p>
          <a:p>
            <a:r>
              <a:rPr lang="en-US" dirty="0"/>
              <a:t>Average commitment = $63; max = $300, 25th pct = $20; 75th pct = $100.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Ariely and Wertenbroch (2002)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Proofreading tasks: "Sexual identity is intrinsically impossible," says Foucault; however, according to de Selby[1], it is not so much sexual identity that is intrinsically impossible, but rather the dialectic, and some would say the </a:t>
            </a:r>
            <a:r>
              <a:rPr lang="en-US" dirty="0" err="1"/>
              <a:t>satsis</a:t>
            </a:r>
            <a:r>
              <a:rPr lang="en-US" dirty="0"/>
              <a:t>, of sexual identity. Thus, </a:t>
            </a:r>
            <a:r>
              <a:rPr lang="en-US" dirty="0" err="1"/>
              <a:t>D'Erlette</a:t>
            </a:r>
            <a:r>
              <a:rPr lang="en-US" dirty="0"/>
              <a:t>[2] holds that we have to choose between </a:t>
            </a:r>
            <a:r>
              <a:rPr lang="en-US" dirty="0" err="1"/>
              <a:t>premodern</a:t>
            </a:r>
            <a:r>
              <a:rPr lang="en-US" dirty="0"/>
              <a:t> dialectic theory and </a:t>
            </a:r>
            <a:r>
              <a:rPr lang="en-US" dirty="0" err="1"/>
              <a:t>subcultural</a:t>
            </a:r>
            <a:r>
              <a:rPr lang="en-US" dirty="0"/>
              <a:t> feminism imputing the role of the </a:t>
            </a:r>
            <a:r>
              <a:rPr lang="en-US" dirty="0" err="1"/>
              <a:t>observor</a:t>
            </a:r>
            <a:r>
              <a:rPr lang="en-US" dirty="0"/>
              <a:t> as poet.“</a:t>
            </a:r>
          </a:p>
          <a:p>
            <a:r>
              <a:rPr lang="en-US" dirty="0"/>
              <a:t>Evenly spaced deadlines ($20)</a:t>
            </a:r>
          </a:p>
          <a:p>
            <a:r>
              <a:rPr lang="en-US" dirty="0"/>
              <a:t>Self-imposed deadlines ($13)</a:t>
            </a:r>
          </a:p>
          <a:p>
            <a:pPr lvl="1"/>
            <a:r>
              <a:rPr lang="en-US" sz="2000" dirty="0"/>
              <a:t>subjects in this condition could self-impose costly deadlines ($1 penalty for each day of delay) and </a:t>
            </a:r>
            <a:r>
              <a:rPr lang="en-US" sz="2000" b="1" dirty="0">
                <a:solidFill>
                  <a:srgbClr val="FF0000"/>
                </a:solidFill>
              </a:rPr>
              <a:t>37/51</a:t>
            </a:r>
            <a:r>
              <a:rPr lang="en-US" sz="2000" dirty="0"/>
              <a:t> do so.</a:t>
            </a:r>
          </a:p>
          <a:p>
            <a:r>
              <a:rPr lang="en-US" dirty="0"/>
              <a:t>End deadline ($5)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/>
              <a:t>Alsan</a:t>
            </a:r>
            <a:r>
              <a:rPr lang="en-US" sz="2800" dirty="0"/>
              <a:t>, Armstrong, </a:t>
            </a:r>
            <a:r>
              <a:rPr lang="en-US" sz="2800" dirty="0" err="1"/>
              <a:t>Beshears</a:t>
            </a:r>
            <a:r>
              <a:rPr lang="en-US" sz="2800" dirty="0"/>
              <a:t>, Choi, del Rio, </a:t>
            </a:r>
            <a:br>
              <a:rPr lang="en-US" sz="2800" dirty="0"/>
            </a:br>
            <a:r>
              <a:rPr lang="en-US" sz="2800" dirty="0"/>
              <a:t>Laibson, </a:t>
            </a:r>
            <a:r>
              <a:rPr lang="en-US" sz="2800" dirty="0" err="1"/>
              <a:t>Madrian</a:t>
            </a:r>
            <a:r>
              <a:rPr lang="en-US" sz="2800" dirty="0"/>
              <a:t> and Marconi (2017)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38528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68%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8749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2448579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Get paid $30 per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clinical visit,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whether or not you are medically adherent.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456842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Get paid $30 per clinical visit, 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only if you are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medically adherent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188" y="1900535"/>
            <a:ext cx="393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Voluntary Commitment 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1900535"/>
            <a:ext cx="304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No Commitment Arm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525780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small sample warning (n=40)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2413856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9"/>
                </a:solidFill>
              </a:rPr>
              <a:t>Get paid $30 per 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</a:rPr>
              <a:t>clinical visit, 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</a:rPr>
              <a:t>whether or not you are medically adherent.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752600"/>
            <a:ext cx="5715000" cy="2667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1752600"/>
            <a:ext cx="2971800" cy="2667000"/>
          </a:xfrm>
          <a:prstGeom prst="rect">
            <a:avLst/>
          </a:pr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4488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2353" y="641866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Voluntary commitment 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177" y="685800"/>
            <a:ext cx="2262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 commitment arm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152527" y="597932"/>
            <a:ext cx="495673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14800" y="685800"/>
            <a:ext cx="381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40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of rickshaw peddlers who are given access to commitment technologies</a:t>
            </a:r>
            <a:br>
              <a:rPr lang="en-US" dirty="0"/>
            </a:br>
            <a:r>
              <a:rPr lang="en-US" dirty="0" err="1"/>
              <a:t>Schilbach</a:t>
            </a:r>
            <a:r>
              <a:rPr lang="en-US" dirty="0"/>
              <a:t> (2019)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/>
              <a:t>Alcohol commitment (sobriety contingent payments)</a:t>
            </a:r>
          </a:p>
          <a:p>
            <a:r>
              <a:rPr lang="en-US" dirty="0"/>
              <a:t>Savings commitment (lockbox)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0"/>
            <a:ext cx="913674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7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1990" y="304800"/>
            <a:ext cx="10174925" cy="6462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242728" y="457200"/>
            <a:ext cx="9296400" cy="2590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en-US" dirty="0"/>
              <a:t>Commitment Technology for </a:t>
            </a:r>
            <a:br>
              <a:rPr lang="en-US" dirty="0"/>
            </a:br>
            <a:r>
              <a:rPr lang="en-US" dirty="0"/>
              <a:t>Alcohol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51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Rickshaw cyclers choose either incentive payment based on 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1400" dirty="0" err="1">
                <a:solidFill>
                  <a:srgbClr val="000000"/>
                </a:solidFill>
              </a:rPr>
              <a:t>lood</a:t>
            </a:r>
            <a:r>
              <a:rPr lang="en-US" sz="2800" dirty="0" err="1">
                <a:solidFill>
                  <a:srgbClr val="000000"/>
                </a:solidFill>
              </a:rPr>
              <a:t>A</a:t>
            </a:r>
            <a:r>
              <a:rPr lang="en-US" sz="1400" dirty="0" err="1">
                <a:solidFill>
                  <a:srgbClr val="000000"/>
                </a:solidFill>
              </a:rPr>
              <a:t>lcohol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1600" dirty="0" err="1">
                <a:solidFill>
                  <a:srgbClr val="000000"/>
                </a:solidFill>
              </a:rPr>
              <a:t>ontent</a:t>
            </a:r>
            <a:r>
              <a:rPr lang="en-US" sz="2800" dirty="0">
                <a:solidFill>
                  <a:srgbClr val="000000"/>
                </a:solidFill>
              </a:rPr>
              <a:t> or unconditional payment.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32766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Incentive Payment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581400"/>
            <a:ext cx="3810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Unconditional Payment</a:t>
            </a:r>
          </a:p>
        </p:txBody>
      </p:sp>
    </p:spTree>
    <p:extLst>
      <p:ext uri="{BB962C8B-B14F-4D97-AF65-F5344CB8AC3E}">
        <p14:creationId xmlns:p14="http://schemas.microsoft.com/office/powerpoint/2010/main" val="4135702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"/>
            <a:ext cx="9182149" cy="68503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5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cs typeface="Arial" charset="0"/>
              </a:rPr>
              <a:t>Read and van </a:t>
            </a:r>
            <a:r>
              <a:rPr lang="en-US" sz="3200" dirty="0" err="1">
                <a:cs typeface="Arial" charset="0"/>
              </a:rPr>
              <a:t>Leeuwen</a:t>
            </a:r>
            <a:r>
              <a:rPr lang="en-US" sz="3200" dirty="0">
                <a:cs typeface="Arial" charset="0"/>
              </a:rPr>
              <a:t> (1998)</a:t>
            </a:r>
            <a:br>
              <a:rPr lang="en-US" sz="3200" dirty="0">
                <a:cs typeface="Arial" charset="0"/>
              </a:rPr>
            </a:br>
            <a:r>
              <a:rPr lang="en-US" sz="3200" dirty="0">
                <a:cs typeface="Arial" charset="0"/>
              </a:rPr>
              <a:t>(data from sated/sated condition)</a:t>
            </a:r>
            <a:endParaRPr lang="en-US" sz="3200" dirty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00600" y="182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11272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</a:t>
            </a:r>
          </a:p>
          <a:p>
            <a:pPr eaLnBrk="1" hangingPunct="1"/>
            <a:r>
              <a:rPr lang="en-US" sz="2400">
                <a:cs typeface="Arial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next week</a:t>
            </a:r>
            <a:r>
              <a:rPr lang="en-US" sz="2400">
                <a:cs typeface="Arial" charset="0"/>
              </a:rPr>
              <a:t>?</a:t>
            </a:r>
          </a:p>
        </p:txBody>
      </p:sp>
      <p:pic>
        <p:nvPicPr>
          <p:cNvPr id="80898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2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to design a commitment contract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8" y="1963050"/>
            <a:ext cx="8215088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Participants divide $$$ between: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/>
              <a:t>Freedom account (22% interest)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Goal account (22% interest) </a:t>
            </a:r>
          </a:p>
          <a:p>
            <a:pPr lvl="1"/>
            <a:r>
              <a:rPr lang="en-US" sz="2800" dirty="0"/>
              <a:t>withdrawal restriction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248400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Beshears</a:t>
            </a:r>
            <a:r>
              <a:rPr lang="en-US" sz="2400" dirty="0"/>
              <a:t>, Choi, Harris, Laibson, </a:t>
            </a:r>
            <a:r>
              <a:rPr lang="en-US" sz="2400" dirty="0" err="1"/>
              <a:t>Madrian</a:t>
            </a:r>
            <a:r>
              <a:rPr lang="en-US" sz="2400" dirty="0"/>
              <a:t>, </a:t>
            </a:r>
            <a:r>
              <a:rPr lang="en-US" sz="2400" dirty="0" err="1"/>
              <a:t>Sakong</a:t>
            </a:r>
            <a:r>
              <a:rPr lang="en-US" sz="2400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657792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36800" y="1999436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14" y="134262"/>
            <a:ext cx="872308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Initial investment in goal account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7626" y="198490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7697" y="340772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Account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8895" y="4764366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Account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5389" y="2002983"/>
            <a:ext cx="24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10% penalty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532" y="3430113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20% penalty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39" y="4801268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No withdrawal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6799" y="1999436"/>
            <a:ext cx="1857830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35%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2107" y="21695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51315" y="3455594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1313" y="3455594"/>
            <a:ext cx="229325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43%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9187" y="36609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57%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80344" y="4837701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42" y="4837701"/>
            <a:ext cx="288834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56%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9187" y="502061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44%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2" y="1300482"/>
            <a:ext cx="8450317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Now participant can divide their money across three accounts: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(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) freedom account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(ii) goal account with 10% penalty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(iii) goal account with no withdrawal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74" y="3129454"/>
            <a:ext cx="8877925" cy="3086465"/>
          </a:xfrm>
        </p:spPr>
        <p:txBody>
          <a:bodyPr/>
          <a:lstStyle/>
          <a:p>
            <a:pPr eaLnBrk="1" fontAlgn="t" hangingPunct="1"/>
            <a:r>
              <a:rPr lang="en-US" sz="3200" dirty="0">
                <a:solidFill>
                  <a:srgbClr val="000000"/>
                </a:solidFill>
              </a:rPr>
              <a:t>49.9% allocated to freedom account</a:t>
            </a:r>
          </a:p>
          <a:p>
            <a:pPr eaLnBrk="1" fontAlgn="t" hangingPunct="1"/>
            <a:r>
              <a:rPr lang="en-US" sz="3200" dirty="0">
                <a:solidFill>
                  <a:srgbClr val="000000"/>
                </a:solidFill>
              </a:rPr>
              <a:t>16.2% allocated to 10% penalty account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1" fontAlgn="t" hangingPunct="1"/>
            <a:r>
              <a:rPr lang="en-US" sz="3200" dirty="0">
                <a:solidFill>
                  <a:srgbClr val="000000"/>
                </a:solidFill>
              </a:rPr>
              <a:t>33.9% allocated to no withdrawal account</a:t>
            </a:r>
            <a:endParaRPr lang="en-US" sz="3200" b="1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286722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000000"/>
                </a:solidFill>
              </a:rPr>
              <a:t>Beshears</a:t>
            </a:r>
            <a:r>
              <a:rPr lang="en-US" sz="2400" dirty="0">
                <a:solidFill>
                  <a:srgbClr val="000000"/>
                </a:solidFill>
              </a:rPr>
              <a:t>, Choi, Harris, Laibson,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Sakong</a:t>
            </a:r>
            <a:r>
              <a:rPr lang="en-US" sz="2400" dirty="0">
                <a:solidFill>
                  <a:srgbClr val="000000"/>
                </a:solidFill>
              </a:rPr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07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Pre-committing to buy (crop)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8" y="1524000"/>
            <a:ext cx="8436422" cy="5191121"/>
          </a:xfrm>
        </p:spPr>
        <p:txBody>
          <a:bodyPr>
            <a:normAutofit/>
          </a:bodyPr>
          <a:lstStyle/>
          <a:p>
            <a:r>
              <a:rPr lang="en-US" sz="2400" dirty="0"/>
              <a:t>RCT in Kenya tests (1) novel crop insurance product and (2) classical precommitment.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400" dirty="0"/>
              <a:t>Insurance premium is deducted from farm revenues at </a:t>
            </a:r>
            <a:r>
              <a:rPr lang="en-US" sz="2400" i="1" dirty="0"/>
              <a:t>harvest time</a:t>
            </a:r>
            <a:r>
              <a:rPr lang="en-US" sz="2400" dirty="0"/>
              <a:t>. Take-up for pay-at-harvest insurance is 72%, compared to 5% for the standard pay-upfront contract. </a:t>
            </a:r>
          </a:p>
          <a:p>
            <a:pPr marL="971550" lvl="1" indent="-571500">
              <a:buFont typeface="+mj-lt"/>
              <a:buAutoNum type="arabicParenR"/>
            </a:pPr>
            <a:r>
              <a:rPr lang="en-US" sz="2400" dirty="0"/>
              <a:t>In a related precommitment arm, enabling farmers to commit to pay the insurance premium just one month later (months before harvest) increases demand by 21 percentage points.</a:t>
            </a:r>
          </a:p>
          <a:p>
            <a:r>
              <a:rPr lang="en-US" sz="2400" dirty="0"/>
              <a:t>Additional experiments and outcomes identify role of liquidity constraints and present bias.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320135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/>
              <a:t>Casaburi</a:t>
            </a:r>
            <a:r>
              <a:rPr lang="en-US" sz="2400" dirty="0"/>
              <a:t> and Willis (2018)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87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B0F0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B0F0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</a:rPr>
              <a:t>Other evidence</a:t>
            </a:r>
          </a:p>
          <a:p>
            <a:pPr marL="0" indent="0" eaLnBrk="1" hangingPunct="1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Dellavigna and Malmendier (2004, 2006)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Average cost of gym membership: $75 per month</a:t>
            </a:r>
          </a:p>
          <a:p>
            <a:pPr eaLnBrk="1" hangingPunct="1"/>
            <a:r>
              <a:rPr lang="en-US" dirty="0"/>
              <a:t>Average number of visits: 4 </a:t>
            </a:r>
          </a:p>
          <a:p>
            <a:pPr eaLnBrk="1" hangingPunct="1"/>
            <a:r>
              <a:rPr lang="en-US" dirty="0"/>
              <a:t>Average cost per </a:t>
            </a:r>
            <a:r>
              <a:rPr lang="en-US" dirty="0" err="1"/>
              <a:t>vist</a:t>
            </a:r>
            <a:r>
              <a:rPr lang="en-US" dirty="0"/>
              <a:t>: $19</a:t>
            </a:r>
          </a:p>
          <a:p>
            <a:pPr eaLnBrk="1" hangingPunct="1"/>
            <a:r>
              <a:rPr lang="en-US" dirty="0"/>
              <a:t>Cost of “pay per visit”: $10</a:t>
            </a:r>
          </a:p>
          <a:p>
            <a:pPr eaLnBrk="1" hangingPunct="1"/>
            <a:r>
              <a:rPr lang="en-US" dirty="0"/>
              <a:t>(Also measure intentions, which exceed actual exercise)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Shapiro (2005)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8001000" cy="4724400"/>
              </a:xfrm>
            </p:spPr>
            <p:txBody>
              <a:bodyPr/>
              <a:lstStyle/>
              <a:p>
                <a:r>
                  <a:rPr lang="en-US" dirty="0"/>
                  <a:t>For food stamp recipients, caloric intake declines by 10-15% over the food stamp month.</a:t>
                </a:r>
              </a:p>
              <a:p>
                <a:r>
                  <a:rPr lang="en-US" dirty="0"/>
                  <a:t>To be resolved with exponential discounting, requires an annual discount </a:t>
                </a:r>
                <a:r>
                  <a:rPr lang="en-US" b="1" u="sng" dirty="0"/>
                  <a:t>factor</a:t>
                </a:r>
                <a:r>
                  <a:rPr lang="en-US" dirty="0"/>
                  <a:t> of 0.23 (147% discount </a:t>
                </a:r>
                <a:r>
                  <a:rPr lang="en-US" b="1" u="sng" dirty="0"/>
                  <a:t>rate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0.23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=1.47.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Survey evidence reveals rising desperation over the course of the food stamp month, suggesting that a high elasticity of intertemporal substitution is not a likely explanation. </a:t>
                </a:r>
              </a:p>
              <a:p>
                <a:r>
                  <a:rPr lang="en-US" dirty="0"/>
                  <a:t>Households with more short-run impatience (estimated from hypothetical intertemporal choices) are more likely to run out of food sometime during the month.</a:t>
                </a:r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8001000" cy="4724400"/>
              </a:xfrm>
              <a:blipFill>
                <a:blip r:embed="rId2"/>
                <a:stretch>
                  <a:fillRect l="-1067" t="-903" r="-175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data can reject a number of alternative hypotheses.</a:t>
            </a: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Households that shop for food more frequently do not display a smaller decline in intake over the month, casting doubt on depreciation stories.</a:t>
            </a:r>
          </a:p>
          <a:p>
            <a:r>
              <a:rPr lang="en-US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/>
              <a:t>Survey respondents are not more likely to eat in another person’s home toward the end of the month.</a:t>
            </a:r>
          </a:p>
          <a:p>
            <a:r>
              <a:rPr lang="en-US"/>
              <a:t>The data show no evidence of learning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0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</a:t>
            </a:r>
            <a:br>
              <a:rPr lang="en-US" dirty="0"/>
            </a:br>
            <a:r>
              <a:rPr lang="it-IT" dirty="0"/>
              <a:t>Mastrobuoni and Weinberg (2009)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with substantial savings smooth consumption over the monthly </a:t>
            </a:r>
            <a:r>
              <a:rPr lang="en-US"/>
              <a:t>pay cycle</a:t>
            </a:r>
            <a:endParaRPr lang="en-US" dirty="0"/>
          </a:p>
          <a:p>
            <a:r>
              <a:rPr lang="en-US" dirty="0"/>
              <a:t>Individuals without savings consume 25 percent fewer calories the week before they receive checks relative to the week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Oster and Scott-Morton (2006)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People</a:t>
            </a:r>
            <a:r>
              <a:rPr lang="en-US" dirty="0"/>
              <a:t> (and other vice magazines) sold on the news stand at a high price relative to subscription</a:t>
            </a:r>
          </a:p>
          <a:p>
            <a:r>
              <a:rPr lang="en-US" i="1" dirty="0"/>
              <a:t>Foreign Affairs</a:t>
            </a:r>
            <a:r>
              <a:rPr lang="en-US" dirty="0"/>
              <a:t> (and other investment magazines) sold on the news stand at a low price relative to subscription</a:t>
            </a:r>
          </a:p>
          <a:p>
            <a:r>
              <a:rPr lang="en-US" dirty="0"/>
              <a:t>But </a:t>
            </a:r>
            <a:r>
              <a:rPr lang="en-US" i="1" dirty="0"/>
              <a:t>People</a:t>
            </a:r>
            <a:r>
              <a:rPr lang="en-US" dirty="0"/>
              <a:t> (and other vice magazines) sold disproportionately on the news stand and </a:t>
            </a:r>
            <a:r>
              <a:rPr lang="en-US" i="1" dirty="0"/>
              <a:t>Foreign Affairs</a:t>
            </a:r>
            <a:r>
              <a:rPr lang="en-US" dirty="0"/>
              <a:t> (and other investment magazines) sold disproportionately by subscription.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cs typeface="Arial" charset="0"/>
              </a:rPr>
              <a:t>Patient choices for the future:</a:t>
            </a:r>
            <a:endParaRPr lang="en-US" sz="320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182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203784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2743200"/>
            <a:ext cx="2673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 subjects</a:t>
            </a:r>
          </a:p>
          <a:p>
            <a:pPr eaLnBrk="1" hangingPunct="1"/>
            <a:r>
              <a:rPr lang="en-US" sz="2400">
                <a:cs typeface="Arial" charset="0"/>
              </a:rPr>
              <a:t>typically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next week</a:t>
            </a:r>
            <a:r>
              <a:rPr lang="en-US" sz="2400">
                <a:cs typeface="Arial" charset="0"/>
              </a:rPr>
              <a:t>.</a:t>
            </a:r>
          </a:p>
        </p:txBody>
      </p:sp>
      <p:pic>
        <p:nvPicPr>
          <p:cNvPr id="12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4318000" y="2819400"/>
            <a:ext cx="116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Arial" charset="0"/>
              </a:rPr>
              <a:t>74%</a:t>
            </a:r>
          </a:p>
          <a:p>
            <a:pPr eaLnBrk="1" hangingPunct="1"/>
            <a:r>
              <a:rPr lang="en-US" sz="2400" dirty="0">
                <a:cs typeface="Arial" charset="0"/>
              </a:rPr>
              <a:t>choose</a:t>
            </a:r>
          </a:p>
          <a:p>
            <a:pPr eaLnBrk="1" hangingPunct="1"/>
            <a:r>
              <a:rPr lang="en-US" sz="2400" dirty="0">
                <a:cs typeface="Arial" charset="0"/>
              </a:rPr>
              <a:t>fruit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err="1"/>
              <a:t>Augenblick</a:t>
            </a:r>
            <a:r>
              <a:rPr lang="en-US" dirty="0"/>
              <a:t> and Rabin (2019)</a:t>
            </a:r>
            <a:br>
              <a:rPr lang="en-US" dirty="0"/>
            </a:br>
            <a:r>
              <a:rPr lang="en-US" sz="2400" dirty="0"/>
              <a:t>(See </a:t>
            </a:r>
            <a:r>
              <a:rPr lang="en-US" sz="2400" dirty="0" err="1"/>
              <a:t>Augenblick</a:t>
            </a:r>
            <a:r>
              <a:rPr lang="en-US" sz="2400" dirty="0"/>
              <a:t> 2018 too)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dirty="0"/>
              <a:t>Across seven weeks, 100 participants choose the number of unpleasant tasks (transcribing blurry foreign letters) to complete immediately and at different future dates (for different wages). </a:t>
            </a:r>
          </a:p>
          <a:p>
            <a:r>
              <a:rPr lang="en-US" dirty="0"/>
              <a:t>Participants preferred 10-12% fewer tasks in the present compared to any future date, implying β=0.83. </a:t>
            </a:r>
          </a:p>
          <a:p>
            <a:r>
              <a:rPr lang="en-US" dirty="0"/>
              <a:t>Comparing predictions with actual immediate-work choices reveals that participants understand 10-24% of their present bias. </a:t>
            </a:r>
          </a:p>
          <a:p>
            <a:r>
              <a:rPr lang="en-US" dirty="0"/>
              <a:t>Participants wished to complete 4-12% fewer tasks when decisions were elicited right after completing tasks rather than before (projection bias).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8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/>
          <a:lstStyle/>
          <a:p>
            <a:r>
              <a:rPr lang="en-US" dirty="0"/>
              <a:t>Some evidence for asymmetric naiveté</a:t>
            </a:r>
            <a:br>
              <a:rPr lang="en-US" dirty="0"/>
            </a:br>
            <a:r>
              <a:rPr lang="en-US" dirty="0" err="1"/>
              <a:t>Fedyk</a:t>
            </a:r>
            <a:r>
              <a:rPr lang="en-US" dirty="0"/>
              <a:t> (2018)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classroom survey, students systematically underestimate how late they will turn in an assignment, but hold much more accurate beliefs about their classmates. </a:t>
            </a:r>
          </a:p>
          <a:p>
            <a:r>
              <a:rPr lang="en-US" dirty="0"/>
              <a:t>In an online experiment, participants engage in a real-effort task (a la </a:t>
            </a:r>
            <a:r>
              <a:rPr lang="en-US" dirty="0" err="1"/>
              <a:t>Augenblick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 and Sprenger 2015 and </a:t>
            </a:r>
            <a:r>
              <a:rPr lang="en-US" dirty="0" err="1"/>
              <a:t>Augenblick</a:t>
            </a:r>
            <a:r>
              <a:rPr lang="en-US" dirty="0"/>
              <a:t> and Rabin 2019). </a:t>
            </a:r>
          </a:p>
          <a:p>
            <a:pPr lvl="1"/>
            <a:r>
              <a:rPr lang="en-US" dirty="0" err="1"/>
              <a:t>Fedyk</a:t>
            </a:r>
            <a:r>
              <a:rPr lang="en-US" dirty="0"/>
              <a:t> estimates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= 0.82. </a:t>
            </a:r>
          </a:p>
          <a:p>
            <a:pPr lvl="1"/>
            <a:r>
              <a:rPr lang="en-US" dirty="0"/>
              <a:t>Participants </a:t>
            </a:r>
            <a:r>
              <a:rPr lang="en-US" b="1" dirty="0"/>
              <a:t>perceive</a:t>
            </a:r>
            <a:r>
              <a:rPr lang="en-US" dirty="0"/>
              <a:t> others’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to be 0.87, implying interpersonal sophistication, contrasted with 1.03 for themselves, implying naiveté. </a:t>
            </a:r>
          </a:p>
        </p:txBody>
      </p:sp>
    </p:spTree>
    <p:extLst>
      <p:ext uri="{BB962C8B-B14F-4D97-AF65-F5344CB8AC3E}">
        <p14:creationId xmlns:p14="http://schemas.microsoft.com/office/powerpoint/2010/main" val="7542328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Sampling of other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14400"/>
                <a:ext cx="8915400" cy="4724400"/>
              </a:xfrm>
            </p:spPr>
            <p:txBody>
              <a:bodyPr/>
              <a:lstStyle/>
              <a:p>
                <a:r>
                  <a:rPr lang="en-US" sz="2000" dirty="0"/>
                  <a:t>Acland and Levy (2015): gyms</a:t>
                </a:r>
              </a:p>
              <a:p>
                <a:r>
                  <a:rPr lang="en-US" sz="2000" dirty="0" err="1"/>
                  <a:t>Augenblick</a:t>
                </a:r>
                <a:r>
                  <a:rPr lang="en-US" sz="2000" dirty="0"/>
                  <a:t> (2018): time profile of “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” effects (2/3 within a single day)</a:t>
                </a:r>
              </a:p>
              <a:p>
                <a:r>
                  <a:rPr lang="en-US" sz="2000" dirty="0"/>
                  <a:t>Badger et al (2007): Present bias in the drug use choices of heroin users</a:t>
                </a:r>
              </a:p>
              <a:p>
                <a:r>
                  <a:rPr lang="en-US" sz="2000" dirty="0"/>
                  <a:t>Burks, Carpenter, </a:t>
                </a:r>
                <a:r>
                  <a:rPr lang="en-US" sz="2000" dirty="0" err="1"/>
                  <a:t>Goette</a:t>
                </a:r>
                <a:r>
                  <a:rPr lang="en-US" sz="2000" dirty="0"/>
                  <a:t>, &amp; </a:t>
                </a:r>
                <a:r>
                  <a:rPr lang="en-US" sz="2000" dirty="0" err="1"/>
                  <a:t>Rustichini</a:t>
                </a:r>
                <a:r>
                  <a:rPr lang="en-US" sz="2000" dirty="0"/>
                  <a:t> (2009): truck drivers</a:t>
                </a:r>
              </a:p>
              <a:p>
                <a:r>
                  <a:rPr lang="en-US" sz="2000" dirty="0"/>
                  <a:t>Della </a:t>
                </a:r>
                <a:r>
                  <a:rPr lang="en-US" sz="2000" dirty="0" err="1"/>
                  <a:t>Vigna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Paserman</a:t>
                </a:r>
                <a:r>
                  <a:rPr lang="en-US" sz="2000" dirty="0"/>
                  <a:t> (2005): job search</a:t>
                </a:r>
              </a:p>
              <a:p>
                <a:pPr eaLnBrk="1" hangingPunct="1"/>
                <a:r>
                  <a:rPr lang="en-US" sz="2000" dirty="0" err="1"/>
                  <a:t>Duflo</a:t>
                </a:r>
                <a:r>
                  <a:rPr lang="en-US" sz="2000" dirty="0"/>
                  <a:t> (2009): immunization</a:t>
                </a:r>
              </a:p>
              <a:p>
                <a:pPr eaLnBrk="1" hangingPunct="1"/>
                <a:r>
                  <a:rPr lang="en-US" sz="2000" dirty="0" err="1"/>
                  <a:t>Duflo</a:t>
                </a:r>
                <a:r>
                  <a:rPr lang="en-US" sz="2000" dirty="0"/>
                  <a:t>, Kremer, Robinson (2009): commitment fertilizer</a:t>
                </a:r>
              </a:p>
              <a:p>
                <a:r>
                  <a:rPr lang="en-US" sz="2000" dirty="0" err="1"/>
                  <a:t>Goda</a:t>
                </a:r>
                <a:r>
                  <a:rPr lang="en-US" sz="2000" dirty="0"/>
                  <a:t>, Levy, Manchester, Sojourner, and </a:t>
                </a:r>
                <a:r>
                  <a:rPr lang="en-US" sz="2000" dirty="0" err="1"/>
                  <a:t>Tasoff</a:t>
                </a:r>
                <a:r>
                  <a:rPr lang="en-US" sz="2000" dirty="0"/>
                  <a:t> (2015): retirement savings</a:t>
                </a:r>
              </a:p>
              <a:p>
                <a:r>
                  <a:rPr lang="en-US" sz="2000" dirty="0" err="1"/>
                  <a:t>Kuchler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Pagel</a:t>
                </a:r>
                <a:r>
                  <a:rPr lang="en-US" sz="2000" dirty="0"/>
                  <a:t> (2017): credit cards</a:t>
                </a:r>
              </a:p>
              <a:p>
                <a:r>
                  <a:rPr lang="en-US" sz="2000" dirty="0"/>
                  <a:t>Levy et al (2017); smoking </a:t>
                </a:r>
                <a:r>
                  <a:rPr lang="en-US" sz="2000" dirty="0" err="1"/>
                  <a:t>cessationn</a:t>
                </a:r>
                <a:endParaRPr lang="en-US" sz="2000" dirty="0"/>
              </a:p>
              <a:p>
                <a:pPr eaLnBrk="1" hangingPunct="1"/>
                <a:r>
                  <a:rPr lang="en-US" sz="2000" dirty="0"/>
                  <a:t>Milkman et al (2008): video rentals return sequencing</a:t>
                </a:r>
              </a:p>
              <a:p>
                <a:pPr eaLnBrk="1" hangingPunct="1"/>
                <a:r>
                  <a:rPr lang="en-US" sz="2000" dirty="0" err="1"/>
                  <a:t>Sapienza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Zingales</a:t>
                </a:r>
                <a:r>
                  <a:rPr lang="en-US" sz="2000" dirty="0"/>
                  <a:t> (2008,2009): procrastination</a:t>
                </a:r>
              </a:p>
              <a:p>
                <a:pPr eaLnBrk="1" hangingPunct="1"/>
                <a:r>
                  <a:rPr lang="en-US" sz="2000" dirty="0"/>
                  <a:t>Trope &amp; </a:t>
                </a:r>
                <a:r>
                  <a:rPr lang="en-US" sz="2000" dirty="0" err="1"/>
                  <a:t>Fischbach</a:t>
                </a:r>
                <a:r>
                  <a:rPr lang="en-US" sz="2000" dirty="0"/>
                  <a:t> (2000): commitment to medical adherence</a:t>
                </a:r>
              </a:p>
              <a:p>
                <a:pPr eaLnBrk="1" hangingPunct="1"/>
                <a:r>
                  <a:rPr lang="en-US" sz="2000" dirty="0" err="1"/>
                  <a:t>Wertenbroch</a:t>
                </a:r>
                <a:r>
                  <a:rPr lang="en-US" sz="2000" dirty="0"/>
                  <a:t> (1998): individual packaging of temptation goods</a:t>
                </a:r>
              </a:p>
              <a:p>
                <a:pPr eaLnBrk="1" hangingPunct="1"/>
                <a:r>
                  <a:rPr lang="en-US" sz="2000" dirty="0"/>
                  <a:t>Carrera, Royer, </a:t>
                </a:r>
                <a:r>
                  <a:rPr lang="en-US" sz="2000" dirty="0" err="1"/>
                  <a:t>Stehr</a:t>
                </a:r>
                <a:r>
                  <a:rPr lang="en-US" sz="2000" dirty="0"/>
                  <a:t>, Sydnor, and </a:t>
                </a:r>
                <a:r>
                  <a:rPr lang="en-US" sz="2000" dirty="0" err="1"/>
                  <a:t>Taubinsky</a:t>
                </a:r>
                <a:r>
                  <a:rPr lang="en-US" sz="2000" dirty="0"/>
                  <a:t> (2019): demand effects and commitment</a:t>
                </a:r>
              </a:p>
              <a:p>
                <a:pPr eaLnBrk="1" hangingPunct="1"/>
                <a:endParaRPr lang="en-US" sz="2200" dirty="0"/>
              </a:p>
              <a:p>
                <a:pPr marL="0" indent="0" eaLnBrk="1" hangingPunct="1">
                  <a:buNone/>
                </a:pPr>
                <a:endParaRPr lang="en-US" sz="2200" dirty="0"/>
              </a:p>
              <a:p>
                <a:pPr eaLnBrk="1" hangingPunct="1"/>
                <a:endParaRPr lang="en-US" sz="2200" dirty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14400"/>
                <a:ext cx="8915400" cy="4724400"/>
              </a:xfrm>
              <a:blipFill>
                <a:blip r:embed="rId3"/>
                <a:stretch>
                  <a:fillRect l="-712" t="-804" r="-855" b="-2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r>
              <a:rPr lang="en-US" dirty="0"/>
              <a:t>Household finance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4114800"/>
          </a:xfrm>
        </p:spPr>
        <p:txBody>
          <a:bodyPr/>
          <a:lstStyle/>
          <a:p>
            <a:pPr eaLnBrk="1" hangingPunct="1"/>
            <a:r>
              <a:rPr lang="en-US" sz="1800" dirty="0" err="1"/>
              <a:t>Allcott</a:t>
            </a:r>
            <a:r>
              <a:rPr lang="en-US" sz="1800" dirty="0"/>
              <a:t>, Kim, </a:t>
            </a:r>
            <a:r>
              <a:rPr lang="en-US" sz="1800" dirty="0" err="1"/>
              <a:t>Taubinsky</a:t>
            </a:r>
            <a:r>
              <a:rPr lang="en-US" sz="1800" dirty="0"/>
              <a:t>, and </a:t>
            </a:r>
            <a:r>
              <a:rPr lang="en-US" sz="1800" dirty="0" err="1"/>
              <a:t>Zinman</a:t>
            </a:r>
            <a:r>
              <a:rPr lang="en-US" sz="1800" dirty="0"/>
              <a:t> (2020): payday loans</a:t>
            </a:r>
          </a:p>
          <a:p>
            <a:pPr eaLnBrk="1" hangingPunct="1"/>
            <a:r>
              <a:rPr lang="en-US" sz="1800" dirty="0" err="1"/>
              <a:t>Angeletos</a:t>
            </a:r>
            <a:r>
              <a:rPr lang="en-US" sz="1800" dirty="0"/>
              <a:t>, Laibson, Repetto, </a:t>
            </a:r>
            <a:r>
              <a:rPr lang="en-US" sz="1800" dirty="0" err="1"/>
              <a:t>Tobacman</a:t>
            </a:r>
            <a:r>
              <a:rPr lang="en-US" sz="1800" dirty="0"/>
              <a:t>, and Weinberg (2001)</a:t>
            </a:r>
          </a:p>
          <a:p>
            <a:pPr eaLnBrk="1" hangingPunct="1"/>
            <a:r>
              <a:rPr lang="en-US" sz="1800" dirty="0"/>
              <a:t>Della </a:t>
            </a:r>
            <a:r>
              <a:rPr lang="en-US" sz="1800" dirty="0" err="1"/>
              <a:t>Vigna</a:t>
            </a:r>
            <a:r>
              <a:rPr lang="en-US" sz="1800" dirty="0"/>
              <a:t> and </a:t>
            </a:r>
            <a:r>
              <a:rPr lang="en-US" sz="1800" dirty="0" err="1"/>
              <a:t>Paserman</a:t>
            </a:r>
            <a:r>
              <a:rPr lang="en-US" sz="1800" dirty="0"/>
              <a:t> (2005): job search</a:t>
            </a:r>
          </a:p>
          <a:p>
            <a:pPr eaLnBrk="1" hangingPunct="1"/>
            <a:r>
              <a:rPr lang="en-US" sz="1800" dirty="0" err="1"/>
              <a:t>Duflo</a:t>
            </a:r>
            <a:r>
              <a:rPr lang="en-US" sz="1800" dirty="0"/>
              <a:t>, Kremer, Robinson (2009): commitment fertilizer</a:t>
            </a:r>
          </a:p>
          <a:p>
            <a:pPr eaLnBrk="1" hangingPunct="1"/>
            <a:r>
              <a:rPr lang="en-US" sz="1800" dirty="0"/>
              <a:t>Meier and Sprenger (2010): correlation with credit card borrowing</a:t>
            </a:r>
          </a:p>
          <a:p>
            <a:pPr eaLnBrk="1" hangingPunct="1"/>
            <a:r>
              <a:rPr lang="en-US" sz="1800" dirty="0" err="1"/>
              <a:t>Maxted</a:t>
            </a:r>
            <a:r>
              <a:rPr lang="en-US" sz="1800" dirty="0"/>
              <a:t>, </a:t>
            </a:r>
            <a:r>
              <a:rPr lang="en-US" sz="1800" dirty="0" err="1"/>
              <a:t>Laibson</a:t>
            </a:r>
            <a:r>
              <a:rPr lang="en-US" sz="1800" dirty="0"/>
              <a:t>, Moll (2022): mortgage refi and the household balance sheet</a:t>
            </a:r>
          </a:p>
          <a:p>
            <a:pPr eaLnBrk="1" hangingPunct="1"/>
            <a:r>
              <a:rPr lang="en-US" sz="1800" dirty="0" err="1"/>
              <a:t>Shui</a:t>
            </a:r>
            <a:r>
              <a:rPr lang="en-US" sz="1800" dirty="0"/>
              <a:t> and </a:t>
            </a:r>
            <a:r>
              <a:rPr lang="en-US" sz="1800" dirty="0" err="1"/>
              <a:t>Ausubel</a:t>
            </a:r>
            <a:r>
              <a:rPr lang="en-US" sz="1800" dirty="0"/>
              <a:t> (2006): credit cards</a:t>
            </a:r>
          </a:p>
          <a:p>
            <a:pPr eaLnBrk="1" hangingPunct="1"/>
            <a:r>
              <a:rPr lang="en-US" sz="1800" dirty="0"/>
              <a:t>Shapiro (2005): consumption cycle over month</a:t>
            </a:r>
          </a:p>
          <a:p>
            <a:pPr eaLnBrk="1" hangingPunct="1"/>
            <a:r>
              <a:rPr lang="it-IT" sz="1800" dirty="0"/>
              <a:t>Mastrobuoni and Weinberg (2009): consumption cycle over month</a:t>
            </a:r>
          </a:p>
          <a:p>
            <a:pPr eaLnBrk="1" hangingPunct="1"/>
            <a:r>
              <a:rPr lang="it-IT" sz="1800" dirty="0"/>
              <a:t>Laibson, Maxted, Repetto, and Tobacman (2022): MSM estimation using wealth and debt moments</a:t>
            </a:r>
          </a:p>
          <a:p>
            <a:pPr eaLnBrk="1" hangingPunct="1"/>
            <a:r>
              <a:rPr lang="it-IT" sz="1800" dirty="0"/>
              <a:t>Kuchler (2014): credit card debt paydown</a:t>
            </a:r>
          </a:p>
          <a:p>
            <a:pPr eaLnBrk="1" hangingPunct="1"/>
            <a:r>
              <a:rPr lang="it-IT" sz="1800" dirty="0"/>
              <a:t>Lockwood (2018): design of EITC</a:t>
            </a:r>
          </a:p>
          <a:p>
            <a:pPr eaLnBrk="1" hangingPunct="1"/>
            <a:r>
              <a:rPr lang="it-IT" sz="1800" dirty="0"/>
              <a:t>Casaburi and Willis (2018): take-up of crop insurance</a:t>
            </a:r>
          </a:p>
          <a:p>
            <a:pPr eaLnBrk="1" hangingPunct="1"/>
            <a:r>
              <a:rPr lang="it-IT" sz="1800" dirty="0"/>
              <a:t>Blumenstock, Callen, and Ghani (2017): defaults and present-bias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29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cs typeface="Arial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Preference “reversals”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Other types of studies</a:t>
            </a:r>
          </a:p>
          <a:p>
            <a:pPr marL="457200" indent="-457200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cs typeface="Arial" charset="0"/>
              </a:rPr>
              <a:t>Impatient choices for today:</a:t>
            </a:r>
            <a:endParaRPr lang="en-US" sz="320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19400" y="1447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3319" name="Picture 7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</a:t>
            </a:r>
          </a:p>
          <a:p>
            <a:pPr eaLnBrk="1" hangingPunct="1"/>
            <a:r>
              <a:rPr lang="en-US" sz="2400">
                <a:cs typeface="Arial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?</a:t>
            </a:r>
          </a:p>
        </p:txBody>
      </p:sp>
      <p:pic>
        <p:nvPicPr>
          <p:cNvPr id="9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32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cs typeface="Arial" charset="0"/>
              </a:rPr>
              <a:t>Time Inconsistent Preferences</a:t>
            </a:r>
            <a:r>
              <a:rPr lang="en-US" sz="3200"/>
              <a:t>: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4343" name="Picture 7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524000" y="5103813"/>
            <a:ext cx="1490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70%</a:t>
            </a:r>
          </a:p>
          <a:p>
            <a:pPr eaLnBrk="1" hangingPunct="1"/>
            <a:r>
              <a:rPr lang="en-US" sz="2400">
                <a:cs typeface="Arial" charset="0"/>
              </a:rPr>
              <a:t>choose </a:t>
            </a:r>
          </a:p>
          <a:p>
            <a:pPr eaLnBrk="1" hangingPunct="1"/>
            <a:r>
              <a:rPr lang="en-US" sz="2400">
                <a:cs typeface="Arial" charset="0"/>
              </a:rPr>
              <a:t>chocolate</a:t>
            </a:r>
          </a:p>
        </p:txBody>
      </p:sp>
      <p:pic>
        <p:nvPicPr>
          <p:cNvPr id="9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/>
              <a:t>Percentage unhealthy snacks chosen</a:t>
            </a:r>
            <a:br>
              <a:rPr lang="en-US" sz="2400" dirty="0"/>
            </a:br>
            <a:r>
              <a:rPr lang="en-US" sz="2400" dirty="0"/>
              <a:t>H = hungry (late afternoon)</a:t>
            </a:r>
            <a:br>
              <a:rPr lang="en-US" sz="2400" dirty="0"/>
            </a:br>
            <a:r>
              <a:rPr lang="en-US" sz="2400" dirty="0"/>
              <a:t>S = sated (just after lunch)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immediate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advance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13" y="6429531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[(state when asked in advance), (state when asked immediately before consumption)]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98293" y="2438400"/>
            <a:ext cx="1604668" cy="40340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558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29731</TotalTime>
  <Words>4001</Words>
  <Application>Microsoft Macintosh PowerPoint</Application>
  <PresentationFormat>On-screen Show (4:3)</PresentationFormat>
  <Paragraphs>499</Paragraphs>
  <Slides>64</Slides>
  <Notes>15</Notes>
  <HiddenSlides>8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Blank Presentation</vt:lpstr>
      <vt:lpstr>Office Theme</vt:lpstr>
      <vt:lpstr>1_default</vt:lpstr>
      <vt:lpstr>Equation</vt:lpstr>
      <vt:lpstr>PowerPoint Presentation</vt:lpstr>
      <vt:lpstr>Outline</vt:lpstr>
      <vt:lpstr>1. Preference reversals</vt:lpstr>
      <vt:lpstr>Read, Loewenstein &amp; Kalyanaraman (1999)</vt:lpstr>
      <vt:lpstr>Read and van Leeuwen (1998) (data from sated/sated condition)</vt:lpstr>
      <vt:lpstr>Patient choices for the future:</vt:lpstr>
      <vt:lpstr>Impatient choices for today:</vt:lpstr>
      <vt:lpstr>Time Inconsistent Preferences:</vt:lpstr>
      <vt:lpstr>Percentage unhealthy snacks chosen H = hungry (late afternoon) S = sated (just after lunch)</vt:lpstr>
      <vt:lpstr>Percentage unhealthy snacks chosen H = hungry (late afternoon) S = sated (just after lunch)</vt:lpstr>
      <vt:lpstr>Percentage unhealthy snacks chosen H = hungry (late afternoon) S = sated (just after lunch)</vt:lpstr>
      <vt:lpstr>See Badger et al (2007) for a related example with heroin addicts given the time-dated reward of buprenorphine (“bup”),  a heroin partial agonist   </vt:lpstr>
      <vt:lpstr>Also see Sadoff, Samek, and Sprenger (2020), which uses a related experimental paradigm and a welfare-theory analysis.</vt:lpstr>
      <vt:lpstr>Quasi-hyperbolic interpretation </vt:lpstr>
      <vt:lpstr>Extremely thirsty subjects McClure, Ericson, Laibson, Loewenstein and Cohen (2007)</vt:lpstr>
      <vt:lpstr>Recovering heroin addicts and Buprenorphine (BUP) Badger et al (2007)</vt:lpstr>
      <vt:lpstr>Recovering heroin addicts Badger et al (2007)</vt:lpstr>
      <vt:lpstr>A bit of math</vt:lpstr>
      <vt:lpstr>Money now vs. money later  Thaler (1981)</vt:lpstr>
      <vt:lpstr>But … “money earlier vs. money later”  (MEL) has so many confounds (Chabris, Laibson, and Schuldt 2009 Cohen, Ericson, Laibson, White, JEL 2020)</vt:lpstr>
      <vt:lpstr>Why are money questions unsuited to measuring discounting even in theory?</vt:lpstr>
      <vt:lpstr>PowerPoint Presentation</vt:lpstr>
      <vt:lpstr>But … “money earlier vs. money later”  (MEL) has so many confounds (Chabris, Laibson, and Schuldt 2009)</vt:lpstr>
      <vt:lpstr>White, Ericson, Laibson, and Cohen (2014) (see also Read, Frederick and Scholten 2013)</vt:lpstr>
      <vt:lpstr>Augenblick, Niederle, and Sprenger (2015) “Three period work experiment: 0, 2, 3”</vt:lpstr>
      <vt:lpstr>Augenblick, Niederle, and Sprenger (2015) “Three period money experiment: 1, 4, 7”</vt:lpstr>
      <vt:lpstr>Augenblick, Niederle, and Sprenger (2015)</vt:lpstr>
      <vt:lpstr>Outline</vt:lpstr>
      <vt:lpstr>Stickk</vt:lpstr>
      <vt:lpstr>Clocky</vt:lpstr>
      <vt:lpstr>Tocky</vt:lpstr>
      <vt:lpstr>PowerPoint Presentation</vt:lpstr>
      <vt:lpstr>PowerPoint Presentation</vt:lpstr>
      <vt:lpstr>“Freedom”</vt:lpstr>
      <vt:lpstr>Ashraf, Karlan, and Yin (2006)</vt:lpstr>
      <vt:lpstr>PowerPoint Presentation</vt:lpstr>
      <vt:lpstr>Gine, Karlan, Zinman (2009)</vt:lpstr>
      <vt:lpstr>Kaur, Kremer, and Mullainathan (2010):</vt:lpstr>
      <vt:lpstr>Kaur, Kremer, and Mullainathan (2015):</vt:lpstr>
      <vt:lpstr>Houser, Schunk, Winter, and Xiao (2010)</vt:lpstr>
      <vt:lpstr>Royer, Stehr, and Sydnor (2011)</vt:lpstr>
      <vt:lpstr>Ariely and Wertenbroch (2002)</vt:lpstr>
      <vt:lpstr>Alsan, Armstrong, Beshears, Choi, del Rio,  Laibson, Madrian and Marconi (2017)</vt:lpstr>
      <vt:lpstr>PowerPoint Presentation</vt:lpstr>
      <vt:lpstr>Study of rickshaw peddlers who are given access to commitment technologies Schilbach (2019)</vt:lpstr>
      <vt:lpstr>PowerPoint Presentation</vt:lpstr>
      <vt:lpstr>Commitment Technology for  Alcohol Avoidance</vt:lpstr>
      <vt:lpstr>PowerPoint Presentation</vt:lpstr>
      <vt:lpstr>PowerPoint Presentation</vt:lpstr>
      <vt:lpstr>How to design a commitment contract</vt:lpstr>
      <vt:lpstr>Initial investment in goal account</vt:lpstr>
      <vt:lpstr>Now participant can divide their money across three accounts:  (i) freedom account  (ii) goal account with 10% penalty  (iii) goal account with no withdrawal  </vt:lpstr>
      <vt:lpstr>Pre-committing to buy (crop) insurance</vt:lpstr>
      <vt:lpstr>Outline</vt:lpstr>
      <vt:lpstr>Dellavigna and Malmendier (2004, 2006)</vt:lpstr>
      <vt:lpstr>Shapiro (2005)</vt:lpstr>
      <vt:lpstr>The data can reject a number of alternative hypotheses.</vt:lpstr>
      <vt:lpstr>Social security Mastrobuoni and Weinberg (2009) </vt:lpstr>
      <vt:lpstr>PowerPoint Presentation</vt:lpstr>
      <vt:lpstr>Augenblick and Rabin (2019) (See Augenblick 2018 too)</vt:lpstr>
      <vt:lpstr>Some evidence for asymmetric naiveté Fedyk (2018) </vt:lpstr>
      <vt:lpstr>Sampling of other studies</vt:lpstr>
      <vt:lpstr>Household finance studies</vt:lpstr>
      <vt:lpstr>Outline</vt:lpstr>
    </vt:vector>
  </TitlesOfParts>
  <Manager/>
  <Company>Princeton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McClure</dc:creator>
  <cp:keywords/>
  <dc:description/>
  <cp:lastModifiedBy>Laibson, David I.</cp:lastModifiedBy>
  <cp:revision>562</cp:revision>
  <cp:lastPrinted>2022-04-18T12:51:05Z</cp:lastPrinted>
  <dcterms:created xsi:type="dcterms:W3CDTF">2004-05-07T00:40:40Z</dcterms:created>
  <dcterms:modified xsi:type="dcterms:W3CDTF">2022-07-12T12:06:03Z</dcterms:modified>
  <cp:category/>
</cp:coreProperties>
</file>