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0"/>
  </p:notesMasterIdLst>
  <p:handoutMasterIdLst>
    <p:handoutMasterId r:id="rId51"/>
  </p:handoutMasterIdLst>
  <p:sldIdLst>
    <p:sldId id="258" r:id="rId2"/>
    <p:sldId id="548" r:id="rId3"/>
    <p:sldId id="549" r:id="rId4"/>
    <p:sldId id="550" r:id="rId5"/>
    <p:sldId id="551" r:id="rId6"/>
    <p:sldId id="547" r:id="rId7"/>
    <p:sldId id="486" r:id="rId8"/>
    <p:sldId id="552" r:id="rId9"/>
    <p:sldId id="505" r:id="rId10"/>
    <p:sldId id="525" r:id="rId11"/>
    <p:sldId id="517" r:id="rId12"/>
    <p:sldId id="507" r:id="rId13"/>
    <p:sldId id="511" r:id="rId14"/>
    <p:sldId id="508" r:id="rId15"/>
    <p:sldId id="510" r:id="rId16"/>
    <p:sldId id="509" r:id="rId17"/>
    <p:sldId id="518" r:id="rId18"/>
    <p:sldId id="522" r:id="rId19"/>
    <p:sldId id="519" r:id="rId20"/>
    <p:sldId id="553" r:id="rId21"/>
    <p:sldId id="521" r:id="rId22"/>
    <p:sldId id="523" r:id="rId23"/>
    <p:sldId id="404" r:id="rId24"/>
    <p:sldId id="389" r:id="rId25"/>
    <p:sldId id="524" r:id="rId26"/>
    <p:sldId id="440" r:id="rId27"/>
    <p:sldId id="441" r:id="rId28"/>
    <p:sldId id="467" r:id="rId29"/>
    <p:sldId id="442" r:id="rId30"/>
    <p:sldId id="468" r:id="rId31"/>
    <p:sldId id="512" r:id="rId32"/>
    <p:sldId id="554" r:id="rId33"/>
    <p:sldId id="444" r:id="rId34"/>
    <p:sldId id="465" r:id="rId35"/>
    <p:sldId id="503" r:id="rId36"/>
    <p:sldId id="466" r:id="rId37"/>
    <p:sldId id="463" r:id="rId38"/>
    <p:sldId id="487" r:id="rId39"/>
    <p:sldId id="459" r:id="rId40"/>
    <p:sldId id="461" r:id="rId41"/>
    <p:sldId id="488" r:id="rId42"/>
    <p:sldId id="500" r:id="rId43"/>
    <p:sldId id="501" r:id="rId44"/>
    <p:sldId id="502" r:id="rId45"/>
    <p:sldId id="498" r:id="rId46"/>
    <p:sldId id="514" r:id="rId47"/>
    <p:sldId id="515" r:id="rId48"/>
    <p:sldId id="365" r:id="rId49"/>
  </p:sldIdLst>
  <p:sldSz cx="12192000" cy="6858000"/>
  <p:notesSz cx="6858000" cy="9296400"/>
  <p:defaultTextStyle>
    <a:defPPr>
      <a:defRPr lang="en-US"/>
    </a:defPPr>
    <a:lvl1pPr algn="l" rtl="0" fontAlgn="base">
      <a:lnSpc>
        <a:spcPct val="80000"/>
      </a:lnSpc>
      <a:spcBef>
        <a:spcPct val="20000"/>
      </a:spcBef>
      <a:spcAft>
        <a:spcPct val="0"/>
      </a:spcAft>
      <a:defRPr kern="1200">
        <a:solidFill>
          <a:schemeClr val="tx1"/>
        </a:solidFill>
        <a:latin typeface="Arial" charset="0"/>
        <a:ea typeface="+mn-ea"/>
        <a:cs typeface="Arial" charset="0"/>
      </a:defRPr>
    </a:lvl1pPr>
    <a:lvl2pPr marL="457200" algn="l" rtl="0" fontAlgn="base">
      <a:lnSpc>
        <a:spcPct val="80000"/>
      </a:lnSpc>
      <a:spcBef>
        <a:spcPct val="20000"/>
      </a:spcBef>
      <a:spcAft>
        <a:spcPct val="0"/>
      </a:spcAft>
      <a:defRPr kern="1200">
        <a:solidFill>
          <a:schemeClr val="tx1"/>
        </a:solidFill>
        <a:latin typeface="Arial" charset="0"/>
        <a:ea typeface="+mn-ea"/>
        <a:cs typeface="Arial" charset="0"/>
      </a:defRPr>
    </a:lvl2pPr>
    <a:lvl3pPr marL="914400" algn="l" rtl="0" fontAlgn="base">
      <a:lnSpc>
        <a:spcPct val="80000"/>
      </a:lnSpc>
      <a:spcBef>
        <a:spcPct val="20000"/>
      </a:spcBef>
      <a:spcAft>
        <a:spcPct val="0"/>
      </a:spcAft>
      <a:defRPr kern="1200">
        <a:solidFill>
          <a:schemeClr val="tx1"/>
        </a:solidFill>
        <a:latin typeface="Arial" charset="0"/>
        <a:ea typeface="+mn-ea"/>
        <a:cs typeface="Arial" charset="0"/>
      </a:defRPr>
    </a:lvl3pPr>
    <a:lvl4pPr marL="1371600" algn="l" rtl="0" fontAlgn="base">
      <a:lnSpc>
        <a:spcPct val="80000"/>
      </a:lnSpc>
      <a:spcBef>
        <a:spcPct val="20000"/>
      </a:spcBef>
      <a:spcAft>
        <a:spcPct val="0"/>
      </a:spcAft>
      <a:defRPr kern="1200">
        <a:solidFill>
          <a:schemeClr val="tx1"/>
        </a:solidFill>
        <a:latin typeface="Arial" charset="0"/>
        <a:ea typeface="+mn-ea"/>
        <a:cs typeface="Arial" charset="0"/>
      </a:defRPr>
    </a:lvl4pPr>
    <a:lvl5pPr marL="1828800" algn="l" rtl="0" fontAlgn="base">
      <a:lnSpc>
        <a:spcPct val="80000"/>
      </a:lnSpc>
      <a:spcBef>
        <a:spcPct val="2000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03B"/>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895" autoAdjust="0"/>
  </p:normalViewPr>
  <p:slideViewPr>
    <p:cSldViewPr>
      <p:cViewPr varScale="1">
        <p:scale>
          <a:sx n="102" d="100"/>
          <a:sy n="102" d="100"/>
        </p:scale>
        <p:origin x="114" y="13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19" b="1" i="0" u="none" strike="noStrike" baseline="0">
                <a:solidFill>
                  <a:schemeClr val="tx1"/>
                </a:solidFill>
                <a:latin typeface="Arial"/>
                <a:ea typeface="Arial"/>
                <a:cs typeface="Arial"/>
              </a:defRPr>
            </a:pPr>
            <a:r>
              <a:rPr lang="en-US"/>
              <a:t>Median monetary amount preferred to an extra dose of buprenorphine</a:t>
            </a:r>
          </a:p>
        </c:rich>
      </c:tx>
      <c:layout>
        <c:manualLayout>
          <c:xMode val="edge"/>
          <c:yMode val="edge"/>
          <c:x val="0.11723329425556858"/>
          <c:y val="1.9313304721030045E-2"/>
        </c:manualLayout>
      </c:layout>
      <c:overlay val="0"/>
      <c:spPr>
        <a:noFill/>
        <a:ln w="23310">
          <a:noFill/>
        </a:ln>
      </c:spPr>
    </c:title>
    <c:autoTitleDeleted val="0"/>
    <c:view3D>
      <c:rotX val="15"/>
      <c:hPercent val="41"/>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9.495896834701055E-2"/>
          <c:y val="0.24892703862660945"/>
          <c:w val="0.89331770222743256"/>
          <c:h val="0.5622317596566524"/>
        </c:manualLayout>
      </c:layout>
      <c:bar3DChart>
        <c:barDir val="col"/>
        <c:grouping val="clustered"/>
        <c:varyColors val="0"/>
        <c:ser>
          <c:idx val="0"/>
          <c:order val="0"/>
          <c:tx>
            <c:strRef>
              <c:f>Sheet1!$A$2</c:f>
              <c:strCache>
                <c:ptCount val="1"/>
              </c:strCache>
            </c:strRef>
          </c:tx>
          <c:spPr>
            <a:solidFill>
              <a:schemeClr val="accent1"/>
            </a:solidFill>
            <a:ln w="11655">
              <a:solidFill>
                <a:schemeClr val="tx1"/>
              </a:solidFill>
              <a:prstDash val="solid"/>
            </a:ln>
          </c:spPr>
          <c:invertIfNegative val="0"/>
          <c:cat>
            <c:strRef>
              <c:f>Sheet1!$B$1:$C$1</c:f>
              <c:strCache>
                <c:ptCount val="2"/>
                <c:pt idx="0">
                  <c:v>deprived (before getting dose)</c:v>
                </c:pt>
                <c:pt idx="1">
                  <c:v>not deprived (after getting dose)</c:v>
                </c:pt>
              </c:strCache>
            </c:strRef>
          </c:cat>
          <c:val>
            <c:numRef>
              <c:f>Sheet1!$B$2:$C$2</c:f>
              <c:numCache>
                <c:formatCode>General</c:formatCode>
                <c:ptCount val="2"/>
                <c:pt idx="0">
                  <c:v>60</c:v>
                </c:pt>
                <c:pt idx="1">
                  <c:v>35</c:v>
                </c:pt>
              </c:numCache>
            </c:numRef>
          </c:val>
          <c:extLst>
            <c:ext xmlns:c16="http://schemas.microsoft.com/office/drawing/2014/chart" uri="{C3380CC4-5D6E-409C-BE32-E72D297353CC}">
              <c16:uniqueId val="{00000000-79A1-426F-9FA6-BD9E4AE4FEB6}"/>
            </c:ext>
          </c:extLst>
        </c:ser>
        <c:dLbls>
          <c:showLegendKey val="0"/>
          <c:showVal val="0"/>
          <c:showCatName val="0"/>
          <c:showSerName val="0"/>
          <c:showPercent val="0"/>
          <c:showBubbleSize val="0"/>
        </c:dLbls>
        <c:gapWidth val="150"/>
        <c:gapDepth val="0"/>
        <c:shape val="box"/>
        <c:axId val="119255040"/>
        <c:axId val="119256576"/>
        <c:axId val="0"/>
      </c:bar3DChart>
      <c:catAx>
        <c:axId val="119255040"/>
        <c:scaling>
          <c:orientation val="minMax"/>
        </c:scaling>
        <c:delete val="0"/>
        <c:axPos val="b"/>
        <c:numFmt formatCode="General" sourceLinked="1"/>
        <c:majorTickMark val="out"/>
        <c:minorTickMark val="none"/>
        <c:tickLblPos val="low"/>
        <c:spPr>
          <a:ln w="2914">
            <a:solidFill>
              <a:schemeClr val="tx1"/>
            </a:solidFill>
            <a:prstDash val="solid"/>
          </a:ln>
        </c:spPr>
        <c:txPr>
          <a:bodyPr rot="0" vert="horz"/>
          <a:lstStyle/>
          <a:p>
            <a:pPr>
              <a:defRPr sz="1652" b="1" i="0" u="none" strike="noStrike" baseline="0">
                <a:solidFill>
                  <a:schemeClr val="tx1"/>
                </a:solidFill>
                <a:latin typeface="Arial"/>
                <a:ea typeface="Arial"/>
                <a:cs typeface="Arial"/>
              </a:defRPr>
            </a:pPr>
            <a:endParaRPr lang="en-US"/>
          </a:p>
        </c:txPr>
        <c:crossAx val="119256576"/>
        <c:crosses val="autoZero"/>
        <c:auto val="1"/>
        <c:lblAlgn val="ctr"/>
        <c:lblOffset val="100"/>
        <c:tickLblSkip val="1"/>
        <c:tickMarkSkip val="1"/>
        <c:noMultiLvlLbl val="0"/>
      </c:catAx>
      <c:valAx>
        <c:axId val="119256576"/>
        <c:scaling>
          <c:orientation val="minMax"/>
        </c:scaling>
        <c:delete val="0"/>
        <c:axPos val="l"/>
        <c:majorGridlines>
          <c:spPr>
            <a:ln w="2914">
              <a:solidFill>
                <a:schemeClr val="tx1"/>
              </a:solidFill>
              <a:prstDash val="solid"/>
            </a:ln>
          </c:spPr>
        </c:majorGridlines>
        <c:title>
          <c:tx>
            <c:rich>
              <a:bodyPr rot="0" vert="horz"/>
              <a:lstStyle/>
              <a:p>
                <a:pPr algn="ctr">
                  <a:defRPr sz="2203" b="1" i="0" u="none" strike="noStrike" baseline="0">
                    <a:solidFill>
                      <a:schemeClr val="tx1"/>
                    </a:solidFill>
                    <a:latin typeface="Arial"/>
                    <a:ea typeface="Arial"/>
                    <a:cs typeface="Arial"/>
                  </a:defRPr>
                </a:pPr>
                <a:r>
                  <a:rPr lang="en-US" sz="1881" b="1" i="0" u="none" strike="noStrike" baseline="0">
                    <a:solidFill>
                      <a:srgbClr val="000000"/>
                    </a:solidFill>
                    <a:latin typeface="Arial"/>
                    <a:cs typeface="Arial"/>
                  </a:rPr>
                  <a:t>$</a:t>
                </a:r>
                <a:r>
                  <a:rPr lang="en-US" sz="918" b="1" i="0" u="none" strike="noStrike" baseline="0">
                    <a:solidFill>
                      <a:srgbClr val="000000"/>
                    </a:solidFill>
                    <a:latin typeface="Arial"/>
                    <a:cs typeface="Arial"/>
                  </a:rPr>
                  <a:t>s</a:t>
                </a:r>
                <a:endParaRPr lang="en-US"/>
              </a:p>
            </c:rich>
          </c:tx>
          <c:layout>
            <c:manualLayout>
              <c:xMode val="edge"/>
              <c:yMode val="edge"/>
              <c:x val="0.10785463071512309"/>
              <c:y val="0.50858369098712441"/>
            </c:manualLayout>
          </c:layout>
          <c:overlay val="0"/>
          <c:spPr>
            <a:noFill/>
            <a:ln w="23310">
              <a:noFill/>
            </a:ln>
          </c:spPr>
        </c:title>
        <c:numFmt formatCode="General" sourceLinked="1"/>
        <c:majorTickMark val="out"/>
        <c:minorTickMark val="none"/>
        <c:tickLblPos val="nextTo"/>
        <c:spPr>
          <a:ln w="2914">
            <a:solidFill>
              <a:schemeClr val="tx1"/>
            </a:solidFill>
            <a:prstDash val="solid"/>
          </a:ln>
        </c:spPr>
        <c:txPr>
          <a:bodyPr rot="0" vert="horz"/>
          <a:lstStyle/>
          <a:p>
            <a:pPr>
              <a:defRPr sz="1652" b="1" i="0" u="none" strike="noStrike" baseline="0">
                <a:solidFill>
                  <a:schemeClr val="tx1"/>
                </a:solidFill>
                <a:latin typeface="Arial"/>
                <a:ea typeface="Arial"/>
                <a:cs typeface="Arial"/>
              </a:defRPr>
            </a:pPr>
            <a:endParaRPr lang="en-US"/>
          </a:p>
        </c:txPr>
        <c:crossAx val="119255040"/>
        <c:crosses val="autoZero"/>
        <c:crossBetween val="between"/>
      </c:valAx>
      <c:spPr>
        <a:noFill/>
        <a:ln w="23310">
          <a:noFill/>
        </a:ln>
      </c:spPr>
    </c:plotArea>
    <c:plotVisOnly val="1"/>
    <c:dispBlanksAs val="gap"/>
    <c:showDLblsOverMax val="0"/>
  </c:chart>
  <c:spPr>
    <a:solidFill>
      <a:schemeClr val="bg1"/>
    </a:solidFill>
    <a:ln w="9525" cap="flat" cmpd="sng" algn="ctr">
      <a:solidFill>
        <a:schemeClr val="tx1"/>
      </a:solidFill>
      <a:prstDash val="solid"/>
      <a:miter lim="800000"/>
      <a:headEnd type="none" w="med" len="med"/>
      <a:tailEnd type="none" w="med" len="med"/>
    </a:ln>
  </c:spPr>
  <c:txPr>
    <a:bodyPr/>
    <a:lstStyle/>
    <a:p>
      <a:pPr>
        <a:defRPr sz="1652" b="1" i="0" u="none" strike="noStrike" baseline="0">
          <a:solidFill>
            <a:schemeClr val="tx1"/>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pPr>
              <a:defRPr/>
            </a:pPr>
            <a:endParaRPr lang="en-US"/>
          </a:p>
        </p:txBody>
      </p:sp>
      <p:sp>
        <p:nvSpPr>
          <p:cNvPr id="262147" name="Rectangle 3"/>
          <p:cNvSpPr>
            <a:spLocks noGrp="1" noChangeArrowheads="1"/>
          </p:cNvSpPr>
          <p:nvPr>
            <p:ph type="dt" sz="quarter"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pPr>
              <a:defRPr/>
            </a:pPr>
            <a:endParaRPr lang="en-US"/>
          </a:p>
        </p:txBody>
      </p:sp>
      <p:sp>
        <p:nvSpPr>
          <p:cNvPr id="262148" name="Rectangle 4"/>
          <p:cNvSpPr>
            <a:spLocks noGrp="1" noChangeArrowheads="1"/>
          </p:cNvSpPr>
          <p:nvPr>
            <p:ph type="ftr" sz="quarter" idx="2"/>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pPr>
              <a:defRPr/>
            </a:pPr>
            <a:endParaRPr lang="en-US"/>
          </a:p>
        </p:txBody>
      </p:sp>
      <p:sp>
        <p:nvSpPr>
          <p:cNvPr id="262149" name="Rectangle 5"/>
          <p:cNvSpPr>
            <a:spLocks noGrp="1" noChangeArrowheads="1"/>
          </p:cNvSpPr>
          <p:nvPr>
            <p:ph type="sldNum" sz="quarter" idx="3"/>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pPr>
              <a:defRPr/>
            </a:pPr>
            <a:fld id="{63EB2A43-CC07-4A83-8903-9279F68DE7CC}" type="slidenum">
              <a:rPr lang="en-US"/>
              <a:pPr>
                <a:defRPr/>
              </a:pPr>
              <a:t>‹#›</a:t>
            </a:fld>
            <a:endParaRPr lang="en-US"/>
          </a:p>
        </p:txBody>
      </p:sp>
    </p:spTree>
    <p:extLst>
      <p:ext uri="{BB962C8B-B14F-4D97-AF65-F5344CB8AC3E}">
        <p14:creationId xmlns:p14="http://schemas.microsoft.com/office/powerpoint/2010/main" val="1430587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200"/>
            </a:lvl1pPr>
          </a:lstStyle>
          <a:p>
            <a:pPr>
              <a:defRPr/>
            </a:pPr>
            <a:endParaRPr lang="en-US"/>
          </a:p>
        </p:txBody>
      </p:sp>
      <p:sp>
        <p:nvSpPr>
          <p:cNvPr id="3075" name="Rectangle 3"/>
          <p:cNvSpPr>
            <a:spLocks noGrp="1" noChangeArrowheads="1"/>
          </p:cNvSpPr>
          <p:nvPr>
            <p:ph type="dt" idx="1"/>
          </p:nvPr>
        </p:nvSpPr>
        <p:spPr bwMode="auto">
          <a:xfrm>
            <a:off x="3884613" y="0"/>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spcBef>
                <a:spcPct val="0"/>
              </a:spcBef>
              <a:defRPr sz="1200"/>
            </a:lvl1pPr>
          </a:lstStyle>
          <a:p>
            <a:pPr>
              <a:defRPr/>
            </a:pPr>
            <a:endParaRPr lang="en-US"/>
          </a:p>
        </p:txBody>
      </p:sp>
      <p:sp>
        <p:nvSpPr>
          <p:cNvPr id="48132" name="Rectangle 4"/>
          <p:cNvSpPr>
            <a:spLocks noGrp="1" noRot="1" noChangeAspect="1" noChangeArrowheads="1" noTextEdit="1"/>
          </p:cNvSpPr>
          <p:nvPr>
            <p:ph type="sldImg" idx="2"/>
          </p:nvPr>
        </p:nvSpPr>
        <p:spPr bwMode="auto">
          <a:xfrm>
            <a:off x="330200" y="696913"/>
            <a:ext cx="61976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416425"/>
            <a:ext cx="548640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nSpc>
                <a:spcPct val="100000"/>
              </a:lnSpc>
              <a:spcBef>
                <a:spcPct val="0"/>
              </a:spcBef>
              <a:defRPr sz="1200"/>
            </a:lvl1pPr>
          </a:lstStyle>
          <a:p>
            <a:pPr>
              <a:defRPr/>
            </a:pPr>
            <a:endParaRPr lang="en-US"/>
          </a:p>
        </p:txBody>
      </p:sp>
      <p:sp>
        <p:nvSpPr>
          <p:cNvPr id="3079" name="Rectangle 7"/>
          <p:cNvSpPr>
            <a:spLocks noGrp="1" noChangeArrowheads="1"/>
          </p:cNvSpPr>
          <p:nvPr>
            <p:ph type="sldNum" sz="quarter" idx="5"/>
          </p:nvPr>
        </p:nvSpPr>
        <p:spPr bwMode="auto">
          <a:xfrm>
            <a:off x="3884613" y="8829675"/>
            <a:ext cx="29718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lnSpc>
                <a:spcPct val="100000"/>
              </a:lnSpc>
              <a:spcBef>
                <a:spcPct val="0"/>
              </a:spcBef>
              <a:defRPr sz="1200"/>
            </a:lvl1pPr>
          </a:lstStyle>
          <a:p>
            <a:pPr>
              <a:defRPr/>
            </a:pPr>
            <a:fld id="{8BE0EC82-3922-49D5-B278-02DB2D28CB14}" type="slidenum">
              <a:rPr lang="en-US"/>
              <a:pPr>
                <a:defRPr/>
              </a:pPr>
              <a:t>‹#›</a:t>
            </a:fld>
            <a:endParaRPr lang="en-US"/>
          </a:p>
        </p:txBody>
      </p:sp>
    </p:spTree>
    <p:extLst>
      <p:ext uri="{BB962C8B-B14F-4D97-AF65-F5344CB8AC3E}">
        <p14:creationId xmlns:p14="http://schemas.microsoft.com/office/powerpoint/2010/main" val="10703376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92ABC43E-AF73-45F2-982F-6904C946D68A}" type="slidenum">
              <a:rPr lang="en-US" smtClean="0"/>
              <a:pPr eaLnBrk="1" hangingPunct="1"/>
              <a:t>1</a:t>
            </a:fld>
            <a:endParaRPr lang="en-US" smtClean="0"/>
          </a:p>
        </p:txBody>
      </p:sp>
      <p:sp>
        <p:nvSpPr>
          <p:cNvPr id="49155" name="Rectangle 2"/>
          <p:cNvSpPr>
            <a:spLocks noGrp="1" noRot="1" noChangeAspect="1" noChangeArrowheads="1" noTextEdit="1"/>
          </p:cNvSpPr>
          <p:nvPr>
            <p:ph type="sldImg"/>
          </p:nvPr>
        </p:nvSpPr>
        <p:spPr>
          <a:xfrm>
            <a:off x="330200" y="696913"/>
            <a:ext cx="6197600" cy="3486150"/>
          </a:xfrm>
          <a:ln/>
        </p:spPr>
      </p:sp>
      <p:sp>
        <p:nvSpPr>
          <p:cNvPr id="491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1C591598-2A52-454D-81FE-150AB8E36C46}" type="slidenum">
              <a:rPr lang="en-US" smtClean="0"/>
              <a:pPr eaLnBrk="1" hangingPunct="1"/>
              <a:t>25</a:t>
            </a:fld>
            <a:endParaRPr lang="en-US" smtClean="0"/>
          </a:p>
        </p:txBody>
      </p:sp>
      <p:sp>
        <p:nvSpPr>
          <p:cNvPr id="66563" name="Rectangle 2"/>
          <p:cNvSpPr>
            <a:spLocks noGrp="1" noRot="1" noChangeAspect="1" noChangeArrowheads="1" noTextEdit="1"/>
          </p:cNvSpPr>
          <p:nvPr>
            <p:ph type="sldImg"/>
          </p:nvPr>
        </p:nvSpPr>
        <p:spPr>
          <a:xfrm>
            <a:off x="330200" y="696913"/>
            <a:ext cx="6197600" cy="3486150"/>
          </a:xfrm>
          <a:ln/>
        </p:spPr>
      </p:sp>
      <p:sp>
        <p:nvSpPr>
          <p:cNvPr id="66564" name="Rectangle 3"/>
          <p:cNvSpPr>
            <a:spLocks noGrp="1" noChangeArrowheads="1"/>
          </p:cNvSpPr>
          <p:nvPr>
            <p:ph type="body" idx="1"/>
          </p:nvPr>
        </p:nvSpPr>
        <p:spPr>
          <a:noFill/>
        </p:spPr>
        <p:txBody>
          <a:bodyPr/>
          <a:lstStyle/>
          <a:p>
            <a:pPr eaLnBrk="1" hangingPunct="1"/>
            <a:r>
              <a:rPr lang="en-US" smtClean="0"/>
              <a:t>Ranulph Fienes, Mike Stroud</a:t>
            </a:r>
          </a:p>
        </p:txBody>
      </p:sp>
    </p:spTree>
    <p:extLst>
      <p:ext uri="{BB962C8B-B14F-4D97-AF65-F5344CB8AC3E}">
        <p14:creationId xmlns:p14="http://schemas.microsoft.com/office/powerpoint/2010/main" val="38882995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93250EE8-CC41-4DD8-A849-99D642BF3A48}" type="slidenum">
              <a:rPr lang="en-US" smtClean="0"/>
              <a:pPr eaLnBrk="1" hangingPunct="1"/>
              <a:t>26</a:t>
            </a:fld>
            <a:endParaRPr lang="en-US" smtClean="0"/>
          </a:p>
        </p:txBody>
      </p:sp>
      <p:sp>
        <p:nvSpPr>
          <p:cNvPr id="67587" name="Rectangle 2"/>
          <p:cNvSpPr>
            <a:spLocks noGrp="1" noRot="1" noChangeAspect="1" noChangeArrowheads="1" noTextEdit="1"/>
          </p:cNvSpPr>
          <p:nvPr>
            <p:ph type="sldImg"/>
          </p:nvPr>
        </p:nvSpPr>
        <p:spPr>
          <a:xfrm>
            <a:off x="330200" y="696913"/>
            <a:ext cx="6197600" cy="3486150"/>
          </a:xfrm>
          <a:ln/>
        </p:spPr>
      </p:sp>
      <p:sp>
        <p:nvSpPr>
          <p:cNvPr id="675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AD384A19-D63E-40C0-8A6E-DFB79EC50295}" type="slidenum">
              <a:rPr lang="en-US" smtClean="0"/>
              <a:pPr eaLnBrk="1" hangingPunct="1"/>
              <a:t>27</a:t>
            </a:fld>
            <a:endParaRPr lang="en-US" smtClean="0"/>
          </a:p>
        </p:txBody>
      </p:sp>
      <p:sp>
        <p:nvSpPr>
          <p:cNvPr id="68611" name="Rectangle 2"/>
          <p:cNvSpPr>
            <a:spLocks noGrp="1" noRot="1" noChangeAspect="1" noChangeArrowheads="1" noTextEdit="1"/>
          </p:cNvSpPr>
          <p:nvPr>
            <p:ph type="sldImg"/>
          </p:nvPr>
        </p:nvSpPr>
        <p:spPr>
          <a:xfrm>
            <a:off x="330200" y="696913"/>
            <a:ext cx="6197600" cy="3486150"/>
          </a:xfrm>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E0EC82-3922-49D5-B278-02DB2D28CB14}" type="slidenum">
              <a:rPr lang="en-US" smtClean="0"/>
              <a:pPr>
                <a:defRPr/>
              </a:pPr>
              <a:t>28</a:t>
            </a:fld>
            <a:endParaRPr lang="en-US"/>
          </a:p>
        </p:txBody>
      </p:sp>
    </p:spTree>
    <p:extLst>
      <p:ext uri="{BB962C8B-B14F-4D97-AF65-F5344CB8AC3E}">
        <p14:creationId xmlns:p14="http://schemas.microsoft.com/office/powerpoint/2010/main" val="1656025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36272A71-5FB3-4691-9883-50BCE94E9A58}" type="slidenum">
              <a:rPr lang="en-US" smtClean="0"/>
              <a:pPr eaLnBrk="1" hangingPunct="1"/>
              <a:t>29</a:t>
            </a:fld>
            <a:endParaRPr lang="en-US" smtClean="0"/>
          </a:p>
        </p:txBody>
      </p:sp>
      <p:sp>
        <p:nvSpPr>
          <p:cNvPr id="69635" name="Rectangle 2"/>
          <p:cNvSpPr>
            <a:spLocks noGrp="1" noRot="1" noChangeAspect="1" noChangeArrowheads="1" noTextEdit="1"/>
          </p:cNvSpPr>
          <p:nvPr>
            <p:ph type="sldImg"/>
          </p:nvPr>
        </p:nvSpPr>
        <p:spPr>
          <a:xfrm>
            <a:off x="330200" y="696913"/>
            <a:ext cx="6197600" cy="3486150"/>
          </a:xfrm>
          <a:ln/>
        </p:spPr>
      </p:sp>
      <p:sp>
        <p:nvSpPr>
          <p:cNvPr id="6963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E0EC82-3922-49D5-B278-02DB2D28CB14}" type="slidenum">
              <a:rPr lang="en-US" smtClean="0"/>
              <a:pPr>
                <a:defRPr/>
              </a:pPr>
              <a:t>30</a:t>
            </a:fld>
            <a:endParaRPr lang="en-US"/>
          </a:p>
        </p:txBody>
      </p:sp>
    </p:spTree>
    <p:extLst>
      <p:ext uri="{BB962C8B-B14F-4D97-AF65-F5344CB8AC3E}">
        <p14:creationId xmlns:p14="http://schemas.microsoft.com/office/powerpoint/2010/main" val="14536719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9486D80F-0EC7-45F1-A14E-0FD9D78F43C4}" type="slidenum">
              <a:rPr lang="en-US" smtClean="0"/>
              <a:pPr eaLnBrk="1" hangingPunct="1"/>
              <a:t>31</a:t>
            </a:fld>
            <a:endParaRPr lang="en-US" smtClean="0"/>
          </a:p>
        </p:txBody>
      </p:sp>
      <p:sp>
        <p:nvSpPr>
          <p:cNvPr id="70659" name="Rectangle 2"/>
          <p:cNvSpPr>
            <a:spLocks noGrp="1" noRot="1" noChangeAspect="1" noChangeArrowheads="1" noTextEdit="1"/>
          </p:cNvSpPr>
          <p:nvPr>
            <p:ph type="sldImg"/>
          </p:nvPr>
        </p:nvSpPr>
        <p:spPr>
          <a:xfrm>
            <a:off x="330200" y="696913"/>
            <a:ext cx="6197600" cy="3486150"/>
          </a:xfrm>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1705537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9486D80F-0EC7-45F1-A14E-0FD9D78F43C4}" type="slidenum">
              <a:rPr lang="en-US" smtClean="0"/>
              <a:pPr eaLnBrk="1" hangingPunct="1"/>
              <a:t>32</a:t>
            </a:fld>
            <a:endParaRPr lang="en-US" smtClean="0"/>
          </a:p>
        </p:txBody>
      </p:sp>
      <p:sp>
        <p:nvSpPr>
          <p:cNvPr id="70659" name="Rectangle 2"/>
          <p:cNvSpPr>
            <a:spLocks noGrp="1" noRot="1" noChangeAspect="1" noChangeArrowheads="1" noTextEdit="1"/>
          </p:cNvSpPr>
          <p:nvPr>
            <p:ph type="sldImg"/>
          </p:nvPr>
        </p:nvSpPr>
        <p:spPr>
          <a:xfrm>
            <a:off x="330200" y="696913"/>
            <a:ext cx="6197600" cy="3486150"/>
          </a:xfrm>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extLst>
      <p:ext uri="{BB962C8B-B14F-4D97-AF65-F5344CB8AC3E}">
        <p14:creationId xmlns:p14="http://schemas.microsoft.com/office/powerpoint/2010/main" val="29164014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330200" y="696913"/>
            <a:ext cx="6197600" cy="3486150"/>
          </a:xfrm>
          <a:ln/>
        </p:spPr>
      </p:sp>
      <p:sp>
        <p:nvSpPr>
          <p:cNvPr id="73731" name="Notes Placeholder 2"/>
          <p:cNvSpPr>
            <a:spLocks noGrp="1"/>
          </p:cNvSpPr>
          <p:nvPr>
            <p:ph type="body" idx="1"/>
          </p:nvPr>
        </p:nvSpPr>
        <p:spPr>
          <a:noFill/>
        </p:spPr>
        <p:txBody>
          <a:bodyPr/>
          <a:lstStyle/>
          <a:p>
            <a:pPr eaLnBrk="1" hangingPunct="1"/>
            <a:endParaRPr lang="en-US" smtClean="0"/>
          </a:p>
        </p:txBody>
      </p:sp>
      <p:sp>
        <p:nvSpPr>
          <p:cNvPr id="73732"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54A4B4BF-DFEB-46DA-8988-8A57B9FEE20A}" type="slidenum">
              <a:rPr lang="en-US" smtClean="0"/>
              <a:pPr eaLnBrk="1" hangingPunct="1"/>
              <a:t>33</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D30AA42B-77A1-4F38-8598-3CF9136513BD}" type="slidenum">
              <a:rPr lang="en-US" smtClean="0"/>
              <a:pPr eaLnBrk="1" hangingPunct="1"/>
              <a:t>34</a:t>
            </a:fld>
            <a:endParaRPr lang="en-US" smtClean="0"/>
          </a:p>
        </p:txBody>
      </p:sp>
      <p:sp>
        <p:nvSpPr>
          <p:cNvPr id="75779" name="Rectangle 2"/>
          <p:cNvSpPr>
            <a:spLocks noGrp="1" noRot="1" noChangeAspect="1" noChangeArrowheads="1" noTextEdit="1"/>
          </p:cNvSpPr>
          <p:nvPr>
            <p:ph type="sldImg"/>
          </p:nvPr>
        </p:nvSpPr>
        <p:spPr>
          <a:xfrm>
            <a:off x="330200" y="696913"/>
            <a:ext cx="6197600" cy="3486150"/>
          </a:xfrm>
          <a:ln/>
        </p:spPr>
      </p:sp>
      <p:sp>
        <p:nvSpPr>
          <p:cNvPr id="7578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62025" eaLnBrk="0" hangingPunct="0">
              <a:defRPr>
                <a:solidFill>
                  <a:schemeClr val="tx1"/>
                </a:solidFill>
                <a:latin typeface="Arial" charset="0"/>
              </a:defRPr>
            </a:lvl1pPr>
            <a:lvl2pPr marL="742950" indent="-285750" defTabSz="962025" eaLnBrk="0" hangingPunct="0">
              <a:defRPr>
                <a:solidFill>
                  <a:schemeClr val="tx1"/>
                </a:solidFill>
                <a:latin typeface="Arial" charset="0"/>
              </a:defRPr>
            </a:lvl2pPr>
            <a:lvl3pPr marL="1143000" indent="-228600" defTabSz="962025" eaLnBrk="0" hangingPunct="0">
              <a:defRPr>
                <a:solidFill>
                  <a:schemeClr val="tx1"/>
                </a:solidFill>
                <a:latin typeface="Arial" charset="0"/>
              </a:defRPr>
            </a:lvl3pPr>
            <a:lvl4pPr marL="1600200" indent="-228600" defTabSz="962025" eaLnBrk="0" hangingPunct="0">
              <a:defRPr>
                <a:solidFill>
                  <a:schemeClr val="tx1"/>
                </a:solidFill>
                <a:latin typeface="Arial" charset="0"/>
              </a:defRPr>
            </a:lvl4pPr>
            <a:lvl5pPr marL="2057400" indent="-228600" defTabSz="962025" eaLnBrk="0" hangingPunct="0">
              <a:defRPr>
                <a:solidFill>
                  <a:schemeClr val="tx1"/>
                </a:solidFill>
                <a:latin typeface="Arial" charset="0"/>
              </a:defRPr>
            </a:lvl5pPr>
            <a:lvl6pPr marL="2514600" indent="-228600" defTabSz="962025" eaLnBrk="0" fontAlgn="base" hangingPunct="0">
              <a:spcBef>
                <a:spcPct val="0"/>
              </a:spcBef>
              <a:spcAft>
                <a:spcPct val="0"/>
              </a:spcAft>
              <a:defRPr>
                <a:solidFill>
                  <a:schemeClr val="tx1"/>
                </a:solidFill>
                <a:latin typeface="Arial" charset="0"/>
              </a:defRPr>
            </a:lvl6pPr>
            <a:lvl7pPr marL="2971800" indent="-228600" defTabSz="962025" eaLnBrk="0" fontAlgn="base" hangingPunct="0">
              <a:spcBef>
                <a:spcPct val="0"/>
              </a:spcBef>
              <a:spcAft>
                <a:spcPct val="0"/>
              </a:spcAft>
              <a:defRPr>
                <a:solidFill>
                  <a:schemeClr val="tx1"/>
                </a:solidFill>
                <a:latin typeface="Arial" charset="0"/>
              </a:defRPr>
            </a:lvl7pPr>
            <a:lvl8pPr marL="3429000" indent="-228600" defTabSz="962025" eaLnBrk="0" fontAlgn="base" hangingPunct="0">
              <a:spcBef>
                <a:spcPct val="0"/>
              </a:spcBef>
              <a:spcAft>
                <a:spcPct val="0"/>
              </a:spcAft>
              <a:defRPr>
                <a:solidFill>
                  <a:schemeClr val="tx1"/>
                </a:solidFill>
                <a:latin typeface="Arial" charset="0"/>
              </a:defRPr>
            </a:lvl8pPr>
            <a:lvl9pPr marL="3886200" indent="-228600" defTabSz="962025" eaLnBrk="0" fontAlgn="base" hangingPunct="0">
              <a:spcBef>
                <a:spcPct val="0"/>
              </a:spcBef>
              <a:spcAft>
                <a:spcPct val="0"/>
              </a:spcAft>
              <a:defRPr>
                <a:solidFill>
                  <a:schemeClr val="tx1"/>
                </a:solidFill>
                <a:latin typeface="Arial" charset="0"/>
              </a:defRPr>
            </a:lvl9pPr>
          </a:lstStyle>
          <a:p>
            <a:pPr eaLnBrk="1" hangingPunct="1"/>
            <a:fld id="{70111472-B1F5-4240-BB39-FC71C0969F86}" type="slidenum">
              <a:rPr lang="en-US" altLang="en-US" smtClean="0"/>
              <a:pPr eaLnBrk="1" hangingPunct="1"/>
              <a:t>6</a:t>
            </a:fld>
            <a:endParaRPr lang="en-US" altLang="en-US" smtClean="0"/>
          </a:p>
        </p:txBody>
      </p:sp>
      <p:sp>
        <p:nvSpPr>
          <p:cNvPr id="61443" name="Rectangle 2"/>
          <p:cNvSpPr>
            <a:spLocks noGrp="1" noRot="1" noChangeAspect="1" noChangeArrowheads="1" noTextEdit="1"/>
          </p:cNvSpPr>
          <p:nvPr>
            <p:ph type="sldImg"/>
          </p:nvPr>
        </p:nvSpPr>
        <p:spPr>
          <a:xfrm>
            <a:off x="330200" y="696913"/>
            <a:ext cx="6197600" cy="3486150"/>
          </a:xfrm>
          <a:ln/>
        </p:spPr>
      </p:sp>
      <p:sp>
        <p:nvSpPr>
          <p:cNvPr id="6144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21810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E0EC82-3922-49D5-B278-02DB2D28CB14}" type="slidenum">
              <a:rPr lang="en-US" smtClean="0"/>
              <a:pPr>
                <a:defRPr/>
              </a:pPr>
              <a:t>35</a:t>
            </a:fld>
            <a:endParaRPr lang="en-US"/>
          </a:p>
        </p:txBody>
      </p:sp>
    </p:spTree>
    <p:extLst>
      <p:ext uri="{BB962C8B-B14F-4D97-AF65-F5344CB8AC3E}">
        <p14:creationId xmlns:p14="http://schemas.microsoft.com/office/powerpoint/2010/main" val="33118049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C0431C6E-F8B3-4471-8CF1-1CA98C3CD407}" type="slidenum">
              <a:rPr lang="en-US" smtClean="0"/>
              <a:pPr eaLnBrk="1" hangingPunct="1"/>
              <a:t>36</a:t>
            </a:fld>
            <a:endParaRPr lang="en-US" smtClean="0"/>
          </a:p>
        </p:txBody>
      </p:sp>
      <p:sp>
        <p:nvSpPr>
          <p:cNvPr id="76803" name="Rectangle 2"/>
          <p:cNvSpPr>
            <a:spLocks noGrp="1" noRot="1" noChangeAspect="1" noChangeArrowheads="1" noTextEdit="1"/>
          </p:cNvSpPr>
          <p:nvPr>
            <p:ph type="sldImg"/>
          </p:nvPr>
        </p:nvSpPr>
        <p:spPr>
          <a:xfrm>
            <a:off x="330200" y="696913"/>
            <a:ext cx="6197600" cy="3486150"/>
          </a:xfrm>
          <a:ln/>
        </p:spPr>
      </p:sp>
      <p:sp>
        <p:nvSpPr>
          <p:cNvPr id="768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330200" y="696913"/>
            <a:ext cx="6197600" cy="3486150"/>
          </a:xfrm>
          <a:ln/>
        </p:spPr>
      </p:sp>
      <p:sp>
        <p:nvSpPr>
          <p:cNvPr id="77827" name="Notes Placeholder 2"/>
          <p:cNvSpPr>
            <a:spLocks noGrp="1"/>
          </p:cNvSpPr>
          <p:nvPr>
            <p:ph type="body" idx="1"/>
          </p:nvPr>
        </p:nvSpPr>
        <p:spPr>
          <a:noFill/>
        </p:spPr>
        <p:txBody>
          <a:bodyPr/>
          <a:lstStyle/>
          <a:p>
            <a:endParaRPr lang="en-US" smtClean="0"/>
          </a:p>
        </p:txBody>
      </p:sp>
      <p:sp>
        <p:nvSpPr>
          <p:cNvPr id="77828"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99714199-2358-4EF9-BFE4-7BDF21BC43C0}" type="slidenum">
              <a:rPr lang="en-US" smtClean="0"/>
              <a:pPr eaLnBrk="1" hangingPunct="1"/>
              <a:t>37</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E0EC82-3922-49D5-B278-02DB2D28CB14}" type="slidenum">
              <a:rPr lang="en-US" smtClean="0"/>
              <a:pPr>
                <a:defRPr/>
              </a:pPr>
              <a:t>38</a:t>
            </a:fld>
            <a:endParaRPr lang="en-US"/>
          </a:p>
        </p:txBody>
      </p:sp>
    </p:spTree>
    <p:extLst>
      <p:ext uri="{BB962C8B-B14F-4D97-AF65-F5344CB8AC3E}">
        <p14:creationId xmlns:p14="http://schemas.microsoft.com/office/powerpoint/2010/main" val="2894170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330200" y="696913"/>
            <a:ext cx="6197600" cy="3486150"/>
          </a:xfrm>
          <a:ln/>
        </p:spPr>
      </p:sp>
      <p:sp>
        <p:nvSpPr>
          <p:cNvPr id="78851" name="Notes Placeholder 2"/>
          <p:cNvSpPr>
            <a:spLocks noGrp="1"/>
          </p:cNvSpPr>
          <p:nvPr>
            <p:ph type="body" idx="1"/>
          </p:nvPr>
        </p:nvSpPr>
        <p:spPr>
          <a:noFill/>
        </p:spPr>
        <p:txBody>
          <a:bodyPr/>
          <a:lstStyle/>
          <a:p>
            <a:pPr eaLnBrk="1" hangingPunct="1"/>
            <a:endParaRPr lang="en-US" smtClean="0"/>
          </a:p>
        </p:txBody>
      </p:sp>
      <p:sp>
        <p:nvSpPr>
          <p:cNvPr id="78852"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FD1607E2-F3AD-4267-9DDA-203D2DC7FDF0}" type="slidenum">
              <a:rPr lang="en-US" smtClean="0"/>
              <a:pPr eaLnBrk="1" hangingPunct="1"/>
              <a:t>39</a:t>
            </a:fld>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330200" y="696913"/>
            <a:ext cx="6197600" cy="3486150"/>
          </a:xfrm>
          <a:ln/>
        </p:spPr>
      </p:sp>
      <p:sp>
        <p:nvSpPr>
          <p:cNvPr id="79875" name="Notes Placeholder 2"/>
          <p:cNvSpPr>
            <a:spLocks noGrp="1"/>
          </p:cNvSpPr>
          <p:nvPr>
            <p:ph type="body" idx="1"/>
          </p:nvPr>
        </p:nvSpPr>
        <p:spPr>
          <a:noFill/>
        </p:spPr>
        <p:txBody>
          <a:bodyPr/>
          <a:lstStyle/>
          <a:p>
            <a:pPr eaLnBrk="1" hangingPunct="1"/>
            <a:endParaRPr lang="en-US" smtClean="0"/>
          </a:p>
        </p:txBody>
      </p:sp>
      <p:sp>
        <p:nvSpPr>
          <p:cNvPr id="79876"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B2733467-2E3C-44C0-953A-AB494BB791AD}" type="slidenum">
              <a:rPr lang="en-US" smtClean="0"/>
              <a:pPr eaLnBrk="1" hangingPunct="1"/>
              <a:t>40</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BE0EC82-3922-49D5-B278-02DB2D28CB14}" type="slidenum">
              <a:rPr lang="en-US" smtClean="0"/>
              <a:pPr>
                <a:defRPr/>
              </a:pPr>
              <a:t>41</a:t>
            </a:fld>
            <a:endParaRPr lang="en-US"/>
          </a:p>
        </p:txBody>
      </p:sp>
    </p:spTree>
    <p:extLst>
      <p:ext uri="{BB962C8B-B14F-4D97-AF65-F5344CB8AC3E}">
        <p14:creationId xmlns:p14="http://schemas.microsoft.com/office/powerpoint/2010/main" val="22924455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330200" y="696913"/>
            <a:ext cx="6197600" cy="3486150"/>
          </a:xfrm>
          <a:ln/>
        </p:spPr>
      </p:sp>
      <p:sp>
        <p:nvSpPr>
          <p:cNvPr id="88067" name="Notes Placeholder 2"/>
          <p:cNvSpPr>
            <a:spLocks noGrp="1"/>
          </p:cNvSpPr>
          <p:nvPr>
            <p:ph type="body" idx="1"/>
          </p:nvPr>
        </p:nvSpPr>
        <p:spPr>
          <a:noFill/>
        </p:spPr>
        <p:txBody>
          <a:bodyPr/>
          <a:lstStyle/>
          <a:p>
            <a:pPr eaLnBrk="1" hangingPunct="1"/>
            <a:endParaRPr lang="en-US" smtClean="0"/>
          </a:p>
        </p:txBody>
      </p:sp>
      <p:sp>
        <p:nvSpPr>
          <p:cNvPr id="88068"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DD4C2679-EE7C-457C-A403-7F2181F41F90}" type="slidenum">
              <a:rPr lang="en-US" smtClean="0"/>
              <a:pPr eaLnBrk="1" hangingPunct="1"/>
              <a:t>42</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330200" y="696913"/>
            <a:ext cx="6197600" cy="3486150"/>
          </a:xfrm>
          <a:ln/>
        </p:spPr>
      </p:sp>
      <p:sp>
        <p:nvSpPr>
          <p:cNvPr id="89091" name="Notes Placeholder 2"/>
          <p:cNvSpPr>
            <a:spLocks noGrp="1"/>
          </p:cNvSpPr>
          <p:nvPr>
            <p:ph type="body" idx="1"/>
          </p:nvPr>
        </p:nvSpPr>
        <p:spPr>
          <a:noFill/>
        </p:spPr>
        <p:txBody>
          <a:bodyPr/>
          <a:lstStyle/>
          <a:p>
            <a:pPr eaLnBrk="1" hangingPunct="1"/>
            <a:endParaRPr lang="en-US" smtClean="0"/>
          </a:p>
        </p:txBody>
      </p:sp>
      <p:sp>
        <p:nvSpPr>
          <p:cNvPr id="89092"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BE2C8C25-A428-4CF8-BC82-800826C06921}" type="slidenum">
              <a:rPr lang="en-US" smtClean="0"/>
              <a:pPr eaLnBrk="1" hangingPunct="1"/>
              <a:t>43</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330200" y="696913"/>
            <a:ext cx="6197600" cy="3486150"/>
          </a:xfrm>
          <a:ln/>
        </p:spPr>
      </p:sp>
      <p:sp>
        <p:nvSpPr>
          <p:cNvPr id="90115" name="Notes Placeholder 2"/>
          <p:cNvSpPr>
            <a:spLocks noGrp="1"/>
          </p:cNvSpPr>
          <p:nvPr>
            <p:ph type="body" idx="1"/>
          </p:nvPr>
        </p:nvSpPr>
        <p:spPr>
          <a:noFill/>
        </p:spPr>
        <p:txBody>
          <a:bodyPr/>
          <a:lstStyle/>
          <a:p>
            <a:pPr eaLnBrk="1" hangingPunct="1"/>
            <a:endParaRPr lang="en-US" smtClean="0"/>
          </a:p>
        </p:txBody>
      </p:sp>
      <p:sp>
        <p:nvSpPr>
          <p:cNvPr id="90116" name="Slide Number Placeholder 3"/>
          <p:cNvSpPr>
            <a:spLocks noGrp="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4CDF9B9B-0AD7-494B-B823-5C8C6428D724}" type="slidenum">
              <a:rPr lang="en-US" smtClean="0"/>
              <a:pPr eaLnBrk="1" hangingPunct="1"/>
              <a:t>44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BE0EC82-3922-49D5-B278-02DB2D28CB14}" type="slidenum">
              <a:rPr lang="en-US" smtClean="0"/>
              <a:pPr>
                <a:defRPr/>
              </a:pPr>
              <a:t>7</a:t>
            </a:fld>
            <a:endParaRPr lang="en-US"/>
          </a:p>
        </p:txBody>
      </p:sp>
    </p:spTree>
    <p:extLst>
      <p:ext uri="{BB962C8B-B14F-4D97-AF65-F5344CB8AC3E}">
        <p14:creationId xmlns:p14="http://schemas.microsoft.com/office/powerpoint/2010/main" val="4243019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3F5720-6B83-46E6-BE70-2626E55B6963}" type="slidenum">
              <a:rPr lang="en-US" altLang="en-US"/>
              <a:pPr/>
              <a:t>45</a:t>
            </a:fld>
            <a:endParaRPr lang="en-US" altLang="en-US"/>
          </a:p>
        </p:txBody>
      </p:sp>
      <p:sp>
        <p:nvSpPr>
          <p:cNvPr id="396290" name="Rectangle 2"/>
          <p:cNvSpPr>
            <a:spLocks noGrp="1" noRot="1" noChangeAspect="1" noChangeArrowheads="1" noTextEdit="1"/>
          </p:cNvSpPr>
          <p:nvPr>
            <p:ph type="sldImg"/>
          </p:nvPr>
        </p:nvSpPr>
        <p:spPr>
          <a:xfrm>
            <a:off x="330200" y="696913"/>
            <a:ext cx="6197600" cy="3486150"/>
          </a:xfrm>
          <a:ln/>
        </p:spPr>
      </p:sp>
      <p:sp>
        <p:nvSpPr>
          <p:cNvPr id="39629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A6980941-FD48-4430-ACB3-5F0F6F998D93}" type="slidenum">
              <a:rPr lang="en-US" smtClean="0"/>
              <a:pPr eaLnBrk="1" hangingPunct="1"/>
              <a:t>48</a:t>
            </a:fld>
            <a:endParaRPr lang="en-US" smtClean="0"/>
          </a:p>
        </p:txBody>
      </p:sp>
      <p:sp>
        <p:nvSpPr>
          <p:cNvPr id="93187" name="Rectangle 2"/>
          <p:cNvSpPr>
            <a:spLocks noGrp="1" noRot="1" noChangeAspect="1" noChangeArrowheads="1" noTextEdit="1"/>
          </p:cNvSpPr>
          <p:nvPr>
            <p:ph type="sldImg"/>
          </p:nvPr>
        </p:nvSpPr>
        <p:spPr>
          <a:xfrm>
            <a:off x="330200" y="696913"/>
            <a:ext cx="6197600" cy="3486150"/>
          </a:xfrm>
          <a:ln/>
        </p:spPr>
      </p:sp>
      <p:sp>
        <p:nvSpPr>
          <p:cNvPr id="93188"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891C0A84-F362-44DE-B3B3-C8D5289DBEF5}" type="slidenum">
              <a:rPr lang="en-US" altLang="en-US" smtClean="0"/>
              <a:pPr eaLnBrk="1" hangingPunct="1"/>
              <a:t>12</a:t>
            </a:fld>
            <a:endParaRPr lang="en-US" altLang="en-US" smtClean="0"/>
          </a:p>
        </p:txBody>
      </p:sp>
      <p:sp>
        <p:nvSpPr>
          <p:cNvPr id="124931" name="Rectangle 2"/>
          <p:cNvSpPr>
            <a:spLocks noGrp="1" noRot="1" noChangeAspect="1" noChangeArrowheads="1" noTextEdit="1"/>
          </p:cNvSpPr>
          <p:nvPr>
            <p:ph type="sldImg"/>
          </p:nvPr>
        </p:nvSpPr>
        <p:spPr>
          <a:xfrm>
            <a:off x="330200" y="696913"/>
            <a:ext cx="6197600" cy="3486150"/>
          </a:xfrm>
          <a:ln/>
        </p:spPr>
      </p:sp>
      <p:sp>
        <p:nvSpPr>
          <p:cNvPr id="124932" name="Rectangle 3"/>
          <p:cNvSpPr>
            <a:spLocks noGrp="1" noChangeArrowheads="1"/>
          </p:cNvSpPr>
          <p:nvPr>
            <p:ph type="body" idx="1"/>
          </p:nvPr>
        </p:nvSpPr>
        <p:spPr>
          <a:noFill/>
        </p:spPr>
        <p:txBody>
          <a:bodyPr/>
          <a:lstStyle/>
          <a:p>
            <a:pPr eaLnBrk="1" hangingPunct="1"/>
            <a:r>
              <a:rPr lang="en-US" altLang="en-US" smtClean="0"/>
              <a:t>stopped</a:t>
            </a:r>
          </a:p>
        </p:txBody>
      </p:sp>
    </p:spTree>
    <p:extLst>
      <p:ext uri="{BB962C8B-B14F-4D97-AF65-F5344CB8AC3E}">
        <p14:creationId xmlns:p14="http://schemas.microsoft.com/office/powerpoint/2010/main" val="969122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3971F70E-D7AE-4863-AD73-D3923C785E8E}" type="slidenum">
              <a:rPr lang="en-US" altLang="en-US" smtClean="0"/>
              <a:pPr eaLnBrk="1" hangingPunct="1"/>
              <a:t>14</a:t>
            </a:fld>
            <a:endParaRPr lang="en-US" altLang="en-US" smtClean="0"/>
          </a:p>
        </p:txBody>
      </p:sp>
      <p:sp>
        <p:nvSpPr>
          <p:cNvPr id="125955" name="Rectangle 2"/>
          <p:cNvSpPr>
            <a:spLocks noGrp="1" noRot="1" noChangeAspect="1" noChangeArrowheads="1" noTextEdit="1"/>
          </p:cNvSpPr>
          <p:nvPr>
            <p:ph type="sldImg"/>
          </p:nvPr>
        </p:nvSpPr>
        <p:spPr>
          <a:xfrm>
            <a:off x="330200" y="696913"/>
            <a:ext cx="6197600" cy="3486150"/>
          </a:xfrm>
          <a:ln/>
        </p:spPr>
      </p:sp>
      <p:sp>
        <p:nvSpPr>
          <p:cNvPr id="125956"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91540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21CD5D76-8053-4499-BED2-0326ACD42695}" type="slidenum">
              <a:rPr lang="en-US" altLang="en-US" smtClean="0"/>
              <a:pPr eaLnBrk="1" hangingPunct="1"/>
              <a:t>15</a:t>
            </a:fld>
            <a:endParaRPr lang="en-US" altLang="en-US" smtClean="0"/>
          </a:p>
        </p:txBody>
      </p:sp>
      <p:sp>
        <p:nvSpPr>
          <p:cNvPr id="128003" name="Rectangle 2"/>
          <p:cNvSpPr>
            <a:spLocks noGrp="1" noRot="1" noChangeAspect="1" noChangeArrowheads="1" noTextEdit="1"/>
          </p:cNvSpPr>
          <p:nvPr>
            <p:ph type="sldImg"/>
          </p:nvPr>
        </p:nvSpPr>
        <p:spPr>
          <a:xfrm>
            <a:off x="330200" y="696913"/>
            <a:ext cx="6197600" cy="3486150"/>
          </a:xfrm>
          <a:ln/>
        </p:spPr>
      </p:sp>
      <p:sp>
        <p:nvSpPr>
          <p:cNvPr id="12800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57707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defTabSz="930275" eaLnBrk="0" hangingPunct="0">
              <a:defRPr>
                <a:solidFill>
                  <a:schemeClr val="tx1"/>
                </a:solidFill>
                <a:latin typeface="Arial" charset="0"/>
              </a:defRPr>
            </a:lvl1pPr>
            <a:lvl2pPr marL="742950" indent="-285750" defTabSz="930275" eaLnBrk="0" hangingPunct="0">
              <a:defRPr>
                <a:solidFill>
                  <a:schemeClr val="tx1"/>
                </a:solidFill>
                <a:latin typeface="Arial" charset="0"/>
              </a:defRPr>
            </a:lvl2pPr>
            <a:lvl3pPr marL="1143000" indent="-228600" defTabSz="930275" eaLnBrk="0" hangingPunct="0">
              <a:defRPr>
                <a:solidFill>
                  <a:schemeClr val="tx1"/>
                </a:solidFill>
                <a:latin typeface="Arial" charset="0"/>
              </a:defRPr>
            </a:lvl3pPr>
            <a:lvl4pPr marL="1600200" indent="-228600" defTabSz="930275" eaLnBrk="0" hangingPunct="0">
              <a:defRPr>
                <a:solidFill>
                  <a:schemeClr val="tx1"/>
                </a:solidFill>
                <a:latin typeface="Arial" charset="0"/>
              </a:defRPr>
            </a:lvl4pPr>
            <a:lvl5pPr marL="2057400" indent="-228600" defTabSz="930275" eaLnBrk="0" hangingPunct="0">
              <a:defRPr>
                <a:solidFill>
                  <a:schemeClr val="tx1"/>
                </a:solidFill>
                <a:latin typeface="Arial" charset="0"/>
              </a:defRPr>
            </a:lvl5pPr>
            <a:lvl6pPr marL="2514600" indent="-228600" defTabSz="930275" eaLnBrk="0" fontAlgn="base" hangingPunct="0">
              <a:spcBef>
                <a:spcPct val="0"/>
              </a:spcBef>
              <a:spcAft>
                <a:spcPct val="0"/>
              </a:spcAft>
              <a:defRPr>
                <a:solidFill>
                  <a:schemeClr val="tx1"/>
                </a:solidFill>
                <a:latin typeface="Arial" charset="0"/>
              </a:defRPr>
            </a:lvl6pPr>
            <a:lvl7pPr marL="2971800" indent="-228600" defTabSz="930275" eaLnBrk="0" fontAlgn="base" hangingPunct="0">
              <a:spcBef>
                <a:spcPct val="0"/>
              </a:spcBef>
              <a:spcAft>
                <a:spcPct val="0"/>
              </a:spcAft>
              <a:defRPr>
                <a:solidFill>
                  <a:schemeClr val="tx1"/>
                </a:solidFill>
                <a:latin typeface="Arial" charset="0"/>
              </a:defRPr>
            </a:lvl7pPr>
            <a:lvl8pPr marL="3429000" indent="-228600" defTabSz="930275" eaLnBrk="0" fontAlgn="base" hangingPunct="0">
              <a:spcBef>
                <a:spcPct val="0"/>
              </a:spcBef>
              <a:spcAft>
                <a:spcPct val="0"/>
              </a:spcAft>
              <a:defRPr>
                <a:solidFill>
                  <a:schemeClr val="tx1"/>
                </a:solidFill>
                <a:latin typeface="Arial" charset="0"/>
              </a:defRPr>
            </a:lvl8pPr>
            <a:lvl9pPr marL="3886200" indent="-228600" defTabSz="930275" eaLnBrk="0" fontAlgn="base" hangingPunct="0">
              <a:spcBef>
                <a:spcPct val="0"/>
              </a:spcBef>
              <a:spcAft>
                <a:spcPct val="0"/>
              </a:spcAft>
              <a:defRPr>
                <a:solidFill>
                  <a:schemeClr val="tx1"/>
                </a:solidFill>
                <a:latin typeface="Arial" charset="0"/>
              </a:defRPr>
            </a:lvl9pPr>
          </a:lstStyle>
          <a:p>
            <a:pPr eaLnBrk="1" hangingPunct="1"/>
            <a:fld id="{DFC60D90-7FDD-4882-951A-EECED5D0E7D0}" type="slidenum">
              <a:rPr lang="en-US" altLang="en-US" smtClean="0"/>
              <a:pPr eaLnBrk="1" hangingPunct="1"/>
              <a:t>16</a:t>
            </a:fld>
            <a:endParaRPr lang="en-US" altLang="en-US" smtClean="0"/>
          </a:p>
        </p:txBody>
      </p:sp>
      <p:sp>
        <p:nvSpPr>
          <p:cNvPr id="126979" name="Rectangle 2"/>
          <p:cNvSpPr>
            <a:spLocks noGrp="1" noRot="1" noChangeAspect="1" noChangeArrowheads="1" noTextEdit="1"/>
          </p:cNvSpPr>
          <p:nvPr>
            <p:ph type="sldImg"/>
          </p:nvPr>
        </p:nvSpPr>
        <p:spPr>
          <a:xfrm>
            <a:off x="330200" y="696913"/>
            <a:ext cx="6197600" cy="3486150"/>
          </a:xfrm>
          <a:ln/>
        </p:spPr>
      </p:sp>
      <p:sp>
        <p:nvSpPr>
          <p:cNvPr id="126980"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86502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1872CEDD-BD5F-40EB-8C01-DF884D952AF2}" type="slidenum">
              <a:rPr lang="en-US" smtClean="0"/>
              <a:pPr eaLnBrk="1" hangingPunct="1"/>
              <a:t>23</a:t>
            </a:fld>
            <a:endParaRPr lang="en-US" smtClean="0"/>
          </a:p>
        </p:txBody>
      </p:sp>
      <p:sp>
        <p:nvSpPr>
          <p:cNvPr id="52227" name="Rectangle 2"/>
          <p:cNvSpPr>
            <a:spLocks noGrp="1" noRot="1" noChangeAspect="1" noChangeArrowheads="1" noTextEdit="1"/>
          </p:cNvSpPr>
          <p:nvPr>
            <p:ph type="sldImg"/>
          </p:nvPr>
        </p:nvSpPr>
        <p:spPr>
          <a:xfrm>
            <a:off x="330200" y="696913"/>
            <a:ext cx="6197600" cy="3486150"/>
          </a:xfrm>
          <a:ln/>
        </p:spPr>
      </p:sp>
      <p:sp>
        <p:nvSpPr>
          <p:cNvPr id="52228"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fld id="{0FB636E2-F7D0-4085-9669-136AD1B61D06}" type="slidenum">
              <a:rPr lang="en-US" smtClean="0"/>
              <a:pPr eaLnBrk="1" hangingPunct="1"/>
              <a:t>24</a:t>
            </a:fld>
            <a:endParaRPr lang="en-US" smtClean="0"/>
          </a:p>
        </p:txBody>
      </p:sp>
      <p:sp>
        <p:nvSpPr>
          <p:cNvPr id="65539" name="Rectangle 2"/>
          <p:cNvSpPr>
            <a:spLocks noGrp="1" noRot="1" noChangeAspect="1" noChangeArrowheads="1" noTextEdit="1"/>
          </p:cNvSpPr>
          <p:nvPr>
            <p:ph type="sldImg"/>
          </p:nvPr>
        </p:nvSpPr>
        <p:spPr>
          <a:xfrm>
            <a:off x="330200" y="696913"/>
            <a:ext cx="6197600" cy="3486150"/>
          </a:xfrm>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549274"/>
          </a:xfrm>
          <a:solidFill>
            <a:srgbClr val="FFD03B"/>
          </a:solidFill>
        </p:spPr>
        <p:txBody>
          <a:bodyPr>
            <a:normAutofit/>
          </a:bodyPr>
          <a:lstStyle>
            <a:lvl1pPr algn="l">
              <a:defRPr sz="21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498764" y="1279526"/>
            <a:ext cx="11201400" cy="4809546"/>
          </a:xfrm>
        </p:spPr>
        <p:txBody>
          <a:bodyPr>
            <a:normAutofit/>
          </a:bodyPr>
          <a:lstStyle>
            <a:lvl1pPr>
              <a:lnSpc>
                <a:spcPct val="85000"/>
              </a:lnSpc>
              <a:spcBef>
                <a:spcPts val="0"/>
              </a:spcBef>
              <a:spcAft>
                <a:spcPts val="450"/>
              </a:spcAft>
              <a:defRPr sz="2400"/>
            </a:lvl1pPr>
            <a:lvl2pPr marL="514348" indent="-171450">
              <a:lnSpc>
                <a:spcPct val="85000"/>
              </a:lnSpc>
              <a:spcBef>
                <a:spcPts val="0"/>
              </a:spcBef>
              <a:spcAft>
                <a:spcPts val="450"/>
              </a:spcAft>
              <a:buFont typeface="Wingdings" panose="05000000000000000000" pitchFamily="2" charset="2"/>
              <a:buChar char="§"/>
              <a:defRPr sz="2100"/>
            </a:lvl2pPr>
            <a:lvl3pPr marL="857246" indent="-171450">
              <a:lnSpc>
                <a:spcPct val="85000"/>
              </a:lnSpc>
              <a:spcBef>
                <a:spcPts val="0"/>
              </a:spcBef>
              <a:spcAft>
                <a:spcPts val="450"/>
              </a:spcAft>
              <a:buFont typeface="Calibri" panose="020F0502020204030204" pitchFamily="34" charset="0"/>
              <a:buChar char="̶"/>
              <a:defRPr sz="1800"/>
            </a:lvl3pPr>
            <a:lvl4pPr marL="1200145" indent="-171450">
              <a:lnSpc>
                <a:spcPct val="85000"/>
              </a:lnSpc>
              <a:spcBef>
                <a:spcPts val="0"/>
              </a:spcBef>
              <a:spcAft>
                <a:spcPts val="450"/>
              </a:spcAft>
              <a:buFont typeface="Courier New" panose="02070309020205020404" pitchFamily="49" charset="0"/>
              <a:buChar char="o"/>
              <a:defRPr sz="1500"/>
            </a:lvl4pPr>
            <a:lvl5pPr>
              <a:lnSpc>
                <a:spcPct val="85000"/>
              </a:lnSpc>
              <a:spcBef>
                <a:spcPts val="0"/>
              </a:spcBef>
              <a:spcAft>
                <a:spcPts val="450"/>
              </a:spcAft>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6099464" cy="36512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6099464" y="0"/>
            <a:ext cx="6092536" cy="365126"/>
          </a:xfrm>
          <a:prstGeom prst="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738386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2841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8261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42885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7988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4992011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759CC3B-B221-4198-A93C-4E0EA572CD9C}" type="slidenum">
              <a:rPr lang="en-US"/>
              <a:pPr>
                <a:defRPr/>
              </a:pPr>
              <a:t>‹#›</a:t>
            </a:fld>
            <a:endParaRPr lang="en-US"/>
          </a:p>
        </p:txBody>
      </p:sp>
    </p:spTree>
    <p:extLst>
      <p:ext uri="{BB962C8B-B14F-4D97-AF65-F5344CB8AC3E}">
        <p14:creationId xmlns:p14="http://schemas.microsoft.com/office/powerpoint/2010/main" val="3259925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09600" y="6245225"/>
            <a:ext cx="2844800" cy="476250"/>
          </a:xfrm>
        </p:spPr>
        <p:txBody>
          <a:bodyPr/>
          <a:lstStyle>
            <a:lvl1pPr>
              <a:defRPr/>
            </a:lvl1pPr>
          </a:lstStyle>
          <a:p>
            <a:endParaRPr lang="en-US" altLang="en-US"/>
          </a:p>
        </p:txBody>
      </p:sp>
    </p:spTree>
    <p:extLst>
      <p:ext uri="{BB962C8B-B14F-4D97-AF65-F5344CB8AC3E}">
        <p14:creationId xmlns:p14="http://schemas.microsoft.com/office/powerpoint/2010/main" val="6959111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1"/>
            <a:ext cx="10972800" cy="4525963"/>
          </a:xfrm>
        </p:spPr>
        <p:txBody>
          <a:bodyPr/>
          <a:lstStyle/>
          <a:p>
            <a:endParaRPr lang="en-US"/>
          </a:p>
        </p:txBody>
      </p:sp>
      <p:sp>
        <p:nvSpPr>
          <p:cNvPr id="4" name="Date Placeholder 3"/>
          <p:cNvSpPr>
            <a:spLocks noGrp="1"/>
          </p:cNvSpPr>
          <p:nvPr>
            <p:ph type="dt" sz="half" idx="10"/>
          </p:nvPr>
        </p:nvSpPr>
        <p:spPr>
          <a:xfrm>
            <a:off x="609600" y="6245225"/>
            <a:ext cx="2844800" cy="476250"/>
          </a:xfrm>
        </p:spPr>
        <p:txBody>
          <a:bodyPr/>
          <a:lstStyle>
            <a:lvl1pPr>
              <a:defRPr/>
            </a:lvl1pPr>
          </a:lstStyle>
          <a:p>
            <a:endParaRPr lang="en-US" altLang="en-US"/>
          </a:p>
        </p:txBody>
      </p:sp>
    </p:spTree>
    <p:extLst>
      <p:ext uri="{BB962C8B-B14F-4D97-AF65-F5344CB8AC3E}">
        <p14:creationId xmlns:p14="http://schemas.microsoft.com/office/powerpoint/2010/main" val="394199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solidFill>
            <a:srgbClr val="FFD03B"/>
          </a:solidFill>
        </p:spPr>
        <p:txBody>
          <a:bodyPr anchor="ctr"/>
          <a:lstStyle>
            <a:lvl1pPr algn="ctr">
              <a:defRPr sz="45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898" indent="0" algn="ctr">
              <a:buNone/>
              <a:defRPr sz="1500"/>
            </a:lvl2pPr>
            <a:lvl3pPr marL="685797" indent="0" algn="ctr">
              <a:buNone/>
              <a:defRPr sz="1350"/>
            </a:lvl3pPr>
            <a:lvl4pPr marL="1028696" indent="0" algn="ctr">
              <a:buNone/>
              <a:defRPr sz="1200"/>
            </a:lvl4pPr>
            <a:lvl5pPr marL="1371594" indent="0" algn="ctr">
              <a:buNone/>
              <a:defRPr sz="1200"/>
            </a:lvl5pPr>
            <a:lvl6pPr marL="1714492" indent="0" algn="ctr">
              <a:buNone/>
              <a:defRPr sz="1200"/>
            </a:lvl6pPr>
            <a:lvl7pPr marL="2057391" indent="0" algn="ctr">
              <a:buNone/>
              <a:defRPr sz="1200"/>
            </a:lvl7pPr>
            <a:lvl8pPr marL="2400290" indent="0" algn="ctr">
              <a:buNone/>
              <a:defRPr sz="1200"/>
            </a:lvl8pPr>
            <a:lvl9pPr marL="2743188" indent="0" algn="ctr">
              <a:buNone/>
              <a:defRPr sz="1200"/>
            </a:lvl9pPr>
          </a:lstStyle>
          <a:p>
            <a:r>
              <a:rPr lang="en-US"/>
              <a:t>Click to edit Master subtitle style</a:t>
            </a:r>
          </a:p>
        </p:txBody>
      </p:sp>
      <p:sp>
        <p:nvSpPr>
          <p:cNvPr id="7" name="Rectangle 6"/>
          <p:cNvSpPr/>
          <p:nvPr userDrawn="1"/>
        </p:nvSpPr>
        <p:spPr>
          <a:xfrm>
            <a:off x="0" y="0"/>
            <a:ext cx="6099464" cy="36512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6099464" y="0"/>
            <a:ext cx="6092536" cy="365126"/>
          </a:xfrm>
          <a:prstGeom prst="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5842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98764" y="990600"/>
            <a:ext cx="11201400" cy="4809546"/>
          </a:xfrm>
        </p:spPr>
        <p:txBody>
          <a:bodyPr>
            <a:normAutofit/>
          </a:bodyPr>
          <a:lstStyle>
            <a:lvl1pPr>
              <a:lnSpc>
                <a:spcPct val="85000"/>
              </a:lnSpc>
              <a:spcBef>
                <a:spcPts val="0"/>
              </a:spcBef>
              <a:spcAft>
                <a:spcPts val="450"/>
              </a:spcAft>
              <a:defRPr sz="2400"/>
            </a:lvl1pPr>
            <a:lvl2pPr marL="514348" indent="-171450">
              <a:lnSpc>
                <a:spcPct val="85000"/>
              </a:lnSpc>
              <a:spcBef>
                <a:spcPts val="0"/>
              </a:spcBef>
              <a:spcAft>
                <a:spcPts val="450"/>
              </a:spcAft>
              <a:buFont typeface="Wingdings" panose="05000000000000000000" pitchFamily="2" charset="2"/>
              <a:buChar char="§"/>
              <a:defRPr sz="2100"/>
            </a:lvl2pPr>
            <a:lvl3pPr marL="857246" indent="-171450">
              <a:lnSpc>
                <a:spcPct val="85000"/>
              </a:lnSpc>
              <a:spcBef>
                <a:spcPts val="0"/>
              </a:spcBef>
              <a:spcAft>
                <a:spcPts val="450"/>
              </a:spcAft>
              <a:buFont typeface="Calibri" panose="020F0502020204030204" pitchFamily="34" charset="0"/>
              <a:buChar char="̶"/>
              <a:defRPr sz="1800"/>
            </a:lvl3pPr>
            <a:lvl4pPr marL="1200145" indent="-171450">
              <a:lnSpc>
                <a:spcPct val="85000"/>
              </a:lnSpc>
              <a:spcBef>
                <a:spcPts val="0"/>
              </a:spcBef>
              <a:spcAft>
                <a:spcPts val="450"/>
              </a:spcAft>
              <a:buFont typeface="Courier New" panose="02070309020205020404" pitchFamily="49" charset="0"/>
              <a:buChar char="o"/>
              <a:defRPr sz="1500"/>
            </a:lvl4pPr>
            <a:lvl5pPr>
              <a:lnSpc>
                <a:spcPct val="85000"/>
              </a:lnSpc>
              <a:spcBef>
                <a:spcPts val="0"/>
              </a:spcBef>
              <a:spcAft>
                <a:spcPts val="450"/>
              </a:spcAft>
              <a:defRPr sz="15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0" y="0"/>
            <a:ext cx="6099464" cy="365126"/>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6099464" y="0"/>
            <a:ext cx="6092536" cy="365126"/>
          </a:xfrm>
          <a:prstGeom prst="rect">
            <a:avLst/>
          </a:prstGeom>
          <a:solidFill>
            <a:srgbClr val="FFD0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920782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36683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15905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79627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027620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290940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17763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403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nSpc>
                <a:spcPct val="100000"/>
              </a:lnSpc>
              <a:spcBef>
                <a:spcPct val="0"/>
              </a:spcBef>
              <a:defRPr sz="1400"/>
            </a:lvl1pPr>
          </a:lstStyle>
          <a:p>
            <a:pPr>
              <a:defRPr/>
            </a:pPr>
            <a:endParaRPr lang="en-US"/>
          </a:p>
        </p:txBody>
      </p:sp>
      <p:pic>
        <p:nvPicPr>
          <p:cNvPr id="1029" name="Picture 5" descr="Carnegie Mellon"/>
          <p:cNvPicPr>
            <a:picLocks noChangeAspect="1" noChangeArrowheads="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4978401" y="6400800"/>
            <a:ext cx="6946900" cy="24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lnSpc>
          <a:spcPct val="85000"/>
        </a:lnSpc>
        <a:spcBef>
          <a:spcPts val="600"/>
        </a:spcBef>
        <a:spcAft>
          <a:spcPct val="0"/>
        </a:spcAft>
        <a:buChar char="•"/>
        <a:defRPr sz="3200">
          <a:solidFill>
            <a:schemeClr val="tx1"/>
          </a:solidFill>
          <a:latin typeface="+mn-lt"/>
          <a:ea typeface="+mn-ea"/>
          <a:cs typeface="+mn-cs"/>
        </a:defRPr>
      </a:lvl1pPr>
      <a:lvl2pPr marL="742950" indent="-285750" algn="l" rtl="0" eaLnBrk="0" fontAlgn="base" hangingPunct="0">
        <a:lnSpc>
          <a:spcPct val="85000"/>
        </a:lnSpc>
        <a:spcBef>
          <a:spcPts val="600"/>
        </a:spcBef>
        <a:spcAft>
          <a:spcPct val="0"/>
        </a:spcAft>
        <a:buChar char="–"/>
        <a:defRPr sz="2800">
          <a:solidFill>
            <a:schemeClr val="tx1"/>
          </a:solidFill>
          <a:latin typeface="+mn-lt"/>
        </a:defRPr>
      </a:lvl2pPr>
      <a:lvl3pPr marL="1143000" indent="-228600" algn="l" rtl="0" eaLnBrk="0" fontAlgn="base" hangingPunct="0">
        <a:lnSpc>
          <a:spcPct val="85000"/>
        </a:lnSpc>
        <a:spcBef>
          <a:spcPts val="600"/>
        </a:spcBef>
        <a:spcAft>
          <a:spcPct val="0"/>
        </a:spcAft>
        <a:buChar char="•"/>
        <a:defRPr sz="2400">
          <a:solidFill>
            <a:schemeClr val="tx1"/>
          </a:solidFill>
          <a:latin typeface="+mn-lt"/>
        </a:defRPr>
      </a:lvl3pPr>
      <a:lvl4pPr marL="1600200" indent="-228600" algn="l" rtl="0" eaLnBrk="0" fontAlgn="base" hangingPunct="0">
        <a:lnSpc>
          <a:spcPct val="85000"/>
        </a:lnSpc>
        <a:spcBef>
          <a:spcPts val="600"/>
        </a:spcBef>
        <a:spcAft>
          <a:spcPct val="0"/>
        </a:spcAft>
        <a:buChar char="–"/>
        <a:defRPr sz="2000">
          <a:solidFill>
            <a:schemeClr val="tx1"/>
          </a:solidFill>
          <a:latin typeface="+mn-lt"/>
        </a:defRPr>
      </a:lvl4pPr>
      <a:lvl5pPr marL="2057400" indent="-228600" algn="l" rtl="0" eaLnBrk="0" fontAlgn="base" hangingPunct="0">
        <a:lnSpc>
          <a:spcPct val="85000"/>
        </a:lnSpc>
        <a:spcBef>
          <a:spcPts val="6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dx.doi.org/10.2139/ssrn.3919471" TargetMode="External"/><Relationship Id="rId2" Type="http://schemas.openxmlformats.org/officeDocument/2006/relationships/hyperlink" Target="https://ssrn.com/abstract=3919471"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lnSpc>
                <a:spcPct val="85000"/>
              </a:lnSpc>
            </a:pPr>
            <a:r>
              <a:rPr lang="en-US" sz="4800" dirty="0"/>
              <a:t>Misunderstanding and </a:t>
            </a:r>
            <a:r>
              <a:rPr lang="en-US" sz="4800" dirty="0" err="1"/>
              <a:t>Mispredicting</a:t>
            </a:r>
            <a:r>
              <a:rPr lang="en-US" sz="4800" dirty="0"/>
              <a:t> Preferences</a:t>
            </a:r>
          </a:p>
        </p:txBody>
      </p:sp>
      <p:sp>
        <p:nvSpPr>
          <p:cNvPr id="2051" name="Rectangle 3"/>
          <p:cNvSpPr>
            <a:spLocks noGrp="1" noChangeArrowheads="1"/>
          </p:cNvSpPr>
          <p:nvPr>
            <p:ph type="subTitle" idx="1"/>
          </p:nvPr>
        </p:nvSpPr>
        <p:spPr/>
        <p:txBody>
          <a:bodyPr/>
          <a:lstStyle/>
          <a:p>
            <a:pPr eaLnBrk="1" hangingPunct="1">
              <a:lnSpc>
                <a:spcPct val="90000"/>
              </a:lnSpc>
              <a:spcBef>
                <a:spcPct val="5000"/>
              </a:spcBef>
            </a:pPr>
            <a:r>
              <a:rPr lang="en-US" sz="3600" dirty="0"/>
              <a:t>George Loewenstein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09800" y="228600"/>
            <a:ext cx="7391400" cy="2098386"/>
          </a:xfrm>
          <a:prstGeom prst="rect">
            <a:avLst/>
          </a:prstGeom>
        </p:spPr>
      </p:pic>
      <p:pic>
        <p:nvPicPr>
          <p:cNvPr id="5" name="Picture 4"/>
          <p:cNvPicPr>
            <a:picLocks noChangeAspect="1"/>
          </p:cNvPicPr>
          <p:nvPr/>
        </p:nvPicPr>
        <p:blipFill>
          <a:blip r:embed="rId3"/>
          <a:stretch>
            <a:fillRect/>
          </a:stretch>
        </p:blipFill>
        <p:spPr>
          <a:xfrm>
            <a:off x="2209800" y="2438401"/>
            <a:ext cx="7391400" cy="2370069"/>
          </a:xfrm>
          <a:prstGeom prst="rect">
            <a:avLst/>
          </a:prstGeom>
        </p:spPr>
      </p:pic>
      <p:pic>
        <p:nvPicPr>
          <p:cNvPr id="6" name="Picture 5"/>
          <p:cNvPicPr>
            <a:picLocks noChangeAspect="1"/>
          </p:cNvPicPr>
          <p:nvPr/>
        </p:nvPicPr>
        <p:blipFill>
          <a:blip r:embed="rId4"/>
          <a:stretch>
            <a:fillRect/>
          </a:stretch>
        </p:blipFill>
        <p:spPr>
          <a:xfrm>
            <a:off x="2209800" y="4885837"/>
            <a:ext cx="7391400" cy="1718328"/>
          </a:xfrm>
          <a:prstGeom prst="rect">
            <a:avLst/>
          </a:prstGeom>
        </p:spPr>
      </p:pic>
    </p:spTree>
    <p:extLst>
      <p:ext uri="{BB962C8B-B14F-4D97-AF65-F5344CB8AC3E}">
        <p14:creationId xmlns:p14="http://schemas.microsoft.com/office/powerpoint/2010/main" val="86099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One important state: </a:t>
            </a:r>
            <a:r>
              <a:rPr lang="en-US" sz="2800" dirty="0" smtClean="0"/>
              <a:t>ownership</a:t>
            </a:r>
            <a:endParaRPr lang="en-US" sz="2400" dirty="0"/>
          </a:p>
        </p:txBody>
      </p:sp>
      <p:sp>
        <p:nvSpPr>
          <p:cNvPr id="3" name="Content Placeholder 2"/>
          <p:cNvSpPr>
            <a:spLocks noGrp="1"/>
          </p:cNvSpPr>
          <p:nvPr>
            <p:ph idx="1"/>
          </p:nvPr>
        </p:nvSpPr>
        <p:spPr>
          <a:ln>
            <a:solidFill>
              <a:srgbClr val="FF0000"/>
            </a:solidFill>
            <a:prstDash val="dash"/>
          </a:ln>
        </p:spPr>
        <p:txBody>
          <a:bodyPr>
            <a:normAutofit/>
          </a:bodyPr>
          <a:lstStyle/>
          <a:p>
            <a:r>
              <a:rPr lang="en-US" sz="2800" dirty="0" smtClean="0"/>
              <a:t>Let </a:t>
            </a:r>
            <a:r>
              <a:rPr lang="en-US" sz="2800" dirty="0"/>
              <a:t>u(</a:t>
            </a:r>
            <a:r>
              <a:rPr lang="en-US" sz="2800" dirty="0" err="1"/>
              <a:t>c,s</a:t>
            </a:r>
            <a:r>
              <a:rPr lang="en-US" sz="2800" dirty="0"/>
              <a:t>), where c=1 if the individual owns the object in the current period (and 0 otherwise); s=1 if individual owns object in the previous period (and 0 otherwise):</a:t>
            </a:r>
          </a:p>
          <a:p>
            <a:pPr marL="0" indent="0">
              <a:buNone/>
            </a:pPr>
            <a:endParaRPr lang="en-US" sz="2800" dirty="0"/>
          </a:p>
          <a:p>
            <a:pPr marL="800100" lvl="2" indent="0">
              <a:buNone/>
            </a:pPr>
            <a:r>
              <a:rPr lang="en-US" dirty="0" smtClean="0"/>
              <a:t>u(1,1)-u(0,1) &gt; u(1,0)-u(0,0) (due to loss-aversion)</a:t>
            </a:r>
          </a:p>
          <a:p>
            <a:endParaRPr lang="en-US" sz="2800" dirty="0"/>
          </a:p>
          <a:p>
            <a:pPr marL="0" indent="0">
              <a:buNone/>
            </a:pPr>
            <a:endParaRPr lang="en-US" sz="2800" dirty="0"/>
          </a:p>
          <a:p>
            <a:endParaRPr lang="en-US" sz="2800" dirty="0"/>
          </a:p>
          <a:p>
            <a:pPr marL="0" indent="0">
              <a:buNone/>
            </a:pPr>
            <a:endParaRPr lang="en-US" sz="2800" dirty="0"/>
          </a:p>
          <a:p>
            <a:r>
              <a:rPr lang="en-US" sz="2800" dirty="0"/>
              <a:t>Can people anticipate how object ownership will affect their preferences? </a:t>
            </a:r>
            <a:endParaRPr lang="en-US" sz="2800" dirty="0"/>
          </a:p>
        </p:txBody>
      </p:sp>
      <p:cxnSp>
        <p:nvCxnSpPr>
          <p:cNvPr id="5" name="Straight Connector 4"/>
          <p:cNvCxnSpPr/>
          <p:nvPr/>
        </p:nvCxnSpPr>
        <p:spPr bwMode="auto">
          <a:xfrm>
            <a:off x="4267200" y="4038600"/>
            <a:ext cx="213360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5257800" y="3505200"/>
            <a:ext cx="0" cy="1447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flipV="1">
            <a:off x="5257800" y="3733800"/>
            <a:ext cx="1143000" cy="3048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5257800" y="4038600"/>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H="1">
            <a:off x="4572000" y="4038600"/>
            <a:ext cx="685800" cy="76200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5791200" y="3886200"/>
            <a:ext cx="0" cy="15240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4648200" y="4038600"/>
            <a:ext cx="0" cy="68580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Connector 22"/>
          <p:cNvCxnSpPr/>
          <p:nvPr/>
        </p:nvCxnSpPr>
        <p:spPr bwMode="auto">
          <a:xfrm>
            <a:off x="4648200" y="4724400"/>
            <a:ext cx="609600" cy="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V="1">
            <a:off x="5257800" y="3883090"/>
            <a:ext cx="533400" cy="3110"/>
          </a:xfrm>
          <a:prstGeom prst="line">
            <a:avLst/>
          </a:prstGeom>
          <a:noFill/>
          <a:ln w="9525" cap="flat" cmpd="sng" algn="ctr">
            <a:solidFill>
              <a:srgbClr val="FF0000"/>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p:nvPr/>
        </p:nvCxnSpPr>
        <p:spPr bwMode="auto">
          <a:xfrm>
            <a:off x="3429000" y="3276601"/>
            <a:ext cx="1676400" cy="685800"/>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Arrow Connector 32"/>
          <p:cNvCxnSpPr/>
          <p:nvPr/>
        </p:nvCxnSpPr>
        <p:spPr bwMode="auto">
          <a:xfrm flipH="1">
            <a:off x="5330892" y="3291681"/>
            <a:ext cx="841309" cy="653224"/>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Arrow Connector 33"/>
          <p:cNvCxnSpPr/>
          <p:nvPr/>
        </p:nvCxnSpPr>
        <p:spPr bwMode="auto">
          <a:xfrm flipH="1">
            <a:off x="5330890" y="3314701"/>
            <a:ext cx="79310" cy="474695"/>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5" name="Straight Arrow Connector 34"/>
          <p:cNvCxnSpPr/>
          <p:nvPr/>
        </p:nvCxnSpPr>
        <p:spPr bwMode="auto">
          <a:xfrm>
            <a:off x="4267200" y="3276601"/>
            <a:ext cx="914400" cy="1371601"/>
          </a:xfrm>
          <a:prstGeom prst="straightConnector1">
            <a:avLst/>
          </a:prstGeom>
          <a:noFill/>
          <a:ln w="9525" cap="flat" cmpd="sng" algn="ctr">
            <a:solidFill>
              <a:schemeClr val="tx1"/>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242508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z="2400" dirty="0"/>
              <a:t>Are people aware of the endowment effect?</a:t>
            </a:r>
          </a:p>
        </p:txBody>
      </p:sp>
      <p:sp>
        <p:nvSpPr>
          <p:cNvPr id="45059" name="Rectangle 3"/>
          <p:cNvSpPr>
            <a:spLocks noGrp="1" noChangeArrowheads="1"/>
          </p:cNvSpPr>
          <p:nvPr>
            <p:ph idx="1"/>
          </p:nvPr>
        </p:nvSpPr>
        <p:spPr>
          <a:xfrm>
            <a:off x="498764" y="1219200"/>
            <a:ext cx="11201400" cy="1358460"/>
          </a:xfrm>
        </p:spPr>
        <p:txBody>
          <a:bodyPr/>
          <a:lstStyle/>
          <a:p>
            <a:pPr defTabSz="1762125" eaLnBrk="1" hangingPunct="1">
              <a:lnSpc>
                <a:spcPct val="80000"/>
              </a:lnSpc>
              <a:tabLst>
                <a:tab pos="1484313" algn="l"/>
                <a:tab pos="3260725" algn="l"/>
                <a:tab pos="4864100" algn="l"/>
                <a:tab pos="6400800" algn="l"/>
                <a:tab pos="6519863" algn="l"/>
              </a:tabLst>
            </a:pPr>
            <a:r>
              <a:rPr lang="en-US" altLang="en-US" sz="2000" dirty="0"/>
              <a:t>Subjects 27 CMU undergraduates &amp; 39 Pitt MBAs</a:t>
            </a:r>
          </a:p>
          <a:p>
            <a:pPr defTabSz="1762125" eaLnBrk="1" hangingPunct="1">
              <a:lnSpc>
                <a:spcPct val="80000"/>
              </a:lnSpc>
              <a:tabLst>
                <a:tab pos="1484313" algn="l"/>
                <a:tab pos="3260725" algn="l"/>
                <a:tab pos="4864100" algn="l"/>
                <a:tab pos="6400800" algn="l"/>
                <a:tab pos="6519863" algn="l"/>
              </a:tabLst>
            </a:pPr>
            <a:r>
              <a:rPr lang="en-US" altLang="en-US" sz="2000" dirty="0"/>
              <a:t>Procedure:   </a:t>
            </a:r>
            <a:r>
              <a:rPr lang="en-US" altLang="en-US" sz="1800" dirty="0"/>
              <a:t>1. All shown mug</a:t>
            </a:r>
          </a:p>
          <a:p>
            <a:pPr lvl="4" defTabSz="1762125" eaLnBrk="1" hangingPunct="1">
              <a:lnSpc>
                <a:spcPct val="80000"/>
              </a:lnSpc>
              <a:buNone/>
              <a:tabLst>
                <a:tab pos="1484313" algn="l"/>
                <a:tab pos="3260725" algn="l"/>
                <a:tab pos="4864100" algn="l"/>
                <a:tab pos="6400800" algn="l"/>
                <a:tab pos="6519863" algn="l"/>
              </a:tabLst>
            </a:pPr>
            <a:r>
              <a:rPr lang="en-US" altLang="en-US" sz="1800" dirty="0"/>
              <a:t>2. Half predict how much they would sell it for </a:t>
            </a:r>
          </a:p>
          <a:p>
            <a:pPr defTabSz="1762125" eaLnBrk="1" hangingPunct="1">
              <a:lnSpc>
                <a:spcPct val="80000"/>
              </a:lnSpc>
              <a:buNone/>
              <a:tabLst>
                <a:tab pos="1484313" algn="l"/>
                <a:tab pos="3260725" algn="l"/>
                <a:tab pos="4864100" algn="l"/>
                <a:tab pos="6400800" algn="l"/>
                <a:tab pos="6519863" algn="l"/>
              </a:tabLst>
            </a:pPr>
            <a:r>
              <a:rPr lang="en-US" altLang="en-US" sz="1800" dirty="0"/>
              <a:t>		     3. All given a mug and opportunity to sell</a:t>
            </a:r>
            <a:endParaRPr lang="en-US" altLang="en-US" sz="2000" dirty="0"/>
          </a:p>
        </p:txBody>
      </p:sp>
      <p:pic>
        <p:nvPicPr>
          <p:cNvPr id="2" name="Picture 1"/>
          <p:cNvPicPr>
            <a:picLocks noChangeAspect="1"/>
          </p:cNvPicPr>
          <p:nvPr/>
        </p:nvPicPr>
        <p:blipFill>
          <a:blip r:embed="rId3"/>
          <a:stretch>
            <a:fillRect/>
          </a:stretch>
        </p:blipFill>
        <p:spPr>
          <a:xfrm>
            <a:off x="2971800" y="2577660"/>
            <a:ext cx="7315200" cy="3898309"/>
          </a:xfrm>
          <a:prstGeom prst="rect">
            <a:avLst/>
          </a:prstGeom>
          <a:ln>
            <a:solidFill>
              <a:schemeClr val="accent1"/>
            </a:solidFill>
          </a:ln>
        </p:spPr>
      </p:pic>
      <p:sp>
        <p:nvSpPr>
          <p:cNvPr id="3" name="Rectangle 2"/>
          <p:cNvSpPr/>
          <p:nvPr/>
        </p:nvSpPr>
        <p:spPr>
          <a:xfrm>
            <a:off x="0" y="6548764"/>
            <a:ext cx="12192000" cy="313932"/>
          </a:xfrm>
          <a:prstGeom prst="rect">
            <a:avLst/>
          </a:prstGeom>
          <a:solidFill>
            <a:schemeClr val="accent2"/>
          </a:solidFill>
          <a:ln>
            <a:solidFill>
              <a:schemeClr val="bg2"/>
            </a:solidFill>
          </a:ln>
        </p:spPr>
        <p:txBody>
          <a:bodyPr wrap="square">
            <a:spAutoFit/>
          </a:bodyPr>
          <a:lstStyle/>
          <a:p>
            <a:r>
              <a:rPr lang="en-US" dirty="0">
                <a:solidFill>
                  <a:schemeClr val="bg1"/>
                </a:solidFill>
                <a:latin typeface="Times New Roman" panose="02020603050405020304" pitchFamily="18" charset="0"/>
                <a:ea typeface="Times New Roman" panose="02020603050405020304" pitchFamily="18" charset="0"/>
              </a:rPr>
              <a:t>Loewenstein, G. &amp; Adler, D. (1995). A bias in the prediction of tastes. </a:t>
            </a:r>
            <a:r>
              <a:rPr lang="en-US" i="1" dirty="0">
                <a:solidFill>
                  <a:schemeClr val="bg1"/>
                </a:solidFill>
                <a:latin typeface="Times New Roman" panose="02020603050405020304" pitchFamily="18" charset="0"/>
                <a:ea typeface="Times New Roman" panose="02020603050405020304" pitchFamily="18" charset="0"/>
              </a:rPr>
              <a:t>Economic Journal, </a:t>
            </a:r>
            <a:r>
              <a:rPr lang="en-US" i="1" dirty="0">
                <a:solidFill>
                  <a:schemeClr val="bg1"/>
                </a:solidFill>
                <a:latin typeface="Times New Roman" panose="02020603050405020304" pitchFamily="18" charset="0"/>
                <a:ea typeface="Times New Roman" panose="02020603050405020304" pitchFamily="18" charset="0"/>
              </a:rPr>
              <a:t>105</a:t>
            </a:r>
            <a:r>
              <a:rPr lang="en-US" dirty="0">
                <a:solidFill>
                  <a:schemeClr val="bg1"/>
                </a:solidFill>
                <a:latin typeface="Times New Roman" panose="02020603050405020304" pitchFamily="18" charset="0"/>
                <a:ea typeface="Times New Roman" panose="02020603050405020304" pitchFamily="18" charset="0"/>
              </a:rPr>
              <a:t>, </a:t>
            </a:r>
            <a:r>
              <a:rPr lang="en-US" dirty="0">
                <a:solidFill>
                  <a:schemeClr val="bg1"/>
                </a:solidFill>
                <a:latin typeface="Times New Roman" panose="02020603050405020304" pitchFamily="18" charset="0"/>
                <a:ea typeface="Times New Roman" panose="02020603050405020304" pitchFamily="18" charset="0"/>
              </a:rPr>
              <a:t>929-937. </a:t>
            </a:r>
            <a:endParaRPr lang="en-US" dirty="0">
              <a:solidFill>
                <a:schemeClr val="bg1"/>
              </a:solidFill>
            </a:endParaRPr>
          </a:p>
        </p:txBody>
      </p:sp>
    </p:spTree>
    <p:extLst>
      <p:ext uri="{BB962C8B-B14F-4D97-AF65-F5344CB8AC3E}">
        <p14:creationId xmlns:p14="http://schemas.microsoft.com/office/powerpoint/2010/main" val="3421574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396874"/>
          </a:xfrm>
        </p:spPr>
        <p:txBody>
          <a:bodyPr>
            <a:normAutofit fontScale="90000"/>
          </a:bodyPr>
          <a:lstStyle/>
          <a:p>
            <a:r>
              <a:rPr lang="en-US" sz="2800" dirty="0"/>
              <a:t>Study 2 </a:t>
            </a:r>
            <a:r>
              <a:rPr lang="en-US" sz="2400" dirty="0"/>
              <a:t>(n=106 Northwestern executive students</a:t>
            </a:r>
            <a:r>
              <a:rPr lang="en-US" sz="2400" dirty="0" smtClean="0"/>
              <a:t>)</a:t>
            </a:r>
            <a:endParaRPr lang="en-US" dirty="0"/>
          </a:p>
        </p:txBody>
      </p:sp>
      <p:sp>
        <p:nvSpPr>
          <p:cNvPr id="3" name="Content Placeholder 2"/>
          <p:cNvSpPr>
            <a:spLocks noGrp="1"/>
          </p:cNvSpPr>
          <p:nvPr>
            <p:ph idx="1"/>
          </p:nvPr>
        </p:nvSpPr>
        <p:spPr>
          <a:xfrm>
            <a:off x="495300" y="1066800"/>
            <a:ext cx="11201400" cy="4809546"/>
          </a:xfrm>
        </p:spPr>
        <p:txBody>
          <a:bodyPr/>
          <a:lstStyle/>
          <a:p>
            <a:pPr>
              <a:lnSpc>
                <a:spcPct val="85000"/>
              </a:lnSpc>
            </a:pPr>
            <a:r>
              <a:rPr lang="en-US" sz="2000" dirty="0" smtClean="0"/>
              <a:t>Randomly </a:t>
            </a:r>
            <a:r>
              <a:rPr lang="en-US" sz="2000" dirty="0"/>
              <a:t>assigned to 2 conditions isolated in 2 rooms:</a:t>
            </a:r>
          </a:p>
          <a:p>
            <a:pPr lvl="1">
              <a:lnSpc>
                <a:spcPct val="85000"/>
              </a:lnSpc>
            </a:pPr>
            <a:r>
              <a:rPr lang="en-US" sz="1800" dirty="0"/>
              <a:t>Control: half of subjects get mugs; give selling price; others give choice prices</a:t>
            </a:r>
          </a:p>
          <a:p>
            <a:pPr lvl="1">
              <a:lnSpc>
                <a:spcPct val="85000"/>
              </a:lnSpc>
            </a:pPr>
            <a:r>
              <a:rPr lang="en-US" sz="1800" dirty="0"/>
              <a:t>Experimental: told there is a 50% chance of getting a mug; elicited prices they were told would apply if they got the mug</a:t>
            </a:r>
          </a:p>
          <a:p>
            <a:pPr lvl="1">
              <a:lnSpc>
                <a:spcPct val="85000"/>
              </a:lnSpc>
            </a:pPr>
            <a:r>
              <a:rPr lang="en-US" sz="1800" dirty="0"/>
              <a:t>Those who got a mug give (hypothetical) revised prices</a:t>
            </a:r>
          </a:p>
          <a:p>
            <a:pPr>
              <a:lnSpc>
                <a:spcPct val="85000"/>
              </a:lnSpc>
            </a:pPr>
            <a:r>
              <a:rPr lang="en-US" sz="2000" dirty="0"/>
              <a:t>All prices elicited with BDM</a:t>
            </a:r>
            <a:endParaRPr lang="en-US" sz="2000" dirty="0"/>
          </a:p>
        </p:txBody>
      </p:sp>
      <p:pic>
        <p:nvPicPr>
          <p:cNvPr id="4" name="Picture 3"/>
          <p:cNvPicPr>
            <a:picLocks noChangeAspect="1"/>
          </p:cNvPicPr>
          <p:nvPr/>
        </p:nvPicPr>
        <p:blipFill>
          <a:blip r:embed="rId2"/>
          <a:stretch>
            <a:fillRect/>
          </a:stretch>
        </p:blipFill>
        <p:spPr>
          <a:xfrm>
            <a:off x="4267200" y="3101398"/>
            <a:ext cx="7786757" cy="3352800"/>
          </a:xfrm>
          <a:prstGeom prst="rect">
            <a:avLst/>
          </a:prstGeom>
          <a:ln>
            <a:solidFill>
              <a:schemeClr val="accent1"/>
            </a:solidFill>
          </a:ln>
        </p:spPr>
      </p:pic>
    </p:spTree>
    <p:extLst>
      <p:ext uri="{BB962C8B-B14F-4D97-AF65-F5344CB8AC3E}">
        <p14:creationId xmlns:p14="http://schemas.microsoft.com/office/powerpoint/2010/main" val="40975695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altLang="en-US" sz="2400" b="1" dirty="0"/>
              <a:t>“Buyer’s agent study”  (</a:t>
            </a:r>
            <a:r>
              <a:rPr lang="en-US" altLang="en-US" sz="2400" b="1" dirty="0" smtClean="0"/>
              <a:t>31 pairs </a:t>
            </a:r>
            <a:r>
              <a:rPr lang="en-US" altLang="en-US" sz="2400" b="1" dirty="0"/>
              <a:t>of Cornell undergrads)</a:t>
            </a:r>
            <a:endParaRPr lang="en-US" altLang="en-US" sz="2400" dirty="0"/>
          </a:p>
        </p:txBody>
      </p:sp>
      <p:sp>
        <p:nvSpPr>
          <p:cNvPr id="46083" name="Rectangle 3"/>
          <p:cNvSpPr>
            <a:spLocks noGrp="1" noChangeArrowheads="1"/>
          </p:cNvSpPr>
          <p:nvPr>
            <p:ph idx="1"/>
          </p:nvPr>
        </p:nvSpPr>
        <p:spPr/>
        <p:txBody>
          <a:bodyPr/>
          <a:lstStyle/>
          <a:p>
            <a:pPr eaLnBrk="1" hangingPunct="1">
              <a:lnSpc>
                <a:spcPct val="90000"/>
              </a:lnSpc>
            </a:pPr>
            <a:r>
              <a:rPr lang="en-US" altLang="en-US" sz="2400" dirty="0"/>
              <a:t>Procedure:	</a:t>
            </a:r>
          </a:p>
          <a:p>
            <a:pPr lvl="1" eaLnBrk="1" hangingPunct="1">
              <a:lnSpc>
                <a:spcPct val="90000"/>
              </a:lnSpc>
            </a:pPr>
            <a:r>
              <a:rPr lang="en-US" altLang="en-US" sz="2400" dirty="0"/>
              <a:t>Owners given mugs and asked for minimum selling prices</a:t>
            </a:r>
          </a:p>
          <a:p>
            <a:pPr lvl="1" eaLnBrk="1" hangingPunct="1">
              <a:lnSpc>
                <a:spcPct val="90000"/>
              </a:lnSpc>
            </a:pPr>
            <a:r>
              <a:rPr lang="en-US" altLang="en-US" sz="2400" dirty="0"/>
              <a:t>Buyer’s agents given $10 with which to purchase mug.  If their offer is accepted they can keep the difference, but not the mug.  If rejected, they get nothing.</a:t>
            </a:r>
          </a:p>
          <a:p>
            <a:pPr eaLnBrk="1" hangingPunct="1">
              <a:lnSpc>
                <a:spcPct val="90000"/>
              </a:lnSpc>
            </a:pPr>
            <a:r>
              <a:rPr lang="en-US" altLang="en-US" sz="2400" dirty="0"/>
              <a:t>Results:		</a:t>
            </a:r>
          </a:p>
          <a:p>
            <a:pPr lvl="1" eaLnBrk="1" hangingPunct="1">
              <a:lnSpc>
                <a:spcPct val="90000"/>
              </a:lnSpc>
            </a:pPr>
            <a:r>
              <a:rPr lang="en-US" altLang="en-US" sz="2000" dirty="0"/>
              <a:t>mean minimum selling price: $6.98  (EV-maximizing offer= $7.00</a:t>
            </a:r>
          </a:p>
          <a:p>
            <a:pPr lvl="1" eaLnBrk="1" hangingPunct="1">
              <a:lnSpc>
                <a:spcPct val="90000"/>
              </a:lnSpc>
            </a:pPr>
            <a:r>
              <a:rPr lang="en-US" altLang="en-US" sz="2000" dirty="0"/>
              <a:t>mean offer: $5.54 (p&lt;.01).  Only 29% of offers accepted.</a:t>
            </a:r>
          </a:p>
          <a:p>
            <a:pPr lvl="1" eaLnBrk="1" hangingPunct="1">
              <a:lnSpc>
                <a:spcPct val="90000"/>
              </a:lnSpc>
            </a:pPr>
            <a:r>
              <a:rPr lang="en-US" altLang="en-US" sz="2000" dirty="0"/>
              <a:t>average earnings of agents: E.V.=$.85	</a:t>
            </a:r>
          </a:p>
          <a:p>
            <a:pPr lvl="1" eaLnBrk="1" hangingPunct="1">
              <a:lnSpc>
                <a:spcPct val="90000"/>
              </a:lnSpc>
            </a:pPr>
            <a:r>
              <a:rPr lang="en-US" altLang="en-US" sz="2000" dirty="0"/>
              <a:t>At offer of $7.00:	E.V. of agent earnings=$2.00</a:t>
            </a:r>
          </a:p>
          <a:p>
            <a:pPr lvl="1" eaLnBrk="1" hangingPunct="1">
              <a:lnSpc>
                <a:spcPct val="90000"/>
              </a:lnSpc>
              <a:buFontTx/>
              <a:buNone/>
            </a:pPr>
            <a:r>
              <a:rPr lang="en-US" altLang="en-US" sz="2000" dirty="0"/>
              <a:t>				66% of offers would be accepted.</a:t>
            </a:r>
          </a:p>
        </p:txBody>
      </p:sp>
      <p:sp>
        <p:nvSpPr>
          <p:cNvPr id="4" name="Rectangle 3"/>
          <p:cNvSpPr/>
          <p:nvPr/>
        </p:nvSpPr>
        <p:spPr>
          <a:xfrm>
            <a:off x="0" y="6372289"/>
            <a:ext cx="12192000" cy="486287"/>
          </a:xfrm>
          <a:prstGeom prst="rect">
            <a:avLst/>
          </a:prstGeom>
          <a:solidFill>
            <a:schemeClr val="accent2"/>
          </a:solidFill>
          <a:ln>
            <a:solidFill>
              <a:schemeClr val="tx1"/>
            </a:solidFill>
          </a:ln>
        </p:spPr>
        <p:txBody>
          <a:bodyPr wrap="square">
            <a:spAutoFit/>
          </a:bodyPr>
          <a:lstStyle/>
          <a:p>
            <a:r>
              <a:rPr lang="en-US" sz="1600" dirty="0" err="1">
                <a:solidFill>
                  <a:schemeClr val="bg1"/>
                </a:solidFill>
                <a:latin typeface="+mn-lt"/>
                <a:ea typeface="Times New Roman" panose="02020603050405020304" pitchFamily="18" charset="0"/>
              </a:rPr>
              <a:t>VanBoven</a:t>
            </a:r>
            <a:r>
              <a:rPr lang="en-US" sz="1600" dirty="0">
                <a:solidFill>
                  <a:schemeClr val="bg1"/>
                </a:solidFill>
                <a:latin typeface="+mn-lt"/>
                <a:ea typeface="Times New Roman" panose="02020603050405020304" pitchFamily="18" charset="0"/>
              </a:rPr>
              <a:t>, L., Dunning, D. &amp; Loewenstein, G. (2000) Egocentric empathy gaps between owners and buyers: Misperceptions of the endowment effect. </a:t>
            </a:r>
            <a:r>
              <a:rPr lang="en-US" sz="1600" i="1" dirty="0">
                <a:solidFill>
                  <a:schemeClr val="bg1"/>
                </a:solidFill>
                <a:latin typeface="+mn-lt"/>
                <a:ea typeface="Times New Roman" panose="02020603050405020304" pitchFamily="18" charset="0"/>
              </a:rPr>
              <a:t>Journal of Personality and Social Psychology, 79(1)</a:t>
            </a:r>
            <a:r>
              <a:rPr lang="en-US" sz="1600" dirty="0">
                <a:solidFill>
                  <a:schemeClr val="bg1"/>
                </a:solidFill>
                <a:latin typeface="+mn-lt"/>
                <a:ea typeface="Times New Roman" panose="02020603050405020304" pitchFamily="18" charset="0"/>
              </a:rPr>
              <a:t>, 66-76. </a:t>
            </a:r>
            <a:endParaRPr lang="en-US" sz="1600" dirty="0">
              <a:solidFill>
                <a:schemeClr val="bg1"/>
              </a:solidFill>
              <a:latin typeface="+mn-lt"/>
            </a:endParaRPr>
          </a:p>
        </p:txBody>
      </p:sp>
    </p:spTree>
    <p:extLst>
      <p:ext uri="{BB962C8B-B14F-4D97-AF65-F5344CB8AC3E}">
        <p14:creationId xmlns:p14="http://schemas.microsoft.com/office/powerpoint/2010/main" val="3188996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365126"/>
            <a:ext cx="12192000" cy="473074"/>
          </a:xfrm>
        </p:spPr>
        <p:txBody>
          <a:bodyPr>
            <a:normAutofit fontScale="90000"/>
          </a:bodyPr>
          <a:lstStyle/>
          <a:p>
            <a:pPr eaLnBrk="1" hangingPunct="1"/>
            <a:r>
              <a:rPr lang="en-US" altLang="en-US" sz="3600" dirty="0" err="1"/>
              <a:t>Debiasing</a:t>
            </a:r>
            <a:r>
              <a:rPr lang="en-US" altLang="en-US" sz="3600" dirty="0"/>
              <a:t> </a:t>
            </a:r>
            <a:r>
              <a:rPr lang="en-US" altLang="en-US" sz="3600" dirty="0" smtClean="0"/>
              <a:t>study </a:t>
            </a:r>
            <a:r>
              <a:rPr lang="en-US" altLang="en-US" sz="2800" dirty="0" smtClean="0"/>
              <a:t>(</a:t>
            </a:r>
            <a:r>
              <a:rPr lang="en-US" altLang="en-US" sz="2800" dirty="0"/>
              <a:t>study 5 from paper)</a:t>
            </a:r>
            <a:endParaRPr lang="en-US" altLang="en-US" sz="3200" dirty="0"/>
          </a:p>
        </p:txBody>
      </p:sp>
      <p:sp>
        <p:nvSpPr>
          <p:cNvPr id="48131" name="Rectangle 3"/>
          <p:cNvSpPr>
            <a:spLocks noGrp="1" noChangeArrowheads="1"/>
          </p:cNvSpPr>
          <p:nvPr>
            <p:ph idx="1"/>
          </p:nvPr>
        </p:nvSpPr>
        <p:spPr>
          <a:xfrm>
            <a:off x="498764" y="1279526"/>
            <a:ext cx="11201400" cy="1616074"/>
          </a:xfrm>
        </p:spPr>
        <p:txBody>
          <a:bodyPr/>
          <a:lstStyle/>
          <a:p>
            <a:pPr eaLnBrk="1" hangingPunct="1"/>
            <a:r>
              <a:rPr lang="en-US" altLang="en-US" sz="2400" dirty="0"/>
              <a:t>n=53 Cornell </a:t>
            </a:r>
            <a:r>
              <a:rPr lang="en-US" altLang="en-US" sz="2400" dirty="0"/>
              <a:t>undergrads</a:t>
            </a:r>
          </a:p>
          <a:p>
            <a:pPr eaLnBrk="1" hangingPunct="1"/>
            <a:r>
              <a:rPr lang="en-US" altLang="en-US" sz="2400" dirty="0"/>
              <a:t>Same as other buyers’ agents studies, except that half of buyers' agents owned a mug, and all introspected about what price they would sell those mugs at.  </a:t>
            </a:r>
          </a:p>
        </p:txBody>
      </p:sp>
      <p:graphicFrame>
        <p:nvGraphicFramePr>
          <p:cNvPr id="48132" name="Object 4"/>
          <p:cNvGraphicFramePr>
            <a:graphicFrameLocks noGrp="1" noChangeAspect="1"/>
          </p:cNvGraphicFramePr>
          <p:nvPr>
            <p:ph sz="half" idx="4294967295"/>
            <p:extLst>
              <p:ext uri="{D42A27DB-BD31-4B8C-83A1-F6EECF244321}">
                <p14:modId xmlns:p14="http://schemas.microsoft.com/office/powerpoint/2010/main" val="408753937"/>
              </p:ext>
            </p:extLst>
          </p:nvPr>
        </p:nvGraphicFramePr>
        <p:xfrm>
          <a:off x="2286000" y="3200400"/>
          <a:ext cx="8837613" cy="2025650"/>
        </p:xfrm>
        <a:graphic>
          <a:graphicData uri="http://schemas.openxmlformats.org/presentationml/2006/ole">
            <mc:AlternateContent xmlns:mc="http://schemas.openxmlformats.org/markup-compatibility/2006">
              <mc:Choice xmlns:v="urn:schemas-microsoft-com:vml" Requires="v">
                <p:oleObj spid="_x0000_s17431" name="Document" r:id="rId4" imgW="7008178" imgH="1605759" progId="Word.Document.8">
                  <p:embed/>
                </p:oleObj>
              </mc:Choice>
              <mc:Fallback>
                <p:oleObj name="Document" r:id="rId4" imgW="7008178" imgH="1605759" progId="Word.Document.8">
                  <p:embed/>
                  <p:pic>
                    <p:nvPicPr>
                      <p:cNvPr id="48132"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3200400"/>
                        <a:ext cx="8837613" cy="202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5345864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eaLnBrk="1" hangingPunct="1"/>
            <a:r>
              <a:rPr lang="en-US" altLang="en-US" sz="2400" b="1" dirty="0"/>
              <a:t>Repeated markets study; learning from experience</a:t>
            </a:r>
            <a:r>
              <a:rPr lang="en-US" altLang="en-US" sz="2400" b="1" dirty="0" smtClean="0"/>
              <a:t>?</a:t>
            </a:r>
            <a:endParaRPr lang="en-US" altLang="en-US" sz="2400" dirty="0"/>
          </a:p>
        </p:txBody>
      </p:sp>
      <p:sp>
        <p:nvSpPr>
          <p:cNvPr id="47107" name="Rectangle 3"/>
          <p:cNvSpPr>
            <a:spLocks noGrp="1" noChangeArrowheads="1"/>
          </p:cNvSpPr>
          <p:nvPr>
            <p:ph idx="1"/>
          </p:nvPr>
        </p:nvSpPr>
        <p:spPr>
          <a:xfrm>
            <a:off x="498764" y="1279526"/>
            <a:ext cx="4225636" cy="2530474"/>
          </a:xfrm>
          <a:solidFill>
            <a:schemeClr val="bg1"/>
          </a:solidFill>
        </p:spPr>
        <p:txBody>
          <a:bodyPr>
            <a:normAutofit/>
          </a:bodyPr>
          <a:lstStyle/>
          <a:p>
            <a:pPr eaLnBrk="1" hangingPunct="1"/>
            <a:r>
              <a:rPr lang="en-US" altLang="en-US" dirty="0" smtClean="0"/>
              <a:t>Owners </a:t>
            </a:r>
            <a:r>
              <a:rPr lang="en-US" altLang="en-US" dirty="0"/>
              <a:t>given Cornell object</a:t>
            </a:r>
          </a:p>
          <a:p>
            <a:pPr eaLnBrk="1" hangingPunct="1"/>
            <a:r>
              <a:rPr lang="en-US" altLang="en-US" dirty="0"/>
              <a:t>Five rounds of buyer’s agent procedure, one of which counted</a:t>
            </a:r>
          </a:p>
          <a:p>
            <a:pPr eaLnBrk="1" hangingPunct="1"/>
            <a:r>
              <a:rPr lang="en-US" altLang="en-US" dirty="0"/>
              <a:t>- After 5th round, repeated with new object </a:t>
            </a:r>
          </a:p>
        </p:txBody>
      </p:sp>
      <p:pic>
        <p:nvPicPr>
          <p:cNvPr id="47108" name="Picture 4" descr="endowadd"/>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a:xfrm>
            <a:off x="4876800" y="1223963"/>
            <a:ext cx="7010400" cy="4765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ctangle 1"/>
          <p:cNvSpPr/>
          <p:nvPr/>
        </p:nvSpPr>
        <p:spPr>
          <a:xfrm>
            <a:off x="0" y="6379027"/>
            <a:ext cx="12192000" cy="486287"/>
          </a:xfrm>
          <a:prstGeom prst="rect">
            <a:avLst/>
          </a:prstGeom>
          <a:solidFill>
            <a:srgbClr val="002060"/>
          </a:solidFill>
          <a:ln>
            <a:solidFill>
              <a:schemeClr val="accent1">
                <a:lumMod val="50000"/>
              </a:schemeClr>
            </a:solidFill>
          </a:ln>
        </p:spPr>
        <p:txBody>
          <a:bodyPr wrap="square">
            <a:spAutoFit/>
          </a:bodyPr>
          <a:lstStyle/>
          <a:p>
            <a:r>
              <a:rPr lang="en-US" sz="1600" dirty="0">
                <a:solidFill>
                  <a:schemeClr val="bg1"/>
                </a:solidFill>
                <a:latin typeface="+mn-lt"/>
                <a:ea typeface="Times New Roman" panose="02020603050405020304" pitchFamily="18" charset="0"/>
              </a:rPr>
              <a:t>Van Boven, L., Loewenstein, G., &amp; Dunning, D. (2003). </a:t>
            </a:r>
            <a:r>
              <a:rPr lang="en-US" sz="1600" dirty="0" err="1">
                <a:solidFill>
                  <a:schemeClr val="bg1"/>
                </a:solidFill>
                <a:latin typeface="+mn-lt"/>
                <a:ea typeface="Times New Roman" panose="02020603050405020304" pitchFamily="18" charset="0"/>
              </a:rPr>
              <a:t>Mispredicting</a:t>
            </a:r>
            <a:r>
              <a:rPr lang="en-US" sz="1600" dirty="0">
                <a:solidFill>
                  <a:schemeClr val="bg1"/>
                </a:solidFill>
                <a:latin typeface="+mn-lt"/>
                <a:ea typeface="Times New Roman" panose="02020603050405020304" pitchFamily="18" charset="0"/>
              </a:rPr>
              <a:t> the endowment effect: underestimation of owners’ selling prices by buyer’s agents. </a:t>
            </a:r>
            <a:r>
              <a:rPr lang="en-US" sz="1600" i="1" dirty="0">
                <a:solidFill>
                  <a:schemeClr val="bg1"/>
                </a:solidFill>
                <a:latin typeface="+mn-lt"/>
                <a:ea typeface="Times New Roman" panose="02020603050405020304" pitchFamily="18" charset="0"/>
              </a:rPr>
              <a:t>Journal of Economic Behavior and Organization, 51</a:t>
            </a:r>
            <a:r>
              <a:rPr lang="en-US" sz="1600" dirty="0">
                <a:solidFill>
                  <a:schemeClr val="bg1"/>
                </a:solidFill>
                <a:latin typeface="+mn-lt"/>
                <a:ea typeface="Times New Roman" panose="02020603050405020304" pitchFamily="18" charset="0"/>
              </a:rPr>
              <a:t>, 351-365. </a:t>
            </a:r>
            <a:endParaRPr lang="en-US" sz="1600" dirty="0">
              <a:solidFill>
                <a:schemeClr val="bg1"/>
              </a:solidFill>
              <a:latin typeface="+mn-lt"/>
            </a:endParaRPr>
          </a:p>
        </p:txBody>
      </p:sp>
      <p:sp>
        <p:nvSpPr>
          <p:cNvPr id="3" name="Rectangle 2"/>
          <p:cNvSpPr/>
          <p:nvPr/>
        </p:nvSpPr>
        <p:spPr bwMode="auto">
          <a:xfrm>
            <a:off x="5105400" y="1279526"/>
            <a:ext cx="381000" cy="168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4" name="Rectangle 3"/>
          <p:cNvSpPr/>
          <p:nvPr/>
        </p:nvSpPr>
        <p:spPr bwMode="auto">
          <a:xfrm>
            <a:off x="5105400" y="1279526"/>
            <a:ext cx="190500" cy="396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
        <p:nvSpPr>
          <p:cNvPr id="5" name="Rectangle 4"/>
          <p:cNvSpPr/>
          <p:nvPr/>
        </p:nvSpPr>
        <p:spPr bwMode="auto">
          <a:xfrm>
            <a:off x="5105400" y="1223963"/>
            <a:ext cx="381000" cy="45243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609600" marR="0" indent="-609600" algn="l" defTabSz="914400" rtl="0" eaLnBrk="1" fontAlgn="base" latinLnBrk="0" hangingPunct="1">
              <a:lnSpc>
                <a:spcPct val="8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cs typeface="Arial" charset="0"/>
            </a:endParaRPr>
          </a:p>
        </p:txBody>
      </p:sp>
    </p:spTree>
    <p:extLst>
      <p:ext uri="{BB962C8B-B14F-4D97-AF65-F5344CB8AC3E}">
        <p14:creationId xmlns:p14="http://schemas.microsoft.com/office/powerpoint/2010/main" val="15226503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Three field studies documenting projection bias..</a:t>
            </a:r>
            <a:endParaRPr lang="en-US" dirty="0"/>
          </a:p>
        </p:txBody>
      </p:sp>
      <p:sp>
        <p:nvSpPr>
          <p:cNvPr id="6" name="Content Placeholder 5"/>
          <p:cNvSpPr>
            <a:spLocks noGrp="1"/>
          </p:cNvSpPr>
          <p:nvPr>
            <p:ph idx="1"/>
          </p:nvPr>
        </p:nvSpPr>
        <p:spPr/>
        <p:txBody>
          <a:bodyPr/>
          <a:lstStyle/>
          <a:p>
            <a:r>
              <a:rPr lang="en-US" dirty="0" smtClean="0"/>
              <a:t>Catalog orders and cold</a:t>
            </a:r>
          </a:p>
          <a:p>
            <a:r>
              <a:rPr lang="en-US" dirty="0" smtClean="0"/>
              <a:t>Convertibles and heat</a:t>
            </a:r>
            <a:endParaRPr lang="en-US" dirty="0"/>
          </a:p>
          <a:p>
            <a:r>
              <a:rPr lang="en-US" dirty="0" smtClean="0"/>
              <a:t>Health insurance and air pollution</a:t>
            </a:r>
            <a:endParaRPr lang="en-US" dirty="0"/>
          </a:p>
        </p:txBody>
      </p:sp>
    </p:spTree>
    <p:extLst>
      <p:ext uri="{BB962C8B-B14F-4D97-AF65-F5344CB8AC3E}">
        <p14:creationId xmlns:p14="http://schemas.microsoft.com/office/powerpoint/2010/main" val="128124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Catalog orders (temperature)</a:t>
            </a:r>
            <a:endParaRPr lang="en-US" dirty="0"/>
          </a:p>
        </p:txBody>
      </p:sp>
      <p:sp>
        <p:nvSpPr>
          <p:cNvPr id="3" name="Content Placeholder 2"/>
          <p:cNvSpPr>
            <a:spLocks noGrp="1"/>
          </p:cNvSpPr>
          <p:nvPr>
            <p:ph idx="1"/>
          </p:nvPr>
        </p:nvSpPr>
        <p:spPr>
          <a:xfrm>
            <a:off x="498764" y="1279526"/>
            <a:ext cx="2625436" cy="4809546"/>
          </a:xfrm>
        </p:spPr>
        <p:txBody>
          <a:bodyPr/>
          <a:lstStyle/>
          <a:p>
            <a:r>
              <a:rPr lang="en-US" sz="1800" dirty="0" smtClean="0"/>
              <a:t>Data</a:t>
            </a:r>
            <a:r>
              <a:rPr lang="en-US" sz="1800" dirty="0"/>
              <a:t>: 12 million orders of weather-related items, including zip code of buyer, date of order, and whether item was returned; merged with weather data</a:t>
            </a:r>
          </a:p>
          <a:p>
            <a:r>
              <a:rPr lang="en-US" sz="1800" dirty="0"/>
              <a:t>Dependent variable: returns (indicative of order having been a mistake)</a:t>
            </a:r>
          </a:p>
        </p:txBody>
      </p:sp>
      <p:sp>
        <p:nvSpPr>
          <p:cNvPr id="4" name="Rectangle 3"/>
          <p:cNvSpPr/>
          <p:nvPr/>
        </p:nvSpPr>
        <p:spPr>
          <a:xfrm>
            <a:off x="10134601" y="1600200"/>
            <a:ext cx="1600200" cy="1643527"/>
          </a:xfrm>
          <a:prstGeom prst="rect">
            <a:avLst/>
          </a:prstGeom>
        </p:spPr>
        <p:txBody>
          <a:bodyPr wrap="square">
            <a:spAutoFit/>
          </a:bodyPr>
          <a:lstStyle/>
          <a:p>
            <a:r>
              <a:rPr lang="en-US" dirty="0"/>
              <a:t>Decline in order-date </a:t>
            </a:r>
            <a:r>
              <a:rPr lang="en-US" dirty="0" smtClean="0"/>
              <a:t>temperature </a:t>
            </a:r>
            <a:r>
              <a:rPr lang="en-US" dirty="0"/>
              <a:t>of 30ºF leads to 3.95</a:t>
            </a:r>
            <a:r>
              <a:rPr lang="en-US" dirty="0" smtClean="0"/>
              <a:t>% increase </a:t>
            </a:r>
            <a:r>
              <a:rPr lang="en-US" dirty="0"/>
              <a:t>in return </a:t>
            </a:r>
            <a:r>
              <a:rPr lang="en-US" dirty="0" smtClean="0"/>
              <a:t>rate</a:t>
            </a:r>
            <a:endParaRPr lang="en-US" dirty="0"/>
          </a:p>
        </p:txBody>
      </p:sp>
      <p:pic>
        <p:nvPicPr>
          <p:cNvPr id="5" name="Picture 4"/>
          <p:cNvPicPr>
            <a:picLocks noChangeAspect="1"/>
          </p:cNvPicPr>
          <p:nvPr/>
        </p:nvPicPr>
        <p:blipFill>
          <a:blip r:embed="rId2"/>
          <a:stretch>
            <a:fillRect/>
          </a:stretch>
        </p:blipFill>
        <p:spPr>
          <a:xfrm>
            <a:off x="4038600" y="943429"/>
            <a:ext cx="6096000" cy="4936531"/>
          </a:xfrm>
          <a:prstGeom prst="rect">
            <a:avLst/>
          </a:prstGeom>
        </p:spPr>
      </p:pic>
      <p:sp>
        <p:nvSpPr>
          <p:cNvPr id="6" name="Rectangle 5"/>
          <p:cNvSpPr/>
          <p:nvPr/>
        </p:nvSpPr>
        <p:spPr>
          <a:xfrm>
            <a:off x="0" y="6553525"/>
            <a:ext cx="12192000" cy="313932"/>
          </a:xfrm>
          <a:prstGeom prst="rect">
            <a:avLst/>
          </a:prstGeom>
          <a:solidFill>
            <a:srgbClr val="002060"/>
          </a:solidFill>
        </p:spPr>
        <p:txBody>
          <a:bodyPr wrap="square">
            <a:spAutoFit/>
          </a:bodyPr>
          <a:lstStyle/>
          <a:p>
            <a:pPr marL="290513" indent="-290513">
              <a:buNone/>
            </a:pPr>
            <a:r>
              <a:rPr lang="en-US" dirty="0" err="1">
                <a:solidFill>
                  <a:schemeClr val="bg1"/>
                </a:solidFill>
              </a:rPr>
              <a:t>Conlin</a:t>
            </a:r>
            <a:r>
              <a:rPr lang="en-US" dirty="0">
                <a:solidFill>
                  <a:schemeClr val="bg1"/>
                </a:solidFill>
              </a:rPr>
              <a:t>, M., O’Donoghue, T. &amp; </a:t>
            </a:r>
            <a:r>
              <a:rPr lang="en-US" dirty="0" err="1">
                <a:solidFill>
                  <a:schemeClr val="bg1"/>
                </a:solidFill>
              </a:rPr>
              <a:t>Vogelsang</a:t>
            </a:r>
            <a:r>
              <a:rPr lang="en-US" dirty="0">
                <a:solidFill>
                  <a:schemeClr val="bg1"/>
                </a:solidFill>
              </a:rPr>
              <a:t>, T.J. (2007). Projection Bias in Catalog Orders AER, 97(4): 1217-1249</a:t>
            </a:r>
            <a:endParaRPr lang="en-US" dirty="0">
              <a:solidFill>
                <a:schemeClr val="bg1"/>
              </a:solidFill>
            </a:endParaRPr>
          </a:p>
        </p:txBody>
      </p:sp>
    </p:spTree>
    <p:extLst>
      <p:ext uri="{BB962C8B-B14F-4D97-AF65-F5344CB8AC3E}">
        <p14:creationId xmlns:p14="http://schemas.microsoft.com/office/powerpoint/2010/main" val="39452569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473074"/>
          </a:xfrm>
        </p:spPr>
        <p:txBody>
          <a:bodyPr>
            <a:normAutofit fontScale="90000"/>
          </a:bodyPr>
          <a:lstStyle/>
          <a:p>
            <a:r>
              <a:rPr lang="en-US" sz="2800" dirty="0" smtClean="0"/>
              <a:t>Convertible purchases</a:t>
            </a:r>
            <a:endParaRPr lang="en-US" sz="2800" dirty="0"/>
          </a:p>
        </p:txBody>
      </p:sp>
      <p:sp>
        <p:nvSpPr>
          <p:cNvPr id="3" name="Content Placeholder 2"/>
          <p:cNvSpPr>
            <a:spLocks noGrp="1"/>
          </p:cNvSpPr>
          <p:nvPr>
            <p:ph idx="1"/>
          </p:nvPr>
        </p:nvSpPr>
        <p:spPr>
          <a:xfrm>
            <a:off x="304800" y="1092525"/>
            <a:ext cx="3006436" cy="4809546"/>
          </a:xfrm>
        </p:spPr>
        <p:txBody>
          <a:bodyPr>
            <a:normAutofit fontScale="92500" lnSpcReduction="20000"/>
          </a:bodyPr>
          <a:lstStyle/>
          <a:p>
            <a:pPr>
              <a:spcBef>
                <a:spcPts val="300"/>
              </a:spcBef>
            </a:pPr>
            <a:r>
              <a:rPr lang="en-US" dirty="0" smtClean="0">
                <a:latin typeface="Helvetica"/>
              </a:rPr>
              <a:t>Automobile </a:t>
            </a:r>
            <a:r>
              <a:rPr lang="en-US" dirty="0">
                <a:latin typeface="Helvetica"/>
              </a:rPr>
              <a:t>transactions from a sample of 20% of all dealerships in the U.S. </a:t>
            </a:r>
            <a:r>
              <a:rPr lang="en-US" dirty="0">
                <a:latin typeface="Helvetica"/>
              </a:rPr>
              <a:t>between 2001 and 2008 (~40M transactions).</a:t>
            </a:r>
          </a:p>
          <a:p>
            <a:pPr>
              <a:spcBef>
                <a:spcPts val="300"/>
              </a:spcBef>
            </a:pPr>
            <a:r>
              <a:rPr lang="en-US" dirty="0">
                <a:latin typeface="Helvetica"/>
              </a:rPr>
              <a:t>Cars </a:t>
            </a:r>
            <a:r>
              <a:rPr lang="en-US" dirty="0">
                <a:latin typeface="Helvetica"/>
              </a:rPr>
              <a:t>are both new and used (~50/50).</a:t>
            </a:r>
          </a:p>
          <a:p>
            <a:pPr>
              <a:spcBef>
                <a:spcPts val="300"/>
              </a:spcBef>
            </a:pPr>
            <a:r>
              <a:rPr lang="en-US" dirty="0">
                <a:latin typeface="Helvetica"/>
              </a:rPr>
              <a:t>Data </a:t>
            </a:r>
            <a:r>
              <a:rPr lang="en-US" dirty="0">
                <a:latin typeface="Helvetica"/>
              </a:rPr>
              <a:t>contain detailed information about each car type and the MSA where the dealership is located.</a:t>
            </a:r>
          </a:p>
          <a:p>
            <a:pPr>
              <a:spcBef>
                <a:spcPts val="300"/>
              </a:spcBef>
            </a:pPr>
            <a:r>
              <a:rPr lang="en-US" dirty="0">
                <a:latin typeface="Helvetica"/>
              </a:rPr>
              <a:t>d</a:t>
            </a:r>
            <a:r>
              <a:rPr lang="en-US" dirty="0">
                <a:latin typeface="Helvetica"/>
              </a:rPr>
              <a:t>ata merged with </a:t>
            </a:r>
            <a:r>
              <a:rPr lang="en-US" dirty="0">
                <a:latin typeface="Helvetica"/>
              </a:rPr>
              <a:t>MSA-level weather data</a:t>
            </a:r>
          </a:p>
          <a:p>
            <a:pPr marL="0" indent="0">
              <a:buNone/>
            </a:pPr>
            <a:endParaRPr lang="en-US" dirty="0"/>
          </a:p>
        </p:txBody>
      </p:sp>
      <p:sp>
        <p:nvSpPr>
          <p:cNvPr id="7" name="Rectangle 6"/>
          <p:cNvSpPr/>
          <p:nvPr/>
        </p:nvSpPr>
        <p:spPr>
          <a:xfrm>
            <a:off x="9677400" y="1257425"/>
            <a:ext cx="2286000" cy="4832092"/>
          </a:xfrm>
          <a:prstGeom prst="rect">
            <a:avLst/>
          </a:prstGeom>
        </p:spPr>
        <p:txBody>
          <a:bodyPr wrap="square">
            <a:spAutoFit/>
          </a:bodyPr>
          <a:lstStyle/>
          <a:p>
            <a:pPr marL="342900" indent="-342900">
              <a:buFont typeface="Arial" panose="020B0604020202020204" pitchFamily="34" charset="0"/>
              <a:buChar char="•"/>
            </a:pPr>
            <a:r>
              <a:rPr lang="en-US" sz="2000" dirty="0">
                <a:latin typeface="Helvetica"/>
              </a:rPr>
              <a:t>10 degree higher than average temperature </a:t>
            </a:r>
            <a:r>
              <a:rPr lang="en-US" sz="2000" dirty="0">
                <a:latin typeface="Helvetica"/>
                <a:sym typeface="Wingdings" pitchFamily="2" charset="2"/>
              </a:rPr>
              <a:t> .07 percentage point increase in the percentage of cars sold that are convertibles (2.7</a:t>
            </a:r>
            <a:r>
              <a:rPr lang="en-US" sz="2000" dirty="0">
                <a:latin typeface="Helvetica"/>
                <a:sym typeface="Wingdings" pitchFamily="2" charset="2"/>
              </a:rPr>
              <a:t>% difference)(</a:t>
            </a:r>
            <a:r>
              <a:rPr lang="en-US" sz="2000" i="1" dirty="0">
                <a:latin typeface="Helvetica"/>
                <a:sym typeface="Wingdings" pitchFamily="2" charset="2"/>
              </a:rPr>
              <a:t>in all seasons</a:t>
            </a:r>
            <a:r>
              <a:rPr lang="en-US" sz="2000" dirty="0">
                <a:latin typeface="Helvetica"/>
                <a:sym typeface="Wingdings" pitchFamily="2" charset="2"/>
              </a:rPr>
              <a:t>)</a:t>
            </a:r>
          </a:p>
          <a:p>
            <a:pPr marL="342900" indent="-342900">
              <a:buFont typeface="Arial" panose="020B0604020202020204" pitchFamily="34" charset="0"/>
              <a:buChar char="•"/>
            </a:pPr>
            <a:r>
              <a:rPr lang="en-US" sz="2000" dirty="0">
                <a:latin typeface="Helvetica"/>
                <a:sym typeface="Wingdings" pitchFamily="2" charset="2"/>
              </a:rPr>
              <a:t>Similar effects for cold weather and 4-wheel drive vehicles</a:t>
            </a:r>
            <a:endParaRPr lang="en-US" sz="2000" dirty="0">
              <a:latin typeface="Helvetica"/>
            </a:endParaRPr>
          </a:p>
        </p:txBody>
      </p:sp>
      <p:sp>
        <p:nvSpPr>
          <p:cNvPr id="8" name="Rectangle 7"/>
          <p:cNvSpPr/>
          <p:nvPr/>
        </p:nvSpPr>
        <p:spPr>
          <a:xfrm>
            <a:off x="0" y="6321296"/>
            <a:ext cx="12192000" cy="535531"/>
          </a:xfrm>
          <a:prstGeom prst="rect">
            <a:avLst/>
          </a:prstGeom>
          <a:solidFill>
            <a:srgbClr val="002060"/>
          </a:solidFill>
        </p:spPr>
        <p:txBody>
          <a:bodyPr wrap="square">
            <a:spAutoFit/>
          </a:bodyPr>
          <a:lstStyle/>
          <a:p>
            <a:pPr marL="406400" indent="-406400"/>
            <a:r>
              <a:rPr lang="en-US" dirty="0" err="1">
                <a:solidFill>
                  <a:schemeClr val="bg1"/>
                </a:solidFill>
              </a:rPr>
              <a:t>Busse</a:t>
            </a:r>
            <a:r>
              <a:rPr lang="en-US" dirty="0">
                <a:solidFill>
                  <a:schemeClr val="bg1"/>
                </a:solidFill>
              </a:rPr>
              <a:t>, M. R., Pope, D. G., Pope, J. C., &amp; Silva-</a:t>
            </a:r>
            <a:r>
              <a:rPr lang="en-US" dirty="0" err="1">
                <a:solidFill>
                  <a:schemeClr val="bg1"/>
                </a:solidFill>
              </a:rPr>
              <a:t>Risso</a:t>
            </a:r>
            <a:r>
              <a:rPr lang="en-US" dirty="0">
                <a:solidFill>
                  <a:schemeClr val="bg1"/>
                </a:solidFill>
              </a:rPr>
              <a:t>, J. (2015). The psychological effect of weather on car purchases. </a:t>
            </a:r>
            <a:r>
              <a:rPr lang="en-US" i="1" dirty="0">
                <a:solidFill>
                  <a:schemeClr val="bg1"/>
                </a:solidFill>
              </a:rPr>
              <a:t>The Quarterly Journal of Economics</a:t>
            </a:r>
            <a:r>
              <a:rPr lang="en-US" dirty="0">
                <a:solidFill>
                  <a:schemeClr val="bg1"/>
                </a:solidFill>
              </a:rPr>
              <a:t>, </a:t>
            </a:r>
            <a:r>
              <a:rPr lang="en-US" i="1" dirty="0">
                <a:solidFill>
                  <a:schemeClr val="bg1"/>
                </a:solidFill>
              </a:rPr>
              <a:t>130</a:t>
            </a:r>
            <a:r>
              <a:rPr lang="en-US" dirty="0">
                <a:solidFill>
                  <a:schemeClr val="bg1"/>
                </a:solidFill>
              </a:rPr>
              <a:t>(1), 371-414.</a:t>
            </a:r>
          </a:p>
        </p:txBody>
      </p:sp>
      <p:pic>
        <p:nvPicPr>
          <p:cNvPr id="10" name="Picture 9"/>
          <p:cNvPicPr>
            <a:picLocks noChangeAspect="1"/>
          </p:cNvPicPr>
          <p:nvPr/>
        </p:nvPicPr>
        <p:blipFill>
          <a:blip r:embed="rId2"/>
          <a:stretch>
            <a:fillRect/>
          </a:stretch>
        </p:blipFill>
        <p:spPr>
          <a:xfrm>
            <a:off x="3352800" y="990600"/>
            <a:ext cx="6061338" cy="4724400"/>
          </a:xfrm>
          <a:prstGeom prst="rect">
            <a:avLst/>
          </a:prstGeom>
        </p:spPr>
      </p:pic>
    </p:spTree>
    <p:extLst>
      <p:ext uri="{BB962C8B-B14F-4D97-AF65-F5344CB8AC3E}">
        <p14:creationId xmlns:p14="http://schemas.microsoft.com/office/powerpoint/2010/main" val="423515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Narratives and Valuations (joint with Dor Morag (a fellow ‘summer-camper’))</a:t>
            </a:r>
            <a:endParaRPr lang="en-US" dirty="0"/>
          </a:p>
        </p:txBody>
      </p:sp>
      <p:sp>
        <p:nvSpPr>
          <p:cNvPr id="3" name="Content Placeholder 2"/>
          <p:cNvSpPr>
            <a:spLocks noGrp="1"/>
          </p:cNvSpPr>
          <p:nvPr>
            <p:ph idx="1"/>
          </p:nvPr>
        </p:nvSpPr>
        <p:spPr/>
        <p:txBody>
          <a:bodyPr>
            <a:normAutofit fontScale="92500" lnSpcReduction="10000"/>
          </a:bodyPr>
          <a:lstStyle/>
          <a:p>
            <a:pPr marL="0" indent="0">
              <a:lnSpc>
                <a:spcPct val="105000"/>
              </a:lnSpc>
              <a:buNone/>
            </a:pPr>
            <a:r>
              <a:rPr lang="en-US" sz="3400" dirty="0" smtClean="0"/>
              <a:t>Initial experiments</a:t>
            </a:r>
          </a:p>
          <a:p>
            <a:pPr>
              <a:lnSpc>
                <a:spcPct val="105000"/>
              </a:lnSpc>
            </a:pPr>
            <a:r>
              <a:rPr lang="en-US" dirty="0" smtClean="0"/>
              <a:t>Participants</a:t>
            </a:r>
            <a:r>
              <a:rPr lang="en-US" dirty="0"/>
              <a:t>: 483 Prolific workers (study 1); 1010 </a:t>
            </a:r>
            <a:r>
              <a:rPr lang="en-US" dirty="0" err="1"/>
              <a:t>Mturk</a:t>
            </a:r>
            <a:r>
              <a:rPr lang="en-US" dirty="0"/>
              <a:t> workers (Study 2)</a:t>
            </a:r>
          </a:p>
          <a:p>
            <a:pPr>
              <a:lnSpc>
                <a:spcPct val="105000"/>
              </a:lnSpc>
            </a:pPr>
            <a:r>
              <a:rPr lang="en-US" dirty="0" smtClean="0"/>
              <a:t>Subjects </a:t>
            </a:r>
            <a:r>
              <a:rPr lang="en-US" dirty="0"/>
              <a:t>identified and provided a picture of an item they owned </a:t>
            </a:r>
            <a:r>
              <a:rPr lang="en-US" i="1" dirty="0"/>
              <a:t>without knowing why</a:t>
            </a:r>
            <a:r>
              <a:rPr lang="en-US" dirty="0"/>
              <a:t>.</a:t>
            </a:r>
          </a:p>
          <a:p>
            <a:pPr lvl="1">
              <a:lnSpc>
                <a:spcPct val="105000"/>
              </a:lnSpc>
            </a:pPr>
            <a:r>
              <a:rPr lang="en-US" dirty="0"/>
              <a:t>Exp1: mug of special significance to them; </a:t>
            </a:r>
          </a:p>
          <a:p>
            <a:pPr lvl="1">
              <a:lnSpc>
                <a:spcPct val="105000"/>
              </a:lnSpc>
            </a:pPr>
            <a:r>
              <a:rPr lang="en-US" dirty="0"/>
              <a:t>Exp2: randomized to hat of special significance or miscellaneous hat.</a:t>
            </a:r>
          </a:p>
          <a:p>
            <a:pPr>
              <a:lnSpc>
                <a:spcPct val="105000"/>
              </a:lnSpc>
            </a:pPr>
            <a:r>
              <a:rPr lang="en-US" dirty="0" smtClean="0"/>
              <a:t>Randomized to </a:t>
            </a:r>
            <a:r>
              <a:rPr lang="en-US" dirty="0"/>
              <a:t>either list (in bullet form) the characteristics of the item (</a:t>
            </a:r>
            <a:r>
              <a:rPr lang="en-US" i="1" dirty="0"/>
              <a:t>list condition</a:t>
            </a:r>
            <a:r>
              <a:rPr lang="en-US" dirty="0"/>
              <a:t>), or tell its story – e.g., how they came to posses it (</a:t>
            </a:r>
            <a:r>
              <a:rPr lang="en-US" i="1" dirty="0"/>
              <a:t>narrative condition</a:t>
            </a:r>
            <a:r>
              <a:rPr lang="en-US" dirty="0"/>
              <a:t>). </a:t>
            </a:r>
          </a:p>
          <a:p>
            <a:pPr>
              <a:lnSpc>
                <a:spcPct val="105000"/>
              </a:lnSpc>
            </a:pPr>
            <a:r>
              <a:rPr lang="en-US" dirty="0"/>
              <a:t>WTA elicited using a Multiple Price List (MPL) mechanisms (Three questions verified their understanding of the transaction).</a:t>
            </a:r>
          </a:p>
          <a:p>
            <a:pPr lvl="1">
              <a:lnSpc>
                <a:spcPct val="105000"/>
              </a:lnSpc>
            </a:pPr>
            <a:r>
              <a:rPr lang="en-US" dirty="0"/>
              <a:t>Exp 1: 40 selling decisions between $1 and $100</a:t>
            </a:r>
          </a:p>
          <a:p>
            <a:pPr lvl="1">
              <a:lnSpc>
                <a:spcPct val="105000"/>
              </a:lnSpc>
            </a:pPr>
            <a:r>
              <a:rPr lang="en-US" dirty="0" err="1"/>
              <a:t>Exp</a:t>
            </a:r>
            <a:r>
              <a:rPr lang="en-US" dirty="0"/>
              <a:t> 2: 48 selling decisions between $1 and $300 </a:t>
            </a:r>
          </a:p>
          <a:p>
            <a:pPr>
              <a:lnSpc>
                <a:spcPct val="105000"/>
              </a:lnSpc>
            </a:pPr>
            <a:r>
              <a:rPr lang="en-US" dirty="0"/>
              <a:t>For a subset of participants </a:t>
            </a:r>
            <a:r>
              <a:rPr lang="en-US" dirty="0" smtClean="0"/>
              <a:t>(</a:t>
            </a:r>
            <a:r>
              <a:rPr lang="en-US" dirty="0"/>
              <a:t>1 of 25 in </a:t>
            </a:r>
            <a:r>
              <a:rPr lang="en-US" dirty="0" err="1"/>
              <a:t>Exp</a:t>
            </a:r>
            <a:r>
              <a:rPr lang="en-US" dirty="0"/>
              <a:t> 1, unspecified in </a:t>
            </a:r>
            <a:r>
              <a:rPr lang="en-US" dirty="0" err="1"/>
              <a:t>Exp</a:t>
            </a:r>
            <a:r>
              <a:rPr lang="en-US" dirty="0"/>
              <a:t> 2), one decision was randomly selected to be binding</a:t>
            </a:r>
            <a:r>
              <a:rPr lang="en-US" dirty="0" smtClean="0"/>
              <a:t>.</a:t>
            </a:r>
            <a:endParaRPr lang="en-US" dirty="0"/>
          </a:p>
        </p:txBody>
      </p:sp>
      <p:sp>
        <p:nvSpPr>
          <p:cNvPr id="4" name="Rectangle 3"/>
          <p:cNvSpPr/>
          <p:nvPr/>
        </p:nvSpPr>
        <p:spPr>
          <a:xfrm>
            <a:off x="0" y="6323103"/>
            <a:ext cx="12192000" cy="535531"/>
          </a:xfrm>
          <a:prstGeom prst="rect">
            <a:avLst/>
          </a:prstGeom>
          <a:solidFill>
            <a:srgbClr val="002060"/>
          </a:solidFill>
        </p:spPr>
        <p:txBody>
          <a:bodyPr wrap="square">
            <a:spAutoFit/>
          </a:bodyPr>
          <a:lstStyle/>
          <a:p>
            <a:r>
              <a:rPr lang="en-US" dirty="0">
                <a:solidFill>
                  <a:schemeClr val="bg1"/>
                </a:solidFill>
              </a:rPr>
              <a:t>Morag, Dor and Loewenstein, George </a:t>
            </a:r>
            <a:r>
              <a:rPr lang="en-US" dirty="0" smtClean="0">
                <a:solidFill>
                  <a:schemeClr val="bg1"/>
                </a:solidFill>
              </a:rPr>
              <a:t> </a:t>
            </a:r>
            <a:r>
              <a:rPr lang="en-US" dirty="0">
                <a:solidFill>
                  <a:schemeClr val="bg1"/>
                </a:solidFill>
              </a:rPr>
              <a:t>Narratives and Valuations (September 8, 2021). Available at SSRN: </a:t>
            </a:r>
            <a:r>
              <a:rPr lang="en-US" dirty="0">
                <a:solidFill>
                  <a:schemeClr val="bg1"/>
                </a:solidFill>
                <a:hlinkClick r:id="rId2"/>
              </a:rPr>
              <a:t>https://</a:t>
            </a:r>
            <a:r>
              <a:rPr lang="en-US" dirty="0" smtClean="0">
                <a:solidFill>
                  <a:schemeClr val="bg1"/>
                </a:solidFill>
                <a:hlinkClick r:id="rId2"/>
              </a:rPr>
              <a:t>ssrn.com/abstract=3919471</a:t>
            </a:r>
            <a:r>
              <a:rPr lang="en-US" dirty="0" smtClean="0">
                <a:solidFill>
                  <a:schemeClr val="bg1"/>
                </a:solidFill>
                <a:hlinkClick r:id="rId3"/>
              </a:rPr>
              <a:t> </a:t>
            </a:r>
            <a:endParaRPr lang="en-US" dirty="0">
              <a:solidFill>
                <a:schemeClr val="bg1"/>
              </a:solidFill>
            </a:endParaRPr>
          </a:p>
        </p:txBody>
      </p:sp>
    </p:spTree>
    <p:extLst>
      <p:ext uri="{BB962C8B-B14F-4D97-AF65-F5344CB8AC3E}">
        <p14:creationId xmlns:p14="http://schemas.microsoft.com/office/powerpoint/2010/main" val="1071529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473074"/>
          </a:xfrm>
        </p:spPr>
        <p:txBody>
          <a:bodyPr>
            <a:normAutofit fontScale="90000"/>
          </a:bodyPr>
          <a:lstStyle/>
          <a:p>
            <a:r>
              <a:rPr lang="en-US" sz="2800" dirty="0" smtClean="0"/>
              <a:t>Convertible purchases</a:t>
            </a:r>
            <a:endParaRPr lang="en-US" sz="2800" dirty="0"/>
          </a:p>
        </p:txBody>
      </p:sp>
      <p:sp>
        <p:nvSpPr>
          <p:cNvPr id="8" name="Rectangle 7"/>
          <p:cNvSpPr/>
          <p:nvPr/>
        </p:nvSpPr>
        <p:spPr>
          <a:xfrm>
            <a:off x="0" y="6321296"/>
            <a:ext cx="12192000" cy="535531"/>
          </a:xfrm>
          <a:prstGeom prst="rect">
            <a:avLst/>
          </a:prstGeom>
          <a:solidFill>
            <a:srgbClr val="002060"/>
          </a:solidFill>
        </p:spPr>
        <p:txBody>
          <a:bodyPr wrap="square">
            <a:spAutoFit/>
          </a:bodyPr>
          <a:lstStyle/>
          <a:p>
            <a:pPr marL="406400" indent="-406400"/>
            <a:r>
              <a:rPr lang="en-US" dirty="0" err="1">
                <a:solidFill>
                  <a:schemeClr val="bg1"/>
                </a:solidFill>
              </a:rPr>
              <a:t>Busse</a:t>
            </a:r>
            <a:r>
              <a:rPr lang="en-US" dirty="0">
                <a:solidFill>
                  <a:schemeClr val="bg1"/>
                </a:solidFill>
              </a:rPr>
              <a:t>, M. R., Pope, D. G., Pope, J. C., &amp; Silva-</a:t>
            </a:r>
            <a:r>
              <a:rPr lang="en-US" dirty="0" err="1">
                <a:solidFill>
                  <a:schemeClr val="bg1"/>
                </a:solidFill>
              </a:rPr>
              <a:t>Risso</a:t>
            </a:r>
            <a:r>
              <a:rPr lang="en-US" dirty="0">
                <a:solidFill>
                  <a:schemeClr val="bg1"/>
                </a:solidFill>
              </a:rPr>
              <a:t>, J. (2015). The psychological effect of weather on car purchases. </a:t>
            </a:r>
            <a:r>
              <a:rPr lang="en-US" i="1" dirty="0">
                <a:solidFill>
                  <a:schemeClr val="bg1"/>
                </a:solidFill>
              </a:rPr>
              <a:t>The Quarterly Journal of Economics</a:t>
            </a:r>
            <a:r>
              <a:rPr lang="en-US" dirty="0">
                <a:solidFill>
                  <a:schemeClr val="bg1"/>
                </a:solidFill>
              </a:rPr>
              <a:t>, </a:t>
            </a:r>
            <a:r>
              <a:rPr lang="en-US" i="1" dirty="0">
                <a:solidFill>
                  <a:schemeClr val="bg1"/>
                </a:solidFill>
              </a:rPr>
              <a:t>130</a:t>
            </a:r>
            <a:r>
              <a:rPr lang="en-US" dirty="0">
                <a:solidFill>
                  <a:schemeClr val="bg1"/>
                </a:solidFill>
              </a:rPr>
              <a:t>(1), 371-414.</a:t>
            </a:r>
          </a:p>
        </p:txBody>
      </p:sp>
      <p:pic>
        <p:nvPicPr>
          <p:cNvPr id="5" name="Picture 4"/>
          <p:cNvPicPr>
            <a:picLocks noChangeAspect="1"/>
          </p:cNvPicPr>
          <p:nvPr/>
        </p:nvPicPr>
        <p:blipFill>
          <a:blip r:embed="rId2"/>
          <a:stretch>
            <a:fillRect/>
          </a:stretch>
        </p:blipFill>
        <p:spPr>
          <a:xfrm>
            <a:off x="2590800" y="1231122"/>
            <a:ext cx="6553200" cy="4725437"/>
          </a:xfrm>
          <a:prstGeom prst="rect">
            <a:avLst/>
          </a:prstGeom>
        </p:spPr>
      </p:pic>
    </p:spTree>
    <p:extLst>
      <p:ext uri="{BB962C8B-B14F-4D97-AF65-F5344CB8AC3E}">
        <p14:creationId xmlns:p14="http://schemas.microsoft.com/office/powerpoint/2010/main" val="553055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7400" y="457201"/>
            <a:ext cx="8153400" cy="535531"/>
          </a:xfrm>
          <a:prstGeom prst="rect">
            <a:avLst/>
          </a:prstGeom>
          <a:noFill/>
        </p:spPr>
        <p:txBody>
          <a:bodyPr wrap="square" rtlCol="0">
            <a:spAutoFit/>
          </a:bodyPr>
          <a:lstStyle/>
          <a:p>
            <a:r>
              <a:rPr lang="en-US" dirty="0" smtClean="0"/>
              <a:t>Chang, Huang &amp; Wang (working paper; 2016). “Projection Bias and the Demand for Insurance.” </a:t>
            </a:r>
            <a:endParaRPr lang="en-US" dirty="0"/>
          </a:p>
        </p:txBody>
      </p:sp>
      <p:sp>
        <p:nvSpPr>
          <p:cNvPr id="3" name="Rectangle 2"/>
          <p:cNvSpPr/>
          <p:nvPr/>
        </p:nvSpPr>
        <p:spPr>
          <a:xfrm>
            <a:off x="228600" y="1340431"/>
            <a:ext cx="2362200" cy="4358116"/>
          </a:xfrm>
          <a:prstGeom prst="rect">
            <a:avLst/>
          </a:prstGeom>
        </p:spPr>
        <p:txBody>
          <a:bodyPr wrap="square">
            <a:spAutoFit/>
          </a:bodyPr>
          <a:lstStyle/>
          <a:p>
            <a:pPr marL="285750" indent="-285750">
              <a:buFont typeface="Arial" panose="020B0604020202020204" pitchFamily="34" charset="0"/>
              <a:buChar char="•"/>
            </a:pPr>
            <a:r>
              <a:rPr lang="en-US" dirty="0" smtClean="0">
                <a:latin typeface="CMR10"/>
              </a:rPr>
              <a:t>Detailed </a:t>
            </a:r>
            <a:r>
              <a:rPr lang="en-US" dirty="0">
                <a:latin typeface="CMR10"/>
              </a:rPr>
              <a:t>information on </a:t>
            </a:r>
            <a:r>
              <a:rPr lang="en-US" dirty="0" smtClean="0">
                <a:latin typeface="CMR10"/>
              </a:rPr>
              <a:t>purchases of over </a:t>
            </a:r>
            <a:r>
              <a:rPr lang="en-US" dirty="0">
                <a:latin typeface="CMR10"/>
              </a:rPr>
              <a:t>one million </a:t>
            </a:r>
            <a:r>
              <a:rPr lang="en-US" dirty="0" smtClean="0">
                <a:latin typeface="CMR10"/>
              </a:rPr>
              <a:t>health insurance contracts from </a:t>
            </a:r>
            <a:r>
              <a:rPr lang="en-US" dirty="0" smtClean="0">
                <a:latin typeface="CMR10"/>
              </a:rPr>
              <a:t>Chinese insurer </a:t>
            </a:r>
            <a:r>
              <a:rPr lang="en-US" dirty="0" smtClean="0">
                <a:latin typeface="CMR10"/>
              </a:rPr>
              <a:t>(</a:t>
            </a:r>
            <a:r>
              <a:rPr lang="en-US" dirty="0">
                <a:latin typeface="CMR10"/>
              </a:rPr>
              <a:t>and cancelations during mandatory 10 day ‘</a:t>
            </a:r>
            <a:r>
              <a:rPr lang="en-US" dirty="0" smtClean="0">
                <a:latin typeface="CMR10"/>
              </a:rPr>
              <a:t>regret period’ </a:t>
            </a:r>
            <a:r>
              <a:rPr lang="en-US" dirty="0">
                <a:latin typeface="CMR10"/>
              </a:rPr>
              <a:t>during which policies can be </a:t>
            </a:r>
            <a:r>
              <a:rPr lang="en-US" dirty="0" err="1">
                <a:latin typeface="CMR10"/>
              </a:rPr>
              <a:t>costlessly</a:t>
            </a:r>
            <a:r>
              <a:rPr lang="en-US" dirty="0">
                <a:latin typeface="CMR10"/>
              </a:rPr>
              <a:t> canceled)</a:t>
            </a:r>
            <a:endParaRPr lang="en-US" dirty="0" smtClean="0">
              <a:latin typeface="CMR10"/>
            </a:endParaRPr>
          </a:p>
          <a:p>
            <a:pPr marL="285750" indent="-285750">
              <a:buFont typeface="Arial" panose="020B0604020202020204" pitchFamily="34" charset="0"/>
              <a:buChar char="•"/>
            </a:pPr>
            <a:r>
              <a:rPr lang="en-US" dirty="0" smtClean="0">
                <a:latin typeface="CMR10"/>
              </a:rPr>
              <a:t>Merged with data set of </a:t>
            </a:r>
            <a:r>
              <a:rPr lang="en-US" dirty="0" smtClean="0"/>
              <a:t>hourly </a:t>
            </a:r>
            <a:r>
              <a:rPr lang="en-US" dirty="0"/>
              <a:t>measures of </a:t>
            </a:r>
            <a:r>
              <a:rPr lang="en-US" dirty="0" smtClean="0"/>
              <a:t>air quality in major </a:t>
            </a:r>
            <a:r>
              <a:rPr lang="en-US" dirty="0" smtClean="0"/>
              <a:t>cities</a:t>
            </a:r>
            <a:endParaRPr lang="en-US" dirty="0" smtClean="0"/>
          </a:p>
        </p:txBody>
      </p:sp>
      <p:sp>
        <p:nvSpPr>
          <p:cNvPr id="4" name="Title 3"/>
          <p:cNvSpPr>
            <a:spLocks noGrp="1"/>
          </p:cNvSpPr>
          <p:nvPr>
            <p:ph type="title"/>
          </p:nvPr>
        </p:nvSpPr>
        <p:spPr/>
        <p:txBody>
          <a:bodyPr>
            <a:normAutofit/>
          </a:bodyPr>
          <a:lstStyle/>
          <a:p>
            <a:r>
              <a:rPr lang="en-US" sz="2400" dirty="0" smtClean="0"/>
              <a:t>Health insurance purchases</a:t>
            </a:r>
            <a:endParaRPr lang="en-US" sz="2400" dirty="0"/>
          </a:p>
        </p:txBody>
      </p:sp>
      <p:sp>
        <p:nvSpPr>
          <p:cNvPr id="6" name="Rectangle 5"/>
          <p:cNvSpPr/>
          <p:nvPr/>
        </p:nvSpPr>
        <p:spPr>
          <a:xfrm>
            <a:off x="0" y="6323137"/>
            <a:ext cx="12192000" cy="535531"/>
          </a:xfrm>
          <a:prstGeom prst="rect">
            <a:avLst/>
          </a:prstGeom>
          <a:solidFill>
            <a:srgbClr val="002060"/>
          </a:solidFill>
        </p:spPr>
        <p:txBody>
          <a:bodyPr wrap="square">
            <a:spAutoFit/>
          </a:bodyPr>
          <a:lstStyle/>
          <a:p>
            <a:pPr marL="508000" indent="-508000"/>
            <a:r>
              <a:rPr lang="en-US" dirty="0">
                <a:solidFill>
                  <a:schemeClr val="bg1"/>
                </a:solidFill>
              </a:rPr>
              <a:t>Chang, T. Y., Huang, W., &amp; Wang, Y. (2018). Something in the air: Pollution and the demand for health insurance. </a:t>
            </a:r>
            <a:r>
              <a:rPr lang="en-US" i="1" dirty="0">
                <a:solidFill>
                  <a:schemeClr val="bg1"/>
                </a:solidFill>
              </a:rPr>
              <a:t>The Review of Economic Studies</a:t>
            </a:r>
            <a:r>
              <a:rPr lang="en-US" dirty="0">
                <a:solidFill>
                  <a:schemeClr val="bg1"/>
                </a:solidFill>
              </a:rPr>
              <a:t>, </a:t>
            </a:r>
            <a:r>
              <a:rPr lang="en-US" i="1" dirty="0">
                <a:solidFill>
                  <a:schemeClr val="bg1"/>
                </a:solidFill>
              </a:rPr>
              <a:t>85</a:t>
            </a:r>
            <a:r>
              <a:rPr lang="en-US" dirty="0">
                <a:solidFill>
                  <a:schemeClr val="bg1"/>
                </a:solidFill>
              </a:rPr>
              <a:t>(3), 1609-1634.</a:t>
            </a:r>
          </a:p>
        </p:txBody>
      </p:sp>
      <p:sp>
        <p:nvSpPr>
          <p:cNvPr id="13" name="Rectangle 12"/>
          <p:cNvSpPr/>
          <p:nvPr/>
        </p:nvSpPr>
        <p:spPr>
          <a:xfrm>
            <a:off x="2806530" y="4328125"/>
            <a:ext cx="4213392" cy="757130"/>
          </a:xfrm>
          <a:prstGeom prst="rect">
            <a:avLst/>
          </a:prstGeom>
        </p:spPr>
        <p:txBody>
          <a:bodyPr wrap="square">
            <a:spAutoFit/>
          </a:bodyPr>
          <a:lstStyle/>
          <a:p>
            <a:r>
              <a:rPr lang="en-US" dirty="0"/>
              <a:t>A 1 </a:t>
            </a:r>
            <a:r>
              <a:rPr lang="en-US" dirty="0" err="1"/>
              <a:t>s.d.</a:t>
            </a:r>
            <a:r>
              <a:rPr lang="en-US" dirty="0"/>
              <a:t> increase in air pollution on a day leads to a 9% increase in contracts sold that day. </a:t>
            </a:r>
          </a:p>
        </p:txBody>
      </p:sp>
      <p:sp>
        <p:nvSpPr>
          <p:cNvPr id="14" name="Rectangle 13"/>
          <p:cNvSpPr/>
          <p:nvPr/>
        </p:nvSpPr>
        <p:spPr>
          <a:xfrm>
            <a:off x="7269882" y="4775318"/>
            <a:ext cx="4701503" cy="1421928"/>
          </a:xfrm>
          <a:prstGeom prst="rect">
            <a:avLst/>
          </a:prstGeom>
        </p:spPr>
        <p:txBody>
          <a:bodyPr wrap="square">
            <a:spAutoFit/>
          </a:bodyPr>
          <a:lstStyle/>
          <a:p>
            <a:r>
              <a:rPr lang="en-US" dirty="0"/>
              <a:t>Contracts purchased during high pollution days more likely to be canceled, and cancelations more likely on low pollution days (1 </a:t>
            </a:r>
            <a:r>
              <a:rPr lang="en-US" dirty="0" err="1"/>
              <a:t>s.d.</a:t>
            </a:r>
            <a:r>
              <a:rPr lang="en-US" dirty="0"/>
              <a:t> decrease in air pollution during cooling off period increases cancelation probability by 4.1%)</a:t>
            </a:r>
          </a:p>
        </p:txBody>
      </p:sp>
      <p:cxnSp>
        <p:nvCxnSpPr>
          <p:cNvPr id="17" name="Straight Connector 16"/>
          <p:cNvCxnSpPr/>
          <p:nvPr/>
        </p:nvCxnSpPr>
        <p:spPr bwMode="auto">
          <a:xfrm>
            <a:off x="5294796" y="3231949"/>
            <a:ext cx="648804" cy="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a:off x="6770824" y="4648200"/>
            <a:ext cx="914400" cy="914400"/>
          </a:xfrm>
          <a:prstGeom prst="lin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4" name="Picture 23"/>
          <p:cNvPicPr>
            <a:picLocks noChangeAspect="1"/>
          </p:cNvPicPr>
          <p:nvPr/>
        </p:nvPicPr>
        <p:blipFill>
          <a:blip r:embed="rId2"/>
          <a:stretch>
            <a:fillRect/>
          </a:stretch>
        </p:blipFill>
        <p:spPr>
          <a:xfrm>
            <a:off x="2722137" y="1095947"/>
            <a:ext cx="4239217" cy="3010320"/>
          </a:xfrm>
          <a:prstGeom prst="rect">
            <a:avLst/>
          </a:prstGeom>
        </p:spPr>
      </p:pic>
      <p:pic>
        <p:nvPicPr>
          <p:cNvPr id="25" name="Picture 24"/>
          <p:cNvPicPr>
            <a:picLocks noChangeAspect="1"/>
          </p:cNvPicPr>
          <p:nvPr/>
        </p:nvPicPr>
        <p:blipFill>
          <a:blip r:embed="rId3"/>
          <a:stretch>
            <a:fillRect/>
          </a:stretch>
        </p:blipFill>
        <p:spPr>
          <a:xfrm>
            <a:off x="7092691" y="1125013"/>
            <a:ext cx="4839375" cy="3515216"/>
          </a:xfrm>
          <a:prstGeom prst="rect">
            <a:avLst/>
          </a:prstGeom>
        </p:spPr>
      </p:pic>
    </p:spTree>
    <p:extLst>
      <p:ext uri="{BB962C8B-B14F-4D97-AF65-F5344CB8AC3E}">
        <p14:creationId xmlns:p14="http://schemas.microsoft.com/office/powerpoint/2010/main" val="3212862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dirty="0" smtClean="0"/>
              <a:t>In sum..  lots of lab and field evidence of projection bias</a:t>
            </a:r>
            <a:endParaRPr lang="en-US" dirty="0"/>
          </a:p>
        </p:txBody>
      </p:sp>
    </p:spTree>
    <p:extLst>
      <p:ext uri="{BB962C8B-B14F-4D97-AF65-F5344CB8AC3E}">
        <p14:creationId xmlns:p14="http://schemas.microsoft.com/office/powerpoint/2010/main" val="3959250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8" name="Text Box 4"/>
          <p:cNvSpPr txBox="1">
            <a:spLocks noChangeArrowheads="1"/>
          </p:cNvSpPr>
          <p:nvPr/>
        </p:nvSpPr>
        <p:spPr bwMode="auto">
          <a:xfrm>
            <a:off x="609600" y="2057400"/>
            <a:ext cx="11125200" cy="329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lvl="1" indent="3175" eaLnBrk="1" hangingPunct="1">
              <a:spcBef>
                <a:spcPct val="50000"/>
              </a:spcBef>
            </a:pPr>
            <a:r>
              <a:rPr lang="en-US" altLang="ko-KR" sz="2000" dirty="0" smtClean="0">
                <a:ea typeface="굴림" pitchFamily="34" charset="-127"/>
              </a:rPr>
              <a:t>“</a:t>
            </a:r>
            <a:r>
              <a:rPr lang="en-US" altLang="ko-KR" sz="2000" dirty="0">
                <a:ea typeface="굴림" pitchFamily="34" charset="-127"/>
              </a:rPr>
              <a:t>Emotions </a:t>
            </a:r>
            <a:r>
              <a:rPr lang="en-US" altLang="ko-KR" sz="2000" dirty="0">
                <a:ea typeface="굴림" pitchFamily="34" charset="-127"/>
              </a:rPr>
              <a:t>constitute 'superordinate programs' that orchestrate a concerted psycho-physiological response to recurrent situations of adaptive significance in our evolutionary past, such as fighting, falling in love, escaping predators and experiencing a loss in status</a:t>
            </a:r>
            <a:r>
              <a:rPr lang="en-US" altLang="ko-KR" sz="2000" dirty="0">
                <a:ea typeface="굴림" pitchFamily="34" charset="-127"/>
              </a:rPr>
              <a:t>.” </a:t>
            </a:r>
            <a:endParaRPr lang="en-US" altLang="ko-KR" sz="2000" dirty="0">
              <a:ea typeface="굴림" pitchFamily="34" charset="-127"/>
            </a:endParaRPr>
          </a:p>
          <a:p>
            <a:pPr lvl="1" indent="3175" eaLnBrk="1" hangingPunct="1">
              <a:spcBef>
                <a:spcPct val="50000"/>
              </a:spcBef>
            </a:pPr>
            <a:r>
              <a:rPr lang="en-US" altLang="ko-KR" sz="2000" dirty="0">
                <a:ea typeface="굴림" pitchFamily="34" charset="-127"/>
              </a:rPr>
              <a:t>Arguably the most important determinant of preferences: Affect</a:t>
            </a:r>
            <a:br>
              <a:rPr lang="en-US" altLang="ko-KR" sz="2000" dirty="0">
                <a:ea typeface="굴림" pitchFamily="34" charset="-127"/>
              </a:rPr>
            </a:br>
            <a:r>
              <a:rPr lang="en-US" altLang="ko-KR" sz="2000" dirty="0">
                <a:ea typeface="굴림" pitchFamily="34" charset="-127"/>
              </a:rPr>
              <a:t>Includes emotions (e.g., anger, fear), drives (e.g., hunger, thirst, sex, sense-making(?)), motivational feeling states (e.g., pain)</a:t>
            </a:r>
          </a:p>
          <a:p>
            <a:pPr lvl="1" indent="3175" eaLnBrk="1" hangingPunct="1">
              <a:spcBef>
                <a:spcPct val="50000"/>
              </a:spcBef>
            </a:pPr>
            <a:r>
              <a:rPr lang="en-US" altLang="ko-KR" sz="2000" dirty="0" smtClean="0">
                <a:ea typeface="굴림" pitchFamily="34" charset="-127"/>
              </a:rPr>
              <a:t>Emotions</a:t>
            </a:r>
            <a:r>
              <a:rPr lang="en-US" altLang="ko-KR" sz="2000" dirty="0">
                <a:ea typeface="굴림" pitchFamily="34" charset="-127"/>
              </a:rPr>
              <a:t>, according to this perspective, </a:t>
            </a:r>
            <a:r>
              <a:rPr lang="en-US" altLang="ko-KR" sz="2000" dirty="0">
                <a:ea typeface="굴림" pitchFamily="34" charset="-127"/>
              </a:rPr>
              <a:t>.. </a:t>
            </a:r>
            <a:r>
              <a:rPr lang="en-US" altLang="ko-KR" sz="2000" dirty="0">
                <a:ea typeface="굴림" pitchFamily="34" charset="-127"/>
              </a:rPr>
              <a:t>can </a:t>
            </a:r>
            <a:r>
              <a:rPr lang="en-US" altLang="ko-KR" sz="2000" dirty="0">
                <a:ea typeface="굴림" pitchFamily="34" charset="-127"/>
              </a:rPr>
              <a:t>and typically do involve a wide array of physiological and psychological changes, including effects on perception, attention, inference, learning, motivation, and physiology. </a:t>
            </a:r>
          </a:p>
          <a:p>
            <a:pPr eaLnBrk="1" hangingPunct="1">
              <a:spcBef>
                <a:spcPct val="50000"/>
              </a:spcBef>
            </a:pPr>
            <a:r>
              <a:rPr lang="en-US" altLang="ko-KR" sz="3400" dirty="0">
                <a:ea typeface="굴림" pitchFamily="34" charset="-127"/>
                <a:sym typeface="Wingdings" pitchFamily="2" charset="2"/>
              </a:rPr>
              <a:t> Emotions </a:t>
            </a:r>
            <a:r>
              <a:rPr lang="en-US" altLang="ko-KR" sz="3400" i="1" dirty="0">
                <a:ea typeface="굴림" pitchFamily="34" charset="-127"/>
                <a:sym typeface="Wingdings" pitchFamily="2" charset="2"/>
              </a:rPr>
              <a:t>reprogram</a:t>
            </a:r>
            <a:r>
              <a:rPr lang="en-US" altLang="ko-KR" sz="3400" dirty="0">
                <a:ea typeface="굴림" pitchFamily="34" charset="-127"/>
                <a:sym typeface="Wingdings" pitchFamily="2" charset="2"/>
              </a:rPr>
              <a:t> us fundamentally</a:t>
            </a:r>
            <a:endParaRPr lang="en-US" sz="3400" dirty="0"/>
          </a:p>
        </p:txBody>
      </p:sp>
      <p:sp>
        <p:nvSpPr>
          <p:cNvPr id="5122" name="Rectangle 3"/>
          <p:cNvSpPr>
            <a:spLocks noGrp="1" noChangeArrowheads="1"/>
          </p:cNvSpPr>
          <p:nvPr>
            <p:ph idx="1"/>
          </p:nvPr>
        </p:nvSpPr>
        <p:spPr>
          <a:xfrm>
            <a:off x="0" y="6324600"/>
            <a:ext cx="12192000" cy="532616"/>
          </a:xfrm>
          <a:solidFill>
            <a:srgbClr val="002060"/>
          </a:solidFill>
          <a:ln>
            <a:solidFill>
              <a:schemeClr val="tx1"/>
            </a:solidFill>
            <a:miter lim="800000"/>
            <a:headEnd/>
            <a:tailEnd/>
          </a:ln>
        </p:spPr>
        <p:txBody>
          <a:bodyPr>
            <a:noAutofit/>
          </a:bodyPr>
          <a:lstStyle/>
          <a:p>
            <a:pPr marL="339725" indent="-339725" eaLnBrk="1" hangingPunct="1">
              <a:lnSpc>
                <a:spcPct val="100000"/>
              </a:lnSpc>
              <a:spcAft>
                <a:spcPts val="0"/>
              </a:spcAft>
              <a:buNone/>
            </a:pPr>
            <a:r>
              <a:rPr lang="en-US" altLang="ko-KR" sz="1400" dirty="0" err="1">
                <a:solidFill>
                  <a:schemeClr val="bg1"/>
                </a:solidFill>
                <a:ea typeface="굴림" pitchFamily="34" charset="-127"/>
              </a:rPr>
              <a:t>Cosmides</a:t>
            </a:r>
            <a:r>
              <a:rPr lang="en-US" altLang="ko-KR" sz="1400" dirty="0">
                <a:solidFill>
                  <a:schemeClr val="bg1"/>
                </a:solidFill>
                <a:ea typeface="굴림" pitchFamily="34" charset="-127"/>
              </a:rPr>
              <a:t>, L. &amp; </a:t>
            </a:r>
            <a:r>
              <a:rPr lang="en-US" altLang="ko-KR" sz="1400" dirty="0" err="1">
                <a:solidFill>
                  <a:schemeClr val="bg1"/>
                </a:solidFill>
                <a:ea typeface="굴림" pitchFamily="34" charset="-127"/>
              </a:rPr>
              <a:t>Tooby</a:t>
            </a:r>
            <a:r>
              <a:rPr lang="en-US" altLang="ko-KR" sz="1400" dirty="0">
                <a:solidFill>
                  <a:schemeClr val="bg1"/>
                </a:solidFill>
                <a:ea typeface="굴림" pitchFamily="34" charset="-127"/>
              </a:rPr>
              <a:t>, J. (2004). "Evolutionary Psychology and the Emotions" In </a:t>
            </a:r>
            <a:r>
              <a:rPr lang="en-US" altLang="ko-KR" sz="1400" dirty="0">
                <a:solidFill>
                  <a:schemeClr val="bg1"/>
                </a:solidFill>
                <a:ea typeface="굴림" pitchFamily="34" charset="-127"/>
              </a:rPr>
              <a:t>M. Lewis &amp; J. M. Haviland-Jones, Eds. </a:t>
            </a:r>
            <a:r>
              <a:rPr lang="en-US" altLang="ko-KR" sz="1400" i="1" dirty="0">
                <a:solidFill>
                  <a:schemeClr val="bg1"/>
                </a:solidFill>
                <a:ea typeface="굴림" pitchFamily="34" charset="-127"/>
              </a:rPr>
              <a:t>Handbook of </a:t>
            </a:r>
            <a:r>
              <a:rPr lang="en-US" altLang="ko-KR" sz="1400" i="1" dirty="0" smtClean="0">
                <a:solidFill>
                  <a:schemeClr val="bg1"/>
                </a:solidFill>
                <a:ea typeface="굴림" pitchFamily="34" charset="-127"/>
              </a:rPr>
              <a:t>Emotions. </a:t>
            </a:r>
            <a:r>
              <a:rPr lang="en-US" altLang="ko-KR" sz="1400" dirty="0" smtClean="0">
                <a:solidFill>
                  <a:schemeClr val="bg1"/>
                </a:solidFill>
                <a:ea typeface="굴림" pitchFamily="34" charset="-127"/>
              </a:rPr>
              <a:t>NY</a:t>
            </a:r>
            <a:r>
              <a:rPr lang="en-US" altLang="ko-KR" sz="1400" dirty="0">
                <a:solidFill>
                  <a:schemeClr val="bg1"/>
                </a:solidFill>
                <a:ea typeface="굴림" pitchFamily="34" charset="-127"/>
              </a:rPr>
              <a:t>: Guilford</a:t>
            </a:r>
            <a:r>
              <a:rPr lang="en-US" altLang="ko-KR" sz="1400" dirty="0" smtClean="0">
                <a:solidFill>
                  <a:schemeClr val="bg1"/>
                </a:solidFill>
                <a:ea typeface="굴림" pitchFamily="34" charset="-127"/>
              </a:rPr>
              <a:t>.</a:t>
            </a:r>
          </a:p>
        </p:txBody>
      </p:sp>
      <p:sp>
        <p:nvSpPr>
          <p:cNvPr id="8" name="Title 7"/>
          <p:cNvSpPr>
            <a:spLocks noGrp="1"/>
          </p:cNvSpPr>
          <p:nvPr>
            <p:ph type="title"/>
          </p:nvPr>
        </p:nvSpPr>
        <p:spPr/>
        <p:txBody>
          <a:bodyPr/>
          <a:lstStyle/>
          <a:p>
            <a:endParaRPr lang="en-US" dirty="0"/>
          </a:p>
        </p:txBody>
      </p:sp>
      <p:sp>
        <p:nvSpPr>
          <p:cNvPr id="6" name="TextBox 5"/>
          <p:cNvSpPr txBox="1"/>
          <p:nvPr/>
        </p:nvSpPr>
        <p:spPr>
          <a:xfrm>
            <a:off x="0" y="368426"/>
            <a:ext cx="12192000" cy="1188018"/>
          </a:xfrm>
          <a:prstGeom prst="rect">
            <a:avLst/>
          </a:prstGeom>
          <a:solidFill>
            <a:srgbClr val="FFD03B"/>
          </a:solidFill>
        </p:spPr>
        <p:txBody>
          <a:bodyPr wrap="square" rtlCol="0">
            <a:spAutoFit/>
          </a:bodyPr>
          <a:lstStyle/>
          <a:p>
            <a:pPr>
              <a:lnSpc>
                <a:spcPct val="85000"/>
              </a:lnSpc>
              <a:spcBef>
                <a:spcPts val="1200"/>
              </a:spcBef>
            </a:pPr>
            <a:r>
              <a:rPr lang="en-US" sz="2400" dirty="0"/>
              <a:t>Arguably the most important determinant of preferences: </a:t>
            </a:r>
            <a:r>
              <a:rPr lang="en-US" sz="2400" dirty="0" smtClean="0"/>
              <a:t>Affect</a:t>
            </a:r>
          </a:p>
          <a:p>
            <a:pPr marL="285750" indent="-285750">
              <a:lnSpc>
                <a:spcPct val="85000"/>
              </a:lnSpc>
              <a:spcBef>
                <a:spcPts val="1200"/>
              </a:spcBef>
              <a:buFont typeface="Arial" panose="020B0604020202020204" pitchFamily="34" charset="0"/>
              <a:buChar char="•"/>
            </a:pPr>
            <a:r>
              <a:rPr lang="en-US" sz="2400" dirty="0" smtClean="0"/>
              <a:t>Includes </a:t>
            </a:r>
            <a:r>
              <a:rPr lang="en-US" sz="2400" dirty="0"/>
              <a:t>emotions (e.g., anger, fear), drives (e.g., hunger, thirst, sex, sense-making(?)), motivational feeling states (e.g., pain)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358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358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358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35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uiExpand="1"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1" name="Text Box 3"/>
          <p:cNvSpPr txBox="1">
            <a:spLocks noChangeArrowheads="1"/>
          </p:cNvSpPr>
          <p:nvPr/>
        </p:nvSpPr>
        <p:spPr bwMode="auto">
          <a:xfrm>
            <a:off x="990600" y="1295400"/>
            <a:ext cx="9144000" cy="2702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spcBef>
                <a:spcPct val="50000"/>
              </a:spcBef>
            </a:pPr>
            <a:r>
              <a:rPr lang="en-US" sz="3200" dirty="0"/>
              <a:t>The evolutionary account of emotion, and </a:t>
            </a:r>
            <a:r>
              <a:rPr lang="en-US" sz="3200" dirty="0" smtClean="0"/>
              <a:t>its implication that </a:t>
            </a:r>
            <a:r>
              <a:rPr lang="en-US" sz="3200" dirty="0"/>
              <a:t>emotions reprogram us, has </a:t>
            </a:r>
            <a:r>
              <a:rPr lang="en-US" sz="3200" dirty="0" smtClean="0"/>
              <a:t>an </a:t>
            </a:r>
            <a:r>
              <a:rPr lang="en-US" sz="3200" dirty="0"/>
              <a:t>important implication:</a:t>
            </a:r>
          </a:p>
          <a:p>
            <a:pPr eaLnBrk="1" hangingPunct="1">
              <a:spcBef>
                <a:spcPct val="50000"/>
              </a:spcBef>
            </a:pPr>
            <a:r>
              <a:rPr lang="en-US" sz="3200" dirty="0"/>
              <a:t>When in one emotional state it is almost impossible to imagine how one will feel or behave in a different emotional </a:t>
            </a:r>
            <a:r>
              <a:rPr lang="en-US" sz="3200" dirty="0" smtClean="0"/>
              <a:t>state</a:t>
            </a:r>
            <a:endParaRPr lang="en-US" sz="2000" dirty="0"/>
          </a:p>
        </p:txBody>
      </p:sp>
      <p:sp>
        <p:nvSpPr>
          <p:cNvPr id="2" name="TextBox 1"/>
          <p:cNvSpPr txBox="1"/>
          <p:nvPr/>
        </p:nvSpPr>
        <p:spPr>
          <a:xfrm>
            <a:off x="0" y="6381751"/>
            <a:ext cx="12192000" cy="486287"/>
          </a:xfrm>
          <a:prstGeom prst="rect">
            <a:avLst/>
          </a:prstGeom>
          <a:solidFill>
            <a:srgbClr val="002060"/>
          </a:solidFill>
          <a:ln>
            <a:solidFill>
              <a:schemeClr val="accent1"/>
            </a:solidFill>
          </a:ln>
        </p:spPr>
        <p:txBody>
          <a:bodyPr wrap="square" rtlCol="0">
            <a:spAutoFit/>
          </a:bodyPr>
          <a:lstStyle/>
          <a:p>
            <a:pPr marL="395288" indent="-395288"/>
            <a:r>
              <a:rPr lang="en-US" sz="1600" dirty="0">
                <a:solidFill>
                  <a:schemeClr val="bg1"/>
                </a:solidFill>
              </a:rPr>
              <a:t>Loewenstein, G. (1996). Out of control: Visceral influences on behavior. Organizational Behavior and Human Decision Processes, 65, 272-92. </a:t>
            </a:r>
          </a:p>
        </p:txBody>
      </p:sp>
      <p:sp>
        <p:nvSpPr>
          <p:cNvPr id="3" name="Title 2"/>
          <p:cNvSpPr>
            <a:spLocks noGrp="1"/>
          </p:cNvSpPr>
          <p:nvPr>
            <p:ph type="title"/>
          </p:nvPr>
        </p:nvSpPr>
        <p:spPr/>
        <p:txBody>
          <a:bodyPr/>
          <a:lstStyle/>
          <a:p>
            <a:r>
              <a:rPr lang="en-US" dirty="0" smtClean="0"/>
              <a:t>Hot-cold empathy gap (one specific form of projection bias)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8771">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hangingPunct="1"/>
            <a:r>
              <a:rPr lang="en-US" sz="3800" dirty="0"/>
              <a:t>Varieties of hot-cold empathy gaps... </a:t>
            </a:r>
          </a:p>
        </p:txBody>
      </p:sp>
      <p:sp>
        <p:nvSpPr>
          <p:cNvPr id="19459" name="Rectangle 3"/>
          <p:cNvSpPr>
            <a:spLocks noGrp="1" noChangeArrowheads="1"/>
          </p:cNvSpPr>
          <p:nvPr>
            <p:ph idx="1"/>
          </p:nvPr>
        </p:nvSpPr>
        <p:spPr>
          <a:noFill/>
        </p:spPr>
        <p:txBody>
          <a:bodyPr/>
          <a:lstStyle/>
          <a:p>
            <a:pPr eaLnBrk="1" hangingPunct="1">
              <a:lnSpc>
                <a:spcPct val="80000"/>
              </a:lnSpc>
            </a:pPr>
            <a:r>
              <a:rPr lang="en-US" sz="2400" dirty="0"/>
              <a:t>Cold predicting hot and hot predicting cold</a:t>
            </a:r>
          </a:p>
          <a:p>
            <a:pPr eaLnBrk="1" hangingPunct="1">
              <a:lnSpc>
                <a:spcPct val="80000"/>
              </a:lnSpc>
            </a:pPr>
            <a:r>
              <a:rPr lang="en-US" sz="2400" dirty="0"/>
              <a:t>Prospective, retrospective and interpersonal</a:t>
            </a:r>
          </a:p>
          <a:p>
            <a:pPr eaLnBrk="1" hangingPunct="1">
              <a:lnSpc>
                <a:spcPct val="80000"/>
              </a:lnSpc>
            </a:pPr>
            <a:endParaRPr lang="en-US" sz="2400" dirty="0"/>
          </a:p>
          <a:p>
            <a:pPr eaLnBrk="1" hangingPunct="1">
              <a:lnSpc>
                <a:spcPct val="80000"/>
              </a:lnSpc>
              <a:buFontTx/>
              <a:buNone/>
            </a:pPr>
            <a:r>
              <a:rPr lang="en-US" sz="2400" dirty="0"/>
              <a:t>Examples:</a:t>
            </a:r>
          </a:p>
          <a:p>
            <a:pPr eaLnBrk="1" hangingPunct="1">
              <a:lnSpc>
                <a:spcPct val="80000"/>
              </a:lnSpc>
            </a:pPr>
            <a:r>
              <a:rPr lang="en-US" sz="2400" dirty="0"/>
              <a:t>Prospective cold predicting hot</a:t>
            </a:r>
          </a:p>
          <a:p>
            <a:pPr marL="576263" lvl="1" indent="3175" eaLnBrk="1" hangingPunct="1">
              <a:lnSpc>
                <a:spcPct val="80000"/>
              </a:lnSpc>
            </a:pPr>
            <a:r>
              <a:rPr lang="en-US" sz="2000" dirty="0"/>
              <a:t>plans (made right after lunch) to eschew dessert after dinner</a:t>
            </a:r>
          </a:p>
          <a:p>
            <a:pPr eaLnBrk="1" hangingPunct="1">
              <a:lnSpc>
                <a:spcPct val="80000"/>
              </a:lnSpc>
            </a:pPr>
            <a:r>
              <a:rPr lang="en-US" sz="2400" dirty="0"/>
              <a:t>Prospective hot predicting cold</a:t>
            </a:r>
          </a:p>
          <a:p>
            <a:pPr marL="576263" lvl="1" indent="3175" eaLnBrk="1" hangingPunct="1">
              <a:lnSpc>
                <a:spcPct val="80000"/>
              </a:lnSpc>
            </a:pPr>
            <a:r>
              <a:rPr lang="en-US" sz="2000" dirty="0"/>
              <a:t>shopping on an empty stomach</a:t>
            </a:r>
          </a:p>
          <a:p>
            <a:pPr eaLnBrk="1" hangingPunct="1">
              <a:lnSpc>
                <a:spcPct val="80000"/>
              </a:lnSpc>
            </a:pPr>
            <a:r>
              <a:rPr lang="en-US" sz="2400" dirty="0"/>
              <a:t>Interpersonal</a:t>
            </a:r>
          </a:p>
          <a:p>
            <a:pPr marL="576263" lvl="1" indent="3175" eaLnBrk="1" hangingPunct="1">
              <a:lnSpc>
                <a:spcPct val="80000"/>
              </a:lnSpc>
            </a:pPr>
            <a:r>
              <a:rPr lang="en-US" sz="2000" dirty="0"/>
              <a:t>“Ran’s foot was much worse.  Ever since the graft had broken down it had been getting worse and a deep ulcer was now eroding his forefoot.  In the mornings it gave him hell, particularly when we had just started, and although he would generally steel himself and say nothing, occasionally even he would have to say something about the pain -- try to share a part of it.. I could do nothing but reassure him that I understood, though I didn’t really.  Pain is a problem that cannot be shared.”  Stroud, 1993</a:t>
            </a:r>
          </a:p>
        </p:txBody>
      </p:sp>
    </p:spTree>
    <p:extLst>
      <p:ext uri="{BB962C8B-B14F-4D97-AF65-F5344CB8AC3E}">
        <p14:creationId xmlns:p14="http://schemas.microsoft.com/office/powerpoint/2010/main" val="2590004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eaLnBrk="1" hangingPunct="1"/>
            <a:r>
              <a:rPr lang="en-US" sz="2800" dirty="0" smtClean="0"/>
              <a:t>Thirst (</a:t>
            </a:r>
            <a:r>
              <a:rPr lang="en-US" sz="2800" dirty="0"/>
              <a:t>prospective &amp; interpersonal)</a:t>
            </a:r>
          </a:p>
        </p:txBody>
      </p:sp>
      <p:sp>
        <p:nvSpPr>
          <p:cNvPr id="20483" name="Rectangle 3"/>
          <p:cNvSpPr>
            <a:spLocks noGrp="1" noChangeArrowheads="1"/>
          </p:cNvSpPr>
          <p:nvPr>
            <p:ph idx="1"/>
          </p:nvPr>
        </p:nvSpPr>
        <p:spPr>
          <a:solidFill>
            <a:schemeClr val="bg1"/>
          </a:solidFill>
          <a:ln>
            <a:solidFill>
              <a:schemeClr val="tx1"/>
            </a:solidFill>
            <a:miter lim="800000"/>
            <a:headEnd/>
            <a:tailEnd/>
          </a:ln>
        </p:spPr>
        <p:txBody>
          <a:bodyPr/>
          <a:lstStyle/>
          <a:p>
            <a:pPr eaLnBrk="1" hangingPunct="1">
              <a:lnSpc>
                <a:spcPct val="90000"/>
              </a:lnSpc>
              <a:spcAft>
                <a:spcPct val="20000"/>
              </a:spcAft>
            </a:pPr>
            <a:r>
              <a:rPr lang="en-US" sz="2400" dirty="0"/>
              <a:t>Subjects: n=47 visitors to a private gym</a:t>
            </a:r>
          </a:p>
          <a:p>
            <a:pPr eaLnBrk="1" hangingPunct="1">
              <a:lnSpc>
                <a:spcPct val="90000"/>
              </a:lnSpc>
              <a:spcAft>
                <a:spcPct val="20000"/>
              </a:spcAft>
            </a:pPr>
            <a:r>
              <a:rPr lang="en-US" sz="2400" dirty="0"/>
              <a:t>Upon entering, asked if they would complete short survey</a:t>
            </a:r>
          </a:p>
          <a:p>
            <a:pPr eaLnBrk="1" hangingPunct="1">
              <a:lnSpc>
                <a:spcPct val="90000"/>
              </a:lnSpc>
              <a:spcAft>
                <a:spcPct val="20000"/>
              </a:spcAft>
            </a:pPr>
            <a:r>
              <a:rPr lang="en-US" sz="2400" dirty="0"/>
              <a:t>To qualify, must be planning a vigorous cardiovascular workout lasting at least 20 minutes.</a:t>
            </a:r>
          </a:p>
          <a:p>
            <a:pPr eaLnBrk="1" hangingPunct="1">
              <a:lnSpc>
                <a:spcPct val="90000"/>
              </a:lnSpc>
              <a:spcAft>
                <a:spcPct val="20000"/>
              </a:spcAft>
            </a:pPr>
            <a:r>
              <a:rPr lang="en-US" sz="2400" dirty="0"/>
              <a:t>Randomly assigned to two conditions </a:t>
            </a:r>
            <a:r>
              <a:rPr lang="en-US" sz="2400" i="1" dirty="0"/>
              <a:t>after</a:t>
            </a:r>
            <a:r>
              <a:rPr lang="en-US" sz="2400" dirty="0"/>
              <a:t> agreeing to participate:</a:t>
            </a:r>
          </a:p>
          <a:p>
            <a:pPr eaLnBrk="1" hangingPunct="1">
              <a:lnSpc>
                <a:spcPct val="90000"/>
              </a:lnSpc>
              <a:buFontTx/>
              <a:buNone/>
            </a:pPr>
            <a:r>
              <a:rPr lang="en-US" sz="2400" dirty="0"/>
              <a:t>	</a:t>
            </a:r>
            <a:r>
              <a:rPr lang="en-US" sz="2000" dirty="0"/>
              <a:t>	Not thirsty: 	complete survey before exercising</a:t>
            </a:r>
          </a:p>
          <a:p>
            <a:pPr eaLnBrk="1" hangingPunct="1">
              <a:lnSpc>
                <a:spcPct val="90000"/>
              </a:lnSpc>
              <a:buFontTx/>
              <a:buNone/>
            </a:pPr>
            <a:r>
              <a:rPr lang="en-US" sz="2000" dirty="0"/>
              <a:t>		Thirsty: 		complete survey immediately after exercising </a:t>
            </a:r>
          </a:p>
        </p:txBody>
      </p:sp>
      <p:sp>
        <p:nvSpPr>
          <p:cNvPr id="20484" name="Text Box 4"/>
          <p:cNvSpPr txBox="1">
            <a:spLocks noChangeArrowheads="1"/>
          </p:cNvSpPr>
          <p:nvPr/>
        </p:nvSpPr>
        <p:spPr bwMode="auto">
          <a:xfrm>
            <a:off x="0" y="6365227"/>
            <a:ext cx="12192000" cy="486287"/>
          </a:xfrm>
          <a:prstGeom prst="rect">
            <a:avLst/>
          </a:prstGeom>
          <a:solidFill>
            <a:srgbClr val="002060"/>
          </a:solidFill>
          <a:ln w="9525" algn="ctr">
            <a:solidFill>
              <a:schemeClr val="tx1"/>
            </a:solidFill>
            <a:miter lim="800000"/>
            <a:headEnd/>
            <a:tailEnd/>
          </a:ln>
          <a:effectLst/>
          <a:extLst/>
        </p:spPr>
        <p:txBody>
          <a:bodyPr wrap="square">
            <a:spAutoFit/>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marL="342900" indent="-342900" eaLnBrk="1" hangingPunct="1">
              <a:spcBef>
                <a:spcPct val="50000"/>
              </a:spcBef>
            </a:pPr>
            <a:r>
              <a:rPr lang="en-US" sz="1600" dirty="0">
                <a:solidFill>
                  <a:schemeClr val="bg1"/>
                </a:solidFill>
                <a:latin typeface="+mn-lt"/>
              </a:rPr>
              <a:t>(Van Boven, L. &amp; Loewenstein, G. (2003).  Social Projection of transient drive states.  Personality and Social Psychology Bulletin, 29(9), 1159-1168.)</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2400"/>
              <a:t>Main measures</a:t>
            </a:r>
          </a:p>
        </p:txBody>
      </p:sp>
      <p:sp>
        <p:nvSpPr>
          <p:cNvPr id="21507" name="Rectangle 3"/>
          <p:cNvSpPr>
            <a:spLocks noGrp="1" noChangeArrowheads="1"/>
          </p:cNvSpPr>
          <p:nvPr>
            <p:ph idx="1"/>
          </p:nvPr>
        </p:nvSpPr>
        <p:spPr>
          <a:solidFill>
            <a:schemeClr val="bg1"/>
          </a:solidFill>
          <a:ln>
            <a:solidFill>
              <a:schemeClr val="tx1"/>
            </a:solidFill>
            <a:miter lim="800000"/>
            <a:headEnd/>
            <a:tailEnd/>
          </a:ln>
        </p:spPr>
        <p:txBody>
          <a:bodyPr/>
          <a:lstStyle/>
          <a:p>
            <a:pPr marL="168275" indent="0" eaLnBrk="1" hangingPunct="1">
              <a:lnSpc>
                <a:spcPct val="80000"/>
              </a:lnSpc>
              <a:spcBef>
                <a:spcPct val="0"/>
              </a:spcBef>
              <a:spcAft>
                <a:spcPct val="40000"/>
              </a:spcAft>
              <a:buNone/>
            </a:pPr>
            <a:r>
              <a:rPr lang="en-US" sz="2000"/>
              <a:t>Imagine that three vacationers in Colorado this past August embarked on a short, 6 mile hike…As the day wore on, they realized that they were hopelessly lost… Worse, because they had packed lightly for a short hike, they had not carried much in the way of food or water…</a:t>
            </a:r>
          </a:p>
          <a:p>
            <a:pPr marL="168275" indent="0" eaLnBrk="1" hangingPunct="1">
              <a:lnSpc>
                <a:spcPct val="80000"/>
              </a:lnSpc>
              <a:spcBef>
                <a:spcPct val="0"/>
              </a:spcBef>
              <a:spcAft>
                <a:spcPct val="40000"/>
              </a:spcAft>
              <a:buNone/>
            </a:pPr>
            <a:r>
              <a:rPr lang="en-US" sz="2000"/>
              <a:t>In the space below, please take the perspective of one of the three hikers and describe your situation—how you got into it, how you feel now, both physically and mentally, and what you are hoping will happen. ____________________________________________</a:t>
            </a:r>
          </a:p>
        </p:txBody>
      </p:sp>
      <p:sp>
        <p:nvSpPr>
          <p:cNvPr id="21508" name="Rectangle 4"/>
          <p:cNvSpPr>
            <a:spLocks noChangeArrowheads="1"/>
          </p:cNvSpPr>
          <p:nvPr/>
        </p:nvSpPr>
        <p:spPr bwMode="auto">
          <a:xfrm>
            <a:off x="2057400" y="3124943"/>
            <a:ext cx="9525000" cy="261610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nSpc>
                <a:spcPct val="100000"/>
              </a:lnSpc>
              <a:spcBef>
                <a:spcPct val="0"/>
              </a:spcBef>
              <a:spcAft>
                <a:spcPts val="600"/>
              </a:spcAft>
              <a:buFontTx/>
              <a:buChar char="•"/>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lang="en-US" sz="2000" dirty="0"/>
              <a:t>Which do you think is most </a:t>
            </a:r>
            <a:r>
              <a:rPr lang="en-US" sz="2000" i="1" dirty="0"/>
              <a:t>unpleasant</a:t>
            </a:r>
            <a:r>
              <a:rPr lang="en-US" sz="2000" dirty="0"/>
              <a:t> for the lost hikers, their hunger or thirst? </a:t>
            </a:r>
          </a:p>
          <a:p>
            <a:pPr>
              <a:lnSpc>
                <a:spcPct val="100000"/>
              </a:lnSpc>
              <a:spcBef>
                <a:spcPct val="0"/>
              </a:spcBef>
              <a:spcAft>
                <a:spcPts val="600"/>
              </a:spcAft>
              <a:buFontTx/>
              <a:buChar char="•"/>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lang="en-US" sz="2000" dirty="0"/>
              <a:t>Which do you think the hikers </a:t>
            </a:r>
            <a:r>
              <a:rPr lang="en-US" sz="2000" i="1" dirty="0"/>
              <a:t>regretted</a:t>
            </a:r>
            <a:r>
              <a:rPr lang="en-US" sz="2000" dirty="0"/>
              <a:t> not packing more, water or food?</a:t>
            </a:r>
          </a:p>
          <a:p>
            <a:pPr>
              <a:lnSpc>
                <a:spcPct val="100000"/>
              </a:lnSpc>
              <a:spcBef>
                <a:spcPct val="0"/>
              </a:spcBef>
              <a:spcAft>
                <a:spcPts val="600"/>
              </a:spcAft>
              <a:buFontTx/>
              <a:buChar char="•"/>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lang="en-US" sz="2000" dirty="0"/>
              <a:t>If </a:t>
            </a:r>
            <a:r>
              <a:rPr lang="en-US" sz="2000" i="1" dirty="0"/>
              <a:t>you</a:t>
            </a:r>
            <a:r>
              <a:rPr lang="en-US" sz="2000" dirty="0"/>
              <a:t> were in the hikers’ shoes, which would be most </a:t>
            </a:r>
            <a:r>
              <a:rPr lang="en-US" sz="2000" i="1" dirty="0"/>
              <a:t>unpleasant</a:t>
            </a:r>
            <a:r>
              <a:rPr lang="en-US" sz="2000" dirty="0"/>
              <a:t> to you?</a:t>
            </a:r>
          </a:p>
          <a:p>
            <a:pPr>
              <a:lnSpc>
                <a:spcPct val="100000"/>
              </a:lnSpc>
              <a:spcBef>
                <a:spcPct val="0"/>
              </a:spcBef>
              <a:spcAft>
                <a:spcPts val="600"/>
              </a:spcAft>
              <a:buFontTx/>
              <a:buChar char="•"/>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lang="en-US" sz="2000" dirty="0"/>
              <a:t>If </a:t>
            </a:r>
            <a:r>
              <a:rPr lang="en-US" sz="2000" i="1" dirty="0"/>
              <a:t>you</a:t>
            </a:r>
            <a:r>
              <a:rPr lang="en-US" sz="2000" dirty="0"/>
              <a:t> were in the hikers’ shoes, which do you think you would </a:t>
            </a:r>
            <a:r>
              <a:rPr lang="en-US" sz="2000" i="1" dirty="0"/>
              <a:t>regret</a:t>
            </a:r>
            <a:r>
              <a:rPr lang="en-US" sz="2000" dirty="0"/>
              <a:t> not packing?</a:t>
            </a:r>
          </a:p>
          <a:p>
            <a:pPr>
              <a:lnSpc>
                <a:spcPct val="100000"/>
              </a:lnSpc>
              <a:spcBef>
                <a:spcPct val="0"/>
              </a:spcBef>
              <a:spcAft>
                <a:spcPts val="600"/>
              </a:spcAft>
              <a:buFontTx/>
              <a:buChar char="•"/>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lang="en-US" dirty="0"/>
              <a:t>How hungry are you right now? (1-10 scale)</a:t>
            </a:r>
          </a:p>
          <a:p>
            <a:pPr>
              <a:lnSpc>
                <a:spcPct val="100000"/>
              </a:lnSpc>
              <a:spcBef>
                <a:spcPct val="0"/>
              </a:spcBef>
              <a:spcAft>
                <a:spcPts val="600"/>
              </a:spcAft>
              <a:buFontTx/>
              <a:buChar char="•"/>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lang="en-US" dirty="0"/>
              <a:t>How thirsty are you right now?  (1-10 scale)</a:t>
            </a:r>
          </a:p>
          <a:p>
            <a:pPr>
              <a:lnSpc>
                <a:spcPct val="100000"/>
              </a:lnSpc>
              <a:spcBef>
                <a:spcPct val="0"/>
              </a:spcBef>
              <a:spcAft>
                <a:spcPts val="600"/>
              </a:spcAft>
              <a:buFontTx/>
              <a:buChar char="•"/>
              <a:tabLst>
                <a:tab pos="-228600" algn="l"/>
                <a:tab pos="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lang="en-US" dirty="0"/>
              <a:t>How warm are you right now?   (1-10 scale</a:t>
            </a:r>
            <a:r>
              <a:rPr lang="en-US" dirty="0" smtClean="0"/>
              <a:t>)</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3124200" y="1792923"/>
            <a:ext cx="5943600" cy="3272155"/>
          </a:xfrm>
          <a:prstGeom prst="rect">
            <a:avLst/>
          </a:prstGeom>
          <a:noFill/>
          <a:ln>
            <a:noFill/>
          </a:ln>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40803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z="4000"/>
              <a:t>Results</a:t>
            </a:r>
          </a:p>
        </p:txBody>
      </p:sp>
      <p:sp>
        <p:nvSpPr>
          <p:cNvPr id="22531" name="Rectangle 3"/>
          <p:cNvSpPr>
            <a:spLocks noChangeArrowheads="1"/>
          </p:cNvSpPr>
          <p:nvPr/>
        </p:nvSpPr>
        <p:spPr bwMode="auto">
          <a:xfrm>
            <a:off x="1524001" y="12948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100000"/>
              </a:lnSpc>
              <a:spcBef>
                <a:spcPct val="0"/>
              </a:spcBef>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endParaRPr lang="en-US"/>
          </a:p>
        </p:txBody>
      </p:sp>
      <p:graphicFrame>
        <p:nvGraphicFramePr>
          <p:cNvPr id="403460" name="Group 4"/>
          <p:cNvGraphicFramePr>
            <a:graphicFrameLocks noGrp="1"/>
          </p:cNvGraphicFramePr>
          <p:nvPr/>
        </p:nvGraphicFramePr>
        <p:xfrm>
          <a:off x="1828800" y="1219200"/>
          <a:ext cx="8534400" cy="3292738"/>
        </p:xfrm>
        <a:graphic>
          <a:graphicData uri="http://schemas.openxmlformats.org/drawingml/2006/table">
            <a:tbl>
              <a:tblPr/>
              <a:tblGrid>
                <a:gridCol w="3949700">
                  <a:extLst>
                    <a:ext uri="{9D8B030D-6E8A-4147-A177-3AD203B41FA5}">
                      <a16:colId xmlns:a16="http://schemas.microsoft.com/office/drawing/2014/main" val="20000"/>
                    </a:ext>
                  </a:extLst>
                </a:gridCol>
                <a:gridCol w="1211263">
                  <a:extLst>
                    <a:ext uri="{9D8B030D-6E8A-4147-A177-3AD203B41FA5}">
                      <a16:colId xmlns:a16="http://schemas.microsoft.com/office/drawing/2014/main" val="20001"/>
                    </a:ext>
                  </a:extLst>
                </a:gridCol>
                <a:gridCol w="1239837">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7009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before</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(cold)</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after</a:t>
                      </a:r>
                      <a:endParaRPr kumimoji="0" lang="en-US"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(hot)</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significance of difference</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70093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Mentioned thirst before hunger in essay</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19%</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p&lt;.05</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396173">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thirst more unpleasant</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61%</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92%</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p&lt;.02</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39674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would regret more not packing water</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61%</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88%</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p&lt;.05</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396749">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thirst more unpleasant </a:t>
                      </a: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for hikers</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57%</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88%</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p&lt;.02</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70093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1" u="none" strike="noStrike" cap="none" normalizeH="0" baseline="0" smtClean="0">
                          <a:ln>
                            <a:noFill/>
                          </a:ln>
                          <a:solidFill>
                            <a:schemeClr val="tx1"/>
                          </a:solidFill>
                          <a:effectLst/>
                          <a:latin typeface="Times New Roman" pitchFamily="18" charset="0"/>
                          <a:cs typeface="Times New Roman" pitchFamily="18" charset="0"/>
                        </a:rPr>
                        <a:t>hikers</a:t>
                      </a: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 would regret more no packing water</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92%</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r>
                        <a:rPr kumimoji="0" lang="en-US" sz="2000" b="0" i="0" u="none" strike="noStrike" cap="none" normalizeH="0" baseline="0" smtClean="0">
                          <a:ln>
                            <a:noFill/>
                          </a:ln>
                          <a:solidFill>
                            <a:schemeClr val="tx1"/>
                          </a:solidFill>
                          <a:effectLst/>
                          <a:latin typeface="Times New Roman" pitchFamily="18" charset="0"/>
                          <a:cs typeface="Times New Roman" pitchFamily="18" charset="0"/>
                        </a:rPr>
                        <a:t>p&lt;.01</a:t>
                      </a:r>
                      <a:endParaRPr kumimoji="0" lang="en-US" sz="1800" b="0" i="0" u="none" strike="noStrike" cap="none" normalizeH="0" baseline="0" smtClean="0">
                        <a:ln>
                          <a:noFill/>
                        </a:ln>
                        <a:solidFill>
                          <a:schemeClr val="tx1"/>
                        </a:solidFill>
                        <a:effectLst/>
                        <a:latin typeface="Arial" charset="0"/>
                      </a:endParaRPr>
                    </a:p>
                  </a:txBody>
                  <a:tcPr marT="45705" marB="4570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bl>
          </a:graphicData>
        </a:graphic>
      </p:graphicFrame>
      <p:sp>
        <p:nvSpPr>
          <p:cNvPr id="22569" name="Rectangle 41"/>
          <p:cNvSpPr>
            <a:spLocks noChangeArrowheads="1"/>
          </p:cNvSpPr>
          <p:nvPr/>
        </p:nvSpPr>
        <p:spPr bwMode="auto">
          <a:xfrm>
            <a:off x="1524001" y="5193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nSpc>
                <a:spcPct val="100000"/>
              </a:lnSpc>
              <a:spcBef>
                <a:spcPct val="0"/>
              </a:spcBef>
              <a:tabLst>
                <a:tab pos="-228600" algn="l"/>
                <a:tab pos="0" algn="l"/>
                <a:tab pos="457200" algn="l"/>
                <a:tab pos="914400" algn="l"/>
                <a:tab pos="1371600" algn="l"/>
                <a:tab pos="1828800" algn="l"/>
                <a:tab pos="2286000" algn="l"/>
                <a:tab pos="2743200" algn="l"/>
                <a:tab pos="3371850" algn="l"/>
                <a:tab pos="3657600" algn="l"/>
                <a:tab pos="4114800" algn="l"/>
                <a:tab pos="4457700" algn="l"/>
                <a:tab pos="4572000" algn="l"/>
                <a:tab pos="5600700" algn="l"/>
                <a:tab pos="5943600" algn="l"/>
              </a:tabLst>
            </a:pPr>
            <a:endParaRPr lang="en-US"/>
          </a:p>
        </p:txBody>
      </p:sp>
      <p:sp>
        <p:nvSpPr>
          <p:cNvPr id="403498" name="Text Box 42"/>
          <p:cNvSpPr txBox="1">
            <a:spLocks noChangeArrowheads="1"/>
          </p:cNvSpPr>
          <p:nvPr/>
        </p:nvSpPr>
        <p:spPr bwMode="auto">
          <a:xfrm>
            <a:off x="152400" y="5486400"/>
            <a:ext cx="8534400" cy="683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spcBef>
                <a:spcPct val="50000"/>
              </a:spcBef>
            </a:pPr>
            <a:r>
              <a:rPr lang="en-US" sz="2400" dirty="0"/>
              <a:t>Replicated with preschool children by researchers at the University of Oregon:</a:t>
            </a:r>
          </a:p>
        </p:txBody>
      </p:sp>
      <p:sp>
        <p:nvSpPr>
          <p:cNvPr id="403499" name="Text Box 43"/>
          <p:cNvSpPr txBox="1">
            <a:spLocks noChangeArrowheads="1"/>
          </p:cNvSpPr>
          <p:nvPr/>
        </p:nvSpPr>
        <p:spPr bwMode="auto">
          <a:xfrm>
            <a:off x="0" y="6315075"/>
            <a:ext cx="12192000" cy="539750"/>
          </a:xfrm>
          <a:prstGeom prst="rect">
            <a:avLst/>
          </a:prstGeom>
          <a:solidFill>
            <a:srgbClr val="002060"/>
          </a:solidFill>
          <a:ln w="9525" algn="ctr">
            <a:solidFill>
              <a:schemeClr val="tx1"/>
            </a:solidFill>
            <a:miter lim="800000"/>
            <a:headEnd/>
            <a:tailEnd/>
          </a:ln>
          <a:effectLst/>
          <a:extLst/>
        </p:spPr>
        <p:txBody>
          <a:bodyPr wrap="square">
            <a:spAutoFit/>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spcBef>
                <a:spcPct val="50000"/>
              </a:spcBef>
            </a:pPr>
            <a:r>
              <a:rPr lang="en-US" dirty="0" err="1">
                <a:solidFill>
                  <a:schemeClr val="bg1"/>
                </a:solidFill>
              </a:rPr>
              <a:t>Atance</a:t>
            </a:r>
            <a:r>
              <a:rPr lang="en-US" dirty="0">
                <a:solidFill>
                  <a:schemeClr val="bg1"/>
                </a:solidFill>
              </a:rPr>
              <a:t>, C.M. and </a:t>
            </a:r>
            <a:r>
              <a:rPr lang="en-US" dirty="0" err="1">
                <a:solidFill>
                  <a:schemeClr val="bg1"/>
                </a:solidFill>
              </a:rPr>
              <a:t>Meltzoff</a:t>
            </a:r>
            <a:r>
              <a:rPr lang="en-US" dirty="0">
                <a:solidFill>
                  <a:schemeClr val="bg1"/>
                </a:solidFill>
              </a:rPr>
              <a:t>, A.N. (2006). Preschoolers' Current Desires Warp Their Choices for the Future. </a:t>
            </a:r>
            <a:r>
              <a:rPr lang="en-US" i="1" dirty="0">
                <a:solidFill>
                  <a:schemeClr val="bg1"/>
                </a:solidFill>
              </a:rPr>
              <a:t>Psychological Science</a:t>
            </a:r>
            <a:r>
              <a:rPr lang="en-US" dirty="0">
                <a:solidFill>
                  <a:schemeClr val="bg1"/>
                </a:solidFill>
              </a:rPr>
              <a:t>, </a:t>
            </a:r>
            <a:r>
              <a:rPr lang="en-US" i="1" dirty="0">
                <a:solidFill>
                  <a:schemeClr val="bg1"/>
                </a:solidFill>
              </a:rPr>
              <a:t>17</a:t>
            </a:r>
            <a:r>
              <a:rPr lang="en-US" dirty="0">
                <a:solidFill>
                  <a:schemeClr val="bg1"/>
                </a:solidFill>
              </a:rPr>
              <a:t>(7), 583-587.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34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34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49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Example observations</a:t>
            </a:r>
          </a:p>
        </p:txBody>
      </p:sp>
      <p:sp>
        <p:nvSpPr>
          <p:cNvPr id="3" name="Content Placeholder 2"/>
          <p:cNvSpPr>
            <a:spLocks noGrp="1"/>
          </p:cNvSpPr>
          <p:nvPr>
            <p:ph idx="1"/>
          </p:nvPr>
        </p:nvSpPr>
        <p:spPr>
          <a:xfrm>
            <a:off x="498764" y="1279526"/>
            <a:ext cx="8111836" cy="4809546"/>
          </a:xfrm>
        </p:spPr>
        <p:txBody>
          <a:bodyPr>
            <a:noAutofit/>
          </a:bodyPr>
          <a:lstStyle/>
          <a:p>
            <a:pPr algn="just"/>
            <a:r>
              <a:rPr lang="en-US" sz="2800" dirty="0" smtClean="0"/>
              <a:t>Narrative </a:t>
            </a:r>
            <a:r>
              <a:rPr lang="en-US" sz="2800" dirty="0"/>
              <a:t>condition: </a:t>
            </a:r>
            <a:r>
              <a:rPr lang="en-US" sz="2400" dirty="0"/>
              <a:t>“I grew up loving Mary Poppins. I would watch it over and over again until our VHS tape wore out and we had to get a new one. I saw this mug many times while visiting Disney World, but never let myself buy it. Then it went on clearance and became mine!“ </a:t>
            </a:r>
          </a:p>
          <a:p>
            <a:pPr lvl="1"/>
            <a:r>
              <a:rPr lang="en-US" sz="2000" dirty="0"/>
              <a:t>WTA=$20, and $100 randomly selected.</a:t>
            </a:r>
          </a:p>
          <a:p>
            <a:pPr marL="457200" lvl="1" indent="0">
              <a:buNone/>
            </a:pPr>
            <a:endParaRPr lang="en-US" sz="2000" dirty="0"/>
          </a:p>
          <a:p>
            <a:r>
              <a:rPr lang="en-US" sz="2800" dirty="0"/>
              <a:t>List condition:</a:t>
            </a:r>
          </a:p>
          <a:p>
            <a:pPr marL="744538" lvl="2"/>
            <a:r>
              <a:rPr lang="en-US" dirty="0"/>
              <a:t>“white</a:t>
            </a:r>
          </a:p>
          <a:p>
            <a:pPr marL="744538" lvl="2"/>
            <a:r>
              <a:rPr lang="en-US" dirty="0"/>
              <a:t>black writing</a:t>
            </a:r>
          </a:p>
          <a:p>
            <a:pPr marL="744538" lvl="2"/>
            <a:r>
              <a:rPr lang="en-US" dirty="0"/>
              <a:t>side handle</a:t>
            </a:r>
          </a:p>
          <a:p>
            <a:pPr marL="744538" lvl="2"/>
            <a:r>
              <a:rPr lang="en-US" dirty="0"/>
              <a:t>easy to carry</a:t>
            </a:r>
          </a:p>
          <a:p>
            <a:pPr marL="744538" lvl="2"/>
            <a:r>
              <a:rPr lang="en-US" dirty="0"/>
              <a:t>microwave safe"</a:t>
            </a:r>
          </a:p>
          <a:p>
            <a:pPr lvl="1"/>
            <a:r>
              <a:rPr lang="en-US" sz="2000" dirty="0"/>
              <a:t>WTA=$15, and $40 randomly selected.</a:t>
            </a:r>
          </a:p>
        </p:txBody>
      </p:sp>
      <p:pic>
        <p:nvPicPr>
          <p:cNvPr id="5" name="Picture 4">
            <a:extLst>
              <a:ext uri="{FF2B5EF4-FFF2-40B4-BE49-F238E27FC236}">
                <a16:creationId xmlns:a16="http://schemas.microsoft.com/office/drawing/2014/main" id="{49FDD776-F392-48EB-8C15-259E2760DF9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218" t="725" r="20380" b="6884"/>
          <a:stretch/>
        </p:blipFill>
        <p:spPr>
          <a:xfrm rot="5400000">
            <a:off x="9196382" y="3726141"/>
            <a:ext cx="2257423" cy="2428878"/>
          </a:xfrm>
          <a:prstGeom prst="rect">
            <a:avLst/>
          </a:prstGeom>
        </p:spPr>
      </p:pic>
      <p:pic>
        <p:nvPicPr>
          <p:cNvPr id="7" name="Picture 6">
            <a:extLst>
              <a:ext uri="{FF2B5EF4-FFF2-40B4-BE49-F238E27FC236}">
                <a16:creationId xmlns:a16="http://schemas.microsoft.com/office/drawing/2014/main" id="{395EF82C-0C83-4F00-B02A-63154C14970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695" r="29861" b="2899"/>
          <a:stretch/>
        </p:blipFill>
        <p:spPr>
          <a:xfrm rot="5400000">
            <a:off x="9279971" y="990182"/>
            <a:ext cx="2090246" cy="2428877"/>
          </a:xfrm>
          <a:prstGeom prst="rect">
            <a:avLst/>
          </a:prstGeom>
        </p:spPr>
      </p:pic>
    </p:spTree>
    <p:extLst>
      <p:ext uri="{BB962C8B-B14F-4D97-AF65-F5344CB8AC3E}">
        <p14:creationId xmlns:p14="http://schemas.microsoft.com/office/powerpoint/2010/main" val="239924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a:extLst>
              <a:ext uri="{28A0092B-C50C-407E-A947-70E740481C1C}">
                <a14:useLocalDpi xmlns:a14="http://schemas.microsoft.com/office/drawing/2010/main" val="0"/>
              </a:ext>
            </a:extLst>
          </a:blip>
          <a:srcRect/>
          <a:stretch>
            <a:fillRect/>
          </a:stretch>
        </p:blipFill>
        <p:spPr bwMode="auto">
          <a:xfrm>
            <a:off x="3361373" y="533400"/>
            <a:ext cx="5249227" cy="6079173"/>
          </a:xfrm>
          <a:prstGeom prst="rect">
            <a:avLst/>
          </a:prstGeom>
          <a:noFill/>
          <a:ln>
            <a:noFill/>
          </a:ln>
        </p:spPr>
      </p:pic>
    </p:spTree>
    <p:extLst>
      <p:ext uri="{BB962C8B-B14F-4D97-AF65-F5344CB8AC3E}">
        <p14:creationId xmlns:p14="http://schemas.microsoft.com/office/powerpoint/2010/main" val="28367138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z="3200"/>
              <a:t>Hot-cold empathy gaps: Fear</a:t>
            </a:r>
            <a:endParaRPr lang="en-US" sz="2400"/>
          </a:p>
        </p:txBody>
      </p:sp>
      <p:sp>
        <p:nvSpPr>
          <p:cNvPr id="23555" name="Rectangle 3"/>
          <p:cNvSpPr>
            <a:spLocks noGrp="1" noChangeArrowheads="1"/>
          </p:cNvSpPr>
          <p:nvPr>
            <p:ph idx="1"/>
          </p:nvPr>
        </p:nvSpPr>
        <p:spPr>
          <a:xfrm>
            <a:off x="1905000" y="2743200"/>
            <a:ext cx="8229600" cy="3048000"/>
          </a:xfrm>
          <a:solidFill>
            <a:schemeClr val="bg1"/>
          </a:solidFill>
          <a:ln>
            <a:solidFill>
              <a:schemeClr val="tx1"/>
            </a:solidFill>
            <a:miter lim="800000"/>
            <a:headEnd/>
            <a:tailEnd/>
          </a:ln>
        </p:spPr>
        <p:txBody>
          <a:bodyPr/>
          <a:lstStyle/>
          <a:p>
            <a:pPr defTabSz="1539875" eaLnBrk="1" hangingPunct="1">
              <a:spcBef>
                <a:spcPct val="0"/>
              </a:spcBef>
              <a:buNone/>
              <a:tabLst>
                <a:tab pos="4008438" algn="l"/>
                <a:tab pos="5722938" algn="l"/>
                <a:tab pos="7034213" algn="l"/>
              </a:tabLst>
            </a:pPr>
            <a:r>
              <a:rPr lang="en-US" sz="1800" dirty="0"/>
              <a:t>	</a:t>
            </a:r>
            <a:r>
              <a:rPr lang="en-US" sz="2400" dirty="0"/>
              <a:t>	No film	Film	sig.	</a:t>
            </a:r>
            <a:endParaRPr lang="en-US" sz="2400" dirty="0" smtClean="0"/>
          </a:p>
          <a:p>
            <a:pPr defTabSz="1539875" eaLnBrk="1" hangingPunct="1">
              <a:spcBef>
                <a:spcPct val="0"/>
              </a:spcBef>
              <a:buNone/>
              <a:tabLst>
                <a:tab pos="4008438" algn="l"/>
                <a:tab pos="5722938" algn="l"/>
                <a:tab pos="7034213" algn="l"/>
              </a:tabLst>
            </a:pPr>
            <a:r>
              <a:rPr lang="en-US" dirty="0"/>
              <a:t>	</a:t>
            </a:r>
            <a:r>
              <a:rPr lang="en-US" dirty="0" smtClean="0"/>
              <a:t>	</a:t>
            </a:r>
            <a:r>
              <a:rPr lang="en-US" sz="2400" u="sng" dirty="0" smtClean="0"/>
              <a:t>(</a:t>
            </a:r>
            <a:r>
              <a:rPr lang="en-US" sz="2400" u="sng" dirty="0"/>
              <a:t>unafraid)</a:t>
            </a:r>
            <a:r>
              <a:rPr lang="en-US" sz="2400" dirty="0"/>
              <a:t>	</a:t>
            </a:r>
            <a:r>
              <a:rPr lang="en-US" sz="2400" u="sng" dirty="0"/>
              <a:t>(afraid)</a:t>
            </a:r>
            <a:r>
              <a:rPr lang="en-US" sz="2400" dirty="0"/>
              <a:t>	</a:t>
            </a:r>
            <a:r>
              <a:rPr lang="en-US" sz="2400" u="sng" dirty="0"/>
              <a:t>of diff.</a:t>
            </a:r>
            <a:endParaRPr lang="en-US" sz="2400" dirty="0"/>
          </a:p>
          <a:p>
            <a:pPr defTabSz="1539875" eaLnBrk="1" hangingPunct="1">
              <a:spcBef>
                <a:spcPct val="0"/>
              </a:spcBef>
              <a:buNone/>
              <a:tabLst>
                <a:tab pos="4008438" algn="l"/>
                <a:tab pos="5722938" algn="l"/>
                <a:tab pos="7034213" algn="l"/>
              </a:tabLst>
            </a:pPr>
            <a:r>
              <a:rPr lang="en-US" sz="2400" dirty="0"/>
              <a:t>Agree to tell joke one week </a:t>
            </a:r>
          </a:p>
          <a:p>
            <a:pPr defTabSz="1539875" eaLnBrk="1" hangingPunct="1">
              <a:spcBef>
                <a:spcPct val="0"/>
              </a:spcBef>
              <a:buNone/>
              <a:tabLst>
                <a:tab pos="4008438" algn="l"/>
                <a:tab pos="5722938" algn="l"/>
                <a:tab pos="7034213" algn="l"/>
              </a:tabLst>
            </a:pPr>
            <a:r>
              <a:rPr lang="en-US" sz="2400" dirty="0"/>
              <a:t>beforehand	   32% </a:t>
            </a:r>
          </a:p>
          <a:p>
            <a:pPr defTabSz="1539875" eaLnBrk="1" hangingPunct="1">
              <a:spcBef>
                <a:spcPct val="0"/>
              </a:spcBef>
              <a:buNone/>
              <a:tabLst>
                <a:tab pos="4008438" algn="l"/>
                <a:tab pos="5722938" algn="l"/>
                <a:tab pos="7034213" algn="l"/>
              </a:tabLst>
            </a:pPr>
            <a:endParaRPr lang="en-US" sz="2400" dirty="0"/>
          </a:p>
          <a:p>
            <a:pPr defTabSz="1539875" eaLnBrk="1" hangingPunct="1">
              <a:spcBef>
                <a:spcPct val="0"/>
              </a:spcBef>
              <a:buNone/>
              <a:tabLst>
                <a:tab pos="4008438" algn="l"/>
                <a:tab pos="5722938" algn="l"/>
                <a:tab pos="7034213" algn="l"/>
              </a:tabLst>
            </a:pPr>
            <a:r>
              <a:rPr lang="en-US" sz="2400" dirty="0"/>
              <a:t>Agree to tell a joke just </a:t>
            </a:r>
          </a:p>
          <a:p>
            <a:pPr defTabSz="1539875" eaLnBrk="1" hangingPunct="1">
              <a:spcBef>
                <a:spcPct val="0"/>
              </a:spcBef>
              <a:buNone/>
              <a:tabLst>
                <a:tab pos="4008438" algn="l"/>
                <a:tab pos="5722938" algn="l"/>
                <a:tab pos="7034213" algn="l"/>
              </a:tabLst>
            </a:pPr>
            <a:r>
              <a:rPr lang="en-US" sz="2400" dirty="0"/>
              <a:t>before joke would be told	   13% </a:t>
            </a:r>
          </a:p>
          <a:p>
            <a:pPr defTabSz="1539875" eaLnBrk="1" hangingPunct="1">
              <a:spcBef>
                <a:spcPct val="0"/>
              </a:spcBef>
              <a:buNone/>
              <a:tabLst>
                <a:tab pos="4008438" algn="l"/>
                <a:tab pos="5722938" algn="l"/>
                <a:tab pos="7034213" algn="l"/>
              </a:tabLst>
            </a:pPr>
            <a:r>
              <a:rPr lang="en-US" sz="2000" dirty="0"/>
              <a:t>		   (n=30) </a:t>
            </a:r>
          </a:p>
        </p:txBody>
      </p:sp>
      <p:sp>
        <p:nvSpPr>
          <p:cNvPr id="23556" name="Text Box 4"/>
          <p:cNvSpPr txBox="1">
            <a:spLocks noChangeArrowheads="1"/>
          </p:cNvSpPr>
          <p:nvPr/>
        </p:nvSpPr>
        <p:spPr bwMode="auto">
          <a:xfrm>
            <a:off x="1905000" y="1110906"/>
            <a:ext cx="8229600" cy="1349375"/>
          </a:xfrm>
          <a:prstGeom prst="rect">
            <a:avLst/>
          </a:prstGeom>
          <a:solidFill>
            <a:schemeClr val="bg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lnSpc>
                <a:spcPct val="100000"/>
              </a:lnSpc>
              <a:spcBef>
                <a:spcPct val="0"/>
              </a:spcBef>
              <a:buFontTx/>
              <a:buChar char="•"/>
            </a:pPr>
            <a:r>
              <a:rPr lang="en-US" sz="2000"/>
              <a:t>Students given opportunity to tell joke in front of the class one week later for $2.00.  </a:t>
            </a:r>
          </a:p>
          <a:p>
            <a:pPr eaLnBrk="1" hangingPunct="1">
              <a:lnSpc>
                <a:spcPct val="100000"/>
              </a:lnSpc>
              <a:spcBef>
                <a:spcPct val="0"/>
              </a:spcBef>
              <a:buFontTx/>
              <a:buChar char="•"/>
            </a:pPr>
            <a:r>
              <a:rPr lang="en-US" sz="2000"/>
              <a:t>Half decided immediately after watching scary film-clip</a:t>
            </a:r>
          </a:p>
          <a:p>
            <a:pPr eaLnBrk="1" hangingPunct="1">
              <a:lnSpc>
                <a:spcPct val="100000"/>
              </a:lnSpc>
              <a:spcBef>
                <a:spcPct val="0"/>
              </a:spcBef>
              <a:buFontTx/>
              <a:buChar char="•"/>
            </a:pPr>
            <a:r>
              <a:rPr lang="en-US" sz="2000"/>
              <a:t>One week later allowed to change their minds (in either direction)</a:t>
            </a:r>
          </a:p>
        </p:txBody>
      </p:sp>
      <p:sp>
        <p:nvSpPr>
          <p:cNvPr id="23557" name="Rectangle 5"/>
          <p:cNvSpPr>
            <a:spLocks noChangeArrowheads="1"/>
          </p:cNvSpPr>
          <p:nvPr/>
        </p:nvSpPr>
        <p:spPr bwMode="auto">
          <a:xfrm>
            <a:off x="7658100" y="3608571"/>
            <a:ext cx="1104900" cy="2030229"/>
          </a:xfrm>
          <a:prstGeom prst="rect">
            <a:avLst/>
          </a:prstGeom>
          <a:solidFill>
            <a:schemeClr val="accent1">
              <a:alpha val="0"/>
            </a:schemeClr>
          </a:solidFill>
          <a:ln w="38100" algn="ctr">
            <a:solidFill>
              <a:srgbClr val="FF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 name="Rectangle 1"/>
          <p:cNvSpPr/>
          <p:nvPr/>
        </p:nvSpPr>
        <p:spPr>
          <a:xfrm>
            <a:off x="0" y="6351401"/>
            <a:ext cx="12192000" cy="510909"/>
          </a:xfrm>
          <a:prstGeom prst="rect">
            <a:avLst/>
          </a:prstGeom>
          <a:solidFill>
            <a:srgbClr val="002060"/>
          </a:solidFill>
          <a:ln>
            <a:solidFill>
              <a:schemeClr val="tx1"/>
            </a:solidFill>
          </a:ln>
        </p:spPr>
        <p:txBody>
          <a:bodyPr wrap="square">
            <a:spAutoFit/>
          </a:bodyPr>
          <a:lstStyle/>
          <a:p>
            <a:pPr marL="395288" indent="-395288"/>
            <a:r>
              <a:rPr lang="nl-NL" sz="1600" dirty="0">
                <a:solidFill>
                  <a:schemeClr val="bg1"/>
                </a:solidFill>
                <a:latin typeface="+mn-lt"/>
                <a:ea typeface="Times New Roman" panose="02020603050405020304" pitchFamily="18" charset="0"/>
              </a:rPr>
              <a:t>Van Boven, L., Loewenstein, G., Welch, E. &amp; Dunning, D. (2012). </a:t>
            </a:r>
            <a:r>
              <a:rPr lang="en-US" sz="1600" dirty="0">
                <a:solidFill>
                  <a:schemeClr val="bg1"/>
                </a:solidFill>
                <a:latin typeface="+mn-lt"/>
                <a:ea typeface="Times New Roman" panose="02020603050405020304" pitchFamily="18" charset="0"/>
              </a:rPr>
              <a:t>The Illusion of Courage in Self-Predictions: </a:t>
            </a:r>
            <a:r>
              <a:rPr lang="en-US" sz="1600" dirty="0" err="1">
                <a:solidFill>
                  <a:schemeClr val="bg1"/>
                </a:solidFill>
                <a:latin typeface="+mn-lt"/>
                <a:ea typeface="Times New Roman" panose="02020603050405020304" pitchFamily="18" charset="0"/>
              </a:rPr>
              <a:t>Mispredicting</a:t>
            </a:r>
            <a:r>
              <a:rPr lang="en-US" sz="1600" dirty="0">
                <a:solidFill>
                  <a:schemeClr val="bg1"/>
                </a:solidFill>
                <a:latin typeface="+mn-lt"/>
                <a:ea typeface="Times New Roman" panose="02020603050405020304" pitchFamily="18" charset="0"/>
              </a:rPr>
              <a:t> One’s Own Behavior in Embarrassing Situations.  </a:t>
            </a:r>
            <a:r>
              <a:rPr lang="en-US" sz="1600" i="1" dirty="0">
                <a:solidFill>
                  <a:schemeClr val="bg1"/>
                </a:solidFill>
                <a:latin typeface="+mn-lt"/>
                <a:ea typeface="Times New Roman" panose="02020603050405020304" pitchFamily="18" charset="0"/>
              </a:rPr>
              <a:t>Journal of Behavioral Decision Making</a:t>
            </a:r>
            <a:r>
              <a:rPr lang="en-US" sz="1600" dirty="0">
                <a:solidFill>
                  <a:schemeClr val="bg1"/>
                </a:solidFill>
                <a:latin typeface="+mn-lt"/>
                <a:ea typeface="Times New Roman" panose="02020603050405020304" pitchFamily="18" charset="0"/>
              </a:rPr>
              <a:t>, 25, 1-12</a:t>
            </a:r>
            <a:r>
              <a:rPr lang="en-US" sz="1600" i="1" dirty="0">
                <a:solidFill>
                  <a:schemeClr val="bg1"/>
                </a:solidFill>
                <a:latin typeface="+mn-lt"/>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5781553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z="3200"/>
              <a:t>Hot-cold empathy gaps: Fear</a:t>
            </a:r>
            <a:endParaRPr lang="en-US" sz="2400"/>
          </a:p>
        </p:txBody>
      </p:sp>
      <p:sp>
        <p:nvSpPr>
          <p:cNvPr id="23555" name="Rectangle 3"/>
          <p:cNvSpPr>
            <a:spLocks noGrp="1" noChangeArrowheads="1"/>
          </p:cNvSpPr>
          <p:nvPr>
            <p:ph idx="1"/>
          </p:nvPr>
        </p:nvSpPr>
        <p:spPr>
          <a:xfrm>
            <a:off x="1905000" y="2743200"/>
            <a:ext cx="8229600" cy="3048000"/>
          </a:xfrm>
          <a:solidFill>
            <a:schemeClr val="bg1"/>
          </a:solidFill>
          <a:ln>
            <a:solidFill>
              <a:schemeClr val="tx1"/>
            </a:solidFill>
            <a:miter lim="800000"/>
            <a:headEnd/>
            <a:tailEnd/>
          </a:ln>
        </p:spPr>
        <p:txBody>
          <a:bodyPr/>
          <a:lstStyle/>
          <a:p>
            <a:pPr defTabSz="1539875" eaLnBrk="1" hangingPunct="1">
              <a:spcBef>
                <a:spcPct val="0"/>
              </a:spcBef>
              <a:buNone/>
              <a:tabLst>
                <a:tab pos="4008438" algn="l"/>
                <a:tab pos="5722938" algn="l"/>
                <a:tab pos="7034213" algn="l"/>
              </a:tabLst>
            </a:pPr>
            <a:r>
              <a:rPr lang="en-US" sz="1800" dirty="0"/>
              <a:t>	</a:t>
            </a:r>
            <a:r>
              <a:rPr lang="en-US" sz="2400" dirty="0"/>
              <a:t>	No film	Film	sig.	</a:t>
            </a:r>
            <a:endParaRPr lang="en-US" sz="2400" dirty="0" smtClean="0"/>
          </a:p>
          <a:p>
            <a:pPr defTabSz="1539875" eaLnBrk="1" hangingPunct="1">
              <a:spcBef>
                <a:spcPct val="0"/>
              </a:spcBef>
              <a:buNone/>
              <a:tabLst>
                <a:tab pos="4008438" algn="l"/>
                <a:tab pos="5722938" algn="l"/>
                <a:tab pos="7034213" algn="l"/>
              </a:tabLst>
            </a:pPr>
            <a:r>
              <a:rPr lang="en-US" dirty="0"/>
              <a:t>	</a:t>
            </a:r>
            <a:r>
              <a:rPr lang="en-US" dirty="0" smtClean="0"/>
              <a:t>	</a:t>
            </a:r>
            <a:r>
              <a:rPr lang="en-US" sz="2400" u="sng" dirty="0" smtClean="0"/>
              <a:t>(</a:t>
            </a:r>
            <a:r>
              <a:rPr lang="en-US" sz="2400" u="sng" dirty="0"/>
              <a:t>unafraid)</a:t>
            </a:r>
            <a:r>
              <a:rPr lang="en-US" sz="2400" dirty="0"/>
              <a:t>	</a:t>
            </a:r>
            <a:r>
              <a:rPr lang="en-US" sz="2400" u="sng" dirty="0"/>
              <a:t>(afraid)</a:t>
            </a:r>
            <a:r>
              <a:rPr lang="en-US" sz="2400" dirty="0"/>
              <a:t>	</a:t>
            </a:r>
            <a:r>
              <a:rPr lang="en-US" sz="2400" u="sng" dirty="0"/>
              <a:t>of diff.</a:t>
            </a:r>
            <a:endParaRPr lang="en-US" sz="2400" dirty="0"/>
          </a:p>
          <a:p>
            <a:pPr defTabSz="1539875" eaLnBrk="1" hangingPunct="1">
              <a:spcBef>
                <a:spcPct val="0"/>
              </a:spcBef>
              <a:buNone/>
              <a:tabLst>
                <a:tab pos="4008438" algn="l"/>
                <a:tab pos="5722938" algn="l"/>
                <a:tab pos="7034213" algn="l"/>
              </a:tabLst>
            </a:pPr>
            <a:r>
              <a:rPr lang="en-US" sz="2400" dirty="0"/>
              <a:t>Agree to tell joke one week </a:t>
            </a:r>
          </a:p>
          <a:p>
            <a:pPr defTabSz="1539875" eaLnBrk="1" hangingPunct="1">
              <a:spcBef>
                <a:spcPct val="0"/>
              </a:spcBef>
              <a:buNone/>
              <a:tabLst>
                <a:tab pos="4008438" algn="l"/>
                <a:tab pos="5722938" algn="l"/>
                <a:tab pos="7034213" algn="l"/>
              </a:tabLst>
            </a:pPr>
            <a:r>
              <a:rPr lang="en-US" sz="2400" dirty="0"/>
              <a:t>beforehand	   32% </a:t>
            </a:r>
            <a:r>
              <a:rPr lang="en-US" dirty="0"/>
              <a:t>	10%   	p&lt;.03</a:t>
            </a:r>
            <a:endParaRPr lang="en-US" sz="2400" dirty="0"/>
          </a:p>
          <a:p>
            <a:pPr defTabSz="1539875" eaLnBrk="1" hangingPunct="1">
              <a:spcBef>
                <a:spcPct val="0"/>
              </a:spcBef>
              <a:buNone/>
              <a:tabLst>
                <a:tab pos="4008438" algn="l"/>
                <a:tab pos="5722938" algn="l"/>
                <a:tab pos="7034213" algn="l"/>
              </a:tabLst>
            </a:pPr>
            <a:endParaRPr lang="en-US" sz="2400" dirty="0"/>
          </a:p>
          <a:p>
            <a:pPr defTabSz="1539875" eaLnBrk="1" hangingPunct="1">
              <a:spcBef>
                <a:spcPct val="0"/>
              </a:spcBef>
              <a:buNone/>
              <a:tabLst>
                <a:tab pos="4008438" algn="l"/>
                <a:tab pos="5722938" algn="l"/>
                <a:tab pos="7034213" algn="l"/>
              </a:tabLst>
            </a:pPr>
            <a:r>
              <a:rPr lang="en-US" sz="2400" dirty="0"/>
              <a:t>Agree to tell a joke just </a:t>
            </a:r>
          </a:p>
          <a:p>
            <a:pPr defTabSz="1539875" eaLnBrk="1" hangingPunct="1">
              <a:spcBef>
                <a:spcPct val="0"/>
              </a:spcBef>
              <a:buNone/>
              <a:tabLst>
                <a:tab pos="4008438" algn="l"/>
                <a:tab pos="5722938" algn="l"/>
                <a:tab pos="7034213" algn="l"/>
              </a:tabLst>
            </a:pPr>
            <a:r>
              <a:rPr lang="en-US" sz="2400" dirty="0"/>
              <a:t>before joke would be told	   13% </a:t>
            </a:r>
            <a:r>
              <a:rPr lang="en-US" dirty="0"/>
              <a:t>	 0%	</a:t>
            </a:r>
            <a:r>
              <a:rPr lang="en-US" dirty="0" err="1"/>
              <a:t>n.s</a:t>
            </a:r>
            <a:r>
              <a:rPr lang="en-US" dirty="0"/>
              <a:t>.</a:t>
            </a:r>
            <a:r>
              <a:rPr lang="en-US" sz="2000" dirty="0"/>
              <a:t>	 </a:t>
            </a:r>
            <a:endParaRPr lang="en-US" sz="2400" dirty="0"/>
          </a:p>
          <a:p>
            <a:pPr defTabSz="1539875" eaLnBrk="1" hangingPunct="1">
              <a:spcBef>
                <a:spcPct val="0"/>
              </a:spcBef>
              <a:buNone/>
              <a:tabLst>
                <a:tab pos="4008438" algn="l"/>
                <a:tab pos="5722938" algn="l"/>
                <a:tab pos="7034213" algn="l"/>
              </a:tabLst>
            </a:pPr>
            <a:r>
              <a:rPr lang="en-US" sz="2000" dirty="0"/>
              <a:t>		   (n=30)    </a:t>
            </a:r>
            <a:r>
              <a:rPr lang="en-US" sz="2000" dirty="0" smtClean="0"/>
              <a:t>	(</a:t>
            </a:r>
            <a:r>
              <a:rPr lang="en-US" sz="2000" dirty="0"/>
              <a:t>n=30)</a:t>
            </a:r>
          </a:p>
        </p:txBody>
      </p:sp>
      <p:sp>
        <p:nvSpPr>
          <p:cNvPr id="23556" name="Text Box 4"/>
          <p:cNvSpPr txBox="1">
            <a:spLocks noChangeArrowheads="1"/>
          </p:cNvSpPr>
          <p:nvPr/>
        </p:nvSpPr>
        <p:spPr bwMode="auto">
          <a:xfrm>
            <a:off x="1905000" y="1110906"/>
            <a:ext cx="8229600" cy="1349375"/>
          </a:xfrm>
          <a:prstGeom prst="rect">
            <a:avLst/>
          </a:prstGeom>
          <a:solidFill>
            <a:schemeClr val="bg1"/>
          </a:solidFill>
          <a:ln w="381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lnSpc>
                <a:spcPct val="100000"/>
              </a:lnSpc>
              <a:spcBef>
                <a:spcPct val="0"/>
              </a:spcBef>
              <a:buFontTx/>
              <a:buChar char="•"/>
            </a:pPr>
            <a:r>
              <a:rPr lang="en-US" sz="2000"/>
              <a:t>Students given opportunity to tell joke in front of the class one week later for $2.00.  </a:t>
            </a:r>
          </a:p>
          <a:p>
            <a:pPr eaLnBrk="1" hangingPunct="1">
              <a:lnSpc>
                <a:spcPct val="100000"/>
              </a:lnSpc>
              <a:spcBef>
                <a:spcPct val="0"/>
              </a:spcBef>
              <a:buFontTx/>
              <a:buChar char="•"/>
            </a:pPr>
            <a:r>
              <a:rPr lang="en-US" sz="2000"/>
              <a:t>Half decided immediately after watching scary film-clip</a:t>
            </a:r>
          </a:p>
          <a:p>
            <a:pPr eaLnBrk="1" hangingPunct="1">
              <a:lnSpc>
                <a:spcPct val="100000"/>
              </a:lnSpc>
              <a:spcBef>
                <a:spcPct val="0"/>
              </a:spcBef>
              <a:buFontTx/>
              <a:buChar char="•"/>
            </a:pPr>
            <a:r>
              <a:rPr lang="en-US" sz="2000"/>
              <a:t>One week later allowed to change their minds (in either direction)</a:t>
            </a:r>
          </a:p>
        </p:txBody>
      </p:sp>
      <p:sp>
        <p:nvSpPr>
          <p:cNvPr id="2" name="Rectangle 1"/>
          <p:cNvSpPr/>
          <p:nvPr/>
        </p:nvSpPr>
        <p:spPr>
          <a:xfrm>
            <a:off x="0" y="6351401"/>
            <a:ext cx="12192000" cy="510909"/>
          </a:xfrm>
          <a:prstGeom prst="rect">
            <a:avLst/>
          </a:prstGeom>
          <a:solidFill>
            <a:srgbClr val="002060"/>
          </a:solidFill>
          <a:ln>
            <a:solidFill>
              <a:schemeClr val="tx1"/>
            </a:solidFill>
          </a:ln>
        </p:spPr>
        <p:txBody>
          <a:bodyPr wrap="square">
            <a:spAutoFit/>
          </a:bodyPr>
          <a:lstStyle/>
          <a:p>
            <a:pPr marL="395288" indent="-395288"/>
            <a:r>
              <a:rPr lang="nl-NL" sz="1600" dirty="0">
                <a:solidFill>
                  <a:schemeClr val="bg1"/>
                </a:solidFill>
                <a:latin typeface="+mn-lt"/>
                <a:ea typeface="Times New Roman" panose="02020603050405020304" pitchFamily="18" charset="0"/>
              </a:rPr>
              <a:t>Van Boven, L., Loewenstein, G., Welch, E. &amp; Dunning, D. (2012). </a:t>
            </a:r>
            <a:r>
              <a:rPr lang="en-US" sz="1600" dirty="0">
                <a:solidFill>
                  <a:schemeClr val="bg1"/>
                </a:solidFill>
                <a:latin typeface="+mn-lt"/>
                <a:ea typeface="Times New Roman" panose="02020603050405020304" pitchFamily="18" charset="0"/>
              </a:rPr>
              <a:t>The Illusion of Courage in Self-Predictions: </a:t>
            </a:r>
            <a:r>
              <a:rPr lang="en-US" sz="1600" dirty="0" err="1">
                <a:solidFill>
                  <a:schemeClr val="bg1"/>
                </a:solidFill>
                <a:latin typeface="+mn-lt"/>
                <a:ea typeface="Times New Roman" panose="02020603050405020304" pitchFamily="18" charset="0"/>
              </a:rPr>
              <a:t>Mispredicting</a:t>
            </a:r>
            <a:r>
              <a:rPr lang="en-US" sz="1600" dirty="0">
                <a:solidFill>
                  <a:schemeClr val="bg1"/>
                </a:solidFill>
                <a:latin typeface="+mn-lt"/>
                <a:ea typeface="Times New Roman" panose="02020603050405020304" pitchFamily="18" charset="0"/>
              </a:rPr>
              <a:t> One’s Own Behavior in Embarrassing Situations.  </a:t>
            </a:r>
            <a:r>
              <a:rPr lang="en-US" sz="1600" i="1" dirty="0">
                <a:solidFill>
                  <a:schemeClr val="bg1"/>
                </a:solidFill>
                <a:latin typeface="+mn-lt"/>
                <a:ea typeface="Times New Roman" panose="02020603050405020304" pitchFamily="18" charset="0"/>
              </a:rPr>
              <a:t>Journal of Behavioral Decision Making</a:t>
            </a:r>
            <a:r>
              <a:rPr lang="en-US" sz="1600" dirty="0">
                <a:solidFill>
                  <a:schemeClr val="bg1"/>
                </a:solidFill>
                <a:latin typeface="+mn-lt"/>
                <a:ea typeface="Times New Roman" panose="02020603050405020304" pitchFamily="18" charset="0"/>
              </a:rPr>
              <a:t>, 25, 1-12</a:t>
            </a:r>
            <a:r>
              <a:rPr lang="en-US" sz="1600" i="1" dirty="0">
                <a:solidFill>
                  <a:schemeClr val="bg1"/>
                </a:solidFill>
                <a:latin typeface="+mn-lt"/>
                <a:ea typeface="Times New Roman" panose="02020603050405020304" pitchFamily="18" charset="0"/>
              </a:rPr>
              <a:t>.</a:t>
            </a:r>
            <a:r>
              <a:rPr lang="en-US" i="1" dirty="0">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11911152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800" dirty="0"/>
              <a:t>Applications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ln>
            <a:solidFill>
              <a:schemeClr val="accent1"/>
            </a:solidFill>
            <a:miter lim="800000"/>
            <a:headEnd/>
            <a:tailEnd/>
          </a:ln>
        </p:spPr>
        <p:txBody>
          <a:bodyPr>
            <a:normAutofit/>
          </a:bodyPr>
          <a:lstStyle/>
          <a:p>
            <a:pPr eaLnBrk="1" hangingPunct="1"/>
            <a:r>
              <a:rPr lang="en-US" sz="2400" dirty="0" smtClean="0"/>
              <a:t>Addiction</a:t>
            </a:r>
            <a:endParaRPr lang="en-US" sz="2400" dirty="0"/>
          </a:p>
        </p:txBody>
      </p:sp>
      <p:sp>
        <p:nvSpPr>
          <p:cNvPr id="28675" name="Rectangle 3"/>
          <p:cNvSpPr>
            <a:spLocks noGrp="1" noChangeArrowheads="1"/>
          </p:cNvSpPr>
          <p:nvPr>
            <p:ph idx="1"/>
          </p:nvPr>
        </p:nvSpPr>
        <p:spPr>
          <a:xfrm>
            <a:off x="498764" y="1279526"/>
            <a:ext cx="11201400" cy="3902074"/>
          </a:xfrm>
          <a:solidFill>
            <a:schemeClr val="bg1"/>
          </a:solidFill>
          <a:ln>
            <a:solidFill>
              <a:schemeClr val="tx1"/>
            </a:solidFill>
            <a:miter lim="800000"/>
            <a:headEnd/>
            <a:tailEnd/>
          </a:ln>
        </p:spPr>
        <p:txBody>
          <a:bodyPr/>
          <a:lstStyle/>
          <a:p>
            <a:pPr eaLnBrk="1" hangingPunct="1">
              <a:lnSpc>
                <a:spcPct val="80000"/>
              </a:lnSpc>
              <a:buFontTx/>
              <a:buNone/>
            </a:pPr>
            <a:r>
              <a:rPr lang="en-US" sz="2600"/>
              <a:t>Procedure (simplified):</a:t>
            </a:r>
          </a:p>
          <a:p>
            <a:pPr eaLnBrk="1" hangingPunct="1">
              <a:lnSpc>
                <a:spcPct val="80000"/>
              </a:lnSpc>
            </a:pPr>
            <a:r>
              <a:rPr lang="en-US" sz="2600"/>
              <a:t>n=13 addicts receiving Buprenorphine (BUP) (methadone-like maintenance drug)</a:t>
            </a:r>
          </a:p>
          <a:p>
            <a:pPr eaLnBrk="1" hangingPunct="1">
              <a:lnSpc>
                <a:spcPct val="80000"/>
              </a:lnSpc>
            </a:pPr>
            <a:r>
              <a:rPr lang="en-US" sz="2600"/>
              <a:t>made repeated choices (8 times over a period of weeks) between extra dose of BUP or different money amounts, either to be received immediately or </a:t>
            </a:r>
            <a:r>
              <a:rPr lang="en-US" sz="2600" i="1"/>
              <a:t>5 days later</a:t>
            </a:r>
            <a:r>
              <a:rPr lang="en-US" sz="2600"/>
              <a:t> </a:t>
            </a:r>
          </a:p>
          <a:p>
            <a:pPr eaLnBrk="1" hangingPunct="1">
              <a:lnSpc>
                <a:spcPct val="80000"/>
              </a:lnSpc>
            </a:pPr>
            <a:r>
              <a:rPr lang="en-US" sz="2600"/>
              <a:t>Made some choice right before receiving BUP (i.e., when deprived) and others right after (when satiated)</a:t>
            </a:r>
          </a:p>
          <a:p>
            <a:pPr eaLnBrk="1" hangingPunct="1">
              <a:lnSpc>
                <a:spcPct val="80000"/>
              </a:lnSpc>
              <a:spcBef>
                <a:spcPct val="50000"/>
              </a:spcBef>
              <a:buFontTx/>
              <a:buNone/>
            </a:pPr>
            <a:r>
              <a:rPr lang="en-US" sz="2400"/>
              <a:t>Prediction: Addicts will value delayed BUP more highly if choosing when they are currently craving than when they are not currently craving</a:t>
            </a:r>
            <a:endParaRPr lang="en-US" sz="2600"/>
          </a:p>
        </p:txBody>
      </p:sp>
      <p:sp>
        <p:nvSpPr>
          <p:cNvPr id="2" name="Rectangle 1"/>
          <p:cNvSpPr/>
          <p:nvPr/>
        </p:nvSpPr>
        <p:spPr>
          <a:xfrm>
            <a:off x="0" y="6101651"/>
            <a:ext cx="12192000" cy="757130"/>
          </a:xfrm>
          <a:prstGeom prst="rect">
            <a:avLst/>
          </a:prstGeom>
          <a:solidFill>
            <a:srgbClr val="002060"/>
          </a:solidFill>
        </p:spPr>
        <p:txBody>
          <a:bodyPr wrap="square">
            <a:spAutoFit/>
          </a:bodyPr>
          <a:lstStyle/>
          <a:p>
            <a:pPr marL="339725" indent="-339725"/>
            <a:r>
              <a:rPr lang="en-US" dirty="0">
                <a:solidFill>
                  <a:schemeClr val="bg1"/>
                </a:solidFill>
              </a:rPr>
              <a:t>Badger, G.J, Bickel, W.K., Giordano, L.A., Jacobs, E.A. Loewenstein, G. (2007). Altered States:  The Impact Of Immediate Craving On The Valuation Of Current And Future Opioids.  </a:t>
            </a:r>
            <a:r>
              <a:rPr lang="en-US" i="1" dirty="0">
                <a:solidFill>
                  <a:schemeClr val="bg1"/>
                </a:solidFill>
              </a:rPr>
              <a:t>Journal of Health Economics</a:t>
            </a:r>
            <a:r>
              <a:rPr lang="en-US" dirty="0">
                <a:solidFill>
                  <a:schemeClr val="bg1"/>
                </a:solidFill>
              </a:rPr>
              <a:t>. 26(5), 865-876.</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1" y="525408"/>
            <a:ext cx="6019799" cy="61039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9448800" y="1752600"/>
            <a:ext cx="2057400" cy="2816156"/>
          </a:xfrm>
          <a:prstGeom prst="rect">
            <a:avLst/>
          </a:prstGeom>
          <a:noFill/>
        </p:spPr>
        <p:txBody>
          <a:bodyPr wrap="square" rtlCol="0">
            <a:spAutoFit/>
          </a:bodyPr>
          <a:lstStyle/>
          <a:p>
            <a:r>
              <a:rPr lang="en-US" sz="2000" dirty="0"/>
              <a:t>No </a:t>
            </a:r>
            <a:r>
              <a:rPr lang="en-US" sz="2000" dirty="0"/>
              <a:t>evidence of learning over </a:t>
            </a:r>
            <a:r>
              <a:rPr lang="en-US" sz="2000" dirty="0"/>
              <a:t>time; difference </a:t>
            </a:r>
            <a:r>
              <a:rPr lang="en-US" sz="2000" dirty="0"/>
              <a:t>between </a:t>
            </a:r>
            <a:r>
              <a:rPr lang="en-US" sz="2000" dirty="0"/>
              <a:t>first and second </a:t>
            </a:r>
            <a:r>
              <a:rPr lang="en-US" sz="2000" dirty="0"/>
              <a:t>valuations in specific conditions (e.g., deprived, delayed choice</a:t>
            </a:r>
            <a:r>
              <a:rPr lang="en-US" sz="2000" dirty="0"/>
              <a:t>): </a:t>
            </a:r>
          </a:p>
          <a:p>
            <a:r>
              <a:rPr lang="en-US" sz="1700" dirty="0"/>
              <a:t>(</a:t>
            </a:r>
            <a:r>
              <a:rPr lang="en-US" sz="1700" i="1" dirty="0"/>
              <a:t>F</a:t>
            </a:r>
            <a:r>
              <a:rPr lang="en-US" sz="1700" dirty="0"/>
              <a:t>1,84=.1</a:t>
            </a:r>
            <a:r>
              <a:rPr lang="en-US" sz="1700" dirty="0"/>
              <a:t>, </a:t>
            </a:r>
            <a:r>
              <a:rPr lang="en-US" sz="1700" i="1" dirty="0"/>
              <a:t>p</a:t>
            </a:r>
            <a:r>
              <a:rPr lang="en-US" sz="1700" dirty="0"/>
              <a:t>=0.85).</a:t>
            </a:r>
            <a:endParaRPr lang="en-US" sz="1700" dirty="0"/>
          </a:p>
        </p:txBody>
      </p:sp>
    </p:spTree>
    <p:extLst>
      <p:ext uri="{BB962C8B-B14F-4D97-AF65-F5344CB8AC3E}">
        <p14:creationId xmlns:p14="http://schemas.microsoft.com/office/powerpoint/2010/main" val="39511343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pPr eaLnBrk="1" hangingPunct="1"/>
            <a:r>
              <a:rPr lang="en-US" sz="4000"/>
              <a:t>Results</a:t>
            </a:r>
          </a:p>
        </p:txBody>
      </p:sp>
      <p:graphicFrame>
        <p:nvGraphicFramePr>
          <p:cNvPr id="2" name="Object 3"/>
          <p:cNvGraphicFramePr>
            <a:graphicFrameLocks noGrp="1" noChangeAspect="1"/>
          </p:cNvGraphicFramePr>
          <p:nvPr>
            <p:ph idx="1"/>
            <p:extLst>
              <p:ext uri="{D42A27DB-BD31-4B8C-83A1-F6EECF244321}">
                <p14:modId xmlns:p14="http://schemas.microsoft.com/office/powerpoint/2010/main" val="2501928085"/>
              </p:ext>
            </p:extLst>
          </p:nvPr>
        </p:nvGraphicFramePr>
        <p:xfrm>
          <a:off x="969962" y="1066800"/>
          <a:ext cx="10252075" cy="4402464"/>
        </p:xfrm>
        <a:graphic>
          <a:graphicData uri="http://schemas.openxmlformats.org/drawingml/2006/chart">
            <c:chart xmlns:c="http://schemas.openxmlformats.org/drawingml/2006/chart" xmlns:r="http://schemas.openxmlformats.org/officeDocument/2006/relationships" r:id="rId3"/>
          </a:graphicData>
        </a:graphic>
      </p:graphicFrame>
      <p:sp>
        <p:nvSpPr>
          <p:cNvPr id="360452" name="Text Box 4"/>
          <p:cNvSpPr txBox="1">
            <a:spLocks noChangeArrowheads="1"/>
          </p:cNvSpPr>
          <p:nvPr/>
        </p:nvSpPr>
        <p:spPr bwMode="auto">
          <a:xfrm>
            <a:off x="0" y="6246141"/>
            <a:ext cx="12192000" cy="609398"/>
          </a:xfrm>
          <a:prstGeom prst="rect">
            <a:avLst/>
          </a:prstGeom>
          <a:solidFill>
            <a:srgbClr val="002060"/>
          </a:solidFill>
          <a:ln w="9525" algn="ctr">
            <a:solidFill>
              <a:schemeClr val="tx1"/>
            </a:solidFill>
            <a:miter lim="800000"/>
            <a:headEnd/>
            <a:tailEnd/>
          </a:ln>
          <a:effectLst/>
          <a:extLst/>
        </p:spPr>
        <p:txBody>
          <a:bodyPr wrap="square">
            <a:spAutoFit/>
          </a:bodyPr>
          <a:lstStyle>
            <a:lvl1pPr marL="609600" indent="-6096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lnSpc>
                <a:spcPct val="80000"/>
              </a:lnSpc>
              <a:spcBef>
                <a:spcPct val="20000"/>
              </a:spcBef>
              <a:spcAft>
                <a:spcPct val="0"/>
              </a:spcAft>
              <a:defRPr>
                <a:solidFill>
                  <a:schemeClr val="tx1"/>
                </a:solidFill>
                <a:latin typeface="Arial" charset="0"/>
                <a:cs typeface="Arial" charset="0"/>
              </a:defRPr>
            </a:lvl6pPr>
            <a:lvl7pPr marL="2971800" indent="-228600" eaLnBrk="0" fontAlgn="base" hangingPunct="0">
              <a:lnSpc>
                <a:spcPct val="80000"/>
              </a:lnSpc>
              <a:spcBef>
                <a:spcPct val="20000"/>
              </a:spcBef>
              <a:spcAft>
                <a:spcPct val="0"/>
              </a:spcAft>
              <a:defRPr>
                <a:solidFill>
                  <a:schemeClr val="tx1"/>
                </a:solidFill>
                <a:latin typeface="Arial" charset="0"/>
                <a:cs typeface="Arial" charset="0"/>
              </a:defRPr>
            </a:lvl7pPr>
            <a:lvl8pPr marL="3429000" indent="-228600" eaLnBrk="0" fontAlgn="base" hangingPunct="0">
              <a:lnSpc>
                <a:spcPct val="80000"/>
              </a:lnSpc>
              <a:spcBef>
                <a:spcPct val="20000"/>
              </a:spcBef>
              <a:spcAft>
                <a:spcPct val="0"/>
              </a:spcAft>
              <a:defRPr>
                <a:solidFill>
                  <a:schemeClr val="tx1"/>
                </a:solidFill>
                <a:latin typeface="Arial" charset="0"/>
                <a:cs typeface="Arial" charset="0"/>
              </a:defRPr>
            </a:lvl8pPr>
            <a:lvl9pPr marL="3886200" indent="-228600" eaLnBrk="0" fontAlgn="base" hangingPunct="0">
              <a:lnSpc>
                <a:spcPct val="80000"/>
              </a:lnSpc>
              <a:spcBef>
                <a:spcPct val="20000"/>
              </a:spcBef>
              <a:spcAft>
                <a:spcPct val="0"/>
              </a:spcAft>
              <a:defRPr>
                <a:solidFill>
                  <a:schemeClr val="tx1"/>
                </a:solidFill>
                <a:latin typeface="Arial" charset="0"/>
                <a:cs typeface="Arial" charset="0"/>
              </a:defRPr>
            </a:lvl9pPr>
          </a:lstStyle>
          <a:p>
            <a:pPr eaLnBrk="1" hangingPunct="1">
              <a:spcBef>
                <a:spcPct val="50000"/>
              </a:spcBef>
            </a:pPr>
            <a:r>
              <a:rPr lang="en-US" sz="2400" dirty="0">
                <a:solidFill>
                  <a:schemeClr val="bg1"/>
                </a:solidFill>
              </a:rPr>
              <a:t>Similar results for smokers…</a:t>
            </a:r>
            <a:r>
              <a:rPr lang="en-US" dirty="0">
                <a:solidFill>
                  <a:schemeClr val="bg1"/>
                </a:solidFill>
              </a:rPr>
              <a:t> </a:t>
            </a:r>
            <a:r>
              <a:rPr lang="en-US" dirty="0" err="1">
                <a:solidFill>
                  <a:schemeClr val="bg1"/>
                </a:solidFill>
              </a:rPr>
              <a:t>Sayette</a:t>
            </a:r>
            <a:r>
              <a:rPr lang="en-US" dirty="0">
                <a:solidFill>
                  <a:schemeClr val="bg1"/>
                </a:solidFill>
              </a:rPr>
              <a:t>, M. A., Loewenstein, G. Griffin, K. M. &amp; Black, J. J. (2008). Exploring the cold-to-hot empathy gap in smokers. </a:t>
            </a:r>
            <a:r>
              <a:rPr lang="en-US" u="sng" dirty="0">
                <a:solidFill>
                  <a:schemeClr val="bg1"/>
                </a:solidFill>
              </a:rPr>
              <a:t>Psychological Science</a:t>
            </a:r>
            <a:r>
              <a:rPr lang="en-US" dirty="0">
                <a:solidFill>
                  <a:schemeClr val="bg1"/>
                </a:solidFill>
              </a:rPr>
              <a:t>, </a:t>
            </a:r>
            <a:r>
              <a:rPr lang="en-US" u="sng" dirty="0">
                <a:solidFill>
                  <a:schemeClr val="bg1"/>
                </a:solidFill>
              </a:rPr>
              <a:t>19</a:t>
            </a:r>
            <a:r>
              <a:rPr lang="en-US" dirty="0">
                <a:solidFill>
                  <a:schemeClr val="bg1"/>
                </a:solidFill>
              </a:rPr>
              <a:t>, 926-932.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04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Helps to explain</a:t>
            </a:r>
            <a:r>
              <a:rPr lang="en-US" sz="2400" dirty="0" smtClean="0"/>
              <a:t>..</a:t>
            </a:r>
            <a:endParaRPr lang="en-US" sz="2400" dirty="0"/>
          </a:p>
        </p:txBody>
      </p:sp>
      <p:sp>
        <p:nvSpPr>
          <p:cNvPr id="30723" name="Content Placeholder 2"/>
          <p:cNvSpPr>
            <a:spLocks noGrp="1"/>
          </p:cNvSpPr>
          <p:nvPr>
            <p:ph idx="1"/>
          </p:nvPr>
        </p:nvSpPr>
        <p:spPr/>
        <p:txBody>
          <a:bodyPr/>
          <a:lstStyle/>
          <a:p>
            <a:r>
              <a:rPr lang="en-US" dirty="0" smtClean="0"/>
              <a:t>over-optimism </a:t>
            </a:r>
            <a:r>
              <a:rPr lang="en-US" dirty="0" smtClean="0"/>
              <a:t>about quitting among smokers</a:t>
            </a:r>
          </a:p>
          <a:p>
            <a:pPr lvl="1"/>
            <a:r>
              <a:rPr lang="en-US" sz="2400" dirty="0"/>
              <a:t>University of Michigan’s </a:t>
            </a:r>
            <a:r>
              <a:rPr lang="en-US" sz="2400" i="1" dirty="0"/>
              <a:t>Monitoring the Future </a:t>
            </a:r>
            <a:r>
              <a:rPr lang="en-US" sz="2400" dirty="0"/>
              <a:t>longitudinal study (Johnston, O’Malley, &amp; Bachman, 1993) found that among respondents who were occasional smokers (less than one cigarette per day), only 15% predicted that they might be smoking in 5 years, but 5 years later 43% were, in fact, smoking</a:t>
            </a:r>
          </a:p>
          <a:p>
            <a:r>
              <a:rPr lang="en-US" dirty="0" smtClean="0"/>
              <a:t>why people begin taking addictive drugs in the first place</a:t>
            </a:r>
          </a:p>
          <a:p>
            <a:r>
              <a:rPr lang="en-US" dirty="0" smtClean="0"/>
              <a:t>Intolerance and lack of empathy toward addicts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7400" y="762000"/>
            <a:ext cx="7848600" cy="4031873"/>
          </a:xfrm>
          <a:prstGeom prst="rect">
            <a:avLst/>
          </a:prstGeom>
        </p:spPr>
        <p:txBody>
          <a:bodyPr wrap="square">
            <a:spAutoFit/>
          </a:bodyPr>
          <a:lstStyle/>
          <a:p>
            <a:pPr marL="514350" lvl="1"/>
            <a:r>
              <a:rPr lang="en-US" sz="2000" dirty="0" smtClean="0"/>
              <a:t>“</a:t>
            </a:r>
            <a:r>
              <a:rPr lang="en-US" sz="2000" dirty="0"/>
              <a:t>I sat with an older woman watching a program in which a woman who directed a prominent treatment program described how, as an alcoholic in denial, she drank alcoholically throughout her years as a parent, thus raising six children who all either became substance abusers or required therapy as children of an alcoholic. </a:t>
            </a:r>
            <a:r>
              <a:rPr lang="en-US" sz="2000" dirty="0"/>
              <a:t>The woman's argument was that she had inadvertently inherited her alcoholism from her two alcoholic grandfathers (a model of genetic transmission of alcoholism, incidentally, which no one has actually proposed). The woman I was sitting with clucked about how insidious the disease was that it could make a mother treat her children this way. I turned to her and asked: "Do you really think you could ever have gotten drunk and ignored your children, no matter how delightful you found drinking or how it relieved your tension or however you reacted to alcohol genetically?" Neither she nor I could imagine it, given her values as a parent. “</a:t>
            </a:r>
          </a:p>
        </p:txBody>
      </p:sp>
      <p:sp>
        <p:nvSpPr>
          <p:cNvPr id="6" name="Rectangle 5"/>
          <p:cNvSpPr/>
          <p:nvPr/>
        </p:nvSpPr>
        <p:spPr>
          <a:xfrm>
            <a:off x="0" y="6572843"/>
            <a:ext cx="12192000" cy="289310"/>
          </a:xfrm>
          <a:prstGeom prst="rect">
            <a:avLst/>
          </a:prstGeom>
          <a:solidFill>
            <a:srgbClr val="002060"/>
          </a:solidFill>
        </p:spPr>
        <p:txBody>
          <a:bodyPr wrap="square">
            <a:spAutoFit/>
          </a:bodyPr>
          <a:lstStyle/>
          <a:p>
            <a:pPr marL="339725" indent="-339725"/>
            <a:r>
              <a:rPr lang="en-US" sz="1600" dirty="0" smtClean="0">
                <a:solidFill>
                  <a:schemeClr val="bg1"/>
                </a:solidFill>
              </a:rPr>
              <a:t>Stanton </a:t>
            </a:r>
            <a:r>
              <a:rPr lang="en-US" sz="1600" dirty="0">
                <a:solidFill>
                  <a:schemeClr val="bg1"/>
                </a:solidFill>
              </a:rPr>
              <a:t>Peele(1987</a:t>
            </a:r>
            <a:r>
              <a:rPr lang="en-US" sz="1600" dirty="0" smtClean="0">
                <a:solidFill>
                  <a:schemeClr val="bg1"/>
                </a:solidFill>
              </a:rPr>
              <a:t>).  A </a:t>
            </a:r>
            <a:r>
              <a:rPr lang="en-US" sz="1600" dirty="0">
                <a:solidFill>
                  <a:schemeClr val="bg1"/>
                </a:solidFill>
              </a:rPr>
              <a:t>Moral Vision of Addiction: How People's Values Determine Whether They Become and Remain Addicts</a:t>
            </a:r>
            <a:r>
              <a:rPr lang="en-US" sz="1600" dirty="0" smtClean="0">
                <a:solidFill>
                  <a:schemeClr val="bg1"/>
                </a:solidFill>
              </a:rPr>
              <a:t>.</a:t>
            </a:r>
            <a:endParaRPr lang="en-US" sz="1600" dirty="0">
              <a:solidFill>
                <a:schemeClr val="bg1"/>
              </a:solidFill>
            </a:endParaRPr>
          </a:p>
        </p:txBody>
      </p:sp>
    </p:spTree>
    <p:extLst>
      <p:ext uri="{BB962C8B-B14F-4D97-AF65-F5344CB8AC3E}">
        <p14:creationId xmlns:p14="http://schemas.microsoft.com/office/powerpoint/2010/main" val="15373841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en-US" sz="2800" dirty="0" smtClean="0"/>
              <a:t>Suicide</a:t>
            </a:r>
          </a:p>
        </p:txBody>
      </p:sp>
      <p:sp>
        <p:nvSpPr>
          <p:cNvPr id="3" name="Content Placeholder 2"/>
          <p:cNvSpPr>
            <a:spLocks noGrp="1"/>
          </p:cNvSpPr>
          <p:nvPr>
            <p:ph idx="1"/>
          </p:nvPr>
        </p:nvSpPr>
        <p:spPr/>
        <p:txBody>
          <a:bodyPr/>
          <a:lstStyle/>
          <a:p>
            <a:pPr eaLnBrk="1" hangingPunct="1">
              <a:spcBef>
                <a:spcPts val="300"/>
              </a:spcBef>
              <a:defRPr/>
            </a:pPr>
            <a:r>
              <a:rPr lang="en-US" dirty="0" smtClean="0"/>
              <a:t>Considerable fraction of suicide is impulsive, especially among the young</a:t>
            </a:r>
          </a:p>
          <a:p>
            <a:pPr eaLnBrk="1" hangingPunct="1">
              <a:spcBef>
                <a:spcPts val="300"/>
              </a:spcBef>
              <a:defRPr/>
            </a:pPr>
            <a:r>
              <a:rPr lang="en-US" dirty="0" smtClean="0"/>
              <a:t>Lots of (albeit mixed) research examining link between suicide and impulsivity</a:t>
            </a:r>
          </a:p>
          <a:p>
            <a:pPr eaLnBrk="1" hangingPunct="1">
              <a:spcBef>
                <a:spcPts val="300"/>
              </a:spcBef>
              <a:defRPr/>
            </a:pPr>
            <a:r>
              <a:rPr lang="en-US" dirty="0" smtClean="0"/>
              <a:t>However, </a:t>
            </a:r>
            <a:r>
              <a:rPr lang="en-US" i="1" dirty="0" smtClean="0"/>
              <a:t>hopelessness</a:t>
            </a:r>
            <a:r>
              <a:rPr lang="en-US" dirty="0" smtClean="0"/>
              <a:t> is a consistent predictor of suicide</a:t>
            </a:r>
          </a:p>
          <a:p>
            <a:pPr eaLnBrk="1" hangingPunct="1">
              <a:spcBef>
                <a:spcPts val="300"/>
              </a:spcBef>
              <a:defRPr/>
            </a:pPr>
            <a:r>
              <a:rPr lang="en-US" dirty="0" smtClean="0"/>
              <a:t>Hot-cold empathy gaps helps to explain why hopelessness </a:t>
            </a:r>
            <a:r>
              <a:rPr lang="en-US" dirty="0" smtClean="0">
                <a:sym typeface="Wingdings" pitchFamily="2" charset="2"/>
              </a:rPr>
              <a:t> suicide – because it feels like one will never recover</a:t>
            </a:r>
            <a:endParaRPr lang="en-US" dirty="0" smtClean="0"/>
          </a:p>
          <a:p>
            <a:pPr marL="576263" lvl="1" indent="0" eaLnBrk="1" hangingPunct="1">
              <a:spcBef>
                <a:spcPts val="300"/>
              </a:spcBef>
              <a:buNone/>
              <a:defRPr/>
            </a:pPr>
            <a:r>
              <a:rPr lang="en-US" sz="2400" dirty="0"/>
              <a:t>"When you are depressed, the past and the future are absorbed entirely by the present.  You can neither remember feeling better nor imagine that you will feel better"  Solomon, 1998</a:t>
            </a:r>
          </a:p>
          <a:p>
            <a:pPr marL="0" indent="0" eaLnBrk="1" hangingPunct="1">
              <a:buNone/>
              <a:defRPr/>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Mean WTA by Experimental Condition (both experiments)</a:t>
            </a:r>
          </a:p>
        </p:txBody>
      </p:sp>
      <p:sp>
        <p:nvSpPr>
          <p:cNvPr id="8" name="Content Placeholder 7"/>
          <p:cNvSpPr>
            <a:spLocks noGrp="1"/>
          </p:cNvSpPr>
          <p:nvPr>
            <p:ph idx="1"/>
          </p:nvPr>
        </p:nvSpPr>
        <p:spPr/>
        <p:txBody>
          <a:bodyPr/>
          <a:lstStyle/>
          <a:p>
            <a:endParaRPr lang="en-US"/>
          </a:p>
        </p:txBody>
      </p:sp>
      <p:pic>
        <p:nvPicPr>
          <p:cNvPr id="3" name="Picture 2"/>
          <p:cNvPicPr>
            <a:picLocks noChangeAspect="1"/>
          </p:cNvPicPr>
          <p:nvPr/>
        </p:nvPicPr>
        <p:blipFill>
          <a:blip r:embed="rId2"/>
          <a:stretch>
            <a:fillRect/>
          </a:stretch>
        </p:blipFill>
        <p:spPr>
          <a:xfrm>
            <a:off x="298829" y="1018095"/>
            <a:ext cx="5353797" cy="4972744"/>
          </a:xfrm>
          <a:prstGeom prst="rect">
            <a:avLst/>
          </a:prstGeom>
        </p:spPr>
      </p:pic>
      <p:sp>
        <p:nvSpPr>
          <p:cNvPr id="5" name="TextBox 4"/>
          <p:cNvSpPr txBox="1"/>
          <p:nvPr/>
        </p:nvSpPr>
        <p:spPr>
          <a:xfrm>
            <a:off x="298829" y="6070914"/>
            <a:ext cx="5353797" cy="646331"/>
          </a:xfrm>
          <a:prstGeom prst="rect">
            <a:avLst/>
          </a:prstGeom>
          <a:noFill/>
        </p:spPr>
        <p:txBody>
          <a:bodyPr wrap="square" rtlCol="0">
            <a:spAutoFit/>
          </a:bodyPr>
          <a:lstStyle/>
          <a:p>
            <a:r>
              <a:rPr lang="en-US" dirty="0"/>
              <a:t>UWS were top-coded as if they were willing to sell at the highest price in the MPL</a:t>
            </a:r>
          </a:p>
        </p:txBody>
      </p:sp>
      <p:sp>
        <p:nvSpPr>
          <p:cNvPr id="6" name="TextBox 5"/>
          <p:cNvSpPr txBox="1"/>
          <p:nvPr/>
        </p:nvSpPr>
        <p:spPr>
          <a:xfrm>
            <a:off x="5652626" y="1178351"/>
            <a:ext cx="6112026" cy="461665"/>
          </a:xfrm>
          <a:prstGeom prst="rect">
            <a:avLst/>
          </a:prstGeom>
          <a:noFill/>
        </p:spPr>
        <p:txBody>
          <a:bodyPr wrap="square" rtlCol="0">
            <a:spAutoFit/>
          </a:bodyPr>
          <a:lstStyle/>
          <a:p>
            <a:r>
              <a:rPr lang="en-US" sz="2400" dirty="0"/>
              <a:t>Unwilling to sell (UWS):</a:t>
            </a:r>
          </a:p>
        </p:txBody>
      </p:sp>
      <p:graphicFrame>
        <p:nvGraphicFramePr>
          <p:cNvPr id="7" name="Table 6"/>
          <p:cNvGraphicFramePr>
            <a:graphicFrameLocks noGrp="1"/>
          </p:cNvGraphicFramePr>
          <p:nvPr>
            <p:extLst/>
          </p:nvPr>
        </p:nvGraphicFramePr>
        <p:xfrm>
          <a:off x="5453931" y="1895566"/>
          <a:ext cx="5801674" cy="2865120"/>
        </p:xfrm>
        <a:graphic>
          <a:graphicData uri="http://schemas.openxmlformats.org/drawingml/2006/table">
            <a:tbl>
              <a:tblPr firstRow="1" bandRow="1">
                <a:tableStyleId>{5C22544A-7EE6-4342-B048-85BDC9FD1C3A}</a:tableStyleId>
              </a:tblPr>
              <a:tblGrid>
                <a:gridCol w="1936683">
                  <a:extLst>
                    <a:ext uri="{9D8B030D-6E8A-4147-A177-3AD203B41FA5}">
                      <a16:colId xmlns:a16="http://schemas.microsoft.com/office/drawing/2014/main" val="3767838243"/>
                    </a:ext>
                  </a:extLst>
                </a:gridCol>
                <a:gridCol w="1677972">
                  <a:extLst>
                    <a:ext uri="{9D8B030D-6E8A-4147-A177-3AD203B41FA5}">
                      <a16:colId xmlns:a16="http://schemas.microsoft.com/office/drawing/2014/main" val="909461480"/>
                    </a:ext>
                  </a:extLst>
                </a:gridCol>
                <a:gridCol w="2187019">
                  <a:extLst>
                    <a:ext uri="{9D8B030D-6E8A-4147-A177-3AD203B41FA5}">
                      <a16:colId xmlns:a16="http://schemas.microsoft.com/office/drawing/2014/main" val="444692166"/>
                    </a:ext>
                  </a:extLst>
                </a:gridCol>
              </a:tblGrid>
              <a:tr h="370840">
                <a:tc>
                  <a:txBody>
                    <a:bodyPr/>
                    <a:lstStyle/>
                    <a:p>
                      <a:r>
                        <a:rPr lang="en-US" dirty="0"/>
                        <a:t>Item</a:t>
                      </a:r>
                    </a:p>
                  </a:txBody>
                  <a:tcPr/>
                </a:tc>
                <a:tc>
                  <a:txBody>
                    <a:bodyPr/>
                    <a:lstStyle/>
                    <a:p>
                      <a:r>
                        <a:rPr lang="en-US" dirty="0"/>
                        <a:t>List condition</a:t>
                      </a:r>
                    </a:p>
                  </a:txBody>
                  <a:tcPr/>
                </a:tc>
                <a:tc>
                  <a:txBody>
                    <a:bodyPr/>
                    <a:lstStyle/>
                    <a:p>
                      <a:r>
                        <a:rPr lang="en-US" dirty="0"/>
                        <a:t>Narrative condition</a:t>
                      </a:r>
                    </a:p>
                  </a:txBody>
                  <a:tcPr/>
                </a:tc>
                <a:extLst>
                  <a:ext uri="{0D108BD9-81ED-4DB2-BD59-A6C34878D82A}">
                    <a16:rowId xmlns:a16="http://schemas.microsoft.com/office/drawing/2014/main" val="1778872376"/>
                  </a:ext>
                </a:extLst>
              </a:tr>
              <a:tr h="741680">
                <a:tc>
                  <a:txBody>
                    <a:bodyPr/>
                    <a:lstStyle/>
                    <a:p>
                      <a:r>
                        <a:rPr lang="en-US" dirty="0"/>
                        <a:t>Significant mug (WTA&gt;$100)</a:t>
                      </a:r>
                    </a:p>
                  </a:txBody>
                  <a:tcPr/>
                </a:tc>
                <a:tc>
                  <a:txBody>
                    <a:bodyPr/>
                    <a:lstStyle/>
                    <a:p>
                      <a:r>
                        <a:rPr lang="en-US" dirty="0"/>
                        <a:t>21%</a:t>
                      </a:r>
                    </a:p>
                  </a:txBody>
                  <a:tcPr/>
                </a:tc>
                <a:tc>
                  <a:txBody>
                    <a:bodyPr/>
                    <a:lstStyle/>
                    <a:p>
                      <a:r>
                        <a:rPr lang="en-US" dirty="0"/>
                        <a:t>33%</a:t>
                      </a:r>
                    </a:p>
                  </a:txBody>
                  <a:tcPr/>
                </a:tc>
                <a:extLst>
                  <a:ext uri="{0D108BD9-81ED-4DB2-BD59-A6C34878D82A}">
                    <a16:rowId xmlns:a16="http://schemas.microsoft.com/office/drawing/2014/main" val="14680906"/>
                  </a:ext>
                </a:extLst>
              </a:tr>
              <a:tr h="741680">
                <a:tc>
                  <a:txBody>
                    <a:bodyPr/>
                    <a:lstStyle/>
                    <a:p>
                      <a:r>
                        <a:rPr lang="en-US" dirty="0"/>
                        <a:t>Miscellaneous hat (WTA&gt;$300)</a:t>
                      </a:r>
                    </a:p>
                  </a:txBody>
                  <a:tcPr/>
                </a:tc>
                <a:tc>
                  <a:txBody>
                    <a:bodyPr/>
                    <a:lstStyle/>
                    <a:p>
                      <a:r>
                        <a:rPr lang="en-US" dirty="0"/>
                        <a:t>6%</a:t>
                      </a:r>
                    </a:p>
                  </a:txBody>
                  <a:tcPr/>
                </a:tc>
                <a:tc>
                  <a:txBody>
                    <a:bodyPr/>
                    <a:lstStyle/>
                    <a:p>
                      <a:r>
                        <a:rPr lang="en-US" dirty="0"/>
                        <a:t>14%</a:t>
                      </a:r>
                    </a:p>
                  </a:txBody>
                  <a:tcPr/>
                </a:tc>
                <a:extLst>
                  <a:ext uri="{0D108BD9-81ED-4DB2-BD59-A6C34878D82A}">
                    <a16:rowId xmlns:a16="http://schemas.microsoft.com/office/drawing/2014/main" val="1721046915"/>
                  </a:ext>
                </a:extLst>
              </a:tr>
              <a:tr h="741680">
                <a:tc>
                  <a:txBody>
                    <a:bodyPr/>
                    <a:lstStyle/>
                    <a:p>
                      <a:r>
                        <a:rPr lang="en-US" dirty="0"/>
                        <a:t>Significant hat</a:t>
                      </a:r>
                    </a:p>
                    <a:p>
                      <a:r>
                        <a:rPr lang="en-US" dirty="0"/>
                        <a:t>(WTA&gt;$300)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12%</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25%</a:t>
                      </a:r>
                    </a:p>
                    <a:p>
                      <a:endParaRPr lang="en-US" dirty="0"/>
                    </a:p>
                  </a:txBody>
                  <a:tcPr/>
                </a:tc>
                <a:extLst>
                  <a:ext uri="{0D108BD9-81ED-4DB2-BD59-A6C34878D82A}">
                    <a16:rowId xmlns:a16="http://schemas.microsoft.com/office/drawing/2014/main" val="3488876955"/>
                  </a:ext>
                </a:extLst>
              </a:tr>
            </a:tbl>
          </a:graphicData>
        </a:graphic>
      </p:graphicFrame>
      <p:sp>
        <p:nvSpPr>
          <p:cNvPr id="4" name="Rectangle 3"/>
          <p:cNvSpPr/>
          <p:nvPr/>
        </p:nvSpPr>
        <p:spPr>
          <a:xfrm>
            <a:off x="5652625" y="4746996"/>
            <a:ext cx="5753807" cy="1200329"/>
          </a:xfrm>
          <a:prstGeom prst="rect">
            <a:avLst/>
          </a:prstGeom>
        </p:spPr>
        <p:txBody>
          <a:bodyPr wrap="square">
            <a:spAutoFit/>
          </a:bodyPr>
          <a:lstStyle/>
          <a:p>
            <a:r>
              <a:rPr lang="en-US" sz="2400" dirty="0"/>
              <a:t>Analysis of WTP/WTA to trade item for equivalent new version showed similar effects</a:t>
            </a:r>
          </a:p>
        </p:txBody>
      </p:sp>
    </p:spTree>
    <p:extLst>
      <p:ext uri="{BB962C8B-B14F-4D97-AF65-F5344CB8AC3E}">
        <p14:creationId xmlns:p14="http://schemas.microsoft.com/office/powerpoint/2010/main" val="115224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Studies of Golden Gate Bridge attempted suicides..</a:t>
            </a:r>
            <a:endParaRPr lang="en-US" dirty="0"/>
          </a:p>
        </p:txBody>
      </p:sp>
      <p:sp>
        <p:nvSpPr>
          <p:cNvPr id="32771" name="Content Placeholder 2"/>
          <p:cNvSpPr>
            <a:spLocks noGrp="1"/>
          </p:cNvSpPr>
          <p:nvPr>
            <p:ph idx="1"/>
          </p:nvPr>
        </p:nvSpPr>
        <p:spPr/>
        <p:txBody>
          <a:bodyPr/>
          <a:lstStyle/>
          <a:p>
            <a:pPr>
              <a:spcBef>
                <a:spcPts val="300"/>
              </a:spcBef>
            </a:pPr>
            <a:r>
              <a:rPr lang="en-US" sz="2800" dirty="0"/>
              <a:t>Friend </a:t>
            </a:r>
            <a:r>
              <a:rPr lang="en-US" sz="2800" dirty="0"/>
              <a:t>(2003) reports that “survivors </a:t>
            </a:r>
            <a:r>
              <a:rPr lang="en-US" sz="2800" dirty="0"/>
              <a:t>[of Golden Gate Bridge jumps] often </a:t>
            </a:r>
            <a:r>
              <a:rPr lang="en-US" sz="2800" dirty="0"/>
              <a:t>regret their decision in </a:t>
            </a:r>
            <a:r>
              <a:rPr lang="en-US" sz="2800" dirty="0"/>
              <a:t>midair”  -- e.g.</a:t>
            </a:r>
            <a:endParaRPr lang="en-US" sz="2800" dirty="0"/>
          </a:p>
          <a:p>
            <a:pPr marL="857250" lvl="2" indent="0">
              <a:spcBef>
                <a:spcPts val="300"/>
              </a:spcBef>
              <a:buNone/>
            </a:pPr>
            <a:r>
              <a:rPr lang="en-US" sz="1800" dirty="0"/>
              <a:t>Ken Baldwin “hurdled </a:t>
            </a:r>
            <a:r>
              <a:rPr lang="en-US" sz="1800" dirty="0"/>
              <a:t>over the railing, afraid that if [he] stood on the chord [he] might lose </a:t>
            </a:r>
            <a:r>
              <a:rPr lang="en-US" sz="1800" dirty="0"/>
              <a:t>courage” </a:t>
            </a:r>
            <a:r>
              <a:rPr lang="en-US" sz="1800" dirty="0"/>
              <a:t>On the bridge, Baldwin counted to ten and stayed frozen. He counted to ten again, then vaulted over. </a:t>
            </a:r>
            <a:r>
              <a:rPr lang="en-US" sz="1800" dirty="0"/>
              <a:t>As </a:t>
            </a:r>
            <a:r>
              <a:rPr lang="en-US" sz="1800" dirty="0"/>
              <a:t>he crossed the chord in flight, Baldwin recalls, “I instantly realized that everything in my life that I’d thought was unfixable was totally fixable—except for having just jumped.</a:t>
            </a:r>
            <a:r>
              <a:rPr lang="en-US" sz="2000" dirty="0"/>
              <a:t> </a:t>
            </a:r>
            <a:endParaRPr lang="en-US" sz="2000" dirty="0"/>
          </a:p>
          <a:p>
            <a:pPr marL="857250" lvl="2" indent="0">
              <a:spcBef>
                <a:spcPts val="300"/>
              </a:spcBef>
              <a:buNone/>
            </a:pPr>
            <a:endParaRPr lang="en-US" sz="2000" dirty="0"/>
          </a:p>
          <a:p>
            <a:pPr>
              <a:spcBef>
                <a:spcPts val="300"/>
              </a:spcBef>
            </a:pPr>
            <a:r>
              <a:rPr lang="en-US" sz="2800" dirty="0"/>
              <a:t> </a:t>
            </a:r>
            <a:r>
              <a:rPr lang="en-US" sz="2800" dirty="0" err="1"/>
              <a:t>Seiden</a:t>
            </a:r>
            <a:r>
              <a:rPr lang="en-US" sz="2800" dirty="0"/>
              <a:t> </a:t>
            </a:r>
            <a:r>
              <a:rPr lang="en-US" sz="2800" dirty="0"/>
              <a:t>(1978) found that of 515 people who were prevented from jumping between 1937 and </a:t>
            </a:r>
            <a:r>
              <a:rPr lang="en-US" sz="2800" dirty="0"/>
              <a:t>1971and followed </a:t>
            </a:r>
            <a:r>
              <a:rPr lang="en-US" sz="2800" dirty="0"/>
              <a:t>up an average of </a:t>
            </a:r>
            <a:r>
              <a:rPr lang="en-US" sz="2800" dirty="0"/>
              <a:t>26 years, 94% </a:t>
            </a:r>
            <a:r>
              <a:rPr lang="en-US" sz="2800" dirty="0"/>
              <a:t>still alive or had died of natural </a:t>
            </a:r>
            <a:r>
              <a:rPr lang="en-US" sz="2800" dirty="0"/>
              <a:t>causes:</a:t>
            </a:r>
          </a:p>
          <a:p>
            <a:pPr marL="800100" lvl="2" indent="0">
              <a:spcBef>
                <a:spcPts val="300"/>
              </a:spcBef>
              <a:buNone/>
            </a:pPr>
            <a:r>
              <a:rPr lang="en-US" sz="2000" dirty="0"/>
              <a:t>“the </a:t>
            </a:r>
            <a:r>
              <a:rPr lang="en-US" sz="2000" dirty="0"/>
              <a:t>findings confirm previous observations that suicidal behavior is crisis-oriented and acute in nature.”</a:t>
            </a:r>
            <a:r>
              <a:rPr lang="en-US" dirty="0"/>
              <a:t> </a:t>
            </a:r>
            <a:endParaRPr lang="en-US"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 of life decision making</a:t>
            </a:r>
          </a:p>
        </p:txBody>
      </p:sp>
      <p:sp>
        <p:nvSpPr>
          <p:cNvPr id="6" name="Content Placeholder 2"/>
          <p:cNvSpPr>
            <a:spLocks noGrp="1"/>
          </p:cNvSpPr>
          <p:nvPr>
            <p:ph idx="1"/>
          </p:nvPr>
        </p:nvSpPr>
        <p:spPr>
          <a:ln>
            <a:solidFill>
              <a:schemeClr val="accent1"/>
            </a:solidFill>
          </a:ln>
        </p:spPr>
        <p:txBody>
          <a:bodyPr/>
          <a:lstStyle/>
          <a:p>
            <a:pPr eaLnBrk="1" hangingPunct="1"/>
            <a:r>
              <a:rPr lang="en-US" sz="2400" dirty="0"/>
              <a:t>Lots of evidence that people don’t experience the kind of death they </a:t>
            </a:r>
            <a:r>
              <a:rPr lang="en-US" sz="2400" dirty="0"/>
              <a:t>want</a:t>
            </a:r>
          </a:p>
          <a:p>
            <a:pPr eaLnBrk="1" hangingPunct="1"/>
            <a:r>
              <a:rPr lang="en-US" sz="2400" dirty="0"/>
              <a:t>But, do people know what they want?</a:t>
            </a:r>
          </a:p>
          <a:p>
            <a:pPr lvl="1" eaLnBrk="1" hangingPunct="1"/>
            <a:r>
              <a:rPr lang="en-US" sz="2000" dirty="0" err="1"/>
              <a:t>Underprediction</a:t>
            </a:r>
            <a:r>
              <a:rPr lang="en-US" sz="2000" dirty="0"/>
              <a:t> </a:t>
            </a:r>
            <a:r>
              <a:rPr lang="en-US" sz="2000" dirty="0"/>
              <a:t>of desire for "heroic measures“ (</a:t>
            </a:r>
            <a:r>
              <a:rPr lang="en-US" sz="2000" dirty="0" err="1"/>
              <a:t>Slevin</a:t>
            </a:r>
            <a:r>
              <a:rPr lang="en-US" sz="2000" dirty="0"/>
              <a:t> et al., 1990): </a:t>
            </a:r>
          </a:p>
          <a:p>
            <a:pPr lvl="2" eaLnBrk="1" hangingPunct="1">
              <a:buNone/>
            </a:pPr>
            <a:r>
              <a:rPr lang="en-US" sz="1600" dirty="0"/>
              <a:t>% who say they'd accept a grueling course of chemotherapy for 3 extra months of life</a:t>
            </a:r>
          </a:p>
          <a:p>
            <a:pPr lvl="3" eaLnBrk="1" hangingPunct="1"/>
            <a:r>
              <a:rPr lang="en-US" sz="1400" dirty="0"/>
              <a:t>radiotherapists		</a:t>
            </a:r>
            <a:r>
              <a:rPr lang="en-US" sz="1400" dirty="0"/>
              <a:t>0</a:t>
            </a:r>
            <a:r>
              <a:rPr lang="en-US" sz="1400" dirty="0"/>
              <a:t>%</a:t>
            </a:r>
          </a:p>
          <a:p>
            <a:pPr lvl="3" eaLnBrk="1" hangingPunct="1"/>
            <a:r>
              <a:rPr lang="en-US" sz="1400" dirty="0"/>
              <a:t>oncologists		</a:t>
            </a:r>
            <a:r>
              <a:rPr lang="en-US" sz="1400" dirty="0" smtClean="0"/>
              <a:t>6</a:t>
            </a:r>
            <a:r>
              <a:rPr lang="en-US" sz="1400" dirty="0"/>
              <a:t>%</a:t>
            </a:r>
          </a:p>
          <a:p>
            <a:pPr lvl="3" eaLnBrk="1" hangingPunct="1"/>
            <a:r>
              <a:rPr lang="en-US" sz="1400" dirty="0"/>
              <a:t>healthy persons		</a:t>
            </a:r>
            <a:r>
              <a:rPr lang="en-US" sz="1400" dirty="0"/>
              <a:t>10</a:t>
            </a:r>
            <a:r>
              <a:rPr lang="en-US" sz="1400" dirty="0"/>
              <a:t>%</a:t>
            </a:r>
          </a:p>
          <a:p>
            <a:pPr lvl="3" eaLnBrk="1" hangingPunct="1"/>
            <a:r>
              <a:rPr lang="en-US" sz="1400" dirty="0"/>
              <a:t>current cancer patients	</a:t>
            </a:r>
            <a:r>
              <a:rPr lang="en-US" sz="1400" dirty="0" smtClean="0"/>
              <a:t>42</a:t>
            </a:r>
            <a:r>
              <a:rPr lang="en-US" sz="1400" dirty="0"/>
              <a:t>%</a:t>
            </a:r>
          </a:p>
          <a:p>
            <a:pPr lvl="1" eaLnBrk="1" hangingPunct="1">
              <a:buNone/>
            </a:pPr>
            <a:endParaRPr lang="en-US" sz="2000" dirty="0" smtClean="0"/>
          </a:p>
          <a:p>
            <a:pPr lvl="1" eaLnBrk="1" hangingPunct="1">
              <a:buNone/>
            </a:pPr>
            <a:r>
              <a:rPr lang="en-US" sz="2000" dirty="0" err="1" smtClean="0"/>
              <a:t>Chochinov</a:t>
            </a:r>
            <a:r>
              <a:rPr lang="en-US" sz="2000" dirty="0" smtClean="0"/>
              <a:t> </a:t>
            </a:r>
            <a:r>
              <a:rPr lang="en-US" sz="2000" dirty="0"/>
              <a:t>(1999; Lancet):</a:t>
            </a:r>
          </a:p>
          <a:p>
            <a:pPr lvl="1" eaLnBrk="1" hangingPunct="1"/>
            <a:r>
              <a:rPr lang="en-US" sz="1600" dirty="0"/>
              <a:t>168 cancer patients receiving end-of-life </a:t>
            </a:r>
            <a:r>
              <a:rPr lang="en-US" sz="1600" dirty="0"/>
              <a:t>care rated </a:t>
            </a:r>
            <a:r>
              <a:rPr lang="en-US" sz="1600" dirty="0"/>
              <a:t>themselves twice a day on pain, nausea, appetite, activity, drowsiness, sense of well-being, depression, anxiety, and </a:t>
            </a:r>
            <a:r>
              <a:rPr lang="en-US" sz="1600" i="1" dirty="0"/>
              <a:t>will to live</a:t>
            </a:r>
            <a:r>
              <a:rPr lang="en-US" sz="1600" dirty="0"/>
              <a:t>. </a:t>
            </a:r>
            <a:r>
              <a:rPr lang="en-US" sz="2000" dirty="0"/>
              <a:t> </a:t>
            </a:r>
          </a:p>
          <a:p>
            <a:pPr lvl="2" eaLnBrk="1" hangingPunct="1"/>
            <a:r>
              <a:rPr lang="en-US" sz="1400" dirty="0"/>
              <a:t>Over 12 hour periods, patients' will to live often fluctuated by 30 percent or more.</a:t>
            </a:r>
          </a:p>
          <a:p>
            <a:pPr lvl="1" eaLnBrk="1" hangingPunct="1">
              <a:buNone/>
            </a:pPr>
            <a:r>
              <a:rPr lang="en-US" sz="1600" dirty="0">
                <a:sym typeface="Wingdings" pitchFamily="2" charset="2"/>
              </a:rPr>
              <a:t> </a:t>
            </a:r>
            <a:r>
              <a:rPr lang="en-US" sz="1600" dirty="0"/>
              <a:t>"These large fluctuations suggest that will to live is highly unstable</a:t>
            </a:r>
            <a:r>
              <a:rPr lang="en-US" sz="1600" dirty="0"/>
              <a:t>."</a:t>
            </a:r>
            <a:endParaRPr lang="en-US" sz="1600" dirty="0"/>
          </a:p>
          <a:p>
            <a:endParaRPr lang="en-US" sz="2400" dirty="0"/>
          </a:p>
        </p:txBody>
      </p:sp>
    </p:spTree>
    <p:extLst>
      <p:ext uri="{BB962C8B-B14F-4D97-AF65-F5344CB8AC3E}">
        <p14:creationId xmlns:p14="http://schemas.microsoft.com/office/powerpoint/2010/main" val="1430380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ln>
            <a:solidFill>
              <a:schemeClr val="tx1"/>
            </a:solidFill>
          </a:ln>
        </p:spPr>
        <p:txBody>
          <a:bodyPr>
            <a:normAutofit/>
          </a:bodyPr>
          <a:lstStyle/>
          <a:p>
            <a:pPr marL="171450" indent="-171450" algn="l" eaLnBrk="1" hangingPunct="1"/>
            <a:r>
              <a:rPr lang="en-US" sz="2000" dirty="0" smtClean="0"/>
              <a:t>How much life are people willing to give up to experience a high quality death?</a:t>
            </a:r>
            <a:endParaRPr lang="en-US" sz="2000" dirty="0"/>
          </a:p>
        </p:txBody>
      </p:sp>
      <p:sp>
        <p:nvSpPr>
          <p:cNvPr id="40963" name="Rectangle 3"/>
          <p:cNvSpPr>
            <a:spLocks noGrp="1" noChangeArrowheads="1"/>
          </p:cNvSpPr>
          <p:nvPr>
            <p:ph idx="1"/>
          </p:nvPr>
        </p:nvSpPr>
        <p:spPr/>
        <p:txBody>
          <a:bodyPr/>
          <a:lstStyle/>
          <a:p>
            <a:pPr eaLnBrk="1" hangingPunct="1">
              <a:lnSpc>
                <a:spcPct val="80000"/>
              </a:lnSpc>
            </a:pPr>
            <a:r>
              <a:rPr lang="en-US" sz="2400" dirty="0"/>
              <a:t>Tested whether people would trade healthy life expectancy for better EOL </a:t>
            </a:r>
          </a:p>
          <a:p>
            <a:pPr eaLnBrk="1" hangingPunct="1">
              <a:lnSpc>
                <a:spcPct val="80000"/>
              </a:lnSpc>
            </a:pPr>
            <a:r>
              <a:rPr lang="en-US" sz="2400" dirty="0"/>
              <a:t>Computerized survey instrument describing hypothetical patient experiences in the ICU</a:t>
            </a:r>
          </a:p>
          <a:p>
            <a:pPr eaLnBrk="1" hangingPunct="1">
              <a:lnSpc>
                <a:spcPct val="80000"/>
              </a:lnSpc>
            </a:pPr>
            <a:r>
              <a:rPr lang="en-US" sz="2400" dirty="0"/>
              <a:t>General population sample (n=104) recruited in Pittsburgh, Pennsylvania.</a:t>
            </a:r>
          </a:p>
          <a:p>
            <a:pPr eaLnBrk="1" hangingPunct="1">
              <a:lnSpc>
                <a:spcPct val="80000"/>
              </a:lnSpc>
            </a:pPr>
            <a:r>
              <a:rPr lang="en-US" sz="2400" dirty="0"/>
              <a:t>Life expectancy traded (from a baseline of 80 healthy years followed by a one-month fatal ICU stay) for improving ICU care in 4 domains: pain and discomfort, daily environment, treatment decisions, family support, and all of these together.</a:t>
            </a:r>
          </a:p>
        </p:txBody>
      </p:sp>
      <p:sp>
        <p:nvSpPr>
          <p:cNvPr id="2" name="Rectangle 1"/>
          <p:cNvSpPr/>
          <p:nvPr/>
        </p:nvSpPr>
        <p:spPr>
          <a:xfrm>
            <a:off x="0" y="6379586"/>
            <a:ext cx="12192000" cy="486287"/>
          </a:xfrm>
          <a:prstGeom prst="rect">
            <a:avLst/>
          </a:prstGeom>
          <a:solidFill>
            <a:srgbClr val="002060"/>
          </a:solidFill>
        </p:spPr>
        <p:txBody>
          <a:bodyPr wrap="square">
            <a:spAutoFit/>
          </a:bodyPr>
          <a:lstStyle/>
          <a:p>
            <a:pPr marL="339725" indent="-339725"/>
            <a:r>
              <a:rPr lang="en-US" sz="1600" i="1" dirty="0">
                <a:solidFill>
                  <a:schemeClr val="bg1"/>
                </a:solidFill>
              </a:rPr>
              <a:t>Bryce, Loewenstein, Arnold, Schooler , Wax &amp; Angus (2004). Quality of death: Assessing the importance placed on end-of-life treatment in the intensive-care unit. </a:t>
            </a:r>
            <a:r>
              <a:rPr lang="en-US" sz="1600" dirty="0">
                <a:solidFill>
                  <a:schemeClr val="bg1"/>
                </a:solidFill>
              </a:rPr>
              <a:t>Medical Care</a:t>
            </a:r>
            <a:r>
              <a:rPr lang="en-US" sz="1600" i="1" dirty="0">
                <a:solidFill>
                  <a:schemeClr val="bg1"/>
                </a:solidFill>
              </a:rPr>
              <a:t>, 42, 423-431</a:t>
            </a:r>
            <a:endParaRPr lang="en-US" sz="1600" dirty="0">
              <a:solidFill>
                <a:schemeClr val="bg1"/>
              </a:solidFill>
            </a:endParaRPr>
          </a:p>
        </p:txBody>
      </p:sp>
    </p:spTree>
    <p:extLst>
      <p:ext uri="{BB962C8B-B14F-4D97-AF65-F5344CB8AC3E}">
        <p14:creationId xmlns:p14="http://schemas.microsoft.com/office/powerpoint/2010/main" val="1633043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838200"/>
            <a:ext cx="8534400" cy="567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5386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8950" y="466725"/>
            <a:ext cx="8674100" cy="593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0571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396874"/>
          </a:xfrm>
        </p:spPr>
        <p:txBody>
          <a:bodyPr>
            <a:normAutofit fontScale="90000"/>
          </a:bodyPr>
          <a:lstStyle/>
          <a:p>
            <a:r>
              <a:rPr lang="en-US" altLang="en-US" sz="2400" dirty="0"/>
              <a:t>Torture</a:t>
            </a:r>
            <a:endParaRPr lang="en-US" dirty="0"/>
          </a:p>
        </p:txBody>
      </p:sp>
      <p:sp>
        <p:nvSpPr>
          <p:cNvPr id="395267" name="Rectangle 3"/>
          <p:cNvSpPr>
            <a:spLocks noGrp="1" noChangeArrowheads="1"/>
          </p:cNvSpPr>
          <p:nvPr>
            <p:ph idx="1"/>
          </p:nvPr>
        </p:nvSpPr>
        <p:spPr>
          <a:xfrm>
            <a:off x="533400" y="1219200"/>
            <a:ext cx="11201400" cy="4809546"/>
          </a:xfrm>
        </p:spPr>
        <p:txBody>
          <a:bodyPr>
            <a:normAutofit/>
          </a:bodyPr>
          <a:lstStyle/>
          <a:p>
            <a:pPr marL="231775" indent="-231775">
              <a:lnSpc>
                <a:spcPct val="80000"/>
              </a:lnSpc>
              <a:spcBef>
                <a:spcPct val="30000"/>
              </a:spcBef>
            </a:pPr>
            <a:r>
              <a:rPr lang="en-US" altLang="en-US" dirty="0"/>
              <a:t>Torture is banned by numerous international treaties signed by most countries of the </a:t>
            </a:r>
            <a:r>
              <a:rPr lang="en-US" altLang="en-US" dirty="0" smtClean="0"/>
              <a:t>world.  But </a:t>
            </a:r>
            <a:r>
              <a:rPr lang="en-US" altLang="en-US" dirty="0"/>
              <a:t>what is torture?</a:t>
            </a:r>
          </a:p>
          <a:p>
            <a:pPr marL="231775" indent="-231775">
              <a:lnSpc>
                <a:spcPct val="80000"/>
              </a:lnSpc>
              <a:spcBef>
                <a:spcPct val="30000"/>
              </a:spcBef>
            </a:pPr>
            <a:r>
              <a:rPr lang="en-US" altLang="en-US" sz="2400" dirty="0" smtClean="0"/>
              <a:t>4 </a:t>
            </a:r>
            <a:r>
              <a:rPr lang="en-US" altLang="en-US" sz="2400" dirty="0"/>
              <a:t>experiments show that people who experience even a mild version of the specific pain produced by an interrogation tactic are more likely to classify that tactic as torture, and view it as unethical, than are those who are not experiencing pain.</a:t>
            </a:r>
          </a:p>
          <a:p>
            <a:pPr marL="682625" lvl="1" indent="-217488">
              <a:lnSpc>
                <a:spcPct val="80000"/>
              </a:lnSpc>
              <a:spcBef>
                <a:spcPct val="30000"/>
              </a:spcBef>
              <a:buFontTx/>
              <a:buAutoNum type="arabicPeriod"/>
            </a:pPr>
            <a:r>
              <a:rPr lang="en-US" altLang="en-US" sz="2000" dirty="0"/>
              <a:t>social pain manipulation </a:t>
            </a:r>
            <a:r>
              <a:rPr lang="en-US" altLang="en-US" sz="2000" dirty="0">
                <a:sym typeface="Wingdings" pitchFamily="2" charset="2"/>
              </a:rPr>
              <a:t> opposition to use of prolonged solitary confinement</a:t>
            </a:r>
          </a:p>
          <a:p>
            <a:pPr marL="682625" lvl="1" indent="-217488">
              <a:lnSpc>
                <a:spcPct val="80000"/>
              </a:lnSpc>
              <a:spcBef>
                <a:spcPct val="30000"/>
              </a:spcBef>
              <a:buFontTx/>
              <a:buAutoNum type="arabicPeriod"/>
            </a:pPr>
            <a:r>
              <a:rPr lang="en-US" altLang="en-US" sz="2000" dirty="0">
                <a:sym typeface="Wingdings" pitchFamily="2" charset="2"/>
              </a:rPr>
              <a:t>sleep deprivation (based on when survey collected during exam time)  sleep deprivation viewed as less acceptable method of interrogation</a:t>
            </a:r>
          </a:p>
          <a:p>
            <a:pPr marL="682625" lvl="1" indent="-217488">
              <a:lnSpc>
                <a:spcPct val="80000"/>
              </a:lnSpc>
              <a:spcBef>
                <a:spcPct val="30000"/>
              </a:spcBef>
              <a:buFontTx/>
              <a:buAutoNum type="arabicPeriod"/>
            </a:pPr>
            <a:r>
              <a:rPr lang="en-US" altLang="en-US" sz="2000" dirty="0"/>
              <a:t>submersion of hand in ice water </a:t>
            </a:r>
            <a:r>
              <a:rPr lang="en-US" altLang="en-US" sz="2000" dirty="0">
                <a:sym typeface="Wingdings" pitchFamily="2" charset="2"/>
              </a:rPr>
              <a:t> view of “cold cell” interrogation tactics being defined as ‘torture’ rather than ‘interrogation’</a:t>
            </a:r>
          </a:p>
          <a:p>
            <a:pPr marL="682625" lvl="1" indent="-217488">
              <a:lnSpc>
                <a:spcPct val="80000"/>
              </a:lnSpc>
              <a:spcBef>
                <a:spcPct val="30000"/>
              </a:spcBef>
              <a:buFontTx/>
              <a:buAutoNum type="arabicPeriod"/>
            </a:pPr>
            <a:r>
              <a:rPr lang="en-US" altLang="en-US" sz="2000" dirty="0"/>
              <a:t>addressed question of whether those who are experiencing pain overestimate it, or those who are not experiencing pain underestimate it (as we conjecture)</a:t>
            </a:r>
          </a:p>
        </p:txBody>
      </p:sp>
      <p:sp>
        <p:nvSpPr>
          <p:cNvPr id="395268" name="Text Box 4"/>
          <p:cNvSpPr txBox="1">
            <a:spLocks noChangeArrowheads="1"/>
          </p:cNvSpPr>
          <p:nvPr/>
        </p:nvSpPr>
        <p:spPr bwMode="auto">
          <a:xfrm>
            <a:off x="0" y="5823731"/>
            <a:ext cx="12192000" cy="1032077"/>
          </a:xfrm>
          <a:prstGeom prst="rect">
            <a:avLst/>
          </a:prstGeom>
          <a:solidFill>
            <a:srgbClr val="002060"/>
          </a:solidFill>
          <a:ln w="9525" algn="ctr">
            <a:solidFill>
              <a:schemeClr val="tx1"/>
            </a:solidFill>
            <a:miter lim="800000"/>
            <a:headEnd/>
            <a:tailEnd/>
          </a:ln>
          <a:effectLst/>
          <a:extLst/>
        </p:spPr>
        <p:txBody>
          <a:bodyPr wrap="square">
            <a:spAutoFit/>
          </a:bodyPr>
          <a:lstStyle>
            <a:lvl1pPr marL="231775" indent="-231775">
              <a:spcBef>
                <a:spcPct val="0"/>
              </a:spcBef>
              <a:defRPr>
                <a:solidFill>
                  <a:schemeClr val="tx1"/>
                </a:solidFill>
                <a:latin typeface="Arial" charset="0"/>
                <a:cs typeface="Arial" charset="0"/>
              </a:defRPr>
            </a:lvl1pPr>
            <a:lvl2pPr marL="723900">
              <a:spcBef>
                <a:spcPct val="0"/>
              </a:spcBef>
              <a:defRPr>
                <a:solidFill>
                  <a:schemeClr val="tx1"/>
                </a:solidFill>
                <a:latin typeface="Arial" charset="0"/>
                <a:cs typeface="Arial" charset="0"/>
              </a:defRPr>
            </a:lvl2pPr>
            <a:lvl3pPr>
              <a:spcBef>
                <a:spcPct val="0"/>
              </a:spcBef>
              <a:defRPr>
                <a:solidFill>
                  <a:schemeClr val="tx1"/>
                </a:solidFill>
                <a:latin typeface="Arial" charset="0"/>
                <a:cs typeface="Arial" charset="0"/>
              </a:defRPr>
            </a:lvl3pPr>
            <a:lvl4pPr>
              <a:spcBef>
                <a:spcPct val="0"/>
              </a:spcBef>
              <a:defRPr>
                <a:solidFill>
                  <a:schemeClr val="tx1"/>
                </a:solidFill>
                <a:latin typeface="Arial" charset="0"/>
                <a:cs typeface="Arial" charset="0"/>
              </a:defRPr>
            </a:lvl4pPr>
            <a:lvl5pPr>
              <a:spcBef>
                <a:spcPct val="0"/>
              </a:spcBef>
              <a:defRPr>
                <a:solidFill>
                  <a:schemeClr val="tx1"/>
                </a:solidFill>
                <a:latin typeface="Arial" charset="0"/>
                <a:cs typeface="Arial" charset="0"/>
              </a:defRPr>
            </a:lvl5pPr>
            <a:lvl6pPr fontAlgn="base">
              <a:spcBef>
                <a:spcPct val="0"/>
              </a:spcBef>
              <a:spcAft>
                <a:spcPct val="0"/>
              </a:spcAft>
              <a:defRPr>
                <a:solidFill>
                  <a:schemeClr val="tx1"/>
                </a:solidFill>
                <a:latin typeface="Arial" charset="0"/>
                <a:cs typeface="Arial" charset="0"/>
              </a:defRPr>
            </a:lvl6pPr>
            <a:lvl7pPr fontAlgn="base">
              <a:spcBef>
                <a:spcPct val="0"/>
              </a:spcBef>
              <a:spcAft>
                <a:spcPct val="0"/>
              </a:spcAft>
              <a:defRPr>
                <a:solidFill>
                  <a:schemeClr val="tx1"/>
                </a:solidFill>
                <a:latin typeface="Arial" charset="0"/>
                <a:cs typeface="Arial" charset="0"/>
              </a:defRPr>
            </a:lvl7pPr>
            <a:lvl8pPr fontAlgn="base">
              <a:spcBef>
                <a:spcPct val="0"/>
              </a:spcBef>
              <a:spcAft>
                <a:spcPct val="0"/>
              </a:spcAft>
              <a:defRPr>
                <a:solidFill>
                  <a:schemeClr val="tx1"/>
                </a:solidFill>
                <a:latin typeface="Arial" charset="0"/>
                <a:cs typeface="Arial" charset="0"/>
              </a:defRPr>
            </a:lvl8pPr>
            <a:lvl9pPr fontAlgn="base">
              <a:spcBef>
                <a:spcPct val="0"/>
              </a:spcBef>
              <a:spcAft>
                <a:spcPct val="0"/>
              </a:spcAft>
              <a:defRPr>
                <a:solidFill>
                  <a:schemeClr val="tx1"/>
                </a:solidFill>
                <a:latin typeface="Arial" charset="0"/>
                <a:cs typeface="Arial" charset="0"/>
              </a:defRPr>
            </a:lvl9pPr>
          </a:lstStyle>
          <a:p>
            <a:pPr>
              <a:lnSpc>
                <a:spcPct val="85000"/>
              </a:lnSpc>
              <a:spcBef>
                <a:spcPts val="0"/>
              </a:spcBef>
              <a:spcAft>
                <a:spcPts val="800"/>
              </a:spcAft>
            </a:pPr>
            <a:r>
              <a:rPr lang="en-US" altLang="en-US" sz="1600" dirty="0" err="1">
                <a:solidFill>
                  <a:schemeClr val="bg1"/>
                </a:solidFill>
                <a:latin typeface="+mn-lt"/>
              </a:rPr>
              <a:t>Nordgren</a:t>
            </a:r>
            <a:r>
              <a:rPr lang="en-US" altLang="en-US" sz="1600" dirty="0">
                <a:solidFill>
                  <a:schemeClr val="bg1"/>
                </a:solidFill>
                <a:latin typeface="+mn-lt"/>
              </a:rPr>
              <a:t>, L.F., Morris, M., &amp; Loewenstein, G. (2011). Psychological Impediments to an Objective Evaluation of Modern Interrogation Tactics.  </a:t>
            </a:r>
            <a:r>
              <a:rPr lang="en-US" altLang="en-US" sz="1600" i="1" dirty="0">
                <a:solidFill>
                  <a:schemeClr val="bg1"/>
                </a:solidFill>
                <a:latin typeface="+mn-lt"/>
              </a:rPr>
              <a:t>Psychological Science, 22</a:t>
            </a:r>
            <a:r>
              <a:rPr lang="en-US" altLang="en-US" sz="1600" dirty="0">
                <a:solidFill>
                  <a:schemeClr val="bg1"/>
                </a:solidFill>
                <a:latin typeface="+mn-lt"/>
              </a:rPr>
              <a:t>(5) </a:t>
            </a:r>
            <a:r>
              <a:rPr lang="en-US" altLang="en-US" sz="1600" dirty="0" smtClean="0">
                <a:solidFill>
                  <a:schemeClr val="bg1"/>
                </a:solidFill>
                <a:latin typeface="+mn-lt"/>
              </a:rPr>
              <a:t>689–694.</a:t>
            </a:r>
          </a:p>
          <a:p>
            <a:pPr>
              <a:lnSpc>
                <a:spcPct val="85000"/>
              </a:lnSpc>
              <a:spcBef>
                <a:spcPts val="0"/>
              </a:spcBef>
              <a:spcAft>
                <a:spcPts val="800"/>
              </a:spcAft>
            </a:pPr>
            <a:r>
              <a:rPr lang="en-US" altLang="en-US" sz="1600" dirty="0" smtClean="0">
                <a:solidFill>
                  <a:schemeClr val="bg1"/>
                </a:solidFill>
                <a:latin typeface="+mn-lt"/>
              </a:rPr>
              <a:t>Morris </a:t>
            </a:r>
            <a:r>
              <a:rPr lang="en-US" altLang="en-US" sz="1600" dirty="0">
                <a:solidFill>
                  <a:schemeClr val="bg1"/>
                </a:solidFill>
                <a:latin typeface="+mn-lt"/>
              </a:rPr>
              <a:t>McDonnell, M., </a:t>
            </a:r>
            <a:r>
              <a:rPr lang="en-US" altLang="en-US" sz="1600" dirty="0" err="1">
                <a:solidFill>
                  <a:schemeClr val="bg1"/>
                </a:solidFill>
                <a:latin typeface="+mn-lt"/>
              </a:rPr>
              <a:t>Nordgren</a:t>
            </a:r>
            <a:r>
              <a:rPr lang="en-US" altLang="en-US" sz="1600" dirty="0">
                <a:solidFill>
                  <a:schemeClr val="bg1"/>
                </a:solidFill>
                <a:latin typeface="+mn-lt"/>
              </a:rPr>
              <a:t>, L.F. and Loewenstein, G. (2011). Torture in the Eyes of the Beholder: The Psychological Difficulty of Defining Torture in Law and Policy.  </a:t>
            </a:r>
            <a:r>
              <a:rPr lang="en-US" altLang="en-US" sz="1600" i="1" dirty="0">
                <a:solidFill>
                  <a:schemeClr val="bg1"/>
                </a:solidFill>
                <a:latin typeface="+mn-lt"/>
              </a:rPr>
              <a:t>Vanderbilt Journal of Transnational Law, 44</a:t>
            </a:r>
            <a:r>
              <a:rPr lang="en-US" altLang="en-US" sz="1600" dirty="0">
                <a:solidFill>
                  <a:schemeClr val="bg1"/>
                </a:solidFill>
                <a:latin typeface="+mn-lt"/>
              </a:rPr>
              <a:t> </a:t>
            </a:r>
          </a:p>
        </p:txBody>
      </p:sp>
      <p:sp>
        <p:nvSpPr>
          <p:cNvPr id="395270" name="Line 6"/>
          <p:cNvSpPr>
            <a:spLocks noChangeShapeType="1"/>
          </p:cNvSpPr>
          <p:nvPr/>
        </p:nvSpPr>
        <p:spPr bwMode="auto">
          <a:xfrm>
            <a:off x="2438400" y="5029200"/>
            <a:ext cx="1219200" cy="0"/>
          </a:xfrm>
          <a:prstGeom prst="line">
            <a:avLst/>
          </a:prstGeom>
          <a:noFill/>
          <a:ln w="635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18086117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526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52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5268" grpId="0" animBg="1"/>
      <p:bldP spid="39527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Open questions</a:t>
            </a:r>
            <a:r>
              <a:rPr lang="en-US" b="1" dirty="0" smtClean="0"/>
              <a:t>..</a:t>
            </a:r>
            <a:endParaRPr lang="en-US" dirty="0"/>
          </a:p>
        </p:txBody>
      </p:sp>
      <p:sp>
        <p:nvSpPr>
          <p:cNvPr id="3" name="Content Placeholder 2"/>
          <p:cNvSpPr>
            <a:spLocks noGrp="1"/>
          </p:cNvSpPr>
          <p:nvPr>
            <p:ph idx="1"/>
          </p:nvPr>
        </p:nvSpPr>
        <p:spPr/>
        <p:txBody>
          <a:bodyPr/>
          <a:lstStyle/>
          <a:p>
            <a:r>
              <a:rPr lang="en-US" dirty="0" smtClean="0"/>
              <a:t>Is </a:t>
            </a:r>
            <a:r>
              <a:rPr lang="en-US" dirty="0" smtClean="0"/>
              <a:t>there anything special about </a:t>
            </a:r>
            <a:r>
              <a:rPr lang="en-US" dirty="0" err="1" smtClean="0"/>
              <a:t>mispredicting</a:t>
            </a:r>
            <a:r>
              <a:rPr lang="en-US" dirty="0" smtClean="0"/>
              <a:t> </a:t>
            </a:r>
            <a:r>
              <a:rPr lang="en-US" i="1" dirty="0" smtClean="0"/>
              <a:t>preferences</a:t>
            </a:r>
            <a:r>
              <a:rPr lang="en-US" dirty="0" smtClean="0"/>
              <a:t> (or is it just one manifestation of cognitive projection)?</a:t>
            </a:r>
          </a:p>
          <a:p>
            <a:r>
              <a:rPr lang="en-US" dirty="0" smtClean="0"/>
              <a:t>Is there anything special about affect?</a:t>
            </a:r>
          </a:p>
          <a:p>
            <a:r>
              <a:rPr lang="en-US" dirty="0" smtClean="0"/>
              <a:t>Do people </a:t>
            </a:r>
            <a:r>
              <a:rPr lang="en-US" dirty="0" err="1" smtClean="0"/>
              <a:t>mispredict</a:t>
            </a:r>
            <a:r>
              <a:rPr lang="en-US" dirty="0" smtClean="0"/>
              <a:t> how they will feel, or the impact of how they will feel on their preferences (on how they will behave)?</a:t>
            </a:r>
          </a:p>
          <a:p>
            <a:r>
              <a:rPr lang="en-US" dirty="0" smtClean="0"/>
              <a:t>Why do we make this systematic mistake?</a:t>
            </a:r>
            <a:endParaRPr lang="en-US" dirty="0"/>
          </a:p>
        </p:txBody>
      </p:sp>
    </p:spTree>
    <p:extLst>
      <p:ext uri="{BB962C8B-B14F-4D97-AF65-F5344CB8AC3E}">
        <p14:creationId xmlns:p14="http://schemas.microsoft.com/office/powerpoint/2010/main" val="30961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Slide 3 revisited</a:t>
            </a:r>
            <a:endParaRPr lang="en-US" dirty="0"/>
          </a:p>
        </p:txBody>
      </p:sp>
      <p:sp>
        <p:nvSpPr>
          <p:cNvPr id="3" name="Content Placeholder 2"/>
          <p:cNvSpPr>
            <a:spLocks noGrp="1"/>
          </p:cNvSpPr>
          <p:nvPr>
            <p:ph idx="1"/>
          </p:nvPr>
        </p:nvSpPr>
        <p:spPr/>
        <p:txBody>
          <a:bodyPr/>
          <a:lstStyle/>
          <a:p>
            <a:pPr marL="0" indent="0">
              <a:buNone/>
            </a:pPr>
            <a:r>
              <a:rPr lang="en-US" sz="2800" dirty="0"/>
              <a:t>Some related well-researched issues..</a:t>
            </a:r>
          </a:p>
          <a:p>
            <a:r>
              <a:rPr lang="en-US" sz="2800" dirty="0"/>
              <a:t>Can people predict their own experience utility (happiness, what will make them happy)?</a:t>
            </a:r>
          </a:p>
          <a:p>
            <a:r>
              <a:rPr lang="en-US" sz="2800" dirty="0"/>
              <a:t>Do two types of utilities correspond; do decisions maximize well-being?</a:t>
            </a:r>
          </a:p>
          <a:p>
            <a:r>
              <a:rPr lang="en-US" sz="2800" dirty="0"/>
              <a:t>Should decisions maximize well-being?  Do people want to maximize well-being?  </a:t>
            </a:r>
          </a:p>
        </p:txBody>
      </p:sp>
    </p:spTree>
    <p:extLst>
      <p:ext uri="{BB962C8B-B14F-4D97-AF65-F5344CB8AC3E}">
        <p14:creationId xmlns:p14="http://schemas.microsoft.com/office/powerpoint/2010/main" val="12962697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fontScale="90000"/>
          </a:bodyPr>
          <a:lstStyle/>
          <a:p>
            <a:pPr eaLnBrk="1" hangingPunct="1"/>
            <a:r>
              <a:rPr lang="en-US" sz="4000"/>
              <a:t>In sum..</a:t>
            </a:r>
          </a:p>
        </p:txBody>
      </p:sp>
      <p:sp>
        <p:nvSpPr>
          <p:cNvPr id="46083" name="Rectangle 3"/>
          <p:cNvSpPr>
            <a:spLocks noGrp="1" noChangeArrowheads="1"/>
          </p:cNvSpPr>
          <p:nvPr>
            <p:ph idx="1"/>
          </p:nvPr>
        </p:nvSpPr>
        <p:spPr/>
        <p:txBody>
          <a:bodyPr/>
          <a:lstStyle/>
          <a:p>
            <a:pPr eaLnBrk="1" hangingPunct="1">
              <a:lnSpc>
                <a:spcPct val="80000"/>
              </a:lnSpc>
              <a:spcBef>
                <a:spcPct val="10000"/>
              </a:spcBef>
            </a:pPr>
            <a:r>
              <a:rPr lang="en-US" sz="2600" dirty="0"/>
              <a:t>Preferences are extremely state-dependent</a:t>
            </a:r>
          </a:p>
          <a:p>
            <a:pPr eaLnBrk="1" hangingPunct="1">
              <a:lnSpc>
                <a:spcPct val="80000"/>
              </a:lnSpc>
              <a:spcBef>
                <a:spcPct val="10000"/>
              </a:spcBef>
            </a:pPr>
            <a:r>
              <a:rPr lang="en-US" sz="2600" dirty="0"/>
              <a:t>We make decisions (often long-term) based on predictions of future preferences</a:t>
            </a:r>
          </a:p>
          <a:p>
            <a:pPr eaLnBrk="1" hangingPunct="1">
              <a:lnSpc>
                <a:spcPct val="80000"/>
              </a:lnSpc>
              <a:spcBef>
                <a:spcPct val="10000"/>
              </a:spcBef>
            </a:pPr>
            <a:r>
              <a:rPr lang="en-US" sz="2600" dirty="0"/>
              <a:t>We </a:t>
            </a:r>
            <a:r>
              <a:rPr lang="en-US" sz="2600" dirty="0" err="1"/>
              <a:t>mispredict</a:t>
            </a:r>
            <a:r>
              <a:rPr lang="en-US" sz="2600" dirty="0"/>
              <a:t> future preferences due to projection bias – because we project our current states on our future (and also past, and also other people’s) states</a:t>
            </a:r>
          </a:p>
          <a:p>
            <a:pPr eaLnBrk="1" hangingPunct="1">
              <a:lnSpc>
                <a:spcPct val="80000"/>
              </a:lnSpc>
              <a:spcBef>
                <a:spcPct val="10000"/>
              </a:spcBef>
            </a:pPr>
            <a:r>
              <a:rPr lang="en-US" sz="2600" dirty="0"/>
              <a:t>Transformative nature of states (most importantly affects) + Loss of perspective</a:t>
            </a:r>
            <a:r>
              <a:rPr lang="en-US" sz="2600" dirty="0">
                <a:sym typeface="Wingdings" pitchFamily="2" charset="2"/>
              </a:rPr>
              <a:t> Long-term d</a:t>
            </a:r>
            <a:r>
              <a:rPr lang="en-US" sz="2600" dirty="0"/>
              <a:t>ecision-making is powerfully influenced in a non-normative fashion by transient factors</a:t>
            </a:r>
          </a:p>
        </p:txBody>
      </p:sp>
      <p:sp>
        <p:nvSpPr>
          <p:cNvPr id="236548" name="Rectangle 4"/>
          <p:cNvSpPr>
            <a:spLocks noChangeArrowheads="1"/>
          </p:cNvSpPr>
          <p:nvPr/>
        </p:nvSpPr>
        <p:spPr bwMode="auto">
          <a:xfrm>
            <a:off x="2256453" y="4953000"/>
            <a:ext cx="7924800" cy="187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68275" lvl="1">
              <a:lnSpc>
                <a:spcPct val="85000"/>
              </a:lnSpc>
            </a:pPr>
            <a:r>
              <a:rPr lang="en-US" sz="2800" dirty="0"/>
              <a:t>“It is always thus, impelled by a state of mind which is destined not to last, that we make our irrevocable decisions.”</a:t>
            </a:r>
          </a:p>
          <a:p>
            <a:pPr>
              <a:lnSpc>
                <a:spcPct val="100000"/>
              </a:lnSpc>
            </a:pPr>
            <a:r>
              <a:rPr lang="en-US" sz="2400" dirty="0"/>
              <a:t>	        Marcel Proust, </a:t>
            </a:r>
            <a:r>
              <a:rPr lang="en-US" sz="2400" u="sng" dirty="0"/>
              <a:t>Remembrance of Things Past</a:t>
            </a:r>
            <a:r>
              <a:rPr lang="en-US" sz="24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654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54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8764" y="1600200"/>
            <a:ext cx="11201400" cy="4199946"/>
          </a:xfrm>
        </p:spPr>
        <p:txBody>
          <a:bodyPr>
            <a:normAutofit/>
          </a:bodyPr>
          <a:lstStyle/>
          <a:p>
            <a:pPr marL="0" indent="0" algn="ctr">
              <a:buNone/>
            </a:pPr>
            <a:r>
              <a:rPr lang="en-US" sz="4000" dirty="0" smtClean="0"/>
              <a:t>Is this </a:t>
            </a:r>
            <a:r>
              <a:rPr lang="en-US" sz="4000" i="1" dirty="0" smtClean="0"/>
              <a:t>economics</a:t>
            </a:r>
            <a:r>
              <a:rPr lang="en-US" sz="4000" dirty="0" smtClean="0"/>
              <a:t>?</a:t>
            </a:r>
            <a:endParaRPr lang="en-US" sz="4000" dirty="0"/>
          </a:p>
        </p:txBody>
      </p:sp>
    </p:spTree>
    <p:extLst>
      <p:ext uri="{BB962C8B-B14F-4D97-AF65-F5344CB8AC3E}">
        <p14:creationId xmlns:p14="http://schemas.microsoft.com/office/powerpoint/2010/main" val="2978194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26626" name="Rectangle 3"/>
          <p:cNvSpPr>
            <a:spLocks noGrp="1" noChangeArrowheads="1"/>
          </p:cNvSpPr>
          <p:nvPr>
            <p:ph idx="1"/>
          </p:nvPr>
        </p:nvSpPr>
        <p:spPr/>
        <p:txBody>
          <a:bodyPr/>
          <a:lstStyle/>
          <a:p>
            <a:pPr indent="-1588" eaLnBrk="1" hangingPunct="1">
              <a:lnSpc>
                <a:spcPct val="80000"/>
              </a:lnSpc>
              <a:spcBef>
                <a:spcPct val="0"/>
              </a:spcBef>
              <a:spcAft>
                <a:spcPct val="30000"/>
              </a:spcAft>
              <a:buNone/>
            </a:pPr>
            <a:r>
              <a:rPr lang="en-US" altLang="en-US" sz="2400" dirty="0"/>
              <a:t>Neoclassical economic theory “is capable of being set out and defended in absolutely non-hedonistic terms” and has no “essential connection with psychological hedonism, or for that matter with any other brand of </a:t>
            </a:r>
            <a:r>
              <a:rPr lang="en-US" altLang="en-US" sz="2400" u="sng" dirty="0" err="1"/>
              <a:t>Fach-Psychologie</a:t>
            </a:r>
            <a:r>
              <a:rPr lang="en-US" altLang="en-US" sz="2400" u="sng" dirty="0"/>
              <a:t>…</a:t>
            </a:r>
            <a:r>
              <a:rPr lang="en-US" altLang="en-US" sz="2400" dirty="0"/>
              <a:t> </a:t>
            </a:r>
          </a:p>
          <a:p>
            <a:pPr indent="-1588" eaLnBrk="1" hangingPunct="1">
              <a:lnSpc>
                <a:spcPct val="80000"/>
              </a:lnSpc>
              <a:spcBef>
                <a:spcPct val="0"/>
              </a:spcBef>
              <a:spcAft>
                <a:spcPct val="30000"/>
              </a:spcAft>
              <a:buNone/>
            </a:pPr>
            <a:r>
              <a:rPr lang="en-US" altLang="en-US" sz="2400" dirty="0"/>
              <a:t>Why the human animal attaches particular values in this sense to particular things, is a question which we do not discuss. That is quite properly a question for psychologists or perhaps even physiologists.”</a:t>
            </a:r>
          </a:p>
          <a:p>
            <a:pPr indent="-1588" eaLnBrk="1" hangingPunct="1">
              <a:lnSpc>
                <a:spcPct val="80000"/>
              </a:lnSpc>
              <a:buNone/>
            </a:pPr>
            <a:r>
              <a:rPr lang="en-US" altLang="en-US" sz="2800" dirty="0"/>
              <a:t>					Lionel Robbins (1932)</a:t>
            </a:r>
            <a:endParaRPr lang="en-US" altLang="en-US" sz="2400" dirty="0"/>
          </a:p>
          <a:p>
            <a:pPr indent="-1588" eaLnBrk="1" hangingPunct="1">
              <a:lnSpc>
                <a:spcPct val="80000"/>
              </a:lnSpc>
              <a:buNone/>
            </a:pPr>
            <a:endParaRPr lang="en-US" altLang="en-US" sz="2400" dirty="0"/>
          </a:p>
        </p:txBody>
      </p:sp>
      <p:pic>
        <p:nvPicPr>
          <p:cNvPr id="26627" name="Picture 5" descr="Photo of Lord Robbi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114800"/>
            <a:ext cx="13382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6518883"/>
            <a:ext cx="12192000" cy="338554"/>
          </a:xfrm>
          <a:prstGeom prst="rect">
            <a:avLst/>
          </a:prstGeom>
          <a:solidFill>
            <a:srgbClr val="002060"/>
          </a:solidFill>
        </p:spPr>
        <p:txBody>
          <a:bodyPr wrap="square">
            <a:spAutoFit/>
          </a:bodyPr>
          <a:lstStyle/>
          <a:p>
            <a:r>
              <a:rPr lang="en-US" sz="2000" dirty="0">
                <a:solidFill>
                  <a:schemeClr val="bg1"/>
                </a:solidFill>
              </a:rPr>
              <a:t>Robbins, L. R. B. (1932). </a:t>
            </a:r>
            <a:r>
              <a:rPr lang="en-US" sz="2000" i="1" dirty="0">
                <a:solidFill>
                  <a:schemeClr val="bg1"/>
                </a:solidFill>
              </a:rPr>
              <a:t>The nature and significance of economic science</a:t>
            </a:r>
            <a:r>
              <a:rPr lang="en-US" sz="2000" dirty="0">
                <a:solidFill>
                  <a:schemeClr val="bg1"/>
                </a:solidFill>
              </a:rPr>
              <a:t> (Vol. 2). London: Macmillan.</a:t>
            </a:r>
          </a:p>
        </p:txBody>
      </p:sp>
    </p:spTree>
    <p:extLst>
      <p:ext uri="{BB962C8B-B14F-4D97-AF65-F5344CB8AC3E}">
        <p14:creationId xmlns:p14="http://schemas.microsoft.com/office/powerpoint/2010/main" val="739807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spcAft>
                <a:spcPts val="1200"/>
              </a:spcAft>
            </a:pPr>
            <a:r>
              <a:rPr lang="en-US" sz="2800" dirty="0" smtClean="0"/>
              <a:t>Traditional economics (Hicks/Allen/Samuelson): ordinal index of  </a:t>
            </a:r>
            <a:r>
              <a:rPr lang="en-US" sz="2800" dirty="0"/>
              <a:t>preference </a:t>
            </a:r>
            <a:r>
              <a:rPr lang="en-US" sz="2800" dirty="0" smtClean="0"/>
              <a:t>(revealed by choices</a:t>
            </a:r>
            <a:r>
              <a:rPr lang="en-US" sz="2800" dirty="0"/>
              <a:t>)</a:t>
            </a:r>
          </a:p>
          <a:p>
            <a:pPr lvl="1">
              <a:spcAft>
                <a:spcPts val="1200"/>
              </a:spcAft>
            </a:pPr>
            <a:r>
              <a:rPr lang="en-US" sz="2400" dirty="0"/>
              <a:t>little content other than consistency (e.g., Sen, 1977</a:t>
            </a:r>
            <a:r>
              <a:rPr lang="en-US" sz="2400" dirty="0" smtClean="0"/>
              <a:t>) (and </a:t>
            </a:r>
            <a:r>
              <a:rPr lang="en-US" sz="2400" dirty="0"/>
              <a:t>consistency makes little </a:t>
            </a:r>
            <a:r>
              <a:rPr lang="en-US" sz="2400" dirty="0" smtClean="0"/>
              <a:t>sense)</a:t>
            </a:r>
            <a:endParaRPr lang="en-US" sz="2400" dirty="0"/>
          </a:p>
          <a:p>
            <a:pPr>
              <a:spcAft>
                <a:spcPts val="1200"/>
              </a:spcAft>
            </a:pPr>
            <a:r>
              <a:rPr lang="en-US" sz="2800" dirty="0" smtClean="0"/>
              <a:t>Kahneman: Decision </a:t>
            </a:r>
            <a:r>
              <a:rPr lang="en-US" sz="2800" dirty="0"/>
              <a:t>Utility versus Experience Utility</a:t>
            </a:r>
          </a:p>
          <a:p>
            <a:pPr lvl="1">
              <a:spcAft>
                <a:spcPts val="1200"/>
              </a:spcAft>
            </a:pPr>
            <a:r>
              <a:rPr lang="en-US" sz="2400" dirty="0"/>
              <a:t>Decision utility: close to </a:t>
            </a:r>
            <a:r>
              <a:rPr lang="en-US" sz="2400" dirty="0" smtClean="0"/>
              <a:t>economic </a:t>
            </a:r>
            <a:r>
              <a:rPr lang="en-US" sz="2400" dirty="0"/>
              <a:t>conception</a:t>
            </a:r>
          </a:p>
          <a:p>
            <a:pPr lvl="1">
              <a:spcAft>
                <a:spcPts val="1200"/>
              </a:spcAft>
            </a:pPr>
            <a:r>
              <a:rPr lang="en-US" sz="2400" dirty="0"/>
              <a:t>Experience utility: </a:t>
            </a:r>
            <a:r>
              <a:rPr lang="en-US" sz="2400" dirty="0" smtClean="0"/>
              <a:t>close to </a:t>
            </a:r>
            <a:r>
              <a:rPr lang="en-US" sz="2400" dirty="0" err="1" smtClean="0"/>
              <a:t>Benthamite</a:t>
            </a:r>
            <a:r>
              <a:rPr lang="en-US" sz="2400" dirty="0" smtClean="0"/>
              <a:t> conception of utility as happiness</a:t>
            </a:r>
            <a:endParaRPr lang="en-US" sz="2400" dirty="0"/>
          </a:p>
        </p:txBody>
      </p:sp>
      <p:sp>
        <p:nvSpPr>
          <p:cNvPr id="5" name="Rectangle 4"/>
          <p:cNvSpPr/>
          <p:nvPr/>
        </p:nvSpPr>
        <p:spPr>
          <a:xfrm>
            <a:off x="0" y="6375446"/>
            <a:ext cx="12192000" cy="486287"/>
          </a:xfrm>
          <a:prstGeom prst="rect">
            <a:avLst/>
          </a:prstGeom>
          <a:solidFill>
            <a:srgbClr val="002060"/>
          </a:solidFill>
        </p:spPr>
        <p:txBody>
          <a:bodyPr wrap="square">
            <a:spAutoFit/>
          </a:bodyPr>
          <a:lstStyle/>
          <a:p>
            <a:pPr marL="395288" indent="-395288"/>
            <a:r>
              <a:rPr lang="en-US" sz="1600" dirty="0">
                <a:solidFill>
                  <a:schemeClr val="bg1"/>
                </a:solidFill>
              </a:rPr>
              <a:t>Kahneman, D., </a:t>
            </a:r>
            <a:r>
              <a:rPr lang="en-US" sz="1600" dirty="0" err="1">
                <a:solidFill>
                  <a:schemeClr val="bg1"/>
                </a:solidFill>
              </a:rPr>
              <a:t>Wakker</a:t>
            </a:r>
            <a:r>
              <a:rPr lang="en-US" sz="1600" dirty="0">
                <a:solidFill>
                  <a:schemeClr val="bg1"/>
                </a:solidFill>
              </a:rPr>
              <a:t>, P. P., &amp; Sarin, R. (1997). Back to Bentham? Explorations of experienced utility. The quarterly journal of economics, 112(2), 375-406.</a:t>
            </a:r>
          </a:p>
        </p:txBody>
      </p:sp>
      <p:sp>
        <p:nvSpPr>
          <p:cNvPr id="6" name="Title 1"/>
          <p:cNvSpPr>
            <a:spLocks noGrp="1"/>
          </p:cNvSpPr>
          <p:nvPr>
            <p:ph type="title"/>
          </p:nvPr>
        </p:nvSpPr>
        <p:spPr/>
        <p:txBody>
          <a:bodyPr>
            <a:noAutofit/>
          </a:bodyPr>
          <a:lstStyle/>
          <a:p>
            <a:r>
              <a:rPr lang="en-US" sz="3200" dirty="0" smtClean="0"/>
              <a:t>Two notions of utility</a:t>
            </a:r>
            <a:endParaRPr lang="en-US" sz="3200" dirty="0"/>
          </a:p>
        </p:txBody>
      </p:sp>
    </p:spTree>
    <p:extLst>
      <p:ext uri="{BB962C8B-B14F-4D97-AF65-F5344CB8AC3E}">
        <p14:creationId xmlns:p14="http://schemas.microsoft.com/office/powerpoint/2010/main" val="1009335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12192000" cy="777874"/>
          </a:xfrm>
        </p:spPr>
        <p:txBody>
          <a:bodyPr>
            <a:noAutofit/>
          </a:bodyPr>
          <a:lstStyle/>
          <a:p>
            <a:pPr>
              <a:lnSpc>
                <a:spcPct val="80000"/>
              </a:lnSpc>
            </a:pPr>
            <a:r>
              <a:rPr lang="en-US" sz="3200" dirty="0" smtClean="0"/>
              <a:t>D</a:t>
            </a:r>
            <a:r>
              <a:rPr lang="en-US" sz="2800" dirty="0"/>
              <a:t>istinction between decision and experience utility opens door to many interesting </a:t>
            </a:r>
            <a:r>
              <a:rPr lang="en-US" sz="2800" dirty="0" smtClean="0"/>
              <a:t>questions</a:t>
            </a:r>
            <a:endParaRPr lang="en-US" sz="2800" dirty="0"/>
          </a:p>
        </p:txBody>
      </p:sp>
      <p:sp>
        <p:nvSpPr>
          <p:cNvPr id="4" name="Content Placeholder 2"/>
          <p:cNvSpPr>
            <a:spLocks noGrp="1"/>
          </p:cNvSpPr>
          <p:nvPr>
            <p:ph idx="1"/>
          </p:nvPr>
        </p:nvSpPr>
        <p:spPr/>
        <p:txBody>
          <a:bodyPr/>
          <a:lstStyle/>
          <a:p>
            <a:pPr marL="0" indent="0">
              <a:buNone/>
            </a:pPr>
            <a:endParaRPr lang="en-US" dirty="0" smtClean="0"/>
          </a:p>
          <a:p>
            <a:pPr>
              <a:spcAft>
                <a:spcPts val="1000"/>
              </a:spcAft>
            </a:pPr>
            <a:r>
              <a:rPr lang="en-US" sz="2800" dirty="0" smtClean="0"/>
              <a:t>Can people predict their own decision utility (what they will choose in the future)?</a:t>
            </a:r>
          </a:p>
          <a:p>
            <a:pPr>
              <a:spcAft>
                <a:spcPts val="1000"/>
              </a:spcAft>
            </a:pPr>
            <a:r>
              <a:rPr lang="en-US" sz="2800" dirty="0" smtClean="0"/>
              <a:t>Can </a:t>
            </a:r>
            <a:r>
              <a:rPr lang="en-US" sz="2800" dirty="0"/>
              <a:t>people predict their own experience utility (happiness, what will make them happy)?</a:t>
            </a:r>
          </a:p>
          <a:p>
            <a:pPr>
              <a:spcAft>
                <a:spcPts val="1000"/>
              </a:spcAft>
            </a:pPr>
            <a:r>
              <a:rPr lang="en-US" sz="2800" dirty="0"/>
              <a:t>Do two types of utilities correspond; do decisions maximize </a:t>
            </a:r>
            <a:r>
              <a:rPr lang="en-US" sz="2800" dirty="0" smtClean="0"/>
              <a:t>happiness?</a:t>
            </a:r>
            <a:endParaRPr lang="en-US" sz="2800" dirty="0"/>
          </a:p>
          <a:p>
            <a:pPr marL="0" indent="0">
              <a:spcAft>
                <a:spcPts val="1000"/>
              </a:spcAft>
              <a:buNone/>
            </a:pPr>
            <a:r>
              <a:rPr lang="en-US" dirty="0" smtClean="0"/>
              <a:t>My focus today: predictions of decision utility</a:t>
            </a:r>
          </a:p>
          <a:p>
            <a:pPr marL="400050" lvl="1" indent="0">
              <a:spcAft>
                <a:spcPts val="1000"/>
              </a:spcAft>
              <a:buNone/>
            </a:pPr>
            <a:r>
              <a:rPr lang="en-US" sz="2400" dirty="0"/>
              <a:t>Do people know what they will want/choose (not what will make them happy) in the future?</a:t>
            </a:r>
            <a:endParaRPr lang="en-US" sz="2400" dirty="0"/>
          </a:p>
        </p:txBody>
      </p:sp>
    </p:spTree>
    <p:extLst>
      <p:ext uri="{BB962C8B-B14F-4D97-AF65-F5344CB8AC3E}">
        <p14:creationId xmlns:p14="http://schemas.microsoft.com/office/powerpoint/2010/main" val="1025092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Predicting preferences</a:t>
            </a:r>
            <a:endParaRPr lang="en-US" dirty="0"/>
          </a:p>
        </p:txBody>
      </p:sp>
      <p:sp>
        <p:nvSpPr>
          <p:cNvPr id="3" name="Content Placeholder 2"/>
          <p:cNvSpPr>
            <a:spLocks noGrp="1"/>
          </p:cNvSpPr>
          <p:nvPr>
            <p:ph idx="1"/>
          </p:nvPr>
        </p:nvSpPr>
        <p:spPr/>
        <p:txBody>
          <a:bodyPr/>
          <a:lstStyle/>
          <a:p>
            <a:pPr marL="0" indent="0">
              <a:spcBef>
                <a:spcPts val="0"/>
              </a:spcBef>
              <a:buNone/>
            </a:pPr>
            <a:r>
              <a:rPr lang="en-US" sz="2400" spc="-150" dirty="0"/>
              <a:t>Many important decisions </a:t>
            </a:r>
            <a:r>
              <a:rPr lang="en-US" sz="2400" spc="-150" dirty="0"/>
              <a:t>require </a:t>
            </a:r>
            <a:r>
              <a:rPr lang="en-US" sz="2400" spc="-150" dirty="0"/>
              <a:t>predicting future </a:t>
            </a:r>
            <a:r>
              <a:rPr lang="en-US" sz="2400" spc="-150" dirty="0"/>
              <a:t>preferences – e.g., </a:t>
            </a:r>
            <a:r>
              <a:rPr lang="en-US" sz="2200" dirty="0"/>
              <a:t> </a:t>
            </a:r>
          </a:p>
          <a:p>
            <a:pPr lvl="1" indent="-342900">
              <a:spcBef>
                <a:spcPts val="0"/>
              </a:spcBef>
            </a:pPr>
            <a:r>
              <a:rPr lang="en-US" sz="1600" dirty="0"/>
              <a:t>Choosing </a:t>
            </a:r>
            <a:r>
              <a:rPr lang="en-US" sz="1600" dirty="0"/>
              <a:t>a job</a:t>
            </a:r>
          </a:p>
          <a:p>
            <a:pPr lvl="1" indent="-342900">
              <a:spcBef>
                <a:spcPts val="0"/>
              </a:spcBef>
            </a:pPr>
            <a:r>
              <a:rPr lang="en-US" sz="1600" dirty="0"/>
              <a:t>Deciding where to live</a:t>
            </a:r>
          </a:p>
          <a:p>
            <a:pPr lvl="1" indent="-342900">
              <a:spcBef>
                <a:spcPts val="0"/>
              </a:spcBef>
            </a:pPr>
            <a:r>
              <a:rPr lang="en-US" sz="1600" dirty="0"/>
              <a:t>Committing to having a baby</a:t>
            </a:r>
          </a:p>
          <a:p>
            <a:pPr lvl="1" indent="-342900">
              <a:spcBef>
                <a:spcPts val="0"/>
              </a:spcBef>
            </a:pPr>
            <a:r>
              <a:rPr lang="en-US" sz="1600" dirty="0"/>
              <a:t>Buying a durable good</a:t>
            </a:r>
          </a:p>
          <a:p>
            <a:pPr marL="0" indent="0">
              <a:buNone/>
            </a:pPr>
            <a:r>
              <a:rPr lang="en-US" sz="2400" dirty="0"/>
              <a:t>One major cause of </a:t>
            </a:r>
            <a:r>
              <a:rPr lang="en-US" sz="2400" dirty="0" err="1"/>
              <a:t>misprediction</a:t>
            </a:r>
            <a:r>
              <a:rPr lang="en-US" sz="2400" dirty="0"/>
              <a:t>: </a:t>
            </a:r>
            <a:r>
              <a:rPr lang="en-US" sz="2400" i="1" dirty="0"/>
              <a:t>projection</a:t>
            </a:r>
            <a:r>
              <a:rPr lang="en-US" sz="2400" i="1" baseline="30000" dirty="0"/>
              <a:t>1</a:t>
            </a:r>
            <a:endParaRPr lang="en-US" sz="2400" i="1" dirty="0"/>
          </a:p>
          <a:p>
            <a:r>
              <a:rPr lang="en-US" sz="2000" b="1" dirty="0"/>
              <a:t>Cognitive projection:</a:t>
            </a:r>
          </a:p>
          <a:p>
            <a:pPr lvl="1"/>
            <a:r>
              <a:rPr lang="en-US" sz="1800" dirty="0"/>
              <a:t>Hindsight bias (exaggerating degree to which whatever happened could have been foreseen)</a:t>
            </a:r>
          </a:p>
          <a:p>
            <a:pPr lvl="1"/>
            <a:r>
              <a:rPr lang="en-US" sz="1800" dirty="0"/>
              <a:t>Curse of knowledge (overestimating the degree to which other people know whatever you know)</a:t>
            </a:r>
          </a:p>
          <a:p>
            <a:r>
              <a:rPr lang="en-US" sz="2000" b="1" dirty="0"/>
              <a:t>Preference projection:</a:t>
            </a:r>
          </a:p>
          <a:p>
            <a:pPr lvl="1"/>
            <a:r>
              <a:rPr lang="en-US" sz="1800" dirty="0"/>
              <a:t>Preferences are state-dependent: u(</a:t>
            </a:r>
            <a:r>
              <a:rPr lang="en-US" sz="1800" dirty="0" err="1"/>
              <a:t>x,s</a:t>
            </a:r>
            <a:r>
              <a:rPr lang="en-US" sz="1800" dirty="0"/>
              <a:t>) (states include all factors that exert a transitory influence on preferences)</a:t>
            </a:r>
          </a:p>
          <a:p>
            <a:pPr lvl="1"/>
            <a:r>
              <a:rPr lang="en-US" sz="1800" dirty="0"/>
              <a:t>People ‘project’ their current state-dependent preferences on themselves in the future – they assume that these preferences will be more similar to their current preferences than will be the case</a:t>
            </a:r>
          </a:p>
          <a:p>
            <a:pPr marL="0" indent="0">
              <a:buNone/>
            </a:pPr>
            <a:endParaRPr lang="en-US" sz="2000" baseline="30000" dirty="0"/>
          </a:p>
        </p:txBody>
      </p:sp>
      <p:sp>
        <p:nvSpPr>
          <p:cNvPr id="2" name="Rectangle 1"/>
          <p:cNvSpPr/>
          <p:nvPr/>
        </p:nvSpPr>
        <p:spPr>
          <a:xfrm>
            <a:off x="9448800" y="1297669"/>
            <a:ext cx="1981200" cy="1524000"/>
          </a:xfrm>
          <a:prstGeom prst="rect">
            <a:avLst/>
          </a:prstGeom>
          <a:ln>
            <a:solidFill>
              <a:schemeClr val="tx1"/>
            </a:solidFill>
            <a:prstDash val="dash"/>
          </a:ln>
        </p:spPr>
        <p:txBody>
          <a:bodyPr wrap="square">
            <a:spAutoFit/>
          </a:bodyPr>
          <a:lstStyle/>
          <a:p>
            <a:r>
              <a:rPr lang="en-US" sz="1600" baseline="30000" dirty="0"/>
              <a:t>1</a:t>
            </a:r>
            <a:r>
              <a:rPr lang="en-US" sz="1400" b="1" dirty="0"/>
              <a:t>Projection: </a:t>
            </a:r>
            <a:r>
              <a:rPr lang="en-US" sz="1400" dirty="0"/>
              <a:t>concept proposed by Freud in which humans defend themselves against thoughts or feelings they find unacceptable by attributing them to others</a:t>
            </a:r>
            <a:endParaRPr lang="en-US" sz="1600" dirty="0"/>
          </a:p>
        </p:txBody>
      </p:sp>
      <p:sp>
        <p:nvSpPr>
          <p:cNvPr id="4" name="Rectangle 3"/>
          <p:cNvSpPr/>
          <p:nvPr/>
        </p:nvSpPr>
        <p:spPr>
          <a:xfrm>
            <a:off x="0" y="5642425"/>
            <a:ext cx="12192000" cy="1231106"/>
          </a:xfrm>
          <a:prstGeom prst="rect">
            <a:avLst/>
          </a:prstGeom>
          <a:solidFill>
            <a:schemeClr val="accent2"/>
          </a:solidFill>
          <a:ln>
            <a:solidFill>
              <a:schemeClr val="tx1"/>
            </a:solidFill>
          </a:ln>
        </p:spPr>
        <p:txBody>
          <a:bodyPr wrap="square">
            <a:spAutoFit/>
          </a:bodyPr>
          <a:lstStyle/>
          <a:p>
            <a:pPr marL="228600" indent="-228600">
              <a:spcBef>
                <a:spcPts val="0"/>
              </a:spcBef>
              <a:spcAft>
                <a:spcPts val="600"/>
              </a:spcAft>
            </a:pPr>
            <a:r>
              <a:rPr lang="en-US" sz="1600" dirty="0">
                <a:solidFill>
                  <a:schemeClr val="bg1"/>
                </a:solidFill>
                <a:latin typeface="+mn-lt"/>
              </a:rPr>
              <a:t>Loewenstein, </a:t>
            </a:r>
            <a:r>
              <a:rPr lang="en-US" sz="1600" dirty="0">
                <a:solidFill>
                  <a:schemeClr val="bg1"/>
                </a:solidFill>
                <a:latin typeface="+mn-lt"/>
              </a:rPr>
              <a:t>O'Donoghue </a:t>
            </a:r>
            <a:r>
              <a:rPr lang="en-US" sz="1600" dirty="0">
                <a:solidFill>
                  <a:schemeClr val="bg1"/>
                </a:solidFill>
                <a:latin typeface="+mn-lt"/>
              </a:rPr>
              <a:t>&amp; </a:t>
            </a:r>
            <a:r>
              <a:rPr lang="en-US" sz="1600" dirty="0">
                <a:solidFill>
                  <a:schemeClr val="bg1"/>
                </a:solidFill>
                <a:latin typeface="+mn-lt"/>
              </a:rPr>
              <a:t>Rabin </a:t>
            </a:r>
            <a:r>
              <a:rPr lang="en-US" sz="1600" dirty="0">
                <a:solidFill>
                  <a:schemeClr val="bg1"/>
                </a:solidFill>
                <a:latin typeface="+mn-lt"/>
              </a:rPr>
              <a:t>(2003). Projection bias in predicting future utility</a:t>
            </a:r>
            <a:r>
              <a:rPr lang="en-US" sz="1600" i="1" dirty="0">
                <a:solidFill>
                  <a:schemeClr val="bg1"/>
                </a:solidFill>
                <a:latin typeface="+mn-lt"/>
              </a:rPr>
              <a:t>.</a:t>
            </a:r>
            <a:r>
              <a:rPr lang="en-US" sz="1600" dirty="0">
                <a:solidFill>
                  <a:schemeClr val="bg1"/>
                </a:solidFill>
                <a:latin typeface="+mn-lt"/>
              </a:rPr>
              <a:t> </a:t>
            </a:r>
            <a:r>
              <a:rPr lang="en-US" sz="1600" i="1" dirty="0">
                <a:solidFill>
                  <a:schemeClr val="bg1"/>
                </a:solidFill>
                <a:latin typeface="+mn-lt"/>
              </a:rPr>
              <a:t>Quarterly Journal of Economics, 118</a:t>
            </a:r>
            <a:r>
              <a:rPr lang="en-US" sz="1600" dirty="0">
                <a:solidFill>
                  <a:schemeClr val="bg1"/>
                </a:solidFill>
                <a:latin typeface="+mn-lt"/>
              </a:rPr>
              <a:t>, 1209-1248.</a:t>
            </a:r>
          </a:p>
          <a:p>
            <a:pPr marL="228600" indent="-228600">
              <a:spcBef>
                <a:spcPts val="0"/>
              </a:spcBef>
              <a:spcAft>
                <a:spcPts val="600"/>
              </a:spcAft>
            </a:pPr>
            <a:r>
              <a:rPr lang="en-US" sz="1600" dirty="0" smtClean="0">
                <a:solidFill>
                  <a:schemeClr val="bg1"/>
                </a:solidFill>
                <a:latin typeface="+mn-lt"/>
              </a:rPr>
              <a:t>Van </a:t>
            </a:r>
            <a:r>
              <a:rPr lang="en-US" sz="1600" dirty="0">
                <a:solidFill>
                  <a:schemeClr val="bg1"/>
                </a:solidFill>
                <a:latin typeface="+mn-lt"/>
              </a:rPr>
              <a:t>Boven </a:t>
            </a:r>
            <a:r>
              <a:rPr lang="en-US" sz="1600" dirty="0">
                <a:solidFill>
                  <a:schemeClr val="bg1"/>
                </a:solidFill>
                <a:latin typeface="+mn-lt"/>
              </a:rPr>
              <a:t>&amp; </a:t>
            </a:r>
            <a:r>
              <a:rPr lang="en-US" sz="1600" dirty="0">
                <a:solidFill>
                  <a:schemeClr val="bg1"/>
                </a:solidFill>
                <a:latin typeface="+mn-lt"/>
              </a:rPr>
              <a:t>Loewenstein </a:t>
            </a:r>
            <a:r>
              <a:rPr lang="en-US" sz="1600" dirty="0">
                <a:solidFill>
                  <a:schemeClr val="bg1"/>
                </a:solidFill>
                <a:latin typeface="+mn-lt"/>
              </a:rPr>
              <a:t>(2003). </a:t>
            </a:r>
            <a:r>
              <a:rPr lang="en-US" sz="1600" dirty="0">
                <a:solidFill>
                  <a:schemeClr val="bg1"/>
                </a:solidFill>
                <a:latin typeface="+mn-lt"/>
              </a:rPr>
              <a:t>Social projection of transient drive states. </a:t>
            </a:r>
            <a:r>
              <a:rPr lang="en-US" sz="1600" i="1" dirty="0">
                <a:solidFill>
                  <a:schemeClr val="bg1"/>
                </a:solidFill>
                <a:latin typeface="+mn-lt"/>
              </a:rPr>
              <a:t>Personality and Social Psychology Bulletin, 29(9)</a:t>
            </a:r>
            <a:r>
              <a:rPr lang="en-US" sz="1600" dirty="0">
                <a:solidFill>
                  <a:schemeClr val="bg1"/>
                </a:solidFill>
                <a:latin typeface="+mn-lt"/>
              </a:rPr>
              <a:t>, 1159-1168</a:t>
            </a:r>
            <a:r>
              <a:rPr lang="en-US" sz="1600" dirty="0">
                <a:solidFill>
                  <a:schemeClr val="bg1"/>
                </a:solidFill>
                <a:latin typeface="+mn-lt"/>
              </a:rPr>
              <a:t>.</a:t>
            </a:r>
          </a:p>
          <a:p>
            <a:pPr marL="228600" indent="-228600">
              <a:spcBef>
                <a:spcPts val="0"/>
              </a:spcBef>
              <a:spcAft>
                <a:spcPts val="600"/>
              </a:spcAft>
            </a:pPr>
            <a:r>
              <a:rPr lang="en-US" sz="1600" dirty="0">
                <a:solidFill>
                  <a:schemeClr val="bg1"/>
                </a:solidFill>
                <a:latin typeface="+mn-lt"/>
                <a:ea typeface="Times New Roman" panose="02020603050405020304" pitchFamily="18" charset="0"/>
              </a:rPr>
              <a:t>Loewenstein </a:t>
            </a:r>
            <a:r>
              <a:rPr lang="en-US" sz="1600" dirty="0">
                <a:solidFill>
                  <a:schemeClr val="bg1"/>
                </a:solidFill>
                <a:latin typeface="+mn-lt"/>
                <a:ea typeface="Times New Roman" panose="02020603050405020304" pitchFamily="18" charset="0"/>
              </a:rPr>
              <a:t>(2005). Projection bias in medical decision-making. </a:t>
            </a:r>
            <a:r>
              <a:rPr lang="en-US" sz="1600" i="1" dirty="0">
                <a:solidFill>
                  <a:schemeClr val="bg1"/>
                </a:solidFill>
                <a:latin typeface="+mn-lt"/>
                <a:ea typeface="Times New Roman" panose="02020603050405020304" pitchFamily="18" charset="0"/>
              </a:rPr>
              <a:t>Medical Decision Making, 25</a:t>
            </a:r>
            <a:r>
              <a:rPr lang="en-US" sz="1600" dirty="0">
                <a:solidFill>
                  <a:schemeClr val="bg1"/>
                </a:solidFill>
                <a:latin typeface="+mn-lt"/>
                <a:ea typeface="Times New Roman" panose="02020603050405020304" pitchFamily="18" charset="0"/>
              </a:rPr>
              <a:t>, 96-105. </a:t>
            </a:r>
            <a:endParaRPr lang="en-US" sz="1600" dirty="0">
              <a:solidFill>
                <a:schemeClr val="bg1"/>
              </a:solidFill>
              <a:latin typeface="+mn-lt"/>
            </a:endParaRPr>
          </a:p>
        </p:txBody>
      </p:sp>
    </p:spTree>
    <p:extLst>
      <p:ext uri="{BB962C8B-B14F-4D97-AF65-F5344CB8AC3E}">
        <p14:creationId xmlns:p14="http://schemas.microsoft.com/office/powerpoint/2010/main" val="253046742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09600" marR="0" indent="-609600" algn="l" defTabSz="914400" rtl="0" eaLnBrk="1" fontAlgn="base" latinLnBrk="0" hangingPunct="1">
          <a:lnSpc>
            <a:spcPct val="80000"/>
          </a:lnSpc>
          <a:spcBef>
            <a:spcPct val="2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23857</TotalTime>
  <Words>4566</Words>
  <Application>Microsoft Office PowerPoint</Application>
  <PresentationFormat>Widescreen</PresentationFormat>
  <Paragraphs>352</Paragraphs>
  <Slides>48</Slides>
  <Notes>31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8" baseType="lpstr">
      <vt:lpstr>Arial</vt:lpstr>
      <vt:lpstr>Calibri</vt:lpstr>
      <vt:lpstr>CMR10</vt:lpstr>
      <vt:lpstr>Courier New</vt:lpstr>
      <vt:lpstr>굴림</vt:lpstr>
      <vt:lpstr>Helvetica</vt:lpstr>
      <vt:lpstr>Times New Roman</vt:lpstr>
      <vt:lpstr>Wingdings</vt:lpstr>
      <vt:lpstr>1_Default Design</vt:lpstr>
      <vt:lpstr>Document</vt:lpstr>
      <vt:lpstr>Misunderstanding and Mispredicting Preferences</vt:lpstr>
      <vt:lpstr>Narratives and Valuations (joint with Dor Morag (a fellow ‘summer-camper’))</vt:lpstr>
      <vt:lpstr>Example observations</vt:lpstr>
      <vt:lpstr>Results: Mean WTA by Experimental Condition (both experiments)</vt:lpstr>
      <vt:lpstr>PowerPoint Presentation</vt:lpstr>
      <vt:lpstr> </vt:lpstr>
      <vt:lpstr>Two notions of utility</vt:lpstr>
      <vt:lpstr>Distinction between decision and experience utility opens door to many interesting questions</vt:lpstr>
      <vt:lpstr>Predicting preferences</vt:lpstr>
      <vt:lpstr>PowerPoint Presentation</vt:lpstr>
      <vt:lpstr>One important state: ownership</vt:lpstr>
      <vt:lpstr>Are people aware of the endowment effect?</vt:lpstr>
      <vt:lpstr>Study 2 (n=106 Northwestern executive students)</vt:lpstr>
      <vt:lpstr>“Buyer’s agent study”  (31 pairs of Cornell undergrads)</vt:lpstr>
      <vt:lpstr>Debiasing study (study 5 from paper)</vt:lpstr>
      <vt:lpstr>Repeated markets study; learning from experience?</vt:lpstr>
      <vt:lpstr>Three field studies documenting projection bias..</vt:lpstr>
      <vt:lpstr>Catalog orders (temperature)</vt:lpstr>
      <vt:lpstr>Convertible purchases</vt:lpstr>
      <vt:lpstr>Convertible purchases</vt:lpstr>
      <vt:lpstr>Health insurance purchases</vt:lpstr>
      <vt:lpstr>PowerPoint Presentation</vt:lpstr>
      <vt:lpstr>PowerPoint Presentation</vt:lpstr>
      <vt:lpstr>Hot-cold empathy gap (one specific form of projection bias)</vt:lpstr>
      <vt:lpstr>Varieties of hot-cold empathy gaps... </vt:lpstr>
      <vt:lpstr>Thirst (prospective &amp; interpersonal)</vt:lpstr>
      <vt:lpstr>Main measures</vt:lpstr>
      <vt:lpstr>PowerPoint Presentation</vt:lpstr>
      <vt:lpstr>Results</vt:lpstr>
      <vt:lpstr>PowerPoint Presentation</vt:lpstr>
      <vt:lpstr>Hot-cold empathy gaps: Fear</vt:lpstr>
      <vt:lpstr>Hot-cold empathy gaps: Fear</vt:lpstr>
      <vt:lpstr>Applications</vt:lpstr>
      <vt:lpstr>Addiction</vt:lpstr>
      <vt:lpstr>PowerPoint Presentation</vt:lpstr>
      <vt:lpstr>Results</vt:lpstr>
      <vt:lpstr>Helps to explain..</vt:lpstr>
      <vt:lpstr>PowerPoint Presentation</vt:lpstr>
      <vt:lpstr>Suicide</vt:lpstr>
      <vt:lpstr>Studies of Golden Gate Bridge attempted suicides..</vt:lpstr>
      <vt:lpstr>End of life decision making</vt:lpstr>
      <vt:lpstr>How much life are people willing to give up to experience a high quality death?</vt:lpstr>
      <vt:lpstr>PowerPoint Presentation</vt:lpstr>
      <vt:lpstr>PowerPoint Presentation</vt:lpstr>
      <vt:lpstr>Torture</vt:lpstr>
      <vt:lpstr>Open questions..</vt:lpstr>
      <vt:lpstr>Slide 3 revisited</vt:lpstr>
      <vt:lpstr>In sum..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Side of Emotion</dc:title>
  <dc:creator>Schofield</dc:creator>
  <cp:lastModifiedBy>George Loewenstein</cp:lastModifiedBy>
  <cp:revision>146</cp:revision>
  <dcterms:created xsi:type="dcterms:W3CDTF">2008-05-14T22:56:40Z</dcterms:created>
  <dcterms:modified xsi:type="dcterms:W3CDTF">2022-07-07T21:51:04Z</dcterms:modified>
</cp:coreProperties>
</file>