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7" r:id="rId2"/>
  </p:sldMasterIdLst>
  <p:notesMasterIdLst>
    <p:notesMasterId r:id="rId30"/>
  </p:notesMasterIdLst>
  <p:sldIdLst>
    <p:sldId id="283" r:id="rId3"/>
    <p:sldId id="354" r:id="rId4"/>
    <p:sldId id="331" r:id="rId5"/>
    <p:sldId id="332" r:id="rId6"/>
    <p:sldId id="304" r:id="rId7"/>
    <p:sldId id="333" r:id="rId8"/>
    <p:sldId id="334" r:id="rId9"/>
    <p:sldId id="335" r:id="rId10"/>
    <p:sldId id="305" r:id="rId11"/>
    <p:sldId id="308" r:id="rId12"/>
    <p:sldId id="355" r:id="rId13"/>
    <p:sldId id="309" r:id="rId14"/>
    <p:sldId id="347" r:id="rId15"/>
    <p:sldId id="311" r:id="rId16"/>
    <p:sldId id="322" r:id="rId17"/>
    <p:sldId id="317" r:id="rId18"/>
    <p:sldId id="352" r:id="rId19"/>
    <p:sldId id="353" r:id="rId20"/>
    <p:sldId id="345" r:id="rId21"/>
    <p:sldId id="343" r:id="rId22"/>
    <p:sldId id="318" r:id="rId23"/>
    <p:sldId id="346" r:id="rId24"/>
    <p:sldId id="351" r:id="rId25"/>
    <p:sldId id="350" r:id="rId26"/>
    <p:sldId id="349" r:id="rId27"/>
    <p:sldId id="356" r:id="rId28"/>
    <p:sldId id="348" r:id="rId29"/>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Loewenstein" initials="GL" lastIdx="11" clrIdx="0">
    <p:extLst>
      <p:ext uri="{19B8F6BF-5375-455C-9EA6-DF929625EA0E}">
        <p15:presenceInfo xmlns:p15="http://schemas.microsoft.com/office/powerpoint/2012/main" userId="S-1-5-21-484763869-963894560-842925246-7763" providerId="AD"/>
      </p:ext>
    </p:extLst>
  </p:cmAuthor>
  <p:cmAuthor id="2" name="zdw" initials="z" lastIdx="3" clrIdx="1">
    <p:extLst>
      <p:ext uri="{19B8F6BF-5375-455C-9EA6-DF929625EA0E}">
        <p15:presenceInfo xmlns:p15="http://schemas.microsoft.com/office/powerpoint/2012/main" userId="S::zdw@andrew.cmu.edu::073b01c3-5bb1-4086-83ee-b5e97aa2d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C5E0B4"/>
    <a:srgbClr val="FFCC00"/>
    <a:srgbClr val="0070C0"/>
    <a:srgbClr val="E3BB35"/>
    <a:srgbClr val="D5A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03" autoAdjust="0"/>
    <p:restoredTop sz="94733"/>
  </p:normalViewPr>
  <p:slideViewPr>
    <p:cSldViewPr snapToGrid="0" snapToObjects="1">
      <p:cViewPr varScale="1">
        <p:scale>
          <a:sx n="74" d="100"/>
          <a:sy n="74"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1136E-11B4-4C84-8252-5DEEA74D723F}" type="slidenum">
              <a:rPr lang="en-US" smtClean="0"/>
              <a:t>9</a:t>
            </a:fld>
            <a:endParaRPr lang="en-US"/>
          </a:p>
        </p:txBody>
      </p:sp>
    </p:spTree>
    <p:extLst>
      <p:ext uri="{BB962C8B-B14F-4D97-AF65-F5344CB8AC3E}">
        <p14:creationId xmlns:p14="http://schemas.microsoft.com/office/powerpoint/2010/main" val="271552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1224536"/>
          </a:xfrm>
          <a:solidFill>
            <a:srgbClr val="FFD03B"/>
          </a:solidFill>
        </p:spPr>
        <p:txBody>
          <a:bodyPr>
            <a:normAutofit/>
          </a:bodyPr>
          <a:lstStyle>
            <a:lvl1pPr>
              <a:defRPr sz="2987">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61589" y="2263118"/>
            <a:ext cx="15931367" cy="6840243"/>
          </a:xfrm>
        </p:spPr>
        <p:txBody>
          <a:bodyPr>
            <a:normAutofit/>
          </a:bodyPr>
          <a:lstStyle>
            <a:lvl1pPr>
              <a:lnSpc>
                <a:spcPct val="85000"/>
              </a:lnSpc>
              <a:spcBef>
                <a:spcPts val="0"/>
              </a:spcBef>
              <a:spcAft>
                <a:spcPts val="640"/>
              </a:spcAft>
              <a:defRPr sz="4400"/>
            </a:lvl1pPr>
            <a:lvl2pPr marL="1219238" indent="-243848">
              <a:lnSpc>
                <a:spcPct val="85000"/>
              </a:lnSpc>
              <a:spcBef>
                <a:spcPts val="0"/>
              </a:spcBef>
              <a:spcAft>
                <a:spcPts val="640"/>
              </a:spcAft>
              <a:buFont typeface="Wingdings" panose="05000000000000000000" pitchFamily="2" charset="2"/>
              <a:buChar char="§"/>
              <a:defRPr sz="4000"/>
            </a:lvl2pPr>
            <a:lvl3pPr marL="1219238" indent="-243848">
              <a:lnSpc>
                <a:spcPct val="85000"/>
              </a:lnSpc>
              <a:spcBef>
                <a:spcPts val="0"/>
              </a:spcBef>
              <a:spcAft>
                <a:spcPts val="640"/>
              </a:spcAft>
              <a:buFont typeface="Calibri" panose="020F0502020204030204" pitchFamily="34" charset="0"/>
              <a:buChar char="̶"/>
              <a:defRPr lang="en-US" sz="2560" kern="1200" dirty="0">
                <a:solidFill>
                  <a:schemeClr val="tx1"/>
                </a:solidFill>
                <a:latin typeface="+mn-lt"/>
                <a:ea typeface="+mn-ea"/>
                <a:cs typeface="+mn-cs"/>
              </a:defRPr>
            </a:lvl3pPr>
            <a:lvl4pPr marL="1706933" indent="-243848">
              <a:lnSpc>
                <a:spcPct val="85000"/>
              </a:lnSpc>
              <a:spcBef>
                <a:spcPts val="0"/>
              </a:spcBef>
              <a:spcAft>
                <a:spcPts val="640"/>
              </a:spcAft>
              <a:buFont typeface="Wingdings" panose="05000000000000000000" pitchFamily="2" charset="2"/>
              <a:buChar char="§"/>
              <a:defRPr sz="3200"/>
            </a:lvl4pPr>
            <a:lvl5pPr marL="2293681" indent="-342900">
              <a:lnSpc>
                <a:spcPct val="85000"/>
              </a:lnSpc>
              <a:spcBef>
                <a:spcPts val="0"/>
              </a:spcBef>
              <a:spcAft>
                <a:spcPts val="640"/>
              </a:spcAft>
              <a:buFont typeface="Courier New" panose="02070309020205020404" pitchFamily="49" charset="0"/>
              <a:buChar char="o"/>
              <a:defRPr sz="3200"/>
            </a:lvl5pPr>
            <a:lvl6pPr marL="2682324" indent="-243848">
              <a:buFont typeface="Wingdings" panose="05000000000000000000" pitchFamily="2" charset="2"/>
              <a:buChar char="q"/>
              <a:defRPr sz="2800"/>
            </a:lvl6pPr>
          </a:lstStyle>
          <a:p>
            <a:pPr lvl="0"/>
            <a:r>
              <a:rPr lang="en-US" dirty="0"/>
              <a:t>Edit Master text styles</a:t>
            </a:r>
          </a:p>
          <a:p>
            <a:pPr marL="1219238" lvl="1" indent="-243848" algn="l" defTabSz="975390" rtl="0" eaLnBrk="1" latinLnBrk="0" hangingPunct="1">
              <a:lnSpc>
                <a:spcPct val="85000"/>
              </a:lnSpc>
              <a:spcBef>
                <a:spcPts val="0"/>
              </a:spcBef>
              <a:spcAft>
                <a:spcPts val="640"/>
              </a:spcAft>
              <a:buFont typeface="Calibri" panose="020F0502020204030204" pitchFamily="34" charset="0"/>
              <a:buChar char="̶"/>
            </a:pPr>
            <a:r>
              <a:rPr lang="en-US" dirty="0"/>
              <a:t>Second level</a:t>
            </a:r>
          </a:p>
          <a:p>
            <a:pPr lvl="3"/>
            <a:r>
              <a:rPr lang="en-US" dirty="0"/>
              <a:t>Third level</a:t>
            </a:r>
          </a:p>
          <a:p>
            <a:pPr lvl="4"/>
            <a:r>
              <a:rPr lang="en-US" dirty="0"/>
              <a:t>Fourth level</a:t>
            </a:r>
          </a:p>
          <a:p>
            <a:pPr lvl="5"/>
            <a:r>
              <a:rPr lang="en-US" dirty="0"/>
              <a:t>Fifth level</a:t>
            </a:r>
          </a:p>
        </p:txBody>
      </p:sp>
      <p:sp>
        <p:nvSpPr>
          <p:cNvPr id="7" name="Rectangle 6"/>
          <p:cNvSpPr/>
          <p:nvPr userDrawn="1"/>
        </p:nvSpPr>
        <p:spPr>
          <a:xfrm>
            <a:off x="1" y="0"/>
            <a:ext cx="8675058" cy="5192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Rectangle 7"/>
          <p:cNvSpPr/>
          <p:nvPr userDrawn="1"/>
        </p:nvSpPr>
        <p:spPr>
          <a:xfrm>
            <a:off x="8675059" y="0"/>
            <a:ext cx="8665205" cy="519290"/>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Tree>
    <p:extLst>
      <p:ext uri="{BB962C8B-B14F-4D97-AF65-F5344CB8AC3E}">
        <p14:creationId xmlns:p14="http://schemas.microsoft.com/office/powerpoint/2010/main" val="344116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5"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7371871" y="1404338"/>
            <a:ext cx="8778508"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1194402" y="2926081"/>
            <a:ext cx="5592685"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F2AB9B1-5C7B-4C12-8915-7A6B6CB441CC}"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56399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AB9B1-5C7B-4C12-8915-7A6B6CB441CC}"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41200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9126" y="519290"/>
            <a:ext cx="3738994"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2143" y="519290"/>
            <a:ext cx="11000229" cy="8265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AB9B1-5C7B-4C12-8915-7A6B6CB441CC}"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21574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Rectangle 4"/>
          <p:cNvSpPr/>
          <p:nvPr userDrawn="1"/>
        </p:nvSpPr>
        <p:spPr>
          <a:xfrm>
            <a:off x="0" y="0"/>
            <a:ext cx="8670132" cy="65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6" name="Rectangle 5"/>
          <p:cNvSpPr/>
          <p:nvPr userDrawn="1"/>
        </p:nvSpPr>
        <p:spPr>
          <a:xfrm>
            <a:off x="8670131" y="0"/>
            <a:ext cx="8670132" cy="65024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1599977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92866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693385" y="3225801"/>
            <a:ext cx="13953493"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19926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lstStyle>
            <a:lvl1pPr algn="ctr">
              <a:defRPr sz="8533"/>
            </a:lvl1pPr>
          </a:lstStyle>
          <a:p>
            <a:r>
              <a:rPr lang="en-US" smtClean="0"/>
              <a:t>Click to edit Master title style</a:t>
            </a:r>
            <a:endParaRPr lang="en-US" dirty="0"/>
          </a:p>
        </p:txBody>
      </p:sp>
      <p:sp>
        <p:nvSpPr>
          <p:cNvPr id="3" name="Subtitle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1" y="0"/>
            <a:ext cx="8675058" cy="5192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Rectangle 7"/>
          <p:cNvSpPr/>
          <p:nvPr userDrawn="1"/>
        </p:nvSpPr>
        <p:spPr>
          <a:xfrm>
            <a:off x="8675059" y="0"/>
            <a:ext cx="8665205" cy="519290"/>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Tree>
    <p:extLst>
      <p:ext uri="{BB962C8B-B14F-4D97-AF65-F5344CB8AC3E}">
        <p14:creationId xmlns:p14="http://schemas.microsoft.com/office/powerpoint/2010/main" val="480502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1" y="0"/>
            <a:ext cx="8675058" cy="5192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Rectangle 7"/>
          <p:cNvSpPr/>
          <p:nvPr userDrawn="1"/>
        </p:nvSpPr>
        <p:spPr>
          <a:xfrm>
            <a:off x="8675059" y="0"/>
            <a:ext cx="8665205" cy="519290"/>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Tree>
    <p:extLst>
      <p:ext uri="{BB962C8B-B14F-4D97-AF65-F5344CB8AC3E}">
        <p14:creationId xmlns:p14="http://schemas.microsoft.com/office/powerpoint/2010/main" val="2661913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3112" y="2431628"/>
            <a:ext cx="14955977" cy="4057226"/>
          </a:xfrm>
        </p:spPr>
        <p:txBody>
          <a:bodyPr anchor="b"/>
          <a:lstStyle>
            <a:lvl1pPr>
              <a:defRPr sz="8533"/>
            </a:lvl1pPr>
          </a:lstStyle>
          <a:p>
            <a:r>
              <a:rPr lang="en-US" smtClean="0"/>
              <a:t>Click to edit Master title style</a:t>
            </a:r>
            <a:endParaRPr lang="en-US" dirty="0"/>
          </a:p>
        </p:txBody>
      </p:sp>
      <p:sp>
        <p:nvSpPr>
          <p:cNvPr id="3" name="Text Placeholder 2"/>
          <p:cNvSpPr>
            <a:spLocks noGrp="1"/>
          </p:cNvSpPr>
          <p:nvPr>
            <p:ph type="body" idx="1"/>
          </p:nvPr>
        </p:nvSpPr>
        <p:spPr>
          <a:xfrm>
            <a:off x="1183112" y="6527237"/>
            <a:ext cx="14955977" cy="2133599"/>
          </a:xfrm>
        </p:spPr>
        <p:txBody>
          <a:bodyPr/>
          <a:lstStyle>
            <a:lvl1pPr marL="0" indent="0">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AB9B1-5C7B-4C12-8915-7A6B6CB441CC}"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945304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92143" y="2596444"/>
            <a:ext cx="7369612"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778508" y="2596444"/>
            <a:ext cx="7369612"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2AB9B1-5C7B-4C12-8915-7A6B6CB441CC}"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06835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a:solidFill>
            <a:srgbClr val="FFD03B"/>
          </a:solidFill>
        </p:spPr>
        <p:txBody>
          <a:bodyPr anchor="ctr"/>
          <a:lstStyle>
            <a:lvl1pPr algn="ctr">
              <a:defRPr sz="6400"/>
            </a:lvl1pPr>
          </a:lstStyle>
          <a:p>
            <a:r>
              <a:rPr lang="en-US" dirty="0"/>
              <a:t>Click to edit Master title style</a:t>
            </a:r>
          </a:p>
        </p:txBody>
      </p:sp>
      <p:sp>
        <p:nvSpPr>
          <p:cNvPr id="3" name="Subtitle 2"/>
          <p:cNvSpPr>
            <a:spLocks noGrp="1"/>
          </p:cNvSpPr>
          <p:nvPr>
            <p:ph type="subTitle" idx="1"/>
          </p:nvPr>
        </p:nvSpPr>
        <p:spPr>
          <a:xfrm>
            <a:off x="2167533" y="5122898"/>
            <a:ext cx="13005197"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7" name="Rectangle 6"/>
          <p:cNvSpPr/>
          <p:nvPr userDrawn="1"/>
        </p:nvSpPr>
        <p:spPr>
          <a:xfrm>
            <a:off x="1" y="0"/>
            <a:ext cx="8675058" cy="5192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Rectangle 7"/>
          <p:cNvSpPr/>
          <p:nvPr userDrawn="1"/>
        </p:nvSpPr>
        <p:spPr>
          <a:xfrm>
            <a:off x="8675059" y="0"/>
            <a:ext cx="8665205" cy="519290"/>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Tree>
    <p:extLst>
      <p:ext uri="{BB962C8B-B14F-4D97-AF65-F5344CB8AC3E}">
        <p14:creationId xmlns:p14="http://schemas.microsoft.com/office/powerpoint/2010/main" val="1281393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4" name="Content Placeholder 3"/>
          <p:cNvSpPr>
            <a:spLocks noGrp="1"/>
          </p:cNvSpPr>
          <p:nvPr>
            <p:ph sz="half" idx="2"/>
          </p:nvPr>
        </p:nvSpPr>
        <p:spPr>
          <a:xfrm>
            <a:off x="1194403" y="3562773"/>
            <a:ext cx="7335743"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6" name="Content Placeholder 5"/>
          <p:cNvSpPr>
            <a:spLocks noGrp="1"/>
          </p:cNvSpPr>
          <p:nvPr>
            <p:ph sz="quarter" idx="4"/>
          </p:nvPr>
        </p:nvSpPr>
        <p:spPr>
          <a:xfrm>
            <a:off x="8778508" y="3562773"/>
            <a:ext cx="7371870"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2AB9B1-5C7B-4C12-8915-7A6B6CB441CC}"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277233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2AB9B1-5C7B-4C12-8915-7A6B6CB441CC}" type="datetimeFigureOut">
              <a:rPr lang="en-US" smtClean="0"/>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2780931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B9B1-5C7B-4C12-8915-7A6B6CB441CC}" type="datetimeFigureOut">
              <a:rPr lang="en-US" smtClean="0"/>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3411036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en-US" smtClean="0"/>
              <a:t>Click to edit Master title style</a:t>
            </a:r>
            <a:endParaRPr lang="en-US" dirty="0"/>
          </a:p>
        </p:txBody>
      </p:sp>
      <p:sp>
        <p:nvSpPr>
          <p:cNvPr id="3" name="Content Placeholder 2"/>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7F2AB9B1-5C7B-4C12-8915-7A6B6CB441CC}"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797171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71870" y="1404338"/>
            <a:ext cx="8778508"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7F2AB9B1-5C7B-4C12-8915-7A6B6CB441CC}"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873295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2AB9B1-5C7B-4C12-8915-7A6B6CB441CC}"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348760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9126" y="519289"/>
            <a:ext cx="3738994" cy="82657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92143" y="519289"/>
            <a:ext cx="11000229"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2AB9B1-5C7B-4C12-8915-7A6B6CB441CC}"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548603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Rectangle 4"/>
          <p:cNvSpPr/>
          <p:nvPr userDrawn="1"/>
        </p:nvSpPr>
        <p:spPr>
          <a:xfrm>
            <a:off x="0" y="0"/>
            <a:ext cx="8670132" cy="65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6" name="Rectangle 5"/>
          <p:cNvSpPr/>
          <p:nvPr userDrawn="1"/>
        </p:nvSpPr>
        <p:spPr>
          <a:xfrm>
            <a:off x="8670131" y="0"/>
            <a:ext cx="8670132" cy="65024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15951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1224536"/>
          </a:xfrm>
          <a:solidFill>
            <a:srgbClr val="FFD03B"/>
          </a:solidFill>
        </p:spPr>
        <p:txBody>
          <a:bodyPr>
            <a:normAutofit/>
          </a:bodyPr>
          <a:lstStyle>
            <a:lvl1pPr>
              <a:defRPr sz="2987">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61589" y="2263118"/>
            <a:ext cx="15931367" cy="6840243"/>
          </a:xfrm>
        </p:spPr>
        <p:txBody>
          <a:bodyPr>
            <a:normAutofit/>
          </a:bodyPr>
          <a:lstStyle>
            <a:lvl1pPr>
              <a:lnSpc>
                <a:spcPct val="85000"/>
              </a:lnSpc>
              <a:spcBef>
                <a:spcPts val="0"/>
              </a:spcBef>
              <a:spcAft>
                <a:spcPts val="640"/>
              </a:spcAft>
              <a:defRPr sz="3413"/>
            </a:lvl1pPr>
            <a:lvl2pPr marL="731543" indent="-243848">
              <a:lnSpc>
                <a:spcPct val="85000"/>
              </a:lnSpc>
              <a:spcBef>
                <a:spcPts val="0"/>
              </a:spcBef>
              <a:spcAft>
                <a:spcPts val="640"/>
              </a:spcAft>
              <a:buFont typeface="Wingdings" panose="05000000000000000000" pitchFamily="2" charset="2"/>
              <a:buChar char="§"/>
              <a:defRPr sz="2987"/>
            </a:lvl2pPr>
            <a:lvl3pPr marL="1219238" indent="-243848">
              <a:lnSpc>
                <a:spcPct val="85000"/>
              </a:lnSpc>
              <a:spcBef>
                <a:spcPts val="0"/>
              </a:spcBef>
              <a:spcAft>
                <a:spcPts val="640"/>
              </a:spcAft>
              <a:buFont typeface="Calibri" panose="020F0502020204030204" pitchFamily="34" charset="0"/>
              <a:buChar char="̶"/>
              <a:defRPr sz="2560"/>
            </a:lvl3pPr>
            <a:lvl4pPr marL="1706933" indent="-243848">
              <a:lnSpc>
                <a:spcPct val="85000"/>
              </a:lnSpc>
              <a:spcBef>
                <a:spcPts val="0"/>
              </a:spcBef>
              <a:spcAft>
                <a:spcPts val="640"/>
              </a:spcAft>
              <a:buFont typeface="Courier New" panose="02070309020205020404" pitchFamily="49" charset="0"/>
              <a:buChar char="o"/>
              <a:defRPr sz="2133"/>
            </a:lvl4pPr>
            <a:lvl5pPr>
              <a:lnSpc>
                <a:spcPct val="85000"/>
              </a:lnSpc>
              <a:spcBef>
                <a:spcPts val="0"/>
              </a:spcBef>
              <a:spcAft>
                <a:spcPts val="640"/>
              </a:spcAft>
              <a:defRPr sz="213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8675058" cy="5192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Rectangle 7"/>
          <p:cNvSpPr/>
          <p:nvPr userDrawn="1"/>
        </p:nvSpPr>
        <p:spPr>
          <a:xfrm>
            <a:off x="8675059" y="0"/>
            <a:ext cx="8665205" cy="519290"/>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Tree>
    <p:extLst>
      <p:ext uri="{BB962C8B-B14F-4D97-AF65-F5344CB8AC3E}">
        <p14:creationId xmlns:p14="http://schemas.microsoft.com/office/powerpoint/2010/main" val="238953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3112" y="2431628"/>
            <a:ext cx="14955977" cy="4057226"/>
          </a:xfrm>
        </p:spPr>
        <p:txBody>
          <a:bodyPr anchor="b"/>
          <a:lstStyle>
            <a:lvl1pPr>
              <a:defRPr sz="6400"/>
            </a:lvl1pPr>
          </a:lstStyle>
          <a:p>
            <a:r>
              <a:rPr lang="en-US"/>
              <a:t>Click to edit Master title style</a:t>
            </a:r>
          </a:p>
        </p:txBody>
      </p:sp>
      <p:sp>
        <p:nvSpPr>
          <p:cNvPr id="3" name="Text Placeholder 2"/>
          <p:cNvSpPr>
            <a:spLocks noGrp="1"/>
          </p:cNvSpPr>
          <p:nvPr>
            <p:ph type="body" idx="1"/>
          </p:nvPr>
        </p:nvSpPr>
        <p:spPr>
          <a:xfrm>
            <a:off x="1183112" y="6527238"/>
            <a:ext cx="14955977"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AB9B1-5C7B-4C12-8915-7A6B6CB441CC}"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98755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2143" y="2596444"/>
            <a:ext cx="7369612" cy="6188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78508" y="2596444"/>
            <a:ext cx="7369612" cy="6188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AB9B1-5C7B-4C12-8915-7A6B6CB441CC}"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65864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1"/>
            <a:ext cx="14955977" cy="1885245"/>
          </a:xfrm>
        </p:spPr>
        <p:txBody>
          <a:bodyPr/>
          <a:lstStyle/>
          <a:p>
            <a:r>
              <a:rPr lang="en-US"/>
              <a:t>Click to edit Master title style</a:t>
            </a:r>
          </a:p>
        </p:txBody>
      </p:sp>
      <p:sp>
        <p:nvSpPr>
          <p:cNvPr id="3" name="Text Placeholder 2"/>
          <p:cNvSpPr>
            <a:spLocks noGrp="1"/>
          </p:cNvSpPr>
          <p:nvPr>
            <p:ph type="body" idx="1"/>
          </p:nvPr>
        </p:nvSpPr>
        <p:spPr>
          <a:xfrm>
            <a:off x="1194404" y="2390987"/>
            <a:ext cx="7335743"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4" name="Content Placeholder 3"/>
          <p:cNvSpPr>
            <a:spLocks noGrp="1"/>
          </p:cNvSpPr>
          <p:nvPr>
            <p:ph sz="half" idx="2"/>
          </p:nvPr>
        </p:nvSpPr>
        <p:spPr>
          <a:xfrm>
            <a:off x="1194404" y="3562774"/>
            <a:ext cx="7335743"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778508" y="2390987"/>
            <a:ext cx="7371871"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6" name="Content Placeholder 5"/>
          <p:cNvSpPr>
            <a:spLocks noGrp="1"/>
          </p:cNvSpPr>
          <p:nvPr>
            <p:ph sz="quarter" idx="4"/>
          </p:nvPr>
        </p:nvSpPr>
        <p:spPr>
          <a:xfrm>
            <a:off x="8778508" y="3562774"/>
            <a:ext cx="7371871"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AB9B1-5C7B-4C12-8915-7A6B6CB441CC}"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131334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AB9B1-5C7B-4C12-8915-7A6B6CB441CC}" type="datetimeFigureOut">
              <a:rPr lang="en-US" smtClean="0"/>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372946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B9B1-5C7B-4C12-8915-7A6B6CB441CC}" type="datetimeFigureOut">
              <a:rPr lang="en-US" smtClean="0"/>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48730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5"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7371871" y="1404338"/>
            <a:ext cx="8778508"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94402" y="2926081"/>
            <a:ext cx="5592685"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F2AB9B1-5C7B-4C12-8915-7A6B6CB441CC}"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FF1F-EA1D-4A4C-B14B-7320DC4ABA76}" type="slidenum">
              <a:rPr lang="en-US" smtClean="0"/>
              <a:t>‹#›</a:t>
            </a:fld>
            <a:endParaRPr lang="en-US"/>
          </a:p>
        </p:txBody>
      </p:sp>
    </p:spTree>
    <p:extLst>
      <p:ext uri="{BB962C8B-B14F-4D97-AF65-F5344CB8AC3E}">
        <p14:creationId xmlns:p14="http://schemas.microsoft.com/office/powerpoint/2010/main" val="415800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1"/>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2143" y="9040144"/>
            <a:ext cx="3901559"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7F2AB9B1-5C7B-4C12-8915-7A6B6CB441CC}" type="datetimeFigureOut">
              <a:rPr lang="en-US" smtClean="0"/>
              <a:t>7/7/2022</a:t>
            </a:fld>
            <a:endParaRPr lang="en-US"/>
          </a:p>
        </p:txBody>
      </p:sp>
      <p:sp>
        <p:nvSpPr>
          <p:cNvPr id="5" name="Footer Placeholder 4"/>
          <p:cNvSpPr>
            <a:spLocks noGrp="1"/>
          </p:cNvSpPr>
          <p:nvPr>
            <p:ph type="ftr" sz="quarter" idx="3"/>
          </p:nvPr>
        </p:nvSpPr>
        <p:spPr>
          <a:xfrm>
            <a:off x="5743962" y="9040144"/>
            <a:ext cx="5852339"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46561" y="9040144"/>
            <a:ext cx="3901559"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4731FF1F-EA1D-4A4C-B14B-7320DC4ABA76}" type="slidenum">
              <a:rPr lang="en-US" smtClean="0"/>
              <a:t>‹#›</a:t>
            </a:fld>
            <a:endParaRPr lang="en-US"/>
          </a:p>
        </p:txBody>
      </p:sp>
    </p:spTree>
    <p:extLst>
      <p:ext uri="{BB962C8B-B14F-4D97-AF65-F5344CB8AC3E}">
        <p14:creationId xmlns:p14="http://schemas.microsoft.com/office/powerpoint/2010/main" val="1933907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800"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7F2AB9B1-5C7B-4C12-8915-7A6B6CB441CC}" type="datetimeFigureOut">
              <a:rPr lang="en-US" smtClean="0"/>
              <a:t>7/7/2022</a:t>
            </a:fld>
            <a:endParaRPr lang="en-US"/>
          </a:p>
        </p:txBody>
      </p:sp>
      <p:sp>
        <p:nvSpPr>
          <p:cNvPr id="5" name="Footer Placeholder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4731FF1F-EA1D-4A4C-B14B-7320DC4ABA76}" type="slidenum">
              <a:rPr lang="en-US" smtClean="0"/>
              <a:t>‹#›</a:t>
            </a:fld>
            <a:endParaRPr lang="en-US"/>
          </a:p>
        </p:txBody>
      </p:sp>
    </p:spTree>
    <p:extLst>
      <p:ext uri="{BB962C8B-B14F-4D97-AF65-F5344CB8AC3E}">
        <p14:creationId xmlns:p14="http://schemas.microsoft.com/office/powerpoint/2010/main" val="9373647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Identity_(social_science)" TargetMode="External"/><Relationship Id="rId2" Type="http://schemas.openxmlformats.org/officeDocument/2006/relationships/hyperlink" Target="https://en.wikipedia.org/wiki/Feeling" TargetMode="Externa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hyperlink" Target="https://en.wiktionary.org/wiki/ego" TargetMode="External"/><Relationship Id="rId4" Type="http://schemas.openxmlformats.org/officeDocument/2006/relationships/hyperlink" Target="https://en.wikipedia.org/wiki/Self-im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aaa%20misc%20stuff%20for%20talks/Insecurity%20video.mp4"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Boredom and Flow: A…"/>
          <p:cNvSpPr txBox="1">
            <a:spLocks noGrp="1"/>
          </p:cNvSpPr>
          <p:nvPr>
            <p:ph type="ctrTitle"/>
          </p:nvPr>
        </p:nvSpPr>
        <p:spPr>
          <a:xfrm>
            <a:off x="3267198" y="934370"/>
            <a:ext cx="10805865" cy="1359177"/>
          </a:xfrm>
          <a:prstGeom prst="rect">
            <a:avLst/>
          </a:prstGeom>
        </p:spPr>
        <p:txBody>
          <a:bodyPr>
            <a:normAutofit/>
          </a:bodyPr>
          <a:lstStyle/>
          <a:p>
            <a:pPr>
              <a:defRPr sz="3600"/>
            </a:pPr>
            <a:r>
              <a:rPr lang="en-US" sz="7200" dirty="0"/>
              <a:t>Fragile Self-Esteem</a:t>
            </a:r>
            <a:endParaRPr sz="7200" dirty="0"/>
          </a:p>
        </p:txBody>
      </p:sp>
      <p:sp>
        <p:nvSpPr>
          <p:cNvPr id="120" name="Nick Chater, George Loewenstein, and Zachary Wojtowicz"/>
          <p:cNvSpPr txBox="1">
            <a:spLocks noGrp="1"/>
          </p:cNvSpPr>
          <p:nvPr>
            <p:ph type="subTitle" idx="1"/>
          </p:nvPr>
        </p:nvSpPr>
        <p:spPr>
          <a:xfrm>
            <a:off x="4799056" y="3022580"/>
            <a:ext cx="7251354" cy="4315707"/>
          </a:xfrm>
          <a:prstGeom prst="rect">
            <a:avLst/>
          </a:prstGeom>
        </p:spPr>
        <p:txBody>
          <a:bodyPr>
            <a:normAutofit fontScale="92500" lnSpcReduction="10000"/>
          </a:bodyPr>
          <a:lstStyle>
            <a:lvl1pPr>
              <a:defRPr sz="2900"/>
            </a:lvl1pPr>
          </a:lstStyle>
          <a:p>
            <a:r>
              <a:rPr lang="en-US" sz="3600" dirty="0" smtClean="0"/>
              <a:t>RSF 2022 Summer Institute</a:t>
            </a:r>
          </a:p>
          <a:p>
            <a:endParaRPr lang="en-US" sz="3600" dirty="0"/>
          </a:p>
          <a:p>
            <a:r>
              <a:rPr sz="3600" dirty="0"/>
              <a:t>George Loewenstein</a:t>
            </a:r>
            <a:endParaRPr lang="en-US" sz="3600" dirty="0"/>
          </a:p>
          <a:p>
            <a:r>
              <a:rPr lang="en-US" sz="3200" dirty="0" smtClean="0"/>
              <a:t>Based on completed and in-process work with..</a:t>
            </a:r>
          </a:p>
          <a:p>
            <a:r>
              <a:rPr lang="en-US" sz="3600" dirty="0" smtClean="0"/>
              <a:t>Botond Koszegi</a:t>
            </a:r>
          </a:p>
          <a:p>
            <a:r>
              <a:rPr lang="en-US" sz="3600" dirty="0" smtClean="0"/>
              <a:t>Takeshi Murooka</a:t>
            </a:r>
          </a:p>
          <a:p>
            <a:r>
              <a:rPr lang="en-US" sz="3600" dirty="0" smtClean="0"/>
              <a:t>and others</a:t>
            </a:r>
          </a:p>
          <a:p>
            <a:endParaRPr lang="en-US" sz="3600" dirty="0"/>
          </a:p>
        </p:txBody>
      </p:sp>
    </p:spTree>
    <p:extLst>
      <p:ext uri="{BB962C8B-B14F-4D97-AF65-F5344CB8AC3E}">
        <p14:creationId xmlns:p14="http://schemas.microsoft.com/office/powerpoint/2010/main" val="200601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37949" y="1887774"/>
                <a:ext cx="6268290" cy="7225568"/>
              </a:xfrm>
              <a:prstGeom prst="rect">
                <a:avLst/>
              </a:prstGeom>
              <a:noFill/>
            </p:spPr>
            <p:txBody>
              <a:bodyPr wrap="square" rtlCol="0">
                <a:spAutoFit/>
              </a:bodyPr>
              <a:lstStyle/>
              <a:p>
                <a:pPr algn="l"/>
                <a:r>
                  <a:rPr lang="en-US" sz="3600" b="0" dirty="0" smtClean="0"/>
                  <a:t>Definitions:</a:t>
                </a:r>
              </a:p>
              <a:p>
                <a:pPr marL="487695" indent="-487695" algn="l">
                  <a:lnSpc>
                    <a:spcPct val="85000"/>
                  </a:lnSpc>
                  <a:spcAft>
                    <a:spcPts val="1280"/>
                  </a:spcAft>
                  <a:buFont typeface="Arial" panose="020B0604020202020204" pitchFamily="34" charset="0"/>
                  <a:buChar char="•"/>
                </a:pPr>
                <a:r>
                  <a:rPr lang="en-US" sz="3200" b="0" dirty="0"/>
                  <a:t>A level of self-esteem, </a:t>
                </a:r>
                <a14:m>
                  <m:oMath xmlns:m="http://schemas.openxmlformats.org/officeDocument/2006/math">
                    <m:acc>
                      <m:accPr>
                        <m:chr m:val="̃"/>
                        <m:ctrlPr>
                          <a:rPr lang="en-US" sz="3200" b="0" i="1">
                            <a:latin typeface="Cambria Math" panose="02040503050406030204" pitchFamily="18" charset="0"/>
                          </a:rPr>
                        </m:ctrlPr>
                      </m:accPr>
                      <m:e>
                        <m:r>
                          <a:rPr lang="en-US" sz="3200" b="0" i="1">
                            <a:latin typeface="Cambria Math" panose="02040503050406030204" pitchFamily="18" charset="0"/>
                          </a:rPr>
                          <m:t>𝑎</m:t>
                        </m:r>
                      </m:e>
                    </m:acc>
                  </m:oMath>
                </a14:m>
                <a:r>
                  <a:rPr lang="en-US" sz="3200" b="0" dirty="0"/>
                  <a:t> is a SEP if it is a locally stable solution to the </a:t>
                </a:r>
                <a:r>
                  <a:rPr lang="en-US" sz="3200" b="0" dirty="0" smtClean="0"/>
                  <a:t>equation </a:t>
                </a:r>
                <a14:m>
                  <m:oMath xmlns:m="http://schemas.openxmlformats.org/officeDocument/2006/math">
                    <m:acc>
                      <m:accPr>
                        <m:chr m:val="̃"/>
                        <m:ctrlPr>
                          <a:rPr lang="en-US" sz="3200" b="0" i="1">
                            <a:latin typeface="Cambria Math" panose="02040503050406030204" pitchFamily="18" charset="0"/>
                          </a:rPr>
                        </m:ctrlPr>
                      </m:accPr>
                      <m:e>
                        <m:r>
                          <a:rPr lang="en-US" sz="3200" b="0" i="1">
                            <a:latin typeface="Cambria Math" panose="02040503050406030204" pitchFamily="18" charset="0"/>
                          </a:rPr>
                          <m:t>𝑎</m:t>
                        </m:r>
                      </m:e>
                    </m:acc>
                    <m:r>
                      <a:rPr lang="en-US" sz="3200" b="0" i="1">
                        <a:latin typeface="Cambria Math" panose="02040503050406030204" pitchFamily="18" charset="0"/>
                      </a:rPr>
                      <m:t>=</m:t>
                    </m:r>
                    <m:r>
                      <a:rPr lang="en-US" sz="3200" b="0" i="1">
                        <a:latin typeface="Cambria Math" panose="02040503050406030204" pitchFamily="18" charset="0"/>
                      </a:rPr>
                      <m:t>𝐸</m:t>
                    </m:r>
                    <m:r>
                      <a:rPr lang="en-US" sz="3200" b="0" i="1">
                        <a:latin typeface="Cambria Math" panose="02040503050406030204" pitchFamily="18" charset="0"/>
                      </a:rPr>
                      <m:t>[</m:t>
                    </m:r>
                    <m:sSub>
                      <m:sSubPr>
                        <m:ctrlPr>
                          <a:rPr lang="en-US" sz="3200" b="0" i="1">
                            <a:latin typeface="Cambria Math" panose="02040503050406030204" pitchFamily="18" charset="0"/>
                          </a:rPr>
                        </m:ctrlPr>
                      </m:sSubPr>
                      <m:e>
                        <m:r>
                          <a:rPr lang="en-US" sz="3200" b="0" i="1">
                            <a:latin typeface="Cambria Math" panose="02040503050406030204" pitchFamily="18" charset="0"/>
                          </a:rPr>
                          <m:t>𝑠</m:t>
                        </m:r>
                      </m:e>
                      <m:sub>
                        <m:r>
                          <a:rPr lang="en-US" sz="3200" b="0" i="1">
                            <a:latin typeface="Cambria Math" panose="02040503050406030204" pitchFamily="18" charset="0"/>
                          </a:rPr>
                          <m:t>𝑖</m:t>
                        </m:r>
                      </m:sub>
                    </m:sSub>
                    <m:r>
                      <a:rPr lang="en-US" sz="3200" b="0" i="1">
                        <a:latin typeface="Cambria Math" panose="02040503050406030204" pitchFamily="18" charset="0"/>
                        <a:ea typeface="Cambria Math" panose="02040503050406030204" pitchFamily="18" charset="0"/>
                      </a:rPr>
                      <m:t>∕</m:t>
                    </m:r>
                    <m:acc>
                      <m:accPr>
                        <m:chr m:val="̃"/>
                        <m:ctrlPr>
                          <a:rPr lang="en-US" sz="3200" b="0" i="1">
                            <a:latin typeface="Cambria Math" panose="02040503050406030204" pitchFamily="18" charset="0"/>
                          </a:rPr>
                        </m:ctrlPr>
                      </m:accPr>
                      <m:e>
                        <m:r>
                          <a:rPr lang="en-US" sz="3200" b="0" i="1">
                            <a:latin typeface="Cambria Math" panose="02040503050406030204" pitchFamily="18" charset="0"/>
                          </a:rPr>
                          <m:t>𝑎</m:t>
                        </m:r>
                      </m:e>
                    </m:acc>
                  </m:oMath>
                </a14:m>
                <a:r>
                  <a:rPr lang="en-US" sz="3200" b="0" dirty="0"/>
                  <a:t>]</a:t>
                </a:r>
              </a:p>
              <a:p>
                <a:pPr marL="487695" indent="-487695" algn="l">
                  <a:lnSpc>
                    <a:spcPct val="85000"/>
                  </a:lnSpc>
                  <a:spcAft>
                    <a:spcPts val="1280"/>
                  </a:spcAft>
                  <a:buFont typeface="Arial" panose="020B0604020202020204" pitchFamily="34" charset="0"/>
                  <a:buChar char="•"/>
                </a:pPr>
                <a:r>
                  <a:rPr lang="en-US" sz="3200" b="0" dirty="0"/>
                  <a:t>A person has fragile self-esteem if there are multiple </a:t>
                </a:r>
                <a:r>
                  <a:rPr lang="en-US" sz="3200" b="0" dirty="0" smtClean="0"/>
                  <a:t>SEPs</a:t>
                </a:r>
              </a:p>
              <a:p>
                <a:pPr algn="l">
                  <a:lnSpc>
                    <a:spcPct val="85000"/>
                  </a:lnSpc>
                  <a:spcAft>
                    <a:spcPts val="1280"/>
                  </a:spcAft>
                </a:pPr>
                <a:r>
                  <a:rPr lang="en-US" sz="3600" b="0" dirty="0" smtClean="0"/>
                  <a:t>Assumptions:</a:t>
                </a:r>
                <a:endParaRPr lang="en-US" sz="3600" b="0" dirty="0"/>
              </a:p>
              <a:p>
                <a:pPr marL="487695" indent="-487695" algn="l">
                  <a:lnSpc>
                    <a:spcPct val="85000"/>
                  </a:lnSpc>
                  <a:spcAft>
                    <a:spcPts val="1280"/>
                  </a:spcAft>
                  <a:buFont typeface="Arial" panose="020B0604020202020204" pitchFamily="34" charset="0"/>
                  <a:buChar char="•"/>
                </a:pPr>
                <a:r>
                  <a:rPr lang="en-US" sz="3200" b="0" dirty="0"/>
                  <a:t>Agent understands that there might be multiple SEPs (e.g., at low fragile SEP, realizes that there is also a high SEP)</a:t>
                </a:r>
              </a:p>
              <a:p>
                <a:pPr marL="487695" indent="-487695" algn="l">
                  <a:lnSpc>
                    <a:spcPct val="85000"/>
                  </a:lnSpc>
                  <a:spcAft>
                    <a:spcPts val="1280"/>
                  </a:spcAft>
                  <a:buFont typeface="Arial" panose="020B0604020202020204" pitchFamily="34" charset="0"/>
                  <a:buChar char="•"/>
                </a:pPr>
                <a:r>
                  <a:rPr lang="en-US" sz="3200" b="0" dirty="0"/>
                  <a:t>However, this realization does not change his </a:t>
                </a:r>
                <a:r>
                  <a:rPr lang="en-US" sz="3200" b="0" dirty="0" smtClean="0"/>
                  <a:t>self-esteem</a:t>
                </a:r>
                <a:endParaRPr lang="en-US" sz="32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10637949" y="1887774"/>
                <a:ext cx="6268290" cy="7225568"/>
              </a:xfrm>
              <a:prstGeom prst="rect">
                <a:avLst/>
              </a:prstGeom>
              <a:blipFill>
                <a:blip r:embed="rId3"/>
                <a:stretch>
                  <a:fillRect l="-2918" t="-1350" r="-1362" b="-1857"/>
                </a:stretch>
              </a:blipFill>
            </p:spPr>
            <p:txBody>
              <a:bodyPr/>
              <a:lstStyle/>
              <a:p>
                <a:r>
                  <a:rPr lang="en-US">
                    <a:noFill/>
                  </a:rPr>
                  <a:t> </a:t>
                </a:r>
              </a:p>
            </p:txBody>
          </p:sp>
        </mc:Fallback>
      </mc:AlternateContent>
      <p:sp>
        <p:nvSpPr>
          <p:cNvPr id="2" name="Title 1"/>
          <p:cNvSpPr>
            <a:spLocks noGrp="1"/>
          </p:cNvSpPr>
          <p:nvPr>
            <p:ph type="title"/>
          </p:nvPr>
        </p:nvSpPr>
        <p:spPr>
          <a:xfrm>
            <a:off x="0" y="519290"/>
            <a:ext cx="17340263" cy="923430"/>
          </a:xfrm>
        </p:spPr>
        <p:txBody>
          <a:bodyPr/>
          <a:lstStyle/>
          <a:p>
            <a:r>
              <a:rPr lang="en-US" sz="3200" dirty="0" smtClean="0"/>
              <a:t>SEP (self-esteem personal equilibrium): Example with simple recall function</a:t>
            </a:r>
            <a:endParaRPr lang="en-US" dirty="0"/>
          </a:p>
        </p:txBody>
      </p:sp>
      <p:pic>
        <p:nvPicPr>
          <p:cNvPr id="7" name="Picture 6"/>
          <p:cNvPicPr>
            <a:picLocks noChangeAspect="1"/>
          </p:cNvPicPr>
          <p:nvPr/>
        </p:nvPicPr>
        <p:blipFill>
          <a:blip r:embed="rId4"/>
          <a:stretch>
            <a:fillRect/>
          </a:stretch>
        </p:blipFill>
        <p:spPr>
          <a:xfrm>
            <a:off x="1215391" y="1887774"/>
            <a:ext cx="7905692" cy="7346378"/>
          </a:xfrm>
          <a:prstGeom prst="rect">
            <a:avLst/>
          </a:prstGeom>
        </p:spPr>
      </p:pic>
    </p:spTree>
    <p:extLst>
      <p:ext uri="{BB962C8B-B14F-4D97-AF65-F5344CB8AC3E}">
        <p14:creationId xmlns:p14="http://schemas.microsoft.com/office/powerpoint/2010/main" val="23703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742840"/>
          </a:xfrm>
        </p:spPr>
        <p:txBody>
          <a:bodyPr/>
          <a:lstStyle/>
          <a:p>
            <a:r>
              <a:rPr lang="en-US" dirty="0" smtClean="0"/>
              <a:t>Dynamics</a:t>
            </a:r>
            <a:endParaRPr lang="en-US" dirty="0"/>
          </a:p>
        </p:txBody>
      </p:sp>
      <p:pic>
        <p:nvPicPr>
          <p:cNvPr id="4" name="Picture 3"/>
          <p:cNvPicPr>
            <a:picLocks noChangeAspect="1"/>
          </p:cNvPicPr>
          <p:nvPr/>
        </p:nvPicPr>
        <p:blipFill>
          <a:blip r:embed="rId2"/>
          <a:stretch>
            <a:fillRect/>
          </a:stretch>
        </p:blipFill>
        <p:spPr>
          <a:xfrm>
            <a:off x="213214" y="2239802"/>
            <a:ext cx="8773042" cy="6543589"/>
          </a:xfrm>
          <a:prstGeom prst="rect">
            <a:avLst/>
          </a:prstGeom>
        </p:spPr>
      </p:pic>
      <p:pic>
        <p:nvPicPr>
          <p:cNvPr id="5" name="Picture 4"/>
          <p:cNvPicPr>
            <a:picLocks noChangeAspect="1"/>
          </p:cNvPicPr>
          <p:nvPr/>
        </p:nvPicPr>
        <p:blipFill>
          <a:blip r:embed="rId3"/>
          <a:stretch>
            <a:fillRect/>
          </a:stretch>
        </p:blipFill>
        <p:spPr>
          <a:xfrm>
            <a:off x="9121083" y="1887774"/>
            <a:ext cx="7905692" cy="7346378"/>
          </a:xfrm>
          <a:prstGeom prst="rect">
            <a:avLst/>
          </a:prstGeom>
        </p:spPr>
      </p:pic>
      <p:sp>
        <p:nvSpPr>
          <p:cNvPr id="6" name="Rectangle 5"/>
          <p:cNvSpPr/>
          <p:nvPr/>
        </p:nvSpPr>
        <p:spPr>
          <a:xfrm>
            <a:off x="12209172" y="2047741"/>
            <a:ext cx="4417453" cy="4172755"/>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873139" y="4134118"/>
            <a:ext cx="4336033" cy="99582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74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47031" y="1761771"/>
            <a:ext cx="6850842" cy="6915739"/>
          </a:xfrm>
          <a:prstGeom prst="rect">
            <a:avLst/>
          </a:prstGeom>
          <a:noFill/>
        </p:spPr>
        <p:txBody>
          <a:bodyPr wrap="square" rtlCol="0">
            <a:spAutoFit/>
          </a:bodyPr>
          <a:lstStyle/>
          <a:p>
            <a:pPr marL="609619" indent="-609619" algn="l">
              <a:lnSpc>
                <a:spcPct val="85000"/>
              </a:lnSpc>
              <a:spcAft>
                <a:spcPts val="640"/>
              </a:spcAft>
              <a:buFont typeface="Arial" panose="020B0604020202020204" pitchFamily="34" charset="0"/>
              <a:buChar char="•"/>
            </a:pPr>
            <a:r>
              <a:rPr lang="en-US" sz="2800" b="0" dirty="0"/>
              <a:t>When </a:t>
            </a:r>
            <a:r>
              <a:rPr lang="en-US" sz="2800" b="0" dirty="0" smtClean="0"/>
              <a:t>feedback effects are weak, </a:t>
            </a:r>
            <a:r>
              <a:rPr lang="en-US" sz="2800" b="0" dirty="0"/>
              <a:t>there will be only one equilibrium, and the agent will assess his own ability accurately</a:t>
            </a:r>
          </a:p>
          <a:p>
            <a:pPr marL="609619" indent="-609619" algn="l">
              <a:lnSpc>
                <a:spcPct val="85000"/>
              </a:lnSpc>
              <a:spcAft>
                <a:spcPts val="640"/>
              </a:spcAft>
              <a:buFont typeface="Arial" panose="020B0604020202020204" pitchFamily="34" charset="0"/>
              <a:buChar char="•"/>
            </a:pPr>
            <a:r>
              <a:rPr lang="en-US" sz="2800" b="0" dirty="0"/>
              <a:t>When </a:t>
            </a:r>
            <a:r>
              <a:rPr lang="en-US" sz="2800" b="0" dirty="0" smtClean="0"/>
              <a:t>feedback effects are strong </a:t>
            </a:r>
            <a:r>
              <a:rPr lang="en-US" sz="2800" b="0" dirty="0"/>
              <a:t>there will be multiple </a:t>
            </a:r>
            <a:r>
              <a:rPr lang="en-US" sz="2800" b="0" dirty="0" smtClean="0"/>
              <a:t>equilibria</a:t>
            </a:r>
          </a:p>
          <a:p>
            <a:pPr marL="609619" indent="-609619" algn="l">
              <a:lnSpc>
                <a:spcPct val="85000"/>
              </a:lnSpc>
              <a:spcAft>
                <a:spcPts val="640"/>
              </a:spcAft>
              <a:buFont typeface="Arial" panose="020B0604020202020204" pitchFamily="34" charset="0"/>
              <a:buChar char="•"/>
            </a:pPr>
            <a:r>
              <a:rPr lang="en-US" sz="2800" b="0" dirty="0" smtClean="0"/>
              <a:t>When there are multiple equilibria, the </a:t>
            </a:r>
            <a:r>
              <a:rPr lang="en-US" sz="2800" b="0" dirty="0"/>
              <a:t>agent will either be over-confident (if at high SEP) or under-confident (if at low SEP), but not accurately </a:t>
            </a:r>
            <a:r>
              <a:rPr lang="en-US" sz="2800" b="0" dirty="0" smtClean="0"/>
              <a:t>calibrated (connection to over-confidence and the ‘impostor syndrome’).</a:t>
            </a:r>
          </a:p>
          <a:p>
            <a:pPr marL="609619" indent="-609619" algn="l">
              <a:lnSpc>
                <a:spcPct val="85000"/>
              </a:lnSpc>
              <a:spcAft>
                <a:spcPts val="640"/>
              </a:spcAft>
              <a:buFontTx/>
              <a:buChar char="→"/>
            </a:pPr>
            <a:r>
              <a:rPr lang="en-US" sz="2800" b="0" dirty="0" smtClean="0">
                <a:sym typeface="Wingdings" panose="05000000000000000000" pitchFamily="2" charset="2"/>
              </a:rPr>
              <a:t>People will either work too hard (because they are overconfident and anxious not to perturb a high SEP) or insufficiently hard (because they are under-confident)</a:t>
            </a:r>
            <a:endParaRPr lang="en-US" sz="2800" b="0" dirty="0"/>
          </a:p>
        </p:txBody>
      </p:sp>
      <p:sp>
        <p:nvSpPr>
          <p:cNvPr id="2" name="Title 1"/>
          <p:cNvSpPr>
            <a:spLocks noGrp="1"/>
          </p:cNvSpPr>
          <p:nvPr>
            <p:ph type="title"/>
          </p:nvPr>
        </p:nvSpPr>
        <p:spPr>
          <a:xfrm>
            <a:off x="0" y="519290"/>
            <a:ext cx="17340263" cy="964070"/>
          </a:xfrm>
        </p:spPr>
        <p:txBody>
          <a:bodyPr/>
          <a:lstStyle/>
          <a:p>
            <a:r>
              <a:rPr lang="en-US" sz="3200" dirty="0"/>
              <a:t>The impact of </a:t>
            </a:r>
            <a:r>
              <a:rPr lang="en-US" sz="3200" dirty="0" smtClean="0"/>
              <a:t>the strength of the feedback function</a:t>
            </a:r>
            <a:endParaRPr lang="en-US" dirty="0"/>
          </a:p>
        </p:txBody>
      </p:sp>
      <p:pic>
        <p:nvPicPr>
          <p:cNvPr id="3" name="Picture 2"/>
          <p:cNvPicPr>
            <a:picLocks noChangeAspect="1"/>
          </p:cNvPicPr>
          <p:nvPr/>
        </p:nvPicPr>
        <p:blipFill>
          <a:blip r:embed="rId2"/>
          <a:stretch>
            <a:fillRect/>
          </a:stretch>
        </p:blipFill>
        <p:spPr>
          <a:xfrm>
            <a:off x="145584" y="2035150"/>
            <a:ext cx="8534777" cy="7034157"/>
          </a:xfrm>
          <a:prstGeom prst="rect">
            <a:avLst/>
          </a:prstGeom>
        </p:spPr>
      </p:pic>
    </p:spTree>
    <p:extLst>
      <p:ext uri="{BB962C8B-B14F-4D97-AF65-F5344CB8AC3E}">
        <p14:creationId xmlns:p14="http://schemas.microsoft.com/office/powerpoint/2010/main" val="266619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900948"/>
          </a:xfrm>
        </p:spPr>
        <p:txBody>
          <a:bodyPr/>
          <a:lstStyle/>
          <a:p>
            <a:r>
              <a:rPr lang="en-US" dirty="0" smtClean="0"/>
              <a:t>Implications..</a:t>
            </a:r>
            <a:endParaRPr lang="en-US" dirty="0"/>
          </a:p>
        </p:txBody>
      </p:sp>
      <p:pic>
        <p:nvPicPr>
          <p:cNvPr id="4" name="Picture 3"/>
          <p:cNvPicPr>
            <a:picLocks noChangeAspect="1"/>
          </p:cNvPicPr>
          <p:nvPr/>
        </p:nvPicPr>
        <p:blipFill>
          <a:blip r:embed="rId2"/>
          <a:stretch>
            <a:fillRect/>
          </a:stretch>
        </p:blipFill>
        <p:spPr>
          <a:xfrm>
            <a:off x="11742261" y="199977"/>
            <a:ext cx="4794759" cy="3953662"/>
          </a:xfrm>
          <a:prstGeom prst="rect">
            <a:avLst/>
          </a:prstGeom>
          <a:solidFill>
            <a:schemeClr val="bg1"/>
          </a:solidFill>
        </p:spPr>
      </p:pic>
      <p:sp>
        <p:nvSpPr>
          <p:cNvPr id="7" name="TextBox 6"/>
          <p:cNvSpPr txBox="1"/>
          <p:nvPr/>
        </p:nvSpPr>
        <p:spPr>
          <a:xfrm>
            <a:off x="505839" y="6959472"/>
            <a:ext cx="16031181" cy="2313454"/>
          </a:xfrm>
          <a:prstGeom prst="rect">
            <a:avLst/>
          </a:prstGeom>
          <a:noFill/>
        </p:spPr>
        <p:txBody>
          <a:bodyPr wrap="square" rtlCol="0">
            <a:spAutoFit/>
          </a:bodyPr>
          <a:lstStyle/>
          <a:p>
            <a:pPr marL="466725" indent="-457200" algn="l">
              <a:lnSpc>
                <a:spcPct val="85000"/>
              </a:lnSpc>
              <a:spcAft>
                <a:spcPts val="1000"/>
              </a:spcAft>
              <a:buFont typeface="Arial" panose="020B0604020202020204" pitchFamily="34" charset="0"/>
              <a:buChar char="•"/>
            </a:pPr>
            <a:r>
              <a:rPr lang="en-US" sz="3200" b="0" dirty="0" smtClean="0"/>
              <a:t>An </a:t>
            </a:r>
            <a:r>
              <a:rPr lang="en-US" sz="3200" b="0" dirty="0"/>
              <a:t>interesting prediction from this framework is that an individual at a high SEP can slough off a certain amount of bad news, but too much bad news at once will drive him to a low SEP</a:t>
            </a:r>
          </a:p>
          <a:p>
            <a:pPr marL="466725" indent="-457200" algn="l">
              <a:lnSpc>
                <a:spcPct val="85000"/>
              </a:lnSpc>
              <a:spcAft>
                <a:spcPts val="1000"/>
              </a:spcAft>
              <a:buFont typeface="Arial" panose="020B0604020202020204" pitchFamily="34" charset="0"/>
              <a:buChar char="•"/>
            </a:pPr>
            <a:r>
              <a:rPr lang="en-US" sz="3200" b="0" dirty="0"/>
              <a:t>Surprisingly, we were unable to locate a test of this intuitive prediction in the psychology literature</a:t>
            </a:r>
            <a:r>
              <a:rPr lang="en-US" sz="3200" b="0" dirty="0" smtClean="0"/>
              <a:t>.</a:t>
            </a:r>
            <a:endParaRPr lang="en-US" sz="2800" b="0" dirty="0"/>
          </a:p>
        </p:txBody>
      </p:sp>
      <p:sp>
        <p:nvSpPr>
          <p:cNvPr id="6" name="TextBox 5"/>
          <p:cNvSpPr txBox="1"/>
          <p:nvPr/>
        </p:nvSpPr>
        <p:spPr>
          <a:xfrm>
            <a:off x="505840" y="1521522"/>
            <a:ext cx="10686098" cy="3046988"/>
          </a:xfrm>
          <a:prstGeom prst="rect">
            <a:avLst/>
          </a:prstGeom>
          <a:noFill/>
        </p:spPr>
        <p:txBody>
          <a:bodyPr wrap="square" rtlCol="0">
            <a:spAutoFit/>
          </a:bodyPr>
          <a:lstStyle/>
          <a:p>
            <a:pPr marL="487695" indent="-487695" algn="l">
              <a:buFont typeface="Arial" panose="020B0604020202020204" pitchFamily="34" charset="0"/>
              <a:buChar char="•"/>
            </a:pPr>
            <a:r>
              <a:rPr lang="en-US" sz="3200" b="0" dirty="0"/>
              <a:t>Which SEP the individual ends up at, will depend on where he begins – which side of the unstable equilibrium-point</a:t>
            </a:r>
          </a:p>
          <a:p>
            <a:pPr marL="487695" indent="-487695" algn="l">
              <a:buFont typeface="Arial" panose="020B0604020202020204" pitchFamily="34" charset="0"/>
              <a:buChar char="•"/>
            </a:pPr>
            <a:r>
              <a:rPr lang="en-US" sz="3200" b="0" dirty="0"/>
              <a:t>Perturbations that drive him over the unstable equilibrium will lead to a massive change in self-esteem (and mood)</a:t>
            </a:r>
          </a:p>
        </p:txBody>
      </p:sp>
      <p:sp>
        <p:nvSpPr>
          <p:cNvPr id="8" name="Content Placeholder 1"/>
          <p:cNvSpPr txBox="1">
            <a:spLocks/>
          </p:cNvSpPr>
          <p:nvPr/>
        </p:nvSpPr>
        <p:spPr bwMode="auto">
          <a:xfrm>
            <a:off x="3552081" y="4254923"/>
            <a:ext cx="12317046" cy="2553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6" tIns="48768" rIns="97536" bIns="48768"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2133" dirty="0"/>
              <a:t>“I have observed in myself, so often that it no longer surprises me, that if I give a performance before some audience I am jollier at dinner, and eat more, if I am pleased with my performance.  Disagreeable feedback spoils the evening.  At my age the statistical record of my performance ought to reflect so many observations of good, poor, and mediocre performance that one more experience at either tail of the distribution could hardly affect a rational self-assessment.  I try to remind myself that on those occasions when feedback depresses me; but my welfare function is apparently not constructed that way.”</a:t>
            </a:r>
          </a:p>
          <a:p>
            <a:pPr algn="r"/>
            <a:r>
              <a:rPr lang="en-US" sz="1920" i="1" dirty="0"/>
              <a:t>Thomas Schelling, The Mind as a Consuming Organ, 1988</a:t>
            </a:r>
          </a:p>
        </p:txBody>
      </p:sp>
    </p:spTree>
    <p:extLst>
      <p:ext uri="{BB962C8B-B14F-4D97-AF65-F5344CB8AC3E}">
        <p14:creationId xmlns:p14="http://schemas.microsoft.com/office/powerpoint/2010/main" val="39645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19008" y="1796108"/>
            <a:ext cx="6040192" cy="7412286"/>
          </a:xfrm>
          <a:prstGeom prst="rect">
            <a:avLst/>
          </a:prstGeom>
          <a:noFill/>
        </p:spPr>
        <p:txBody>
          <a:bodyPr wrap="square" rtlCol="0">
            <a:spAutoFit/>
          </a:bodyPr>
          <a:lstStyle/>
          <a:p>
            <a:pPr marL="487695" indent="-487695" algn="l">
              <a:lnSpc>
                <a:spcPct val="85000"/>
              </a:lnSpc>
              <a:spcAft>
                <a:spcPts val="1000"/>
              </a:spcAft>
              <a:buFont typeface="Arial" panose="020B0604020202020204" pitchFamily="34" charset="0"/>
              <a:buChar char="•"/>
            </a:pPr>
            <a:r>
              <a:rPr lang="en-US" sz="3600" b="0" dirty="0" smtClean="0"/>
              <a:t>Differences in ability tend to affect the unstable cross-over point more than they affect the location of SEPs</a:t>
            </a:r>
          </a:p>
          <a:p>
            <a:pPr marL="466725" indent="-466725" algn="l">
              <a:lnSpc>
                <a:spcPct val="85000"/>
              </a:lnSpc>
              <a:spcAft>
                <a:spcPts val="1000"/>
              </a:spcAft>
            </a:pPr>
            <a:r>
              <a:rPr lang="en-US" sz="3600" b="0" dirty="0" smtClean="0">
                <a:sym typeface="Wingdings" panose="05000000000000000000" pitchFamily="2" charset="2"/>
              </a:rPr>
              <a:t> </a:t>
            </a:r>
            <a:r>
              <a:rPr lang="en-US" sz="3600" b="0" dirty="0" smtClean="0"/>
              <a:t>People </a:t>
            </a:r>
            <a:r>
              <a:rPr lang="en-US" sz="3600" b="0" dirty="0"/>
              <a:t>with low abilities will have unstable </a:t>
            </a:r>
            <a:r>
              <a:rPr lang="en-US" sz="3600" b="0" dirty="0" smtClean="0"/>
              <a:t>high SEPs and very stable low SEPs</a:t>
            </a:r>
            <a:endParaRPr lang="en-US" sz="3600" b="0" dirty="0"/>
          </a:p>
          <a:p>
            <a:pPr marL="466725" indent="-466725" algn="l">
              <a:lnSpc>
                <a:spcPct val="85000"/>
              </a:lnSpc>
              <a:spcAft>
                <a:spcPts val="1000"/>
              </a:spcAft>
            </a:pPr>
            <a:r>
              <a:rPr lang="en-US" sz="3600" b="0" dirty="0" smtClean="0">
                <a:sym typeface="Wingdings" panose="05000000000000000000" pitchFamily="2" charset="2"/>
              </a:rPr>
              <a:t> The fragility of an individual’s SEP can be diagnostic of their ability, even when the level of their SEP (self-esteem is not)</a:t>
            </a:r>
            <a:endParaRPr lang="en-US" sz="3200" b="0" dirty="0"/>
          </a:p>
        </p:txBody>
      </p:sp>
      <p:sp>
        <p:nvSpPr>
          <p:cNvPr id="6" name="Title 5"/>
          <p:cNvSpPr>
            <a:spLocks noGrp="1"/>
          </p:cNvSpPr>
          <p:nvPr>
            <p:ph type="title"/>
          </p:nvPr>
        </p:nvSpPr>
        <p:spPr>
          <a:xfrm>
            <a:off x="0" y="519290"/>
            <a:ext cx="17340263" cy="882340"/>
          </a:xfrm>
        </p:spPr>
        <p:txBody>
          <a:bodyPr>
            <a:normAutofit/>
          </a:bodyPr>
          <a:lstStyle/>
          <a:p>
            <a:r>
              <a:rPr lang="en-US" sz="3600" dirty="0" smtClean="0"/>
              <a:t>  Implications..</a:t>
            </a:r>
            <a:endParaRPr lang="en-US" sz="3600" dirty="0"/>
          </a:p>
        </p:txBody>
      </p:sp>
      <p:pic>
        <p:nvPicPr>
          <p:cNvPr id="3" name="Picture 2"/>
          <p:cNvPicPr>
            <a:picLocks noChangeAspect="1"/>
          </p:cNvPicPr>
          <p:nvPr/>
        </p:nvPicPr>
        <p:blipFill>
          <a:blip r:embed="rId2"/>
          <a:stretch>
            <a:fillRect/>
          </a:stretch>
        </p:blipFill>
        <p:spPr>
          <a:xfrm>
            <a:off x="490509" y="1716183"/>
            <a:ext cx="9666675" cy="7492211"/>
          </a:xfrm>
          <a:prstGeom prst="rect">
            <a:avLst/>
          </a:prstGeom>
        </p:spPr>
      </p:pic>
    </p:spTree>
    <p:extLst>
      <p:ext uri="{BB962C8B-B14F-4D97-AF65-F5344CB8AC3E}">
        <p14:creationId xmlns:p14="http://schemas.microsoft.com/office/powerpoint/2010/main" val="2299193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6" y="2072640"/>
            <a:ext cx="14617520" cy="1077218"/>
          </a:xfrm>
          <a:prstGeom prst="rect">
            <a:avLst/>
          </a:prstGeom>
          <a:noFill/>
        </p:spPr>
        <p:txBody>
          <a:bodyPr wrap="square" rtlCol="0">
            <a:spAutoFit/>
          </a:bodyPr>
          <a:lstStyle/>
          <a:p>
            <a:pPr marL="853467" lvl="1" indent="-365771" algn="l">
              <a:buFont typeface="Calibri" panose="020F0502020204030204" pitchFamily="34" charset="0"/>
              <a:buChar char="―"/>
            </a:pPr>
            <a:r>
              <a:rPr lang="en-US" sz="3200" b="0" dirty="0" smtClean="0"/>
              <a:t>Diversification </a:t>
            </a:r>
            <a:r>
              <a:rPr lang="en-US" sz="3200" b="0" dirty="0"/>
              <a:t>can provide protection against ego-drops</a:t>
            </a:r>
          </a:p>
          <a:p>
            <a:pPr marL="853467" lvl="1" indent="-365771" algn="l">
              <a:buFont typeface="Calibri" panose="020F0502020204030204" pitchFamily="34" charset="0"/>
              <a:buChar char="―"/>
            </a:pPr>
            <a:r>
              <a:rPr lang="en-US" sz="3200" b="0" dirty="0"/>
              <a:t>But hits to ego in one domain can spill over into other </a:t>
            </a:r>
            <a:r>
              <a:rPr lang="en-US" sz="3200" b="0" dirty="0" smtClean="0"/>
              <a:t>domains</a:t>
            </a:r>
          </a:p>
        </p:txBody>
      </p:sp>
      <p:sp>
        <p:nvSpPr>
          <p:cNvPr id="4" name="Title 3"/>
          <p:cNvSpPr>
            <a:spLocks noGrp="1"/>
          </p:cNvSpPr>
          <p:nvPr>
            <p:ph type="title"/>
          </p:nvPr>
        </p:nvSpPr>
        <p:spPr>
          <a:xfrm>
            <a:off x="0" y="519291"/>
            <a:ext cx="17340263" cy="807234"/>
          </a:xfrm>
        </p:spPr>
        <p:txBody>
          <a:bodyPr/>
          <a:lstStyle/>
          <a:p>
            <a:r>
              <a:rPr lang="en-US" sz="3200" dirty="0"/>
              <a:t>Multiple domains of </a:t>
            </a:r>
            <a:r>
              <a:rPr lang="en-US" sz="3200" dirty="0" smtClean="0"/>
              <a:t>self-esteem</a:t>
            </a:r>
            <a:endParaRPr lang="en-US" dirty="0"/>
          </a:p>
        </p:txBody>
      </p:sp>
      <p:pic>
        <p:nvPicPr>
          <p:cNvPr id="3" name="Picture 2"/>
          <p:cNvPicPr>
            <a:picLocks noChangeAspect="1"/>
          </p:cNvPicPr>
          <p:nvPr/>
        </p:nvPicPr>
        <p:blipFill>
          <a:blip r:embed="rId2"/>
          <a:stretch>
            <a:fillRect/>
          </a:stretch>
        </p:blipFill>
        <p:spPr>
          <a:xfrm>
            <a:off x="1985122" y="3799681"/>
            <a:ext cx="13046558" cy="4970829"/>
          </a:xfrm>
          <a:prstGeom prst="rect">
            <a:avLst/>
          </a:prstGeom>
          <a:ln>
            <a:solidFill>
              <a:schemeClr val="accent1"/>
            </a:solidFill>
          </a:ln>
        </p:spPr>
      </p:pic>
    </p:spTree>
    <p:extLst>
      <p:ext uri="{BB962C8B-B14F-4D97-AF65-F5344CB8AC3E}">
        <p14:creationId xmlns:p14="http://schemas.microsoft.com/office/powerpoint/2010/main" val="16680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4034" y="3445022"/>
            <a:ext cx="6077243" cy="769441"/>
          </a:xfrm>
          <a:prstGeom prst="rect">
            <a:avLst/>
          </a:prstGeom>
          <a:noFill/>
        </p:spPr>
        <p:txBody>
          <a:bodyPr wrap="square" rtlCol="0">
            <a:spAutoFit/>
          </a:bodyPr>
          <a:lstStyle/>
          <a:p>
            <a:pPr algn="ctr"/>
            <a:r>
              <a:rPr lang="en-US" sz="4400" dirty="0"/>
              <a:t>Applications</a:t>
            </a:r>
          </a:p>
        </p:txBody>
      </p:sp>
    </p:spTree>
    <p:extLst>
      <p:ext uri="{BB962C8B-B14F-4D97-AF65-F5344CB8AC3E}">
        <p14:creationId xmlns:p14="http://schemas.microsoft.com/office/powerpoint/2010/main" val="34936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959314"/>
          </a:xfrm>
        </p:spPr>
        <p:txBody>
          <a:bodyPr>
            <a:normAutofit/>
          </a:bodyPr>
          <a:lstStyle/>
          <a:p>
            <a:r>
              <a:rPr lang="en-US" sz="3600" dirty="0" smtClean="0"/>
              <a:t>Information avoidance</a:t>
            </a:r>
            <a:endParaRPr lang="en-US" sz="3600" dirty="0"/>
          </a:p>
        </p:txBody>
      </p:sp>
      <p:sp>
        <p:nvSpPr>
          <p:cNvPr id="3" name="Content Placeholder 2"/>
          <p:cNvSpPr>
            <a:spLocks noGrp="1"/>
          </p:cNvSpPr>
          <p:nvPr>
            <p:ph idx="1"/>
          </p:nvPr>
        </p:nvSpPr>
        <p:spPr>
          <a:xfrm>
            <a:off x="561589" y="1731524"/>
            <a:ext cx="15931367" cy="4501851"/>
          </a:xfrm>
        </p:spPr>
        <p:txBody>
          <a:bodyPr>
            <a:normAutofit/>
          </a:bodyPr>
          <a:lstStyle/>
          <a:p>
            <a:r>
              <a:rPr lang="en-US" dirty="0" smtClean="0"/>
              <a:t>Traditional economic models don’t predict information-avoidance</a:t>
            </a:r>
          </a:p>
          <a:p>
            <a:r>
              <a:rPr lang="en-US" dirty="0" smtClean="0"/>
              <a:t>Belief-based utility models can (by assuming concave utility of beliefs)</a:t>
            </a:r>
          </a:p>
          <a:p>
            <a:pPr lvl="1"/>
            <a:r>
              <a:rPr lang="en-US" dirty="0" smtClean="0"/>
              <a:t>But, such models predict that people will only be weakly information-avoidant, and avoidant across-the board</a:t>
            </a:r>
          </a:p>
          <a:p>
            <a:r>
              <a:rPr lang="en-US" dirty="0" smtClean="0"/>
              <a:t>Current model can make sense of very strong information avoidance: fear of dropping to a low SEP</a:t>
            </a:r>
          </a:p>
          <a:p>
            <a:r>
              <a:rPr lang="en-US" dirty="0" smtClean="0"/>
              <a:t>Predicts domains in which it will occur – those in which the individual has fragile self-esteem, in which ego is very important, and in which self-esteem is highly reference-dependent</a:t>
            </a:r>
          </a:p>
        </p:txBody>
      </p:sp>
    </p:spTree>
    <p:extLst>
      <p:ext uri="{BB962C8B-B14F-4D97-AF65-F5344CB8AC3E}">
        <p14:creationId xmlns:p14="http://schemas.microsoft.com/office/powerpoint/2010/main" val="32887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923144"/>
          </a:xfrm>
        </p:spPr>
        <p:txBody>
          <a:bodyPr/>
          <a:lstStyle/>
          <a:p>
            <a:r>
              <a:rPr lang="en-US" sz="3200" dirty="0" smtClean="0"/>
              <a:t>Self-handicapping </a:t>
            </a:r>
            <a:r>
              <a:rPr lang="en-US" dirty="0"/>
              <a:t>(putting obstacles in the way of success to muddy signals from failure)</a:t>
            </a:r>
          </a:p>
        </p:txBody>
      </p:sp>
      <p:sp>
        <p:nvSpPr>
          <p:cNvPr id="3" name="Content Placeholder 2"/>
          <p:cNvSpPr>
            <a:spLocks noGrp="1"/>
          </p:cNvSpPr>
          <p:nvPr>
            <p:ph idx="1"/>
          </p:nvPr>
        </p:nvSpPr>
        <p:spPr/>
        <p:txBody>
          <a:bodyPr/>
          <a:lstStyle/>
          <a:p>
            <a:pPr>
              <a:spcAft>
                <a:spcPts val="1200"/>
              </a:spcAft>
            </a:pPr>
            <a:r>
              <a:rPr lang="en-US" dirty="0" smtClean="0"/>
              <a:t>Self-handicapping is a special form of information avoidance</a:t>
            </a:r>
          </a:p>
          <a:p>
            <a:pPr>
              <a:spcAft>
                <a:spcPts val="1200"/>
              </a:spcAft>
            </a:pPr>
            <a:r>
              <a:rPr lang="en-US" dirty="0" smtClean="0"/>
              <a:t>Most </a:t>
            </a:r>
            <a:r>
              <a:rPr lang="en-US" dirty="0"/>
              <a:t>economic models have trouble explaining self-handicapping because individuals have a huge store of ego-relevant information</a:t>
            </a:r>
          </a:p>
          <a:p>
            <a:pPr>
              <a:spcAft>
                <a:spcPts val="1200"/>
              </a:spcAft>
            </a:pPr>
            <a:r>
              <a:rPr lang="en-US" dirty="0"/>
              <a:t>Current model can explain why an individual would be highly averse to getting one piece of negative ego-related information and might avoid situations in which such information could </a:t>
            </a:r>
            <a:r>
              <a:rPr lang="en-US" dirty="0" smtClean="0"/>
              <a:t>arrive – because one piece of negative information can have a huge impact if it perturbs a high SEP</a:t>
            </a:r>
            <a:endParaRPr lang="en-US" dirty="0"/>
          </a:p>
          <a:p>
            <a:pPr>
              <a:spcAft>
                <a:spcPts val="1200"/>
              </a:spcAft>
            </a:pPr>
            <a:r>
              <a:rPr lang="en-US" dirty="0"/>
              <a:t>Helps to explain the structure of most self-handicapping </a:t>
            </a:r>
            <a:r>
              <a:rPr lang="en-US" dirty="0" smtClean="0"/>
              <a:t>experiments:</a:t>
            </a:r>
          </a:p>
          <a:p>
            <a:pPr lvl="1">
              <a:spcAft>
                <a:spcPts val="1200"/>
              </a:spcAft>
            </a:pPr>
            <a:r>
              <a:rPr lang="en-US" dirty="0" smtClean="0"/>
              <a:t>Individuals are given feedback on task performance that is better than they anticipate – creating insecurity about whether a good performance is likely to be repeated</a:t>
            </a:r>
          </a:p>
          <a:p>
            <a:pPr lvl="1">
              <a:spcAft>
                <a:spcPts val="1200"/>
              </a:spcAft>
            </a:pPr>
            <a:r>
              <a:rPr lang="en-US" dirty="0" smtClean="0"/>
              <a:t>Given the opportunity to undermine themselves to avoid getting more feedback</a:t>
            </a:r>
          </a:p>
          <a:p>
            <a:pPr lvl="1">
              <a:spcAft>
                <a:spcPts val="1200"/>
              </a:spcAft>
            </a:pPr>
            <a:r>
              <a:rPr lang="en-US" dirty="0" smtClean="0"/>
              <a:t>One example of how insecurity is self-fulfilling</a:t>
            </a:r>
            <a:endParaRPr lang="en-US" dirty="0"/>
          </a:p>
          <a:p>
            <a:endParaRPr lang="en-US" dirty="0"/>
          </a:p>
        </p:txBody>
      </p:sp>
    </p:spTree>
    <p:extLst>
      <p:ext uri="{BB962C8B-B14F-4D97-AF65-F5344CB8AC3E}">
        <p14:creationId xmlns:p14="http://schemas.microsoft.com/office/powerpoint/2010/main" val="1122436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764761"/>
          </a:xfrm>
        </p:spPr>
        <p:txBody>
          <a:bodyPr>
            <a:normAutofit/>
          </a:bodyPr>
          <a:lstStyle/>
          <a:p>
            <a:r>
              <a:rPr lang="en-US" sz="3600" dirty="0" smtClean="0"/>
              <a:t>Education..</a:t>
            </a:r>
            <a:endParaRPr lang="en-US" sz="3600" dirty="0"/>
          </a:p>
        </p:txBody>
      </p:sp>
      <p:sp>
        <p:nvSpPr>
          <p:cNvPr id="2" name="Content Placeholder 1"/>
          <p:cNvSpPr>
            <a:spLocks noGrp="1"/>
          </p:cNvSpPr>
          <p:nvPr>
            <p:ph idx="1"/>
          </p:nvPr>
        </p:nvSpPr>
        <p:spPr>
          <a:xfrm>
            <a:off x="561589" y="1692614"/>
            <a:ext cx="15931367" cy="7410748"/>
          </a:xfrm>
        </p:spPr>
        <p:txBody>
          <a:bodyPr>
            <a:normAutofit/>
          </a:bodyPr>
          <a:lstStyle/>
          <a:p>
            <a:r>
              <a:rPr lang="en-US" sz="3600" dirty="0" smtClean="0"/>
              <a:t>Dominant theories of under-investment in education attribute it to lack of information or present-bias</a:t>
            </a:r>
          </a:p>
          <a:p>
            <a:r>
              <a:rPr lang="en-US" sz="3600" dirty="0" smtClean="0"/>
              <a:t>But informational interventions and immediate rewards (which should be effective given present-bias) have been found to be largely ineffective</a:t>
            </a:r>
          </a:p>
          <a:p>
            <a:r>
              <a:rPr lang="en-US" sz="3600" dirty="0" smtClean="0"/>
              <a:t>Our framework implicates under-confidence as a likely cause </a:t>
            </a:r>
          </a:p>
          <a:p>
            <a:r>
              <a:rPr lang="en-US" sz="3600" dirty="0" smtClean="0"/>
              <a:t>Can also help make sense of:</a:t>
            </a:r>
          </a:p>
          <a:p>
            <a:pPr lvl="1">
              <a:buFont typeface="Wingdings" panose="05000000000000000000" pitchFamily="2" charset="2"/>
              <a:buChar char="§"/>
            </a:pPr>
            <a:r>
              <a:rPr lang="en-US" sz="3200" dirty="0" smtClean="0"/>
              <a:t> the documented consequences of a “fixed” versus “growth” mindset</a:t>
            </a:r>
          </a:p>
          <a:p>
            <a:pPr lvl="1">
              <a:buFont typeface="Wingdings" panose="05000000000000000000" pitchFamily="2" charset="2"/>
              <a:buChar char="§"/>
            </a:pPr>
            <a:r>
              <a:rPr lang="en-US" sz="3200" dirty="0" smtClean="0"/>
              <a:t>Why students who are afraid of failure might identify their ego with non-academic activities </a:t>
            </a:r>
          </a:p>
          <a:p>
            <a:r>
              <a:rPr lang="en-US" sz="3600" dirty="0"/>
              <a:t>Students </a:t>
            </a:r>
            <a:r>
              <a:rPr lang="en-US" sz="3600" dirty="0" smtClean="0"/>
              <a:t>who perform poorly but who manage to cling to a high SEP are those most likely to self-handicap – e.g., choose classes/topics that are extremely easy or extremely difficult, or introduce barriers to their own success – e.g., drugs, alcohol, not studying</a:t>
            </a:r>
            <a:endParaRPr lang="en-US" sz="3600" dirty="0"/>
          </a:p>
        </p:txBody>
      </p:sp>
    </p:spTree>
    <p:extLst>
      <p:ext uri="{BB962C8B-B14F-4D97-AF65-F5344CB8AC3E}">
        <p14:creationId xmlns:p14="http://schemas.microsoft.com/office/powerpoint/2010/main" val="419816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807234"/>
          </a:xfrm>
        </p:spPr>
        <p:txBody>
          <a:bodyPr/>
          <a:lstStyle/>
          <a:p>
            <a:r>
              <a:rPr lang="en-US" smtClean="0"/>
              <a:t>Connections </a:t>
            </a:r>
            <a:r>
              <a:rPr lang="en-US" dirty="0" smtClean="0"/>
              <a:t>between economics and psychology</a:t>
            </a:r>
            <a:endParaRPr lang="en-US" dirty="0"/>
          </a:p>
        </p:txBody>
      </p:sp>
      <p:pic>
        <p:nvPicPr>
          <p:cNvPr id="6" name="Picture 5"/>
          <p:cNvPicPr>
            <a:picLocks noChangeAspect="1"/>
          </p:cNvPicPr>
          <p:nvPr/>
        </p:nvPicPr>
        <p:blipFill>
          <a:blip r:embed="rId2"/>
          <a:stretch>
            <a:fillRect/>
          </a:stretch>
        </p:blipFill>
        <p:spPr>
          <a:xfrm>
            <a:off x="2484861" y="1895107"/>
            <a:ext cx="12370540" cy="7146206"/>
          </a:xfrm>
          <a:prstGeom prst="rect">
            <a:avLst/>
          </a:prstGeom>
          <a:ln>
            <a:solidFill>
              <a:schemeClr val="accent1"/>
            </a:solidFill>
          </a:ln>
        </p:spPr>
      </p:pic>
    </p:spTree>
    <p:extLst>
      <p:ext uri="{BB962C8B-B14F-4D97-AF65-F5344CB8AC3E}">
        <p14:creationId xmlns:p14="http://schemas.microsoft.com/office/powerpoint/2010/main" val="38394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764761"/>
          </a:xfrm>
        </p:spPr>
        <p:txBody>
          <a:bodyPr>
            <a:normAutofit/>
          </a:bodyPr>
          <a:lstStyle/>
          <a:p>
            <a:r>
              <a:rPr lang="en-US" sz="3600" dirty="0" err="1" smtClean="0"/>
              <a:t>Workaholism</a:t>
            </a:r>
            <a:r>
              <a:rPr lang="en-US" sz="3600" dirty="0" smtClean="0"/>
              <a:t>/professional success..</a:t>
            </a:r>
            <a:endParaRPr lang="en-US" sz="3600" dirty="0"/>
          </a:p>
        </p:txBody>
      </p:sp>
      <p:sp>
        <p:nvSpPr>
          <p:cNvPr id="2" name="Content Placeholder 1"/>
          <p:cNvSpPr>
            <a:spLocks noGrp="1"/>
          </p:cNvSpPr>
          <p:nvPr>
            <p:ph idx="1"/>
          </p:nvPr>
        </p:nvSpPr>
        <p:spPr/>
        <p:txBody>
          <a:bodyPr>
            <a:normAutofit/>
          </a:bodyPr>
          <a:lstStyle/>
          <a:p>
            <a:pPr marL="304810" indent="-304810"/>
            <a:r>
              <a:rPr lang="en-US" sz="3600" dirty="0" smtClean="0"/>
              <a:t>Term </a:t>
            </a:r>
            <a:r>
              <a:rPr lang="en-US" sz="3600" dirty="0"/>
              <a:t>“</a:t>
            </a:r>
            <a:r>
              <a:rPr lang="en-US" sz="3600" dirty="0" err="1"/>
              <a:t>workaholism</a:t>
            </a:r>
            <a:r>
              <a:rPr lang="en-US" sz="3600" dirty="0"/>
              <a:t>” coined in a 1968 confessional essay by Wayne Oates (who authored 57 books) </a:t>
            </a:r>
          </a:p>
          <a:p>
            <a:pPr marL="304810" indent="-304810"/>
            <a:r>
              <a:rPr lang="en-US" sz="3600" dirty="0"/>
              <a:t>Oats and other psychologists see </a:t>
            </a:r>
            <a:r>
              <a:rPr lang="en-US" sz="3600" dirty="0" err="1"/>
              <a:t>workaholism</a:t>
            </a:r>
            <a:r>
              <a:rPr lang="en-US" sz="3600" dirty="0"/>
              <a:t> see it as a disorder with components that overlap with addiction – e.g., </a:t>
            </a:r>
          </a:p>
          <a:p>
            <a:pPr lvl="1"/>
            <a:endParaRPr lang="en-US" sz="1200" dirty="0"/>
          </a:p>
          <a:p>
            <a:pPr lvl="1"/>
            <a:r>
              <a:rPr lang="en-US" sz="2800" dirty="0"/>
              <a:t>“working beyond what is reasonably expected of the worker, despite the potential for negative consequences (e.g., marital issues)” (Clark, 2016)</a:t>
            </a:r>
          </a:p>
          <a:p>
            <a:pPr lvl="1"/>
            <a:endParaRPr lang="en-US" sz="1400" dirty="0"/>
          </a:p>
          <a:p>
            <a:pPr marL="365771" indent="-365771"/>
            <a:r>
              <a:rPr lang="en-US" sz="3600" dirty="0"/>
              <a:t>Our model interprets </a:t>
            </a:r>
            <a:r>
              <a:rPr lang="en-US" sz="3600" dirty="0" err="1"/>
              <a:t>workaholism</a:t>
            </a:r>
            <a:r>
              <a:rPr lang="en-US" sz="3600" dirty="0"/>
              <a:t> as a manifestation of a high but fragile SEP.  </a:t>
            </a:r>
          </a:p>
          <a:p>
            <a:pPr marL="853467" lvl="1" indent="-365771">
              <a:buFont typeface="Calibri" panose="020F0502020204030204" pitchFamily="34" charset="0"/>
              <a:buChar char="―"/>
            </a:pPr>
            <a:r>
              <a:rPr lang="en-US" sz="3200" dirty="0"/>
              <a:t>Predicts that workaholics will be especially likely to be low in ability</a:t>
            </a:r>
          </a:p>
          <a:p>
            <a:pPr marL="853467" lvl="1" indent="-365771">
              <a:buFont typeface="Calibri" panose="020F0502020204030204" pitchFamily="34" charset="0"/>
              <a:buChar char="―"/>
            </a:pPr>
            <a:r>
              <a:rPr lang="en-US" sz="3200" dirty="0"/>
              <a:t>Explains why workaholics tend to score high on narcissism (which is currently the best measure of high but fragile self-esteem</a:t>
            </a:r>
            <a:r>
              <a:rPr lang="en-US" sz="3200" dirty="0" smtClean="0"/>
              <a:t>)</a:t>
            </a:r>
          </a:p>
          <a:p>
            <a:pPr marL="457201" indent="-457200"/>
            <a:endParaRPr lang="en-US" sz="2986" dirty="0" smtClean="0"/>
          </a:p>
          <a:p>
            <a:endParaRPr lang="en-US" sz="2560"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733436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764761"/>
          </a:xfrm>
        </p:spPr>
        <p:txBody>
          <a:bodyPr>
            <a:normAutofit/>
          </a:bodyPr>
          <a:lstStyle/>
          <a:p>
            <a:r>
              <a:rPr lang="en-US" sz="4000" dirty="0" smtClean="0"/>
              <a:t>Job search</a:t>
            </a:r>
            <a:endParaRPr lang="en-US" sz="4000" dirty="0"/>
          </a:p>
        </p:txBody>
      </p:sp>
      <p:sp>
        <p:nvSpPr>
          <p:cNvPr id="2" name="Content Placeholder 1"/>
          <p:cNvSpPr>
            <a:spLocks noGrp="1"/>
          </p:cNvSpPr>
          <p:nvPr>
            <p:ph idx="1"/>
          </p:nvPr>
        </p:nvSpPr>
        <p:spPr>
          <a:xfrm>
            <a:off x="561589" y="1692614"/>
            <a:ext cx="15931367" cy="7410748"/>
          </a:xfrm>
        </p:spPr>
        <p:txBody>
          <a:bodyPr>
            <a:normAutofit/>
          </a:bodyPr>
          <a:lstStyle/>
          <a:p>
            <a:pPr>
              <a:spcAft>
                <a:spcPts val="1000"/>
              </a:spcAft>
            </a:pPr>
            <a:r>
              <a:rPr lang="en-US" sz="3600" dirty="0" smtClean="0"/>
              <a:t>Lots </a:t>
            </a:r>
            <a:r>
              <a:rPr lang="en-US" sz="3600" dirty="0"/>
              <a:t>of research shows that unemployment is a highly aversive </a:t>
            </a:r>
            <a:r>
              <a:rPr lang="en-US" sz="3600" dirty="0" smtClean="0"/>
              <a:t>state (e.g</a:t>
            </a:r>
            <a:r>
              <a:rPr lang="en-US" sz="3600" dirty="0"/>
              <a:t>., Lucas, </a:t>
            </a:r>
            <a:r>
              <a:rPr lang="en-US" sz="3600" dirty="0" smtClean="0"/>
              <a:t>Clark</a:t>
            </a:r>
            <a:r>
              <a:rPr lang="en-US" sz="3600" dirty="0"/>
              <a:t>, </a:t>
            </a:r>
            <a:r>
              <a:rPr lang="en-US" sz="3600" dirty="0" err="1" smtClean="0"/>
              <a:t>Georgellis</a:t>
            </a:r>
            <a:r>
              <a:rPr lang="en-US" sz="3600" dirty="0" smtClean="0"/>
              <a:t> </a:t>
            </a:r>
            <a:r>
              <a:rPr lang="en-US" sz="3600" dirty="0"/>
              <a:t>&amp; </a:t>
            </a:r>
            <a:r>
              <a:rPr lang="en-US" sz="3600" dirty="0" err="1"/>
              <a:t>Diener</a:t>
            </a:r>
            <a:r>
              <a:rPr lang="en-US" sz="3600" dirty="0"/>
              <a:t>, </a:t>
            </a:r>
            <a:r>
              <a:rPr lang="en-US" sz="3600" dirty="0" smtClean="0"/>
              <a:t>2004</a:t>
            </a:r>
            <a:r>
              <a:rPr lang="en-US" sz="3600" dirty="0"/>
              <a:t>). </a:t>
            </a:r>
          </a:p>
          <a:p>
            <a:pPr>
              <a:spcAft>
                <a:spcPts val="1000"/>
              </a:spcAft>
            </a:pPr>
            <a:r>
              <a:rPr lang="en-US" sz="3600" dirty="0"/>
              <a:t>Surprisingly, however, studies of job search </a:t>
            </a:r>
            <a:r>
              <a:rPr lang="en-US" sz="3600" dirty="0" smtClean="0"/>
              <a:t>(e.g., Krueger &amp; Mueller, 2010) find </a:t>
            </a:r>
            <a:r>
              <a:rPr lang="en-US" sz="3600" dirty="0"/>
              <a:t>that people spend remarkably little time on </a:t>
            </a:r>
            <a:r>
              <a:rPr lang="en-US" sz="3600" dirty="0" smtClean="0"/>
              <a:t>job search </a:t>
            </a:r>
            <a:r>
              <a:rPr lang="en-US" sz="3600" dirty="0"/>
              <a:t>(the U.S. is the highest in an international comparison, at half an hour a day)</a:t>
            </a:r>
          </a:p>
          <a:p>
            <a:pPr>
              <a:spcAft>
                <a:spcPts val="1000"/>
              </a:spcAft>
            </a:pPr>
            <a:r>
              <a:rPr lang="en-US" sz="3600" dirty="0"/>
              <a:t>Most unemployed are probably at low SEP, in which case they will under-invest in job-search due to under-confidence</a:t>
            </a:r>
          </a:p>
          <a:p>
            <a:pPr>
              <a:spcAft>
                <a:spcPts val="1000"/>
              </a:spcAft>
            </a:pPr>
            <a:r>
              <a:rPr lang="en-US" sz="3600" dirty="0"/>
              <a:t>Those at high SEPs might be expected to search a lot, but they might be anxious to preserve a fragile high SEP, and search could result in rejection..</a:t>
            </a:r>
          </a:p>
          <a:p>
            <a:pPr marL="487695" lvl="1" indent="0">
              <a:spcAft>
                <a:spcPts val="1000"/>
              </a:spcAft>
              <a:buNone/>
            </a:pPr>
            <a:r>
              <a:rPr lang="en-US" sz="3200" dirty="0" smtClean="0">
                <a:sym typeface="Wingdings" panose="05000000000000000000" pitchFamily="2" charset="2"/>
              </a:rPr>
              <a:t></a:t>
            </a:r>
            <a:r>
              <a:rPr lang="en-US" sz="3200" dirty="0" smtClean="0"/>
              <a:t>Implications </a:t>
            </a:r>
            <a:r>
              <a:rPr lang="en-US" sz="3200" dirty="0"/>
              <a:t>for the kinds of search activities that job-seekers engage in -- i.e., those that don’t expose them to the risk of explicit rejection)</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575034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764761"/>
          </a:xfrm>
        </p:spPr>
        <p:txBody>
          <a:bodyPr>
            <a:normAutofit/>
          </a:bodyPr>
          <a:lstStyle/>
          <a:p>
            <a:r>
              <a:rPr lang="en-US" sz="3200" dirty="0" smtClean="0"/>
              <a:t>Aggression</a:t>
            </a:r>
            <a:endParaRPr lang="en-US" sz="3200" dirty="0"/>
          </a:p>
        </p:txBody>
      </p:sp>
      <p:sp>
        <p:nvSpPr>
          <p:cNvPr id="2" name="Content Placeholder 1"/>
          <p:cNvSpPr>
            <a:spLocks noGrp="1"/>
          </p:cNvSpPr>
          <p:nvPr>
            <p:ph idx="1"/>
          </p:nvPr>
        </p:nvSpPr>
        <p:spPr>
          <a:xfrm>
            <a:off x="561589" y="1625600"/>
            <a:ext cx="15931367" cy="7863840"/>
          </a:xfrm>
        </p:spPr>
        <p:txBody>
          <a:bodyPr>
            <a:normAutofit/>
          </a:bodyPr>
          <a:lstStyle/>
          <a:p>
            <a:pPr marL="457201" indent="-457200">
              <a:spcAft>
                <a:spcPts val="1000"/>
              </a:spcAft>
            </a:pPr>
            <a:r>
              <a:rPr lang="en-US" sz="2986" dirty="0" smtClean="0"/>
              <a:t>People at high but fragile SEPs are, in-effect, walking on the top of a wall; they have high self-esteem, but minor challenges to self-esteem can potentially topple them</a:t>
            </a:r>
          </a:p>
          <a:p>
            <a:pPr marL="457201" indent="-457200">
              <a:spcAft>
                <a:spcPts val="1000"/>
              </a:spcAft>
            </a:pPr>
            <a:r>
              <a:rPr lang="en-US" sz="2986" dirty="0" smtClean="0"/>
              <a:t>Aggression, in this view, represents an attempt to silence those who threaten one’s self-esteem </a:t>
            </a:r>
          </a:p>
          <a:p>
            <a:pPr marL="457201" indent="-457200">
              <a:spcAft>
                <a:spcPts val="1000"/>
              </a:spcAft>
            </a:pPr>
            <a:r>
              <a:rPr lang="en-US" sz="2986" dirty="0" smtClean="0"/>
              <a:t>The </a:t>
            </a:r>
            <a:r>
              <a:rPr lang="en-US" sz="2986" dirty="0"/>
              <a:t>more unrealistic is the agent's high self-esteem, the more fragile it is, and hence the smaller is the slight that triggers a </a:t>
            </a:r>
            <a:r>
              <a:rPr lang="en-US" sz="2986" dirty="0" smtClean="0"/>
              <a:t>response, and the stronger is the reaction </a:t>
            </a:r>
          </a:p>
          <a:p>
            <a:pPr marL="457201" indent="-457200">
              <a:spcAft>
                <a:spcPts val="1000"/>
              </a:spcAft>
            </a:pPr>
            <a:r>
              <a:rPr lang="en-US" sz="2986" dirty="0"/>
              <a:t>The plethora of adages such as “They who Threaten are afraid" (Diary of Benjamin Franklin) and “All Cruelty Springs from Weakness" (Seneca) point to the ubiquity of the phenomenon.</a:t>
            </a:r>
          </a:p>
          <a:p>
            <a:pPr marL="457201" indent="-457200">
              <a:spcAft>
                <a:spcPts val="1000"/>
              </a:spcAft>
            </a:pPr>
            <a:r>
              <a:rPr lang="en-US" sz="2986" dirty="0" smtClean="0"/>
              <a:t>Lots of supportive evidence – e.g.,</a:t>
            </a:r>
          </a:p>
          <a:p>
            <a:pPr marL="944896" lvl="1" indent="-457200">
              <a:spcAft>
                <a:spcPts val="1000"/>
              </a:spcAft>
            </a:pPr>
            <a:r>
              <a:rPr lang="en-US" sz="2800" dirty="0" smtClean="0"/>
              <a:t>Berkowitz’s (1978) study of violent criminals failed </a:t>
            </a:r>
            <a:r>
              <a:rPr lang="en-US" sz="2800" dirty="0"/>
              <a:t>to find support for </a:t>
            </a:r>
            <a:r>
              <a:rPr lang="en-US" sz="2800" dirty="0" smtClean="0"/>
              <a:t>the prediction it tested, but </a:t>
            </a:r>
            <a:r>
              <a:rPr lang="en-US" sz="2800" dirty="0"/>
              <a:t>instead concluded that the men were ``quick to see themselves as challenged and frequently interpreted someone else's remarks as belittling them,'' which ``often infuriated'' them and ``stimulated them to lash out impulsively</a:t>
            </a:r>
            <a:r>
              <a:rPr lang="en-US" sz="2800" dirty="0" smtClean="0"/>
              <a:t>.'‘</a:t>
            </a:r>
          </a:p>
          <a:p>
            <a:pPr marL="944896" lvl="1" indent="-457200">
              <a:spcAft>
                <a:spcPts val="1000"/>
              </a:spcAft>
            </a:pPr>
            <a:r>
              <a:rPr lang="en-US" sz="2800" dirty="0" smtClean="0"/>
              <a:t>Narcissism </a:t>
            </a:r>
            <a:r>
              <a:rPr lang="en-US" sz="2800" dirty="0"/>
              <a:t>(an indicator for high fragile self-esteem) is </a:t>
            </a:r>
            <a:r>
              <a:rPr lang="en-US" sz="2800" dirty="0" smtClean="0"/>
              <a:t>commonly associated </a:t>
            </a:r>
            <a:r>
              <a:rPr lang="en-US" sz="2800" dirty="0"/>
              <a:t>with anger and aggression </a:t>
            </a:r>
            <a:endParaRPr lang="en-US" sz="2800" dirty="0" smtClean="0"/>
          </a:p>
          <a:p>
            <a:pPr marL="457201" indent="-457200">
              <a:spcAft>
                <a:spcPts val="1000"/>
              </a:spcAft>
            </a:pPr>
            <a:endParaRPr lang="en-US" sz="2986" dirty="0"/>
          </a:p>
          <a:p>
            <a:pPr marL="457201" indent="-457200">
              <a:spcAft>
                <a:spcPts val="1000"/>
              </a:spcAft>
            </a:pPr>
            <a:endParaRPr lang="en-US" sz="2986" dirty="0" smtClean="0"/>
          </a:p>
          <a:p>
            <a:pPr>
              <a:spcAft>
                <a:spcPts val="1000"/>
              </a:spcAft>
            </a:pPr>
            <a:endParaRPr lang="en-US" sz="2560" dirty="0"/>
          </a:p>
          <a:p>
            <a:pPr lvl="1">
              <a:spcAft>
                <a:spcPts val="1000"/>
              </a:spcAft>
              <a:buFont typeface="Wingdings" panose="05000000000000000000" pitchFamily="2" charset="2"/>
              <a:buChar char="§"/>
            </a:pPr>
            <a:endParaRPr lang="en-US" dirty="0"/>
          </a:p>
        </p:txBody>
      </p:sp>
    </p:spTree>
    <p:extLst>
      <p:ext uri="{BB962C8B-B14F-4D97-AF65-F5344CB8AC3E}">
        <p14:creationId xmlns:p14="http://schemas.microsoft.com/office/powerpoint/2010/main" val="237132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785254"/>
          </a:xfrm>
        </p:spPr>
        <p:txBody>
          <a:bodyPr>
            <a:normAutofit/>
          </a:bodyPr>
          <a:lstStyle/>
          <a:p>
            <a:r>
              <a:rPr lang="en-US" sz="3200" dirty="0" smtClean="0"/>
              <a:t>Trauma</a:t>
            </a:r>
            <a:endParaRPr lang="en-US" sz="3200" dirty="0"/>
          </a:p>
        </p:txBody>
      </p:sp>
      <p:sp>
        <p:nvSpPr>
          <p:cNvPr id="3" name="Content Placeholder 2"/>
          <p:cNvSpPr>
            <a:spLocks noGrp="1"/>
          </p:cNvSpPr>
          <p:nvPr>
            <p:ph idx="1"/>
          </p:nvPr>
        </p:nvSpPr>
        <p:spPr>
          <a:xfrm>
            <a:off x="704447" y="1578070"/>
            <a:ext cx="15931367" cy="7218200"/>
          </a:xfrm>
        </p:spPr>
        <p:txBody>
          <a:bodyPr>
            <a:normAutofit/>
          </a:bodyPr>
          <a:lstStyle/>
          <a:p>
            <a:r>
              <a:rPr lang="en-US" dirty="0" smtClean="0"/>
              <a:t>Theory can help to explain why one, often quite brief, experience can have such a major impact on well-being and functioning</a:t>
            </a:r>
          </a:p>
          <a:p>
            <a:pPr lvl="1"/>
            <a:r>
              <a:rPr lang="en-US" dirty="0" smtClean="0"/>
              <a:t>Conventional economic model simply views trauma as a very bad but short-lived experience</a:t>
            </a:r>
          </a:p>
          <a:p>
            <a:pPr lvl="1"/>
            <a:r>
              <a:rPr lang="en-US" dirty="0" smtClean="0"/>
              <a:t>Conventional psychological model adds that trauma is stored as a memory that can be recalled intrusively</a:t>
            </a:r>
          </a:p>
          <a:p>
            <a:pPr lvl="1"/>
            <a:r>
              <a:rPr lang="en-US" dirty="0" smtClean="0"/>
              <a:t>Current model adds idea that trauma is likely to both lower low SEP and also make it more likely to get triggered</a:t>
            </a:r>
          </a:p>
          <a:p>
            <a:endParaRPr lang="en-US" dirty="0"/>
          </a:p>
        </p:txBody>
      </p:sp>
    </p:spTree>
    <p:extLst>
      <p:ext uri="{BB962C8B-B14F-4D97-AF65-F5344CB8AC3E}">
        <p14:creationId xmlns:p14="http://schemas.microsoft.com/office/powerpoint/2010/main" val="3894464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687718"/>
          </a:xfrm>
        </p:spPr>
        <p:txBody>
          <a:bodyPr>
            <a:normAutofit/>
          </a:bodyPr>
          <a:lstStyle/>
          <a:p>
            <a:r>
              <a:rPr lang="en-US" sz="3200" dirty="0" smtClean="0"/>
              <a:t>Many other psychological phenomena – e.g., </a:t>
            </a:r>
            <a:endParaRPr lang="en-US" sz="3200" dirty="0"/>
          </a:p>
        </p:txBody>
      </p:sp>
      <p:sp>
        <p:nvSpPr>
          <p:cNvPr id="3" name="Content Placeholder 2"/>
          <p:cNvSpPr>
            <a:spLocks noGrp="1"/>
          </p:cNvSpPr>
          <p:nvPr>
            <p:ph idx="1"/>
          </p:nvPr>
        </p:nvSpPr>
        <p:spPr>
          <a:xfrm>
            <a:off x="561589" y="1499616"/>
            <a:ext cx="15931367" cy="7603745"/>
          </a:xfrm>
        </p:spPr>
        <p:txBody>
          <a:bodyPr>
            <a:normAutofit fontScale="92500" lnSpcReduction="10000"/>
          </a:bodyPr>
          <a:lstStyle/>
          <a:p>
            <a:r>
              <a:rPr lang="en-US" sz="3800" dirty="0" smtClean="0"/>
              <a:t>Rejection sensitivity..</a:t>
            </a:r>
          </a:p>
          <a:p>
            <a:pPr lvl="1"/>
            <a:endParaRPr lang="en-US" dirty="0" smtClean="0"/>
          </a:p>
          <a:p>
            <a:pPr marL="975390" lvl="2" indent="0">
              <a:buNone/>
            </a:pPr>
            <a:r>
              <a:rPr lang="en-US" dirty="0" smtClean="0"/>
              <a:t>“Individuals </a:t>
            </a:r>
            <a:r>
              <a:rPr lang="en-US" dirty="0"/>
              <a:t>who have this condition respond extremely negatively to the perception of being rejected: It goes far beyond the run-of-the-mill discomfort that most of us experience..  They feel like failures, disproportionate to what has actually occurred. They may feel rage and want to lash out. They often exaggerate how people are against them, or how much people dislike them, or they carry long-term </a:t>
            </a:r>
            <a:r>
              <a:rPr lang="en-US" dirty="0" smtClean="0"/>
              <a:t>shame“ (Bonior, 2019).</a:t>
            </a:r>
            <a:endParaRPr lang="en-US" dirty="0"/>
          </a:p>
          <a:p>
            <a:pPr lvl="1"/>
            <a:endParaRPr lang="en-US" dirty="0" smtClean="0"/>
          </a:p>
          <a:p>
            <a:pPr lvl="1"/>
            <a:r>
              <a:rPr lang="en-US" dirty="0" smtClean="0"/>
              <a:t>Leary and </a:t>
            </a:r>
            <a:r>
              <a:rPr lang="en-US" dirty="0" err="1" smtClean="0"/>
              <a:t>Baumeister’s</a:t>
            </a:r>
            <a:r>
              <a:rPr lang="en-US" dirty="0" smtClean="0"/>
              <a:t> (2000) ‘</a:t>
            </a:r>
            <a:r>
              <a:rPr lang="en-US" dirty="0" err="1" smtClean="0"/>
              <a:t>sociometer</a:t>
            </a:r>
            <a:r>
              <a:rPr lang="en-US" dirty="0" smtClean="0"/>
              <a:t> theory’ of self-esteem posits that “self-esteem.. Performs the essential job of monitoring and reacting to social acceptance and rejection”</a:t>
            </a:r>
          </a:p>
          <a:p>
            <a:pPr lvl="1"/>
            <a:r>
              <a:rPr lang="en-US" dirty="0" smtClean="0"/>
              <a:t>We posit that rejection-sensitive individuals are just at the extreme of this form of sensitivity</a:t>
            </a:r>
          </a:p>
          <a:p>
            <a:pPr lvl="1"/>
            <a:endParaRPr lang="en-US" dirty="0" smtClean="0"/>
          </a:p>
          <a:p>
            <a:r>
              <a:rPr lang="en-US" dirty="0" smtClean="0"/>
              <a:t>Failures to apologize</a:t>
            </a:r>
          </a:p>
          <a:p>
            <a:pPr lvl="1"/>
            <a:r>
              <a:rPr lang="en-US" dirty="0" smtClean="0"/>
              <a:t>Apologizing is so simple, yet enormously consequential; yet people often fail to do so (Chaudhry &amp; Loewenstein, 2020)</a:t>
            </a:r>
          </a:p>
          <a:p>
            <a:pPr marL="487695" lvl="1" indent="0">
              <a:buNone/>
            </a:pPr>
            <a:endParaRPr lang="en-US" dirty="0" smtClean="0"/>
          </a:p>
          <a:p>
            <a:pPr marL="975390" lvl="2" indent="0">
              <a:buNone/>
            </a:pPr>
            <a:r>
              <a:rPr lang="en-US" dirty="0" smtClean="0"/>
              <a:t>“Why can some people never admit they’ve </a:t>
            </a:r>
            <a:r>
              <a:rPr lang="en-US" dirty="0" err="1" smtClean="0"/>
              <a:t>misstepped</a:t>
            </a:r>
            <a:r>
              <a:rPr lang="en-US" dirty="0" smtClean="0"/>
              <a:t>, .. Even when they’re obviously in </a:t>
            </a:r>
            <a:r>
              <a:rPr lang="en-US" dirty="0"/>
              <a:t>the wrong?”  “For these people, admitting wrongdoing and offering an apology is too psychologically threatening. Offering an apology implies that they’ve harmed another person in some way, which can elicit feelings of shame. People who cannot apologize often have such deep feelings of low self-worth that their fragile egos cannot absorb the blow of admitting they were </a:t>
            </a:r>
            <a:r>
              <a:rPr lang="en-US" dirty="0" smtClean="0"/>
              <a:t>wrong” (Winch, 2021).</a:t>
            </a:r>
          </a:p>
          <a:p>
            <a:pPr lvl="1"/>
            <a:endParaRPr lang="en-US" dirty="0"/>
          </a:p>
        </p:txBody>
      </p:sp>
    </p:spTree>
    <p:extLst>
      <p:ext uri="{BB962C8B-B14F-4D97-AF65-F5344CB8AC3E}">
        <p14:creationId xmlns:p14="http://schemas.microsoft.com/office/powerpoint/2010/main" val="1005360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773062"/>
          </a:xfrm>
        </p:spPr>
        <p:txBody>
          <a:bodyPr>
            <a:normAutofit/>
          </a:bodyPr>
          <a:lstStyle/>
          <a:p>
            <a:r>
              <a:rPr lang="en-US" sz="3200" dirty="0" smtClean="0"/>
              <a:t>Gender differences</a:t>
            </a:r>
            <a:endParaRPr lang="en-US" sz="3200" dirty="0"/>
          </a:p>
        </p:txBody>
      </p:sp>
      <p:sp>
        <p:nvSpPr>
          <p:cNvPr id="3" name="Content Placeholder 2"/>
          <p:cNvSpPr>
            <a:spLocks noGrp="1"/>
          </p:cNvSpPr>
          <p:nvPr>
            <p:ph idx="1"/>
          </p:nvPr>
        </p:nvSpPr>
        <p:spPr>
          <a:xfrm>
            <a:off x="561589" y="1534332"/>
            <a:ext cx="15931367" cy="7950631"/>
          </a:xfrm>
        </p:spPr>
        <p:txBody>
          <a:bodyPr>
            <a:normAutofit fontScale="92500" lnSpcReduction="10000"/>
          </a:bodyPr>
          <a:lstStyle/>
          <a:p>
            <a:pPr>
              <a:lnSpc>
                <a:spcPct val="95000"/>
              </a:lnSpc>
            </a:pPr>
            <a:r>
              <a:rPr lang="en-US" dirty="0"/>
              <a:t>Diverse </a:t>
            </a:r>
            <a:r>
              <a:rPr lang="en-US" dirty="0" smtClean="0"/>
              <a:t>research in psychology and economics </a:t>
            </a:r>
            <a:r>
              <a:rPr lang="en-US" dirty="0"/>
              <a:t>document robust differences between males and females in </a:t>
            </a:r>
            <a:r>
              <a:rPr lang="en-US" dirty="0" smtClean="0"/>
              <a:t>aggression</a:t>
            </a:r>
            <a:r>
              <a:rPr lang="en-US" dirty="0"/>
              <a:t>, risk-taking, health behaviors, educational aspirations and </a:t>
            </a:r>
            <a:r>
              <a:rPr lang="en-US" dirty="0" smtClean="0"/>
              <a:t>attainm</a:t>
            </a:r>
            <a:r>
              <a:rPr lang="en-US" dirty="0"/>
              <a:t>ents, and political attitudes. </a:t>
            </a:r>
            <a:endParaRPr lang="en-US" dirty="0" smtClean="0"/>
          </a:p>
          <a:p>
            <a:pPr>
              <a:lnSpc>
                <a:spcPct val="95000"/>
              </a:lnSpc>
            </a:pPr>
            <a:r>
              <a:rPr lang="en-US" dirty="0" smtClean="0"/>
              <a:t>New </a:t>
            </a:r>
            <a:r>
              <a:rPr lang="en-US" dirty="0"/>
              <a:t>vein </a:t>
            </a:r>
            <a:r>
              <a:rPr lang="en-US" dirty="0" smtClean="0"/>
              <a:t>research </a:t>
            </a:r>
            <a:r>
              <a:rPr lang="en-US" dirty="0"/>
              <a:t>connects all of these differences to the notion of ”precarious masculinity,” in which </a:t>
            </a:r>
            <a:r>
              <a:rPr lang="en-US" dirty="0" smtClean="0"/>
              <a:t>’manhood</a:t>
            </a:r>
            <a:r>
              <a:rPr lang="en-US" dirty="0"/>
              <a:t>’ (unlike womanhood) is seen as ”a social state that requires continual proof and validation”(</a:t>
            </a:r>
            <a:r>
              <a:rPr lang="en-US" dirty="0" err="1"/>
              <a:t>Bosson</a:t>
            </a:r>
            <a:r>
              <a:rPr lang="en-US" dirty="0"/>
              <a:t> and </a:t>
            </a:r>
            <a:r>
              <a:rPr lang="en-US" dirty="0" err="1"/>
              <a:t>Vandello</a:t>
            </a:r>
            <a:r>
              <a:rPr lang="en-US" dirty="0"/>
              <a:t>, 2011). </a:t>
            </a:r>
            <a:endParaRPr lang="en-US" dirty="0" smtClean="0"/>
          </a:p>
          <a:p>
            <a:pPr>
              <a:lnSpc>
                <a:spcPct val="95000"/>
              </a:lnSpc>
            </a:pPr>
            <a:r>
              <a:rPr lang="en-US" dirty="0" smtClean="0"/>
              <a:t>E.g., “</a:t>
            </a:r>
            <a:r>
              <a:rPr lang="en-US" dirty="0"/>
              <a:t>proverbs” expressing themes </a:t>
            </a:r>
            <a:r>
              <a:rPr lang="en-US" dirty="0" smtClean="0"/>
              <a:t>about the </a:t>
            </a:r>
            <a:r>
              <a:rPr lang="en-US" dirty="0"/>
              <a:t>precariousness of either manhood or womanhood –e.g., “Manhood is hard won and easily lost”– are more endorsed, liked, and understood than comparable womanhood proverbs (“</a:t>
            </a:r>
            <a:r>
              <a:rPr lang="en-US" dirty="0" smtClean="0"/>
              <a:t>Womanhood is </a:t>
            </a:r>
            <a:r>
              <a:rPr lang="en-US" dirty="0"/>
              <a:t>hard won and easily lost”) (</a:t>
            </a:r>
            <a:r>
              <a:rPr lang="en-US" dirty="0" err="1"/>
              <a:t>Vandello</a:t>
            </a:r>
            <a:r>
              <a:rPr lang="en-US" dirty="0"/>
              <a:t> et al., 2008</a:t>
            </a:r>
            <a:r>
              <a:rPr lang="en-US" dirty="0" smtClean="0"/>
              <a:t>).</a:t>
            </a:r>
          </a:p>
          <a:p>
            <a:pPr>
              <a:lnSpc>
                <a:spcPct val="95000"/>
              </a:lnSpc>
            </a:pPr>
            <a:r>
              <a:rPr lang="en-US" dirty="0"/>
              <a:t>Other research links fragile </a:t>
            </a:r>
            <a:r>
              <a:rPr lang="en-US" dirty="0" smtClean="0"/>
              <a:t>manhood (with obvious links to fragile self-esteem)to </a:t>
            </a:r>
            <a:r>
              <a:rPr lang="en-US" dirty="0"/>
              <a:t>each of the gender differences enumerated above.  </a:t>
            </a:r>
            <a:endParaRPr lang="en-US" dirty="0" smtClean="0"/>
          </a:p>
          <a:p>
            <a:pPr lvl="1">
              <a:lnSpc>
                <a:spcPct val="95000"/>
              </a:lnSpc>
            </a:pPr>
            <a:r>
              <a:rPr lang="en-US" dirty="0" smtClean="0"/>
              <a:t>E.g., </a:t>
            </a:r>
            <a:r>
              <a:rPr lang="en-US" dirty="0" err="1" smtClean="0"/>
              <a:t>Bosson</a:t>
            </a:r>
            <a:r>
              <a:rPr lang="en-US" dirty="0" smtClean="0"/>
              <a:t> et al. (2009) threatened </a:t>
            </a:r>
            <a:r>
              <a:rPr lang="en-US" dirty="0"/>
              <a:t>some men’s manhood by having them perform a conventionally </a:t>
            </a:r>
            <a:r>
              <a:rPr lang="en-US" dirty="0" smtClean="0"/>
              <a:t>feminine hair-braiding </a:t>
            </a:r>
            <a:r>
              <a:rPr lang="en-US" dirty="0"/>
              <a:t>task, while other men braided rope.  </a:t>
            </a:r>
            <a:endParaRPr lang="en-US" dirty="0" smtClean="0"/>
          </a:p>
          <a:p>
            <a:pPr lvl="2">
              <a:lnSpc>
                <a:spcPct val="95000"/>
              </a:lnSpc>
            </a:pPr>
            <a:r>
              <a:rPr lang="en-US" dirty="0" smtClean="0"/>
              <a:t>Men </a:t>
            </a:r>
            <a:r>
              <a:rPr lang="en-US" dirty="0"/>
              <a:t>whose manhood had been threatened by braiding hair were more likely to choose to hit a bunching bag relative to solving a puzzle, </a:t>
            </a:r>
            <a:r>
              <a:rPr lang="en-US" dirty="0" smtClean="0"/>
              <a:t>and</a:t>
            </a:r>
            <a:r>
              <a:rPr lang="en-US" dirty="0"/>
              <a:t> </a:t>
            </a:r>
            <a:r>
              <a:rPr lang="en-US" dirty="0" smtClean="0"/>
              <a:t>punched more aggressively</a:t>
            </a:r>
          </a:p>
          <a:p>
            <a:pPr lvl="2">
              <a:lnSpc>
                <a:spcPct val="95000"/>
              </a:lnSpc>
            </a:pPr>
            <a:r>
              <a:rPr lang="en-US" dirty="0" smtClean="0"/>
              <a:t>More likely to gamble and opt for an immediate payoff</a:t>
            </a:r>
          </a:p>
          <a:p>
            <a:pPr lvl="2">
              <a:lnSpc>
                <a:spcPct val="95000"/>
              </a:lnSpc>
            </a:pPr>
            <a:r>
              <a:rPr lang="en-US" dirty="0" smtClean="0"/>
              <a:t>Fragile self-esteem has also been linked to health behaviors, gender differences in educational aspirations and attainments, and support for extremist politicians</a:t>
            </a:r>
          </a:p>
        </p:txBody>
      </p:sp>
    </p:spTree>
    <p:extLst>
      <p:ext uri="{BB962C8B-B14F-4D97-AF65-F5344CB8AC3E}">
        <p14:creationId xmlns:p14="http://schemas.microsoft.com/office/powerpoint/2010/main" val="2958400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717082"/>
          </a:xfrm>
        </p:spPr>
        <p:txBody>
          <a:bodyPr/>
          <a:lstStyle/>
          <a:p>
            <a:r>
              <a:rPr lang="en-US" dirty="0" smtClean="0"/>
              <a:t>Conclusions: Research on attention</a:t>
            </a:r>
            <a:endParaRPr lang="en-US" dirty="0"/>
          </a:p>
        </p:txBody>
      </p:sp>
      <p:sp>
        <p:nvSpPr>
          <p:cNvPr id="3" name="Content Placeholder 2"/>
          <p:cNvSpPr>
            <a:spLocks noGrp="1"/>
          </p:cNvSpPr>
          <p:nvPr>
            <p:ph idx="1"/>
          </p:nvPr>
        </p:nvSpPr>
        <p:spPr>
          <a:xfrm>
            <a:off x="561589" y="1661376"/>
            <a:ext cx="15931367" cy="7441986"/>
          </a:xfrm>
        </p:spPr>
        <p:txBody>
          <a:bodyPr>
            <a:normAutofit/>
          </a:bodyPr>
          <a:lstStyle/>
          <a:p>
            <a:r>
              <a:rPr lang="en-US" dirty="0" smtClean="0"/>
              <a:t>In addition to its focus on ego, paper is also example of new research on </a:t>
            </a:r>
            <a:r>
              <a:rPr lang="en-US" i="1" dirty="0" smtClean="0"/>
              <a:t>attention</a:t>
            </a:r>
            <a:r>
              <a:rPr lang="en-US" dirty="0" smtClean="0"/>
              <a:t>.</a:t>
            </a:r>
          </a:p>
          <a:p>
            <a:pPr lvl="1">
              <a:spcAft>
                <a:spcPts val="600"/>
              </a:spcAft>
            </a:pPr>
            <a:r>
              <a:rPr lang="en-US" sz="2374" b="1" dirty="0"/>
              <a:t>Sims (2003), Caplin et al. (2020)</a:t>
            </a:r>
            <a:r>
              <a:rPr lang="en-US" sz="2374" dirty="0"/>
              <a:t>: Models of “rational inattention”</a:t>
            </a:r>
          </a:p>
          <a:p>
            <a:pPr lvl="1">
              <a:spcAft>
                <a:spcPts val="600"/>
              </a:spcAft>
            </a:pPr>
            <a:r>
              <a:rPr lang="en-US" sz="2374" b="1" dirty="0"/>
              <a:t>Camerer &amp; Johnson (2004), Johnson, Camerer, Sen &amp; </a:t>
            </a:r>
            <a:r>
              <a:rPr lang="en-US" sz="2374" b="1" dirty="0" err="1"/>
              <a:t>Rymon</a:t>
            </a:r>
            <a:r>
              <a:rPr lang="en-US" sz="2374" b="1" dirty="0"/>
              <a:t>, 2002; Crawford (2008); Crawford, Cost-Gomes &amp; </a:t>
            </a:r>
            <a:r>
              <a:rPr lang="en-US" sz="2374" b="1" dirty="0" err="1"/>
              <a:t>Iriberri</a:t>
            </a:r>
            <a:r>
              <a:rPr lang="en-US" sz="2374" b="1" dirty="0"/>
              <a:t> (2006)</a:t>
            </a:r>
            <a:r>
              <a:rPr lang="en-US" sz="2374" dirty="0"/>
              <a:t>: Process-tracing studies of attention in economic games</a:t>
            </a:r>
          </a:p>
          <a:p>
            <a:pPr lvl="1">
              <a:spcAft>
                <a:spcPts val="600"/>
              </a:spcAft>
            </a:pPr>
            <a:r>
              <a:rPr lang="en-US" sz="2374" b="1" dirty="0"/>
              <a:t>Gabaix, Laibson (2006), Gabaix (2014)</a:t>
            </a:r>
            <a:r>
              <a:rPr lang="en-US" sz="2374" dirty="0"/>
              <a:t>: Model of how firms use "shrouded attributes" to profit from limited consumer attention</a:t>
            </a:r>
          </a:p>
          <a:p>
            <a:pPr lvl="1">
              <a:spcAft>
                <a:spcPts val="600"/>
              </a:spcAft>
            </a:pPr>
            <a:r>
              <a:rPr lang="en-US" sz="2374" b="1" dirty="0"/>
              <a:t>Chetty, Looney, Kroft (2009)</a:t>
            </a:r>
            <a:r>
              <a:rPr lang="en-US" sz="2374" dirty="0"/>
              <a:t>: Demonstrate that not all taxes are equally salient, and model this in terms of limited attention.</a:t>
            </a:r>
          </a:p>
          <a:p>
            <a:pPr lvl="1">
              <a:spcAft>
                <a:spcPts val="600"/>
              </a:spcAft>
            </a:pPr>
            <a:r>
              <a:rPr lang="en-US" sz="2374" b="1" dirty="0"/>
              <a:t>Lacetera, Pope, Sydnor (2011)</a:t>
            </a:r>
            <a:r>
              <a:rPr lang="en-US" sz="2374" dirty="0"/>
              <a:t>: Demonstrate limited attention using car price data.</a:t>
            </a:r>
          </a:p>
          <a:p>
            <a:pPr lvl="1">
              <a:spcAft>
                <a:spcPts val="600"/>
              </a:spcAft>
            </a:pPr>
            <a:r>
              <a:rPr lang="en-US" sz="2374" b="1" dirty="0"/>
              <a:t>Schwartzstein (2014)</a:t>
            </a:r>
            <a:r>
              <a:rPr lang="en-US" sz="2374" dirty="0"/>
              <a:t>: Connects selective attention to a variety of behavioral biases.</a:t>
            </a:r>
          </a:p>
          <a:p>
            <a:r>
              <a:rPr lang="en-US" dirty="0" smtClean="0"/>
              <a:t> My own focus on attention:</a:t>
            </a:r>
          </a:p>
          <a:p>
            <a:pPr lvl="1"/>
            <a:r>
              <a:rPr lang="en-US" dirty="0" smtClean="0"/>
              <a:t>Paper (with Edika </a:t>
            </a:r>
            <a:r>
              <a:rPr lang="en-US" dirty="0" err="1" smtClean="0"/>
              <a:t>Quspe-Torreblana</a:t>
            </a:r>
            <a:r>
              <a:rPr lang="en-US" dirty="0" smtClean="0"/>
              <a:t>, John Gathergood and Neil Stewart) documenting “attention avoidance,” and arguing that many phenomena that have been classified as “information avoidance” are actually attention-avoidance</a:t>
            </a:r>
          </a:p>
          <a:p>
            <a:pPr lvl="1"/>
            <a:r>
              <a:rPr lang="en-US" dirty="0" smtClean="0"/>
              <a:t>JEL review of attention in economics (with Zach Wojtowicz) – arguing that attention should be treated as a key scarce resource in economics, on a par with land, labor, capital</a:t>
            </a:r>
          </a:p>
          <a:p>
            <a:pPr lvl="1"/>
            <a:r>
              <a:rPr lang="en-US" dirty="0" smtClean="0"/>
              <a:t>Set of projects (also with Zach) examining the role of motivational feeling states associated with thinking – e.g., boredom and mental effort – in allocating attention efficiently</a:t>
            </a:r>
            <a:endParaRPr lang="en-US" dirty="0"/>
          </a:p>
        </p:txBody>
      </p:sp>
    </p:spTree>
    <p:extLst>
      <p:ext uri="{BB962C8B-B14F-4D97-AF65-F5344CB8AC3E}">
        <p14:creationId xmlns:p14="http://schemas.microsoft.com/office/powerpoint/2010/main" val="227434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842582"/>
          </a:xfrm>
        </p:spPr>
        <p:txBody>
          <a:bodyPr>
            <a:normAutofit/>
          </a:bodyPr>
          <a:lstStyle/>
          <a:p>
            <a:r>
              <a:rPr lang="en-US" sz="3600" dirty="0" smtClean="0"/>
              <a:t>Conclusions…</a:t>
            </a:r>
            <a:endParaRPr lang="en-US" sz="3600" dirty="0"/>
          </a:p>
        </p:txBody>
      </p:sp>
      <p:sp>
        <p:nvSpPr>
          <p:cNvPr id="3" name="Content Placeholder 2"/>
          <p:cNvSpPr>
            <a:spLocks noGrp="1"/>
          </p:cNvSpPr>
          <p:nvPr>
            <p:ph idx="1"/>
          </p:nvPr>
        </p:nvSpPr>
        <p:spPr>
          <a:xfrm>
            <a:off x="464053" y="1653518"/>
            <a:ext cx="15931367" cy="7134021"/>
          </a:xfrm>
        </p:spPr>
        <p:txBody>
          <a:bodyPr>
            <a:normAutofit/>
          </a:bodyPr>
          <a:lstStyle/>
          <a:p>
            <a:pPr>
              <a:spcAft>
                <a:spcPts val="1000"/>
              </a:spcAft>
            </a:pPr>
            <a:r>
              <a:rPr lang="en-US" sz="3600" dirty="0" smtClean="0"/>
              <a:t>We all know that ego is hugely important – very likely more important </a:t>
            </a:r>
            <a:r>
              <a:rPr lang="en-US" sz="3600" dirty="0"/>
              <a:t>than </a:t>
            </a:r>
            <a:r>
              <a:rPr lang="en-US" sz="3600" dirty="0" smtClean="0"/>
              <a:t>consumption, for most people</a:t>
            </a:r>
          </a:p>
          <a:p>
            <a:pPr>
              <a:spcAft>
                <a:spcPts val="1000"/>
              </a:spcAft>
            </a:pPr>
            <a:r>
              <a:rPr lang="en-US" sz="3600" dirty="0" smtClean="0"/>
              <a:t>We (behavioral researchers) have only scratched the surface when it comes to modeling the implications of this insight</a:t>
            </a:r>
          </a:p>
          <a:p>
            <a:pPr>
              <a:spcAft>
                <a:spcPts val="1000"/>
              </a:spcAft>
            </a:pPr>
            <a:r>
              <a:rPr lang="en-US" sz="3600" dirty="0" smtClean="0"/>
              <a:t>More generally, we have only started to exploit the possible gains from trade between economics and psychology</a:t>
            </a:r>
          </a:p>
          <a:p>
            <a:pPr>
              <a:spcAft>
                <a:spcPts val="1000"/>
              </a:spcAft>
            </a:pPr>
            <a:r>
              <a:rPr lang="en-US" sz="3600" dirty="0"/>
              <a:t>Behavioral researchers should expand the range of psychological phenomena we incorporate into our models</a:t>
            </a:r>
          </a:p>
          <a:p>
            <a:pPr>
              <a:spcAft>
                <a:spcPts val="1000"/>
              </a:spcAft>
            </a:pPr>
            <a:r>
              <a:rPr lang="en-US" sz="3600" dirty="0"/>
              <a:t>Tools/perspective of economics can help to formalize ideas from psychology to generate new insights and </a:t>
            </a:r>
            <a:r>
              <a:rPr lang="en-US" sz="3600" dirty="0" smtClean="0"/>
              <a:t>predictions</a:t>
            </a:r>
            <a:endParaRPr lang="en-US" sz="3600" dirty="0"/>
          </a:p>
        </p:txBody>
      </p:sp>
    </p:spTree>
    <p:extLst>
      <p:ext uri="{BB962C8B-B14F-4D97-AF65-F5344CB8AC3E}">
        <p14:creationId xmlns:p14="http://schemas.microsoft.com/office/powerpoint/2010/main" val="3570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593290" y="4975684"/>
            <a:ext cx="5077127" cy="1358878"/>
          </a:xfrm>
          <a:prstGeom prst="rect">
            <a:avLst/>
          </a:prstGeom>
        </p:spPr>
      </p:pic>
      <p:sp>
        <p:nvSpPr>
          <p:cNvPr id="2" name="Title 1"/>
          <p:cNvSpPr>
            <a:spLocks noGrp="1"/>
          </p:cNvSpPr>
          <p:nvPr>
            <p:ph type="title"/>
          </p:nvPr>
        </p:nvSpPr>
        <p:spPr>
          <a:xfrm>
            <a:off x="0" y="519289"/>
            <a:ext cx="17340263" cy="1202629"/>
          </a:xfrm>
          <a:solidFill>
            <a:srgbClr val="FFD03B"/>
          </a:solidFill>
        </p:spPr>
        <p:txBody>
          <a:bodyPr>
            <a:normAutofit/>
          </a:bodyPr>
          <a:lstStyle/>
          <a:p>
            <a:r>
              <a:rPr lang="en-US" sz="3600" dirty="0"/>
              <a:t>Large body of research and theorizing in </a:t>
            </a:r>
            <a:r>
              <a:rPr lang="en-US" sz="3600" dirty="0" smtClean="0"/>
              <a:t>psychology and economics </a:t>
            </a:r>
            <a:r>
              <a:rPr lang="en-US" sz="3600" dirty="0"/>
              <a:t>assumes that people care about their social, and self-image</a:t>
            </a:r>
          </a:p>
        </p:txBody>
      </p:sp>
      <p:sp>
        <p:nvSpPr>
          <p:cNvPr id="3" name="Content Placeholder 2"/>
          <p:cNvSpPr>
            <a:spLocks noGrp="1"/>
          </p:cNvSpPr>
          <p:nvPr>
            <p:ph idx="1"/>
          </p:nvPr>
        </p:nvSpPr>
        <p:spPr>
          <a:xfrm>
            <a:off x="428016" y="2159540"/>
            <a:ext cx="7782129" cy="4649822"/>
          </a:xfrm>
        </p:spPr>
        <p:txBody>
          <a:bodyPr>
            <a:normAutofit/>
          </a:bodyPr>
          <a:lstStyle/>
          <a:p>
            <a:pPr marL="0" indent="0">
              <a:buNone/>
            </a:pPr>
            <a:r>
              <a:rPr lang="en-US" sz="2800" dirty="0"/>
              <a:t>For what purpose is all the toil and </a:t>
            </a:r>
            <a:r>
              <a:rPr lang="en-US" sz="2800" dirty="0" smtClean="0"/>
              <a:t>bustle </a:t>
            </a:r>
            <a:r>
              <a:rPr lang="en-US" sz="2800" dirty="0"/>
              <a:t>of this world? what is the end of avarice and ambition, of the pursuit of wealth, of power, and preeminence? Is it to supply the necessities of nature? ..  To be observed, to be attended to, to be taken notice of with sympathy, complacency, and approbation, are all the advantages which we can propose to derive from it. It is the vanity, not the ease, or the pleasure, which interests us.</a:t>
            </a:r>
          </a:p>
          <a:p>
            <a:pPr marL="0" indent="0" algn="r">
              <a:buNone/>
            </a:pPr>
            <a:r>
              <a:rPr lang="en-US" sz="3200" dirty="0"/>
              <a:t>		</a:t>
            </a:r>
            <a:r>
              <a:rPr lang="en-US" sz="2800" dirty="0"/>
              <a:t>Adam Smith, </a:t>
            </a:r>
            <a:r>
              <a:rPr lang="en-US" sz="2800" i="1" dirty="0"/>
              <a:t>Theory of Moral Sentiments</a:t>
            </a:r>
            <a:endParaRPr lang="en-US" sz="3200" i="1" dirty="0"/>
          </a:p>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2626468" y="5233481"/>
            <a:ext cx="11906655" cy="830997"/>
          </a:xfrm>
          <a:prstGeom prst="rect">
            <a:avLst/>
          </a:prstGeom>
          <a:noFill/>
        </p:spPr>
        <p:txBody>
          <a:bodyPr wrap="square" rtlCol="0">
            <a:spAutoFit/>
          </a:bodyPr>
          <a:lstStyle/>
          <a:p>
            <a:endParaRPr lang="en-US" b="0" dirty="0"/>
          </a:p>
          <a:p>
            <a:endParaRPr lang="en-US" b="0" dirty="0"/>
          </a:p>
        </p:txBody>
      </p:sp>
      <p:sp>
        <p:nvSpPr>
          <p:cNvPr id="6" name="Rectangle 5"/>
          <p:cNvSpPr/>
          <p:nvPr/>
        </p:nvSpPr>
        <p:spPr>
          <a:xfrm>
            <a:off x="428016" y="7795449"/>
            <a:ext cx="16206282" cy="954107"/>
          </a:xfrm>
          <a:prstGeom prst="rect">
            <a:avLst/>
          </a:prstGeom>
        </p:spPr>
        <p:txBody>
          <a:bodyPr wrap="square">
            <a:spAutoFit/>
          </a:bodyPr>
          <a:lstStyle/>
          <a:p>
            <a:pPr marL="792163" indent="-792163" algn="l">
              <a:lnSpc>
                <a:spcPct val="85000"/>
              </a:lnSpc>
              <a:spcAft>
                <a:spcPts val="600"/>
              </a:spcAft>
            </a:pPr>
            <a:r>
              <a:rPr lang="en-US" sz="2000" b="0" dirty="0"/>
              <a:t>Leary, M. R., &amp; Baumeister, R. F. (2000). The nature and function of self-esteem: Sociometer theory. In Advances in experimental social psychology (Vol. 32, pp. 1-62). Academic Press</a:t>
            </a:r>
            <a:r>
              <a:rPr lang="en-US" sz="2000" b="0" dirty="0" smtClean="0"/>
              <a:t>.</a:t>
            </a:r>
          </a:p>
          <a:p>
            <a:pPr marL="792163" indent="-792163" algn="l">
              <a:lnSpc>
                <a:spcPct val="85000"/>
              </a:lnSpc>
              <a:spcAft>
                <a:spcPts val="600"/>
              </a:spcAft>
            </a:pPr>
            <a:r>
              <a:rPr lang="en-US" sz="2000" b="0" dirty="0" smtClean="0"/>
              <a:t>Brennan</a:t>
            </a:r>
            <a:r>
              <a:rPr lang="en-US" sz="2000" b="0" dirty="0"/>
              <a:t>, G., &amp; Pettit, P. (2004). </a:t>
            </a:r>
            <a:r>
              <a:rPr lang="en-US" sz="2000" b="0" i="1" dirty="0"/>
              <a:t>The economy of esteem: An essay on civil and political society</a:t>
            </a:r>
            <a:r>
              <a:rPr lang="en-US" sz="2000" b="0" dirty="0"/>
              <a:t>. Oxford University Press, USA</a:t>
            </a:r>
            <a:r>
              <a:rPr lang="en-US" sz="2000" b="0" dirty="0" smtClean="0"/>
              <a:t>.</a:t>
            </a:r>
          </a:p>
        </p:txBody>
      </p:sp>
      <p:pic>
        <p:nvPicPr>
          <p:cNvPr id="7" name="Picture 6"/>
          <p:cNvPicPr>
            <a:picLocks noChangeAspect="1"/>
          </p:cNvPicPr>
          <p:nvPr/>
        </p:nvPicPr>
        <p:blipFill>
          <a:blip r:embed="rId3"/>
          <a:stretch>
            <a:fillRect/>
          </a:stretch>
        </p:blipFill>
        <p:spPr>
          <a:xfrm>
            <a:off x="9654250" y="1992003"/>
            <a:ext cx="6498392" cy="3241478"/>
          </a:xfrm>
          <a:prstGeom prst="rect">
            <a:avLst/>
          </a:prstGeom>
        </p:spPr>
      </p:pic>
      <p:sp>
        <p:nvSpPr>
          <p:cNvPr id="5" name="TextBox 4"/>
          <p:cNvSpPr txBox="1"/>
          <p:nvPr/>
        </p:nvSpPr>
        <p:spPr>
          <a:xfrm>
            <a:off x="12761853" y="2990525"/>
            <a:ext cx="3716802" cy="1200329"/>
          </a:xfrm>
          <a:prstGeom prst="rect">
            <a:avLst/>
          </a:prstGeom>
          <a:solidFill>
            <a:schemeClr val="bg1"/>
          </a:solidFill>
        </p:spPr>
        <p:txBody>
          <a:bodyPr wrap="square" rtlCol="0">
            <a:spAutoFit/>
          </a:bodyPr>
          <a:lstStyle/>
          <a:p>
            <a:r>
              <a:rPr lang="en-US" b="0" dirty="0" smtClean="0"/>
              <a:t>Jeremy Bentham</a:t>
            </a:r>
            <a:r>
              <a:rPr lang="en-US" b="0" dirty="0"/>
              <a:t>, </a:t>
            </a:r>
            <a:r>
              <a:rPr lang="en-US" b="0" i="1" dirty="0"/>
              <a:t>Introduction to Principles of Morals and Legislation </a:t>
            </a:r>
          </a:p>
        </p:txBody>
      </p:sp>
      <p:sp>
        <p:nvSpPr>
          <p:cNvPr id="8" name="Rectangle 7"/>
          <p:cNvSpPr/>
          <p:nvPr/>
        </p:nvSpPr>
        <p:spPr>
          <a:xfrm>
            <a:off x="9941668" y="3015574"/>
            <a:ext cx="2354094" cy="17704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4250" y="5137348"/>
            <a:ext cx="6559352" cy="15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2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19291"/>
            <a:ext cx="17340262" cy="1289190"/>
          </a:xfrm>
          <a:solidFill>
            <a:srgbClr val="FFD03B"/>
          </a:solidFill>
        </p:spPr>
        <p:txBody>
          <a:bodyPr/>
          <a:lstStyle/>
          <a:p>
            <a:r>
              <a:rPr lang="en-US" dirty="0" smtClean="0"/>
              <a:t>Focus of paper: </a:t>
            </a:r>
            <a:r>
              <a:rPr lang="en-US" i="1" dirty="0" smtClean="0"/>
              <a:t>fragile</a:t>
            </a:r>
            <a:r>
              <a:rPr lang="en-US" dirty="0" smtClean="0"/>
              <a:t> self-esteem – ‘insecurity’</a:t>
            </a:r>
            <a:endParaRPr lang="en-US" dirty="0"/>
          </a:p>
        </p:txBody>
      </p:sp>
      <p:sp>
        <p:nvSpPr>
          <p:cNvPr id="3" name="Content Placeholder 2"/>
          <p:cNvSpPr>
            <a:spLocks noGrp="1"/>
          </p:cNvSpPr>
          <p:nvPr>
            <p:ph idx="1"/>
          </p:nvPr>
        </p:nvSpPr>
        <p:spPr>
          <a:xfrm>
            <a:off x="704447" y="2430662"/>
            <a:ext cx="15931367" cy="1577362"/>
          </a:xfrm>
        </p:spPr>
        <p:txBody>
          <a:bodyPr>
            <a:normAutofit fontScale="85000" lnSpcReduction="10000"/>
          </a:bodyPr>
          <a:lstStyle/>
          <a:p>
            <a:pPr marL="0" indent="0">
              <a:buNone/>
            </a:pPr>
            <a:r>
              <a:rPr lang="en-US" b="1" dirty="0"/>
              <a:t>Emotional insecurity</a:t>
            </a:r>
            <a:r>
              <a:rPr lang="en-US" dirty="0"/>
              <a:t> or simply </a:t>
            </a:r>
            <a:r>
              <a:rPr lang="en-US" b="1" dirty="0"/>
              <a:t>insecurity</a:t>
            </a:r>
            <a:r>
              <a:rPr lang="en-US" dirty="0"/>
              <a:t> is a </a:t>
            </a:r>
            <a:r>
              <a:rPr lang="en-US" dirty="0">
                <a:hlinkClick r:id="rId2" tooltip="Feeling"/>
              </a:rPr>
              <a:t>feeling</a:t>
            </a:r>
            <a:r>
              <a:rPr lang="en-US" dirty="0"/>
              <a:t> of general unease or nervousness that may be triggered by perceiving of </a:t>
            </a:r>
            <a:r>
              <a:rPr lang="en-US" dirty="0">
                <a:hlinkClick r:id="rId3" tooltip="Identity (social science)"/>
              </a:rPr>
              <a:t>oneself</a:t>
            </a:r>
            <a:r>
              <a:rPr lang="en-US" dirty="0"/>
              <a:t> to be vulnerable or inferior in some way, or a sense of vulnerability or instability which threatens one's </a:t>
            </a:r>
            <a:r>
              <a:rPr lang="en-US" dirty="0">
                <a:hlinkClick r:id="rId4" tooltip="Self-image"/>
              </a:rPr>
              <a:t>self-image</a:t>
            </a:r>
            <a:r>
              <a:rPr lang="en-US" dirty="0"/>
              <a:t> or </a:t>
            </a:r>
            <a:r>
              <a:rPr lang="en-US" dirty="0">
                <a:hlinkClick r:id="rId5" tooltip="wikt:ego"/>
              </a:rPr>
              <a:t>ego</a:t>
            </a:r>
            <a:r>
              <a:rPr lang="en-US" dirty="0"/>
              <a:t>. </a:t>
            </a:r>
          </a:p>
        </p:txBody>
      </p:sp>
      <p:pic>
        <p:nvPicPr>
          <p:cNvPr id="4" name="Picture 3"/>
          <p:cNvPicPr>
            <a:picLocks noChangeAspect="1"/>
          </p:cNvPicPr>
          <p:nvPr/>
        </p:nvPicPr>
        <p:blipFill>
          <a:blip r:embed="rId6"/>
          <a:stretch>
            <a:fillRect/>
          </a:stretch>
        </p:blipFill>
        <p:spPr>
          <a:xfrm>
            <a:off x="15212112" y="3593456"/>
            <a:ext cx="1219370" cy="1400370"/>
          </a:xfrm>
          <a:prstGeom prst="rect">
            <a:avLst/>
          </a:prstGeom>
        </p:spPr>
      </p:pic>
      <p:sp>
        <p:nvSpPr>
          <p:cNvPr id="5" name="Content Placeholder 1"/>
          <p:cNvSpPr txBox="1">
            <a:spLocks/>
          </p:cNvSpPr>
          <p:nvPr/>
        </p:nvSpPr>
        <p:spPr>
          <a:xfrm>
            <a:off x="500115" y="3957072"/>
            <a:ext cx="15931367" cy="2927808"/>
          </a:xfrm>
          <a:prstGeom prst="rect">
            <a:avLst/>
          </a:prstGeom>
        </p:spPr>
        <p:txBody>
          <a:bodyPr vert="horz" lIns="91440" tIns="45720" rIns="91440" bIns="45720" rtlCol="0">
            <a:normAutofit/>
          </a:bodyPr>
          <a:lst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613006">
              <a:lnSpc>
                <a:spcPct val="85000"/>
              </a:lnSpc>
              <a:spcBef>
                <a:spcPts val="1280"/>
              </a:spcBef>
            </a:pPr>
            <a:r>
              <a:rPr lang="en-US" sz="3413" b="0" dirty="0" smtClean="0"/>
              <a:t>Closely related to distinction between explicit and implicit self-esteem</a:t>
            </a:r>
          </a:p>
          <a:p>
            <a:pPr marL="613006">
              <a:lnSpc>
                <a:spcPct val="85000"/>
              </a:lnSpc>
              <a:spcBef>
                <a:spcPts val="1280"/>
              </a:spcBef>
            </a:pPr>
            <a:r>
              <a:rPr lang="en-US" sz="3413" b="0" dirty="0" smtClean="0"/>
              <a:t>Pervasive across people (though differences in extremity)</a:t>
            </a:r>
          </a:p>
          <a:p>
            <a:pPr marL="0" indent="0">
              <a:lnSpc>
                <a:spcPct val="85000"/>
              </a:lnSpc>
              <a:spcBef>
                <a:spcPts val="1280"/>
              </a:spcBef>
              <a:buFont typeface="Arial" panose="020B0604020202020204" pitchFamily="34" charset="0"/>
              <a:buNone/>
            </a:pPr>
            <a:r>
              <a:rPr lang="en-US" sz="3600" b="0" dirty="0" smtClean="0"/>
              <a:t>Most interesting and important situation: High-but-fragile self-esteem</a:t>
            </a:r>
          </a:p>
          <a:p>
            <a:pPr marL="613006">
              <a:lnSpc>
                <a:spcPct val="85000"/>
              </a:lnSpc>
              <a:spcBef>
                <a:spcPts val="1280"/>
              </a:spcBef>
            </a:pPr>
            <a:r>
              <a:rPr lang="en-US" sz="3413" b="0" dirty="0" smtClean="0"/>
              <a:t>Takes extreme form in, and is an identifying feature of, narcissistic personality disorder</a:t>
            </a:r>
          </a:p>
          <a:p>
            <a:pPr>
              <a:lnSpc>
                <a:spcPct val="85000"/>
              </a:lnSpc>
              <a:spcBef>
                <a:spcPts val="1280"/>
              </a:spcBef>
            </a:pPr>
            <a:endParaRPr lang="en-US" sz="3413" b="0" dirty="0"/>
          </a:p>
        </p:txBody>
      </p:sp>
      <p:sp>
        <p:nvSpPr>
          <p:cNvPr id="6" name="Content Placeholder 5"/>
          <p:cNvSpPr txBox="1">
            <a:spLocks/>
          </p:cNvSpPr>
          <p:nvPr/>
        </p:nvSpPr>
        <p:spPr>
          <a:xfrm>
            <a:off x="0" y="8307520"/>
            <a:ext cx="17340263" cy="1047466"/>
          </a:xfrm>
          <a:prstGeom prst="rect">
            <a:avLst/>
          </a:prstGeom>
          <a:solidFill>
            <a:srgbClr val="002060"/>
          </a:solidFill>
        </p:spPr>
        <p:txBody>
          <a:bodyPr vert="horz" wrap="square" lIns="91440" tIns="45720" rIns="91440" bIns="45720" rtlCol="0">
            <a:spAutoFit/>
          </a:bodyPr>
          <a:lstStyle>
            <a:lvl1pPr marL="0" indent="0" algn="ctr" defTabSz="1300460" rtl="0" eaLnBrk="1" latinLnBrk="0" hangingPunct="1">
              <a:lnSpc>
                <a:spcPct val="90000"/>
              </a:lnSpc>
              <a:spcBef>
                <a:spcPts val="1422"/>
              </a:spcBef>
              <a:buFont typeface="Arial" panose="020B0604020202020204" pitchFamily="34" charset="0"/>
              <a:buNone/>
              <a:defRPr sz="3413" kern="1200">
                <a:solidFill>
                  <a:schemeClr val="tx1"/>
                </a:solidFill>
                <a:latin typeface="+mn-lt"/>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mn-lt"/>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mn-lt"/>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marL="407988" indent="-407988" algn="l"/>
            <a:r>
              <a:rPr lang="nn-NO" sz="2800" b="0" dirty="0" smtClean="0">
                <a:solidFill>
                  <a:schemeClr val="bg1"/>
                </a:solidFill>
              </a:rPr>
              <a:t>Koszegi,  Loewenstein, Murooka, T. (2021). Fragile self-esteem. </a:t>
            </a:r>
            <a:r>
              <a:rPr lang="nn-NO" sz="2800" b="0" i="1" dirty="0" smtClean="0">
                <a:solidFill>
                  <a:schemeClr val="bg1"/>
                </a:solidFill>
              </a:rPr>
              <a:t>Review of Economic Studies.  </a:t>
            </a:r>
            <a:endParaRPr lang="nn-NO" sz="2800" b="0" dirty="0" smtClean="0">
              <a:solidFill>
                <a:schemeClr val="bg1"/>
              </a:solidFill>
            </a:endParaRPr>
          </a:p>
          <a:p>
            <a:pPr marL="407988" indent="-407988" algn="l"/>
            <a:r>
              <a:rPr lang="nn-NO" sz="2800" b="0" dirty="0" smtClean="0">
                <a:solidFill>
                  <a:schemeClr val="bg1"/>
                </a:solidFill>
              </a:rPr>
              <a:t>Loewenstein, , Koszegi &amp; Murooka (in process). Insecurity.  (paper aimed at psychology journal)</a:t>
            </a:r>
            <a:r>
              <a:rPr lang="en-US" sz="2800" b="0" dirty="0" smtClean="0">
                <a:solidFill>
                  <a:schemeClr val="bg1"/>
                </a:solidFill>
              </a:rPr>
              <a:t> </a:t>
            </a:r>
            <a:endParaRPr lang="nn-NO" sz="2800" b="0" dirty="0">
              <a:solidFill>
                <a:schemeClr val="bg1"/>
              </a:solidFill>
            </a:endParaRPr>
          </a:p>
        </p:txBody>
      </p:sp>
    </p:spTree>
    <p:extLst>
      <p:ext uri="{BB962C8B-B14F-4D97-AF65-F5344CB8AC3E}">
        <p14:creationId xmlns:p14="http://schemas.microsoft.com/office/powerpoint/2010/main" val="22833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964070"/>
          </a:xfrm>
        </p:spPr>
        <p:txBody>
          <a:bodyPr/>
          <a:lstStyle/>
          <a:p>
            <a:r>
              <a:rPr lang="en-US" sz="3200" dirty="0"/>
              <a:t>Research by psychologists has identified diverse consequences of high-but-fragile </a:t>
            </a:r>
            <a:r>
              <a:rPr lang="en-US" sz="3200" dirty="0" smtClean="0"/>
              <a:t>self-esteem</a:t>
            </a:r>
            <a:endParaRPr lang="en-US" dirty="0"/>
          </a:p>
        </p:txBody>
      </p:sp>
      <p:sp>
        <p:nvSpPr>
          <p:cNvPr id="2" name="Content Placeholder 1"/>
          <p:cNvSpPr>
            <a:spLocks noGrp="1"/>
          </p:cNvSpPr>
          <p:nvPr>
            <p:ph idx="1"/>
          </p:nvPr>
        </p:nvSpPr>
        <p:spPr/>
        <p:txBody>
          <a:bodyPr>
            <a:normAutofit/>
          </a:bodyPr>
          <a:lstStyle/>
          <a:p>
            <a:r>
              <a:rPr lang="en-US" dirty="0" err="1"/>
              <a:t>Kernis</a:t>
            </a:r>
            <a:r>
              <a:rPr lang="en-US" dirty="0"/>
              <a:t> (2001) reports that “among high self-esteem individuals, the more unstable </a:t>
            </a:r>
            <a:r>
              <a:rPr lang="en-US" dirty="0" smtClean="0"/>
              <a:t>their self-esteem..” </a:t>
            </a:r>
          </a:p>
          <a:p>
            <a:pPr marL="1036352" lvl="1" indent="-548657">
              <a:buFont typeface="+mj-lt"/>
              <a:buAutoNum type="alphaLcParenR"/>
            </a:pPr>
            <a:r>
              <a:rPr lang="en-US" sz="3200" dirty="0" smtClean="0"/>
              <a:t>the </a:t>
            </a:r>
            <a:r>
              <a:rPr lang="en-US" sz="3200" dirty="0"/>
              <a:t>greater their anger and hostility proneness; </a:t>
            </a:r>
            <a:endParaRPr lang="en-US" sz="3200" dirty="0" smtClean="0"/>
          </a:p>
          <a:p>
            <a:pPr marL="1036352" lvl="1" indent="-548657">
              <a:buFont typeface="+mj-lt"/>
              <a:buAutoNum type="alphaLcParenR"/>
            </a:pPr>
            <a:r>
              <a:rPr lang="en-US" sz="3200" dirty="0" smtClean="0"/>
              <a:t>the </a:t>
            </a:r>
            <a:r>
              <a:rPr lang="en-US" sz="3200" dirty="0"/>
              <a:t>more severe their </a:t>
            </a:r>
            <a:r>
              <a:rPr lang="en-US" sz="3200" dirty="0" smtClean="0"/>
              <a:t>depressive symptoms</a:t>
            </a:r>
            <a:r>
              <a:rPr lang="en-US" sz="3200" dirty="0"/>
              <a:t>, and the lower they score on various dimensions of psychological well-being; </a:t>
            </a:r>
            <a:endParaRPr lang="en-US" sz="3200" dirty="0" smtClean="0"/>
          </a:p>
          <a:p>
            <a:pPr marL="1036352" lvl="1" indent="-548657">
              <a:buFont typeface="+mj-lt"/>
              <a:buAutoNum type="alphaLcParenR"/>
            </a:pPr>
            <a:r>
              <a:rPr lang="en-US" sz="3200" dirty="0" smtClean="0"/>
              <a:t>the more defensively </a:t>
            </a:r>
            <a:r>
              <a:rPr lang="en-US" sz="3200" dirty="0"/>
              <a:t>they react to perceived transgressions</a:t>
            </a:r>
            <a:r>
              <a:rPr lang="en-US" sz="3200" dirty="0" smtClean="0"/>
              <a:t>;</a:t>
            </a:r>
          </a:p>
          <a:p>
            <a:pPr marL="1036352" lvl="1" indent="-548657">
              <a:buFont typeface="+mj-lt"/>
              <a:buAutoNum type="alphaLcParenR"/>
            </a:pPr>
            <a:r>
              <a:rPr lang="en-US" sz="3200" dirty="0" smtClean="0"/>
              <a:t>the </a:t>
            </a:r>
            <a:r>
              <a:rPr lang="en-US" sz="3200" dirty="0"/>
              <a:t>more they engage in </a:t>
            </a:r>
            <a:r>
              <a:rPr lang="en-US" sz="3200" dirty="0" smtClean="0"/>
              <a:t>self-handicapping (</a:t>
            </a:r>
            <a:r>
              <a:rPr lang="en-US" sz="3200" dirty="0"/>
              <a:t>i.e., introducing obstacles to their </a:t>
            </a:r>
            <a:r>
              <a:rPr lang="en-US" sz="3200" dirty="0" smtClean="0"/>
              <a:t>own success)</a:t>
            </a:r>
          </a:p>
          <a:p>
            <a:pPr marL="1036352" lvl="1" indent="-548657">
              <a:buFont typeface="+mj-lt"/>
              <a:buAutoNum type="alphaLcParenR"/>
            </a:pPr>
            <a:r>
              <a:rPr lang="en-US" sz="3200" dirty="0" smtClean="0"/>
              <a:t>The more boastful </a:t>
            </a:r>
            <a:r>
              <a:rPr lang="en-US" sz="3200" dirty="0"/>
              <a:t>they </a:t>
            </a:r>
            <a:r>
              <a:rPr lang="en-US" sz="3200" dirty="0" smtClean="0"/>
              <a:t>are</a:t>
            </a:r>
            <a:endParaRPr lang="en-US" sz="3200" dirty="0"/>
          </a:p>
        </p:txBody>
      </p:sp>
    </p:spTree>
    <p:extLst>
      <p:ext uri="{BB962C8B-B14F-4D97-AF65-F5344CB8AC3E}">
        <p14:creationId xmlns:p14="http://schemas.microsoft.com/office/powerpoint/2010/main" val="5082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1"/>
            <a:ext cx="17340263" cy="691323"/>
          </a:xfrm>
          <a:solidFill>
            <a:srgbClr val="FFD03B"/>
          </a:solidFill>
        </p:spPr>
        <p:txBody>
          <a:bodyPr>
            <a:normAutofit fontScale="90000"/>
          </a:bodyPr>
          <a:lstStyle/>
          <a:p>
            <a:r>
              <a:rPr lang="en-US" sz="4800" dirty="0" smtClean="0"/>
              <a:t>Some personal observations (including from biographies)..</a:t>
            </a:r>
            <a:endParaRPr lang="en-US" sz="4800" dirty="0"/>
          </a:p>
        </p:txBody>
      </p:sp>
      <p:sp>
        <p:nvSpPr>
          <p:cNvPr id="3" name="Content Placeholder 2"/>
          <p:cNvSpPr>
            <a:spLocks noGrp="1"/>
          </p:cNvSpPr>
          <p:nvPr>
            <p:ph idx="1"/>
          </p:nvPr>
        </p:nvSpPr>
        <p:spPr>
          <a:xfrm>
            <a:off x="755955" y="1375837"/>
            <a:ext cx="14955977" cy="8050118"/>
          </a:xfrm>
          <a:solidFill>
            <a:schemeClr val="bg1"/>
          </a:solidFill>
        </p:spPr>
        <p:txBody>
          <a:bodyPr>
            <a:normAutofit fontScale="92500" lnSpcReduction="20000"/>
          </a:bodyPr>
          <a:lstStyle/>
          <a:p>
            <a:r>
              <a:rPr lang="en-US" sz="3800" dirty="0" smtClean="0"/>
              <a:t>Many of the most successful academics seem to embody a combination of hubris and insecurity – they have to have something to prove</a:t>
            </a:r>
          </a:p>
          <a:p>
            <a:r>
              <a:rPr lang="en-US" sz="3800" dirty="0" smtClean="0"/>
              <a:t>Many biographies of prominent individuals reveal a similar pattern – e.g., </a:t>
            </a:r>
          </a:p>
          <a:p>
            <a:pPr marL="0" indent="0">
              <a:buNone/>
            </a:pPr>
            <a:r>
              <a:rPr lang="en-US" sz="3800" dirty="0" smtClean="0"/>
              <a:t> </a:t>
            </a:r>
          </a:p>
          <a:p>
            <a:pPr marL="0" indent="0">
              <a:buNone/>
            </a:pPr>
            <a:endParaRPr lang="en-US" sz="3800" dirty="0"/>
          </a:p>
          <a:p>
            <a:pPr marL="0" indent="0">
              <a:buNone/>
            </a:pPr>
            <a:endParaRPr lang="en-US" sz="3800" dirty="0" smtClean="0"/>
          </a:p>
          <a:p>
            <a:pPr marL="0" indent="0">
              <a:buNone/>
            </a:pPr>
            <a:endParaRPr lang="en-US" sz="3800" dirty="0"/>
          </a:p>
          <a:p>
            <a:pPr marL="0" indent="0">
              <a:buNone/>
            </a:pPr>
            <a:endParaRPr lang="en-US" sz="3800" dirty="0" smtClean="0"/>
          </a:p>
          <a:p>
            <a:pPr marL="0" indent="0">
              <a:buNone/>
            </a:pPr>
            <a:endParaRPr lang="en-US" sz="3800" dirty="0"/>
          </a:p>
          <a:p>
            <a:pPr marL="0" indent="0">
              <a:buNone/>
            </a:pPr>
            <a:endParaRPr lang="en-US" sz="3800" dirty="0" smtClean="0"/>
          </a:p>
          <a:p>
            <a:pPr marL="0" indent="0">
              <a:buNone/>
            </a:pPr>
            <a:endParaRPr lang="en-US" sz="3800" dirty="0"/>
          </a:p>
          <a:p>
            <a:pPr marL="0" indent="0">
              <a:buNone/>
            </a:pPr>
            <a:endParaRPr lang="en-US" sz="3800" dirty="0" smtClean="0"/>
          </a:p>
          <a:p>
            <a:endParaRPr lang="en-US" sz="3800" dirty="0"/>
          </a:p>
          <a:p>
            <a:endParaRPr lang="en-US" sz="3800" dirty="0" smtClean="0"/>
          </a:p>
          <a:p>
            <a:r>
              <a:rPr lang="en-US" sz="3800" dirty="0" smtClean="0"/>
              <a:t>Insecurity (e.g., jealousy) has a nasty tendency to be self-fulfilling</a:t>
            </a:r>
            <a:endParaRPr lang="en-US" sz="3800" dirty="0"/>
          </a:p>
          <a:p>
            <a:pPr marL="0" indent="0">
              <a:buNone/>
            </a:pPr>
            <a:endParaRPr lang="en-US" dirty="0"/>
          </a:p>
        </p:txBody>
      </p:sp>
      <p:sp>
        <p:nvSpPr>
          <p:cNvPr id="4" name="Rectangle 3"/>
          <p:cNvSpPr/>
          <p:nvPr/>
        </p:nvSpPr>
        <p:spPr>
          <a:xfrm>
            <a:off x="1541313" y="3043949"/>
            <a:ext cx="13694394" cy="4635115"/>
          </a:xfrm>
          <a:prstGeom prst="rect">
            <a:avLst/>
          </a:prstGeom>
          <a:solidFill>
            <a:schemeClr val="bg1"/>
          </a:solidFill>
        </p:spPr>
        <p:txBody>
          <a:bodyPr wrap="square">
            <a:spAutoFit/>
          </a:bodyPr>
          <a:lstStyle/>
          <a:p>
            <a:pPr algn="l">
              <a:lnSpc>
                <a:spcPct val="85000"/>
              </a:lnSpc>
              <a:spcAft>
                <a:spcPts val="1200"/>
              </a:spcAft>
            </a:pPr>
            <a:r>
              <a:rPr lang="en-US" b="0" dirty="0" smtClean="0">
                <a:latin typeface="+mn-lt"/>
                <a:ea typeface="Times New Roman" panose="02020603050405020304" pitchFamily="18" charset="0"/>
              </a:rPr>
              <a:t>His </a:t>
            </a:r>
            <a:r>
              <a:rPr lang="en-US" b="0" dirty="0">
                <a:latin typeface="+mn-lt"/>
                <a:ea typeface="Times New Roman" panose="02020603050405020304" pitchFamily="18" charset="0"/>
              </a:rPr>
              <a:t>relentless drive, his wretched feelings of shame and degradation, and his precocious self-sufficiency combined to produce a young man with an insatiable craving for success. </a:t>
            </a:r>
            <a:r>
              <a:rPr lang="en-US" b="0" dirty="0" smtClean="0">
                <a:latin typeface="+mn-lt"/>
                <a:ea typeface="Times New Roman" panose="02020603050405020304" pitchFamily="18" charset="0"/>
              </a:rPr>
              <a:t>(Ron </a:t>
            </a:r>
            <a:r>
              <a:rPr lang="en-US" b="0" dirty="0" err="1" smtClean="0">
                <a:latin typeface="+mn-lt"/>
                <a:ea typeface="Times New Roman" panose="02020603050405020304" pitchFamily="18" charset="0"/>
              </a:rPr>
              <a:t>Chernow</a:t>
            </a:r>
            <a:r>
              <a:rPr lang="en-US" b="0" dirty="0" smtClean="0">
                <a:latin typeface="+mn-lt"/>
                <a:ea typeface="Times New Roman" panose="02020603050405020304" pitchFamily="18" charset="0"/>
              </a:rPr>
              <a:t>, </a:t>
            </a:r>
            <a:r>
              <a:rPr lang="en-US" b="0" i="1" dirty="0">
                <a:latin typeface="+mn-lt"/>
                <a:ea typeface="Times New Roman" panose="02020603050405020304" pitchFamily="18" charset="0"/>
              </a:rPr>
              <a:t>Alexander </a:t>
            </a:r>
            <a:r>
              <a:rPr lang="en-US" b="0" i="1" dirty="0" smtClean="0">
                <a:latin typeface="+mn-lt"/>
                <a:ea typeface="Times New Roman" panose="02020603050405020304" pitchFamily="18" charset="0"/>
              </a:rPr>
              <a:t>Hamilton</a:t>
            </a:r>
            <a:r>
              <a:rPr lang="en-US" b="0" dirty="0" smtClean="0">
                <a:latin typeface="+mn-lt"/>
                <a:ea typeface="Times New Roman" panose="02020603050405020304" pitchFamily="18" charset="0"/>
              </a:rPr>
              <a:t>)</a:t>
            </a:r>
          </a:p>
          <a:p>
            <a:pPr algn="l">
              <a:lnSpc>
                <a:spcPct val="85000"/>
              </a:lnSpc>
              <a:spcAft>
                <a:spcPts val="1200"/>
              </a:spcAft>
            </a:pPr>
            <a:r>
              <a:rPr lang="en-US" b="0" dirty="0" smtClean="0">
                <a:latin typeface="+mn-lt"/>
              </a:rPr>
              <a:t>The </a:t>
            </a:r>
            <a:r>
              <a:rPr lang="en-US" b="0" dirty="0">
                <a:latin typeface="+mn-lt"/>
              </a:rPr>
              <a:t>blow to his self esteem </a:t>
            </a:r>
            <a:r>
              <a:rPr lang="en-US" b="0" dirty="0" smtClean="0">
                <a:latin typeface="+mn-lt"/>
              </a:rPr>
              <a:t>[from being rejected at the academy of art] had </a:t>
            </a:r>
            <a:r>
              <a:rPr lang="en-US" b="0" dirty="0">
                <a:latin typeface="+mn-lt"/>
              </a:rPr>
              <a:t>been profound. And the bitterness showed</a:t>
            </a:r>
            <a:r>
              <a:rPr lang="en-US" b="0" dirty="0" smtClean="0">
                <a:latin typeface="+mn-lt"/>
              </a:rPr>
              <a:t>.. He would </a:t>
            </a:r>
            <a:r>
              <a:rPr lang="en-US" b="0" dirty="0">
                <a:latin typeface="+mn-lt"/>
              </a:rPr>
              <a:t>fly off the handle at the slightest thing. His loss of self confidence could flare up in an instant into boundless anger and violent denunciation of all who he thought were persecuting him. </a:t>
            </a:r>
            <a:r>
              <a:rPr lang="en-US" b="0" dirty="0" smtClean="0">
                <a:latin typeface="+mn-lt"/>
              </a:rPr>
              <a:t>(Ian Kershaw, </a:t>
            </a:r>
            <a:r>
              <a:rPr lang="en-US" b="0" i="1" dirty="0" smtClean="0">
                <a:latin typeface="+mn-lt"/>
              </a:rPr>
              <a:t>Hitler)</a:t>
            </a:r>
            <a:r>
              <a:rPr lang="en-US" b="0" dirty="0" smtClean="0">
                <a:latin typeface="+mn-lt"/>
              </a:rPr>
              <a:t> </a:t>
            </a:r>
          </a:p>
          <a:p>
            <a:pPr algn="l">
              <a:lnSpc>
                <a:spcPct val="85000"/>
              </a:lnSpc>
              <a:spcAft>
                <a:spcPts val="1200"/>
              </a:spcAft>
            </a:pPr>
            <a:r>
              <a:rPr lang="en-US" b="0" dirty="0" smtClean="0">
                <a:latin typeface="+mn-lt"/>
              </a:rPr>
              <a:t>Henry </a:t>
            </a:r>
            <a:r>
              <a:rPr lang="en-US" b="0" dirty="0">
                <a:latin typeface="+mn-lt"/>
              </a:rPr>
              <a:t>Kissinger </a:t>
            </a:r>
            <a:r>
              <a:rPr lang="en-US" b="0" dirty="0" smtClean="0">
                <a:latin typeface="+mn-lt"/>
              </a:rPr>
              <a:t>grew </a:t>
            </a:r>
            <a:r>
              <a:rPr lang="en-US" b="0" dirty="0">
                <a:latin typeface="+mn-lt"/>
              </a:rPr>
              <a:t>up with that odd mix of ego and insecurity that comes from being the smartest kid in the class. From really knowing you're more awesomely intelligent than anybody else, but also being the guy who got beaten up for being </a:t>
            </a:r>
            <a:r>
              <a:rPr lang="en-US" b="0" dirty="0" smtClean="0">
                <a:latin typeface="+mn-lt"/>
              </a:rPr>
              <a:t>Jewish” (Walter Isaacson, </a:t>
            </a:r>
            <a:r>
              <a:rPr lang="en-US" b="0" i="1" dirty="0" smtClean="0">
                <a:latin typeface="+mn-lt"/>
              </a:rPr>
              <a:t>Kissinger</a:t>
            </a:r>
            <a:r>
              <a:rPr lang="en-US" b="0" dirty="0" smtClean="0">
                <a:latin typeface="+mn-lt"/>
              </a:rPr>
              <a:t>). </a:t>
            </a:r>
          </a:p>
          <a:p>
            <a:pPr algn="l">
              <a:lnSpc>
                <a:spcPct val="85000"/>
              </a:lnSpc>
              <a:spcAft>
                <a:spcPts val="1200"/>
              </a:spcAft>
            </a:pPr>
            <a:r>
              <a:rPr lang="en-US" b="0" dirty="0" smtClean="0">
                <a:latin typeface="+mn-lt"/>
              </a:rPr>
              <a:t>For all his accomplishments, the 37th president (Nixon) was a man of deep contradictions: a law-and-order candidate who flouted the law, an insecure man with a deep reservoir of hubris. (Brinkley, review of Graff,																		  </a:t>
            </a:r>
            <a:r>
              <a:rPr lang="en-US" b="0" i="1" dirty="0" smtClean="0">
                <a:latin typeface="+mn-lt"/>
              </a:rPr>
              <a:t>Watergate: A new History)</a:t>
            </a:r>
            <a:endParaRPr lang="en-US" b="0" dirty="0">
              <a:latin typeface="+mn-lt"/>
            </a:endParaRPr>
          </a:p>
        </p:txBody>
      </p:sp>
      <p:pic>
        <p:nvPicPr>
          <p:cNvPr id="5" name="Picture 4">
            <a:hlinkClick r:id="rId2" action="ppaction://hlinkfile"/>
          </p:cNvPr>
          <p:cNvPicPr>
            <a:picLocks noChangeAspect="1"/>
          </p:cNvPicPr>
          <p:nvPr/>
        </p:nvPicPr>
        <p:blipFill>
          <a:blip r:embed="rId3"/>
          <a:stretch>
            <a:fillRect/>
          </a:stretch>
        </p:blipFill>
        <p:spPr>
          <a:xfrm>
            <a:off x="1713711" y="7581349"/>
            <a:ext cx="4121239" cy="1079436"/>
          </a:xfrm>
          <a:prstGeom prst="rect">
            <a:avLst/>
          </a:prstGeom>
        </p:spPr>
      </p:pic>
    </p:spTree>
    <p:extLst>
      <p:ext uri="{BB962C8B-B14F-4D97-AF65-F5344CB8AC3E}">
        <p14:creationId xmlns:p14="http://schemas.microsoft.com/office/powerpoint/2010/main" val="208221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862470"/>
          </a:xfrm>
        </p:spPr>
        <p:txBody>
          <a:bodyPr>
            <a:normAutofit/>
          </a:bodyPr>
          <a:lstStyle/>
          <a:p>
            <a:r>
              <a:rPr lang="en-US" sz="3200" dirty="0" smtClean="0"/>
              <a:t>What does it mean for self-esteem to be fragile/insecure?</a:t>
            </a:r>
            <a:endParaRPr lang="en-US" sz="3200" dirty="0"/>
          </a:p>
        </p:txBody>
      </p:sp>
      <p:sp>
        <p:nvSpPr>
          <p:cNvPr id="3" name="Content Placeholder 2"/>
          <p:cNvSpPr>
            <a:spLocks noGrp="1"/>
          </p:cNvSpPr>
          <p:nvPr>
            <p:ph idx="1"/>
          </p:nvPr>
        </p:nvSpPr>
        <p:spPr/>
        <p:txBody>
          <a:bodyPr>
            <a:normAutofit/>
          </a:bodyPr>
          <a:lstStyle/>
          <a:p>
            <a:r>
              <a:rPr lang="en-US" sz="3400" dirty="0" smtClean="0"/>
              <a:t>A wrong answer: that it is variable</a:t>
            </a:r>
          </a:p>
          <a:p>
            <a:r>
              <a:rPr lang="en-US" sz="3400" dirty="0"/>
              <a:t>I</a:t>
            </a:r>
            <a:r>
              <a:rPr lang="en-US" sz="3400" dirty="0" smtClean="0"/>
              <a:t>n fact, in people with high but fragile self-esteem, there is a big downside risk, but little upside potential </a:t>
            </a:r>
          </a:p>
          <a:p>
            <a:r>
              <a:rPr lang="en-US" sz="3400" dirty="0" smtClean="0"/>
              <a:t>E.g., according to </a:t>
            </a:r>
            <a:r>
              <a:rPr lang="en-US" sz="3400" dirty="0" err="1" smtClean="0"/>
              <a:t>Baumeister</a:t>
            </a:r>
            <a:r>
              <a:rPr lang="en-US" sz="3400" dirty="0" smtClean="0"/>
              <a:t> (1997), violence and cruelty arise from people who.. </a:t>
            </a:r>
          </a:p>
          <a:p>
            <a:pPr marL="975390" lvl="2" indent="0">
              <a:buNone/>
            </a:pPr>
            <a:endParaRPr lang="en-US" sz="3200" dirty="0"/>
          </a:p>
          <a:p>
            <a:pPr marL="975390" lvl="2" indent="0">
              <a:buNone/>
            </a:pPr>
            <a:r>
              <a:rPr lang="en-US" sz="3200" dirty="0" smtClean="0"/>
              <a:t>“think </a:t>
            </a:r>
            <a:r>
              <a:rPr lang="en-US" sz="3200" dirty="0"/>
              <a:t>well of themselves most of the time but who are vulnerable to frequent</a:t>
            </a:r>
          </a:p>
          <a:p>
            <a:pPr marL="975390" lvl="2" indent="0">
              <a:buNone/>
            </a:pPr>
            <a:r>
              <a:rPr lang="en-US" sz="3200" dirty="0"/>
              <a:t>or large </a:t>
            </a:r>
            <a:r>
              <a:rPr lang="en-US" sz="3200" dirty="0" smtClean="0"/>
              <a:t>fluctuations </a:t>
            </a:r>
            <a:r>
              <a:rPr lang="en-US" sz="3200" dirty="0"/>
              <a:t>in their </a:t>
            </a:r>
            <a:r>
              <a:rPr lang="en-US" sz="3200" dirty="0" smtClean="0"/>
              <a:t>self-esteem. For </a:t>
            </a:r>
            <a:r>
              <a:rPr lang="en-US" sz="3200" dirty="0"/>
              <a:t>these people, </a:t>
            </a:r>
            <a:r>
              <a:rPr lang="en-US" sz="3200" b="1" dirty="0"/>
              <a:t>that miserable sinking feeling that goes with a drop in self-esteem is all </a:t>
            </a:r>
            <a:r>
              <a:rPr lang="en-US" sz="3200" b="1" dirty="0" smtClean="0"/>
              <a:t>too familiar</a:t>
            </a:r>
            <a:r>
              <a:rPr lang="en-US" sz="3200" b="1" dirty="0"/>
              <a:t>, and they are on guard to avoid it. </a:t>
            </a:r>
            <a:r>
              <a:rPr lang="en-US" sz="3200" dirty="0"/>
              <a:t>Even a slight hint or mild implication that </a:t>
            </a:r>
            <a:r>
              <a:rPr lang="en-US" sz="3200" dirty="0" smtClean="0"/>
              <a:t>questions their </a:t>
            </a:r>
            <a:r>
              <a:rPr lang="en-US" sz="3200" dirty="0"/>
              <a:t>personal worth may elicit a strong response."</a:t>
            </a:r>
            <a:endParaRPr lang="en-US" sz="3200" dirty="0" smtClean="0"/>
          </a:p>
          <a:p>
            <a:pPr marL="975390" lvl="2" indent="0">
              <a:buNone/>
            </a:pPr>
            <a:endParaRPr lang="en-US" dirty="0"/>
          </a:p>
        </p:txBody>
      </p:sp>
    </p:spTree>
    <p:extLst>
      <p:ext uri="{BB962C8B-B14F-4D97-AF65-F5344CB8AC3E}">
        <p14:creationId xmlns:p14="http://schemas.microsoft.com/office/powerpoint/2010/main" val="1655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290"/>
            <a:ext cx="17340263" cy="862470"/>
          </a:xfrm>
        </p:spPr>
        <p:txBody>
          <a:bodyPr>
            <a:normAutofit/>
          </a:bodyPr>
          <a:lstStyle/>
          <a:p>
            <a:r>
              <a:rPr lang="en-US" sz="3200" dirty="0"/>
              <a:t>Why would self-esteem be subject to asymmetric shifts?</a:t>
            </a:r>
            <a:endParaRPr lang="en-US" dirty="0"/>
          </a:p>
        </p:txBody>
      </p:sp>
      <p:sp>
        <p:nvSpPr>
          <p:cNvPr id="3" name="Content Placeholder 2"/>
          <p:cNvSpPr>
            <a:spLocks noGrp="1"/>
          </p:cNvSpPr>
          <p:nvPr>
            <p:ph idx="1"/>
          </p:nvPr>
        </p:nvSpPr>
        <p:spPr>
          <a:xfrm>
            <a:off x="561589" y="2059274"/>
            <a:ext cx="15931367" cy="5966482"/>
          </a:xfrm>
        </p:spPr>
        <p:txBody>
          <a:bodyPr>
            <a:normAutofit lnSpcReduction="10000"/>
          </a:bodyPr>
          <a:lstStyle/>
          <a:p>
            <a:r>
              <a:rPr lang="en-US" sz="3800" dirty="0" smtClean="0"/>
              <a:t>A clue:</a:t>
            </a:r>
          </a:p>
          <a:p>
            <a:pPr marL="0" indent="0">
              <a:buNone/>
            </a:pPr>
            <a:endParaRPr lang="en-US" sz="1100" dirty="0"/>
          </a:p>
          <a:p>
            <a:pPr marL="975390" lvl="2" indent="0">
              <a:buNone/>
            </a:pPr>
            <a:r>
              <a:rPr lang="en-US" dirty="0" smtClean="0"/>
              <a:t>“</a:t>
            </a:r>
            <a:r>
              <a:rPr lang="en-US" sz="3600" dirty="0" smtClean="0"/>
              <a:t>People with Rejection Sensitivity have such a strong emotional reaction to negative judgments, exclusion, or </a:t>
            </a:r>
            <a:r>
              <a:rPr lang="en-US" sz="3600" dirty="0"/>
              <a:t>criticism from others that it sends them into a mental </a:t>
            </a:r>
            <a:r>
              <a:rPr lang="en-US" sz="3600" dirty="0" smtClean="0">
                <a:solidFill>
                  <a:srgbClr val="FF0000"/>
                </a:solidFill>
              </a:rPr>
              <a:t>tailspin</a:t>
            </a:r>
            <a:r>
              <a:rPr lang="en-US" sz="3600" dirty="0" smtClean="0"/>
              <a:t>“ (Bonior, </a:t>
            </a:r>
            <a:r>
              <a:rPr lang="en-US" sz="3600" i="1" dirty="0" smtClean="0"/>
              <a:t>2019</a:t>
            </a:r>
            <a:r>
              <a:rPr lang="en-US" sz="3600" dirty="0" smtClean="0"/>
              <a:t>).</a:t>
            </a:r>
          </a:p>
          <a:p>
            <a:pPr marL="975390" lvl="2" indent="0">
              <a:buNone/>
            </a:pPr>
            <a:endParaRPr lang="en-US" sz="1050" dirty="0"/>
          </a:p>
          <a:p>
            <a:r>
              <a:rPr lang="en-US" sz="3800" dirty="0" smtClean="0"/>
              <a:t>Airplanes </a:t>
            </a:r>
            <a:r>
              <a:rPr lang="en-US" sz="3800" dirty="0"/>
              <a:t>go into </a:t>
            </a:r>
            <a:r>
              <a:rPr lang="en-US" sz="3800" dirty="0" smtClean="0"/>
              <a:t>tailspins as a result of self-reinforcing feedback; our argument is that self-esteem can also go into tailspins as a result of self-reinforcing feedback.</a:t>
            </a:r>
          </a:p>
          <a:p>
            <a:r>
              <a:rPr lang="en-US" sz="3800" dirty="0" smtClean="0"/>
              <a:t>We argue that self-esteem generates feedback that establishes the possibility of multiple self-esteem personal equilibria (SEPs).</a:t>
            </a:r>
          </a:p>
          <a:p>
            <a:r>
              <a:rPr lang="en-US" sz="3800" dirty="0" smtClean="0"/>
              <a:t>An individual at a high SEP will be afraid of the possibility of dropping to a low SEP, entailing a potentially catastrophic drop in self-esteem</a:t>
            </a:r>
          </a:p>
        </p:txBody>
      </p:sp>
      <p:sp>
        <p:nvSpPr>
          <p:cNvPr id="4" name="Rectangle 3"/>
          <p:cNvSpPr/>
          <p:nvPr/>
        </p:nvSpPr>
        <p:spPr>
          <a:xfrm>
            <a:off x="0" y="8535025"/>
            <a:ext cx="17340263" cy="1200329"/>
          </a:xfrm>
          <a:prstGeom prst="rect">
            <a:avLst/>
          </a:prstGeom>
          <a:solidFill>
            <a:srgbClr val="002060"/>
          </a:solidFill>
        </p:spPr>
        <p:txBody>
          <a:bodyPr wrap="square">
            <a:spAutoFit/>
          </a:bodyPr>
          <a:lstStyle/>
          <a:p>
            <a:pPr marL="568325" indent="-568325" algn="l"/>
            <a:r>
              <a:rPr lang="en-US" b="0" dirty="0" err="1">
                <a:solidFill>
                  <a:schemeClr val="bg1"/>
                </a:solidFill>
              </a:rPr>
              <a:t>Kőszegi</a:t>
            </a:r>
            <a:r>
              <a:rPr lang="en-US" b="0" dirty="0">
                <a:solidFill>
                  <a:schemeClr val="bg1"/>
                </a:solidFill>
              </a:rPr>
              <a:t>, B., &amp; Rabin, M. (2006). A model of reference-dependent preferences. </a:t>
            </a:r>
            <a:r>
              <a:rPr lang="en-US" b="0" i="1" dirty="0">
                <a:solidFill>
                  <a:schemeClr val="bg1"/>
                </a:solidFill>
              </a:rPr>
              <a:t>The Quarterly Journal of Economics</a:t>
            </a:r>
            <a:r>
              <a:rPr lang="en-US" b="0" dirty="0">
                <a:solidFill>
                  <a:schemeClr val="bg1"/>
                </a:solidFill>
              </a:rPr>
              <a:t>, </a:t>
            </a:r>
            <a:r>
              <a:rPr lang="en-US" b="0" i="1" dirty="0">
                <a:solidFill>
                  <a:schemeClr val="bg1"/>
                </a:solidFill>
              </a:rPr>
              <a:t>121</a:t>
            </a:r>
            <a:r>
              <a:rPr lang="en-US" b="0" dirty="0">
                <a:solidFill>
                  <a:schemeClr val="bg1"/>
                </a:solidFill>
              </a:rPr>
              <a:t>(4), 1133-1165</a:t>
            </a:r>
            <a:r>
              <a:rPr lang="en-US" b="0" dirty="0" smtClean="0">
                <a:solidFill>
                  <a:schemeClr val="bg1"/>
                </a:solidFill>
              </a:rPr>
              <a:t>.</a:t>
            </a:r>
          </a:p>
          <a:p>
            <a:pPr marL="568325" indent="-568325" algn="l"/>
            <a:r>
              <a:rPr lang="en-US" b="0" dirty="0" err="1" smtClean="0">
                <a:solidFill>
                  <a:schemeClr val="bg1"/>
                </a:solidFill>
              </a:rPr>
              <a:t>Kőszegi</a:t>
            </a:r>
            <a:r>
              <a:rPr lang="en-US" b="0" dirty="0">
                <a:solidFill>
                  <a:schemeClr val="bg1"/>
                </a:solidFill>
              </a:rPr>
              <a:t>, B. (2010). Utility from anticipation and personal equilibrium. </a:t>
            </a:r>
            <a:r>
              <a:rPr lang="en-US" b="0" i="1" dirty="0">
                <a:solidFill>
                  <a:schemeClr val="bg1"/>
                </a:solidFill>
              </a:rPr>
              <a:t>Economic Theory</a:t>
            </a:r>
            <a:r>
              <a:rPr lang="en-US" b="0" dirty="0">
                <a:solidFill>
                  <a:schemeClr val="bg1"/>
                </a:solidFill>
              </a:rPr>
              <a:t>, </a:t>
            </a:r>
            <a:r>
              <a:rPr lang="en-US" b="0" i="1" dirty="0">
                <a:solidFill>
                  <a:schemeClr val="bg1"/>
                </a:solidFill>
              </a:rPr>
              <a:t>44</a:t>
            </a:r>
            <a:r>
              <a:rPr lang="en-US" b="0" dirty="0">
                <a:solidFill>
                  <a:schemeClr val="bg1"/>
                </a:solidFill>
              </a:rPr>
              <a:t>(3), 415-444.</a:t>
            </a:r>
          </a:p>
        </p:txBody>
      </p:sp>
    </p:spTree>
    <p:extLst>
      <p:ext uri="{BB962C8B-B14F-4D97-AF65-F5344CB8AC3E}">
        <p14:creationId xmlns:p14="http://schemas.microsoft.com/office/powerpoint/2010/main" val="152723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9290"/>
            <a:ext cx="17340263" cy="923430"/>
          </a:xfrm>
        </p:spPr>
        <p:txBody>
          <a:bodyPr>
            <a:normAutofit/>
          </a:bodyPr>
          <a:lstStyle/>
          <a:p>
            <a:r>
              <a:rPr lang="en-US" sz="3600" dirty="0"/>
              <a:t>Crux of the </a:t>
            </a:r>
            <a:r>
              <a:rPr lang="en-US" sz="3600" dirty="0" smtClean="0"/>
              <a:t>(economic) model: mood-contingent memory</a:t>
            </a:r>
            <a:endParaRPr lang="en-US" sz="3200" dirty="0"/>
          </a:p>
        </p:txBody>
      </p:sp>
      <p:sp>
        <p:nvSpPr>
          <p:cNvPr id="2" name="Content Placeholder 1"/>
          <p:cNvSpPr>
            <a:spLocks noGrp="1"/>
          </p:cNvSpPr>
          <p:nvPr>
            <p:ph idx="1"/>
          </p:nvPr>
        </p:nvSpPr>
        <p:spPr>
          <a:xfrm>
            <a:off x="561589" y="1686561"/>
            <a:ext cx="15931367" cy="7749270"/>
          </a:xfrm>
        </p:spPr>
        <p:txBody>
          <a:bodyPr>
            <a:normAutofit fontScale="92500" lnSpcReduction="10000"/>
          </a:bodyPr>
          <a:lstStyle/>
          <a:p>
            <a:pPr>
              <a:lnSpc>
                <a:spcPct val="95000"/>
              </a:lnSpc>
              <a:spcAft>
                <a:spcPts val="1000"/>
              </a:spcAft>
            </a:pPr>
            <a:r>
              <a:rPr lang="en-US" sz="3600" dirty="0" smtClean="0"/>
              <a:t>Individual has a store of ego-relevant memories</a:t>
            </a:r>
          </a:p>
          <a:p>
            <a:pPr>
              <a:lnSpc>
                <a:spcPct val="95000"/>
              </a:lnSpc>
              <a:spcAft>
                <a:spcPts val="1000"/>
              </a:spcAft>
            </a:pPr>
            <a:r>
              <a:rPr lang="en-US" sz="3600" dirty="0" smtClean="0"/>
              <a:t>Recall of these memories depends on mood, which depends on self-esteem as a result of mood-contingent memory  </a:t>
            </a:r>
          </a:p>
          <a:p>
            <a:pPr marL="0" indent="0">
              <a:lnSpc>
                <a:spcPct val="95000"/>
              </a:lnSpc>
              <a:spcBef>
                <a:spcPts val="0"/>
              </a:spcBef>
              <a:spcAft>
                <a:spcPts val="1000"/>
              </a:spcAft>
              <a:buNone/>
            </a:pPr>
            <a:r>
              <a:rPr lang="en-US" sz="3600" dirty="0"/>
              <a:t>	</a:t>
            </a:r>
            <a:r>
              <a:rPr lang="en-US" sz="3600" dirty="0" smtClean="0"/>
              <a:t>	</a:t>
            </a:r>
            <a:r>
              <a:rPr lang="en-US" sz="3600" dirty="0"/>
              <a:t>self-esteem </a:t>
            </a:r>
            <a:r>
              <a:rPr lang="en-US" sz="3600" dirty="0">
                <a:sym typeface="Wingdings" panose="05000000000000000000" pitchFamily="2" charset="2"/>
              </a:rPr>
              <a:t> mood  memories recalled</a:t>
            </a:r>
            <a:endParaRPr lang="en-US" sz="3600" dirty="0"/>
          </a:p>
          <a:p>
            <a:pPr>
              <a:lnSpc>
                <a:spcPct val="95000"/>
              </a:lnSpc>
              <a:spcAft>
                <a:spcPts val="1000"/>
              </a:spcAft>
            </a:pPr>
            <a:r>
              <a:rPr lang="en-US" sz="3600" dirty="0" smtClean="0"/>
              <a:t>But, what memories one recalls also affects self-esteem</a:t>
            </a:r>
          </a:p>
          <a:p>
            <a:pPr marL="487695" lvl="1" indent="0">
              <a:lnSpc>
                <a:spcPct val="95000"/>
              </a:lnSpc>
              <a:spcAft>
                <a:spcPts val="1000"/>
              </a:spcAft>
              <a:buNone/>
            </a:pPr>
            <a:r>
              <a:rPr lang="en-US" sz="3200" dirty="0"/>
              <a:t>	</a:t>
            </a:r>
            <a:r>
              <a:rPr lang="en-US" sz="3200" dirty="0" smtClean="0"/>
              <a:t>	</a:t>
            </a:r>
            <a:r>
              <a:rPr lang="en-US" sz="3600" dirty="0" smtClean="0"/>
              <a:t>memories recalled </a:t>
            </a:r>
            <a:r>
              <a:rPr lang="en-US" sz="3600" dirty="0" smtClean="0">
                <a:sym typeface="Wingdings" panose="05000000000000000000" pitchFamily="2" charset="2"/>
              </a:rPr>
              <a:t> self-esteem</a:t>
            </a:r>
            <a:endParaRPr lang="en-US" sz="3600" dirty="0" smtClean="0"/>
          </a:p>
          <a:p>
            <a:pPr>
              <a:lnSpc>
                <a:spcPct val="95000"/>
              </a:lnSpc>
              <a:spcAft>
                <a:spcPts val="1000"/>
              </a:spcAft>
              <a:buFont typeface="Wingdings" panose="05000000000000000000" pitchFamily="2" charset="2"/>
              <a:buChar char="à"/>
            </a:pPr>
            <a:r>
              <a:rPr lang="en-US" sz="3600" dirty="0" smtClean="0">
                <a:sym typeface="Wingdings" panose="05000000000000000000" pitchFamily="2" charset="2"/>
              </a:rPr>
              <a:t>Possibility of multiple self-esteem personal equilibria (SEPs) at which a level of self-esteem evokes memories that support it – e.g.,</a:t>
            </a:r>
          </a:p>
          <a:p>
            <a:pPr lvl="1">
              <a:lnSpc>
                <a:spcPct val="95000"/>
              </a:lnSpc>
              <a:spcAft>
                <a:spcPts val="1000"/>
              </a:spcAft>
            </a:pPr>
            <a:r>
              <a:rPr lang="en-US" sz="3174" dirty="0" smtClean="0">
                <a:sym typeface="Wingdings" panose="05000000000000000000" pitchFamily="2" charset="2"/>
              </a:rPr>
              <a:t>Feeling good about oneself and recalling memories of events that make one feel good about oneself</a:t>
            </a:r>
          </a:p>
          <a:p>
            <a:pPr lvl="1">
              <a:lnSpc>
                <a:spcPct val="95000"/>
              </a:lnSpc>
              <a:spcAft>
                <a:spcPts val="1000"/>
              </a:spcAft>
            </a:pPr>
            <a:r>
              <a:rPr lang="en-US" sz="3174" dirty="0" smtClean="0">
                <a:sym typeface="Wingdings" panose="05000000000000000000" pitchFamily="2" charset="2"/>
              </a:rPr>
              <a:t>Feeling bad about oneself and recalling memories that make one feel bad</a:t>
            </a:r>
          </a:p>
          <a:p>
            <a:pPr>
              <a:lnSpc>
                <a:spcPct val="95000"/>
              </a:lnSpc>
              <a:spcAft>
                <a:spcPts val="1000"/>
              </a:spcAft>
            </a:pPr>
            <a:r>
              <a:rPr lang="en-US" sz="3600" dirty="0" smtClean="0">
                <a:sym typeface="Wingdings" panose="05000000000000000000" pitchFamily="2" charset="2"/>
              </a:rPr>
              <a:t>In the version of the paper aimed at psychology, we discuss a wider range of feedback processes that can have similar effects – e.g.,</a:t>
            </a:r>
          </a:p>
          <a:p>
            <a:pPr lvl="1">
              <a:lnSpc>
                <a:spcPct val="95000"/>
              </a:lnSpc>
              <a:spcAft>
                <a:spcPts val="1000"/>
              </a:spcAft>
              <a:buFont typeface="Calibri" panose="020F0502020204030204" pitchFamily="34" charset="0"/>
              <a:buChar char="―"/>
            </a:pPr>
            <a:r>
              <a:rPr lang="en-US" sz="3200" dirty="0" smtClean="0">
                <a:sym typeface="Wingdings" panose="05000000000000000000" pitchFamily="2" charset="2"/>
              </a:rPr>
              <a:t>Effects of self-esteem/confidence on performance (and vice-versa)</a:t>
            </a:r>
          </a:p>
          <a:p>
            <a:pPr lvl="1">
              <a:lnSpc>
                <a:spcPct val="95000"/>
              </a:lnSpc>
              <a:spcAft>
                <a:spcPts val="1000"/>
              </a:spcAft>
              <a:buFont typeface="Calibri" panose="020F0502020204030204" pitchFamily="34" charset="0"/>
              <a:buChar char="―"/>
            </a:pPr>
            <a:r>
              <a:rPr lang="en-US" sz="3200" dirty="0" smtClean="0">
                <a:sym typeface="Wingdings" panose="05000000000000000000" pitchFamily="2" charset="2"/>
              </a:rPr>
              <a:t>Effects of self-esteem/confidence on other people’s reactions to one (and vice-versa)</a:t>
            </a:r>
          </a:p>
        </p:txBody>
      </p:sp>
    </p:spTree>
    <p:extLst>
      <p:ext uri="{BB962C8B-B14F-4D97-AF65-F5344CB8AC3E}">
        <p14:creationId xmlns:p14="http://schemas.microsoft.com/office/powerpoint/2010/main" val="9802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30402</TotalTime>
  <Words>3442</Words>
  <Application>Microsoft Office PowerPoint</Application>
  <PresentationFormat>Custom</PresentationFormat>
  <Paragraphs>200</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 Light</vt:lpstr>
      <vt:lpstr>Cambria Math</vt:lpstr>
      <vt:lpstr>Courier New</vt:lpstr>
      <vt:lpstr>Helvetica Neue</vt:lpstr>
      <vt:lpstr>Times New Roman</vt:lpstr>
      <vt:lpstr>Wingdings</vt:lpstr>
      <vt:lpstr>Office Theme</vt:lpstr>
      <vt:lpstr>1_Office Theme</vt:lpstr>
      <vt:lpstr>Fragile Self-Esteem</vt:lpstr>
      <vt:lpstr>Connections between economics and psychology</vt:lpstr>
      <vt:lpstr>Large body of research and theorizing in psychology and economics assumes that people care about their social, and self-image</vt:lpstr>
      <vt:lpstr>Focus of paper: fragile self-esteem – ‘insecurity’</vt:lpstr>
      <vt:lpstr>Research by psychologists has identified diverse consequences of high-but-fragile self-esteem</vt:lpstr>
      <vt:lpstr>Some personal observations (including from biographies)..</vt:lpstr>
      <vt:lpstr>What does it mean for self-esteem to be fragile/insecure?</vt:lpstr>
      <vt:lpstr>Why would self-esteem be subject to asymmetric shifts?</vt:lpstr>
      <vt:lpstr>Crux of the (economic) model: mood-contingent memory</vt:lpstr>
      <vt:lpstr>SEP (self-esteem personal equilibrium): Example with simple recall function</vt:lpstr>
      <vt:lpstr>Dynamics</vt:lpstr>
      <vt:lpstr>The impact of the strength of the feedback function</vt:lpstr>
      <vt:lpstr>Implications..</vt:lpstr>
      <vt:lpstr>  Implications..</vt:lpstr>
      <vt:lpstr>Multiple domains of self-esteem</vt:lpstr>
      <vt:lpstr>PowerPoint Presentation</vt:lpstr>
      <vt:lpstr>Information avoidance</vt:lpstr>
      <vt:lpstr>Self-handicapping (putting obstacles in the way of success to muddy signals from failure)</vt:lpstr>
      <vt:lpstr>Education..</vt:lpstr>
      <vt:lpstr>Workaholism/professional success..</vt:lpstr>
      <vt:lpstr>Job search</vt:lpstr>
      <vt:lpstr>Aggression</vt:lpstr>
      <vt:lpstr>Trauma</vt:lpstr>
      <vt:lpstr>Many other psychological phenomena – e.g., </vt:lpstr>
      <vt:lpstr>Gender differences</vt:lpstr>
      <vt:lpstr>Conclusions: Research on attention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Boredom and Flow: A  Opportunity Cost Theory of Attention-Directing  Motivational States</dc:title>
  <dc:creator>George Loewenstein</dc:creator>
  <cp:lastModifiedBy>George Loewenstein</cp:lastModifiedBy>
  <cp:revision>380</cp:revision>
  <dcterms:modified xsi:type="dcterms:W3CDTF">2022-07-08T17:35:04Z</dcterms:modified>
</cp:coreProperties>
</file>