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notesMasterIdLst>
    <p:notesMasterId r:id="rId49"/>
  </p:notesMasterIdLst>
  <p:handoutMasterIdLst>
    <p:handoutMasterId r:id="rId50"/>
  </p:handoutMasterIdLst>
  <p:sldIdLst>
    <p:sldId id="352" r:id="rId2"/>
    <p:sldId id="396" r:id="rId3"/>
    <p:sldId id="629" r:id="rId4"/>
    <p:sldId id="632" r:id="rId5"/>
    <p:sldId id="630" r:id="rId6"/>
    <p:sldId id="631" r:id="rId7"/>
    <p:sldId id="633" r:id="rId8"/>
    <p:sldId id="634" r:id="rId9"/>
    <p:sldId id="635" r:id="rId10"/>
    <p:sldId id="636" r:id="rId11"/>
    <p:sldId id="638" r:id="rId12"/>
    <p:sldId id="637" r:id="rId13"/>
    <p:sldId id="639" r:id="rId14"/>
    <p:sldId id="641" r:id="rId15"/>
    <p:sldId id="648" r:id="rId16"/>
    <p:sldId id="642" r:id="rId17"/>
    <p:sldId id="643" r:id="rId18"/>
    <p:sldId id="644" r:id="rId19"/>
    <p:sldId id="1075" r:id="rId20"/>
    <p:sldId id="645" r:id="rId21"/>
    <p:sldId id="646" r:id="rId22"/>
    <p:sldId id="647" r:id="rId23"/>
    <p:sldId id="649" r:id="rId24"/>
    <p:sldId id="650" r:id="rId25"/>
    <p:sldId id="1017" r:id="rId26"/>
    <p:sldId id="1074" r:id="rId27"/>
    <p:sldId id="1030" r:id="rId28"/>
    <p:sldId id="1031" r:id="rId29"/>
    <p:sldId id="1032" r:id="rId30"/>
    <p:sldId id="1043" r:id="rId31"/>
    <p:sldId id="1025" r:id="rId32"/>
    <p:sldId id="1014" r:id="rId33"/>
    <p:sldId id="1015" r:id="rId34"/>
    <p:sldId id="1044" r:id="rId35"/>
    <p:sldId id="1034" r:id="rId36"/>
    <p:sldId id="1013" r:id="rId37"/>
    <p:sldId id="1054" r:id="rId38"/>
    <p:sldId id="953" r:id="rId39"/>
    <p:sldId id="1048" r:id="rId40"/>
    <p:sldId id="1063" r:id="rId41"/>
    <p:sldId id="1066" r:id="rId42"/>
    <p:sldId id="916" r:id="rId43"/>
    <p:sldId id="1037" r:id="rId44"/>
    <p:sldId id="1068" r:id="rId45"/>
    <p:sldId id="1036" r:id="rId46"/>
    <p:sldId id="1076" r:id="rId47"/>
    <p:sldId id="628" r:id="rId48"/>
  </p:sldIdLst>
  <p:sldSz cx="9144000" cy="6858000" type="screen4x3"/>
  <p:notesSz cx="6881813" cy="929640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12"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Arial" charset="0"/>
      </a:defRPr>
    </a:lvl5pPr>
    <a:lvl6pPr marL="2286000" algn="l" defTabSz="914400" rtl="0" eaLnBrk="1" latinLnBrk="0" hangingPunct="1">
      <a:defRPr kern="1200">
        <a:solidFill>
          <a:schemeClr val="tx1"/>
        </a:solidFill>
        <a:latin typeface="Arial" charset="0"/>
        <a:ea typeface="ＭＳ Ｐゴシック" pitchFamily="-112" charset="-128"/>
        <a:cs typeface="Arial" charset="0"/>
      </a:defRPr>
    </a:lvl6pPr>
    <a:lvl7pPr marL="2743200" algn="l" defTabSz="914400" rtl="0" eaLnBrk="1" latinLnBrk="0" hangingPunct="1">
      <a:defRPr kern="1200">
        <a:solidFill>
          <a:schemeClr val="tx1"/>
        </a:solidFill>
        <a:latin typeface="Arial" charset="0"/>
        <a:ea typeface="ＭＳ Ｐゴシック" pitchFamily="-112" charset="-128"/>
        <a:cs typeface="Arial" charset="0"/>
      </a:defRPr>
    </a:lvl7pPr>
    <a:lvl8pPr marL="3200400" algn="l" defTabSz="914400" rtl="0" eaLnBrk="1" latinLnBrk="0" hangingPunct="1">
      <a:defRPr kern="1200">
        <a:solidFill>
          <a:schemeClr val="tx1"/>
        </a:solidFill>
        <a:latin typeface="Arial" charset="0"/>
        <a:ea typeface="ＭＳ Ｐゴシック" pitchFamily="-112" charset="-128"/>
        <a:cs typeface="Arial" charset="0"/>
      </a:defRPr>
    </a:lvl8pPr>
    <a:lvl9pPr marL="3657600" algn="l" defTabSz="914400" rtl="0" eaLnBrk="1" latinLnBrk="0" hangingPunct="1">
      <a:defRPr kern="1200">
        <a:solidFill>
          <a:schemeClr val="tx1"/>
        </a:solidFill>
        <a:latin typeface="Arial" charset="0"/>
        <a:ea typeface="ＭＳ Ｐゴシック" pitchFamily="-112" charset="-128"/>
        <a:cs typeface="Arial" charset="0"/>
      </a:defRPr>
    </a:lvl9pPr>
  </p:defaultTextStyle>
  <p:extLst>
    <p:ext uri="{521415D9-36F7-43E2-AB2F-B90AF26B5E84}">
      <p14:sectionLst xmlns:p14="http://schemas.microsoft.com/office/powerpoint/2010/main">
        <p14:section name="Default Section" id="{6D15C57A-5CBC-4ACC-BE87-FF12D17BC67C}">
          <p14:sldIdLst>
            <p14:sldId id="352"/>
            <p14:sldId id="396"/>
            <p14:sldId id="629"/>
            <p14:sldId id="632"/>
            <p14:sldId id="630"/>
            <p14:sldId id="631"/>
            <p14:sldId id="633"/>
            <p14:sldId id="634"/>
            <p14:sldId id="635"/>
            <p14:sldId id="636"/>
            <p14:sldId id="638"/>
            <p14:sldId id="637"/>
            <p14:sldId id="639"/>
            <p14:sldId id="641"/>
            <p14:sldId id="648"/>
            <p14:sldId id="642"/>
            <p14:sldId id="643"/>
            <p14:sldId id="644"/>
            <p14:sldId id="1075"/>
            <p14:sldId id="645"/>
            <p14:sldId id="646"/>
            <p14:sldId id="647"/>
            <p14:sldId id="649"/>
            <p14:sldId id="650"/>
            <p14:sldId id="1017"/>
            <p14:sldId id="1074"/>
            <p14:sldId id="1030"/>
            <p14:sldId id="1031"/>
            <p14:sldId id="1032"/>
            <p14:sldId id="1043"/>
            <p14:sldId id="1025"/>
            <p14:sldId id="1014"/>
            <p14:sldId id="1015"/>
            <p14:sldId id="1044"/>
            <p14:sldId id="1034"/>
            <p14:sldId id="1013"/>
            <p14:sldId id="1054"/>
            <p14:sldId id="953"/>
            <p14:sldId id="1048"/>
            <p14:sldId id="1063"/>
            <p14:sldId id="1066"/>
            <p14:sldId id="916"/>
            <p14:sldId id="1037"/>
            <p14:sldId id="1068"/>
            <p14:sldId id="1036"/>
            <p14:sldId id="1076"/>
            <p14:sldId id="6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85915" autoAdjust="0"/>
  </p:normalViewPr>
  <p:slideViewPr>
    <p:cSldViewPr>
      <p:cViewPr varScale="1">
        <p:scale>
          <a:sx n="80" d="100"/>
          <a:sy n="80" d="100"/>
        </p:scale>
        <p:origin x="53" y="3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1EF51015-2D41-4661-8EE2-B9DBFD590656}" type="datetime1">
              <a:rPr lang="en-US"/>
              <a:pPr>
                <a:defRPr/>
              </a:pPr>
              <a:t>7/7/2022</a:t>
            </a:fld>
            <a:endParaRPr lang="en-US"/>
          </a:p>
        </p:txBody>
      </p:sp>
      <p:sp>
        <p:nvSpPr>
          <p:cNvPr id="77828"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C67241FE-C3BE-47AC-8496-F82E8C7DF74E}" type="slidenum">
              <a:rPr lang="en-US"/>
              <a:pPr>
                <a:defRPr/>
              </a:pPr>
              <a:t>‹#›</a:t>
            </a:fld>
            <a:endParaRPr lang="en-US"/>
          </a:p>
        </p:txBody>
      </p:sp>
    </p:spTree>
    <p:extLst>
      <p:ext uri="{BB962C8B-B14F-4D97-AF65-F5344CB8AC3E}">
        <p14:creationId xmlns:p14="http://schemas.microsoft.com/office/powerpoint/2010/main" val="42282948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8T10:18:03.505"/>
    </inkml:context>
    <inkml:brush xml:id="br0">
      <inkml:brushProperty name="width" value="0.05" units="cm"/>
      <inkml:brushProperty name="height" value="0.05" units="cm"/>
    </inkml:brush>
  </inkml:definitions>
  <inkml:trace contextRef="#ctx0" brushRef="#br0">1251 1603 472,'-6'44'46,"3"0"0,2 1-1,2-1 1,1 0 0,3 0-1,1 0 1,13 41-46,-30 53-112,-7 569 72,13-613-32</inkml:trace>
  <inkml:trace contextRef="#ctx0" brushRef="#br0" timeOffset="-18917.85">436 7038 1176,'38'3'7285,"-2"4"-5789,53 4-1591,725-4 2756,-154-19-1049,770 5-460,-236 14-892,-93 0-56,102-3 39,1392 9 94,-2113 18-517,-438-31-49,-30-4-719,-15-2-439</inkml:trace>
  <inkml:trace contextRef="#ctx0" brushRef="#br0" timeOffset="-16924.676">12296 7067 3009,'25'3'5454,"2"-6"-4792,410 13 2961,743 8-462,725-20-1920,-153 26-1209,-40-59 104,-516 35-229,-724 47 73,-373-42 33,0-4 0,0-4 0,28-8-13,-9 2-38,110 14-80,-216-5 169,-10-2-2014,-8-3-856,5 3 2056</inkml:trace>
  <inkml:trace contextRef="#ctx0" brushRef="#br0" timeOffset="-15474.567">21587 7067 232,'-2'-2'176,"0"0"1,1 0-1,-1 0 0,1 0 0,-1 0 1,1 0-1,0-1 0,-1 1 0,1 0 1,1-1-1,-1 1 0,0-1 1,0 1-1,1-1 0,0 1 0,-1-1 1,1 1-1,0-1 0,0 1 0,0-1 1,1 1-1,-1-1 0,1 1 0,-1-1 1,1 1-1,0-1 0,0 1 1,0 0-1,1-2-176,-11-7 3222,-12 0-2746,172 147-248,-110-101-193,-59 4-243,11-24 192,-1 0 1,-1-1 0,0 0-1,-1 0 1,-1-1 0,0 0 0,0-1-1,-2 0 1,1-1 0,-1-1-1,-1 0 1,0 0 0,-3 0 15,-34 16-208</inkml:trace>
  <inkml:trace contextRef="#ctx0" brushRef="#br0" timeOffset="-14241.647">9904 6986 688,'86'13'4089,"-76"-8"-4029,1 1 0,-2 0 0,1 0 0,-1 1 0,0 1 1,0-1-1,0 2 0,-1-1 0,-1 1 0,0 0 0,0 1 0,0-1 0,-1 1 0,-1 1 0,0-1 0,0 1 1,2 8-61,-6-16 47,0 1 1,0-1-1,-1 0 0,1 0 1,0 1-1,-1-1 1,0 0-1,0 1 1,0-1-1,0 1 1,-1-1-1,1 0 1,-1 1-1,0-1 1,0 0-1,0 0 1,0 0-1,-1 0 1,1 0-1,-1 0 1,0 0-1,1 0 1,-1 0-1,-1-1 1,1 1-1,0-1 1,-1 0-1,1 1 0,-1-1 1,0 0-1,1-1 1,-3 2-48,-103 44 2157,-243 42-174,303-74-2767</inkml:trace>
  <inkml:trace contextRef="#ctx0" brushRef="#br0" timeOffset="276.293">1127 6461 432,'-4'77'368,"-1"79"-32,-4-11 40,4-21-64,1 7-120,-1 14-8,-1-2-80,-1-18-55,2-19 23,3-38 16,0-7 0,2-16-8,0 0 8,0-11 56,-2-6-40</inkml:trace>
  <inkml:trace contextRef="#ctx0" brushRef="#br0" timeOffset="1443.779">1286 1358 648,'-5'61'818,"2"535"-1567,-16 189 704,-29 801 219,-32 389-172,19-678 225,57-1197-174</inkml:trace>
  <inkml:trace contextRef="#ctx0" brushRef="#br0" timeOffset="4193.1">3513 2103 1864,'0'-2'1025,"0"-1"-305,2 1-216,-2 4-312,2 3-112,-2-5-280,0 0-544</inkml:trace>
  <inkml:trace contextRef="#ctx0" brushRef="#br0" timeOffset="5086.498">3420 4163 4705,'0'-5'1992,"3"6"-1095,-3 14-585,-1 12-544,-1 12-328</inkml:trace>
  <inkml:trace contextRef="#ctx0" brushRef="#br0" timeOffset="5971.372">3334 7479 7426,'0'-11'2816,"-2"-3"-2128,0 6-408,2 17-480,-2 0-176,-1-2-600,1 10-608</inkml:trace>
  <inkml:trace contextRef="#ctx0" brushRef="#br0" timeOffset="6249.984">3318 7090 4585,'5'-20'2248,"0"-17"-671,1 8-977,1 6-208,-7 7-272,-4-1-256,4 7-592,-3 3-456</inkml:trace>
  <inkml:trace contextRef="#ctx0" brushRef="#br0" timeOffset="6546.248">3389 6671 4793,'4'-16'2345,"-2"-13"-489,-2 16-1848,0-4-1328</inkml:trace>
  <inkml:trace contextRef="#ctx0" brushRef="#br0" timeOffset="6547.248">3363 6228 8874,'7'-14'3497,"9"-13"-2393,-11 7-536,-5 10-544,2 6-344,-4 4-1016,0 4-601</inkml:trace>
  <inkml:trace contextRef="#ctx0" brushRef="#br0" timeOffset="6821.436">3407 5566 5473,'2'-15'2249,"2"-13"-1193,-3 8-1032,-1 4-632</inkml:trace>
  <inkml:trace contextRef="#ctx0" brushRef="#br0" timeOffset="7099.18">3436 4957 8202,'5'-22'3016,"6"-21"-2383,-7 9-425,-3 7-488,-1 13-505</inkml:trace>
  <inkml:trace contextRef="#ctx0" brushRef="#br0" timeOffset="7100.18">3499 4136 5057,'1'-32'2137,"-1"9"-1257,0-31-472,0 11-328,0 7-288,0 6-504</inkml:trace>
  <inkml:trace contextRef="#ctx0" brushRef="#br0" timeOffset="7358.023">3554 3422 2040,'-5'-26'3329,"-6"-15"88,9-11-913,6-9 889,1 13-2857,-3 3-376,-2 15-528,-2 3-352,0 7-816,-1-3-553</inkml:trace>
  <inkml:trace contextRef="#ctx0" brushRef="#br0" timeOffset="7622.538">3563 2254 6681,'2'-15'2769,"0"-12"-1881,-2 15-1232</inkml:trace>
  <inkml:trace contextRef="#ctx0" brushRef="#br0" timeOffset="7897.111">3484 1845 7890,'15'-9'2984,"12"-23"-2288,-10 2-319,-13 5-457,0-1-201,-1 5-375,-1 5-184,2-6 72,-1-3 128,-1 0 352,5 2 192,-3-2 120,-1 5 8,-3 11-176,-5 2-632</inkml:trace>
  <inkml:trace contextRef="#ctx0" brushRef="#br0" timeOffset="12092">12955 7803 1032,'0'-7'3875,"2"-9"-2927,30-143 1745,-15-15-123,-5-174-2570,-3 13 198,57-1043 2037,-26 510-1896,-55 158-541,27 303 86,54-321 116,-31 450 220,-7-98-220,-2-183 4,-27 271-80,27 138-104,-30 140-916,0 21-154</inkml:trace>
  <inkml:trace contextRef="#ctx0" brushRef="#br0" timeOffset="13911.103">15239 7531 4449,'1'0'1760,"1"-6"-1176,0 8-424,-2 7-864,0-4-512</inkml:trace>
  <inkml:trace contextRef="#ctx0" brushRef="#br0" timeOffset="14195.082">15280 6981 6849,'5'-16'2729,"6"-17"-1801,-7 10-512,-4 12-1056,0 6-944</inkml:trace>
  <inkml:trace contextRef="#ctx0" brushRef="#br0" timeOffset="14448.623">15314 6485 6257,'5'-33'2553,"6"-26"-1577,-2 9-512,-4 27-408,-1 3-24,-4 7-360,-2 6-216,2-2-504,-2 6-232,1-4-369</inkml:trace>
  <inkml:trace contextRef="#ctx0" brushRef="#br0" timeOffset="14662.572">15373 5784 5441,'7'-45'2721,"6"-39"-801,-1 4-512,-5 22-735,-3 12-217,-4 15-1192,-2 8-1329</inkml:trace>
  <inkml:trace contextRef="#ctx0" brushRef="#br0" timeOffset="14663.572">15430 4509 8130,'7'-25'3016,"2"-24"-2223,0 21-713,-1 8-176,-7 13-481,1 0-359,-2 1-728,0 1-465</inkml:trace>
  <inkml:trace contextRef="#ctx0" brushRef="#br0" timeOffset="14892.771">15511 3860 2921,'2'-27'1456,"3"-23"-440,-3 9-640,5 7-224,-11 2-80,-10-2 8,5-7 24,-3-2-16,6-6-8,8 3-16,3 1-48,-1-3-144</inkml:trace>
  <inkml:trace contextRef="#ctx0" brushRef="#br0" timeOffset="15239.65">15455 2827 4913,'0'-41'2577,"6"-20"-857,1-7-752,-2-6-424,2 17-352,4 7-80,-2 19-600,-5 15-992</inkml:trace>
  <inkml:trace contextRef="#ctx0" brushRef="#br0" timeOffset="15240.65">15540 1987 6113,'0'-25'2385,"8"-15"-1633,-4 1-392,-4 16-296,4 10-168,-4 0-696,1 12-688</inkml:trace>
  <inkml:trace contextRef="#ctx0" brushRef="#br0" timeOffset="17873.913">2920 7663 4193,'10'0'2557,"15"-1"2239,19-28-2699,48-50-1229,-67 65-563,-27 22-228,-4 0-79,1 0 0,1 1 0,0-1 0,0 1 0,0 0 0,1 0 0,0 0 0,1 0 0,0 0 0,1 1 0,0-1 0,0 1 0,1-1 0,0 1 0,0-1 0,2 3 2,9 80-722,15-37-3063,-20-46 2209</inkml:trace>
  <inkml:trace contextRef="#ctx0" brushRef="#br0" timeOffset="18134.005">3173 7832 3185,'7'0'2200,"-7"-2"-103,7 2-513,-5 0-272,-13 0-424,9 0-135,0 0-177,1 0 8,-14 3-80,-13 6-80,-58 20-184,50-17-80,0-4-64,0 2-16,13-2 0,1-5-88,8-1-768,3 0-800</inkml:trace>
  <inkml:trace contextRef="#ctx0" brushRef="#br0" timeOffset="18357.599">3414 7810 7658,'0'0'2936,"-1"4"-1896,-5-1-335,-8 1-217,1 1-64,-1-1-296,2-2-56,4-2-808,1-4-1241</inkml:trace>
  <inkml:trace contextRef="#ctx0" brushRef="#br0" timeOffset="18950.051">3567 7565 3841,'1'19'7270,"39"5"-7023,-39-23-248,1 0-1,0-1 1,-1 1-1,1-1 1,-1 1-1,1-1 1,0 0-1,0 0 1,-1 1-1,1-1 1,0 0-1,-1-1 1,1 1-1,0 0 1,-1 0-1,1-1 1,0 1-1,-1-1 1,1 1-1,-1-1 1,1 0-1,-1 0 1,1 0-1,-1 1 1,1-1-1,-1-1 1,0 1-1,1 0 1,-1 0-1,0 0 1,0-1-1,0 1 1,0 0-1,0-1 1,0 1-1,-1-1 1,1 0-1,0 1 1,-1-1-1,1 1 1,-1-1-1,0 0 1,1 1-1,-1-1 1,0 0-1,0 1 1,0-1-1,0-1 2,-1 0-6,1 1-1,-1-1 0,0 1 0,1-1 0,-1 1 1,0 0-1,-1-1 0,1 1 0,0 0 1,-1 0-1,1 0 0,-1 0 0,1 0 0,-1 0 1,0 0-1,0 1 0,0-1 0,0 1 1,0-1-1,0 1 0,-1 0 0,1 0 0,0 0 1,-1 0-1,1 0 0,-1 0 0,1 0 0,-1 1 1,1 0-1,-1-1 0,1 1 0,-1 0 1,1 0-1,-1 0 0,1 1 0,-1-1 0,1 1 1,-1-1-1,1 1 0,-1 0 0,1 0 0,0 0 1,-1 0-1,1 0 0,0 0 0,-2 2 7,3-2-9,-1-1 0,1 0 1,0 1-1,-1-1 0,1 1 0,0 0 0,-1-1 0,1 1 0,0 0 0,0 0 0,0 0 0,0-1 0,0 1 0,0 0 0,0 1 0,0-1 0,0 0 0,1 0 0,-1 0 1,0 0-1,1 1 0,-1-1 0,1 0 0,-1 1 0,1-1 0,0 0 0,-1 1 0,1-1 0,0 0 0,0 1 0,0-1 0,0 1 0,0-1 0,0 0 0,0 1 0,1-1 1,-1 1-1,1-1 0,-1 0 0,1 1 0,-1-1 0,1 0 0,-1 0 0,1 0 0,0 1 0,0-1 0,0 0 0,0 0 0,0 0 0,0 0 0,0 0 0,0 0 1,0-1-1,0 1 9,25-2-2,-22 0 59,-1 0-1,1 1 0,-1-1 0,1 1 0,0 0 0,0 0 0,-1 0 0,1 1 1,0-1-1,-1 1 0,1 0 0,-1 0 0,1 0 0,-1 0 0,1 1 0,-1-1 0,0 1 1,0 0-1,0 0 0,0 0 0,0 0 0,0 1 0,1 1-56,0-1 1,0 0 1,-1 0-1,0 0 0,1 0 0,-1 1 1,-1 0-1,1-1 0,0 1 1,-1 0-1,0 0 0,0 0 0,0 1 1,-1-1-1,1 0 0,-1 1 0,0-1 1,0 1-1,0-1 0,-1 1 0,0 0 1,0-1-1,0 1 0,0 0 1,-1-1-1,1 1 0,-1-1 0,-1 1 1,1-1-1,-1 0 0,1 1 0,-1-1 1,0 0-1,-1 0 0,1 0 0,-1 0 1,1-1-1,-1 1 0,-2 1-1,2-3-23,-1 0 1,0-1-1,0 1 0,0-1 0,1 0 0,-1 0 0,0 0 1,0 0-1,0-1 0,-1 0 0,1 0 0,0 0 1,0 0-1,0-1 0,0 1 0,0-1 0,0 0 0,-1-1 23,-1 2-872</inkml:trace>
  <inkml:trace contextRef="#ctx0" brushRef="#br0" timeOffset="19304.678">3954 7484 4713,'1'1'3614,"2"8"-2351,-6 1-1127,0 0 0,0 1 0,-1-2 0,0 1 0,-1 0 0,0-1 0,0 0 0,-1 0 1,-1 0-1,1-1 0,-1 0 0,-3 3-136,-41 57 413,50-64-388,-1 0 0,1 0 1,0 0-1,0 0 0,1 0 0,-1 0 0,1 0 1,0 0-1,0 0 0,0 0 0,0 0 1,1 0-1,-1 0 0,1 0 0,0 0 0,1 0 1,-1 0-1,1 0 0,0 0 0,-1-1 1,2 1-1,-1-1 0,0 1 0,1-1 1,-1 0-1,1 0 0,0 0 0,0 0 0,0-1 1,0 1-1,1-1 0,-1 0 0,1 0 1,-1 0-1,1 0 0,0-1 0,0 1 1,0-1-1,0 0 0,0 0 0,0-1 0,0 1 1,0-1-1,0 0 0,0 0 0,0 0 1,0 0-1,0-1 0,2 0-25,-4 0 15,0 0 0,1 0 0,-1 0 0,0 0 1,0-1-1,0 1 0,-1-1 0,1 0 0,0 1 0,0-1 0,-1 0 0,1 0 0,-1 0 0,0 0 0,1 0 0,-1 0 1,0 0-1,0-1 0,0 1 0,-1 0 0,1-1 0,-1 1 0,1-1 0,-1 1 0,0 0 0,1-1 0,-1 1 0,-1-1 1,1 0-16,-4 1 2,-1-1 0,0 1 1,0 1-1,1-1 1,-1 1-1,0-1 1,0 2-1,0-1 1,-1 0-1,1 1 1,0 0-1,0 0 0,0 0 1,0 1-1,-5 1-2,-1-1-3,-25 1-89</inkml:trace>
  <inkml:trace contextRef="#ctx0" brushRef="#br0" timeOffset="20236.845">10185 7368 2841,'13'-5'4733,"-32"52"-3262,-15 90-783,37 29-95,-3-163-606,0 0-1,1-1 0,0 1 0,0 0 1,0-1-1,0 1 0,0-1 1,0 1-1,0-1 0,1 1 1,0-1-1,-1 0 0,1 0 1,0 0-1,0 0 0,0 0 1,0 0-1,0 0 0,1-1 1,-1 1-1,0-1 0,1 0 1,-1 0-1,1 0 0,0 0 1,-1 0-1,1 0 0,0-1 1,-1 1-1,1-1 0,0 1 1,0-1-1,-1 0 0,1-1 0,0 1 1,0 0-1,-1-1 0,1 1 1,0-1 13,20 1-1079</inkml:trace>
  <inkml:trace contextRef="#ctx0" brushRef="#br0" timeOffset="20447.944">10409 7654 4649,'-9'-2'2441,"-16"-3"-569,-11 1-264,-14 8-319,-3-4-209,-10 5-392,7 3-152,-1-1-264,7 0-440</inkml:trace>
  <inkml:trace contextRef="#ctx0" brushRef="#br0" timeOffset="21443.347">21447 7267 5017,'0'13'1768,"0"21"-1463,-2 5-33,1 10 24,-3 4-16,-1-1-16,1 2 40,-1-4 8,3-5-32,0-11-96,2-9-40,4-12-24,1-6-48,6-2-248,1-1-192,4-2-552,1-2-473</inkml:trace>
  <inkml:trace contextRef="#ctx0" brushRef="#br0" timeOffset="21714.708">21633 7552 4569,'-12'5'2392,"-10"6"-639,-15 11-905,-10 5-168,-10 1-328,0 4-640</inkml:trace>
  <inkml:trace contextRef="#ctx0" brushRef="#br0" timeOffset="22848.084">14963 7647 2865,'1'1'285,"0"0"1,0 0-1,0 1 1,0-1-1,0 0 1,0-1-1,0 1 1,1 0-1,-1 0 1,0 0-1,0-1 1,1 1-1,-1-1 1,1 1-1,-1-1 1,1 1-1,-1-1 1,0 0-1,1 0 1,-1 0-1,1 0 1,-1 0-1,1 0 1,-1 0-1,1 0 1,-1-1-1,1 1 1,-1 0-1,1-1 1,-1 1-1,0-1 1,1 0-286,18-3-429,-5 1 516,0 0 0,0-1 0,-1-1 0,1 0-1,-1-1 1,0-1 0,-1 0 0,0-1 0,0 0 0,0-1 0,3-4-87,-39 107-53,17 84 187,23-139-91,-96-51-377,20 12 340,-44-13-1066,95 12-1498</inkml:trace>
  <inkml:trace contextRef="#ctx0" brushRef="#br0" timeOffset="23102.69">15285 7953 6057,'4'2'2385,"-1"-2"-1625,-3 0-304,-3 0-256,-3 0-104,5 0-616,-1 0-1248</inkml:trace>
  <inkml:trace contextRef="#ctx0" brushRef="#br0" timeOffset="23602.121">15434 7669 4489,'19'16'5972,"-5"-2"-5161,48 15-737,-59-28-77,-1-1 0,1 0 0,-1 0 0,1 0 0,-1 0 0,1 0 0,-1-1 0,1 1 0,-1-1-1,0 0 1,1 1 0,-1-1 0,0 0 0,1 0 0,-1-1 0,0 1 0,0 0 0,0-1-1,0 1 1,0-1 0,0 0 0,0 0 0,-1 1 0,1-1 0,-1 0 0,1-1 0,-1 1 0,0 0-1,0 0 1,0 0 0,0-1 0,0 1 0,0-1 0,-1 1 0,1-1 0,-1 1 0,0 0 0,1-1-1,-1 0 1,0 1 0,-1-1 0,1 1 0,0-1 0,-1 1 0,1 0 0,-1-1 0,0 1 0,0-1-1,-1-1 4,-2 1-5,1 1-1,-2-1 1,1 1-1,0 0 0,0 0 1,-1 0-1,1 0 0,-1 1 1,0-1-1,1 1 0,-1 1 1,0-1-1,0 1 1,1 0-1,-1 0 0,0 0 1,0 0-1,1 1 0,-1 0 1,0 0-1,1 0 1,-1 1-1,0-1 0,1 1 1,0 0-1,-1 0 0,0 2 6,4-4-10,0 1-1,0 0 1,0 0 0,1 0-1,-1 0 1,0 0-1,0 0 1,1 0-1,-1 0 1,0 0-1,1 0 1,-1 1-1,1-1 1,0 0 0,-1 0-1,1 0 1,0 1-1,0-1 1,0 0-1,0 0 1,0 1-1,0-1 1,0 0-1,0 0 1,0 1 0,1-1-1,-1 0 1,0 0-1,1 0 1,-1 0-1,1 1 1,-1-1-1,1 0 1,0 0-1,-1 0 1,1 0-1,0 0 1,0 0 0,0 0-1,0-1 1,0 1-1,0 0 1,0 0-1,0-1 1,0 1-1,0 0 1,0-1-1,0 0 1,1 1 0,-1-1 10,131 13 230,-128-13-211,1 1 0,0 0 0,-1 1-1,1-1 1,-1 1 0,1 0 0,-1 0-1,0 0 1,0 0 0,0 1 0,0 0-1,0 0 1,-1 0 0,1 0 0,-1 1-1,0-1 1,0 1 0,0 0 0,0 0-1,-1 0 1,0 0 0,1 0 0,-1 0-1,-1 1 1,1-1 0,-1 1 0,0 0-1,0-1 1,0 1 0,0 0 0,-1-1-1,0 1 1,0 3-19,0-1-12,1 0 0,-2-1 0,1 1 0,-1 0 0,0-1 0,0 1 0,0-1-1,-1 1 1,0-1 0,-1 0 0,1 0 0,-1 0 0,-1 0 0,1 0 0,-1 0 0,0-1 0,0 0 0,0 0 0,-1 0 0,1 0-1,-1-1 1,-1 0 0,1 0 0,-1 0 0,1 0 0,-1-1 0,0 0 0,0 0 0,0-1 0,-1 0 0,1 0 0,0 0 0,-1-1-1,0 0 1,-2 0 12,-2-3-490,6 2-292</inkml:trace>
  <inkml:trace contextRef="#ctx0" brushRef="#br0" timeOffset="23979.047">16075 7642 3977,'-10'18'5364,"-25"8"-4644,19-15-103,9-7-563,0 1-1,1-1 0,-1 1 0,1 1 1,0-1-1,0 1 0,1 0 1,-1 0-1,1 1 0,1 0 1,-1 0-1,1 0 0,1 0 1,-1 0-1,1 1 0,0 0 0,1 0 1,0-1-1,0 1 0,1 1 1,0-1-1,0 0 0,1 0 1,0 0-1,0 0 0,1 0 0,0 1 1,0-1-1,1 0 0,0 0 1,2 2-54,-2-8 2,1 0 0,0 1-1,-1-2 1,1 1 0,0 0 0,0 0 0,0-1 0,1 0 0,-1 1 0,0-1 0,0-1 0,1 1 0,-1 0 0,0-1 0,1 1 0,-1-1 0,1 0 0,-1 0 0,0-1 0,1 1 0,-1-1 0,1 0 0,-1 1 0,0-1-1,0-1 1,0 1 0,1 0 0,-1-1 0,0 0 0,-1 0 0,1 1 0,0-2 0,0 1 0,-1 0 0,0 0 0,1-1 0,-1 0 0,0 1 0,0-1 0,0 0 0,0 0 0,-1 0 0,1 0 0,-1 0 0,0 0 0,0-1-1,0 1 1,0 0 0,-1-1 0,1 1 0,-1 0 0,0-1 0,0 1 0,0-1 0,0 1 0,-1 0 0,1-1 0,-1 0-2,0 1-6,0 1 0,-1 0 1,1-1-1,0 1 0,-1 0 0,0 0 0,1 0 1,-1 0-1,0 0 0,0 0 0,0 1 0,0-1 0,0 0 1,0 1-1,-1 0 0,1 0 0,0-1 0,-1 1 1,1 1-1,-1-1 0,1 0 0,-1 1 0,0-1 1,1 1-1,-1 0 0,0-1 0,1 1 0,-2 1 6,-33-4-78</inkml:trace>
  <inkml:trace contextRef="#ctx0" brushRef="#br0" timeOffset="25941.869">1595 1759 4233,'-66'-22'2863,"-86"-72"-919,53 25-934,96 67-995,1 0-1,-1 1 0,0-1 1,0 1-1,0 0 1,0 0-1,0 0 0,-1 0 1,1 1-1,0-1 0,0 1 1,0 0-1,-1 0 1,1 0-1,0 0 0,0 0 1,-1 1-1,1-1 1,0 1-1,0 0 0,0 0 1,0 0-1,0 1 1,0-1-1,0 1 0,0 0 1,1-1-1,-1 1 1,1 0-1,-1 1 0,1-1 1,0 0-1,0 1 1,-2 2-15,-101 137-136,80-105-434</inkml:trace>
  <inkml:trace contextRef="#ctx0" brushRef="#br0" timeOffset="27140.962">13540 1457 3697,'2'0'77,"-1"0"0,0 1 0,0-1 0,0 1 0,0-1 0,0 1 0,0 0 0,0 0 0,0-1 0,0 1 1,0 0-1,-1 0 0,1 0 0,0 0 0,0 0 0,-1 0 0,1 0 0,-1 0 0,1 0 0,-1 0 0,1 0 0,-1 0 0,0 0 0,1 1 0,-1-1 0,0 0 1,0 0-1,0 0 0,0 1 0,0-1 0,0 0 0,0 0 0,0 0 0,-1 0 0,1 1 0,0-1 0,-1 0 0,1 0 0,-1 0 0,1 0 0,-1 0 1,0 0-1,1 0 0,-1 0 0,0 0 0,0 0 0,1 0 0,-1-1 0,0 1 0,0 0 0,0 0 0,0-1 0,0 1 0,0-1 0,0 1 0,0-1 1,-1 1-1,1-1 0,0 0 0,0 1 0,-1-1-77,-13-3 184,-1-1 0,1-1 0,1 0 0,-1-1 0,1-1 0,0 0 0,0 0 0,1-2-1,0 0 1,0 0 0,1-1 0,1-1 0,0 0 0,0 0 0,1-1 0,0 0 0,1-1 0,-4-8-184,-109-115 1112,117 133-1083,-1 1 0,1 0 0,-1 0-1,1 0 1,-1 0 0,0 1 0,0 0-1,0 0 1,0 1 0,0-1 0,0 1-1,0 1 1,0-1 0,0 1 0,1 0-1,-1 0 1,0 1 0,0-1 0,1 2-1,-1-1 1,1 0 0,-1 1 0,1 0-1,0 0 1,0 1 0,1-1 0,-1 1-1,1 0 1,-1 0 0,1 1 0,0-1-1,1 1 1,-1 0 0,1 0 0,0 0-1,0 1 1,1-1 0,0 1 0,0-1-1,0 1 1,0 0 0,1-1 0,-1 5-29,-19 164-822,19-125-427</inkml:trace>
  <inkml:trace contextRef="#ctx0" brushRef="#br0" timeOffset="29344.412">830 7377 2088,'-15'-4'1220,"14"3"-1098,0 0 1,0 0-1,0 0 0,0 1 0,-1-1 1,1 0-1,0 1 0,0-1 1,0 0-1,-1 1 0,1 0 1,0-1-1,0 1 0,-1 0 1,1 0-1,0-1 0,-1 1 1,1 0-1,0 0 0,-1 1 1,1-1-1,0 0 0,-1 0 1,1 1-1,0-1 0,0 1 1,-1-1-1,1 1 0,0-1 1,0 1-1,0 0 0,0-1 1,0 1-1,0 0 0,0 0 1,0 0-1,0 0 0,0 0 1,0 0-1,0 0 0,1 0 0,-1 0 1,0 0-1,1 1 0,-1-1 1,1 0-1,-1 0 0,1 1 1,0-1-1,0 0 0,-1 1 1,1 0-123,0 7 146,1 1 1,0-1 0,0 0 0,1 0-1,0 0 1,0 0 0,1 0-1,0 0 1,1 0 0,0-1-1,0 0 1,1 0 0,0 0 0,0 0-1,1-1 1,0 0 0,7 6-147,-6-6 15,1-2 1,0 1 0,0-1 0,0 0-1,0-1 1,1 0 0,-1 0 0,1-1-1,0 0 1,1 0 0,-1-1 0,0 0-1,1-1 1,-1 0 0,1-1 0,-1 0 0,1 0-1,-1-1 1,1 0 0,-1 0 0,0-1-1,0-1 1,0 0 0,0 0 0,0 0-1,0-1 1,-1-1 0,1 1 0,-1-1-1,-1-1 1,1 0 0,-1 0 0,7-6-16,-11 5-6,1 1 1,-1-1-1,-1 0 0,1 0 1,-1 0-1,0 0 1,-1 0-1,1 0 0,-2 0 1,1-1-1,-1 1 1,0 0-1,0-1 0,-1 1 1,0 0-1,0 0 1,-1-1-1,0 1 0,0 0 1,-1 1-1,0-1 1,0 0-1,0 1 0,-1-1 1,0 1-1,0 0 1,-1 0-1,1 1 0,-1 0 1,-1-1-1,1 2 1,-1-1-1,0 0 1,0 1-1,0 0 0,-4-1 6,2 3-84,1 0 0,-1 0 0,0 1 0,0 0 0,0 1 0,0 0-1,1 0 1,-1 0 0,0 1 0,0 0 0,0 1 0,-5 1 84,-49 14-1366</inkml:trace>
  <inkml:trace contextRef="#ctx0" brushRef="#br0" timeOffset="30243.13">12577 7493 1832,'81'33'6845,"-67"-25"-6621,1-1 0,0 0 1,1-2-1,0 0 1,0 0-1,0-2 1,0 0-1,0 0 1,1-2-1,2 0-224,-16 0 8,0-1 0,0 0 0,-1 0-1,1 0 1,0 0 0,0 0 0,-1 0 0,1-1 0,0 1-1,-1-1 1,1 0 0,0 0 0,-1 0 0,1 0 0,-1 0 0,1-1-1,-1 1 1,0-1 0,0 1 0,1-1 0,-1 0 0,0 0-1,-1 0 1,1 0 0,0 0 0,-1 0 0,1-1 0,-1 1 0,1-1-1,-1 1 1,0-1 0,0 1 0,0-1 0,-1 1 0,1-1 0,0 0-1,-1 0 1,0 1 0,0-1 0,0 0 0,0 0 0,0 1-1,0-1 1,-1 0 0,1 0 0,-1 1 0,0-1 0,0 1 0,0-1-1,0 1 1,0-1 0,-2-1-8,-8-6-23,0 0 0,0 1 0,-1 1 0,-1 0 0,0 1 0,1 0 0,-2 1-1,1 0 1,-1 1 0,0 1 0,0 0 0,0 1 0,-4 0 23,-84-21-539</inkml:trace>
  <inkml:trace contextRef="#ctx0" brushRef="#br0" timeOffset="36645.274">8496 6660 944,'-21'-4'313,"0"-1"0,1 0-1,-1-2 1,1 0 0,0-2 0,1 0-1,0-1 1,0-1 0,1-1 0,-2-2-313,-174-88 193,115 67-129,-279-106-25,100 32-14,237 101-31,-310-131 52,112-15 313,-89-142 469,80 144-139,-51-50-533,-13-107-68,-12 26-48,150 137 8,-88-120 16,-11 37-49,34-14-6,83 111 15,-27-29-49,-1 63 2,-3-1-1,114 63-5,-1 2-1,-1 3 0,-1 2 1,-54-19 29,-132-5-8,132 35 234,70 13-110,-1 2 0,0 1 0,1 3 0,-1 1 0,-31 6-116,-59 2 87,-243 14 507,72 3-442,266-18-156,1 1 1,0 2-1,0 2 1,2 1 0,0 2-1,0 1 1,-15 13 3,-169 102-2,-12 35 85,23-24 804,-36 34-231,198-133-592,3 2 0,1 1-1,3 2 1,2 2 0,-4 11-64,16-26 86,-2-1 0,-1-2 0,-2 0 0,-2-2 0,-1-1 0,-13 9-86,15-11 320,1 1 1,1 1-1,2 1 1,-21 35-321,-18 24 205,-112 150 115,83-120 180,60-62-751,32-43-439</inkml:trace>
  <inkml:trace contextRef="#ctx0" brushRef="#br0" timeOffset="74061.206">15276 4897 2857,'2'1'169,"-1"0"1,1 0 0,-1 0 0,1-1 0,-1 1 0,1-1-1,-1 1 1,1-1 0,0 0 0,-1 0 0,1 0 0,0 0-1,-1 0 1,1 0 0,-1 0 0,1 0 0,0 0-1,-1-1 1,1 1 0,-1-1 0,1 1 0,0-1 0,-1 0-1,0 0 1,1 1 0,-1-1 0,1 0 0,-1 0 0,0 0-1,0-1 1,0 1 0,1 0 0,-1 0 0,0-1 0,0 0-170,-49 1 3683,-112 2-3203,-39-37-296,-5 47 37,142-2-180,-140 59 25,110-52-28,42-10-35,1 2 0,0 2 0,0 2 0,1 3 0,1 1 1,0 3-1,1 1 0,-29 19-3,53-23 12,0-1 0,-1 0-1,-1-2 1,0-1 0,-1-2 0,0 0 0,-1-1 0,-15 2-12,-210 77 33,-161 109 79,151-57-9,-11 47 67,132-63 160,77-59-244,38-42-70,9-5 50,-1 0 0,-1-2 0,0 0 0,-1-1 1,-1-1-1,-1-1 0,0-1 0,0 0 0,-1-2 0,0-1 0,-21 6-66,15-6 8,1 1-1,0 1 1,1 1-1,0 1 1,1 1-1,1 2 0,0 0 1,-4 5-8,-18 11 11,-123 69 116,112-87 355,-29 26-130,77-42-837,9 2-286</inkml:trace>
  <inkml:trace contextRef="#ctx0" brushRef="#br0" timeOffset="83667.005">15858 2295 624,'201'70'1950,"-108"-43"-1134,117 49 332,55 56-576,68 22 305,-244-110-757,1-4 0,95 29-120,-149-59 51,-1 2 0,-1 1 0,0 2 1,-1 1-1,0 2 0,-2 1 0,22 17-51,174 133 87,-56-22-94,-12-29 31,19 8-164,-149-106-936</inkml:trace>
  <inkml:trace contextRef="#ctx0" brushRef="#br0" timeOffset="85185.716">16183 2470 760,'125'84'664,"68"-11"-463,-94-43 168,531 213 1127,-581-226-1279,-1 2 0,-1 1-1,0 3 1,-2 2 0,-1 2-1,40 32-216,-4 3 222,235 196 811,11 5 98,-106-43-865,-170-160 20,-4 1 0,-2 2 1,-3 2-1,4 14-286,-30-50 44,2 1-1,0-2 1,2-1-1,1 0 1,1-1-1,1-1 1,2-1-1,13 10-43,254 211 107,23 65 168,-150-190-78,-124-94-165,-2 1 0,0 2 0,-2 2 0,-1 1 0,-2 2 0,-1 1 0,12 20-32,110 110 80,-110-124-67,230 187 25,-29-34 166,31-18-33,89 19-69,-78 32-60,-267-211-64,0 0 1,1-1 0,1-2-1,1 0 1,-1-1 0,2-2-1,0 0 1,0-1 0,15 2 21,-7-4-794</inkml:trace>
  <inkml:trace contextRef="#ctx0" brushRef="#br0" timeOffset="86893.453">20759 5910 1168,'44'45'986,"2"-2"1,1-2-1,3-3 0,1-1 0,1-2 1,7 0-987,41 34 805,-3 4 1,72 71-806,82 65 109,-144-138 73,4-4-1,66 28-181,-38-22 100,-134-70-104,4 3 15,0 0 0,0 0 1,0-1-1,1 0 0,0-1 0,0 0 0,0 0 1,0-1-1,1-1 0,-1 0 0,1 0 1,-1-1-1,1 0 0,0-1 0,-1 0 0,1-1 1,0 0-1,-1 0 0,2-1-11,13-12-380</inkml:trace>
  <inkml:trace contextRef="#ctx0" brushRef="#br0" timeOffset="93031.657">12453 2479 3393,'170'87'2830,"472"226"-999,-537-271-1311,-3 6 0,-1 3 0,-3 5 0,81 62-520,-149-95 11,174 134 97,210 120-108,-299-226 181,-115-51-181,1 1-1,0-1 0,-1 0 0,1 0 1,0 0-1,-1 0 0,1 0 1,-1 0-1,1 0 0,0 0 0,-1 0 1,1 0-1,0 0 0,-1-1 1,1 1-1,-1 0 0,1 0 1,-1-1-1,1 1 0,0 0 0,-1-1 1,1 1-1,-1 0 0,1-1 1,-1 1-1,1-1 0,-1 1 0,0-1 1,1 1-1,-1-1 0,0 1 1,1-1-1,-1 1 0,0-1 0,0 1 1,1-1-1,-1 0 0,0 1 1,0-1-1,0 1 0,0-1 1,0 0-1,0 1 0,0-1 0,0 0 1,0 1-1,0-1 0,0 1 1,0-1-1,0 0 0,0 1 0,-1-1 1,1 1-1,0-1 0,-1 0 1,1 1-1,0-1 0,-1 1 1,1-1-1,0 1 0,-1-1 0,1 1 1,-1-1 0,-24-38-651,24 38 577,-4-8-23,0 0 0,0 0-1,1-1 1,0 1 0,0-1 0,1 0 0,1 0 0,0 0 0,0 0 0,1-1 0,0 1 0,0 0 0,2-1-1,-1 1 1,1 0 0,1-1 0,1-6 97,2-56 575,-10 85-447,26 163-114,-21-169 36,1 1-1,-1 0 0,0 0 1,0 0-1,0 0 1,-1 0-1,-1 0 0,1 0 1,-1-1-1,0 1 0,0 0 1,-1-1-1,0 0 1,0 0-1,-1 1 0,1-2 1,-1 1-1,-1 0 1,1-1-1,-1 0 0,0 0 1,0 0-1,0-1 1,-1 0-1,1 0 0,-1 0 1,0 0-1,0-1 0,-1 0 1,-1 0-50,-138 43 224,113-38-787</inkml:trace>
  <inkml:trace contextRef="#ctx0" brushRef="#br0" timeOffset="95297.623">9349 1428 2521,'-11'7'5050,"11"11"-2814,0-16-1635,0 3-215,-1 171 174,-3-1-284,9-229 114,29-164 115,-40 147-34,-8 33-144,10 82-96,6-38-223,-1 1 1,1-1 0,0 0-1,0 1 1,1-1 0,-1 0 0,1-1-1,1 1 1,-1 0 0,1-1-1,0 0 1,0 0 0,1 0 0,0 0-1,0-1 1,0 0 0,0 0-1,0 0 1,1 0 0,0-1 0,-1 0-1,1 0 1,1-1 0,-1 0-1,0 0 1,0 0 0,1-1 0,-1 1-1,1-2 1,-1 1 0,1-1-1,0 0 1,-1 0 0,1-1 0,-1 0-1,1 0 1,-1 0 0,1-1-1,-1 0 1,0 0 0,0-1 0,0 0-1,2-1-8,117-125-25,-125 128-7,-9 63 224,2 348-833,9-400-1010</inkml:trace>
  <inkml:trace contextRef="#ctx0" brushRef="#br0" timeOffset="95564.01">9872 1661 4529,'2'18'2040,"0"14"-775,-2 11-633,0-6-56,-2-2-200,-4-5-200,1-17-200,0-1-360</inkml:trace>
  <inkml:trace contextRef="#ctx0" brushRef="#br0" timeOffset="95966.036">10128 1600 4017,'9'1'1214,"-8"-1"-1093,-1 0 0,1-1-1,-1 1 1,1 0 0,-1 0 0,1 0-1,-1 0 1,1 0 0,-1 0 0,1 0-1,-1 0 1,1 0 0,-1 0 0,1 0-1,-1 0 1,1 0 0,-1 0 0,1 0-1,-1 0 1,1 1 0,-1-1-1,1 0 1,-1 0 0,1 0 0,-1 1-1,1-1 1,-1 0 0,0 1 0,1-1-1,-1 1 1,0-1 0,1 0 0,-1 1-1,0-1 1,1 1 0,-1-1 0,0 1-1,0-1 1,0 1 0,1-1 0,-1 1-1,0-1 1,0 1 0,0-1 0,0 1-1,0-1 1,0 1 0,0-1 0,0 1-1,0-1 1,0 1 0,0-1 0,0 1-1,-1-1 1,1 1 0,0-1 0,0 1-1,0-1 1,-1 0 0,1 1 0,0-1-1,-1 1 1,1-1 0,0 1-121,-3 6 141,0 1 0,0 0 0,-1-1 0,0 1 0,0-1-1,-1 0 1,0 0 0,0-1 0,-1 0 0,1 0 0,-1 0 0,-1 0 0,1-1 0,-1 0 0,0-1 0,-3 2-141,9-5 14,-1 0 0,1 0 0,0 0 0,0 0 0,-1 1 0,1-1 0,0 0 0,0 0 0,0 1 0,0-1 0,1 1 0,-1-1 0,0 0 0,1 1 0,-1 0 0,0-1 0,1 1 0,0-1 0,-1 1 0,1 0 0,0-1 0,0 1 0,0 0 0,0-1 0,0 1 0,0-1 0,1 1 0,-1 0 0,1-1 0,-1 1 0,1-1 0,-1 1 0,1-1 0,0 1 0,-1-1 0,1 1 0,0-1 0,0 0 0,0 1 0,1-1 0,-1 0 0,0 0 0,0 0 0,0 0 0,1 0 0,-1 0 0,1 0 0,-1 0 0,1-1 0,-1 1 0,1-1 1,-1 1-1,1-1 0,-1 1 0,1-1 0,0 0 0,0 0-14,5 6-7,94 68-14,-123-59-95,-108 25-1367,113-34 332</inkml:trace>
  <inkml:trace contextRef="#ctx0" brushRef="#br0" timeOffset="96352.99">10511 1675 4945,'-16'-4'3589,"-15"15"-2382,22-7-675,-139 23 2262,147-27-2778,1 0-1,-1-1 1,1 1 0,-1 0 0,0 0-1,1 0 1,-1 0 0,0 0 0,1-1-1,-1 1 1,0 0 0,1 0 0,-1 1 0,0-1-1,1 0 1,-1 0 0,0 0 0,1 0-1,-1 0 1,1 1 0,-1-1 0,0 0-1,1 1 1,-1-1 0,1 0 0,-1 1 0,1-1-1,-1 1 1,1-1 0,-1 1 0,1-1-1,-1 1 1,1-1 0,0 1 0,-1-1-1,1 1 1,0-1 0,0 1 0,-1 0-1,1-1 1,0 1 0,0 0 0,0-1 0,0 1-1,0 0 1,0-1 0,0 1 0,0 0-1,0-1 1,0 1 0,0 0 0,0-1-1,0 1 1,0-1 0,1 1 0,-1 0 0,0-1-1,0 1 1,1-1 0,-1 1 0,1 0-16,41 19 420,-24-12-410,135 68 129,-152-76-142,-1 0-1,1 0 1,-1 0 0,1 1 0,-1-1 0,1 0 0,-1 0-1,1 0 1,-1 1 0,0-1 0,1 0 0,-1 1-1,1-1 1,-1 0 0,0 1 0,1-1 0,-1 1 0,0-1-1,1 1 1,-1-1 0,0 1 0,0-1 0,1 1 0,-1-1-1,0 1 1,0-1 0,0 1 0,0-1 0,0 1-1,0-1 1,1 1 0,-1-1 0,0 1 0,-1-1 0,1 1-1,0-1 1,0 1 0,0-1 0,0 1 0,0 0 0,0-1-1,-1 0 1,1 1 0,0-1 0,-1 1 0,1-1-1,0 1 1,-1-1 0,1 1 0,0-1 0,-1 0 0,1 1-1,0-1 1,-1 0 0,1 1 0,-1-1 0,1 0-1,-1 0 1,1 1 0,-1-1 0,1 0 0,-1 0 0,1 0 3,-34 22-84,-131 44-67,145-56-429,12-7-960</inkml:trace>
  <inkml:trace contextRef="#ctx0" brushRef="#br0" timeOffset="96613.56">10649 1711 3169,'4'9'1808,"5"16"-96,-5 0-415,-3 5-481,-1 3-224,0-3-432,0 2-72,-5-10-280,0 1-488</inkml:trace>
  <inkml:trace contextRef="#ctx0" brushRef="#br0" timeOffset="97554.856">10791 1779 2649,'10'44'2903,"10"107"835,-37-99-3249,21-107-213,62-97-121,-14 97-85,-31 49-84,-17 39-55,-1-7 45,30 66 115,-30-89-62,0 1 0,0-1 1,1 0-1,-1 0 0,1 0 1,0 0-1,0-1 0,0 0 1,0 1-1,0-1 0,0-1 1,0 1-1,1 0 0,-1-1 1,1 0-1,-1 0 0,1-1 1,0 1-1,-1-1 0,1 0 1,-1 0-1,1 0 0,0-1 1,-1 0-1,1 0 0,-1 0 1,1 0-1,-1-1 0,0 0 1,1 1-1,-1-2 0,0 1 1,0 0-1,-1-1 0,4-2-29,69-70 40,-63 121-156,-13-43 122,-1 0-1,1 1 0,0-1 0,0 0 0,1 1 1,-1-1-1,1 0 0,-1 1 0,1-1 0,0 0 1,0 0-1,1 0 0,-1 0 0,1 0 0,-1 0 1,1 0-1,0 0 0,0-1 0,0 1 1,0-1-1,1 1 0,-1-1 0,1 0 0,0 0 1,-1 0-1,1 0 0,0 0 0,0-1 0,0 1 1,0-1-1,0 0 0,0 0 0,1 0 0,-1 0 1,0-1-1,1 1 0,-1-1 0,0 0 0,1 0 1,-1 0-1,0 0 0,1-1 0,-1 1 0,0-1 1,0 0-1,1 0 0,-1 0 0,0-1 0,0 1 1,0 0-1,0-1 0,0-1-5,0 0-7,-1 0-1,0 0 1,0 0 0,-1-1 0,1 1-1,-1-1 1,1 1 0,-1-1-1,0 0 1,-1 0 0,1 1-1,-1-1 1,1 0 0,-1 0-1,0 0 1,0 1 0,-1-1-1,1 0 1,-1 0 0,0 1-1,0-1 1,0 0 0,-1 1-1,1-1 1,-1 1 0,0-1 0,0 1-1,0 0 1,0 0 0,0 0-1,-1 0 1,1 0 0,-1 1-1,0-1 1,0 1 0,0-1-1,0 1 1,0 0 0,-1 0-1,1 1 1,-1-1 0,1 1-1,-1-1 8,3 2 3,0-1 0,1 0-1,-1 1 1,0-1-1,0 0 1,0 1 0,0-1-1,0 1 1,0-1-1,0 1 1,0 0-1,0-1 1,0 1 0,0 0-1,0 0 1,-1 0-1,1 0 1,0 0 0,0 0-1,0 0 1,0 0-1,0 0 1,0 1 0,0-1-1,0 0 1,0 1-1,0-1 1,0 0-1,0 1 1,0 0 0,0-1-1,0 1 1,0-1-1,0 1 1,1 0 0,-1 0-1,0-1 1,0 1-1,1 0 1,-1 0 0,1 0-1,-1 0 1,1 0-1,-1 0 1,1 0-1,-1 0 1,1 0 0,0 0-1,-1 0 1,1 0-1,0 0 1,0 0 0,0 1-1,0-1 1,0 0-1,0 0 1,0 0 0,1 0-1,-1 0 1,0 0-1,1 1-2,17 64 110,26 14-106,-33-64-27,-1 2 1,-1-1-1,0 1 0,-2 1 0,0-1 0,-1 1 0,3 14 23,-5-8-20,-2 0 0,0 0 0,-2-1-1,0 1 1,-2 0 0,-1 0 0,0-1-1,-2 1 1,-1-1 0,-6 13 20,12-35 7,0 1 0,-1 0 0,1-1 0,-1 1 0,1-1 0,-1 1 0,0-1 0,0 1 0,0-1 1,-1 0-1,1 1 0,-1-1 0,1 0 0,-1 0 0,0 0 0,1 0 0,-1 0 0,0-1 0,0 1 0,0 0 0,-1-1 1,1 1-1,0-1 0,-1 0 0,1 0 0,0 0 0,-1 0 0,1 0 0,-1-1 0,0 1 0,1-1 0,-1 0 0,1 1 1,-1-1-1,0 0 0,1-1 0,-1 1 0,0 0 0,1-1 0,-1 1 0,1-1 0,-1 0 0,1 0 0,-1 0 0,1 0-7,-1-6 88,1 1-1,-1-1 0,1 0 0,1 1 0,-1-1 0,1 0 1,1 0-1,-1 0 0,1 0 0,0 0 0,1 0 1,-1 0-1,1 0 0,1 0 0,0 0 0,0 0 0,0 1 1,0-1-1,4-4-87,9-27 87,2 1 0,2 0 0,1 1-1,2 2 1,2 0 0,11-12-87,-16 25-157,1 0 0,0 1 0,2 1 0,0 1 0,1 1-1,5-1 158,0 1-830</inkml:trace>
  <inkml:trace contextRef="#ctx0" brushRef="#br0" timeOffset="98400.689">9501 2503 4345,'9'138'5237,"-15"66"-3119,-13-152-1927,27-100 77,78-213-256,-79 243 4,1 0 1,0 0 0,1 1 0,0 0-1,2 1 1,0 0 0,1 1 0,0 0-1,2 0-16,65 17-14,-68-1 15,-9-2-1,0 1 0,0-1 0,1 1 0,-1 0 0,0 0 0,1 0 0,-1 0 0,0 0 0,1 1 0,-1-1 0,0 1 0,0-1 0,1 1 0,-1 0 0,0 0 0,0 0 0,0 0 0,0 0-1,0 0 1,0 1 0,0-1 0,0 1 0,-1-1 0,1 1 0,-1 0 0,1 0 0,-1-1 0,1 1 0,-1 0 0,0 0 0,0 0 0,0 1 0,0-1 0,0 0 0,-1 0 0,1 0 0,-1 1 0,1-1 0,-1 3 0,1 230 890,13 58-1135,-14-281-1553</inkml:trace>
  <inkml:trace contextRef="#ctx0" brushRef="#br0" timeOffset="98867.65">10035 2782 4969,'123'-16'6020,"-12"36"-5200,-109-18-819,1 1 0,-1 0 1,0-1-1,0 1 0,0 0 0,-1 0 0,1 0 0,0 0 1,-1 1-1,0-1 0,0 0 0,0 1 0,0-1 0,-1 0 0,1 1 1,-1-1-1,0 1 0,0-1 0,0 1 0,0-1 0,-1 1 0,1-1 1,-1 0-1,0 1 0,0-1 0,0 0 0,-1 0 0,1 1 0,-1-1 1,1 0-1,-1 0 0,0-1 0,0 1 0,-1 0 0,1-1 1,-2 2-2,-2 5-4,0-1 1,0 0 0,0 0 0,-1-1 0,-1 0 0,1 0 0,-1 0 0,0-1 0,-1 0 0,1-1 0,-1 0 0,0 0 0,-1-1 3,-43-28 179,18 0 72,34 24-256,1 1 0,-1-1 0,0 0 0,1 1 0,-1-1 0,0 1 0,1 0 0,-1-1 0,1 1 0,-1-1 0,1 1 0,-1 0 0,1-1 0,-1 1 0,1 0 0,0-1 0,-1 1 0,1 0 0,0 0 0,0-1-1,0 1 1,-1 0 0,1 0 0,0 0 0,0-1 0,0 1 0,0 0 0,0 0 0,1-1 0,-1 1 0,0 0 0,0 0 0,0 0 0,1-1 0,-1 1 0,0 0 0,1-1 0,-1 1 0,0 0 0,1-1 0,-1 1 0,1 0 0,-1-1 0,1 1 0,0-1 0,-1 1-1,1-1 1,0 1 0,-1-1 0,1 1 0,0-1 0,-1 0 0,1 1 0,0-1 5,12 8-1349,-1-1-1253</inkml:trace>
  <inkml:trace contextRef="#ctx0" brushRef="#br0" timeOffset="99237.256">10583 2755 3945,'12'4'4304,"-6"20"-808,-42-6-1517,-4 12-1833,38-28-132,1 0 1,0-1-1,-1 1 1,1 0-1,0 0 1,0 0-1,0 0 1,0 0-1,1 0 1,-1 0-1,1 0 1,-1 1-1,1-1 1,-1 0-1,1 0 1,0 0-1,0 1 1,0-1-1,1 0 1,-1 0 0,0 0-1,1 0 1,-1 1-1,1-1 1,0 0-1,0 0 1,0 0-1,0 0 1,0 0-1,0-1 1,0 1-1,1 0 1,-1 0-1,1-1 1,-1 1-1,1-1 1,0 1-1,-1-1 1,1 0-1,0 0 1,0 0-1,0 0 1,1 1-15,6 7 20,-4-4-24,0 0 0,0 0 0,-1 0 0,0 1-1,0 0 1,0 0 0,-1 0 0,0 0 0,0 0 0,0 1 0,-1-1 0,0 1 0,-1-1 0,1 1 0,-1 0 0,0 0 0,-1 0 0,1 0 0,-2 0-1,1 0 1,-1 3 4,-1-7-43,1-1 0,-1 0-1,0 0 1,0 1 0,0-1-1,0 0 1,0-1 0,0 1-1,0 0 1,-1-1 0,1 1-1,-1-1 1,1 0 0,-1 0-1,0 0 1,1 0 0,-1 0-1,0 0 1,0-1 0,1 1 0,-1-1-1,0 0 1,0 0 0,0 0-1,0 0 1,1-1 0,-1 1-1,0-1 1,0 1 0,0-1-1,1 0 1,-1 0 0,1 0-1,-1-1 1,1 1 0,-1-1-1,1 1 1,0-1 0,-1 0-1,1 0 1,0 0 0,0 0-1,0 0 1,1 0 0,-1 0-1,0-1 1,0-1 43,3-7-2326</inkml:trace>
  <inkml:trace contextRef="#ctx0" brushRef="#br0" timeOffset="99569.968">10897 2789 3281,'0'-4'2172,"-6"8"2999,-102 83-1565,108-84-3580,-1 0 0,0 0 1,1 0-1,0 1 1,0-1-1,0 0 0,0 0 1,0 0-1,0 0 0,1 0 1,0 1-1,-1-1 1,1 0-1,0 0 0,1-1 1,-1 1-1,0 0 0,1 0 1,0 0-1,-1-1 1,1 1-1,0-1 0,1 1-26,11 23 42,-14-19-90,-1 0 0,1-1 1,-1 1-1,-1-1 0,1 1 0,-1-1 0,0 1 1,0-1-1,-1 0 0,0 0 0,0 0 1,0 0-1,-1-1 0,0 1 0,0-1 0,0 0 1,-1 0-1,0-1 0,0 1 0,0-1 1,0 0-1,-1 0 0,1-1 0,-1 1 1,0-1-1,0-1 0,0 1 0,-5 0 48,-25 6-1753</inkml:trace>
  <inkml:trace contextRef="#ctx0" brushRef="#br0" timeOffset="100367.561">9449 2918 4057,'-7'-13'5013,"7"-19"-2797,1 15-1294,-24-133 1236,18-20-1777,6 171-379,-1 0 0,1-1 0,0 1 0,0-1 0,0 1 1,-1-1-1,1 1 0,0-1 0,0 0 0,0 1 0,0-1 0,0 0 0,0 0 0,0 1 0,0-1 0,0 0 0,0 0 0,0 0 0,0 0 0,0-1 0,0 1 0,0 0 1,0 0-1,0 0 0,-1-1 0,1 1 0,0-1 0,0 1 0,0 0 0,0-1 0,0 0 0,-1 1 0,1-1 0,0 1 0,0-1 0,-1 0 0,1 0 0,0 1 0,-1-1 1,1 0-1,-1 0 0,1 0 0,-1 0 0,0 1 0,1-1 0,-1 0 0,0 0 0,0 0 0,1 0 0,-1 0 0,0 0 0,0 0 0,0 0 0,0 0 0,0 0 0,0 0 1,0 0-1,-1 0 0,1 0 0,0 0 0,0 0 0,-1 0 0,1 1 0,-1-1 0,1 0 0,-1 0 0,1 0 0,-1 0-2,8 9-33,9 12 12,1-1 0,1 0 0,0-2 0,2 0 0,0-1 0,0-1 0,1-1 0,5 1 21,-21-13 3,0 0 0,0-1 1,0 1-1,0-1 0,0 0 1,0 0-1,0-1 0,0 0 1,0 0-1,1 0 0,-1 0 1,0-1-1,0 0 0,0 0 1,0 0-1,0 0 0,0-1 1,0 0-1,-1 0 0,1-1 1,0 1-1,-1-1 0,0 0 1,0 0-1,0 0 0,0-1 1,0 1-1,-1-1 0,1 0 1,-1 0-1,0 0 0,1-2-3,2-4-10,0 1-1,0-1 0,-1 0 0,-1-1 0,0 1 0,0-1 0,-1 1 1,0-1-1,-1 0 0,0 0 0,-1-1 0,0 1 0,-1 0 0,0-6 11,-19 42-169,13 1 186,1 0 0,2 1 0,1 0 0,1-1 0,1 1 0,1 0 0,4 14-17,0 1-595</inkml:trace>
  <inkml:trace contextRef="#ctx0" brushRef="#br0" timeOffset="109936.955">12674 7366 1728,'0'0'139,"0"1"-1,0-1 0,0 1 0,0-1 1,0 0-1,0 1 0,0-1 0,1 1 1,-1-1-1,0 1 0,-1-1 0,1 1 1,0-1-1,0 0 0,0 1 0,0-1 1,0 1-1,0-1 0,0 1 0,-1-1 1,1 0-1,0 1 0,0-1 0,-1 1 1,1-1-1,0 0 0,0 1 0,-1-1 1,1 0-1,-1 1 0,1-1 0,0 0 1,-1 0-1,1 0 0,0 1 0,-1-1 1,1 0-1,-1 0 0,1 0 0,-1 0 1,1 1-1,0-1 0,-1 0 0,1 0 1,-1 0-1,1 0 0,-1 0 0,1 0 1,-1 0-1,1-1 0,-1 1 0,1 0 1,0 0-1,-1 0 0,1 0 0,-1 0 1,1-1-1,0 1 0,-1 0 0,1 0 1,-1-1-1,1 1 0,-1-1-138,-76-49 1535,76 49-1517,0 0 0,1 0 0,-1 0-1,0 0 1,0 0 0,0 1 0,0-1-1,0 0 1,0 0 0,0 1 0,0-1 0,0 1-1,-1-1 1,1 1 0,0-1 0,0 1-1,0 0 1,-1-1 0,1 1 0,0 0 0,0 0-1,-1 0 1,1 0 0,0 0 0,0 0 0,0 1-1,-1-1 1,1 0 0,0 1 0,0-1-1,0 0 1,-1 1 0,1-1 0,0 1 0,0 0-1,0-1 1,0 1 0,0 0 0,0 0-1,0 0 1,0 0 0,1 0 0,-1 0 0,0 0-1,0 0 1,1 0 0,-1 0 0,1 0-1,-1 0 1,1 0 0,-1 1 0,1-1 0,0 0-1,0 0 1,-1 0 0,1 1 0,0-1 0,0 0-1,0 0 1,0 1 0,1 0-18,8 72 194,-4-60-183,1 1 1,1-1-1,0 0 1,1 0-1,1-1 0,0 0 1,0 0-1,2-1 0,-1 0 1,1-1-1,1 0 0,0-1 1,1-1-1,7 5-11,28 21-670,-38-32-100</inkml:trace>
  <inkml:trace contextRef="#ctx0" brushRef="#br0" timeOffset="155214.503">15497 462 1440,'5'0'1025,"-3"-3"-1,1-1-280,-1-1-104,-2-2-176,-2 5-72,1 0-176,1 0-64,-2 1-72,0-1-24,-2-13-24,-1-8-16,-8-41-8,6 48-8,7 3 0,0 15-24,-5-6-232,0 1-312</inkml:trace>
  <inkml:trace contextRef="#ctx0" brushRef="#br0" timeOffset="156360.666">15581 92 1336,'64'-13'8073,"-63"13"-8030,0 0 0,0 0 0,0 0 0,0 1 0,1-1 0,-1 0 0,0 1 0,0-1 0,0 1 0,0-1 0,0 1 0,0 0 0,0-1 0,0 1 0,0 0 0,-1 0 0,1 0 0,0 0 0,0-1 1,-1 1-1,1 0 0,0 0 0,-1 0 0,1 0 0,-1 1 0,1-1 0,-1 0 0,0 0 0,1 0 0,-1 0 0,0 0 0,0 1 0,0-1 0,0 0 0,0 0 0,0 0 0,0 1-43,3 9 153,7 108-130,-34 30-36,-1 45 3,13 157-7,-22 94-282,17-299-82,7 1 1,7 133 380,-6-113-166,13-214-1209,15-152 1750,-14-153 1462,28-132-1837,-19 346 257,7 1 0,19-58-257,-30 139 9,-2-1-1,-3 0 1,-2-1-1,-3 1 0,-5-49-8,0-46-23,8 129-14,-8 29-293,2 0 274,-55 164-74,47-165-321,8 8-436,-11 217-324,-30 450 138,32-524 136</inkml:trace>
  <inkml:trace contextRef="#ctx0" brushRef="#br0" timeOffset="159881.076">16301 1294 5841,'-2'5'2617,"-5"6"-1321,-4-2-336,-10-2 41,-6 2-249,-7-2-152,-7-2-144,1 1-96,-1-3-168,0-1-56,7 0-64,1 1-16,8 5-8,0 1-16,0 1-8,-2 3 0,4-2-216,12-1-368</inkml:trace>
  <inkml:trace contextRef="#ctx0" brushRef="#br0" timeOffset="160208.499">15909 1306 5529,'-46'2'6557,"-17"23"-4417,50-18-2046,1 1-1,0 0 1,1 1 0,0 0 0,0 1 0,1 0-1,0 0 1,1 1 0,0 1 0,1 0-1,0 0 1,1 0 0,0 1 0,1 0 0,0 1-1,1-1 1,1 1 0,0 0 0,1 0 0,0 0-1,1 2-93,4-11-53,-1-1 0,1 0-1,0 0 1,0 1 0,0-1-1,0 0 1,1-1-1,0 1 1,0 0 0,0-1-1,0 0 1,0 1 0,1-1-1,-1 0 1,1-1-1,0 1 1,0-1 0,0 0-1,0 0 1,0 0-1,1 0 1,-1-1 0,0 1-1,1-1 1,-1 0 0,1-1-1,0 1 1,-1-1-1,1 0 1,-1 0 0,1 0-1,0-1 1,-1 1 0,1-1-1,-1 0 1,1-1-1,-1 1 1,0-1 0,3-1 53,47-6-2664</inkml:trace>
  <inkml:trace contextRef="#ctx0" brushRef="#br0" timeOffset="160990.599">16682 946 4177,'5'93'4726,"-45"123"-2868,18-19-571,49-257-939,14-25-311,-38 83-35,0 0 0,0 0 0,0 1-1,0-1 1,0 1 0,0 0 0,0 0-1,1 0 1,-1 1 0,0-1 0,1 1-1,-1-1 1,0 1 0,1 0 0,-1 1-1,0-1 1,1 0 0,-1 1 0,0 0 0,0 0-1,1 0 1,-1 0 0,0 0 0,0 1-1,0-1 1,0 1 0,0 0 0,2 2-2,0-2 0,76 60-20,-79-60 14,0 0 0,-1 0 0,1 0 1,0 0-1,-1 1 0,1-1 0,-1 0 0,0 1 0,0-1 1,0 1-1,0 0 0,0-1 0,-1 1 0,1 0 0,-1-1 1,1 1-1,-1 0 0,0 0 0,0-1 0,0 1 0,-1 0 1,1 0-1,-1-1 0,0 1 0,1 0 0,-1-1 0,0 1 1,0-1-1,-1 1 0,1-1 0,0 0 0,-1 1 0,0-1 0,1 0 1,-3 2 5,-5 0 6,0 0 0,0 0 1,0-1-1,-1 0 1,1 0-1,-1-1 0,0-1 1,0 0-1,0 0 1,0-1-1,0 0 1,1 0-1,-1-1 0,0-1 1,0 1-1,0-2 1,1 1-1,-1-1 0,-3-3-6,-6 2 43,-85-13-607,90 16-1325</inkml:trace>
  <inkml:trace contextRef="#ctx0" brushRef="#br0" timeOffset="161765.869">16944 1299 2993,'18'35'5655,"-17"29"-3919,0-5-875,1-58-841,-1-1 1,1 1-1,-1-1 0,1 0 1,-1 1-1,1-1 0,-1 0 1,1 0-1,-1 0 0,1 0 1,-1 0-1,1 0 0,-1-1 1,1 1-1,-1-1 0,1 1 1,-1-1-1,1 1 0,-1-1 1,0 0-1,1 1 0,-1-1 1,0 0-1,1 0 0,-1 0 1,0 0-1,0 0 0,0 0 1,0-1-21,0 2 6,24-16 21,-21 14-149,-1 1 0,0-1 0,0 0 0,1 0-1,-1 0 1,0 0 0,-1 0 0,1 0 0,0-1 0,-1 0-1,1 1 1,-1-1 0,0 0 0,0 0 0,0 0-1,0 0 1,-1-1 0,1 1 0,-1-1 0,0 1 0,0 0-1,0-1 1,0 0 0,-1 1 0,1-1 122,-1-1-309,11-53-4827,20 36 5164,-17 54 7061,-13-16-6663,1 2-329,0 0 1,-1 0-1,-1 0 1,-1-1-1,0 1 1,-1 0-1,-1 0 1,-5 13-98,74-141 1255,-32 36-1120,-33 72-133,1 1 0,-1-1 0,0 1 0,0-1-1,0 1 1,1 0 0,-1 0 0,1 0 0,-1-1 0,1 2 0,-1-1 0,1 0 0,0 0 0,-1 0 0,1 1-1,0-1 1,0 1 0,-1-1 0,1 1 0,0 0 0,0 0 0,0-1 0,0 1 0,0 1 0,-1-1 0,1 0 0,0 0-1,0 1 1,0-1 0,-1 1 0,1-1 0,0 1 0,-1 0 0,1 0 0,0 0 0,-1 0 0,1 0 0,-1 0-1,1 0 1,-1 0 0,0 1 0,1-1 0,0 2-2,1 2-3,1 0-1,-1 1 1,0-1 0,0 1-1,-1 0 1,1 0 0,-1 0-1,-1 0 1,1 0-1,-1 1 1,0-1 0,0 0-1,-1 1 1,0-1 0,0 2 3,3 29 3,2 13-1381,-2-50-415</inkml:trace>
  <inkml:trace contextRef="#ctx0" brushRef="#br0" timeOffset="162076.203">17623 1353 4137,'-23'-9'7074,"-47"22"-6305,68-10-773,-1 0 1,1 0-1,0 0 1,0 1-1,1-1 1,-1 1-1,0-1 1,1 1-1,0-1 1,0 1-1,0 0 1,1 0-1,-1-1 1,1 1 0,0 0-1,0 0 1,0 0-1,0 0 1,1-1-1,-1 1 1,1 0-1,0 0 1,0-1-1,1 1 1,-1-1-1,1 1 1,-1-1-1,1 1 1,0-1-1,1 0 1,-1 0-1,0 0 1,1 0-1,0-1 1,0 1-1,-1-1 1,1 1-1,1-1 1,-1 0-1,0 0 1,1 0-1,-1-1 1,1 1-1,-1-1 1,1 0-1,0 0 1,-1 0-1,1 0 1,0-1-1,0 0 1,0 1-1,-1-1 1,1-1-1,0 1 1,3-1 3,15-9-1562</inkml:trace>
  <inkml:trace contextRef="#ctx0" brushRef="#br0" timeOffset="162494.52">17822 1100 4953,'-2'46'5176,"3"-17"-4421,-27 124 1100,12 60-1482,26-193-133,7-52-100,-11 18-158,59-117 51,-66 129-33,-1 1-1,0-1 1,1 1 0,-1 0-1,1-1 1,-1 1 0,1 0-1,0-1 1,-1 1 0,1 0-1,0 0 1,0 0 0,0-1-1,0 1 1,0 0 0,0 0-1,0 0 1,1 1 0,-1-1-1,0 0 1,0 0 0,1 1-1,-1-1 1,0 1 0,1-1-1,-1 1 1,1-1 0,-1 1-1,1 0 1,-1 0 0,0 0-1,1 0 1,-1 0 0,1 0-1,-1 0 1,1 0 0,-1 1-1,1-1 1,-1 0 0,0 1 0,1-1-1,-1 1 1,0 0 0,1-1-1,0 2 1,54 180-109,-58-135-567,-6-34-228</inkml:trace>
  <inkml:trace contextRef="#ctx0" brushRef="#br0" timeOffset="162705.655">18268 1403 4625,'0'9'2104,"5"9"-1143,-5 1-225,0 5-512,-4 3-120,-1 1-152,1-1-312,3-4-1505</inkml:trace>
  <inkml:trace contextRef="#ctx0" brushRef="#br0" timeOffset="163770.431">18400 1421 2641,'10'32'3662,"-7"23"-2772,-2-26-607,-7 38 25,72-193-202,-66 122-80,1 0 0,0 0-1,1 1 1,-1-1 0,1 0 0,0 0 0,-1 1 0,2-1 0,-1 1 0,0 0 0,1-1 0,-1 1 0,1 0 0,0 1 0,0-1-1,0 0 1,0 1 0,1 0 0,-1-1 0,1 1 0,-1 1 0,1-1 0,0 0 0,0 1 0,1 0-26,-2 4 36,1 0 0,-1 0 1,0 1-1,0-1 0,0 1 0,0 0 1,-1 0-1,0 0 0,0 0 1,0 1-1,0-1 0,0 0 0,-1 1 1,0-1-1,0 1 0,0 0 0,0 2-36,3 9 32,45 110 112,-48-125-143,0 0 0,0 0 1,0 0-1,0 0 0,0 0 0,1 0 1,-1 0-1,0 0 0,1 0 0,-1-1 1,1 1-1,-1-1 0,1 1 0,-1-1 0,1 1 1,-1-1-1,1 0 0,-1 0 0,1 0 1,0 0-1,-1 0 0,1 0 0,-1 0 1,1 0-1,-1-1 0,1 1 0,-1-1 0,1 1 1,-1-1-1,1 1 0,-1-1 0,1 0 1,-1 0-1,0 0 0,0 0 0,1 0 0,-1 0 1,0 0-1,0 0 0,0 0 0,0-1 1,0 1-1,0 0 0,0 0 0,-1-1 1,1 1-1,0-1 0,-1 1 0,1-1 0,-1 1 1,0-1-1,1 1 0,-1-1 0,0 0 1,0 1-1,0-1 0,0 1 0,0-1 1,0 1-1,-1-1 0,1 1 0,0-1 0,-1 0 1,0 0-2,32-151 0,-31 143 2,-1 8-4,-1 11 47,-11 7 379,11 60-336,2-72-83,0 0 1,0-1-1,0 1 0,0-1 0,1 1 1,0-1-1,0 1 0,0-1 0,0 1 1,0-1-1,0 0 0,1 1 0,0-1 1,0 0-1,0 0 0,0 0 0,0-1 1,0 1-1,1 0 0,-1-1 1,1 1-1,0-1 0,0 0 0,0 0 1,0 0-1,0-1 0,0 1 0,1-1 1,-1 1-1,0-1 0,1 0 0,-1 0 1,1-1-1,0 1-5,-1-3-1,-1-1-1,1 0 1,-1 0 0,0 0-1,0 0 1,0 0 0,0 0 0,0 0-1,-1-1 1,1 1 0,-1-1-1,0 1 1,0-1 0,0 1 0,-1-1-1,1 0 1,-1 1 0,0-1-1,0 0 1,0 1 0,-1-1-1,1 0 1,-1 1 0,0-1 0,0 1-1,0-1 1,0 1 0,-1-1-1,1 1 1,-1-1 1,-1-1-4,1-1 0,-1 0 0,-1 1-1,1 0 1,-1 0 0,0 0 0,0 0 0,-1 0-1,1 1 1,-1 0 0,0 0 0,0 0 0,0 1-1,-1-1 1,1 1 0,-1 1 0,0-1 0,0 1-1,0 0 1,0 0 4,5 3 20,-1 1-1,1-1 1,-1 0-1,1 1 1,-1-1-1,1 1 1,0-1-1,0 1 1,0 0-1,0-1 1,0 1-1,0 0 1,0 0-1,1 0 1,-1 0-1,0 0 1,1 0-1,0 0 1,-1-1-1,1 1 1,0 0-1,0 0 1,0 0-1,1 0 1,-1 0-1,0 0 0,1 0 1,-1 0-1,1 0 1,0 0-1,-1 0 1,1 0-1,0-1 1,0 2-20,99 232 308,21-2-221,-114-222-88,-5-9-1,1 1-1,0 0 0,-1 0 1,1 0-1,-1 0 0,0 0 1,0 0-1,0 0 0,-1 1 1,1-1-1,-1 1 0,1-1 1,-1 1-1,0-1 0,-1 1 1,1 0-1,-1 0 0,1-1 1,-1 1-1,0 0 1,-1 0-1,1-1 0,-1 1 1,1 0-1,-1-1 0,0 1 1,0 0-1,-1-1 0,1 1 1,-1-1-1,0 0 0,0 0 1,-1 2 2,-1-1 17,0-1 0,0 1 1,-1-1-1,1 0 0,-1-1 1,0 1-1,0-1 0,0 0 1,0 0-1,0 0 0,0-1 0,-1 0 1,1 0-1,0 0 0,-1 0 1,1-1-1,-1 0 0,1 0 1,-1-1-1,1 0 0,0 0 1,-1 0-1,1 0 0,0-1 1,0 0-1,0 0 0,0 0 0,0 0 1,0-1-1,1 0 0,-1 0 1,1 0-1,0-1 0,0 0 1,0 1-1,0-1 0,1-1 1,-1 1-1,1 0 0,0-1 1,0 0-1,1 0 0,0 1 0,0-1 1,0-1-1,0 1 0,1 0 1,-1 0-1,1-1 0,1 1 1,-1-1-1,1 1 0,0 0 1,0-1-1,1 1 0,-1-1 1,1 1-1,1-4-17,7-12 69,0 0 0,1 1 0,1 0 0,1 0 0,0 2 0,2-1 0,0 1 0,1 1 0,1 1 0,1 0 0,0 1 0,14-9-69,-22 18-171,-1-1 1,0 0-1,-1 0 1,0 0-1,0-1 1,0 0-1,-1-1 0,0 1 1,-1-1-1,0 0 1,4-10 170,-2-13-1778</inkml:trace>
  <inkml:trace contextRef="#ctx0" brushRef="#br0" timeOffset="164032.47">18212 1213 6737,'4'-7'2905,"1"-9"-1665,2 5-904,-1-7-24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2.66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3.12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3.40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3.62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4.3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3.35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4.0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4.27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4.7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5.07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1:10.9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143 147,'171'45,"-132"-39,744 70,-543-60,188-13,-218-4,689 1,-536-39,-220 18,729-104,-407 95,172-4,-387 22,119 14,125 55,-250-55,-121 40,-61-12,161 14,50 9,-259-51,4-1,-31 0,-336 25,5-8,246-8,1-4,-1-5,-1-4,-34 0,-796 3,409-29,21 29,13-58,411 58,40 2,0-2,-1-2,1-1,0-1,1-2,-19-7,-17-10,-165-38,38 37,37 4,0 7,-16 7,-185-23,116 13,148 7,-1 3,-96 8,52 0,-787-2,656 29,177-28,70-2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5.35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5.63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6.06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6.33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6.60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7.49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7.76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7.97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8.75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39.0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1:47.99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40.08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0,'0'0,"0"0,0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40.3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0,'0'0,"0"0,0 0,0 0,0 0,0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1:53.41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1,'452'1,"-10"57,-422-57,155 4,0 8,11 10,132 39,-268-55,0-2,1-2,0-2,26-4,19 1,927 1,-968-2,0-3,-1-2,1-2,13-7,184-26,318 44,-522-1,-25-2,1 1,0 2,-1 1,1 0,-1 2,1 0,21 9,-11-3,0-2,1 0,0-3,0-1,0-1,1-2,14-2,75 4,807 19,-846-22,1503 0,-1205-28,-294 28,-58 1,0-1,0-1,0-2,-1-1,1-2,-1 0,1-3,58-15,-60 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1:57.88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56,'98'-1,"226"13,125 35,84 13,-148-32,631-29,-961 0,-1-2,1-2,-1-2,0-3,-1-3,5-3,-12 5,1 2,0 3,0 1,0 2,28 3,113-10,197-26,-64 25,-205-14,23-1,-114 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00.16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3,'39'-1,"11"0,-1 1,1 3,-1 2,0 2,44 12,183 37,147-20,155-15,-319 34,108-1,-177-44,189-14,-71-25,167-58,-323 69,1 7,0 7,11 7,-2-2,-110 5,-34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07.57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7837 1,'72'0,"-1"3,1 3,68 16,90 23,31 11,154 61,-258-100,58 15,-39-12,-131-20,-508-12,-720-7,806 21,-1558-2,1577 28,6-16,-105 5,122 12,-15-6,241-6,0 5,2 5,1 4,-87 39,177-65,0-1,-1-1,1 0,-1-1,0 0,1-2,-1 0,0-1,0 0,1-1,-1-1,1-1,0-1,-16-5,22 7,-70-23,0-4,2-3,-70-41,-187-74,295 136,-1 1,0 3,-1 1,1 2,-1 2,0 2,-21 2,-748 2,530-2,269 1,0-1,0 2,0 0,0 0,0 1,0 0,1 1,0 1,0 0,0 0,1 1,0 0,0 1,0 0,1 1,1-1,0 2,-5 6,-9 7,-2 0,-1-1,0-1,-2-2,-17 11,-206 110,234-132,-1-1,0-1,0 0,-1-2,1 0,-1-1,0 0,0-2,0 0,-3-1,364-3,136 3,-437 3,0 2,-1 3,0 0,-1 3,0 1,10 7,34 10,0-4,2-3,0-4,9-3,343 39,-174-7,49-23,-28 39,-162-52,1-5,108-9,-53 0,131-25,331 27,-538-10,-73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1.40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8T12:02:22.35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CE2BC683-207B-4D5B-9D4C-226BAABF0D0F}" type="datetime1">
              <a:rPr lang="en-US"/>
              <a:pPr>
                <a:defRPr/>
              </a:pPr>
              <a:t>7/7/2022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035433C4-06D5-4A85-AB13-EAE555AF227A}" type="slidenum">
              <a:rPr lang="en-US"/>
              <a:pPr>
                <a:defRPr/>
              </a:pPr>
              <a:t>‹#›</a:t>
            </a:fld>
            <a:endParaRPr lang="en-US"/>
          </a:p>
        </p:txBody>
      </p:sp>
    </p:spTree>
    <p:extLst>
      <p:ext uri="{BB962C8B-B14F-4D97-AF65-F5344CB8AC3E}">
        <p14:creationId xmlns:p14="http://schemas.microsoft.com/office/powerpoint/2010/main" val="480798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9500A57C-BCAA-4947-A0CB-AF510664C3A0}" type="slidenum">
              <a:rPr lang="en-US" smtClean="0">
                <a:latin typeface="Calibri" pitchFamily="34" charset="0"/>
              </a:rPr>
              <a:pPr eaLnBrk="1" hangingPunct="1"/>
              <a:t>1</a:t>
            </a:fld>
            <a:endParaRPr lang="en-US">
              <a:latin typeface="Calibri" pitchFamily="34" charset="0"/>
            </a:endParaRPr>
          </a:p>
        </p:txBody>
      </p:sp>
    </p:spTree>
    <p:extLst>
      <p:ext uri="{BB962C8B-B14F-4D97-AF65-F5344CB8AC3E}">
        <p14:creationId xmlns:p14="http://schemas.microsoft.com/office/powerpoint/2010/main" val="36280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10</a:t>
            </a:fld>
            <a:endParaRPr lang="en-US">
              <a:latin typeface="Calibri" pitchFamily="34" charset="0"/>
            </a:endParaRPr>
          </a:p>
        </p:txBody>
      </p:sp>
    </p:spTree>
    <p:extLst>
      <p:ext uri="{BB962C8B-B14F-4D97-AF65-F5344CB8AC3E}">
        <p14:creationId xmlns:p14="http://schemas.microsoft.com/office/powerpoint/2010/main" val="64457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11</a:t>
            </a:fld>
            <a:endParaRPr lang="en-US">
              <a:latin typeface="Calibri" pitchFamily="34" charset="0"/>
            </a:endParaRPr>
          </a:p>
        </p:txBody>
      </p:sp>
    </p:spTree>
    <p:extLst>
      <p:ext uri="{BB962C8B-B14F-4D97-AF65-F5344CB8AC3E}">
        <p14:creationId xmlns:p14="http://schemas.microsoft.com/office/powerpoint/2010/main" val="41021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12</a:t>
            </a:fld>
            <a:endParaRPr lang="en-US">
              <a:latin typeface="Calibri" pitchFamily="34" charset="0"/>
            </a:endParaRPr>
          </a:p>
        </p:txBody>
      </p:sp>
    </p:spTree>
    <p:extLst>
      <p:ext uri="{BB962C8B-B14F-4D97-AF65-F5344CB8AC3E}">
        <p14:creationId xmlns:p14="http://schemas.microsoft.com/office/powerpoint/2010/main" val="72173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13</a:t>
            </a:fld>
            <a:endParaRPr lang="en-US">
              <a:latin typeface="Calibri" pitchFamily="34" charset="0"/>
            </a:endParaRPr>
          </a:p>
        </p:txBody>
      </p:sp>
    </p:spTree>
    <p:extLst>
      <p:ext uri="{BB962C8B-B14F-4D97-AF65-F5344CB8AC3E}">
        <p14:creationId xmlns:p14="http://schemas.microsoft.com/office/powerpoint/2010/main" val="363172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14</a:t>
            </a:fld>
            <a:endParaRPr lang="en-US">
              <a:latin typeface="Calibri" pitchFamily="34" charset="0"/>
            </a:endParaRPr>
          </a:p>
        </p:txBody>
      </p:sp>
    </p:spTree>
    <p:extLst>
      <p:ext uri="{BB962C8B-B14F-4D97-AF65-F5344CB8AC3E}">
        <p14:creationId xmlns:p14="http://schemas.microsoft.com/office/powerpoint/2010/main" val="295284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15</a:t>
            </a:fld>
            <a:endParaRPr lang="en-US">
              <a:latin typeface="Calibri" pitchFamily="34" charset="0"/>
            </a:endParaRPr>
          </a:p>
        </p:txBody>
      </p:sp>
    </p:spTree>
    <p:extLst>
      <p:ext uri="{BB962C8B-B14F-4D97-AF65-F5344CB8AC3E}">
        <p14:creationId xmlns:p14="http://schemas.microsoft.com/office/powerpoint/2010/main" val="426844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16</a:t>
            </a:fld>
            <a:endParaRPr lang="en-US">
              <a:latin typeface="Calibri" pitchFamily="34" charset="0"/>
            </a:endParaRPr>
          </a:p>
        </p:txBody>
      </p:sp>
    </p:spTree>
    <p:extLst>
      <p:ext uri="{BB962C8B-B14F-4D97-AF65-F5344CB8AC3E}">
        <p14:creationId xmlns:p14="http://schemas.microsoft.com/office/powerpoint/2010/main" val="82390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17</a:t>
            </a:fld>
            <a:endParaRPr lang="en-US">
              <a:latin typeface="Calibri" pitchFamily="34" charset="0"/>
            </a:endParaRPr>
          </a:p>
        </p:txBody>
      </p:sp>
    </p:spTree>
    <p:extLst>
      <p:ext uri="{BB962C8B-B14F-4D97-AF65-F5344CB8AC3E}">
        <p14:creationId xmlns:p14="http://schemas.microsoft.com/office/powerpoint/2010/main" val="99962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18</a:t>
            </a:fld>
            <a:endParaRPr lang="en-US">
              <a:latin typeface="Calibri" pitchFamily="34" charset="0"/>
            </a:endParaRPr>
          </a:p>
        </p:txBody>
      </p:sp>
    </p:spTree>
    <p:extLst>
      <p:ext uri="{BB962C8B-B14F-4D97-AF65-F5344CB8AC3E}">
        <p14:creationId xmlns:p14="http://schemas.microsoft.com/office/powerpoint/2010/main" val="388368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19</a:t>
            </a:fld>
            <a:endParaRPr lang="en-US">
              <a:latin typeface="Calibri" pitchFamily="34" charset="0"/>
            </a:endParaRPr>
          </a:p>
        </p:txBody>
      </p:sp>
    </p:spTree>
    <p:extLst>
      <p:ext uri="{BB962C8B-B14F-4D97-AF65-F5344CB8AC3E}">
        <p14:creationId xmlns:p14="http://schemas.microsoft.com/office/powerpoint/2010/main" val="271253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a:t>
            </a:fld>
            <a:endParaRPr lang="en-US">
              <a:latin typeface="Calibri" pitchFamily="34" charset="0"/>
            </a:endParaRPr>
          </a:p>
        </p:txBody>
      </p:sp>
    </p:spTree>
    <p:extLst>
      <p:ext uri="{BB962C8B-B14F-4D97-AF65-F5344CB8AC3E}">
        <p14:creationId xmlns:p14="http://schemas.microsoft.com/office/powerpoint/2010/main" val="336632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20</a:t>
            </a:fld>
            <a:endParaRPr lang="en-US">
              <a:latin typeface="Calibri" pitchFamily="34" charset="0"/>
            </a:endParaRPr>
          </a:p>
        </p:txBody>
      </p:sp>
    </p:spTree>
    <p:extLst>
      <p:ext uri="{BB962C8B-B14F-4D97-AF65-F5344CB8AC3E}">
        <p14:creationId xmlns:p14="http://schemas.microsoft.com/office/powerpoint/2010/main" val="73428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228026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22</a:t>
            </a:fld>
            <a:endParaRPr lang="en-US">
              <a:latin typeface="Calibri" pitchFamily="34" charset="0"/>
            </a:endParaRPr>
          </a:p>
        </p:txBody>
      </p:sp>
    </p:spTree>
    <p:extLst>
      <p:ext uri="{BB962C8B-B14F-4D97-AF65-F5344CB8AC3E}">
        <p14:creationId xmlns:p14="http://schemas.microsoft.com/office/powerpoint/2010/main" val="3868749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23</a:t>
            </a:fld>
            <a:endParaRPr lang="en-US">
              <a:latin typeface="Calibri" pitchFamily="34" charset="0"/>
            </a:endParaRPr>
          </a:p>
        </p:txBody>
      </p:sp>
    </p:spTree>
    <p:extLst>
      <p:ext uri="{BB962C8B-B14F-4D97-AF65-F5344CB8AC3E}">
        <p14:creationId xmlns:p14="http://schemas.microsoft.com/office/powerpoint/2010/main" val="1455546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24</a:t>
            </a:fld>
            <a:endParaRPr lang="en-US">
              <a:latin typeface="Calibri" pitchFamily="34" charset="0"/>
            </a:endParaRPr>
          </a:p>
        </p:txBody>
      </p:sp>
    </p:spTree>
    <p:extLst>
      <p:ext uri="{BB962C8B-B14F-4D97-AF65-F5344CB8AC3E}">
        <p14:creationId xmlns:p14="http://schemas.microsoft.com/office/powerpoint/2010/main" val="38674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As of 2018 OECD count, there are 202</a:t>
            </a:r>
            <a:r>
              <a:rPr lang="en-US" baseline="0" dirty="0"/>
              <a:t> units dedicated to using behavioral science in government. This is already outdated (for example, India just announced a </a:t>
            </a:r>
            <a:r>
              <a:rPr lang="en-US" baseline="0"/>
              <a:t>team). </a:t>
            </a:r>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25</a:t>
            </a:fld>
            <a:endParaRPr lang="en-US" dirty="0"/>
          </a:p>
        </p:txBody>
      </p:sp>
    </p:spTree>
    <p:extLst>
      <p:ext uri="{BB962C8B-B14F-4D97-AF65-F5344CB8AC3E}">
        <p14:creationId xmlns:p14="http://schemas.microsoft.com/office/powerpoint/2010/main" val="13269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As of 2018 OECD count, there are 202</a:t>
            </a:r>
            <a:r>
              <a:rPr lang="en-US" baseline="0" dirty="0"/>
              <a:t> units dedicated to using behavioral science in government. This is already outdated (for example, India just announced a </a:t>
            </a:r>
            <a:r>
              <a:rPr lang="en-US" baseline="0"/>
              <a:t>team). </a:t>
            </a:r>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26</a:t>
            </a:fld>
            <a:endParaRPr lang="en-US" dirty="0"/>
          </a:p>
        </p:txBody>
      </p:sp>
    </p:spTree>
    <p:extLst>
      <p:ext uri="{BB962C8B-B14F-4D97-AF65-F5344CB8AC3E}">
        <p14:creationId xmlns:p14="http://schemas.microsoft.com/office/powerpoint/2010/main" val="714036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27</a:t>
            </a:fld>
            <a:endParaRPr lang="en-US" dirty="0"/>
          </a:p>
        </p:txBody>
      </p:sp>
    </p:spTree>
    <p:extLst>
      <p:ext uri="{BB962C8B-B14F-4D97-AF65-F5344CB8AC3E}">
        <p14:creationId xmlns:p14="http://schemas.microsoft.com/office/powerpoint/2010/main" val="3331521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28</a:t>
            </a:fld>
            <a:endParaRPr lang="en-US" dirty="0"/>
          </a:p>
        </p:txBody>
      </p:sp>
    </p:spTree>
    <p:extLst>
      <p:ext uri="{BB962C8B-B14F-4D97-AF65-F5344CB8AC3E}">
        <p14:creationId xmlns:p14="http://schemas.microsoft.com/office/powerpoint/2010/main" val="364001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Woojin</a:t>
            </a:r>
            <a:r>
              <a:rPr lang="en-US" baseline="0" dirty="0"/>
              <a:t> to update</a:t>
            </a:r>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29</a:t>
            </a:fld>
            <a:endParaRPr lang="en-US" dirty="0"/>
          </a:p>
        </p:txBody>
      </p:sp>
    </p:spTree>
    <p:extLst>
      <p:ext uri="{BB962C8B-B14F-4D97-AF65-F5344CB8AC3E}">
        <p14:creationId xmlns:p14="http://schemas.microsoft.com/office/powerpoint/2010/main" val="324081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3</a:t>
            </a:fld>
            <a:endParaRPr lang="en-US">
              <a:latin typeface="Calibri" pitchFamily="34" charset="0"/>
            </a:endParaRPr>
          </a:p>
        </p:txBody>
      </p:sp>
    </p:spTree>
    <p:extLst>
      <p:ext uri="{BB962C8B-B14F-4D97-AF65-F5344CB8AC3E}">
        <p14:creationId xmlns:p14="http://schemas.microsoft.com/office/powerpoint/2010/main" val="677529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8A920E-048D-45CF-B109-FECA1D7A89EB}" type="slidenum">
              <a:rPr lang="en-US" smtClean="0"/>
              <a:pPr>
                <a:defRPr/>
              </a:pPr>
              <a:t>30</a:t>
            </a:fld>
            <a:endParaRPr lang="en-US" dirty="0"/>
          </a:p>
        </p:txBody>
      </p:sp>
    </p:spTree>
    <p:extLst>
      <p:ext uri="{BB962C8B-B14F-4D97-AF65-F5344CB8AC3E}">
        <p14:creationId xmlns:p14="http://schemas.microsoft.com/office/powerpoint/2010/main" val="1055897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a:t>
            </a:r>
            <a:r>
              <a:rPr lang="en-US" baseline="0" dirty="0"/>
              <a:t> say: </a:t>
            </a:r>
            <a:r>
              <a:rPr lang="en-US" dirty="0">
                <a:sym typeface="Wingdings" panose="05000000000000000000" pitchFamily="2" charset="2"/>
              </a:rPr>
              <a:t>Remarkable case of transparency and willingness to be evidence-based</a:t>
            </a:r>
          </a:p>
          <a:p>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31</a:t>
            </a:fld>
            <a:endParaRPr lang="en-US" dirty="0"/>
          </a:p>
        </p:txBody>
      </p:sp>
    </p:spTree>
    <p:extLst>
      <p:ext uri="{BB962C8B-B14F-4D97-AF65-F5344CB8AC3E}">
        <p14:creationId xmlns:p14="http://schemas.microsoft.com/office/powerpoint/2010/main" val="2547974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Woojin</a:t>
            </a:r>
            <a:r>
              <a:rPr lang="en-US" dirty="0"/>
              <a:t> – add from survey since those are pre-approved?</a:t>
            </a:r>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32</a:t>
            </a:fld>
            <a:endParaRPr lang="en-US" dirty="0"/>
          </a:p>
        </p:txBody>
      </p:sp>
    </p:spTree>
    <p:extLst>
      <p:ext uri="{BB962C8B-B14F-4D97-AF65-F5344CB8AC3E}">
        <p14:creationId xmlns:p14="http://schemas.microsoft.com/office/powerpoint/2010/main" val="1522398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33</a:t>
            </a:fld>
            <a:endParaRPr lang="en-US" dirty="0"/>
          </a:p>
        </p:txBody>
      </p:sp>
    </p:spTree>
    <p:extLst>
      <p:ext uri="{BB962C8B-B14F-4D97-AF65-F5344CB8AC3E}">
        <p14:creationId xmlns:p14="http://schemas.microsoft.com/office/powerpoint/2010/main" val="942812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34</a:t>
            </a:fld>
            <a:endParaRPr lang="en-US" dirty="0"/>
          </a:p>
        </p:txBody>
      </p:sp>
    </p:spTree>
    <p:extLst>
      <p:ext uri="{BB962C8B-B14F-4D97-AF65-F5344CB8AC3E}">
        <p14:creationId xmlns:p14="http://schemas.microsoft.com/office/powerpoint/2010/main" val="805718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Woojin</a:t>
            </a:r>
            <a:r>
              <a:rPr lang="en-US" baseline="0" dirty="0"/>
              <a:t> to update</a:t>
            </a:r>
            <a:endParaRPr lang="en-US" dirty="0"/>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35</a:t>
            </a:fld>
            <a:endParaRPr lang="en-US" dirty="0"/>
          </a:p>
        </p:txBody>
      </p:sp>
    </p:spTree>
    <p:extLst>
      <p:ext uri="{BB962C8B-B14F-4D97-AF65-F5344CB8AC3E}">
        <p14:creationId xmlns:p14="http://schemas.microsoft.com/office/powerpoint/2010/main" val="3675334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36</a:t>
            </a:fld>
            <a:endParaRPr lang="en-US" dirty="0"/>
          </a:p>
        </p:txBody>
      </p:sp>
    </p:spTree>
    <p:extLst>
      <p:ext uri="{BB962C8B-B14F-4D97-AF65-F5344CB8AC3E}">
        <p14:creationId xmlns:p14="http://schemas.microsoft.com/office/powerpoint/2010/main" val="75566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88A920E-048D-45CF-B109-FECA1D7A89EB}" type="slidenum">
              <a:rPr lang="en-US" smtClean="0"/>
              <a:pPr>
                <a:defRPr/>
              </a:pPr>
              <a:t>37</a:t>
            </a:fld>
            <a:endParaRPr lang="en-US" dirty="0"/>
          </a:p>
        </p:txBody>
      </p:sp>
    </p:spTree>
    <p:extLst>
      <p:ext uri="{BB962C8B-B14F-4D97-AF65-F5344CB8AC3E}">
        <p14:creationId xmlns:p14="http://schemas.microsoft.com/office/powerpoint/2010/main" val="2984313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38</a:t>
            </a:fld>
            <a:endParaRPr lang="en-US" dirty="0"/>
          </a:p>
        </p:txBody>
      </p:sp>
    </p:spTree>
    <p:extLst>
      <p:ext uri="{BB962C8B-B14F-4D97-AF65-F5344CB8AC3E}">
        <p14:creationId xmlns:p14="http://schemas.microsoft.com/office/powerpoint/2010/main" val="3230122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39</a:t>
            </a:fld>
            <a:endParaRPr lang="en-US" dirty="0"/>
          </a:p>
        </p:txBody>
      </p:sp>
    </p:spTree>
    <p:extLst>
      <p:ext uri="{BB962C8B-B14F-4D97-AF65-F5344CB8AC3E}">
        <p14:creationId xmlns:p14="http://schemas.microsoft.com/office/powerpoint/2010/main" val="98402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4</a:t>
            </a:fld>
            <a:endParaRPr lang="en-US">
              <a:latin typeface="Calibri" pitchFamily="34" charset="0"/>
            </a:endParaRPr>
          </a:p>
        </p:txBody>
      </p:sp>
    </p:spTree>
    <p:extLst>
      <p:ext uri="{BB962C8B-B14F-4D97-AF65-F5344CB8AC3E}">
        <p14:creationId xmlns:p14="http://schemas.microsoft.com/office/powerpoint/2010/main" val="543270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Implication: they may expect nudges that </a:t>
            </a:r>
            <a:r>
              <a:rPr lang="en-US" i="1" dirty="0"/>
              <a:t>they </a:t>
            </a:r>
            <a:r>
              <a:rPr lang="en-US" i="0" dirty="0"/>
              <a:t>run to also have 7pp effect</a:t>
            </a:r>
            <a:endParaRPr lang="en-US" i="1" dirty="0"/>
          </a:p>
        </p:txBody>
      </p:sp>
      <p:sp>
        <p:nvSpPr>
          <p:cNvPr id="4" name="Slide Number Placeholder 3"/>
          <p:cNvSpPr>
            <a:spLocks noGrp="1"/>
          </p:cNvSpPr>
          <p:nvPr>
            <p:ph type="sldNum" sz="quarter" idx="5"/>
          </p:nvPr>
        </p:nvSpPr>
        <p:spPr/>
        <p:txBody>
          <a:bodyPr/>
          <a:lstStyle/>
          <a:p>
            <a:pPr>
              <a:defRPr/>
            </a:pPr>
            <a:fld id="{488A920E-048D-45CF-B109-FECA1D7A89EB}" type="slidenum">
              <a:rPr lang="en-US" smtClean="0"/>
              <a:pPr>
                <a:defRPr/>
              </a:pPr>
              <a:t>41</a:t>
            </a:fld>
            <a:endParaRPr lang="en-US" dirty="0"/>
          </a:p>
        </p:txBody>
      </p:sp>
    </p:spTree>
    <p:extLst>
      <p:ext uri="{BB962C8B-B14F-4D97-AF65-F5344CB8AC3E}">
        <p14:creationId xmlns:p14="http://schemas.microsoft.com/office/powerpoint/2010/main" val="330249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Excludes 1 trial in which the most significant treatment used incentives</a:t>
            </a:r>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42</a:t>
            </a:fld>
            <a:endParaRPr lang="en-US" dirty="0"/>
          </a:p>
        </p:txBody>
      </p:sp>
    </p:spTree>
    <p:extLst>
      <p:ext uri="{BB962C8B-B14F-4D97-AF65-F5344CB8AC3E}">
        <p14:creationId xmlns:p14="http://schemas.microsoft.com/office/powerpoint/2010/main" val="737368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43</a:t>
            </a:fld>
            <a:endParaRPr lang="en-US" dirty="0"/>
          </a:p>
        </p:txBody>
      </p:sp>
    </p:spTree>
    <p:extLst>
      <p:ext uri="{BB962C8B-B14F-4D97-AF65-F5344CB8AC3E}">
        <p14:creationId xmlns:p14="http://schemas.microsoft.com/office/powerpoint/2010/main" val="345098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44</a:t>
            </a:fld>
            <a:endParaRPr lang="en-US" dirty="0"/>
          </a:p>
        </p:txBody>
      </p:sp>
    </p:spTree>
    <p:extLst>
      <p:ext uri="{BB962C8B-B14F-4D97-AF65-F5344CB8AC3E}">
        <p14:creationId xmlns:p14="http://schemas.microsoft.com/office/powerpoint/2010/main" val="1701365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45</a:t>
            </a:fld>
            <a:endParaRPr lang="en-US" dirty="0"/>
          </a:p>
        </p:txBody>
      </p:sp>
    </p:spTree>
    <p:extLst>
      <p:ext uri="{BB962C8B-B14F-4D97-AF65-F5344CB8AC3E}">
        <p14:creationId xmlns:p14="http://schemas.microsoft.com/office/powerpoint/2010/main" val="546011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a:defRPr/>
            </a:pPr>
            <a:fld id="{488A920E-048D-45CF-B109-FECA1D7A89EB}" type="slidenum">
              <a:rPr lang="en-US" smtClean="0"/>
              <a:pPr>
                <a:defRPr/>
              </a:pPr>
              <a:t>46</a:t>
            </a:fld>
            <a:endParaRPr lang="en-US" dirty="0"/>
          </a:p>
        </p:txBody>
      </p:sp>
    </p:spTree>
    <p:extLst>
      <p:ext uri="{BB962C8B-B14F-4D97-AF65-F5344CB8AC3E}">
        <p14:creationId xmlns:p14="http://schemas.microsoft.com/office/powerpoint/2010/main" val="2516480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47</a:t>
            </a:fld>
            <a:endParaRPr lang="en-US" sz="1200">
              <a:latin typeface="Calibri" pitchFamily="34" charset="0"/>
            </a:endParaRPr>
          </a:p>
        </p:txBody>
      </p:sp>
    </p:spTree>
    <p:extLst>
      <p:ext uri="{BB962C8B-B14F-4D97-AF65-F5344CB8AC3E}">
        <p14:creationId xmlns:p14="http://schemas.microsoft.com/office/powerpoint/2010/main" val="307316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5</a:t>
            </a:fld>
            <a:endParaRPr lang="en-US">
              <a:latin typeface="Calibri" pitchFamily="34" charset="0"/>
            </a:endParaRPr>
          </a:p>
        </p:txBody>
      </p:sp>
    </p:spTree>
    <p:extLst>
      <p:ext uri="{BB962C8B-B14F-4D97-AF65-F5344CB8AC3E}">
        <p14:creationId xmlns:p14="http://schemas.microsoft.com/office/powerpoint/2010/main" val="44275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6</a:t>
            </a:fld>
            <a:endParaRPr lang="en-US">
              <a:latin typeface="Calibri" pitchFamily="34" charset="0"/>
            </a:endParaRPr>
          </a:p>
        </p:txBody>
      </p:sp>
    </p:spTree>
    <p:extLst>
      <p:ext uri="{BB962C8B-B14F-4D97-AF65-F5344CB8AC3E}">
        <p14:creationId xmlns:p14="http://schemas.microsoft.com/office/powerpoint/2010/main" val="331823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7</a:t>
            </a:fld>
            <a:endParaRPr lang="en-US">
              <a:latin typeface="Calibri" pitchFamily="34" charset="0"/>
            </a:endParaRPr>
          </a:p>
        </p:txBody>
      </p:sp>
    </p:spTree>
    <p:extLst>
      <p:ext uri="{BB962C8B-B14F-4D97-AF65-F5344CB8AC3E}">
        <p14:creationId xmlns:p14="http://schemas.microsoft.com/office/powerpoint/2010/main" val="65470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8</a:t>
            </a:fld>
            <a:endParaRPr lang="en-US">
              <a:latin typeface="Calibri" pitchFamily="34" charset="0"/>
            </a:endParaRPr>
          </a:p>
        </p:txBody>
      </p:sp>
    </p:spTree>
    <p:extLst>
      <p:ext uri="{BB962C8B-B14F-4D97-AF65-F5344CB8AC3E}">
        <p14:creationId xmlns:p14="http://schemas.microsoft.com/office/powerpoint/2010/main" val="226915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9</a:t>
            </a:fld>
            <a:endParaRPr lang="en-US">
              <a:latin typeface="Calibri" pitchFamily="34" charset="0"/>
            </a:endParaRPr>
          </a:p>
        </p:txBody>
      </p:sp>
    </p:spTree>
    <p:extLst>
      <p:ext uri="{BB962C8B-B14F-4D97-AF65-F5344CB8AC3E}">
        <p14:creationId xmlns:p14="http://schemas.microsoft.com/office/powerpoint/2010/main" val="373247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F008F7BF-D8AE-469A-82F3-BB78B74488A7}" type="datetime1">
              <a:rPr lang="en-US"/>
              <a:pPr>
                <a:defRPr/>
              </a:pPr>
              <a:t>7/7/2022</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7221B038-86A2-4717-ADEC-C37075758C40}" type="slidenum">
              <a:rPr lang="en-US"/>
              <a:pPr>
                <a:defRPr/>
              </a:pPr>
              <a:t>‹#›</a:t>
            </a:fld>
            <a:endParaRPr lang="en-US"/>
          </a:p>
        </p:txBody>
      </p:sp>
    </p:spTree>
    <p:extLst>
      <p:ext uri="{BB962C8B-B14F-4D97-AF65-F5344CB8AC3E}">
        <p14:creationId xmlns:p14="http://schemas.microsoft.com/office/powerpoint/2010/main" val="331414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E47940B-E934-4715-B38F-4B5A97F4822A}" type="datetime1">
              <a:rPr lang="en-US"/>
              <a:pPr>
                <a:defRPr/>
              </a:pPr>
              <a:t>7/7/2022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C317871-C4E3-4795-A3A2-8BF6A8A65455}" type="slidenum">
              <a:rPr lang="en-US"/>
              <a:pPr>
                <a:defRPr/>
              </a:pPr>
              <a:t>‹#›</a:t>
            </a:fld>
            <a:endParaRPr lang="en-US"/>
          </a:p>
        </p:txBody>
      </p:sp>
    </p:spTree>
    <p:extLst>
      <p:ext uri="{BB962C8B-B14F-4D97-AF65-F5344CB8AC3E}">
        <p14:creationId xmlns:p14="http://schemas.microsoft.com/office/powerpoint/2010/main" val="9602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3847F4A-7784-4243-909F-D209D7F38896}" type="datetime1">
              <a:rPr lang="en-US"/>
              <a:pPr>
                <a:defRPr/>
              </a:pPr>
              <a:t>7/7/2022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EDB5D5-C730-4258-8FDC-B186BA04BBF0}" type="slidenum">
              <a:rPr lang="en-US"/>
              <a:pPr>
                <a:defRPr/>
              </a:pPr>
              <a:t>‹#›</a:t>
            </a:fld>
            <a:endParaRPr lang="en-US"/>
          </a:p>
        </p:txBody>
      </p:sp>
    </p:spTree>
    <p:extLst>
      <p:ext uri="{BB962C8B-B14F-4D97-AF65-F5344CB8AC3E}">
        <p14:creationId xmlns:p14="http://schemas.microsoft.com/office/powerpoint/2010/main" val="112424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9FD1B82-D421-42F1-86FA-33B6636B91FE}" type="datetime1">
              <a:rPr lang="en-US"/>
              <a:pPr>
                <a:defRPr/>
              </a:pPr>
              <a:t>7/7/2022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A56BE4-C732-4348-A74F-B9CC50B2E260}" type="slidenum">
              <a:rPr lang="en-US"/>
              <a:pPr>
                <a:defRPr/>
              </a:pPr>
              <a:t>‹#›</a:t>
            </a:fld>
            <a:endParaRPr lang="en-US"/>
          </a:p>
        </p:txBody>
      </p:sp>
    </p:spTree>
    <p:extLst>
      <p:ext uri="{BB962C8B-B14F-4D97-AF65-F5344CB8AC3E}">
        <p14:creationId xmlns:p14="http://schemas.microsoft.com/office/powerpoint/2010/main" val="620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A1F0BA26-821B-442C-8EBE-A84E7A27B374}" type="datetime1">
              <a:rPr lang="en-US"/>
              <a:pPr>
                <a:defRPr/>
              </a:pPr>
              <a:t>7/7/2022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3FD7319-FA69-4FD0-B272-BA76EC3EC13B}" type="slidenum">
              <a:rPr lang="en-US"/>
              <a:pPr>
                <a:defRPr/>
              </a:pPr>
              <a:t>‹#›</a:t>
            </a:fld>
            <a:endParaRPr lang="en-US"/>
          </a:p>
        </p:txBody>
      </p:sp>
    </p:spTree>
    <p:extLst>
      <p:ext uri="{BB962C8B-B14F-4D97-AF65-F5344CB8AC3E}">
        <p14:creationId xmlns:p14="http://schemas.microsoft.com/office/powerpoint/2010/main" val="90086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946F0BF-8B11-4B58-870B-203780C58EF2}" type="datetime1">
              <a:rPr lang="en-US"/>
              <a:pPr>
                <a:defRPr/>
              </a:pPr>
              <a:t>7/7/2022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950F1A4-C287-4AF5-AB89-37A1668EACBB}" type="slidenum">
              <a:rPr lang="en-US"/>
              <a:pPr>
                <a:defRPr/>
              </a:pPr>
              <a:t>‹#›</a:t>
            </a:fld>
            <a:endParaRPr lang="en-US"/>
          </a:p>
        </p:txBody>
      </p:sp>
    </p:spTree>
    <p:extLst>
      <p:ext uri="{BB962C8B-B14F-4D97-AF65-F5344CB8AC3E}">
        <p14:creationId xmlns:p14="http://schemas.microsoft.com/office/powerpoint/2010/main" val="285759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D0D86EF-B65E-46D5-8214-E14944853FD3}" type="datetime1">
              <a:rPr lang="en-US"/>
              <a:pPr>
                <a:defRPr/>
              </a:pPr>
              <a:t>7/7/2022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E882194-8394-4006-AB80-20DF40C7D664}" type="slidenum">
              <a:rPr lang="en-US"/>
              <a:pPr>
                <a:defRPr/>
              </a:pPr>
              <a:t>‹#›</a:t>
            </a:fld>
            <a:endParaRPr lang="en-US"/>
          </a:p>
        </p:txBody>
      </p:sp>
    </p:spTree>
    <p:extLst>
      <p:ext uri="{BB962C8B-B14F-4D97-AF65-F5344CB8AC3E}">
        <p14:creationId xmlns:p14="http://schemas.microsoft.com/office/powerpoint/2010/main" val="208208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0DB68A2B-6E54-401B-BE59-A769E0A719CC}" type="datetime1">
              <a:rPr lang="en-US"/>
              <a:pPr>
                <a:defRPr/>
              </a:pPr>
              <a:t>7/7/2022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306DD16-B5D8-4008-AE15-CE7111C3C326}" type="slidenum">
              <a:rPr lang="en-US"/>
              <a:pPr>
                <a:defRPr/>
              </a:pPr>
              <a:t>‹#›</a:t>
            </a:fld>
            <a:endParaRPr lang="en-US"/>
          </a:p>
        </p:txBody>
      </p:sp>
    </p:spTree>
    <p:extLst>
      <p:ext uri="{BB962C8B-B14F-4D97-AF65-F5344CB8AC3E}">
        <p14:creationId xmlns:p14="http://schemas.microsoft.com/office/powerpoint/2010/main" val="143795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CAF5A45-051C-48EB-98FC-0E1DC670EFD1}" type="datetime1">
              <a:rPr lang="en-US"/>
              <a:pPr>
                <a:defRPr/>
              </a:pPr>
              <a:t>7/7/2022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79495AF-DB9D-4229-961B-5BE535742C8F}" type="slidenum">
              <a:rPr lang="en-US"/>
              <a:pPr>
                <a:defRPr/>
              </a:pPr>
              <a:t>‹#›</a:t>
            </a:fld>
            <a:endParaRPr lang="en-US"/>
          </a:p>
        </p:txBody>
      </p:sp>
    </p:spTree>
    <p:extLst>
      <p:ext uri="{BB962C8B-B14F-4D97-AF65-F5344CB8AC3E}">
        <p14:creationId xmlns:p14="http://schemas.microsoft.com/office/powerpoint/2010/main" val="5369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F483DDB6-3DD5-40E8-8379-E2FCCFC1843F}" type="datetime1">
              <a:rPr lang="en-US"/>
              <a:pPr>
                <a:defRPr/>
              </a:pPr>
              <a:t>7/7/2022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ADB3850-92FB-428E-9E55-C4CB781FBE4E}" type="slidenum">
              <a:rPr lang="en-US"/>
              <a:pPr>
                <a:defRPr/>
              </a:pPr>
              <a:t>‹#›</a:t>
            </a:fld>
            <a:endParaRPr lang="en-US"/>
          </a:p>
        </p:txBody>
      </p:sp>
    </p:spTree>
    <p:extLst>
      <p:ext uri="{BB962C8B-B14F-4D97-AF65-F5344CB8AC3E}">
        <p14:creationId xmlns:p14="http://schemas.microsoft.com/office/powerpoint/2010/main" val="343442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57A1336-2104-44A2-9A60-16DE7A6F9B80}" type="datetime1">
              <a:rPr lang="en-US"/>
              <a:pPr>
                <a:defRPr/>
              </a:pPr>
              <a:t>7/7/2022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2E0B20F-6E12-4230-A158-0FC406CC4791}" type="slidenum">
              <a:rPr lang="en-US"/>
              <a:pPr>
                <a:defRPr/>
              </a:pPr>
              <a:t>‹#›</a:t>
            </a:fld>
            <a:endParaRPr lang="en-US"/>
          </a:p>
        </p:txBody>
      </p:sp>
    </p:spTree>
    <p:extLst>
      <p:ext uri="{BB962C8B-B14F-4D97-AF65-F5344CB8AC3E}">
        <p14:creationId xmlns:p14="http://schemas.microsoft.com/office/powerpoint/2010/main" val="41830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Constantia" pitchFamily="18" charset="0"/>
                <a:ea typeface="ＭＳ Ｐゴシック" pitchFamily="-112" charset="-128"/>
                <a:cs typeface="+mn-cs"/>
              </a:defRPr>
            </a:lvl1pPr>
          </a:lstStyle>
          <a:p>
            <a:pPr>
              <a:defRPr/>
            </a:pPr>
            <a:fld id="{5097C53F-4D42-43F7-889A-AC9DD79903CD}" type="datetime1">
              <a:rPr lang="en-US"/>
              <a:pPr>
                <a:defRPr/>
              </a:pPr>
              <a:t>7/7/2022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Constantia" pitchFamily="18" charset="0"/>
                <a:ea typeface="ＭＳ Ｐゴシック" pitchFamily="-112" charset="-128"/>
                <a:cs typeface="+mn-cs"/>
              </a:defRPr>
            </a:lvl1pPr>
          </a:lstStyle>
          <a:p>
            <a:pPr>
              <a:defRPr/>
            </a:pPr>
            <a:fld id="{AE85CDF8-F9A2-4724-BB41-68B17009B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3" r:id="rId1"/>
    <p:sldLayoutId id="2147484976" r:id="rId2"/>
    <p:sldLayoutId id="2147484984" r:id="rId3"/>
    <p:sldLayoutId id="2147484977" r:id="rId4"/>
    <p:sldLayoutId id="2147484978" r:id="rId5"/>
    <p:sldLayoutId id="2147484979" r:id="rId6"/>
    <p:sldLayoutId id="2147484980" r:id="rId7"/>
    <p:sldLayoutId id="2147484985" r:id="rId8"/>
    <p:sldLayoutId id="2147484986" r:id="rId9"/>
    <p:sldLayoutId id="2147484981" r:id="rId10"/>
    <p:sldLayoutId id="2147484982"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replicationindex.com/2021/01/23/jens-forster-and-the-credibility-crisis-in-social-psycholog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customXml" Target="../ink/ink11.xml"/><Relationship Id="rId26" Type="http://schemas.openxmlformats.org/officeDocument/2006/relationships/customXml" Target="../ink/ink19.xml"/><Relationship Id="rId21" Type="http://schemas.openxmlformats.org/officeDocument/2006/relationships/customXml" Target="../ink/ink14.xml"/><Relationship Id="rId34" Type="http://schemas.openxmlformats.org/officeDocument/2006/relationships/customXml" Target="../ink/ink27.xml"/><Relationship Id="rId7" Type="http://schemas.openxmlformats.org/officeDocument/2006/relationships/customXml" Target="../ink/ink4.xml"/><Relationship Id="rId12" Type="http://schemas.openxmlformats.org/officeDocument/2006/relationships/image" Target="../media/image21.png"/><Relationship Id="rId17" Type="http://schemas.openxmlformats.org/officeDocument/2006/relationships/customXml" Target="../ink/ink10.xml"/><Relationship Id="rId25" Type="http://schemas.openxmlformats.org/officeDocument/2006/relationships/customXml" Target="../ink/ink18.xml"/><Relationship Id="rId33" Type="http://schemas.openxmlformats.org/officeDocument/2006/relationships/customXml" Target="../ink/ink26.xml"/><Relationship Id="rId38" Type="http://schemas.openxmlformats.org/officeDocument/2006/relationships/customXml" Target="../ink/ink31.xml"/><Relationship Id="rId2" Type="http://schemas.openxmlformats.org/officeDocument/2006/relationships/notesSlide" Target="../notesSlides/notesSlide17.xml"/><Relationship Id="rId16" Type="http://schemas.openxmlformats.org/officeDocument/2006/relationships/customXml" Target="../ink/ink9.xml"/><Relationship Id="rId20" Type="http://schemas.openxmlformats.org/officeDocument/2006/relationships/customXml" Target="../ink/ink13.xml"/><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6.xml"/><Relationship Id="rId24" Type="http://schemas.openxmlformats.org/officeDocument/2006/relationships/customXml" Target="../ink/ink17.xml"/><Relationship Id="rId32" Type="http://schemas.openxmlformats.org/officeDocument/2006/relationships/customXml" Target="../ink/ink25.xml"/><Relationship Id="rId37" Type="http://schemas.openxmlformats.org/officeDocument/2006/relationships/customXml" Target="../ink/ink30.xml"/><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6.xml"/><Relationship Id="rId28" Type="http://schemas.openxmlformats.org/officeDocument/2006/relationships/customXml" Target="../ink/ink21.xml"/><Relationship Id="rId36" Type="http://schemas.openxmlformats.org/officeDocument/2006/relationships/customXml" Target="../ink/ink29.xml"/><Relationship Id="rId10" Type="http://schemas.openxmlformats.org/officeDocument/2006/relationships/image" Target="../media/image20.png"/><Relationship Id="rId19" Type="http://schemas.openxmlformats.org/officeDocument/2006/relationships/customXml" Target="../ink/ink12.xml"/><Relationship Id="rId31" Type="http://schemas.openxmlformats.org/officeDocument/2006/relationships/customXml" Target="../ink/ink24.xml"/><Relationship Id="rId4" Type="http://schemas.openxmlformats.org/officeDocument/2006/relationships/image" Target="../media/image17.emf"/><Relationship Id="rId9" Type="http://schemas.openxmlformats.org/officeDocument/2006/relationships/customXml" Target="../ink/ink5.xml"/><Relationship Id="rId14" Type="http://schemas.openxmlformats.org/officeDocument/2006/relationships/image" Target="../media/image22.png"/><Relationship Id="rId22" Type="http://schemas.openxmlformats.org/officeDocument/2006/relationships/customXml" Target="../ink/ink15.xml"/><Relationship Id="rId27" Type="http://schemas.openxmlformats.org/officeDocument/2006/relationships/customXml" Target="../ink/ink20.xml"/><Relationship Id="rId30" Type="http://schemas.openxmlformats.org/officeDocument/2006/relationships/customXml" Target="../ink/ink23.xml"/><Relationship Id="rId35" Type="http://schemas.openxmlformats.org/officeDocument/2006/relationships/customXml" Target="../ink/ink28.xml"/><Relationship Id="rId8" Type="http://schemas.openxmlformats.org/officeDocument/2006/relationships/image" Target="../media/image19.png"/><Relationship Id="rId3"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org/content/article/psychologist-made-sex-bias-resul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ocialscienceprediction.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457200" y="1506538"/>
            <a:ext cx="8229600" cy="1470025"/>
          </a:xfrm>
        </p:spPr>
        <p:txBody>
          <a:bodyPr/>
          <a:lstStyle/>
          <a:p>
            <a:r>
              <a:rPr lang="en-US" sz="2800" b="1" dirty="0"/>
              <a:t>2022 Behavioral Summer Camp:</a:t>
            </a:r>
            <a:br>
              <a:rPr lang="en-US" sz="2800" b="1" dirty="0"/>
            </a:br>
            <a:r>
              <a:rPr lang="en-US" sz="2800" b="1" dirty="0"/>
              <a:t>Research Transparency in Behavioral Economics</a:t>
            </a:r>
            <a:endParaRPr sz="2800" dirty="0"/>
          </a:p>
        </p:txBody>
      </p:sp>
      <p:sp>
        <p:nvSpPr>
          <p:cNvPr id="6147" name="Subtitle 3"/>
          <p:cNvSpPr>
            <a:spLocks noGrp="1"/>
          </p:cNvSpPr>
          <p:nvPr>
            <p:ph type="subTitle" idx="1"/>
          </p:nvPr>
        </p:nvSpPr>
        <p:spPr>
          <a:xfrm>
            <a:off x="990600" y="3200400"/>
            <a:ext cx="7315200" cy="2057400"/>
          </a:xfrm>
        </p:spPr>
        <p:txBody>
          <a:bodyPr/>
          <a:lstStyle/>
          <a:p>
            <a:endParaRPr lang="en-US" sz="2400" dirty="0"/>
          </a:p>
          <a:p>
            <a:r>
              <a:rPr lang="en-US" sz="2400" dirty="0"/>
              <a:t>Stefano DellaVigna, UC Berkeley and NBER</a:t>
            </a:r>
          </a:p>
          <a:p>
            <a:endParaRPr lang="en-US" sz="2400" dirty="0"/>
          </a:p>
          <a:p>
            <a:endParaRPr lang="en-US" sz="2400" dirty="0"/>
          </a:p>
          <a:p>
            <a:endParaRPr lang="en-US" sz="2400" dirty="0"/>
          </a:p>
          <a:p>
            <a:r>
              <a:rPr lang="en-US" sz="2400" dirty="0"/>
              <a:t>July 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lvl="1" eaLnBrk="1" hangingPunct="1">
              <a:defRPr/>
            </a:pPr>
            <a:r>
              <a:rPr lang="en-US" sz="2200" i="1" dirty="0"/>
              <a:t>Political Science. </a:t>
            </a:r>
            <a:r>
              <a:rPr lang="en-US" sz="2200" b="1" dirty="0"/>
              <a:t>Gerber and Malhotra (QJPS 2008)</a:t>
            </a:r>
            <a:r>
              <a:rPr lang="en-US" sz="2200" dirty="0"/>
              <a:t>: articles in APSR and AJPS (2 top </a:t>
            </a:r>
            <a:r>
              <a:rPr lang="en-US" sz="2200" dirty="0" err="1"/>
              <a:t>polisci</a:t>
            </a:r>
            <a:r>
              <a:rPr lang="en-US" sz="2200" dirty="0"/>
              <a:t> journals) [left]</a:t>
            </a:r>
          </a:p>
          <a:p>
            <a:pPr lvl="1" eaLnBrk="1" hangingPunct="1">
              <a:defRPr/>
            </a:pPr>
            <a:r>
              <a:rPr lang="en-US" sz="2200" i="1" dirty="0">
                <a:sym typeface="Wingdings" panose="05000000000000000000" pitchFamily="2" charset="2"/>
              </a:rPr>
              <a:t>Sociology</a:t>
            </a:r>
            <a:r>
              <a:rPr lang="en-US" sz="2200" dirty="0">
                <a:sym typeface="Wingdings" panose="05000000000000000000" pitchFamily="2" charset="2"/>
              </a:rPr>
              <a:t>. </a:t>
            </a:r>
            <a:r>
              <a:rPr lang="en-US" sz="2200" b="1" dirty="0"/>
              <a:t>Gerber and Malhotra (Soc Methods 2008)</a:t>
            </a:r>
            <a:r>
              <a:rPr lang="en-US" sz="2200" dirty="0"/>
              <a:t>: articles in ASR, AJS and SQ [right]</a:t>
            </a: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000" dirty="0">
              <a:sym typeface="Wingdings" panose="05000000000000000000" pitchFamily="2" charset="2"/>
            </a:endParaRPr>
          </a:p>
          <a:p>
            <a:pPr lvl="1" eaLnBrk="1" hangingPunct="1">
              <a:defRPr/>
            </a:pPr>
            <a:r>
              <a:rPr lang="en-US" sz="2000" b="1" dirty="0">
                <a:sym typeface="Wingdings" panose="05000000000000000000" pitchFamily="2" charset="2"/>
              </a:rPr>
              <a:t>Brodeur et al (AER)</a:t>
            </a:r>
            <a:r>
              <a:rPr lang="en-US" sz="2000" dirty="0">
                <a:sym typeface="Wingdings" panose="05000000000000000000" pitchFamily="2" charset="2"/>
              </a:rPr>
              <a:t>: </a:t>
            </a:r>
            <a:r>
              <a:rPr lang="en-US" sz="2200" dirty="0">
                <a:sym typeface="Wingdings" panose="05000000000000000000" pitchFamily="2" charset="2"/>
              </a:rPr>
              <a:t>“</a:t>
            </a:r>
            <a:r>
              <a:rPr lang="en-US" sz="1800" i="1" dirty="0">
                <a:sym typeface="Wingdings" panose="05000000000000000000" pitchFamily="2" charset="2"/>
              </a:rPr>
              <a:t>the ratio of tests just above and below 1.96 is only 1.10 in economics in comparison to over 2 for political science and sociology.</a:t>
            </a:r>
            <a:r>
              <a:rPr lang="en-US" sz="2200" dirty="0">
                <a:sym typeface="Wingdings" panose="05000000000000000000" pitchFamily="2" charset="2"/>
              </a:rPr>
              <a:t>”</a:t>
            </a:r>
          </a:p>
        </p:txBody>
      </p:sp>
      <p:pic>
        <p:nvPicPr>
          <p:cNvPr id="4" name="Picture 3">
            <a:extLst>
              <a:ext uri="{FF2B5EF4-FFF2-40B4-BE49-F238E27FC236}">
                <a16:creationId xmlns:a16="http://schemas.microsoft.com/office/drawing/2014/main" id="{5DB46C15-70CA-4ABD-899C-BD856AF4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95138"/>
            <a:ext cx="4311473" cy="3396062"/>
          </a:xfrm>
          <a:prstGeom prst="rect">
            <a:avLst/>
          </a:prstGeom>
        </p:spPr>
      </p:pic>
      <p:pic>
        <p:nvPicPr>
          <p:cNvPr id="6" name="Picture 5">
            <a:extLst>
              <a:ext uri="{FF2B5EF4-FFF2-40B4-BE49-F238E27FC236}">
                <a16:creationId xmlns:a16="http://schemas.microsoft.com/office/drawing/2014/main" id="{C7B11CF1-DE7F-4B06-85C0-59A486878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395139"/>
            <a:ext cx="4528082" cy="3396062"/>
          </a:xfrm>
          <a:prstGeom prst="rect">
            <a:avLst/>
          </a:prstGeom>
        </p:spPr>
      </p:pic>
    </p:spTree>
    <p:extLst>
      <p:ext uri="{BB962C8B-B14F-4D97-AF65-F5344CB8AC3E}">
        <p14:creationId xmlns:p14="http://schemas.microsoft.com/office/powerpoint/2010/main" val="18002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lvl="1" eaLnBrk="1" hangingPunct="1">
              <a:defRPr/>
            </a:pPr>
            <a:r>
              <a:rPr lang="en-US" sz="2200" dirty="0"/>
              <a:t>Test can be used to confirm suspicion of publication bias or data faking for select authors</a:t>
            </a:r>
          </a:p>
          <a:p>
            <a:pPr lvl="1" eaLnBrk="1" hangingPunct="1">
              <a:defRPr/>
            </a:pPr>
            <a:r>
              <a:rPr lang="en-US" sz="2200" dirty="0">
                <a:sym typeface="Wingdings" panose="05000000000000000000" pitchFamily="2" charset="2"/>
              </a:rPr>
              <a:t>Return to Jens Forster (faked data). Shockingly biased </a:t>
            </a:r>
            <a:r>
              <a:rPr lang="en-US" sz="1200" dirty="0">
                <a:sym typeface="Wingdings" panose="05000000000000000000" pitchFamily="2" charset="2"/>
              </a:rPr>
              <a:t>(</a:t>
            </a:r>
            <a:r>
              <a:rPr lang="en-US" sz="1200" dirty="0">
                <a:sym typeface="Wingdings" panose="05000000000000000000" pitchFamily="2" charset="2"/>
                <a:hlinkClick r:id="rId3"/>
              </a:rPr>
              <a:t>https://replicationindex.com/2021/01/23/jens-forster-and-the-credibility-crisis-in-social-psychology/</a:t>
            </a:r>
            <a:r>
              <a:rPr lang="en-US" sz="1200" dirty="0">
                <a:sym typeface="Wingdings" panose="05000000000000000000" pitchFamily="2" charset="2"/>
              </a:rPr>
              <a:t>)</a:t>
            </a:r>
          </a:p>
        </p:txBody>
      </p:sp>
      <p:pic>
        <p:nvPicPr>
          <p:cNvPr id="2" name="Picture 1">
            <a:extLst>
              <a:ext uri="{FF2B5EF4-FFF2-40B4-BE49-F238E27FC236}">
                <a16:creationId xmlns:a16="http://schemas.microsoft.com/office/drawing/2014/main" id="{38E962EE-9314-42D4-A320-11E6B7FFBA8F}"/>
              </a:ext>
            </a:extLst>
          </p:cNvPr>
          <p:cNvPicPr>
            <a:picLocks noChangeAspect="1"/>
          </p:cNvPicPr>
          <p:nvPr/>
        </p:nvPicPr>
        <p:blipFill rotWithShape="1">
          <a:blip r:embed="rId4"/>
          <a:srcRect t="3178" b="3079"/>
          <a:stretch/>
        </p:blipFill>
        <p:spPr>
          <a:xfrm>
            <a:off x="1524000" y="2209800"/>
            <a:ext cx="5486400" cy="4495800"/>
          </a:xfrm>
          <a:prstGeom prst="rect">
            <a:avLst/>
          </a:prstGeom>
        </p:spPr>
      </p:pic>
      <p:sp>
        <p:nvSpPr>
          <p:cNvPr id="3" name="Rectangle 2">
            <a:extLst>
              <a:ext uri="{FF2B5EF4-FFF2-40B4-BE49-F238E27FC236}">
                <a16:creationId xmlns:a16="http://schemas.microsoft.com/office/drawing/2014/main" id="{71C1F225-D0D9-48EF-9309-27FE86661657}"/>
              </a:ext>
            </a:extLst>
          </p:cNvPr>
          <p:cNvSpPr/>
          <p:nvPr/>
        </p:nvSpPr>
        <p:spPr>
          <a:xfrm>
            <a:off x="4114800" y="2667000"/>
            <a:ext cx="23622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32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3. Reproducibility</a:t>
            </a:r>
          </a:p>
        </p:txBody>
      </p:sp>
      <p:sp>
        <p:nvSpPr>
          <p:cNvPr id="7171" name="Content Placeholder 2"/>
          <p:cNvSpPr>
            <a:spLocks noGrp="1"/>
          </p:cNvSpPr>
          <p:nvPr>
            <p:ph sz="quarter" idx="1"/>
          </p:nvPr>
        </p:nvSpPr>
        <p:spPr>
          <a:xfrm>
            <a:off x="457200" y="914400"/>
            <a:ext cx="8229600" cy="5638800"/>
          </a:xfrm>
        </p:spPr>
        <p:txBody>
          <a:bodyPr/>
          <a:lstStyle/>
          <a:p>
            <a:pPr lvl="1" eaLnBrk="1" hangingPunct="1">
              <a:defRPr/>
            </a:pPr>
            <a:r>
              <a:rPr lang="en-US" sz="2200" dirty="0"/>
              <a:t>Third feature is ability to reproduce studies: </a:t>
            </a:r>
            <a:r>
              <a:rPr lang="en-US" sz="2000" dirty="0"/>
              <a:t>Code, data, and experimental instructions posted, with enough detail</a:t>
            </a:r>
          </a:p>
          <a:p>
            <a:pPr lvl="1" eaLnBrk="1" hangingPunct="1">
              <a:defRPr/>
            </a:pPr>
            <a:endParaRPr lang="en-US" sz="1800" dirty="0"/>
          </a:p>
          <a:p>
            <a:pPr lvl="1" eaLnBrk="1" hangingPunct="1">
              <a:defRPr/>
            </a:pPr>
            <a:r>
              <a:rPr lang="en-US" i="1" dirty="0"/>
              <a:t>Economics</a:t>
            </a:r>
            <a:r>
              <a:rPr lang="en-US" sz="2200" dirty="0"/>
              <a:t>: </a:t>
            </a:r>
          </a:p>
          <a:p>
            <a:pPr lvl="2" eaLnBrk="1" hangingPunct="1">
              <a:defRPr/>
            </a:pPr>
            <a:r>
              <a:rPr lang="en-US" i="1" dirty="0"/>
              <a:t>American Economic Review </a:t>
            </a:r>
            <a:r>
              <a:rPr lang="en-US" dirty="0"/>
              <a:t>started in 2004 under editor Robert Moffitt to require posting of data for all papers with data</a:t>
            </a:r>
          </a:p>
          <a:p>
            <a:pPr lvl="2" eaLnBrk="1" hangingPunct="1">
              <a:defRPr/>
            </a:pPr>
            <a:r>
              <a:rPr lang="en-US" dirty="0"/>
              <a:t>Policy adopted over time by most other economics journals</a:t>
            </a:r>
          </a:p>
          <a:p>
            <a:pPr lvl="2" eaLnBrk="1" hangingPunct="1">
              <a:defRPr/>
            </a:pPr>
            <a:r>
              <a:rPr lang="en-US" dirty="0"/>
              <a:t>In 2018 the </a:t>
            </a:r>
            <a:r>
              <a:rPr lang="en-US" i="1" dirty="0"/>
              <a:t>American Economic Association </a:t>
            </a:r>
            <a:r>
              <a:rPr lang="en-US" dirty="0"/>
              <a:t>created the data editor position (Lars </a:t>
            </a:r>
            <a:r>
              <a:rPr lang="en-US" dirty="0" err="1"/>
              <a:t>Vilhuber</a:t>
            </a:r>
            <a:r>
              <a:rPr lang="en-US" dirty="0"/>
              <a:t>)</a:t>
            </a:r>
          </a:p>
          <a:p>
            <a:pPr lvl="3" eaLnBrk="1" hangingPunct="1">
              <a:defRPr/>
            </a:pPr>
            <a:r>
              <a:rPr lang="en-US" dirty="0"/>
              <a:t>Replicate all articles before they get published</a:t>
            </a:r>
          </a:p>
          <a:p>
            <a:pPr lvl="3" eaLnBrk="1" hangingPunct="1">
              <a:defRPr/>
            </a:pPr>
            <a:endParaRPr lang="en-US" dirty="0"/>
          </a:p>
          <a:p>
            <a:pPr lvl="1" eaLnBrk="1" hangingPunct="1">
              <a:defRPr/>
            </a:pPr>
            <a:r>
              <a:rPr lang="en-US" i="1" dirty="0"/>
              <a:t>Psychology</a:t>
            </a:r>
            <a:r>
              <a:rPr lang="en-US" dirty="0"/>
              <a:t>:</a:t>
            </a:r>
          </a:p>
          <a:p>
            <a:pPr lvl="2" eaLnBrk="1" hangingPunct="1">
              <a:defRPr/>
            </a:pPr>
            <a:r>
              <a:rPr lang="en-US" dirty="0"/>
              <a:t>Before 2015, rarely posting data, code, or even instructions</a:t>
            </a:r>
          </a:p>
          <a:p>
            <a:pPr lvl="2" eaLnBrk="1" hangingPunct="1">
              <a:defRPr/>
            </a:pPr>
            <a:r>
              <a:rPr lang="en-US" dirty="0"/>
              <a:t>Drastic change after work of Uri </a:t>
            </a:r>
            <a:r>
              <a:rPr lang="en-US" dirty="0" err="1"/>
              <a:t>Simonsohn</a:t>
            </a:r>
            <a:r>
              <a:rPr lang="en-US" dirty="0"/>
              <a:t>, Leif Nelson, Joe Simmons</a:t>
            </a:r>
          </a:p>
          <a:p>
            <a:pPr lvl="2" eaLnBrk="1" hangingPunct="1">
              <a:defRPr/>
            </a:pPr>
            <a:r>
              <a:rPr lang="en-US" dirty="0"/>
              <a:t>Still no data editor position</a:t>
            </a:r>
          </a:p>
          <a:p>
            <a:pPr lvl="3" eaLnBrk="1" hangingPunct="1">
              <a:defRPr/>
            </a:pPr>
            <a:endParaRPr lang="en-US" dirty="0"/>
          </a:p>
          <a:p>
            <a:pPr lvl="3" eaLnBrk="1" hangingPunct="1">
              <a:defRPr/>
            </a:pPr>
            <a:endParaRPr lang="en-US" dirty="0"/>
          </a:p>
          <a:p>
            <a:pPr lvl="1" eaLnBrk="1" hangingPunct="1">
              <a:defRPr/>
            </a:pPr>
            <a:endParaRPr lang="en-US" sz="1200" dirty="0">
              <a:sym typeface="Wingdings" panose="05000000000000000000" pitchFamily="2" charset="2"/>
            </a:endParaRPr>
          </a:p>
        </p:txBody>
      </p:sp>
    </p:spTree>
    <p:extLst>
      <p:ext uri="{BB962C8B-B14F-4D97-AF65-F5344CB8AC3E}">
        <p14:creationId xmlns:p14="http://schemas.microsoft.com/office/powerpoint/2010/main" val="15010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3. Reproducibility</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Very important development since 2015: Replication papers</a:t>
            </a:r>
          </a:p>
          <a:p>
            <a:pPr lvl="1" eaLnBrk="1" hangingPunct="1">
              <a:defRPr/>
            </a:pPr>
            <a:r>
              <a:rPr lang="en-US" sz="2000" b="1" dirty="0"/>
              <a:t>Open Science Collaboration (Science 2015, OSC)</a:t>
            </a:r>
            <a:r>
              <a:rPr lang="en-US" sz="2000" dirty="0"/>
              <a:t>: Replicate 100 prominent laboratory experiment in psychology, work with authors to get instructions, do design. Set power at 80% for original finding</a:t>
            </a:r>
          </a:p>
          <a:p>
            <a:pPr lvl="1" eaLnBrk="1" hangingPunct="1">
              <a:defRPr/>
            </a:pPr>
            <a:r>
              <a:rPr lang="en-US" sz="2000" b="1" dirty="0"/>
              <a:t>Camerer et al. (Science 2016)</a:t>
            </a:r>
            <a:r>
              <a:rPr lang="en-US" sz="2000" dirty="0"/>
              <a:t>. Replicate 18 economics lab experiments in AER/QJE in 2011-14</a:t>
            </a:r>
          </a:p>
          <a:p>
            <a:pPr lvl="1" eaLnBrk="1" hangingPunct="1">
              <a:defRPr/>
            </a:pPr>
            <a:r>
              <a:rPr lang="en-US" sz="2000" dirty="0"/>
              <a:t>How does the evidence for publication bias look like for original experiments in OSC [left] and Camerer et al [right]? V. clear</a:t>
            </a:r>
          </a:p>
          <a:p>
            <a:pPr marL="319088" lvl="1" indent="0" eaLnBrk="1" hangingPunct="1">
              <a:buNone/>
              <a:defRPr/>
            </a:pPr>
            <a:r>
              <a:rPr lang="en-US" sz="2000" dirty="0"/>
              <a:t>	OSC (psych)				Camerer et al (econ)</a:t>
            </a:r>
          </a:p>
          <a:p>
            <a:pPr marL="319088" lvl="1" indent="0" eaLnBrk="1" hangingPunct="1">
              <a:buNone/>
              <a:defRPr/>
            </a:pPr>
            <a:endParaRPr lang="en-US" sz="2000" dirty="0"/>
          </a:p>
          <a:p>
            <a:pPr marL="319088" lvl="1" indent="0" eaLnBrk="1" hangingPunct="1">
              <a:buNone/>
              <a:defRPr/>
            </a:pPr>
            <a:endParaRPr lang="en-US" sz="2000" dirty="0"/>
          </a:p>
          <a:p>
            <a:pPr marL="319088" lvl="1" indent="0" eaLnBrk="1" hangingPunct="1">
              <a:buNone/>
              <a:defRPr/>
            </a:pPr>
            <a:endParaRPr lang="en-US" sz="2000" dirty="0"/>
          </a:p>
          <a:p>
            <a:pPr marL="319088" lvl="1" indent="0" eaLnBrk="1" hangingPunct="1">
              <a:buNone/>
              <a:defRPr/>
            </a:pPr>
            <a:endParaRPr lang="en-US" sz="2000" dirty="0"/>
          </a:p>
          <a:p>
            <a:pPr marL="319088" lvl="1" indent="0" eaLnBrk="1" hangingPunct="1">
              <a:buNone/>
              <a:defRPr/>
            </a:pPr>
            <a:endParaRPr lang="en-US" sz="1800" dirty="0"/>
          </a:p>
          <a:p>
            <a:pPr eaLnBrk="1" hangingPunct="1">
              <a:defRPr/>
            </a:pPr>
            <a:r>
              <a:rPr lang="en-US" sz="2000" dirty="0"/>
              <a:t>Not surprisingly, replication is very partial: </a:t>
            </a:r>
          </a:p>
          <a:p>
            <a:pPr lvl="1" eaLnBrk="1" hangingPunct="1">
              <a:defRPr/>
            </a:pPr>
            <a:r>
              <a:rPr lang="en-US" sz="2000" i="1" dirty="0"/>
              <a:t>Psychology</a:t>
            </a:r>
            <a:r>
              <a:rPr lang="en-US" sz="2000" dirty="0"/>
              <a:t>: 48% of original effect size</a:t>
            </a:r>
          </a:p>
          <a:p>
            <a:pPr lvl="1" eaLnBrk="1" hangingPunct="1">
              <a:defRPr/>
            </a:pPr>
            <a:r>
              <a:rPr lang="en-US" sz="2000" i="1" dirty="0"/>
              <a:t>Economics</a:t>
            </a:r>
            <a:r>
              <a:rPr lang="en-US" sz="2000" dirty="0"/>
              <a:t>: 66% of original effect size</a:t>
            </a:r>
          </a:p>
          <a:p>
            <a:pPr marL="319088" lvl="1" indent="0" eaLnBrk="1" hangingPunct="1">
              <a:buNone/>
              <a:defRPr/>
            </a:pPr>
            <a:r>
              <a:rPr lang="en-US" sz="2000" dirty="0"/>
              <a:t>					</a:t>
            </a:r>
          </a:p>
          <a:p>
            <a:pPr lvl="1" eaLnBrk="1" hangingPunct="1">
              <a:defRPr/>
            </a:pPr>
            <a:endParaRPr lang="en-US" sz="2000" dirty="0"/>
          </a:p>
          <a:p>
            <a:pPr lvl="1" eaLnBrk="1" hangingPunct="1">
              <a:defRPr/>
            </a:pPr>
            <a:endParaRPr lang="en-US" dirty="0"/>
          </a:p>
          <a:p>
            <a:pPr lvl="1" eaLnBrk="1" hangingPunct="1">
              <a:defRPr/>
            </a:pPr>
            <a:endParaRPr lang="en-US" sz="1200" dirty="0">
              <a:sym typeface="Wingdings" panose="05000000000000000000" pitchFamily="2" charset="2"/>
            </a:endParaRPr>
          </a:p>
        </p:txBody>
      </p:sp>
      <p:pic>
        <p:nvPicPr>
          <p:cNvPr id="2" name="Picture 1">
            <a:extLst>
              <a:ext uri="{FF2B5EF4-FFF2-40B4-BE49-F238E27FC236}">
                <a16:creationId xmlns:a16="http://schemas.microsoft.com/office/drawing/2014/main" id="{EF563972-7153-4414-9006-A5F59E170547}"/>
              </a:ext>
            </a:extLst>
          </p:cNvPr>
          <p:cNvPicPr>
            <a:picLocks noChangeAspect="1"/>
          </p:cNvPicPr>
          <p:nvPr/>
        </p:nvPicPr>
        <p:blipFill>
          <a:blip r:embed="rId3"/>
          <a:stretch>
            <a:fillRect/>
          </a:stretch>
        </p:blipFill>
        <p:spPr>
          <a:xfrm>
            <a:off x="228600" y="3955923"/>
            <a:ext cx="2123553" cy="1835277"/>
          </a:xfrm>
          <a:prstGeom prst="rect">
            <a:avLst/>
          </a:prstGeom>
        </p:spPr>
      </p:pic>
      <p:pic>
        <p:nvPicPr>
          <p:cNvPr id="3" name="Picture 2">
            <a:extLst>
              <a:ext uri="{FF2B5EF4-FFF2-40B4-BE49-F238E27FC236}">
                <a16:creationId xmlns:a16="http://schemas.microsoft.com/office/drawing/2014/main" id="{075E2250-BF13-404E-BE1B-F7B1239DD583}"/>
              </a:ext>
            </a:extLst>
          </p:cNvPr>
          <p:cNvPicPr>
            <a:picLocks noChangeAspect="1"/>
          </p:cNvPicPr>
          <p:nvPr/>
        </p:nvPicPr>
        <p:blipFill>
          <a:blip r:embed="rId4"/>
          <a:stretch>
            <a:fillRect/>
          </a:stretch>
        </p:blipFill>
        <p:spPr>
          <a:xfrm>
            <a:off x="2404641" y="3962400"/>
            <a:ext cx="1862559" cy="1894224"/>
          </a:xfrm>
          <a:prstGeom prst="rect">
            <a:avLst/>
          </a:prstGeom>
        </p:spPr>
      </p:pic>
      <p:pic>
        <p:nvPicPr>
          <p:cNvPr id="4" name="Picture 3">
            <a:extLst>
              <a:ext uri="{FF2B5EF4-FFF2-40B4-BE49-F238E27FC236}">
                <a16:creationId xmlns:a16="http://schemas.microsoft.com/office/drawing/2014/main" id="{4B86B5EC-AFB6-4525-841A-A14DD48101CA}"/>
              </a:ext>
            </a:extLst>
          </p:cNvPr>
          <p:cNvPicPr>
            <a:picLocks noChangeAspect="1"/>
          </p:cNvPicPr>
          <p:nvPr/>
        </p:nvPicPr>
        <p:blipFill>
          <a:blip r:embed="rId5"/>
          <a:stretch>
            <a:fillRect/>
          </a:stretch>
        </p:blipFill>
        <p:spPr>
          <a:xfrm>
            <a:off x="5018589" y="3974326"/>
            <a:ext cx="1862558" cy="1740674"/>
          </a:xfrm>
          <a:prstGeom prst="rect">
            <a:avLst/>
          </a:prstGeom>
        </p:spPr>
      </p:pic>
      <p:pic>
        <p:nvPicPr>
          <p:cNvPr id="5" name="Picture 4">
            <a:extLst>
              <a:ext uri="{FF2B5EF4-FFF2-40B4-BE49-F238E27FC236}">
                <a16:creationId xmlns:a16="http://schemas.microsoft.com/office/drawing/2014/main" id="{F75A028B-08F5-4C34-A7D6-10B1DA3086FF}"/>
              </a:ext>
            </a:extLst>
          </p:cNvPr>
          <p:cNvPicPr>
            <a:picLocks noChangeAspect="1"/>
          </p:cNvPicPr>
          <p:nvPr/>
        </p:nvPicPr>
        <p:blipFill>
          <a:blip r:embed="rId6"/>
          <a:stretch>
            <a:fillRect/>
          </a:stretch>
        </p:blipFill>
        <p:spPr>
          <a:xfrm>
            <a:off x="6983784" y="3962400"/>
            <a:ext cx="1703016" cy="1714572"/>
          </a:xfrm>
          <a:prstGeom prst="rect">
            <a:avLst/>
          </a:prstGeom>
        </p:spPr>
      </p:pic>
    </p:spTree>
    <p:extLst>
      <p:ext uri="{BB962C8B-B14F-4D97-AF65-F5344CB8AC3E}">
        <p14:creationId xmlns:p14="http://schemas.microsoft.com/office/powerpoint/2010/main" val="24297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What Should We Do?</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Where do this leave us in economics?</a:t>
            </a:r>
          </a:p>
          <a:p>
            <a:pPr lvl="1" eaLnBrk="1" hangingPunct="1">
              <a:defRPr/>
            </a:pPr>
            <a:endParaRPr lang="en-US" i="1" dirty="0"/>
          </a:p>
          <a:p>
            <a:pPr lvl="1" eaLnBrk="1" hangingPunct="1">
              <a:defRPr/>
            </a:pPr>
            <a:r>
              <a:rPr lang="en-US" i="1" dirty="0"/>
              <a:t>1. No Fake Data</a:t>
            </a:r>
            <a:r>
              <a:rPr lang="en-US" dirty="0"/>
              <a:t>. Assume real data, but eyes open</a:t>
            </a:r>
          </a:p>
          <a:p>
            <a:pPr lvl="1" eaLnBrk="1" hangingPunct="1">
              <a:defRPr/>
            </a:pPr>
            <a:endParaRPr lang="en-US" dirty="0"/>
          </a:p>
          <a:p>
            <a:pPr lvl="1" eaLnBrk="1" hangingPunct="1">
              <a:defRPr/>
            </a:pPr>
            <a:endParaRPr lang="en-US" i="1" dirty="0"/>
          </a:p>
          <a:p>
            <a:pPr lvl="1" eaLnBrk="1" hangingPunct="1">
              <a:defRPr/>
            </a:pPr>
            <a:r>
              <a:rPr lang="en-US" i="1" dirty="0"/>
              <a:t>3. Reproducibility.</a:t>
            </a:r>
          </a:p>
          <a:p>
            <a:pPr lvl="2" eaLnBrk="1" hangingPunct="1">
              <a:defRPr/>
            </a:pPr>
            <a:r>
              <a:rPr lang="en-US" dirty="0"/>
              <a:t>Keep emphasis on posting of data/code</a:t>
            </a:r>
          </a:p>
          <a:p>
            <a:pPr lvl="2" eaLnBrk="1" hangingPunct="1">
              <a:defRPr/>
            </a:pPr>
            <a:r>
              <a:rPr lang="en-US" dirty="0"/>
              <a:t>It does take time and effort, plan for it! Peer review of code, read best practices, </a:t>
            </a:r>
            <a:r>
              <a:rPr lang="en-US" dirty="0" err="1"/>
              <a:t>etc</a:t>
            </a:r>
            <a:endParaRPr lang="en-US" dirty="0"/>
          </a:p>
          <a:p>
            <a:pPr lvl="2" eaLnBrk="1" hangingPunct="1">
              <a:defRPr/>
            </a:pPr>
            <a:r>
              <a:rPr lang="en-US" dirty="0"/>
              <a:t>Allow for exceptions for administrative/proprietary data, but aim to minimize those (e.g., data editor role at AEA)</a:t>
            </a:r>
          </a:p>
          <a:p>
            <a:pPr lvl="1" eaLnBrk="1" hangingPunct="1">
              <a:defRPr/>
            </a:pPr>
            <a:endParaRPr lang="en-US" dirty="0"/>
          </a:p>
          <a:p>
            <a:pPr marL="319088" lvl="1" indent="0" eaLnBrk="1" hangingPunct="1">
              <a:buNone/>
              <a:defRPr/>
            </a:pPr>
            <a:endParaRPr lang="en-US" dirty="0"/>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spTree>
    <p:extLst>
      <p:ext uri="{BB962C8B-B14F-4D97-AF65-F5344CB8AC3E}">
        <p14:creationId xmlns:p14="http://schemas.microsoft.com/office/powerpoint/2010/main" val="39077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What Should We Do?</a:t>
            </a:r>
          </a:p>
        </p:txBody>
      </p:sp>
      <p:sp>
        <p:nvSpPr>
          <p:cNvPr id="7171" name="Content Placeholder 2"/>
          <p:cNvSpPr>
            <a:spLocks noGrp="1"/>
          </p:cNvSpPr>
          <p:nvPr>
            <p:ph sz="quarter" idx="1"/>
          </p:nvPr>
        </p:nvSpPr>
        <p:spPr>
          <a:xfrm>
            <a:off x="457200" y="914400"/>
            <a:ext cx="8229600" cy="5638800"/>
          </a:xfrm>
        </p:spPr>
        <p:txBody>
          <a:bodyPr/>
          <a:lstStyle/>
          <a:p>
            <a:pPr lvl="1" eaLnBrk="1" hangingPunct="1">
              <a:defRPr/>
            </a:pPr>
            <a:r>
              <a:rPr lang="en-US" i="1" dirty="0"/>
              <a:t>2. No Publication Bias.</a:t>
            </a:r>
            <a:r>
              <a:rPr lang="en-US" dirty="0"/>
              <a:t> Two sets of to-dos</a:t>
            </a:r>
          </a:p>
          <a:p>
            <a:pPr lvl="1" eaLnBrk="1" hangingPunct="1">
              <a:defRPr/>
            </a:pPr>
            <a:endParaRPr lang="en-US" dirty="0"/>
          </a:p>
          <a:p>
            <a:pPr lvl="1" eaLnBrk="1" hangingPunct="1">
              <a:defRPr/>
            </a:pPr>
            <a:r>
              <a:rPr lang="en-US" i="1" dirty="0"/>
              <a:t>Assume</a:t>
            </a:r>
            <a:r>
              <a:rPr lang="en-US" dirty="0"/>
              <a:t> publication bias</a:t>
            </a:r>
          </a:p>
          <a:p>
            <a:pPr marL="1050925" lvl="2" indent="-457200" eaLnBrk="1" hangingPunct="1">
              <a:buFont typeface="+mj-lt"/>
              <a:buAutoNum type="arabicPeriod"/>
              <a:defRPr/>
            </a:pPr>
            <a:r>
              <a:rPr lang="en-US" dirty="0"/>
              <a:t>Always include corrections for it in meta-analyses</a:t>
            </a:r>
          </a:p>
          <a:p>
            <a:pPr marL="1050925" lvl="2" indent="-457200" eaLnBrk="1" hangingPunct="1">
              <a:buFont typeface="+mj-lt"/>
              <a:buAutoNum type="arabicPeriod"/>
              <a:defRPr/>
            </a:pPr>
            <a:r>
              <a:rPr lang="en-US" dirty="0"/>
              <a:t>Healthy suspicion of results with single t-stat at 2</a:t>
            </a:r>
          </a:p>
          <a:p>
            <a:pPr lvl="2" eaLnBrk="1" hangingPunct="1">
              <a:defRPr/>
            </a:pPr>
            <a:endParaRPr lang="en-US" dirty="0"/>
          </a:p>
          <a:p>
            <a:pPr lvl="1" eaLnBrk="1" hangingPunct="1">
              <a:defRPr/>
            </a:pPr>
            <a:r>
              <a:rPr lang="en-US" i="1" dirty="0"/>
              <a:t>Counter</a:t>
            </a:r>
            <a:r>
              <a:rPr lang="en-US" dirty="0"/>
              <a:t> publication bias</a:t>
            </a:r>
          </a:p>
          <a:p>
            <a:pPr marL="1050925" lvl="2" indent="-457200" eaLnBrk="1" hangingPunct="1">
              <a:buFont typeface="+mj-lt"/>
              <a:buAutoNum type="arabicPeriod"/>
              <a:defRPr/>
            </a:pPr>
            <a:r>
              <a:rPr lang="en-US" dirty="0"/>
              <a:t>Progress on publishing null results</a:t>
            </a:r>
          </a:p>
          <a:p>
            <a:pPr marL="1050925" lvl="2" indent="-457200" eaLnBrk="1" hangingPunct="1">
              <a:buFont typeface="+mj-lt"/>
              <a:buAutoNum type="arabicPeriod"/>
              <a:defRPr/>
            </a:pPr>
            <a:r>
              <a:rPr lang="en-US" dirty="0"/>
              <a:t>Keep more record of studies run (pre-registrations, grants…)</a:t>
            </a:r>
          </a:p>
          <a:p>
            <a:pPr marL="1050925" lvl="2" indent="-457200" eaLnBrk="1" hangingPunct="1">
              <a:buFont typeface="+mj-lt"/>
              <a:buAutoNum type="arabicPeriod"/>
              <a:defRPr/>
            </a:pPr>
            <a:r>
              <a:rPr lang="en-US" dirty="0"/>
              <a:t>Elicit predictions of research results to mitigate pub bias</a:t>
            </a:r>
          </a:p>
          <a:p>
            <a:pPr marL="1050925" lvl="2" indent="-457200" eaLnBrk="1" hangingPunct="1">
              <a:buFont typeface="+mj-lt"/>
              <a:buAutoNum type="arabicPeriod"/>
              <a:defRPr/>
            </a:pPr>
            <a:r>
              <a:rPr lang="en-US" dirty="0"/>
              <a:t>Power your experiments correctly!</a:t>
            </a:r>
          </a:p>
          <a:p>
            <a:pPr marL="1050925" lvl="2" indent="-457200" eaLnBrk="1" hangingPunct="1">
              <a:buFont typeface="+mj-lt"/>
              <a:buAutoNum type="arabicPeriod"/>
              <a:defRPr/>
            </a:pPr>
            <a:r>
              <a:rPr lang="en-US" dirty="0"/>
              <a:t>Find datasets with no selective publication</a:t>
            </a:r>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spTree>
    <p:extLst>
      <p:ext uri="{BB962C8B-B14F-4D97-AF65-F5344CB8AC3E}">
        <p14:creationId xmlns:p14="http://schemas.microsoft.com/office/powerpoint/2010/main" val="37816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Assume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Example of the importance of correcting for pub. Bias</a:t>
            </a:r>
          </a:p>
          <a:p>
            <a:pPr eaLnBrk="1" hangingPunct="1">
              <a:defRPr/>
            </a:pPr>
            <a:r>
              <a:rPr lang="en-US" sz="2400" dirty="0"/>
              <a:t>Mertens et al. (PNAS 2022)</a:t>
            </a:r>
          </a:p>
          <a:p>
            <a:pPr eaLnBrk="1" hangingPunct="1">
              <a:defRPr/>
            </a:pPr>
            <a:endParaRPr lang="en-US" sz="900" dirty="0">
              <a:sym typeface="Wingdings" panose="05000000000000000000" pitchFamily="2" charset="2"/>
            </a:endParaRPr>
          </a:p>
        </p:txBody>
      </p:sp>
      <p:pic>
        <p:nvPicPr>
          <p:cNvPr id="2" name="Picture 1">
            <a:extLst>
              <a:ext uri="{FF2B5EF4-FFF2-40B4-BE49-F238E27FC236}">
                <a16:creationId xmlns:a16="http://schemas.microsoft.com/office/drawing/2014/main" id="{73055576-020F-415B-A87C-C689BB2EFDC6}"/>
              </a:ext>
            </a:extLst>
          </p:cNvPr>
          <p:cNvPicPr>
            <a:picLocks noChangeAspect="1"/>
          </p:cNvPicPr>
          <p:nvPr/>
        </p:nvPicPr>
        <p:blipFill>
          <a:blip r:embed="rId3"/>
          <a:stretch>
            <a:fillRect/>
          </a:stretch>
        </p:blipFill>
        <p:spPr>
          <a:xfrm>
            <a:off x="455235" y="1831722"/>
            <a:ext cx="8079165" cy="1978278"/>
          </a:xfrm>
          <a:prstGeom prst="rect">
            <a:avLst/>
          </a:prstGeom>
        </p:spPr>
      </p:pic>
      <p:pic>
        <p:nvPicPr>
          <p:cNvPr id="4" name="Picture 3">
            <a:extLst>
              <a:ext uri="{FF2B5EF4-FFF2-40B4-BE49-F238E27FC236}">
                <a16:creationId xmlns:a16="http://schemas.microsoft.com/office/drawing/2014/main" id="{7E1B9619-0687-4945-8DF7-A1413B3916E6}"/>
              </a:ext>
            </a:extLst>
          </p:cNvPr>
          <p:cNvPicPr>
            <a:picLocks noChangeAspect="1"/>
          </p:cNvPicPr>
          <p:nvPr/>
        </p:nvPicPr>
        <p:blipFill>
          <a:blip r:embed="rId4"/>
          <a:stretch>
            <a:fillRect/>
          </a:stretch>
        </p:blipFill>
        <p:spPr>
          <a:xfrm>
            <a:off x="590744" y="4090358"/>
            <a:ext cx="7791256" cy="2158042"/>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CF6423A1-7B85-4F36-8A90-D759F1EB4F7C}"/>
                  </a:ext>
                </a:extLst>
              </p14:cNvPr>
              <p14:cNvContentPartPr/>
              <p14:nvPr/>
            </p14:nvContentPartPr>
            <p14:xfrm>
              <a:off x="5455505" y="5682387"/>
              <a:ext cx="2686680" cy="117720"/>
            </p14:xfrm>
          </p:contentPart>
        </mc:Choice>
        <mc:Fallback>
          <p:pic>
            <p:nvPicPr>
              <p:cNvPr id="5" name="Ink 4">
                <a:extLst>
                  <a:ext uri="{FF2B5EF4-FFF2-40B4-BE49-F238E27FC236}">
                    <a16:creationId xmlns:a16="http://schemas.microsoft.com/office/drawing/2014/main" id="{CF6423A1-7B85-4F36-8A90-D759F1EB4F7C}"/>
                  </a:ext>
                </a:extLst>
              </p:cNvPr>
              <p:cNvPicPr/>
              <p:nvPr/>
            </p:nvPicPr>
            <p:blipFill>
              <a:blip r:embed="rId6"/>
              <a:stretch>
                <a:fillRect/>
              </a:stretch>
            </p:blipFill>
            <p:spPr>
              <a:xfrm>
                <a:off x="5401865" y="5574387"/>
                <a:ext cx="2794320" cy="333360"/>
              </a:xfrm>
              <a:prstGeom prst="rect">
                <a:avLst/>
              </a:prstGeom>
            </p:spPr>
          </p:pic>
        </mc:Fallback>
      </mc:AlternateContent>
      <p:sp>
        <p:nvSpPr>
          <p:cNvPr id="6" name="Rectangle 5">
            <a:extLst>
              <a:ext uri="{FF2B5EF4-FFF2-40B4-BE49-F238E27FC236}">
                <a16:creationId xmlns:a16="http://schemas.microsoft.com/office/drawing/2014/main" id="{4A7E920D-A59F-4989-A080-DDAEA7194B5C}"/>
              </a:ext>
            </a:extLst>
          </p:cNvPr>
          <p:cNvSpPr/>
          <p:nvPr/>
        </p:nvSpPr>
        <p:spPr>
          <a:xfrm>
            <a:off x="590744" y="4038600"/>
            <a:ext cx="230485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E155B8-86E5-4A83-BC85-9A4489C23AC4}"/>
              </a:ext>
            </a:extLst>
          </p:cNvPr>
          <p:cNvSpPr/>
          <p:nvPr/>
        </p:nvSpPr>
        <p:spPr>
          <a:xfrm>
            <a:off x="6324600" y="5943600"/>
            <a:ext cx="230485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Assume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Could this be affected by publication bias?</a:t>
            </a: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r>
              <a:rPr lang="en-US" sz="2400" dirty="0">
                <a:sym typeface="Wingdings" panose="05000000000000000000" pitchFamily="2" charset="2"/>
              </a:rPr>
              <a:t>So many issues:</a:t>
            </a:r>
          </a:p>
          <a:p>
            <a:pPr lvl="1" eaLnBrk="1" hangingPunct="1">
              <a:defRPr/>
            </a:pPr>
            <a:r>
              <a:rPr lang="en-US" sz="2200" dirty="0">
                <a:sym typeface="Wingdings" panose="05000000000000000000" pitchFamily="2" charset="2"/>
              </a:rPr>
              <a:t>Publication bias </a:t>
            </a:r>
            <a:r>
              <a:rPr lang="en-US" sz="2200" i="1" dirty="0">
                <a:sym typeface="Wingdings" panose="05000000000000000000" pitchFamily="2" charset="2"/>
              </a:rPr>
              <a:t>not </a:t>
            </a:r>
            <a:r>
              <a:rPr lang="en-US" sz="2200" dirty="0">
                <a:sym typeface="Wingdings" panose="05000000000000000000" pitchFamily="2" charset="2"/>
              </a:rPr>
              <a:t>included in reporting of main results</a:t>
            </a:r>
          </a:p>
          <a:p>
            <a:pPr lvl="1" eaLnBrk="1" hangingPunct="1">
              <a:defRPr/>
            </a:pPr>
            <a:r>
              <a:rPr lang="en-US" sz="2200" dirty="0">
                <a:sym typeface="Wingdings" panose="05000000000000000000" pitchFamily="2" charset="2"/>
              </a:rPr>
              <a:t>Funnel plot executed incorrectly, centered in estimated effect, not at zero. Why? Default setting in R!!</a:t>
            </a:r>
          </a:p>
          <a:p>
            <a:pPr lvl="1" eaLnBrk="1" hangingPunct="1">
              <a:defRPr/>
            </a:pPr>
            <a:r>
              <a:rPr lang="en-US" sz="2200" dirty="0">
                <a:sym typeface="Wingdings" panose="05000000000000000000" pitchFamily="2" charset="2"/>
              </a:rPr>
              <a:t>When discussed, publication bias dismissed.</a:t>
            </a:r>
          </a:p>
          <a:p>
            <a:pPr lvl="1" eaLnBrk="1" hangingPunct="1">
              <a:defRPr/>
            </a:pPr>
            <a:r>
              <a:rPr lang="en-US" sz="2200" dirty="0">
                <a:sym typeface="Wingdings" panose="05000000000000000000" pitchFamily="2" charset="2"/>
              </a:rPr>
              <a:t>Effect size of 0.4 </a:t>
            </a:r>
            <a:r>
              <a:rPr lang="en-US" sz="2200" dirty="0" err="1">
                <a:sym typeface="Wingdings" panose="05000000000000000000" pitchFamily="2" charset="2"/>
              </a:rPr>
              <a:t>s.d.</a:t>
            </a:r>
            <a:r>
              <a:rPr lang="en-US" sz="2200" dirty="0">
                <a:sym typeface="Wingdings" panose="05000000000000000000" pitchFamily="2" charset="2"/>
              </a:rPr>
              <a:t> discussed as small to moderate!! (huge)</a:t>
            </a:r>
          </a:p>
          <a:p>
            <a:pPr lvl="1" eaLnBrk="1" hangingPunct="1">
              <a:defRPr/>
            </a:pPr>
            <a:endParaRPr lang="en-US" sz="2200" dirty="0">
              <a:sym typeface="Wingdings" panose="05000000000000000000" pitchFamily="2" charset="2"/>
            </a:endParaRPr>
          </a:p>
          <a:p>
            <a:pPr eaLnBrk="1" hangingPunct="1">
              <a:defRPr/>
            </a:pPr>
            <a:endParaRPr lang="en-US" sz="900" dirty="0">
              <a:sym typeface="Wingdings" panose="05000000000000000000" pitchFamily="2" charset="2"/>
            </a:endParaRPr>
          </a:p>
        </p:txBody>
      </p:sp>
      <p:pic>
        <p:nvPicPr>
          <p:cNvPr id="3" name="Picture 2">
            <a:extLst>
              <a:ext uri="{FF2B5EF4-FFF2-40B4-BE49-F238E27FC236}">
                <a16:creationId xmlns:a16="http://schemas.microsoft.com/office/drawing/2014/main" id="{2CC82A5A-558F-4C85-86DD-DC699870E529}"/>
              </a:ext>
            </a:extLst>
          </p:cNvPr>
          <p:cNvPicPr>
            <a:picLocks noChangeAspect="1"/>
          </p:cNvPicPr>
          <p:nvPr/>
        </p:nvPicPr>
        <p:blipFill>
          <a:blip r:embed="rId3"/>
          <a:stretch>
            <a:fillRect/>
          </a:stretch>
        </p:blipFill>
        <p:spPr>
          <a:xfrm>
            <a:off x="4071395" y="1371600"/>
            <a:ext cx="4920205" cy="2961102"/>
          </a:xfrm>
          <a:prstGeom prst="rect">
            <a:avLst/>
          </a:prstGeom>
        </p:spPr>
      </p:pic>
      <p:pic>
        <p:nvPicPr>
          <p:cNvPr id="5" name="Picture 4">
            <a:extLst>
              <a:ext uri="{FF2B5EF4-FFF2-40B4-BE49-F238E27FC236}">
                <a16:creationId xmlns:a16="http://schemas.microsoft.com/office/drawing/2014/main" id="{E693A5ED-45DA-4AF2-8EAF-86FA66153303}"/>
              </a:ext>
            </a:extLst>
          </p:cNvPr>
          <p:cNvPicPr>
            <a:picLocks noChangeAspect="1"/>
          </p:cNvPicPr>
          <p:nvPr/>
        </p:nvPicPr>
        <p:blipFill>
          <a:blip r:embed="rId4"/>
          <a:stretch>
            <a:fillRect/>
          </a:stretch>
        </p:blipFill>
        <p:spPr>
          <a:xfrm>
            <a:off x="183573" y="1336964"/>
            <a:ext cx="3735933" cy="3124199"/>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65D7AAE-ECBE-414D-8C61-50723A563FD0}"/>
                  </a:ext>
                </a:extLst>
              </p14:cNvPr>
              <p14:cNvContentPartPr/>
              <p14:nvPr/>
            </p14:nvContentPartPr>
            <p14:xfrm>
              <a:off x="1496225" y="2514387"/>
              <a:ext cx="360" cy="360"/>
            </p14:xfrm>
          </p:contentPart>
        </mc:Choice>
        <mc:Fallback>
          <p:pic>
            <p:nvPicPr>
              <p:cNvPr id="6" name="Ink 5">
                <a:extLst>
                  <a:ext uri="{FF2B5EF4-FFF2-40B4-BE49-F238E27FC236}">
                    <a16:creationId xmlns:a16="http://schemas.microsoft.com/office/drawing/2014/main" id="{B65D7AAE-ECBE-414D-8C61-50723A563FD0}"/>
                  </a:ext>
                </a:extLst>
              </p:cNvPr>
              <p:cNvPicPr/>
              <p:nvPr/>
            </p:nvPicPr>
            <p:blipFill>
              <a:blip r:embed="rId6"/>
              <a:stretch>
                <a:fillRect/>
              </a:stretch>
            </p:blipFill>
            <p:spPr>
              <a:xfrm>
                <a:off x="1478225" y="247838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3621C005-DCAE-4670-A2BB-9406FDD22715}"/>
                  </a:ext>
                </a:extLst>
              </p14:cNvPr>
              <p14:cNvContentPartPr/>
              <p14:nvPr/>
            </p14:nvContentPartPr>
            <p14:xfrm>
              <a:off x="778745" y="2420427"/>
              <a:ext cx="3027240" cy="64800"/>
            </p14:xfrm>
          </p:contentPart>
        </mc:Choice>
        <mc:Fallback>
          <p:pic>
            <p:nvPicPr>
              <p:cNvPr id="8" name="Ink 7">
                <a:extLst>
                  <a:ext uri="{FF2B5EF4-FFF2-40B4-BE49-F238E27FC236}">
                    <a16:creationId xmlns:a16="http://schemas.microsoft.com/office/drawing/2014/main" id="{3621C005-DCAE-4670-A2BB-9406FDD22715}"/>
                  </a:ext>
                </a:extLst>
              </p:cNvPr>
              <p:cNvPicPr/>
              <p:nvPr/>
            </p:nvPicPr>
            <p:blipFill>
              <a:blip r:embed="rId8"/>
              <a:stretch>
                <a:fillRect/>
              </a:stretch>
            </p:blipFill>
            <p:spPr>
              <a:xfrm>
                <a:off x="761105" y="2384787"/>
                <a:ext cx="3062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879FC79F-661F-48DA-A8A8-E88D7BB64EF0}"/>
                  </a:ext>
                </a:extLst>
              </p14:cNvPr>
              <p14:cNvContentPartPr/>
              <p14:nvPr/>
            </p14:nvContentPartPr>
            <p14:xfrm>
              <a:off x="1994825" y="4208547"/>
              <a:ext cx="1681920" cy="72720"/>
            </p14:xfrm>
          </p:contentPart>
        </mc:Choice>
        <mc:Fallback>
          <p:pic>
            <p:nvPicPr>
              <p:cNvPr id="9" name="Ink 8">
                <a:extLst>
                  <a:ext uri="{FF2B5EF4-FFF2-40B4-BE49-F238E27FC236}">
                    <a16:creationId xmlns:a16="http://schemas.microsoft.com/office/drawing/2014/main" id="{879FC79F-661F-48DA-A8A8-E88D7BB64EF0}"/>
                  </a:ext>
                </a:extLst>
              </p:cNvPr>
              <p:cNvPicPr/>
              <p:nvPr/>
            </p:nvPicPr>
            <p:blipFill>
              <a:blip r:embed="rId10"/>
              <a:stretch>
                <a:fillRect/>
              </a:stretch>
            </p:blipFill>
            <p:spPr>
              <a:xfrm>
                <a:off x="1977185" y="4172907"/>
                <a:ext cx="1717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6CA85107-D7E3-416F-B62D-36AC11524D43}"/>
                  </a:ext>
                </a:extLst>
              </p14:cNvPr>
              <p14:cNvContentPartPr/>
              <p14:nvPr/>
            </p14:nvContentPartPr>
            <p14:xfrm>
              <a:off x="362945" y="4352547"/>
              <a:ext cx="1616040" cy="96120"/>
            </p14:xfrm>
          </p:contentPart>
        </mc:Choice>
        <mc:Fallback>
          <p:pic>
            <p:nvPicPr>
              <p:cNvPr id="10" name="Ink 9">
                <a:extLst>
                  <a:ext uri="{FF2B5EF4-FFF2-40B4-BE49-F238E27FC236}">
                    <a16:creationId xmlns:a16="http://schemas.microsoft.com/office/drawing/2014/main" id="{6CA85107-D7E3-416F-B62D-36AC11524D43}"/>
                  </a:ext>
                </a:extLst>
              </p:cNvPr>
              <p:cNvPicPr/>
              <p:nvPr/>
            </p:nvPicPr>
            <p:blipFill>
              <a:blip r:embed="rId12"/>
              <a:stretch>
                <a:fillRect/>
              </a:stretch>
            </p:blipFill>
            <p:spPr>
              <a:xfrm>
                <a:off x="345305" y="4316907"/>
                <a:ext cx="1651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EC515824-6506-4319-BC62-9DD3939BA4FF}"/>
                  </a:ext>
                </a:extLst>
              </p14:cNvPr>
              <p14:cNvContentPartPr/>
              <p14:nvPr/>
            </p14:nvContentPartPr>
            <p14:xfrm>
              <a:off x="254225" y="3906507"/>
              <a:ext cx="3489120" cy="366480"/>
            </p14:xfrm>
          </p:contentPart>
        </mc:Choice>
        <mc:Fallback>
          <p:pic>
            <p:nvPicPr>
              <p:cNvPr id="11" name="Ink 10">
                <a:extLst>
                  <a:ext uri="{FF2B5EF4-FFF2-40B4-BE49-F238E27FC236}">
                    <a16:creationId xmlns:a16="http://schemas.microsoft.com/office/drawing/2014/main" id="{EC515824-6506-4319-BC62-9DD3939BA4FF}"/>
                  </a:ext>
                </a:extLst>
              </p:cNvPr>
              <p:cNvPicPr/>
              <p:nvPr/>
            </p:nvPicPr>
            <p:blipFill>
              <a:blip r:embed="rId14"/>
              <a:stretch>
                <a:fillRect/>
              </a:stretch>
            </p:blipFill>
            <p:spPr>
              <a:xfrm>
                <a:off x="236585" y="3870867"/>
                <a:ext cx="352476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2686E760-FB88-47B6-BB36-327F6AA7999B}"/>
                  </a:ext>
                </a:extLst>
              </p14:cNvPr>
              <p14:cNvContentPartPr/>
              <p14:nvPr/>
            </p14:nvContentPartPr>
            <p14:xfrm>
              <a:off x="789185" y="4644507"/>
              <a:ext cx="360" cy="360"/>
            </p14:xfrm>
          </p:contentPart>
        </mc:Choice>
        <mc:Fallback>
          <p:pic>
            <p:nvPicPr>
              <p:cNvPr id="12" name="Ink 11">
                <a:extLst>
                  <a:ext uri="{FF2B5EF4-FFF2-40B4-BE49-F238E27FC236}">
                    <a16:creationId xmlns:a16="http://schemas.microsoft.com/office/drawing/2014/main" id="{2686E760-FB88-47B6-BB36-327F6AA7999B}"/>
                  </a:ext>
                </a:extLst>
              </p:cNvPr>
              <p:cNvPicPr/>
              <p:nvPr/>
            </p:nvPicPr>
            <p:blipFill>
              <a:blip r:embed="rId6"/>
              <a:stretch>
                <a:fillRect/>
              </a:stretch>
            </p:blipFill>
            <p:spPr>
              <a:xfrm>
                <a:off x="771545" y="46085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2933C16-993A-4EC1-B24E-7B4497C3571B}"/>
                  </a:ext>
                </a:extLst>
              </p14:cNvPr>
              <p14:cNvContentPartPr/>
              <p14:nvPr/>
            </p14:nvContentPartPr>
            <p14:xfrm>
              <a:off x="872705" y="4654587"/>
              <a:ext cx="360" cy="360"/>
            </p14:xfrm>
          </p:contentPart>
        </mc:Choice>
        <mc:Fallback>
          <p:pic>
            <p:nvPicPr>
              <p:cNvPr id="13" name="Ink 12">
                <a:extLst>
                  <a:ext uri="{FF2B5EF4-FFF2-40B4-BE49-F238E27FC236}">
                    <a16:creationId xmlns:a16="http://schemas.microsoft.com/office/drawing/2014/main" id="{D2933C16-993A-4EC1-B24E-7B4497C3571B}"/>
                  </a:ext>
                </a:extLst>
              </p:cNvPr>
              <p:cNvPicPr/>
              <p:nvPr/>
            </p:nvPicPr>
            <p:blipFill>
              <a:blip r:embed="rId6"/>
              <a:stretch>
                <a:fillRect/>
              </a:stretch>
            </p:blipFill>
            <p:spPr>
              <a:xfrm>
                <a:off x="854705" y="46189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587D9899-EB94-446C-8CFA-9A4E2E8CF203}"/>
                  </a:ext>
                </a:extLst>
              </p14:cNvPr>
              <p14:cNvContentPartPr/>
              <p14:nvPr/>
            </p14:nvContentPartPr>
            <p14:xfrm>
              <a:off x="872705" y="4654587"/>
              <a:ext cx="360" cy="360"/>
            </p14:xfrm>
          </p:contentPart>
        </mc:Choice>
        <mc:Fallback>
          <p:pic>
            <p:nvPicPr>
              <p:cNvPr id="14" name="Ink 13">
                <a:extLst>
                  <a:ext uri="{FF2B5EF4-FFF2-40B4-BE49-F238E27FC236}">
                    <a16:creationId xmlns:a16="http://schemas.microsoft.com/office/drawing/2014/main" id="{587D9899-EB94-446C-8CFA-9A4E2E8CF203}"/>
                  </a:ext>
                </a:extLst>
              </p:cNvPr>
              <p:cNvPicPr/>
              <p:nvPr/>
            </p:nvPicPr>
            <p:blipFill>
              <a:blip r:embed="rId6"/>
              <a:stretch>
                <a:fillRect/>
              </a:stretch>
            </p:blipFill>
            <p:spPr>
              <a:xfrm>
                <a:off x="854705" y="46189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01DBCD0-CD5F-4C77-8E02-9B726B07BB9D}"/>
                  </a:ext>
                </a:extLst>
              </p14:cNvPr>
              <p14:cNvContentPartPr/>
              <p14:nvPr/>
            </p14:nvContentPartPr>
            <p14:xfrm>
              <a:off x="1100945" y="4675467"/>
              <a:ext cx="360" cy="360"/>
            </p14:xfrm>
          </p:contentPart>
        </mc:Choice>
        <mc:Fallback>
          <p:pic>
            <p:nvPicPr>
              <p:cNvPr id="15" name="Ink 14">
                <a:extLst>
                  <a:ext uri="{FF2B5EF4-FFF2-40B4-BE49-F238E27FC236}">
                    <a16:creationId xmlns:a16="http://schemas.microsoft.com/office/drawing/2014/main" id="{501DBCD0-CD5F-4C77-8E02-9B726B07BB9D}"/>
                  </a:ext>
                </a:extLst>
              </p:cNvPr>
              <p:cNvPicPr/>
              <p:nvPr/>
            </p:nvPicPr>
            <p:blipFill>
              <a:blip r:embed="rId6"/>
              <a:stretch>
                <a:fillRect/>
              </a:stretch>
            </p:blipFill>
            <p:spPr>
              <a:xfrm>
                <a:off x="1082945" y="463946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B0DCAE00-5D91-4D08-84D1-18E884C05872}"/>
                  </a:ext>
                </a:extLst>
              </p14:cNvPr>
              <p14:cNvContentPartPr/>
              <p14:nvPr/>
            </p14:nvContentPartPr>
            <p14:xfrm>
              <a:off x="1100945" y="4675467"/>
              <a:ext cx="360" cy="360"/>
            </p14:xfrm>
          </p:contentPart>
        </mc:Choice>
        <mc:Fallback>
          <p:pic>
            <p:nvPicPr>
              <p:cNvPr id="16" name="Ink 15">
                <a:extLst>
                  <a:ext uri="{FF2B5EF4-FFF2-40B4-BE49-F238E27FC236}">
                    <a16:creationId xmlns:a16="http://schemas.microsoft.com/office/drawing/2014/main" id="{B0DCAE00-5D91-4D08-84D1-18E884C05872}"/>
                  </a:ext>
                </a:extLst>
              </p:cNvPr>
              <p:cNvPicPr/>
              <p:nvPr/>
            </p:nvPicPr>
            <p:blipFill>
              <a:blip r:embed="rId6"/>
              <a:stretch>
                <a:fillRect/>
              </a:stretch>
            </p:blipFill>
            <p:spPr>
              <a:xfrm>
                <a:off x="1082945" y="463946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2EF7CDB-5F5E-4B48-906C-06F7699C53C8}"/>
                  </a:ext>
                </a:extLst>
              </p14:cNvPr>
              <p14:cNvContentPartPr/>
              <p14:nvPr/>
            </p14:nvContentPartPr>
            <p14:xfrm>
              <a:off x="1100945" y="4675467"/>
              <a:ext cx="360" cy="360"/>
            </p14:xfrm>
          </p:contentPart>
        </mc:Choice>
        <mc:Fallback>
          <p:pic>
            <p:nvPicPr>
              <p:cNvPr id="17" name="Ink 16">
                <a:extLst>
                  <a:ext uri="{FF2B5EF4-FFF2-40B4-BE49-F238E27FC236}">
                    <a16:creationId xmlns:a16="http://schemas.microsoft.com/office/drawing/2014/main" id="{22EF7CDB-5F5E-4B48-906C-06F7699C53C8}"/>
                  </a:ext>
                </a:extLst>
              </p:cNvPr>
              <p:cNvPicPr/>
              <p:nvPr/>
            </p:nvPicPr>
            <p:blipFill>
              <a:blip r:embed="rId6"/>
              <a:stretch>
                <a:fillRect/>
              </a:stretch>
            </p:blipFill>
            <p:spPr>
              <a:xfrm>
                <a:off x="1082945" y="463946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58E13BA7-6E03-4E5B-BC2C-29D3241DD81F}"/>
                  </a:ext>
                </a:extLst>
              </p14:cNvPr>
              <p14:cNvContentPartPr/>
              <p14:nvPr/>
            </p14:nvContentPartPr>
            <p14:xfrm>
              <a:off x="1849025" y="4644507"/>
              <a:ext cx="360" cy="360"/>
            </p14:xfrm>
          </p:contentPart>
        </mc:Choice>
        <mc:Fallback>
          <p:pic>
            <p:nvPicPr>
              <p:cNvPr id="18" name="Ink 17">
                <a:extLst>
                  <a:ext uri="{FF2B5EF4-FFF2-40B4-BE49-F238E27FC236}">
                    <a16:creationId xmlns:a16="http://schemas.microsoft.com/office/drawing/2014/main" id="{58E13BA7-6E03-4E5B-BC2C-29D3241DD81F}"/>
                  </a:ext>
                </a:extLst>
              </p:cNvPr>
              <p:cNvPicPr/>
              <p:nvPr/>
            </p:nvPicPr>
            <p:blipFill>
              <a:blip r:embed="rId6"/>
              <a:stretch>
                <a:fillRect/>
              </a:stretch>
            </p:blipFill>
            <p:spPr>
              <a:xfrm>
                <a:off x="1831385" y="46085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52CACF8D-9CD7-4FC2-B0F7-76A8B32A6C55}"/>
                  </a:ext>
                </a:extLst>
              </p14:cNvPr>
              <p14:cNvContentPartPr/>
              <p14:nvPr/>
            </p14:nvContentPartPr>
            <p14:xfrm>
              <a:off x="2722025" y="5018547"/>
              <a:ext cx="360" cy="360"/>
            </p14:xfrm>
          </p:contentPart>
        </mc:Choice>
        <mc:Fallback>
          <p:pic>
            <p:nvPicPr>
              <p:cNvPr id="19" name="Ink 18">
                <a:extLst>
                  <a:ext uri="{FF2B5EF4-FFF2-40B4-BE49-F238E27FC236}">
                    <a16:creationId xmlns:a16="http://schemas.microsoft.com/office/drawing/2014/main" id="{52CACF8D-9CD7-4FC2-B0F7-76A8B32A6C55}"/>
                  </a:ext>
                </a:extLst>
              </p:cNvPr>
              <p:cNvPicPr/>
              <p:nvPr/>
            </p:nvPicPr>
            <p:blipFill>
              <a:blip r:embed="rId6"/>
              <a:stretch>
                <a:fillRect/>
              </a:stretch>
            </p:blipFill>
            <p:spPr>
              <a:xfrm>
                <a:off x="2704025" y="49825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C63666A6-2F48-4D58-B7F3-BBA8CE8F3A5C}"/>
                  </a:ext>
                </a:extLst>
              </p14:cNvPr>
              <p14:cNvContentPartPr/>
              <p14:nvPr/>
            </p14:nvContentPartPr>
            <p14:xfrm>
              <a:off x="2722025" y="5018547"/>
              <a:ext cx="360" cy="360"/>
            </p14:xfrm>
          </p:contentPart>
        </mc:Choice>
        <mc:Fallback>
          <p:pic>
            <p:nvPicPr>
              <p:cNvPr id="20" name="Ink 19">
                <a:extLst>
                  <a:ext uri="{FF2B5EF4-FFF2-40B4-BE49-F238E27FC236}">
                    <a16:creationId xmlns:a16="http://schemas.microsoft.com/office/drawing/2014/main" id="{C63666A6-2F48-4D58-B7F3-BBA8CE8F3A5C}"/>
                  </a:ext>
                </a:extLst>
              </p:cNvPr>
              <p:cNvPicPr/>
              <p:nvPr/>
            </p:nvPicPr>
            <p:blipFill>
              <a:blip r:embed="rId6"/>
              <a:stretch>
                <a:fillRect/>
              </a:stretch>
            </p:blipFill>
            <p:spPr>
              <a:xfrm>
                <a:off x="2704025" y="49825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9878A680-92E8-41F3-A9FB-AD285771098E}"/>
                  </a:ext>
                </a:extLst>
              </p14:cNvPr>
              <p14:cNvContentPartPr/>
              <p14:nvPr/>
            </p14:nvContentPartPr>
            <p14:xfrm>
              <a:off x="2722025" y="5018547"/>
              <a:ext cx="360" cy="360"/>
            </p14:xfrm>
          </p:contentPart>
        </mc:Choice>
        <mc:Fallback>
          <p:pic>
            <p:nvPicPr>
              <p:cNvPr id="21" name="Ink 20">
                <a:extLst>
                  <a:ext uri="{FF2B5EF4-FFF2-40B4-BE49-F238E27FC236}">
                    <a16:creationId xmlns:a16="http://schemas.microsoft.com/office/drawing/2014/main" id="{9878A680-92E8-41F3-A9FB-AD285771098E}"/>
                  </a:ext>
                </a:extLst>
              </p:cNvPr>
              <p:cNvPicPr/>
              <p:nvPr/>
            </p:nvPicPr>
            <p:blipFill>
              <a:blip r:embed="rId6"/>
              <a:stretch>
                <a:fillRect/>
              </a:stretch>
            </p:blipFill>
            <p:spPr>
              <a:xfrm>
                <a:off x="2704025" y="49825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Ink 21">
                <a:extLst>
                  <a:ext uri="{FF2B5EF4-FFF2-40B4-BE49-F238E27FC236}">
                    <a16:creationId xmlns:a16="http://schemas.microsoft.com/office/drawing/2014/main" id="{7A1C8D06-1C59-4303-8BD2-4833AD41E948}"/>
                  </a:ext>
                </a:extLst>
              </p14:cNvPr>
              <p14:cNvContentPartPr/>
              <p14:nvPr/>
            </p14:nvContentPartPr>
            <p14:xfrm>
              <a:off x="2036225" y="5382147"/>
              <a:ext cx="360" cy="360"/>
            </p14:xfrm>
          </p:contentPart>
        </mc:Choice>
        <mc:Fallback>
          <p:pic>
            <p:nvPicPr>
              <p:cNvPr id="22" name="Ink 21">
                <a:extLst>
                  <a:ext uri="{FF2B5EF4-FFF2-40B4-BE49-F238E27FC236}">
                    <a16:creationId xmlns:a16="http://schemas.microsoft.com/office/drawing/2014/main" id="{7A1C8D06-1C59-4303-8BD2-4833AD41E948}"/>
                  </a:ext>
                </a:extLst>
              </p:cNvPr>
              <p:cNvPicPr/>
              <p:nvPr/>
            </p:nvPicPr>
            <p:blipFill>
              <a:blip r:embed="rId6"/>
              <a:stretch>
                <a:fillRect/>
              </a:stretch>
            </p:blipFill>
            <p:spPr>
              <a:xfrm>
                <a:off x="2018225" y="53465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457FDCAE-F1A2-47A2-BD66-91B5B19BC0BF}"/>
                  </a:ext>
                </a:extLst>
              </p14:cNvPr>
              <p14:cNvContentPartPr/>
              <p14:nvPr/>
            </p14:nvContentPartPr>
            <p14:xfrm>
              <a:off x="2036225" y="5382147"/>
              <a:ext cx="360" cy="360"/>
            </p14:xfrm>
          </p:contentPart>
        </mc:Choice>
        <mc:Fallback>
          <p:pic>
            <p:nvPicPr>
              <p:cNvPr id="23" name="Ink 22">
                <a:extLst>
                  <a:ext uri="{FF2B5EF4-FFF2-40B4-BE49-F238E27FC236}">
                    <a16:creationId xmlns:a16="http://schemas.microsoft.com/office/drawing/2014/main" id="{457FDCAE-F1A2-47A2-BD66-91B5B19BC0BF}"/>
                  </a:ext>
                </a:extLst>
              </p:cNvPr>
              <p:cNvPicPr/>
              <p:nvPr/>
            </p:nvPicPr>
            <p:blipFill>
              <a:blip r:embed="rId6"/>
              <a:stretch>
                <a:fillRect/>
              </a:stretch>
            </p:blipFill>
            <p:spPr>
              <a:xfrm>
                <a:off x="2018225" y="53465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EE2B18C2-10DD-4185-A9A9-F8A26CE02A36}"/>
                  </a:ext>
                </a:extLst>
              </p14:cNvPr>
              <p14:cNvContentPartPr/>
              <p14:nvPr/>
            </p14:nvContentPartPr>
            <p14:xfrm>
              <a:off x="2036225" y="5382147"/>
              <a:ext cx="360" cy="360"/>
            </p14:xfrm>
          </p:contentPart>
        </mc:Choice>
        <mc:Fallback>
          <p:pic>
            <p:nvPicPr>
              <p:cNvPr id="24" name="Ink 23">
                <a:extLst>
                  <a:ext uri="{FF2B5EF4-FFF2-40B4-BE49-F238E27FC236}">
                    <a16:creationId xmlns:a16="http://schemas.microsoft.com/office/drawing/2014/main" id="{EE2B18C2-10DD-4185-A9A9-F8A26CE02A36}"/>
                  </a:ext>
                </a:extLst>
              </p:cNvPr>
              <p:cNvPicPr/>
              <p:nvPr/>
            </p:nvPicPr>
            <p:blipFill>
              <a:blip r:embed="rId6"/>
              <a:stretch>
                <a:fillRect/>
              </a:stretch>
            </p:blipFill>
            <p:spPr>
              <a:xfrm>
                <a:off x="2018225" y="53465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AFF88D01-4947-48C0-B78A-3E97695E0C6C}"/>
                  </a:ext>
                </a:extLst>
              </p14:cNvPr>
              <p14:cNvContentPartPr/>
              <p14:nvPr/>
            </p14:nvContentPartPr>
            <p14:xfrm>
              <a:off x="2036225" y="5382147"/>
              <a:ext cx="360" cy="360"/>
            </p14:xfrm>
          </p:contentPart>
        </mc:Choice>
        <mc:Fallback>
          <p:pic>
            <p:nvPicPr>
              <p:cNvPr id="25" name="Ink 24">
                <a:extLst>
                  <a:ext uri="{FF2B5EF4-FFF2-40B4-BE49-F238E27FC236}">
                    <a16:creationId xmlns:a16="http://schemas.microsoft.com/office/drawing/2014/main" id="{AFF88D01-4947-48C0-B78A-3E97695E0C6C}"/>
                  </a:ext>
                </a:extLst>
              </p:cNvPr>
              <p:cNvPicPr/>
              <p:nvPr/>
            </p:nvPicPr>
            <p:blipFill>
              <a:blip r:embed="rId6"/>
              <a:stretch>
                <a:fillRect/>
              </a:stretch>
            </p:blipFill>
            <p:spPr>
              <a:xfrm>
                <a:off x="2018225" y="53465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Ink 25">
                <a:extLst>
                  <a:ext uri="{FF2B5EF4-FFF2-40B4-BE49-F238E27FC236}">
                    <a16:creationId xmlns:a16="http://schemas.microsoft.com/office/drawing/2014/main" id="{B77465A0-FA00-4D40-9AA4-D281897C52D1}"/>
                  </a:ext>
                </a:extLst>
              </p14:cNvPr>
              <p14:cNvContentPartPr/>
              <p14:nvPr/>
            </p14:nvContentPartPr>
            <p14:xfrm>
              <a:off x="1319465" y="4789587"/>
              <a:ext cx="360" cy="360"/>
            </p14:xfrm>
          </p:contentPart>
        </mc:Choice>
        <mc:Fallback>
          <p:pic>
            <p:nvPicPr>
              <p:cNvPr id="26" name="Ink 25">
                <a:extLst>
                  <a:ext uri="{FF2B5EF4-FFF2-40B4-BE49-F238E27FC236}">
                    <a16:creationId xmlns:a16="http://schemas.microsoft.com/office/drawing/2014/main" id="{B77465A0-FA00-4D40-9AA4-D281897C52D1}"/>
                  </a:ext>
                </a:extLst>
              </p:cNvPr>
              <p:cNvPicPr/>
              <p:nvPr/>
            </p:nvPicPr>
            <p:blipFill>
              <a:blip r:embed="rId6"/>
              <a:stretch>
                <a:fillRect/>
              </a:stretch>
            </p:blipFill>
            <p:spPr>
              <a:xfrm>
                <a:off x="1301465" y="47539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F941AD70-4CCE-4129-AC29-24BE72259E9B}"/>
                  </a:ext>
                </a:extLst>
              </p14:cNvPr>
              <p14:cNvContentPartPr/>
              <p14:nvPr/>
            </p14:nvContentPartPr>
            <p14:xfrm>
              <a:off x="1319465" y="4789587"/>
              <a:ext cx="360" cy="360"/>
            </p14:xfrm>
          </p:contentPart>
        </mc:Choice>
        <mc:Fallback>
          <p:pic>
            <p:nvPicPr>
              <p:cNvPr id="27" name="Ink 26">
                <a:extLst>
                  <a:ext uri="{FF2B5EF4-FFF2-40B4-BE49-F238E27FC236}">
                    <a16:creationId xmlns:a16="http://schemas.microsoft.com/office/drawing/2014/main" id="{F941AD70-4CCE-4129-AC29-24BE72259E9B}"/>
                  </a:ext>
                </a:extLst>
              </p:cNvPr>
              <p:cNvPicPr/>
              <p:nvPr/>
            </p:nvPicPr>
            <p:blipFill>
              <a:blip r:embed="rId6"/>
              <a:stretch>
                <a:fillRect/>
              </a:stretch>
            </p:blipFill>
            <p:spPr>
              <a:xfrm>
                <a:off x="1301465" y="47539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Ink 27">
                <a:extLst>
                  <a:ext uri="{FF2B5EF4-FFF2-40B4-BE49-F238E27FC236}">
                    <a16:creationId xmlns:a16="http://schemas.microsoft.com/office/drawing/2014/main" id="{370DD74C-2BDA-4E2E-ABB9-E98C795C6710}"/>
                  </a:ext>
                </a:extLst>
              </p14:cNvPr>
              <p14:cNvContentPartPr/>
              <p14:nvPr/>
            </p14:nvContentPartPr>
            <p14:xfrm>
              <a:off x="1319465" y="4789587"/>
              <a:ext cx="360" cy="360"/>
            </p14:xfrm>
          </p:contentPart>
        </mc:Choice>
        <mc:Fallback>
          <p:pic>
            <p:nvPicPr>
              <p:cNvPr id="28" name="Ink 27">
                <a:extLst>
                  <a:ext uri="{FF2B5EF4-FFF2-40B4-BE49-F238E27FC236}">
                    <a16:creationId xmlns:a16="http://schemas.microsoft.com/office/drawing/2014/main" id="{370DD74C-2BDA-4E2E-ABB9-E98C795C6710}"/>
                  </a:ext>
                </a:extLst>
              </p:cNvPr>
              <p:cNvPicPr/>
              <p:nvPr/>
            </p:nvPicPr>
            <p:blipFill>
              <a:blip r:embed="rId6"/>
              <a:stretch>
                <a:fillRect/>
              </a:stretch>
            </p:blipFill>
            <p:spPr>
              <a:xfrm>
                <a:off x="1301465" y="475394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Ink 28">
                <a:extLst>
                  <a:ext uri="{FF2B5EF4-FFF2-40B4-BE49-F238E27FC236}">
                    <a16:creationId xmlns:a16="http://schemas.microsoft.com/office/drawing/2014/main" id="{87513288-A6DC-4E54-8CAA-570875DC91B9}"/>
                  </a:ext>
                </a:extLst>
              </p14:cNvPr>
              <p14:cNvContentPartPr/>
              <p14:nvPr/>
            </p14:nvContentPartPr>
            <p14:xfrm>
              <a:off x="2888345" y="1132347"/>
              <a:ext cx="360" cy="360"/>
            </p14:xfrm>
          </p:contentPart>
        </mc:Choice>
        <mc:Fallback>
          <p:pic>
            <p:nvPicPr>
              <p:cNvPr id="29" name="Ink 28">
                <a:extLst>
                  <a:ext uri="{FF2B5EF4-FFF2-40B4-BE49-F238E27FC236}">
                    <a16:creationId xmlns:a16="http://schemas.microsoft.com/office/drawing/2014/main" id="{87513288-A6DC-4E54-8CAA-570875DC91B9}"/>
                  </a:ext>
                </a:extLst>
              </p:cNvPr>
              <p:cNvPicPr/>
              <p:nvPr/>
            </p:nvPicPr>
            <p:blipFill>
              <a:blip r:embed="rId6"/>
              <a:stretch>
                <a:fillRect/>
              </a:stretch>
            </p:blipFill>
            <p:spPr>
              <a:xfrm>
                <a:off x="2870345" y="10967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Ink 29">
                <a:extLst>
                  <a:ext uri="{FF2B5EF4-FFF2-40B4-BE49-F238E27FC236}">
                    <a16:creationId xmlns:a16="http://schemas.microsoft.com/office/drawing/2014/main" id="{E2E0D8B2-FD6D-470E-9564-42D6473CD7EA}"/>
                  </a:ext>
                </a:extLst>
              </p14:cNvPr>
              <p14:cNvContentPartPr/>
              <p14:nvPr/>
            </p14:nvContentPartPr>
            <p14:xfrm>
              <a:off x="2888345" y="1132347"/>
              <a:ext cx="360" cy="360"/>
            </p14:xfrm>
          </p:contentPart>
        </mc:Choice>
        <mc:Fallback>
          <p:pic>
            <p:nvPicPr>
              <p:cNvPr id="30" name="Ink 29">
                <a:extLst>
                  <a:ext uri="{FF2B5EF4-FFF2-40B4-BE49-F238E27FC236}">
                    <a16:creationId xmlns:a16="http://schemas.microsoft.com/office/drawing/2014/main" id="{E2E0D8B2-FD6D-470E-9564-42D6473CD7EA}"/>
                  </a:ext>
                </a:extLst>
              </p:cNvPr>
              <p:cNvPicPr/>
              <p:nvPr/>
            </p:nvPicPr>
            <p:blipFill>
              <a:blip r:embed="rId6"/>
              <a:stretch>
                <a:fillRect/>
              </a:stretch>
            </p:blipFill>
            <p:spPr>
              <a:xfrm>
                <a:off x="2870345" y="10967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Ink 30">
                <a:extLst>
                  <a:ext uri="{FF2B5EF4-FFF2-40B4-BE49-F238E27FC236}">
                    <a16:creationId xmlns:a16="http://schemas.microsoft.com/office/drawing/2014/main" id="{5A72BABC-3691-4D97-A297-E005EBC04626}"/>
                  </a:ext>
                </a:extLst>
              </p14:cNvPr>
              <p14:cNvContentPartPr/>
              <p14:nvPr/>
            </p14:nvContentPartPr>
            <p14:xfrm>
              <a:off x="2888345" y="1132347"/>
              <a:ext cx="360" cy="360"/>
            </p14:xfrm>
          </p:contentPart>
        </mc:Choice>
        <mc:Fallback>
          <p:pic>
            <p:nvPicPr>
              <p:cNvPr id="31" name="Ink 30">
                <a:extLst>
                  <a:ext uri="{FF2B5EF4-FFF2-40B4-BE49-F238E27FC236}">
                    <a16:creationId xmlns:a16="http://schemas.microsoft.com/office/drawing/2014/main" id="{5A72BABC-3691-4D97-A297-E005EBC04626}"/>
                  </a:ext>
                </a:extLst>
              </p:cNvPr>
              <p:cNvPicPr/>
              <p:nvPr/>
            </p:nvPicPr>
            <p:blipFill>
              <a:blip r:embed="rId6"/>
              <a:stretch>
                <a:fillRect/>
              </a:stretch>
            </p:blipFill>
            <p:spPr>
              <a:xfrm>
                <a:off x="2870345" y="10967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Ink 31">
                <a:extLst>
                  <a:ext uri="{FF2B5EF4-FFF2-40B4-BE49-F238E27FC236}">
                    <a16:creationId xmlns:a16="http://schemas.microsoft.com/office/drawing/2014/main" id="{57BD92A5-0A65-4D65-912C-420EF18208AC}"/>
                  </a:ext>
                </a:extLst>
              </p14:cNvPr>
              <p14:cNvContentPartPr/>
              <p14:nvPr/>
            </p14:nvContentPartPr>
            <p14:xfrm>
              <a:off x="2888345" y="1132347"/>
              <a:ext cx="360" cy="360"/>
            </p14:xfrm>
          </p:contentPart>
        </mc:Choice>
        <mc:Fallback>
          <p:pic>
            <p:nvPicPr>
              <p:cNvPr id="32" name="Ink 31">
                <a:extLst>
                  <a:ext uri="{FF2B5EF4-FFF2-40B4-BE49-F238E27FC236}">
                    <a16:creationId xmlns:a16="http://schemas.microsoft.com/office/drawing/2014/main" id="{57BD92A5-0A65-4D65-912C-420EF18208AC}"/>
                  </a:ext>
                </a:extLst>
              </p:cNvPr>
              <p:cNvPicPr/>
              <p:nvPr/>
            </p:nvPicPr>
            <p:blipFill>
              <a:blip r:embed="rId6"/>
              <a:stretch>
                <a:fillRect/>
              </a:stretch>
            </p:blipFill>
            <p:spPr>
              <a:xfrm>
                <a:off x="2870345" y="10967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Ink 32">
                <a:extLst>
                  <a:ext uri="{FF2B5EF4-FFF2-40B4-BE49-F238E27FC236}">
                    <a16:creationId xmlns:a16="http://schemas.microsoft.com/office/drawing/2014/main" id="{DB06B973-4009-43ED-9A44-4839D6FA4920}"/>
                  </a:ext>
                </a:extLst>
              </p14:cNvPr>
              <p14:cNvContentPartPr/>
              <p14:nvPr/>
            </p14:nvContentPartPr>
            <p14:xfrm>
              <a:off x="2888345" y="1132347"/>
              <a:ext cx="360" cy="360"/>
            </p14:xfrm>
          </p:contentPart>
        </mc:Choice>
        <mc:Fallback>
          <p:pic>
            <p:nvPicPr>
              <p:cNvPr id="33" name="Ink 32">
                <a:extLst>
                  <a:ext uri="{FF2B5EF4-FFF2-40B4-BE49-F238E27FC236}">
                    <a16:creationId xmlns:a16="http://schemas.microsoft.com/office/drawing/2014/main" id="{DB06B973-4009-43ED-9A44-4839D6FA4920}"/>
                  </a:ext>
                </a:extLst>
              </p:cNvPr>
              <p:cNvPicPr/>
              <p:nvPr/>
            </p:nvPicPr>
            <p:blipFill>
              <a:blip r:embed="rId6"/>
              <a:stretch>
                <a:fillRect/>
              </a:stretch>
            </p:blipFill>
            <p:spPr>
              <a:xfrm>
                <a:off x="2870345" y="109670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Ink 33">
                <a:extLst>
                  <a:ext uri="{FF2B5EF4-FFF2-40B4-BE49-F238E27FC236}">
                    <a16:creationId xmlns:a16="http://schemas.microsoft.com/office/drawing/2014/main" id="{6F7B0E2C-1AC7-4428-8EF8-E0FF089C0804}"/>
                  </a:ext>
                </a:extLst>
              </p14:cNvPr>
              <p14:cNvContentPartPr/>
              <p14:nvPr/>
            </p14:nvContentPartPr>
            <p14:xfrm>
              <a:off x="2404145" y="5550627"/>
              <a:ext cx="360" cy="360"/>
            </p14:xfrm>
          </p:contentPart>
        </mc:Choice>
        <mc:Fallback>
          <p:pic>
            <p:nvPicPr>
              <p:cNvPr id="34" name="Ink 33">
                <a:extLst>
                  <a:ext uri="{FF2B5EF4-FFF2-40B4-BE49-F238E27FC236}">
                    <a16:creationId xmlns:a16="http://schemas.microsoft.com/office/drawing/2014/main" id="{6F7B0E2C-1AC7-4428-8EF8-E0FF089C0804}"/>
                  </a:ext>
                </a:extLst>
              </p:cNvPr>
              <p:cNvPicPr/>
              <p:nvPr/>
            </p:nvPicPr>
            <p:blipFill>
              <a:blip r:embed="rId6"/>
              <a:stretch>
                <a:fillRect/>
              </a:stretch>
            </p:blipFill>
            <p:spPr>
              <a:xfrm>
                <a:off x="2386145" y="5514627"/>
                <a:ext cx="36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Ink 34">
                <a:extLst>
                  <a:ext uri="{FF2B5EF4-FFF2-40B4-BE49-F238E27FC236}">
                    <a16:creationId xmlns:a16="http://schemas.microsoft.com/office/drawing/2014/main" id="{DFFFD21D-503E-4D38-AAD8-2D255ECDDAA3}"/>
                  </a:ext>
                </a:extLst>
              </p14:cNvPr>
              <p14:cNvContentPartPr/>
              <p14:nvPr/>
            </p14:nvContentPartPr>
            <p14:xfrm>
              <a:off x="2189945" y="5628027"/>
              <a:ext cx="360" cy="360"/>
            </p14:xfrm>
          </p:contentPart>
        </mc:Choice>
        <mc:Fallback>
          <p:pic>
            <p:nvPicPr>
              <p:cNvPr id="35" name="Ink 34">
                <a:extLst>
                  <a:ext uri="{FF2B5EF4-FFF2-40B4-BE49-F238E27FC236}">
                    <a16:creationId xmlns:a16="http://schemas.microsoft.com/office/drawing/2014/main" id="{DFFFD21D-503E-4D38-AAD8-2D255ECDDAA3}"/>
                  </a:ext>
                </a:extLst>
              </p:cNvPr>
              <p:cNvPicPr/>
              <p:nvPr/>
            </p:nvPicPr>
            <p:blipFill>
              <a:blip r:embed="rId6"/>
              <a:stretch>
                <a:fillRect/>
              </a:stretch>
            </p:blipFill>
            <p:spPr>
              <a:xfrm>
                <a:off x="2172305" y="5592027"/>
                <a:ext cx="36000" cy="72000"/>
              </a:xfrm>
              <a:prstGeom prst="rect">
                <a:avLst/>
              </a:prstGeom>
            </p:spPr>
          </p:pic>
        </mc:Fallback>
      </mc:AlternateContent>
    </p:spTree>
    <p:extLst>
      <p:ext uri="{BB962C8B-B14F-4D97-AF65-F5344CB8AC3E}">
        <p14:creationId xmlns:p14="http://schemas.microsoft.com/office/powerpoint/2010/main" val="7158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1. Progress on publishing null results</a:t>
            </a:r>
          </a:p>
          <a:p>
            <a:pPr eaLnBrk="1" hangingPunct="1">
              <a:defRPr/>
            </a:pPr>
            <a:r>
              <a:rPr lang="en-US" sz="2400" dirty="0"/>
              <a:t>Within models, or in a policy-relevant setting, all magnitudes may be of interest </a:t>
            </a:r>
            <a:r>
              <a:rPr lang="en-US" sz="2400" dirty="0">
                <a:sym typeface="Wingdings" panose="05000000000000000000" pitchFamily="2" charset="2"/>
              </a:rPr>
              <a:t> Less publication bias</a:t>
            </a:r>
          </a:p>
          <a:p>
            <a:pPr lvl="1" eaLnBrk="1" hangingPunct="1">
              <a:defRPr/>
            </a:pPr>
            <a:r>
              <a:rPr lang="en-US" sz="2200" dirty="0">
                <a:sym typeface="Wingdings" panose="05000000000000000000" pitchFamily="2" charset="2"/>
              </a:rPr>
              <a:t>Clear plus for economics versus psychology (only sign matters)</a:t>
            </a:r>
          </a:p>
          <a:p>
            <a:pPr eaLnBrk="1" hangingPunct="1">
              <a:defRPr/>
            </a:pPr>
            <a:r>
              <a:rPr lang="en-US" sz="2400" dirty="0">
                <a:sym typeface="Wingdings" panose="05000000000000000000" pitchFamily="2" charset="2"/>
              </a:rPr>
              <a:t>Example: Meta-analysis of minimum-wage studies in AK from Wolfson and Bellman (2015)</a:t>
            </a:r>
          </a:p>
          <a:p>
            <a:pPr eaLnBrk="1" hangingPunct="1">
              <a:defRPr/>
            </a:pPr>
            <a:endParaRPr lang="en-US" sz="2400" dirty="0">
              <a:sym typeface="Wingdings" panose="05000000000000000000" pitchFamily="2" charset="2"/>
            </a:endParaRPr>
          </a:p>
          <a:p>
            <a:pPr eaLnBrk="1" hangingPunct="1">
              <a:defRPr/>
            </a:pPr>
            <a:endParaRPr lang="en-US" sz="2800" dirty="0">
              <a:sym typeface="Wingdings" panose="05000000000000000000" pitchFamily="2" charset="2"/>
            </a:endParaRPr>
          </a:p>
          <a:p>
            <a:pPr eaLnBrk="1" hangingPunct="1">
              <a:defRPr/>
            </a:pPr>
            <a:endParaRPr lang="en-US" sz="28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endParaRPr lang="en-US" sz="2400" dirty="0">
              <a:sym typeface="Wingdings" panose="05000000000000000000" pitchFamily="2" charset="2"/>
            </a:endParaRPr>
          </a:p>
          <a:p>
            <a:pPr eaLnBrk="1" hangingPunct="1">
              <a:defRPr/>
            </a:pPr>
            <a:r>
              <a:rPr lang="en-US" sz="2400" dirty="0">
                <a:sym typeface="Wingdings" panose="05000000000000000000" pitchFamily="2" charset="2"/>
              </a:rPr>
              <a:t>Not much publication bias! </a:t>
            </a:r>
            <a:endParaRPr lang="en-US" sz="2400" dirty="0"/>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pic>
        <p:nvPicPr>
          <p:cNvPr id="2" name="Picture 1">
            <a:extLst>
              <a:ext uri="{FF2B5EF4-FFF2-40B4-BE49-F238E27FC236}">
                <a16:creationId xmlns:a16="http://schemas.microsoft.com/office/drawing/2014/main" id="{829A31F2-C023-47DE-A780-3A5B50E4F17F}"/>
              </a:ext>
            </a:extLst>
          </p:cNvPr>
          <p:cNvPicPr>
            <a:picLocks noChangeAspect="1"/>
          </p:cNvPicPr>
          <p:nvPr/>
        </p:nvPicPr>
        <p:blipFill>
          <a:blip r:embed="rId3"/>
          <a:stretch>
            <a:fillRect/>
          </a:stretch>
        </p:blipFill>
        <p:spPr>
          <a:xfrm>
            <a:off x="1600200" y="3505200"/>
            <a:ext cx="5504331" cy="2741763"/>
          </a:xfrm>
          <a:prstGeom prst="rect">
            <a:avLst/>
          </a:prstGeom>
        </p:spPr>
      </p:pic>
    </p:spTree>
    <p:extLst>
      <p:ext uri="{BB962C8B-B14F-4D97-AF65-F5344CB8AC3E}">
        <p14:creationId xmlns:p14="http://schemas.microsoft.com/office/powerpoint/2010/main" val="35295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2. Keep better record of studies run</a:t>
            </a:r>
          </a:p>
          <a:p>
            <a:pPr eaLnBrk="1" hangingPunct="1">
              <a:defRPr/>
            </a:pPr>
            <a:r>
              <a:rPr lang="en-US" sz="2400" dirty="0"/>
              <a:t>Pre-registration of a study (AEA registry) allows record of study before it is run</a:t>
            </a:r>
          </a:p>
          <a:p>
            <a:pPr eaLnBrk="1" hangingPunct="1">
              <a:defRPr/>
            </a:pPr>
            <a:endParaRPr lang="en-US" sz="2400" dirty="0"/>
          </a:p>
          <a:p>
            <a:pPr eaLnBrk="1" hangingPunct="1">
              <a:defRPr/>
            </a:pPr>
            <a:r>
              <a:rPr lang="en-US" sz="2400" dirty="0"/>
              <a:t>Studies supported by major grants should require some record of results</a:t>
            </a:r>
          </a:p>
          <a:p>
            <a:pPr eaLnBrk="1" hangingPunct="1">
              <a:defRPr/>
            </a:pPr>
            <a:endParaRPr lang="en-US" sz="2400" dirty="0"/>
          </a:p>
          <a:p>
            <a:pPr eaLnBrk="1" hangingPunct="1">
              <a:defRPr/>
            </a:pPr>
            <a:r>
              <a:rPr lang="en-US" sz="2400" dirty="0"/>
              <a:t>Create searchable (short) summary for all projects in these categories</a:t>
            </a: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spTree>
    <p:extLst>
      <p:ext uri="{BB962C8B-B14F-4D97-AF65-F5344CB8AC3E}">
        <p14:creationId xmlns:p14="http://schemas.microsoft.com/office/powerpoint/2010/main" val="31217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Research Transparency</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What are obvious principle of research transparency?</a:t>
            </a:r>
          </a:p>
          <a:p>
            <a:pPr eaLnBrk="1" hangingPunct="1">
              <a:defRPr/>
            </a:pPr>
            <a:endParaRPr lang="en-US" sz="2400" dirty="0"/>
          </a:p>
          <a:p>
            <a:pPr marL="788988" lvl="1" indent="-514350" eaLnBrk="1" hangingPunct="1">
              <a:buFont typeface="+mj-lt"/>
              <a:buAutoNum type="arabicPeriod"/>
              <a:defRPr/>
            </a:pPr>
            <a:r>
              <a:rPr lang="en-US" sz="2200" dirty="0"/>
              <a:t>(</a:t>
            </a:r>
            <a:r>
              <a:rPr lang="en-US" sz="2200" i="1" dirty="0"/>
              <a:t>No fake data</a:t>
            </a:r>
            <a:r>
              <a:rPr lang="en-US" sz="2200" dirty="0"/>
              <a:t>) Data is real!</a:t>
            </a:r>
          </a:p>
          <a:p>
            <a:pPr marL="788988" lvl="1" indent="-514350" eaLnBrk="1" hangingPunct="1">
              <a:buFont typeface="+mj-lt"/>
              <a:buAutoNum type="arabicPeriod"/>
              <a:defRPr/>
            </a:pPr>
            <a:endParaRPr lang="en-US" sz="2400" dirty="0"/>
          </a:p>
          <a:p>
            <a:pPr marL="788988" lvl="1" indent="-514350" eaLnBrk="1" hangingPunct="1">
              <a:buFont typeface="+mj-lt"/>
              <a:buAutoNum type="arabicPeriod"/>
              <a:defRPr/>
            </a:pPr>
            <a:r>
              <a:rPr lang="en-US" sz="2200" i="1" dirty="0"/>
              <a:t>(No publication Bias)</a:t>
            </a:r>
            <a:r>
              <a:rPr lang="en-US" sz="2200" dirty="0"/>
              <a:t> Published research presents a reliable summary of research findings</a:t>
            </a:r>
            <a:endParaRPr lang="en-US" dirty="0"/>
          </a:p>
          <a:p>
            <a:pPr marL="788988" lvl="1" indent="-514350" eaLnBrk="1" hangingPunct="1">
              <a:buFont typeface="+mj-lt"/>
              <a:buAutoNum type="arabicPeriod"/>
              <a:defRPr/>
            </a:pPr>
            <a:endParaRPr lang="en-US" sz="2400" i="1" dirty="0"/>
          </a:p>
          <a:p>
            <a:pPr marL="788988" lvl="1" indent="-514350" eaLnBrk="1" hangingPunct="1">
              <a:buFont typeface="+mj-lt"/>
              <a:buAutoNum type="arabicPeriod"/>
              <a:defRPr/>
            </a:pPr>
            <a:r>
              <a:rPr lang="en-US" sz="2400" i="1" dirty="0"/>
              <a:t>(Reproducibility)</a:t>
            </a:r>
            <a:r>
              <a:rPr lang="en-US" sz="2400" dirty="0"/>
              <a:t> It is possible to replicate published research results </a:t>
            </a:r>
          </a:p>
          <a:p>
            <a:pPr marL="514350" indent="-514350" eaLnBrk="1" hangingPunct="1">
              <a:buFont typeface="+mj-lt"/>
              <a:buAutoNum type="arabicPeriod"/>
              <a:defRPr/>
            </a:pPr>
            <a:endParaRPr lang="en-US" sz="2400" dirty="0"/>
          </a:p>
          <a:p>
            <a:pPr eaLnBrk="1" hangingPunct="1">
              <a:defRPr/>
            </a:pPr>
            <a:r>
              <a:rPr lang="en-US" sz="2400" dirty="0"/>
              <a:t>What do we know about these basic principles in</a:t>
            </a:r>
          </a:p>
          <a:p>
            <a:pPr lvl="1" eaLnBrk="1" hangingPunct="1">
              <a:defRPr/>
            </a:pPr>
            <a:r>
              <a:rPr lang="en-US" dirty="0"/>
              <a:t>Economics,</a:t>
            </a:r>
          </a:p>
          <a:p>
            <a:pPr lvl="1" eaLnBrk="1" hangingPunct="1">
              <a:defRPr/>
            </a:pPr>
            <a:r>
              <a:rPr lang="en-US" dirty="0"/>
              <a:t>Behavioral economics, and</a:t>
            </a:r>
          </a:p>
          <a:p>
            <a:pPr lvl="1" eaLnBrk="1" hangingPunct="1">
              <a:defRPr/>
            </a:pPr>
            <a:r>
              <a:rPr lang="en-US" dirty="0"/>
              <a:t>Other social sciences?</a:t>
            </a:r>
          </a:p>
          <a:p>
            <a:pPr eaLnBrk="1" hangingPunct="1">
              <a:defRPr/>
            </a:pP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3. Prediction of research results</a:t>
            </a:r>
          </a:p>
          <a:p>
            <a:pPr eaLnBrk="1" hangingPunct="1">
              <a:defRPr/>
            </a:pPr>
            <a:r>
              <a:rPr lang="en-US" sz="2400" dirty="0"/>
              <a:t>Common case of precise null results:</a:t>
            </a:r>
          </a:p>
          <a:p>
            <a:pPr lvl="1" eaLnBrk="1" hangingPunct="1">
              <a:defRPr/>
            </a:pPr>
            <a:r>
              <a:rPr lang="en-US" sz="2200" dirty="0"/>
              <a:t>Run study for which experts widely expected high effectiveness</a:t>
            </a:r>
          </a:p>
          <a:p>
            <a:pPr lvl="1" eaLnBrk="1" hangingPunct="1">
              <a:defRPr/>
            </a:pPr>
            <a:r>
              <a:rPr lang="en-US" sz="2200" dirty="0"/>
              <a:t>Find precise zero</a:t>
            </a:r>
          </a:p>
          <a:p>
            <a:pPr lvl="1" eaLnBrk="1" hangingPunct="1">
              <a:defRPr/>
            </a:pPr>
            <a:r>
              <a:rPr lang="en-US" sz="2200" dirty="0"/>
              <a:t>It should not be a null, you are rejecting the previous prior!</a:t>
            </a:r>
          </a:p>
          <a:p>
            <a:pPr lvl="1" eaLnBrk="1" hangingPunct="1">
              <a:defRPr/>
            </a:pPr>
            <a:r>
              <a:rPr lang="en-US" sz="2200" dirty="0"/>
              <a:t>But ex post, people find rationalizations. Now what?</a:t>
            </a:r>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pic>
        <p:nvPicPr>
          <p:cNvPr id="3" name="Picture 2">
            <a:extLst>
              <a:ext uri="{FF2B5EF4-FFF2-40B4-BE49-F238E27FC236}">
                <a16:creationId xmlns:a16="http://schemas.microsoft.com/office/drawing/2014/main" id="{7291EC36-6A2E-4189-974D-0A889C989E70}"/>
              </a:ext>
            </a:extLst>
          </p:cNvPr>
          <p:cNvPicPr>
            <a:picLocks noChangeAspect="1"/>
          </p:cNvPicPr>
          <p:nvPr/>
        </p:nvPicPr>
        <p:blipFill rotWithShape="1">
          <a:blip r:embed="rId3"/>
          <a:srcRect t="12854" b="12200"/>
          <a:stretch/>
        </p:blipFill>
        <p:spPr>
          <a:xfrm>
            <a:off x="609600" y="3352800"/>
            <a:ext cx="7772400" cy="3276600"/>
          </a:xfrm>
          <a:prstGeom prst="rect">
            <a:avLst/>
          </a:prstGeom>
        </p:spPr>
      </p:pic>
    </p:spTree>
    <p:extLst>
      <p:ext uri="{BB962C8B-B14F-4D97-AF65-F5344CB8AC3E}">
        <p14:creationId xmlns:p14="http://schemas.microsoft.com/office/powerpoint/2010/main" val="10021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Social Science Prediction Platform (SSPP) (co-PI with Eva </a:t>
            </a:r>
            <a:r>
              <a:rPr lang="en-US" sz="2400" dirty="0" err="1"/>
              <a:t>Vivalt</a:t>
            </a:r>
            <a:r>
              <a:rPr lang="en-US" sz="2400" dirty="0"/>
              <a:t>)</a:t>
            </a:r>
          </a:p>
          <a:p>
            <a:pPr eaLnBrk="1" hangingPunct="1">
              <a:defRPr/>
            </a:pPr>
            <a:endParaRPr lang="en-US" sz="2400" dirty="0"/>
          </a:p>
          <a:p>
            <a:pPr eaLnBrk="1" hangingPunct="1">
              <a:defRPr/>
            </a:pPr>
            <a:endParaRPr lang="en-US" sz="1600" dirty="0"/>
          </a:p>
          <a:p>
            <a:pPr eaLnBrk="1" hangingPunct="1">
              <a:defRPr/>
            </a:pPr>
            <a:endParaRPr lang="en-US" sz="1600" dirty="0"/>
          </a:p>
          <a:p>
            <a:pPr lvl="1" eaLnBrk="1" hangingPunct="1">
              <a:defRPr/>
            </a:pPr>
            <a:r>
              <a:rPr lang="en-US" sz="2200" dirty="0"/>
              <a:t>Identify group of relevant researchers</a:t>
            </a:r>
          </a:p>
          <a:p>
            <a:pPr lvl="1" eaLnBrk="1" hangingPunct="1">
              <a:defRPr/>
            </a:pPr>
            <a:r>
              <a:rPr lang="en-US" sz="2200" dirty="0"/>
              <a:t>Post project on platform with 5-10 Qualtrics</a:t>
            </a:r>
          </a:p>
          <a:p>
            <a:pPr lvl="1" eaLnBrk="1" hangingPunct="1">
              <a:defRPr/>
            </a:pPr>
            <a:r>
              <a:rPr lang="en-US" sz="2200" dirty="0"/>
              <a:t>Collect predictions</a:t>
            </a:r>
          </a:p>
          <a:p>
            <a:pPr lvl="1" eaLnBrk="1" hangingPunct="1">
              <a:defRPr/>
            </a:pPr>
            <a:r>
              <a:rPr lang="en-US" sz="2200" dirty="0"/>
              <a:t>Ex post, compare results to average (median) forecast</a:t>
            </a:r>
          </a:p>
          <a:p>
            <a:pPr eaLnBrk="1" hangingPunct="1">
              <a:defRPr/>
            </a:pPr>
            <a:endParaRPr lang="en-US" sz="2400" dirty="0"/>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pic>
        <p:nvPicPr>
          <p:cNvPr id="3" name="Picture 2">
            <a:extLst>
              <a:ext uri="{FF2B5EF4-FFF2-40B4-BE49-F238E27FC236}">
                <a16:creationId xmlns:a16="http://schemas.microsoft.com/office/drawing/2014/main" id="{7291EC36-6A2E-4189-974D-0A889C989E70}"/>
              </a:ext>
            </a:extLst>
          </p:cNvPr>
          <p:cNvPicPr>
            <a:picLocks noChangeAspect="1"/>
          </p:cNvPicPr>
          <p:nvPr/>
        </p:nvPicPr>
        <p:blipFill rotWithShape="1">
          <a:blip r:embed="rId3"/>
          <a:srcRect t="12854" b="12200"/>
          <a:stretch/>
        </p:blipFill>
        <p:spPr>
          <a:xfrm>
            <a:off x="2438400" y="1295400"/>
            <a:ext cx="3581400" cy="1509806"/>
          </a:xfrm>
          <a:prstGeom prst="rect">
            <a:avLst/>
          </a:prstGeom>
        </p:spPr>
      </p:pic>
      <p:pic>
        <p:nvPicPr>
          <p:cNvPr id="2" name="Picture 1">
            <a:extLst>
              <a:ext uri="{FF2B5EF4-FFF2-40B4-BE49-F238E27FC236}">
                <a16:creationId xmlns:a16="http://schemas.microsoft.com/office/drawing/2014/main" id="{3C5DC7D1-FE42-42E2-A127-0413DBBF5918}"/>
              </a:ext>
            </a:extLst>
          </p:cNvPr>
          <p:cNvPicPr>
            <a:picLocks noChangeAspect="1"/>
          </p:cNvPicPr>
          <p:nvPr/>
        </p:nvPicPr>
        <p:blipFill>
          <a:blip r:embed="rId4"/>
          <a:stretch>
            <a:fillRect/>
          </a:stretch>
        </p:blipFill>
        <p:spPr>
          <a:xfrm>
            <a:off x="1676400" y="4267200"/>
            <a:ext cx="5257800" cy="1581749"/>
          </a:xfrm>
          <a:prstGeom prst="rect">
            <a:avLst/>
          </a:prstGeom>
        </p:spPr>
      </p:pic>
      <p:pic>
        <p:nvPicPr>
          <p:cNvPr id="4" name="Picture 3">
            <a:extLst>
              <a:ext uri="{FF2B5EF4-FFF2-40B4-BE49-F238E27FC236}">
                <a16:creationId xmlns:a16="http://schemas.microsoft.com/office/drawing/2014/main" id="{9F8ACC2C-D565-4BDA-ACF0-A5ECA4BE7B3D}"/>
              </a:ext>
            </a:extLst>
          </p:cNvPr>
          <p:cNvPicPr>
            <a:picLocks noChangeAspect="1"/>
          </p:cNvPicPr>
          <p:nvPr/>
        </p:nvPicPr>
        <p:blipFill>
          <a:blip r:embed="rId5"/>
          <a:stretch>
            <a:fillRect/>
          </a:stretch>
        </p:blipFill>
        <p:spPr>
          <a:xfrm>
            <a:off x="1676400" y="5877464"/>
            <a:ext cx="5416952" cy="828136"/>
          </a:xfrm>
          <a:prstGeom prst="rect">
            <a:avLst/>
          </a:prstGeom>
        </p:spPr>
      </p:pic>
    </p:spTree>
    <p:extLst>
      <p:ext uri="{BB962C8B-B14F-4D97-AF65-F5344CB8AC3E}">
        <p14:creationId xmlns:p14="http://schemas.microsoft.com/office/powerpoint/2010/main" val="30880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4. Power studies correctly</a:t>
            </a:r>
          </a:p>
          <a:p>
            <a:pPr eaLnBrk="1" hangingPunct="1">
              <a:defRPr/>
            </a:pPr>
            <a:r>
              <a:rPr lang="en-US" sz="2400" dirty="0"/>
              <a:t>So mis-leading to think that 0.2 </a:t>
            </a:r>
            <a:r>
              <a:rPr lang="en-US" sz="2400" dirty="0" err="1"/>
              <a:t>s.d.</a:t>
            </a:r>
            <a:r>
              <a:rPr lang="en-US" sz="2400" dirty="0"/>
              <a:t> effect is modest effect!</a:t>
            </a:r>
          </a:p>
          <a:p>
            <a:pPr eaLnBrk="1" hangingPunct="1">
              <a:defRPr/>
            </a:pPr>
            <a:endParaRPr lang="en-US" sz="2400" dirty="0"/>
          </a:p>
          <a:p>
            <a:pPr eaLnBrk="1" hangingPunct="1">
              <a:defRPr/>
            </a:pPr>
            <a:r>
              <a:rPr lang="en-US" sz="2400" dirty="0"/>
              <a:t>Assume effect size most times of 0.05 or 0.1 standard dev</a:t>
            </a:r>
          </a:p>
          <a:p>
            <a:pPr eaLnBrk="1" hangingPunct="1">
              <a:defRPr/>
            </a:pPr>
            <a:endParaRPr lang="en-US" sz="2400" dirty="0"/>
          </a:p>
          <a:p>
            <a:pPr eaLnBrk="1" hangingPunct="1">
              <a:defRPr/>
            </a:pPr>
            <a:r>
              <a:rPr lang="en-US" sz="2400" dirty="0"/>
              <a:t>Can your study be powered for that?</a:t>
            </a:r>
          </a:p>
          <a:p>
            <a:pPr eaLnBrk="1" hangingPunct="1">
              <a:defRPr/>
            </a:pPr>
            <a:endParaRPr lang="en-US" sz="2400" dirty="0"/>
          </a:p>
          <a:p>
            <a:pPr eaLnBrk="1" hangingPunct="1">
              <a:defRPr/>
            </a:pPr>
            <a:r>
              <a:rPr lang="en-US" sz="2400" dirty="0"/>
              <a:t>Do not take effect size for power from published studies, as those are likely biased by publication bias!</a:t>
            </a:r>
          </a:p>
          <a:p>
            <a:pPr eaLnBrk="1" hangingPunct="1">
              <a:defRPr/>
            </a:pPr>
            <a:endParaRPr lang="en-US" sz="2400" dirty="0"/>
          </a:p>
          <a:p>
            <a:pPr eaLnBrk="1" hangingPunct="1">
              <a:defRPr/>
            </a:pPr>
            <a:r>
              <a:rPr lang="en-US" sz="2400" dirty="0"/>
              <a:t>More on this soon</a:t>
            </a:r>
          </a:p>
          <a:p>
            <a:pPr eaLnBrk="1" hangingPunct="1">
              <a:defRPr/>
            </a:pPr>
            <a:endParaRPr lang="en-US" sz="2400" dirty="0"/>
          </a:p>
          <a:p>
            <a:pPr eaLnBrk="1" hangingPunct="1">
              <a:defRPr/>
            </a:pPr>
            <a:endParaRPr lang="en-US" sz="1600" dirty="0"/>
          </a:p>
          <a:p>
            <a:pPr eaLnBrk="1" hangingPunct="1">
              <a:defRPr/>
            </a:pPr>
            <a:endParaRPr lang="en-US" sz="2400" dirty="0"/>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spTree>
    <p:extLst>
      <p:ext uri="{BB962C8B-B14F-4D97-AF65-F5344CB8AC3E}">
        <p14:creationId xmlns:p14="http://schemas.microsoft.com/office/powerpoint/2010/main" val="41575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5. Find data sets with no selective publication</a:t>
            </a:r>
          </a:p>
          <a:p>
            <a:pPr eaLnBrk="1" hangingPunct="1">
              <a:defRPr/>
            </a:pPr>
            <a:r>
              <a:rPr lang="en-US" sz="2400" dirty="0"/>
              <a:t>Example 1: </a:t>
            </a:r>
            <a:r>
              <a:rPr lang="en-US" sz="2400" b="1" dirty="0"/>
              <a:t>Franco, Malhotra, and </a:t>
            </a:r>
            <a:r>
              <a:rPr lang="en-US" sz="2400" b="1" dirty="0" err="1"/>
              <a:t>Simonovits</a:t>
            </a:r>
            <a:r>
              <a:rPr lang="en-US" sz="2400" b="1" dirty="0"/>
              <a:t> (Science 2014)</a:t>
            </a:r>
            <a:r>
              <a:rPr lang="en-US" sz="2400" dirty="0"/>
              <a:t> </a:t>
            </a:r>
          </a:p>
          <a:p>
            <a:pPr lvl="1" eaLnBrk="1" hangingPunct="1">
              <a:defRPr/>
            </a:pPr>
            <a:r>
              <a:rPr lang="en-US" sz="2200" dirty="0"/>
              <a:t>Time Sharing Experiments in Social Science, 221 studies</a:t>
            </a:r>
          </a:p>
          <a:p>
            <a:pPr lvl="1" eaLnBrk="1" hangingPunct="1">
              <a:defRPr/>
            </a:pPr>
            <a:r>
              <a:rPr lang="en-US" sz="2200" dirty="0"/>
              <a:t>Researchers have to ask permission and write proposal and undergo peer review to get approval</a:t>
            </a:r>
          </a:p>
          <a:p>
            <a:pPr lvl="1" eaLnBrk="1" hangingPunct="1">
              <a:defRPr/>
            </a:pPr>
            <a:r>
              <a:rPr lang="en-US" sz="2200" dirty="0"/>
              <a:t>Mostly political science, psychology, sociology</a:t>
            </a:r>
          </a:p>
          <a:p>
            <a:pPr lvl="1" eaLnBrk="1" hangingPunct="1">
              <a:defRPr/>
            </a:pPr>
            <a:r>
              <a:rPr lang="en-US" sz="2200" dirty="0"/>
              <a:t>Authors get back at all proposals approved: did you publish?</a:t>
            </a:r>
          </a:p>
          <a:p>
            <a:pPr lvl="1" eaLnBrk="1" hangingPunct="1">
              <a:defRPr/>
            </a:pPr>
            <a:endParaRPr lang="en-US" sz="2200" dirty="0"/>
          </a:p>
          <a:p>
            <a:pPr eaLnBrk="1" hangingPunct="1">
              <a:defRPr/>
            </a:pPr>
            <a:endParaRPr lang="en-US" sz="1600" dirty="0"/>
          </a:p>
          <a:p>
            <a:pPr eaLnBrk="1" hangingPunct="1">
              <a:defRPr/>
            </a:pPr>
            <a:endParaRPr lang="en-US" sz="2400" dirty="0"/>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pic>
        <p:nvPicPr>
          <p:cNvPr id="2" name="Picture 1">
            <a:extLst>
              <a:ext uri="{FF2B5EF4-FFF2-40B4-BE49-F238E27FC236}">
                <a16:creationId xmlns:a16="http://schemas.microsoft.com/office/drawing/2014/main" id="{CCD223B5-F243-4829-8AFB-9ED99691957C}"/>
              </a:ext>
            </a:extLst>
          </p:cNvPr>
          <p:cNvPicPr>
            <a:picLocks noChangeAspect="1"/>
          </p:cNvPicPr>
          <p:nvPr/>
        </p:nvPicPr>
        <p:blipFill>
          <a:blip r:embed="rId3"/>
          <a:stretch>
            <a:fillRect/>
          </a:stretch>
        </p:blipFill>
        <p:spPr>
          <a:xfrm>
            <a:off x="1143000" y="4191000"/>
            <a:ext cx="6868541" cy="2286000"/>
          </a:xfrm>
          <a:prstGeom prst="rect">
            <a:avLst/>
          </a:prstGeom>
        </p:spPr>
      </p:pic>
    </p:spTree>
    <p:extLst>
      <p:ext uri="{BB962C8B-B14F-4D97-AF65-F5344CB8AC3E}">
        <p14:creationId xmlns:p14="http://schemas.microsoft.com/office/powerpoint/2010/main" val="26899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Counter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800" dirty="0"/>
              <a:t>5. Find data sets with no selective publication</a:t>
            </a:r>
          </a:p>
          <a:p>
            <a:pPr eaLnBrk="1" hangingPunct="1">
              <a:defRPr/>
            </a:pPr>
            <a:r>
              <a:rPr lang="en-US" sz="2400" dirty="0"/>
              <a:t>Example 2: </a:t>
            </a:r>
            <a:r>
              <a:rPr lang="en-US" sz="2400" b="1" dirty="0" err="1"/>
              <a:t>DellaVigna</a:t>
            </a:r>
            <a:r>
              <a:rPr lang="en-US" sz="2400" b="1" dirty="0"/>
              <a:t> and </a:t>
            </a:r>
            <a:r>
              <a:rPr lang="en-US" sz="2400" b="1" dirty="0" err="1"/>
              <a:t>Linos</a:t>
            </a:r>
            <a:r>
              <a:rPr lang="en-US" sz="2400" b="1" dirty="0"/>
              <a:t> (EMA 2022): Nudge Units!</a:t>
            </a:r>
            <a:r>
              <a:rPr lang="en-US" sz="2400" dirty="0"/>
              <a:t> </a:t>
            </a:r>
          </a:p>
          <a:p>
            <a:pPr eaLnBrk="1" hangingPunct="1">
              <a:defRPr/>
            </a:pPr>
            <a:r>
              <a:rPr lang="en-US" sz="2400" dirty="0"/>
              <a:t>Access to administrative record on all RCT nudge trials run by 2 major Nudge Units</a:t>
            </a:r>
          </a:p>
          <a:p>
            <a:pPr eaLnBrk="1" hangingPunct="1">
              <a:defRPr/>
            </a:pPr>
            <a:endParaRPr lang="en-US" sz="2400" dirty="0"/>
          </a:p>
          <a:p>
            <a:pPr eaLnBrk="1" hangingPunct="1">
              <a:defRPr/>
            </a:pPr>
            <a:r>
              <a:rPr lang="en-US" sz="2400" dirty="0"/>
              <a:t>Compare to meta-analysis of published nudge papers</a:t>
            </a:r>
          </a:p>
          <a:p>
            <a:pPr eaLnBrk="1" hangingPunct="1">
              <a:defRPr/>
            </a:pPr>
            <a:endParaRPr lang="en-US" sz="2400" dirty="0"/>
          </a:p>
          <a:p>
            <a:pPr lvl="1" eaLnBrk="1" hangingPunct="1">
              <a:defRPr/>
            </a:pPr>
            <a:endParaRPr lang="en-US" sz="2200" dirty="0"/>
          </a:p>
          <a:p>
            <a:pPr eaLnBrk="1" hangingPunct="1">
              <a:defRPr/>
            </a:pPr>
            <a:endParaRPr lang="en-US" sz="1600" dirty="0"/>
          </a:p>
          <a:p>
            <a:pPr eaLnBrk="1" hangingPunct="1">
              <a:defRPr/>
            </a:pPr>
            <a:endParaRPr lang="en-US" sz="2400" dirty="0"/>
          </a:p>
          <a:p>
            <a:pPr marL="319088" lvl="1" indent="0" eaLnBrk="1" hangingPunct="1">
              <a:buNone/>
              <a:defRPr/>
            </a:pPr>
            <a:endParaRPr lang="en-US" dirty="0"/>
          </a:p>
          <a:p>
            <a:pPr lvl="1" eaLnBrk="1" hangingPunct="1">
              <a:defRPr/>
            </a:pPr>
            <a:endParaRPr lang="en-US" sz="2600" dirty="0"/>
          </a:p>
          <a:p>
            <a:pPr eaLnBrk="1" hangingPunct="1">
              <a:defRPr/>
            </a:pPr>
            <a:endParaRPr lang="en-US" sz="1000" dirty="0">
              <a:sym typeface="Wingdings" panose="05000000000000000000" pitchFamily="2" charset="2"/>
            </a:endParaRPr>
          </a:p>
        </p:txBody>
      </p:sp>
    </p:spTree>
    <p:extLst>
      <p:ext uri="{BB962C8B-B14F-4D97-AF65-F5344CB8AC3E}">
        <p14:creationId xmlns:p14="http://schemas.microsoft.com/office/powerpoint/2010/main" val="35881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98438"/>
            <a:ext cx="7772400" cy="715962"/>
          </a:xfrm>
        </p:spPr>
        <p:txBody>
          <a:bodyPr/>
          <a:lstStyle/>
          <a:p>
            <a:pPr algn="ctr"/>
            <a:r>
              <a:rPr lang="en-US" dirty="0"/>
              <a:t>Introduction</a:t>
            </a:r>
          </a:p>
        </p:txBody>
      </p:sp>
      <p:sp>
        <p:nvSpPr>
          <p:cNvPr id="3" name="Marcador de contenido 2"/>
          <p:cNvSpPr>
            <a:spLocks noGrp="1"/>
          </p:cNvSpPr>
          <p:nvPr>
            <p:ph sz="quarter" idx="1"/>
          </p:nvPr>
        </p:nvSpPr>
        <p:spPr>
          <a:xfrm>
            <a:off x="685800" y="914400"/>
            <a:ext cx="8001000" cy="5486400"/>
          </a:xfrm>
        </p:spPr>
        <p:txBody>
          <a:bodyPr/>
          <a:lstStyle/>
          <a:p>
            <a:r>
              <a:rPr lang="en-US" sz="2400" dirty="0"/>
              <a:t>Thaler and Sunstein (2009): “Nudge”</a:t>
            </a:r>
          </a:p>
          <a:p>
            <a:pPr marL="319088" lvl="1" indent="0">
              <a:buNone/>
            </a:pPr>
            <a:r>
              <a:rPr lang="en-US" sz="1800" i="1" dirty="0"/>
              <a:t>Choice architecture that alters people's behavior in a predictable way without forbidding any options or significantly changing their economic incentives</a:t>
            </a:r>
            <a:endParaRPr lang="en-US" i="1" dirty="0"/>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udge: Improving Decisions About Health, Wealth, and Happiness: Thaler,  Richard H., Sunstein, Cass R.: 8580001056876: Amazon.com: Books">
            <a:extLst>
              <a:ext uri="{FF2B5EF4-FFF2-40B4-BE49-F238E27FC236}">
                <a16:creationId xmlns:a16="http://schemas.microsoft.com/office/drawing/2014/main" id="{B6B75B17-BEBA-417A-853A-D7C9C5DA74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981200"/>
            <a:ext cx="3098894" cy="475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2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98438"/>
            <a:ext cx="7772400" cy="715962"/>
          </a:xfrm>
        </p:spPr>
        <p:txBody>
          <a:bodyPr/>
          <a:lstStyle/>
          <a:p>
            <a:pPr algn="ctr"/>
            <a:r>
              <a:rPr lang="en-US" dirty="0"/>
              <a:t>Introduction</a:t>
            </a:r>
          </a:p>
        </p:txBody>
      </p:sp>
      <p:sp>
        <p:nvSpPr>
          <p:cNvPr id="3" name="Marcador de contenido 2"/>
          <p:cNvSpPr>
            <a:spLocks noGrp="1"/>
          </p:cNvSpPr>
          <p:nvPr>
            <p:ph sz="quarter" idx="1"/>
          </p:nvPr>
        </p:nvSpPr>
        <p:spPr>
          <a:xfrm>
            <a:off x="685800" y="914400"/>
            <a:ext cx="8001000" cy="5486400"/>
          </a:xfrm>
        </p:spPr>
        <p:txBody>
          <a:bodyPr/>
          <a:lstStyle/>
          <a:p>
            <a:r>
              <a:rPr lang="en-US" sz="2400" dirty="0" err="1"/>
              <a:t>Thaler</a:t>
            </a:r>
            <a:r>
              <a:rPr lang="en-US" sz="2400" dirty="0"/>
              <a:t> and </a:t>
            </a:r>
            <a:r>
              <a:rPr lang="en-US" sz="2400" dirty="0" err="1"/>
              <a:t>Sunstein</a:t>
            </a:r>
            <a:r>
              <a:rPr lang="en-US" sz="2400" dirty="0"/>
              <a:t> (2009): “Nudge”</a:t>
            </a:r>
          </a:p>
          <a:p>
            <a:pPr marL="319088" lvl="1" indent="0">
              <a:buNone/>
            </a:pPr>
            <a:r>
              <a:rPr lang="en-US" sz="1800" i="1" dirty="0"/>
              <a:t>Choice architecture that alters people's behavior in a predictable way without forbidding any options or significantly changing their economic incentives</a:t>
            </a:r>
            <a:endParaRPr lang="en-US" i="1" dirty="0"/>
          </a:p>
          <a:p>
            <a:r>
              <a:rPr lang="en-US" sz="2400" dirty="0"/>
              <a:t>Nudge RCTs adopted in government</a:t>
            </a:r>
          </a:p>
          <a:p>
            <a:endParaRPr lang="en-US" dirty="0"/>
          </a:p>
          <a:p>
            <a:endParaRPr lang="en-US" sz="1800" dirty="0"/>
          </a:p>
          <a:p>
            <a:endParaRPr lang="en-US" dirty="0"/>
          </a:p>
          <a:p>
            <a:endParaRPr lang="en-US" sz="2800" dirty="0"/>
          </a:p>
          <a:p>
            <a:endParaRPr lang="en-US" sz="2800" dirty="0"/>
          </a:p>
          <a:p>
            <a:endParaRPr lang="en-US" sz="3200" dirty="0"/>
          </a:p>
          <a:p>
            <a:endParaRPr lang="en-US" dirty="0"/>
          </a:p>
          <a:p>
            <a:endParaRPr lang="en-US" dirty="0"/>
          </a:p>
          <a:p>
            <a:r>
              <a:rPr lang="en-US" sz="2400" dirty="0"/>
              <a:t>Unique opportunity to study RCTs at scale</a:t>
            </a:r>
          </a:p>
          <a:p>
            <a:endParaRPr lang="en-US" dirty="0"/>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Content Placeholder 4"/>
          <p:cNvPicPr>
            <a:picLocks noChangeAspect="1"/>
          </p:cNvPicPr>
          <p:nvPr/>
        </p:nvPicPr>
        <p:blipFill>
          <a:blip r:embed="rId3"/>
          <a:stretch>
            <a:fillRect/>
          </a:stretch>
        </p:blipFill>
        <p:spPr>
          <a:xfrm>
            <a:off x="1828799" y="2362200"/>
            <a:ext cx="5497377" cy="3886200"/>
          </a:xfrm>
          <a:prstGeom prst="rect">
            <a:avLst/>
          </a:prstGeom>
          <a:ln>
            <a:solidFill>
              <a:schemeClr val="tx1"/>
            </a:solidFill>
          </a:ln>
        </p:spPr>
      </p:pic>
    </p:spTree>
    <p:extLst>
      <p:ext uri="{BB962C8B-B14F-4D97-AF65-F5344CB8AC3E}">
        <p14:creationId xmlns:p14="http://schemas.microsoft.com/office/powerpoint/2010/main" val="7413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685800" y="762000"/>
            <a:ext cx="7772400" cy="5486400"/>
          </a:xfrm>
        </p:spPr>
        <p:txBody>
          <a:bodyPr/>
          <a:lstStyle/>
          <a:p>
            <a:r>
              <a:rPr lang="en-US" dirty="0"/>
              <a:t>Collaboration with two Nudge Units:</a:t>
            </a:r>
          </a:p>
          <a:p>
            <a:pPr lvl="1"/>
            <a:r>
              <a:rPr lang="en-US" dirty="0"/>
              <a:t>SBST/OES, 2015- present </a:t>
            </a:r>
          </a:p>
          <a:p>
            <a:pPr lvl="1"/>
            <a:r>
              <a:rPr lang="en-US" dirty="0"/>
              <a:t>BIT North America 2015- present</a:t>
            </a:r>
          </a:p>
          <a:p>
            <a:pPr lvl="1"/>
            <a:endParaRPr lang="en-US" dirty="0"/>
          </a:p>
          <a:p>
            <a:pPr lvl="1"/>
            <a:endParaRPr lang="en-US" dirty="0"/>
          </a:p>
          <a:p>
            <a:pPr lvl="1"/>
            <a:endParaRPr lang="en-US" dirty="0"/>
          </a:p>
          <a:p>
            <a:pPr lvl="1"/>
            <a:endParaRPr lang="en-US" dirty="0"/>
          </a:p>
          <a:p>
            <a:endParaRPr lang="en-US" dirty="0"/>
          </a:p>
          <a:p>
            <a:r>
              <a:rPr lang="en-US" dirty="0"/>
              <a:t>Two key features:</a:t>
            </a:r>
          </a:p>
          <a:p>
            <a:pPr lvl="1"/>
            <a:r>
              <a:rPr lang="en-US" i="1" dirty="0"/>
              <a:t>(Transparency</a:t>
            </a:r>
            <a:r>
              <a:rPr lang="en-US" dirty="0"/>
              <a:t>) </a:t>
            </a:r>
            <a:r>
              <a:rPr lang="en-US" u="sng" dirty="0"/>
              <a:t>Each trial</a:t>
            </a:r>
            <a:r>
              <a:rPr lang="en-US" dirty="0"/>
              <a:t> has a trial report, and many have pre-analysis plans</a:t>
            </a:r>
          </a:p>
          <a:p>
            <a:pPr lvl="1"/>
            <a:r>
              <a:rPr lang="en-US" i="1" dirty="0"/>
              <a:t>(Novelty</a:t>
            </a:r>
            <a:r>
              <a:rPr lang="en-US" dirty="0"/>
              <a:t>) </a:t>
            </a:r>
            <a:r>
              <a:rPr lang="en-US" sz="2200" dirty="0"/>
              <a:t>87% of trials unpublished in academic </a:t>
            </a:r>
            <a:r>
              <a:rPr lang="en-US" dirty="0"/>
              <a:t>journals</a:t>
            </a:r>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04ACCC53-A5F7-4F34-BBB0-AD380D097E52}"/>
              </a:ext>
            </a:extLst>
          </p:cNvPr>
          <p:cNvGrpSpPr/>
          <p:nvPr/>
        </p:nvGrpSpPr>
        <p:grpSpPr>
          <a:xfrm>
            <a:off x="1066800" y="2466974"/>
            <a:ext cx="7608925" cy="1685925"/>
            <a:chOff x="708025" y="2909887"/>
            <a:chExt cx="7608925" cy="1685925"/>
          </a:xfrm>
        </p:grpSpPr>
        <p:pic>
          <p:nvPicPr>
            <p:cNvPr id="6" name="Picture 5"/>
            <p:cNvPicPr>
              <a:picLocks noChangeAspect="1"/>
            </p:cNvPicPr>
            <p:nvPr/>
          </p:nvPicPr>
          <p:blipFill>
            <a:blip r:embed="rId3"/>
            <a:stretch>
              <a:fillRect/>
            </a:stretch>
          </p:blipFill>
          <p:spPr>
            <a:xfrm>
              <a:off x="5288000" y="2981325"/>
              <a:ext cx="3028950" cy="1514475"/>
            </a:xfrm>
            <a:prstGeom prst="rect">
              <a:avLst/>
            </a:prstGeom>
          </p:spPr>
        </p:pic>
        <p:pic>
          <p:nvPicPr>
            <p:cNvPr id="4" name="Picture 3"/>
            <p:cNvPicPr>
              <a:picLocks noChangeAspect="1"/>
            </p:cNvPicPr>
            <p:nvPr/>
          </p:nvPicPr>
          <p:blipFill>
            <a:blip r:embed="rId4"/>
            <a:stretch>
              <a:fillRect/>
            </a:stretch>
          </p:blipFill>
          <p:spPr>
            <a:xfrm>
              <a:off x="3276600" y="2909887"/>
              <a:ext cx="2762250" cy="1657350"/>
            </a:xfrm>
            <a:prstGeom prst="rect">
              <a:avLst/>
            </a:prstGeom>
          </p:spPr>
        </p:pic>
        <p:pic>
          <p:nvPicPr>
            <p:cNvPr id="5" name="Picture 4"/>
            <p:cNvPicPr>
              <a:picLocks noChangeAspect="1"/>
            </p:cNvPicPr>
            <p:nvPr/>
          </p:nvPicPr>
          <p:blipFill>
            <a:blip r:embed="rId5"/>
            <a:stretch>
              <a:fillRect/>
            </a:stretch>
          </p:blipFill>
          <p:spPr>
            <a:xfrm>
              <a:off x="708025" y="2909887"/>
              <a:ext cx="2705100" cy="1685925"/>
            </a:xfrm>
            <a:prstGeom prst="rect">
              <a:avLst/>
            </a:prstGeom>
          </p:spPr>
        </p:pic>
      </p:grpSp>
      <p:sp>
        <p:nvSpPr>
          <p:cNvPr id="11" name="Título 1">
            <a:extLst>
              <a:ext uri="{FF2B5EF4-FFF2-40B4-BE49-F238E27FC236}">
                <a16:creationId xmlns:a16="http://schemas.microsoft.com/office/drawing/2014/main" id="{2EA68539-19B2-44A4-9688-B6D5752CC6AE}"/>
              </a:ext>
            </a:extLst>
          </p:cNvPr>
          <p:cNvSpPr txBox="1">
            <a:spLocks/>
          </p:cNvSpPr>
          <p:nvPr/>
        </p:nvSpPr>
        <p:spPr bwMode="auto">
          <a:xfrm>
            <a:off x="685800" y="198438"/>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Overview</a:t>
            </a:r>
          </a:p>
        </p:txBody>
      </p:sp>
    </p:spTree>
    <p:extLst>
      <p:ext uri="{BB962C8B-B14F-4D97-AF65-F5344CB8AC3E}">
        <p14:creationId xmlns:p14="http://schemas.microsoft.com/office/powerpoint/2010/main" val="30701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ítulo 1">
            <a:extLst>
              <a:ext uri="{FF2B5EF4-FFF2-40B4-BE49-F238E27FC236}">
                <a16:creationId xmlns:a16="http://schemas.microsoft.com/office/drawing/2014/main" id="{E0400AAD-33B6-4D9C-B282-9BDA3C6A509B}"/>
              </a:ext>
            </a:extLst>
          </p:cNvPr>
          <p:cNvSpPr txBox="1">
            <a:spLocks/>
          </p:cNvSpPr>
          <p:nvPr/>
        </p:nvSpPr>
        <p:spPr bwMode="auto">
          <a:xfrm>
            <a:off x="685800" y="198438"/>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Academic Journals: </a:t>
            </a:r>
            <a:r>
              <a:rPr lang="en-US" sz="3200" dirty="0"/>
              <a:t>Sample</a:t>
            </a:r>
            <a:endParaRPr lang="en-US" dirty="0"/>
          </a:p>
        </p:txBody>
      </p:sp>
      <p:pic>
        <p:nvPicPr>
          <p:cNvPr id="3" name="Picture 2">
            <a:extLst>
              <a:ext uri="{FF2B5EF4-FFF2-40B4-BE49-F238E27FC236}">
                <a16:creationId xmlns:a16="http://schemas.microsoft.com/office/drawing/2014/main" id="{217CFE41-0C1A-4BB3-B4E2-774D10D1C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196" y="1645673"/>
            <a:ext cx="5489608" cy="4678927"/>
          </a:xfrm>
          <a:prstGeom prst="rect">
            <a:avLst/>
          </a:prstGeom>
        </p:spPr>
      </p:pic>
      <p:sp>
        <p:nvSpPr>
          <p:cNvPr id="6" name="Marcador de contenido 2"/>
          <p:cNvSpPr txBox="1">
            <a:spLocks/>
          </p:cNvSpPr>
          <p:nvPr/>
        </p:nvSpPr>
        <p:spPr bwMode="auto">
          <a:xfrm>
            <a:off x="685800" y="838200"/>
            <a:ext cx="8077200" cy="982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a:t>Start from two recent nudge meta-analyses: </a:t>
            </a:r>
            <a:br>
              <a:rPr lang="en-US" sz="2400" dirty="0"/>
            </a:br>
            <a:r>
              <a:rPr lang="en-US" sz="1800" b="1" dirty="0"/>
              <a:t>Hummel &amp; </a:t>
            </a:r>
            <a:r>
              <a:rPr lang="en-US" sz="1800" b="1" dirty="0" err="1"/>
              <a:t>Maedche</a:t>
            </a:r>
            <a:r>
              <a:rPr lang="en-US" sz="1800" b="1" dirty="0"/>
              <a:t> (2019) and </a:t>
            </a:r>
            <a:r>
              <a:rPr lang="en-US" sz="2000" b="1" dirty="0" err="1"/>
              <a:t>Benartzi</a:t>
            </a:r>
            <a:r>
              <a:rPr lang="en-US" sz="2000" b="1" dirty="0"/>
              <a:t> et al. (2017)</a:t>
            </a:r>
            <a:endParaRPr lang="en-US" sz="3200" dirty="0"/>
          </a:p>
        </p:txBody>
      </p:sp>
    </p:spTree>
    <p:extLst>
      <p:ext uri="{BB962C8B-B14F-4D97-AF65-F5344CB8AC3E}">
        <p14:creationId xmlns:p14="http://schemas.microsoft.com/office/powerpoint/2010/main" val="24365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98438"/>
            <a:ext cx="7772400" cy="715962"/>
          </a:xfrm>
        </p:spPr>
        <p:txBody>
          <a:bodyPr/>
          <a:lstStyle/>
          <a:p>
            <a:pPr algn="ctr"/>
            <a:r>
              <a:rPr lang="en-US" dirty="0"/>
              <a:t>Academic Journals: </a:t>
            </a:r>
            <a:r>
              <a:rPr lang="en-US" sz="3200" dirty="0"/>
              <a:t>Effect Size</a:t>
            </a:r>
            <a:endParaRPr lang="en-US" dirty="0"/>
          </a:p>
        </p:txBody>
      </p:sp>
      <p:sp>
        <p:nvSpPr>
          <p:cNvPr id="3" name="Marcador de contenido 2"/>
          <p:cNvSpPr>
            <a:spLocks noGrp="1"/>
          </p:cNvSpPr>
          <p:nvPr>
            <p:ph sz="quarter" idx="1"/>
          </p:nvPr>
        </p:nvSpPr>
        <p:spPr>
          <a:xfrm>
            <a:off x="699499" y="914400"/>
            <a:ext cx="7924800" cy="5486400"/>
          </a:xfrm>
        </p:spPr>
        <p:txBody>
          <a:bodyPr/>
          <a:lstStyle/>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a:p>
            <a:endParaRPr lang="en-US" dirty="0">
              <a:sym typeface="Wingdings" panose="05000000000000000000" pitchFamily="2" charset="2"/>
            </a:endParaRPr>
          </a:p>
          <a:p>
            <a:endParaRPr lang="en-US" sz="2400" dirty="0">
              <a:sym typeface="Wingdings" panose="05000000000000000000" pitchFamily="2" charset="2"/>
            </a:endParaRPr>
          </a:p>
          <a:p>
            <a:r>
              <a:rPr lang="en-US" dirty="0"/>
              <a:t>Average nudge increases take up by:</a:t>
            </a:r>
          </a:p>
          <a:p>
            <a:pPr lvl="1"/>
            <a:r>
              <a:rPr lang="en-US" dirty="0"/>
              <a:t>8.7 percentage points (33% over avg. control take-up)</a:t>
            </a:r>
          </a:p>
          <a:p>
            <a:r>
              <a:rPr lang="en-US" dirty="0"/>
              <a:t>Large effects!</a:t>
            </a:r>
            <a:endParaRPr lang="en-US" sz="2400"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A642886A-74BB-44B2-AE75-8B2CFE29B7D0}"/>
              </a:ext>
            </a:extLst>
          </p:cNvPr>
          <p:cNvGrpSpPr/>
          <p:nvPr/>
        </p:nvGrpSpPr>
        <p:grpSpPr>
          <a:xfrm>
            <a:off x="6705600" y="1844857"/>
            <a:ext cx="2095500" cy="2032000"/>
            <a:chOff x="4419600" y="2387600"/>
            <a:chExt cx="4381500" cy="2032000"/>
          </a:xfrm>
        </p:grpSpPr>
        <p:sp>
          <p:nvSpPr>
            <p:cNvPr id="11" name="Rectangle 10">
              <a:extLst>
                <a:ext uri="{FF2B5EF4-FFF2-40B4-BE49-F238E27FC236}">
                  <a16:creationId xmlns:a16="http://schemas.microsoft.com/office/drawing/2014/main" id="{5919116D-502C-495F-B7DD-157E05301251}"/>
                </a:ext>
              </a:extLst>
            </p:cNvPr>
            <p:cNvSpPr/>
            <p:nvPr/>
          </p:nvSpPr>
          <p:spPr>
            <a:xfrm>
              <a:off x="4457700" y="2387600"/>
              <a:ext cx="4343400" cy="393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0471E8C-51E1-4037-8063-BC37A8D97250}"/>
                </a:ext>
              </a:extLst>
            </p:cNvPr>
            <p:cNvSpPr/>
            <p:nvPr/>
          </p:nvSpPr>
          <p:spPr>
            <a:xfrm>
              <a:off x="4419600" y="2819400"/>
              <a:ext cx="4343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2D00C821-B667-457A-9A5C-E6A376364AD8}"/>
              </a:ext>
            </a:extLst>
          </p:cNvPr>
          <p:cNvGrpSpPr/>
          <p:nvPr/>
        </p:nvGrpSpPr>
        <p:grpSpPr>
          <a:xfrm>
            <a:off x="155575" y="1066800"/>
            <a:ext cx="10817225" cy="3810000"/>
            <a:chOff x="228600" y="1579325"/>
            <a:chExt cx="8686800" cy="2839265"/>
          </a:xfrm>
        </p:grpSpPr>
        <p:pic>
          <p:nvPicPr>
            <p:cNvPr id="6" name="Picture 5">
              <a:extLst>
                <a:ext uri="{FF2B5EF4-FFF2-40B4-BE49-F238E27FC236}">
                  <a16:creationId xmlns:a16="http://schemas.microsoft.com/office/drawing/2014/main" id="{5F7725CC-5FEF-49B2-8081-68DE5A76693A}"/>
                </a:ext>
              </a:extLst>
            </p:cNvPr>
            <p:cNvPicPr>
              <a:picLocks noChangeAspect="1"/>
            </p:cNvPicPr>
            <p:nvPr/>
          </p:nvPicPr>
          <p:blipFill>
            <a:blip r:embed="rId3"/>
            <a:stretch>
              <a:fillRect/>
            </a:stretch>
          </p:blipFill>
          <p:spPr>
            <a:xfrm>
              <a:off x="228600" y="1579325"/>
              <a:ext cx="8686800" cy="2839265"/>
            </a:xfrm>
            <a:prstGeom prst="rect">
              <a:avLst/>
            </a:prstGeom>
          </p:spPr>
        </p:pic>
        <p:sp>
          <p:nvSpPr>
            <p:cNvPr id="4" name="Rectangle 3">
              <a:extLst>
                <a:ext uri="{FF2B5EF4-FFF2-40B4-BE49-F238E27FC236}">
                  <a16:creationId xmlns:a16="http://schemas.microsoft.com/office/drawing/2014/main" id="{348E1C8A-0524-48F6-BBBC-8FB478862229}"/>
                </a:ext>
              </a:extLst>
            </p:cNvPr>
            <p:cNvSpPr/>
            <p:nvPr/>
          </p:nvSpPr>
          <p:spPr>
            <a:xfrm>
              <a:off x="3886200" y="2357242"/>
              <a:ext cx="4572000" cy="1376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3AD36B-74AF-4FAE-A606-E520DBD688A9}"/>
                </a:ext>
              </a:extLst>
            </p:cNvPr>
            <p:cNvSpPr/>
            <p:nvPr/>
          </p:nvSpPr>
          <p:spPr>
            <a:xfrm>
              <a:off x="3886200" y="1636110"/>
              <a:ext cx="4572000" cy="2498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56B70F5A-D376-4A11-A199-B230951361E5}"/>
              </a:ext>
            </a:extLst>
          </p:cNvPr>
          <p:cNvSpPr/>
          <p:nvPr/>
        </p:nvSpPr>
        <p:spPr>
          <a:xfrm>
            <a:off x="3505200" y="1966650"/>
            <a:ext cx="609600" cy="517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90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1. No Fake Data</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Worst case scenario is if researchers make up their data. Does that happen in the social sciences? </a:t>
            </a:r>
          </a:p>
          <a:p>
            <a:pPr eaLnBrk="1" hangingPunct="1">
              <a:defRPr/>
            </a:pPr>
            <a:r>
              <a:rPr lang="en-US" sz="2400" dirty="0"/>
              <a:t>Unfortunately, yes. </a:t>
            </a:r>
          </a:p>
          <a:p>
            <a:pPr eaLnBrk="1" hangingPunct="1">
              <a:defRPr/>
            </a:pPr>
            <a:r>
              <a:rPr lang="en-US" sz="2400" i="1" dirty="0"/>
              <a:t>Social Psychology:</a:t>
            </a:r>
          </a:p>
          <a:p>
            <a:pPr lvl="1" eaLnBrk="1" hangingPunct="1">
              <a:defRPr/>
            </a:pPr>
            <a:r>
              <a:rPr lang="en-US" sz="2000" u="sng" dirty="0"/>
              <a:t>Dietrich </a:t>
            </a:r>
            <a:r>
              <a:rPr lang="en-US" sz="2000" u="sng" dirty="0" err="1"/>
              <a:t>Stapel</a:t>
            </a:r>
            <a:r>
              <a:rPr lang="en-US" sz="2000" dirty="0"/>
              <a:t> (Tilburg University) – 58 (!) papers (</a:t>
            </a:r>
            <a:r>
              <a:rPr lang="en-US" sz="2000" i="1" dirty="0"/>
              <a:t>JPSP, Science</a:t>
            </a:r>
            <a:r>
              <a:rPr lang="en-US" sz="2000" dirty="0"/>
              <a:t>) retracted for manufacturing results of experiments</a:t>
            </a:r>
          </a:p>
          <a:p>
            <a:pPr marL="319088" lvl="1" indent="0" eaLnBrk="1" hangingPunct="1">
              <a:buNone/>
              <a:defRPr/>
            </a:pPr>
            <a:r>
              <a:rPr lang="en-US" sz="1800" dirty="0"/>
              <a:t>“</a:t>
            </a:r>
            <a:r>
              <a:rPr lang="en-US" sz="1800" i="1" dirty="0"/>
              <a:t>His general method towards the end of his career was to develop a complete experiment […] – and then pretend that he would run the experiments at schools to which only he had access. Instead of doing so, he would make up the data and send these to colleagues for further analysis.</a:t>
            </a:r>
            <a:r>
              <a:rPr lang="en-US" sz="1800" dirty="0"/>
              <a:t>” (Wikipedia)</a:t>
            </a:r>
          </a:p>
          <a:p>
            <a:pPr lvl="1" eaLnBrk="1" hangingPunct="1">
              <a:defRPr/>
            </a:pPr>
            <a:endParaRPr lang="en-US" sz="1800" dirty="0"/>
          </a:p>
          <a:p>
            <a:pPr lvl="1" eaLnBrk="1" hangingPunct="1">
              <a:defRPr/>
            </a:pPr>
            <a:r>
              <a:rPr lang="en-US" sz="2000" u="sng" dirty="0"/>
              <a:t>Jens Forster</a:t>
            </a:r>
            <a:r>
              <a:rPr lang="en-US" sz="2000" dirty="0"/>
              <a:t> (Bochum University), 5m euro Humboldt grant, retracted multiple papers on JPSP</a:t>
            </a:r>
          </a:p>
          <a:p>
            <a:pPr lvl="1" eaLnBrk="1" hangingPunct="1">
              <a:defRPr/>
            </a:pPr>
            <a:endParaRPr lang="en-US" sz="2000" dirty="0"/>
          </a:p>
          <a:p>
            <a:pPr lvl="1" eaLnBrk="1" hangingPunct="1">
              <a:defRPr/>
            </a:pPr>
            <a:r>
              <a:rPr lang="en-US" sz="2000" u="sng" dirty="0"/>
              <a:t>Karen Ruggiero</a:t>
            </a:r>
            <a:r>
              <a:rPr lang="en-US" sz="2000" dirty="0"/>
              <a:t> (Harvard University) </a:t>
            </a:r>
            <a:r>
              <a:rPr lang="en-US" sz="1400" dirty="0"/>
              <a:t>(</a:t>
            </a:r>
            <a:r>
              <a:rPr lang="en-US" sz="1400" dirty="0">
                <a:hlinkClick r:id="rId3"/>
              </a:rPr>
              <a:t>https://www.science.org/content/article/psychologist-made-sex-bias-results</a:t>
            </a:r>
            <a:r>
              <a:rPr lang="en-US" sz="1400" dirty="0"/>
              <a:t>)</a:t>
            </a:r>
          </a:p>
          <a:p>
            <a:pPr lvl="1" eaLnBrk="1" hangingPunct="1">
              <a:defRPr/>
            </a:pPr>
            <a:endParaRPr lang="en-US" sz="2000" dirty="0"/>
          </a:p>
          <a:p>
            <a:pPr lvl="1" eaLnBrk="1" hangingPunct="1">
              <a:defRPr/>
            </a:pPr>
            <a:endParaRPr lang="en-US" sz="2000" dirty="0"/>
          </a:p>
          <a:p>
            <a:pPr marL="319088" lvl="1" indent="0" eaLnBrk="1" hangingPunct="1">
              <a:buNone/>
              <a:defRPr/>
            </a:pPr>
            <a:endParaRPr lang="en-US" sz="1800" dirty="0"/>
          </a:p>
          <a:p>
            <a:pPr marL="319088" lvl="1" indent="0" eaLnBrk="1" hangingPunct="1">
              <a:buNone/>
              <a:defRPr/>
            </a:pPr>
            <a:endParaRPr lang="en-US" sz="2000" dirty="0"/>
          </a:p>
        </p:txBody>
      </p:sp>
    </p:spTree>
    <p:extLst>
      <p:ext uri="{BB962C8B-B14F-4D97-AF65-F5344CB8AC3E}">
        <p14:creationId xmlns:p14="http://schemas.microsoft.com/office/powerpoint/2010/main" val="21463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73695-013E-4CEF-807D-3CF0D1EF438E}"/>
              </a:ext>
            </a:extLst>
          </p:cNvPr>
          <p:cNvSpPr>
            <a:spLocks noGrp="1"/>
          </p:cNvSpPr>
          <p:nvPr>
            <p:ph sz="quarter" idx="1"/>
          </p:nvPr>
        </p:nvSpPr>
        <p:spPr>
          <a:xfrm>
            <a:off x="685800" y="1249362"/>
            <a:ext cx="7772400" cy="4572000"/>
          </a:xfrm>
        </p:spPr>
        <p:txBody>
          <a:bodyPr/>
          <a:lstStyle/>
          <a:p>
            <a:endParaRPr lang="en-US" dirty="0"/>
          </a:p>
          <a:p>
            <a:endParaRPr lang="en-US" dirty="0"/>
          </a:p>
          <a:p>
            <a:endParaRPr lang="en-US" dirty="0"/>
          </a:p>
          <a:p>
            <a:endParaRPr lang="en-US" dirty="0"/>
          </a:p>
          <a:p>
            <a:endParaRPr lang="en-US" sz="2400" dirty="0"/>
          </a:p>
          <a:p>
            <a:endParaRPr lang="en-US" sz="2400" dirty="0"/>
          </a:p>
          <a:p>
            <a:endParaRPr lang="en-US" sz="2400" dirty="0"/>
          </a:p>
          <a:p>
            <a:endParaRPr lang="en-US" dirty="0"/>
          </a:p>
          <a:p>
            <a:endParaRPr lang="en-US" sz="1050" dirty="0"/>
          </a:p>
          <a:p>
            <a:endParaRPr lang="en-US" dirty="0"/>
          </a:p>
        </p:txBody>
      </p:sp>
      <p:pic>
        <p:nvPicPr>
          <p:cNvPr id="2" name="Picture 1">
            <a:extLst>
              <a:ext uri="{FF2B5EF4-FFF2-40B4-BE49-F238E27FC236}">
                <a16:creationId xmlns:a16="http://schemas.microsoft.com/office/drawing/2014/main" id="{E0C4BBC4-4449-4235-B4A1-FAC959521EBB}"/>
              </a:ext>
            </a:extLst>
          </p:cNvPr>
          <p:cNvPicPr>
            <a:picLocks noChangeAspect="1"/>
          </p:cNvPicPr>
          <p:nvPr/>
        </p:nvPicPr>
        <p:blipFill>
          <a:blip r:embed="rId3"/>
          <a:stretch>
            <a:fillRect/>
          </a:stretch>
        </p:blipFill>
        <p:spPr>
          <a:xfrm>
            <a:off x="838200" y="990600"/>
            <a:ext cx="7030138" cy="4958701"/>
          </a:xfrm>
          <a:prstGeom prst="rect">
            <a:avLst/>
          </a:prstGeom>
        </p:spPr>
      </p:pic>
      <p:sp>
        <p:nvSpPr>
          <p:cNvPr id="5" name="Título 1">
            <a:extLst>
              <a:ext uri="{FF2B5EF4-FFF2-40B4-BE49-F238E27FC236}">
                <a16:creationId xmlns:a16="http://schemas.microsoft.com/office/drawing/2014/main" id="{CF7C3F90-7E77-4A88-BC20-EE91A6379681}"/>
              </a:ext>
            </a:extLst>
          </p:cNvPr>
          <p:cNvSpPr txBox="1">
            <a:spLocks/>
          </p:cNvSpPr>
          <p:nvPr/>
        </p:nvSpPr>
        <p:spPr bwMode="auto">
          <a:xfrm>
            <a:off x="685800" y="228600"/>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a:r>
              <a:rPr lang="en-US" dirty="0"/>
              <a:t>Academic Journals: </a:t>
            </a:r>
            <a:r>
              <a:rPr lang="en-US" sz="3200" dirty="0"/>
              <a:t>Effect Size</a:t>
            </a:r>
            <a:endParaRPr lang="en-US" dirty="0"/>
          </a:p>
        </p:txBody>
      </p:sp>
      <p:sp>
        <p:nvSpPr>
          <p:cNvPr id="6" name="Marcador de contenido 2"/>
          <p:cNvSpPr txBox="1">
            <a:spLocks/>
          </p:cNvSpPr>
          <p:nvPr/>
        </p:nvSpPr>
        <p:spPr bwMode="auto">
          <a:xfrm>
            <a:off x="685800" y="6065838"/>
            <a:ext cx="7620000"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Now compare to effect of nudges in Nudge Units</a:t>
            </a:r>
          </a:p>
        </p:txBody>
      </p:sp>
    </p:spTree>
    <p:extLst>
      <p:ext uri="{BB962C8B-B14F-4D97-AF65-F5344CB8AC3E}">
        <p14:creationId xmlns:p14="http://schemas.microsoft.com/office/powerpoint/2010/main" val="276130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228600" y="990600"/>
            <a:ext cx="4724400" cy="5486400"/>
          </a:xfrm>
        </p:spPr>
        <p:txBody>
          <a:bodyPr/>
          <a:lstStyle/>
          <a:p>
            <a:pPr marL="0" indent="0">
              <a:buNone/>
            </a:pPr>
            <a:r>
              <a:rPr lang="en-US" b="1" dirty="0">
                <a:sym typeface="Wingdings" panose="05000000000000000000" pitchFamily="2" charset="2"/>
              </a:rPr>
              <a:t>Office of Evaluation Sciences</a:t>
            </a:r>
          </a:p>
          <a:p>
            <a:pPr lvl="1"/>
            <a:r>
              <a:rPr lang="en-US" dirty="0">
                <a:sym typeface="Wingdings" panose="05000000000000000000" pitchFamily="2" charset="2"/>
              </a:rPr>
              <a:t>Since 2015: 72 trials</a:t>
            </a:r>
          </a:p>
          <a:p>
            <a:pPr lvl="1"/>
            <a:r>
              <a:rPr lang="en-US" dirty="0">
                <a:sym typeface="Wingdings" panose="05000000000000000000" pitchFamily="2" charset="2"/>
              </a:rPr>
              <a:t>All trials have a trial report</a:t>
            </a:r>
          </a:p>
          <a:p>
            <a:pPr lvl="1"/>
            <a:r>
              <a:rPr lang="en-US" dirty="0">
                <a:sym typeface="Wingdings" panose="05000000000000000000" pitchFamily="2" charset="2"/>
              </a:rPr>
              <a:t>Commitment to publish all reports online</a:t>
            </a:r>
          </a:p>
          <a:p>
            <a:pPr lvl="1"/>
            <a:endParaRPr lang="en-US" dirty="0">
              <a:sym typeface="Wingdings" panose="05000000000000000000" pitchFamily="2" charset="2"/>
            </a:endParaRPr>
          </a:p>
          <a:p>
            <a:pPr marL="0" indent="0">
              <a:buNone/>
            </a:pPr>
            <a:r>
              <a:rPr lang="en-US" b="1" dirty="0">
                <a:sym typeface="Wingdings" panose="05000000000000000000" pitchFamily="2" charset="2"/>
              </a:rPr>
              <a:t>BIT North America</a:t>
            </a:r>
          </a:p>
          <a:p>
            <a:pPr lvl="1"/>
            <a:r>
              <a:rPr lang="en-US" dirty="0">
                <a:sym typeface="Wingdings" panose="05000000000000000000" pitchFamily="2" charset="2"/>
              </a:rPr>
              <a:t>Launched in 2015 in New York as expansion of UK team</a:t>
            </a:r>
          </a:p>
          <a:p>
            <a:pPr lvl="1"/>
            <a:r>
              <a:rPr lang="en-US" dirty="0">
                <a:sym typeface="Wingdings" panose="05000000000000000000" pitchFamily="2" charset="2"/>
              </a:rPr>
              <a:t>50+ cities</a:t>
            </a:r>
          </a:p>
          <a:p>
            <a:pPr lvl="1"/>
            <a:r>
              <a:rPr lang="en-US" dirty="0">
                <a:sym typeface="Wingdings" panose="05000000000000000000" pitchFamily="2" charset="2"/>
              </a:rPr>
              <a:t>90+ trials</a:t>
            </a:r>
          </a:p>
          <a:p>
            <a:pPr lvl="1"/>
            <a:r>
              <a:rPr lang="en-US" sz="2200" dirty="0">
                <a:sym typeface="Wingdings" panose="05000000000000000000" pitchFamily="2" charset="2"/>
              </a:rPr>
              <a:t>Pre-analysis plan for each trial</a:t>
            </a:r>
          </a:p>
          <a:p>
            <a:pPr marL="319088" lvl="1" indent="0">
              <a:buNone/>
            </a:pPr>
            <a:endParaRPr lang="en-US" i="1" dirty="0">
              <a:sym typeface="Wingdings" panose="05000000000000000000" pitchFamily="2" charset="2"/>
            </a:endParaRPr>
          </a:p>
          <a:p>
            <a:pPr marL="319088" lvl="1" indent="0">
              <a:buNone/>
            </a:pPr>
            <a:endParaRPr lang="en-US" i="1" dirty="0">
              <a:sym typeface="Wingdings" panose="05000000000000000000" pitchFamily="2" charset="2"/>
            </a:endParaRPr>
          </a:p>
          <a:p>
            <a:pPr lvl="1"/>
            <a:endParaRPr lang="en-US" i="1" dirty="0">
              <a:sym typeface="Wingdings" panose="05000000000000000000" pitchFamily="2" charset="2"/>
            </a:endParaRPr>
          </a:p>
          <a:p>
            <a:pPr lvl="1"/>
            <a:endParaRPr lang="en-US" i="1" dirty="0">
              <a:sym typeface="Wingdings" panose="05000000000000000000" pitchFamily="2" charset="2"/>
            </a:endParaRPr>
          </a:p>
          <a:p>
            <a:pPr lvl="1"/>
            <a:endParaRPr lang="en-US" i="1" dirty="0"/>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Content Placeholder 4"/>
          <p:cNvPicPr>
            <a:picLocks noChangeAspect="1"/>
          </p:cNvPicPr>
          <p:nvPr/>
        </p:nvPicPr>
        <p:blipFill>
          <a:blip r:embed="rId3"/>
          <a:stretch>
            <a:fillRect/>
          </a:stretch>
        </p:blipFill>
        <p:spPr>
          <a:xfrm>
            <a:off x="5181600" y="990600"/>
            <a:ext cx="3505200" cy="3363493"/>
          </a:xfrm>
          <a:prstGeom prst="rect">
            <a:avLst/>
          </a:prstGeom>
          <a:ln>
            <a:solidFill>
              <a:schemeClr val="tx1"/>
            </a:solidFill>
          </a:ln>
        </p:spPr>
      </p:pic>
      <p:sp>
        <p:nvSpPr>
          <p:cNvPr id="8" name="Título 1">
            <a:extLst>
              <a:ext uri="{FF2B5EF4-FFF2-40B4-BE49-F238E27FC236}">
                <a16:creationId xmlns:a16="http://schemas.microsoft.com/office/drawing/2014/main" id="{401C3429-3D01-41F5-90C2-D7FC5572FBAB}"/>
              </a:ext>
            </a:extLst>
          </p:cNvPr>
          <p:cNvSpPr txBox="1">
            <a:spLocks/>
          </p:cNvSpPr>
          <p:nvPr/>
        </p:nvSpPr>
        <p:spPr bwMode="auto">
          <a:xfrm>
            <a:off x="685800" y="198438"/>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a:r>
              <a:rPr lang="en-US" dirty="0"/>
              <a:t>Nudge Units</a:t>
            </a:r>
          </a:p>
        </p:txBody>
      </p:sp>
      <p:pic>
        <p:nvPicPr>
          <p:cNvPr id="6" name="Picture 2" descr="Image result for What works 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6958" y="4648200"/>
            <a:ext cx="395844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45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5CC4C-499F-4890-BD0B-62EFB08C8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0"/>
            <a:ext cx="7658100" cy="5105400"/>
          </a:xfrm>
          <a:prstGeom prst="rect">
            <a:avLst/>
          </a:prstGeom>
        </p:spPr>
      </p:pic>
      <p:sp>
        <p:nvSpPr>
          <p:cNvPr id="3" name="Marcador de contenido 2"/>
          <p:cNvSpPr>
            <a:spLocks noGrp="1"/>
          </p:cNvSpPr>
          <p:nvPr>
            <p:ph sz="quarter" idx="1"/>
          </p:nvPr>
        </p:nvSpPr>
        <p:spPr>
          <a:xfrm>
            <a:off x="762000" y="1233631"/>
            <a:ext cx="7772400" cy="5486400"/>
          </a:xfrm>
        </p:spPr>
        <p:txBody>
          <a:bodyPr/>
          <a:lstStyle/>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lgn="ctr">
              <a:buNone/>
            </a:pPr>
            <a:r>
              <a:rPr lang="en-US" sz="1800" b="1" dirty="0"/>
              <a:t>Control</a:t>
            </a:r>
            <a:r>
              <a:rPr lang="en-US" sz="1800" dirty="0"/>
              <a:t> communication for OES trial</a:t>
            </a:r>
          </a:p>
          <a:p>
            <a:pPr marL="0" lvl="1" indent="0" algn="ctr">
              <a:buNone/>
            </a:pPr>
            <a:r>
              <a:rPr lang="en-US" sz="1800" dirty="0"/>
              <a:t>“Increasing Servicemember Roth TSP Re-Enrollment</a:t>
            </a:r>
            <a:r>
              <a:rPr lang="en-US" sz="1800" b="1" dirty="0"/>
              <a:t>”</a:t>
            </a:r>
            <a:endParaRPr lang="en-US" sz="1800" dirty="0"/>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ítulo 1">
            <a:extLst>
              <a:ext uri="{FF2B5EF4-FFF2-40B4-BE49-F238E27FC236}">
                <a16:creationId xmlns:a16="http://schemas.microsoft.com/office/drawing/2014/main" id="{D6136A1B-20F5-4275-BC5A-49858160117A}"/>
              </a:ext>
            </a:extLst>
          </p:cNvPr>
          <p:cNvSpPr txBox="1">
            <a:spLocks/>
          </p:cNvSpPr>
          <p:nvPr/>
        </p:nvSpPr>
        <p:spPr bwMode="auto">
          <a:xfrm>
            <a:off x="685800" y="198438"/>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a:r>
              <a:rPr lang="en-US" dirty="0"/>
              <a:t>Nudge Units: OES</a:t>
            </a:r>
          </a:p>
        </p:txBody>
      </p:sp>
    </p:spTree>
    <p:extLst>
      <p:ext uri="{BB962C8B-B14F-4D97-AF65-F5344CB8AC3E}">
        <p14:creationId xmlns:p14="http://schemas.microsoft.com/office/powerpoint/2010/main" val="149712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07C8F4-37AC-422E-83CD-F11089D2C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85800"/>
            <a:ext cx="6834013" cy="5467210"/>
          </a:xfrm>
          <a:prstGeom prst="rect">
            <a:avLst/>
          </a:prstGeom>
        </p:spPr>
      </p:pic>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ítulo 1">
            <a:extLst>
              <a:ext uri="{FF2B5EF4-FFF2-40B4-BE49-F238E27FC236}">
                <a16:creationId xmlns:a16="http://schemas.microsoft.com/office/drawing/2014/main" id="{D6136A1B-20F5-4275-BC5A-49858160117A}"/>
              </a:ext>
            </a:extLst>
          </p:cNvPr>
          <p:cNvSpPr txBox="1">
            <a:spLocks/>
          </p:cNvSpPr>
          <p:nvPr/>
        </p:nvSpPr>
        <p:spPr bwMode="auto">
          <a:xfrm>
            <a:off x="685800" y="198438"/>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a:r>
              <a:rPr lang="en-US" dirty="0"/>
              <a:t>Nudge Units: OES</a:t>
            </a:r>
          </a:p>
        </p:txBody>
      </p:sp>
      <p:sp>
        <p:nvSpPr>
          <p:cNvPr id="8" name="Marcador de contenido 2">
            <a:extLst>
              <a:ext uri="{FF2B5EF4-FFF2-40B4-BE49-F238E27FC236}">
                <a16:creationId xmlns:a16="http://schemas.microsoft.com/office/drawing/2014/main" id="{BDD68DEB-004B-4DB9-9489-93B6A1B651B5}"/>
              </a:ext>
            </a:extLst>
          </p:cNvPr>
          <p:cNvSpPr>
            <a:spLocks noGrp="1"/>
          </p:cNvSpPr>
          <p:nvPr>
            <p:ph sz="quarter" idx="1"/>
          </p:nvPr>
        </p:nvSpPr>
        <p:spPr>
          <a:xfrm>
            <a:off x="762000" y="1233631"/>
            <a:ext cx="7772400" cy="5486400"/>
          </a:xfrm>
        </p:spPr>
        <p:txBody>
          <a:bodyPr/>
          <a:lstStyle/>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buNone/>
            </a:pPr>
            <a:endParaRPr lang="en-US" i="1" dirty="0"/>
          </a:p>
          <a:p>
            <a:pPr marL="0" lvl="1" indent="0" algn="ctr">
              <a:buNone/>
            </a:pPr>
            <a:r>
              <a:rPr lang="en-US" sz="1800" b="1" dirty="0"/>
              <a:t>Treatment</a:t>
            </a:r>
            <a:r>
              <a:rPr lang="en-US" sz="1800" dirty="0"/>
              <a:t> communication for OES trial</a:t>
            </a:r>
          </a:p>
          <a:p>
            <a:pPr marL="0" lvl="1" indent="0" algn="ctr">
              <a:buNone/>
            </a:pPr>
            <a:r>
              <a:rPr lang="en-US" sz="1800" dirty="0"/>
              <a:t>“Increasing Servicemember Roth TSP Re-Enrollment</a:t>
            </a:r>
            <a:r>
              <a:rPr lang="en-US" sz="1800" b="1" dirty="0"/>
              <a:t>”</a:t>
            </a:r>
            <a:endParaRPr lang="en-US" sz="1800" dirty="0"/>
          </a:p>
        </p:txBody>
      </p:sp>
    </p:spTree>
    <p:extLst>
      <p:ext uri="{BB962C8B-B14F-4D97-AF65-F5344CB8AC3E}">
        <p14:creationId xmlns:p14="http://schemas.microsoft.com/office/powerpoint/2010/main" val="413591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E4899F1D-EFE1-46E7-AC54-D287F3FDB9D9}"/>
              </a:ext>
            </a:extLst>
          </p:cNvPr>
          <p:cNvSpPr txBox="1">
            <a:spLocks/>
          </p:cNvSpPr>
          <p:nvPr/>
        </p:nvSpPr>
        <p:spPr bwMode="auto">
          <a:xfrm>
            <a:off x="685800" y="198438"/>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a:r>
              <a:rPr lang="en-US" dirty="0"/>
              <a:t>Nudge Units: </a:t>
            </a:r>
            <a:r>
              <a:rPr lang="en-US" sz="3200" dirty="0"/>
              <a:t>Sample</a:t>
            </a:r>
            <a:endParaRPr lang="en-US" dirty="0"/>
          </a:p>
        </p:txBody>
      </p:sp>
      <p:sp>
        <p:nvSpPr>
          <p:cNvPr id="5" name="Marcador de contenido 2"/>
          <p:cNvSpPr txBox="1">
            <a:spLocks/>
          </p:cNvSpPr>
          <p:nvPr/>
        </p:nvSpPr>
        <p:spPr bwMode="auto">
          <a:xfrm>
            <a:off x="457200" y="6172200"/>
            <a:ext cx="8305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a:sym typeface="Wingdings" panose="05000000000000000000" pitchFamily="2" charset="2"/>
              </a:rPr>
              <a:t>Notice: Only 16 of 126 trials are published or working paper</a:t>
            </a:r>
          </a:p>
        </p:txBody>
      </p:sp>
      <p:pic>
        <p:nvPicPr>
          <p:cNvPr id="4" name="Picture 3">
            <a:extLst>
              <a:ext uri="{FF2B5EF4-FFF2-40B4-BE49-F238E27FC236}">
                <a16:creationId xmlns:a16="http://schemas.microsoft.com/office/drawing/2014/main" id="{AF1D4899-961F-413B-A185-5F2F58E44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837" y="914400"/>
            <a:ext cx="5146325" cy="5276730"/>
          </a:xfrm>
          <a:prstGeom prst="rect">
            <a:avLst/>
          </a:prstGeom>
        </p:spPr>
      </p:pic>
    </p:spTree>
    <p:extLst>
      <p:ext uri="{BB962C8B-B14F-4D97-AF65-F5344CB8AC3E}">
        <p14:creationId xmlns:p14="http://schemas.microsoft.com/office/powerpoint/2010/main" val="850889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98438"/>
            <a:ext cx="7772400" cy="715962"/>
          </a:xfrm>
        </p:spPr>
        <p:txBody>
          <a:bodyPr/>
          <a:lstStyle/>
          <a:p>
            <a:pPr algn="ctr"/>
            <a:r>
              <a:rPr lang="en-US" dirty="0"/>
              <a:t>Nudge Units: </a:t>
            </a:r>
            <a:r>
              <a:rPr lang="en-US" sz="3200" dirty="0"/>
              <a:t>Effect Size</a:t>
            </a:r>
            <a:endParaRPr lang="en-US" dirty="0"/>
          </a:p>
        </p:txBody>
      </p:sp>
      <p:sp>
        <p:nvSpPr>
          <p:cNvPr id="3" name="Marcador de contenido 2"/>
          <p:cNvSpPr>
            <a:spLocks noGrp="1"/>
          </p:cNvSpPr>
          <p:nvPr>
            <p:ph sz="quarter" idx="1"/>
          </p:nvPr>
        </p:nvSpPr>
        <p:spPr>
          <a:xfrm>
            <a:off x="699499" y="914400"/>
            <a:ext cx="7924800" cy="6929242"/>
          </a:xfrm>
        </p:spPr>
        <p:txBody>
          <a:bodyPr/>
          <a:lstStyle/>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sz="2000" dirty="0">
              <a:sym typeface="Wingdings" panose="05000000000000000000" pitchFamily="2" charset="2"/>
            </a:endParaRPr>
          </a:p>
          <a:p>
            <a:pPr marL="0" indent="0">
              <a:buNone/>
            </a:pPr>
            <a:endParaRPr lang="en-US" sz="2000" dirty="0">
              <a:sym typeface="Wingdings" panose="05000000000000000000" pitchFamily="2" charset="2"/>
            </a:endParaRPr>
          </a:p>
          <a:p>
            <a:endParaRPr lang="en-US" dirty="0">
              <a:sym typeface="Wingdings" panose="05000000000000000000" pitchFamily="2" charset="2"/>
            </a:endParaRPr>
          </a:p>
          <a:p>
            <a:endParaRPr lang="en-US" sz="2400" dirty="0">
              <a:sym typeface="Wingdings" panose="05000000000000000000" pitchFamily="2" charset="2"/>
            </a:endParaRPr>
          </a:p>
          <a:p>
            <a:endParaRPr lang="en-US" dirty="0"/>
          </a:p>
          <a:p>
            <a:endParaRPr lang="en-US" dirty="0"/>
          </a:p>
          <a:p>
            <a:r>
              <a:rPr lang="en-US" dirty="0"/>
              <a:t>Average nudge increases take up by:</a:t>
            </a:r>
          </a:p>
          <a:p>
            <a:pPr lvl="1"/>
            <a:r>
              <a:rPr lang="en-US" dirty="0"/>
              <a:t>1.4 percentage points (8% over avg. control take-up)</a:t>
            </a:r>
          </a:p>
          <a:p>
            <a:r>
              <a:rPr lang="en-US" sz="2400" dirty="0">
                <a:sym typeface="Wingdings" panose="05000000000000000000" pitchFamily="2" charset="2"/>
              </a:rPr>
              <a:t>Statistically and economically significant impact</a:t>
            </a:r>
          </a:p>
          <a:p>
            <a:r>
              <a:rPr lang="en-US" sz="2400" dirty="0">
                <a:sym typeface="Wingdings" panose="05000000000000000000" pitchFamily="2" charset="2"/>
              </a:rPr>
              <a:t>Six times smaller than Academic Journals nudges</a:t>
            </a:r>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A642886A-74BB-44B2-AE75-8B2CFE29B7D0}"/>
              </a:ext>
            </a:extLst>
          </p:cNvPr>
          <p:cNvGrpSpPr/>
          <p:nvPr/>
        </p:nvGrpSpPr>
        <p:grpSpPr>
          <a:xfrm>
            <a:off x="6705600" y="1844857"/>
            <a:ext cx="2095500" cy="2032000"/>
            <a:chOff x="4419600" y="2387600"/>
            <a:chExt cx="4381500" cy="2032000"/>
          </a:xfrm>
        </p:grpSpPr>
        <p:sp>
          <p:nvSpPr>
            <p:cNvPr id="11" name="Rectangle 10">
              <a:extLst>
                <a:ext uri="{FF2B5EF4-FFF2-40B4-BE49-F238E27FC236}">
                  <a16:creationId xmlns:a16="http://schemas.microsoft.com/office/drawing/2014/main" id="{5919116D-502C-495F-B7DD-157E05301251}"/>
                </a:ext>
              </a:extLst>
            </p:cNvPr>
            <p:cNvSpPr/>
            <p:nvPr/>
          </p:nvSpPr>
          <p:spPr>
            <a:xfrm>
              <a:off x="4457700" y="2387600"/>
              <a:ext cx="4343400" cy="393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0471E8C-51E1-4037-8063-BC37A8D97250}"/>
                </a:ext>
              </a:extLst>
            </p:cNvPr>
            <p:cNvSpPr/>
            <p:nvPr/>
          </p:nvSpPr>
          <p:spPr>
            <a:xfrm>
              <a:off x="4419600" y="2819400"/>
              <a:ext cx="4343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2F1A57B-B78D-4598-9A40-C925D314BC82}"/>
              </a:ext>
            </a:extLst>
          </p:cNvPr>
          <p:cNvGrpSpPr/>
          <p:nvPr/>
        </p:nvGrpSpPr>
        <p:grpSpPr>
          <a:xfrm>
            <a:off x="152400" y="1143000"/>
            <a:ext cx="9750425" cy="3810000"/>
            <a:chOff x="225772" y="1295400"/>
            <a:chExt cx="8686800" cy="2839265"/>
          </a:xfrm>
        </p:grpSpPr>
        <p:pic>
          <p:nvPicPr>
            <p:cNvPr id="12" name="Picture 11">
              <a:extLst>
                <a:ext uri="{FF2B5EF4-FFF2-40B4-BE49-F238E27FC236}">
                  <a16:creationId xmlns:a16="http://schemas.microsoft.com/office/drawing/2014/main" id="{CF2FAF2A-C0DD-4BA7-9343-9DF45BBC22F1}"/>
                </a:ext>
              </a:extLst>
            </p:cNvPr>
            <p:cNvPicPr>
              <a:picLocks noChangeAspect="1"/>
            </p:cNvPicPr>
            <p:nvPr/>
          </p:nvPicPr>
          <p:blipFill>
            <a:blip r:embed="rId3"/>
            <a:stretch>
              <a:fillRect/>
            </a:stretch>
          </p:blipFill>
          <p:spPr>
            <a:xfrm>
              <a:off x="225772" y="1295400"/>
              <a:ext cx="8686800" cy="2839265"/>
            </a:xfrm>
            <a:prstGeom prst="rect">
              <a:avLst/>
            </a:prstGeom>
          </p:spPr>
        </p:pic>
        <p:sp>
          <p:nvSpPr>
            <p:cNvPr id="13" name="Rectangle 12">
              <a:extLst>
                <a:ext uri="{FF2B5EF4-FFF2-40B4-BE49-F238E27FC236}">
                  <a16:creationId xmlns:a16="http://schemas.microsoft.com/office/drawing/2014/main" id="{B2256927-8C9E-49D0-A042-769424791F81}"/>
                </a:ext>
              </a:extLst>
            </p:cNvPr>
            <p:cNvSpPr/>
            <p:nvPr/>
          </p:nvSpPr>
          <p:spPr>
            <a:xfrm>
              <a:off x="4724400" y="2357242"/>
              <a:ext cx="3733800" cy="1376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7A4C08-E6CA-45C5-BEEE-118E6424FF14}"/>
                </a:ext>
              </a:extLst>
            </p:cNvPr>
            <p:cNvSpPr/>
            <p:nvPr/>
          </p:nvSpPr>
          <p:spPr>
            <a:xfrm>
              <a:off x="4724400" y="1989577"/>
              <a:ext cx="3733800" cy="324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E750AE50-4A1A-4EE2-A0DE-52D6AC7577CC}"/>
              </a:ext>
            </a:extLst>
          </p:cNvPr>
          <p:cNvSpPr/>
          <p:nvPr/>
        </p:nvSpPr>
        <p:spPr>
          <a:xfrm>
            <a:off x="4343400" y="1981200"/>
            <a:ext cx="626612" cy="528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231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20980"/>
            <a:ext cx="7772400" cy="715962"/>
          </a:xfrm>
        </p:spPr>
        <p:txBody>
          <a:bodyPr/>
          <a:lstStyle/>
          <a:p>
            <a:pPr algn="ctr"/>
            <a:r>
              <a:rPr lang="en-US" dirty="0"/>
              <a:t>Nudge Unit Effect: </a:t>
            </a:r>
            <a:r>
              <a:rPr lang="en-US" sz="3200" dirty="0"/>
              <a:t>Effect Size</a:t>
            </a:r>
            <a:endParaRPr lang="en-US" dirty="0"/>
          </a:p>
        </p:txBody>
      </p:sp>
      <p:sp>
        <p:nvSpPr>
          <p:cNvPr id="3" name="Marcador de contenido 2"/>
          <p:cNvSpPr>
            <a:spLocks noGrp="1"/>
          </p:cNvSpPr>
          <p:nvPr>
            <p:ph sz="quarter" idx="1"/>
          </p:nvPr>
        </p:nvSpPr>
        <p:spPr>
          <a:xfrm>
            <a:off x="685800" y="936942"/>
            <a:ext cx="7772400" cy="5486400"/>
          </a:xfrm>
        </p:spPr>
        <p:txBody>
          <a:bodyPr/>
          <a:lstStyle/>
          <a:p>
            <a:r>
              <a:rPr lang="en-US" dirty="0">
                <a:sym typeface="Wingdings" panose="05000000000000000000" pitchFamily="2" charset="2"/>
              </a:rPr>
              <a:t>Raw data on effect size</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marL="319088" lvl="1" indent="0" algn="ctr">
              <a:buNone/>
            </a:pPr>
            <a:endParaRPr lang="en-US" sz="1600" dirty="0">
              <a:sym typeface="Wingdings" panose="05000000000000000000" pitchFamily="2" charset="2"/>
            </a:endParaRPr>
          </a:p>
          <a:p>
            <a:pPr marL="319088" lvl="1" indent="0" algn="ctr">
              <a:buNone/>
            </a:pPr>
            <a:r>
              <a:rPr lang="en-US" sz="1600" dirty="0">
                <a:sym typeface="Wingdings" panose="05000000000000000000" pitchFamily="2" charset="2"/>
              </a:rPr>
              <a:t>All treatments</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marL="0" indent="0">
              <a:buNone/>
            </a:pPr>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D12F52B-C215-4E8C-AA67-4FE9EA2DF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4000"/>
            <a:ext cx="6915149" cy="5029200"/>
          </a:xfrm>
          <a:prstGeom prst="rect">
            <a:avLst/>
          </a:prstGeom>
          <a:ln>
            <a:noFill/>
          </a:ln>
        </p:spPr>
      </p:pic>
    </p:spTree>
    <p:extLst>
      <p:ext uri="{BB962C8B-B14F-4D97-AF65-F5344CB8AC3E}">
        <p14:creationId xmlns:p14="http://schemas.microsoft.com/office/powerpoint/2010/main" val="616242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EE22-98AB-48CB-B9F1-144986654B9C}"/>
              </a:ext>
            </a:extLst>
          </p:cNvPr>
          <p:cNvSpPr>
            <a:spLocks noGrp="1"/>
          </p:cNvSpPr>
          <p:nvPr>
            <p:ph sz="quarter" idx="1"/>
          </p:nvPr>
        </p:nvSpPr>
        <p:spPr>
          <a:xfrm>
            <a:off x="685800" y="905312"/>
            <a:ext cx="8153400" cy="4572000"/>
          </a:xfrm>
        </p:spPr>
        <p:txBody>
          <a:bodyPr/>
          <a:lstStyle/>
          <a:p>
            <a:r>
              <a:rPr lang="en-US" sz="2400" dirty="0">
                <a:sym typeface="Wingdings" panose="05000000000000000000" pitchFamily="2" charset="2"/>
              </a:rPr>
              <a:t>Can we weave together the findings in a simple model?</a:t>
            </a:r>
          </a:p>
          <a:p>
            <a:r>
              <a:rPr lang="en-US" sz="2400" dirty="0">
                <a:sym typeface="Wingdings" panose="05000000000000000000" pitchFamily="2" charset="2"/>
              </a:rPr>
              <a:t>Model with 2 components</a:t>
            </a:r>
          </a:p>
          <a:p>
            <a:pPr marL="457200" indent="-457200">
              <a:buFont typeface="+mj-lt"/>
              <a:buAutoNum type="arabicPeriod"/>
            </a:pPr>
            <a:r>
              <a:rPr lang="en-US" sz="2400" i="1" dirty="0">
                <a:sym typeface="Wingdings" panose="05000000000000000000" pitchFamily="2" charset="2"/>
              </a:rPr>
              <a:t>(Statistical Power)</a:t>
            </a:r>
            <a:r>
              <a:rPr lang="en-US" sz="2400" dirty="0">
                <a:sym typeface="Wingdings" panose="05000000000000000000" pitchFamily="2" charset="2"/>
              </a:rPr>
              <a:t> Rs and NUs both design nudge experiments aiming for 80% statistical power, given expected effect size – with different expected effect sizes.</a:t>
            </a:r>
          </a:p>
          <a:p>
            <a:pPr marL="457200" indent="-457200">
              <a:buFont typeface="+mj-lt"/>
              <a:buAutoNum type="arabicPeriod"/>
            </a:pPr>
            <a:endParaRPr lang="en-US" sz="2400" dirty="0">
              <a:sym typeface="Wingdings" panose="05000000000000000000" pitchFamily="2" charset="2"/>
            </a:endParaRPr>
          </a:p>
          <a:p>
            <a:pPr marL="457200" indent="-457200">
              <a:buFont typeface="+mj-lt"/>
              <a:buAutoNum type="arabicPeriod"/>
            </a:pPr>
            <a:endParaRPr lang="en-US" sz="2400" dirty="0">
              <a:sym typeface="Wingdings" panose="05000000000000000000" pitchFamily="2" charset="2"/>
            </a:endParaRPr>
          </a:p>
          <a:p>
            <a:pPr marL="457200" indent="-457200">
              <a:buFont typeface="+mj-lt"/>
              <a:buAutoNum type="arabicPeriod"/>
            </a:pPr>
            <a:r>
              <a:rPr lang="en-US" sz="2400" i="1" dirty="0">
                <a:sym typeface="Wingdings" panose="05000000000000000000" pitchFamily="2" charset="2"/>
              </a:rPr>
              <a:t>(Publication Bias)</a:t>
            </a:r>
            <a:r>
              <a:rPr lang="en-US" sz="2400" dirty="0">
                <a:sym typeface="Wingdings" panose="05000000000000000000" pitchFamily="2" charset="2"/>
              </a:rPr>
              <a:t> NUs record all results, Rs write up non-significant results only with probability </a:t>
            </a:r>
            <a:r>
              <a:rPr lang="el-GR" sz="2400" dirty="0">
                <a:sym typeface="Wingdings" panose="05000000000000000000" pitchFamily="2" charset="2"/>
              </a:rPr>
              <a:t>γ</a:t>
            </a:r>
            <a:r>
              <a:rPr lang="en-US" sz="2400" dirty="0">
                <a:sym typeface="Wingdings" panose="05000000000000000000" pitchFamily="2" charset="2"/>
              </a:rPr>
              <a:t> </a:t>
            </a:r>
            <a:r>
              <a:rPr lang="en-US" sz="2400" i="1" dirty="0">
                <a:sym typeface="Wingdings" panose="05000000000000000000" pitchFamily="2" charset="2"/>
              </a:rPr>
              <a:t>&lt; 1</a:t>
            </a:r>
            <a:endParaRPr lang="en-US" sz="2200" i="1" dirty="0">
              <a:sym typeface="Wingdings" panose="05000000000000000000" pitchFamily="2" charset="2"/>
            </a:endParaRPr>
          </a:p>
          <a:p>
            <a:pPr lvl="1"/>
            <a:endParaRPr lang="en-US" sz="2200" dirty="0">
              <a:sym typeface="Wingdings" panose="05000000000000000000" pitchFamily="2" charset="2"/>
            </a:endParaRPr>
          </a:p>
          <a:p>
            <a:r>
              <a:rPr lang="en-US" sz="2400" dirty="0">
                <a:sym typeface="Wingdings" panose="05000000000000000000" pitchFamily="2" charset="2"/>
              </a:rPr>
              <a:t>How far can we go with this simple model?</a:t>
            </a:r>
          </a:p>
          <a:p>
            <a:r>
              <a:rPr lang="en-US" sz="2400" dirty="0">
                <a:sym typeface="Wingdings" panose="05000000000000000000" pitchFamily="2" charset="2"/>
              </a:rPr>
              <a:t>Start with component (1)</a:t>
            </a:r>
            <a:endParaRPr lang="en-US" sz="2200" dirty="0">
              <a:sym typeface="Wingdings" panose="05000000000000000000" pitchFamily="2" charset="2"/>
            </a:endParaRPr>
          </a:p>
          <a:p>
            <a:pPr marL="661988" lvl="1" indent="-342900">
              <a:buFont typeface="+mj-lt"/>
              <a:buAutoNum type="arabicPeriod"/>
            </a:pPr>
            <a:endParaRPr lang="en-US" sz="2200" b="1" dirty="0">
              <a:sym typeface="Wingdings" panose="05000000000000000000" pitchFamily="2" charset="2"/>
            </a:endParaRPr>
          </a:p>
          <a:p>
            <a:endParaRPr lang="en-US" dirty="0"/>
          </a:p>
        </p:txBody>
      </p:sp>
      <p:sp>
        <p:nvSpPr>
          <p:cNvPr id="5" name="Título 1">
            <a:extLst>
              <a:ext uri="{FF2B5EF4-FFF2-40B4-BE49-F238E27FC236}">
                <a16:creationId xmlns:a16="http://schemas.microsoft.com/office/drawing/2014/main" id="{A9AEEC64-4107-4CC4-BE78-183F4205863C}"/>
              </a:ext>
            </a:extLst>
          </p:cNvPr>
          <p:cNvSpPr txBox="1">
            <a:spLocks/>
          </p:cNvSpPr>
          <p:nvPr/>
        </p:nvSpPr>
        <p:spPr bwMode="auto">
          <a:xfrm>
            <a:off x="685800" y="220980"/>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Simple Model of Rs and NUs</a:t>
            </a:r>
          </a:p>
        </p:txBody>
      </p:sp>
    </p:spTree>
    <p:extLst>
      <p:ext uri="{BB962C8B-B14F-4D97-AF65-F5344CB8AC3E}">
        <p14:creationId xmlns:p14="http://schemas.microsoft.com/office/powerpoint/2010/main" val="3007341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98438"/>
            <a:ext cx="7772400" cy="715962"/>
          </a:xfrm>
        </p:spPr>
        <p:txBody>
          <a:bodyPr/>
          <a:lstStyle/>
          <a:p>
            <a:pPr algn="ctr"/>
            <a:r>
              <a:rPr lang="en-US" dirty="0"/>
              <a:t>Statistical Power</a:t>
            </a:r>
          </a:p>
        </p:txBody>
      </p:sp>
      <p:sp>
        <p:nvSpPr>
          <p:cNvPr id="3" name="Marcador de contenido 2"/>
          <p:cNvSpPr>
            <a:spLocks noGrp="1"/>
          </p:cNvSpPr>
          <p:nvPr>
            <p:ph sz="quarter" idx="1"/>
          </p:nvPr>
        </p:nvSpPr>
        <p:spPr>
          <a:xfrm>
            <a:off x="685800" y="838200"/>
            <a:ext cx="7772400" cy="5486400"/>
          </a:xfrm>
        </p:spPr>
        <p:txBody>
          <a:bodyPr/>
          <a:lstStyle/>
          <a:p>
            <a:r>
              <a:rPr lang="en-US" sz="2400" dirty="0">
                <a:sym typeface="Wingdings" panose="05000000000000000000" pitchFamily="2" charset="2"/>
              </a:rPr>
              <a:t>How well powered are the trials? </a:t>
            </a:r>
            <a:r>
              <a:rPr lang="en-US" sz="2000" dirty="0">
                <a:sym typeface="Wingdings" panose="05000000000000000000" pitchFamily="2" charset="2"/>
              </a:rPr>
              <a:t>MDE at 80% in p.p.</a:t>
            </a:r>
            <a:endParaRPr lang="en-US" sz="2400" dirty="0">
              <a:sym typeface="Wingdings" panose="05000000000000000000" pitchFamily="2" charset="2"/>
            </a:endParaRPr>
          </a:p>
          <a:p>
            <a:r>
              <a:rPr lang="en-US" sz="2400" dirty="0">
                <a:sym typeface="Wingdings" panose="05000000000000000000" pitchFamily="2" charset="2"/>
              </a:rPr>
              <a:t>Much higher power for Nudge Units vs. Acad. Jour.</a:t>
            </a: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r>
              <a:rPr lang="en-US" sz="2400" dirty="0">
                <a:sym typeface="Wingdings" panose="05000000000000000000" pitchFamily="2" charset="2"/>
              </a:rPr>
              <a:t> NUs expect </a:t>
            </a:r>
            <a:r>
              <a:rPr lang="en-US" sz="2400" i="1" dirty="0" err="1">
                <a:sym typeface="Wingdings" panose="05000000000000000000" pitchFamily="2" charset="2"/>
              </a:rPr>
              <a:t>d</a:t>
            </a:r>
            <a:r>
              <a:rPr lang="en-US" sz="2400" i="1" baseline="-25000" dirty="0" err="1">
                <a:sym typeface="Wingdings" panose="05000000000000000000" pitchFamily="2" charset="2"/>
              </a:rPr>
              <a:t>NU</a:t>
            </a:r>
            <a:r>
              <a:rPr lang="en-US" sz="2400" i="1" baseline="-25000" dirty="0">
                <a:sym typeface="Wingdings" panose="05000000000000000000" pitchFamily="2" charset="2"/>
              </a:rPr>
              <a:t> </a:t>
            </a:r>
            <a:r>
              <a:rPr lang="en-US" sz="2400" dirty="0">
                <a:sym typeface="Wingdings" panose="05000000000000000000" pitchFamily="2" charset="2"/>
              </a:rPr>
              <a:t>=2 pp., Rs expect </a:t>
            </a:r>
            <a:r>
              <a:rPr lang="en-US" sz="2400" i="1" dirty="0" err="1">
                <a:sym typeface="Wingdings" panose="05000000000000000000" pitchFamily="2" charset="2"/>
              </a:rPr>
              <a:t>d</a:t>
            </a:r>
            <a:r>
              <a:rPr lang="en-US" sz="2400" i="1" baseline="-25000" dirty="0" err="1">
                <a:sym typeface="Wingdings" panose="05000000000000000000" pitchFamily="2" charset="2"/>
              </a:rPr>
              <a:t>NU</a:t>
            </a:r>
            <a:r>
              <a:rPr lang="en-US" sz="2400" i="1" baseline="-25000" dirty="0">
                <a:sym typeface="Wingdings" panose="05000000000000000000" pitchFamily="2" charset="2"/>
              </a:rPr>
              <a:t> </a:t>
            </a:r>
            <a:r>
              <a:rPr lang="en-US" sz="2400" dirty="0">
                <a:sym typeface="Wingdings" panose="05000000000000000000" pitchFamily="2" charset="2"/>
              </a:rPr>
              <a:t>=8 pp.</a:t>
            </a:r>
          </a:p>
          <a:p>
            <a:r>
              <a:rPr lang="en-US" sz="2400" dirty="0">
                <a:sym typeface="Wingdings" panose="05000000000000000000" pitchFamily="2" charset="2"/>
              </a:rPr>
              <a:t>Does this “revealed” forecast capture actual pred.?</a:t>
            </a:r>
          </a:p>
          <a:p>
            <a:endParaRPr lang="en-US" sz="2400" i="1" dirty="0">
              <a:sym typeface="Wingdings" panose="05000000000000000000" pitchFamily="2" charset="2"/>
            </a:endParaRPr>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38D87F6-8112-4B2A-8D5C-740F9B2B78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99" b="2865"/>
          <a:stretch/>
        </p:blipFill>
        <p:spPr>
          <a:xfrm>
            <a:off x="1289304" y="1752600"/>
            <a:ext cx="5835396" cy="4038600"/>
          </a:xfrm>
          <a:prstGeom prst="rect">
            <a:avLst/>
          </a:prstGeom>
        </p:spPr>
      </p:pic>
    </p:spTree>
    <p:extLst>
      <p:ext uri="{BB962C8B-B14F-4D97-AF65-F5344CB8AC3E}">
        <p14:creationId xmlns:p14="http://schemas.microsoft.com/office/powerpoint/2010/main" val="400391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685800" y="838200"/>
            <a:ext cx="7772400" cy="5486400"/>
          </a:xfrm>
        </p:spPr>
        <p:txBody>
          <a:bodyPr/>
          <a:lstStyle/>
          <a:p>
            <a:r>
              <a:rPr lang="en-US" dirty="0">
                <a:sym typeface="Wingdings" panose="05000000000000000000" pitchFamily="2" charset="2"/>
              </a:rPr>
              <a:t>Direct evidence on expected effect sizes</a:t>
            </a:r>
          </a:p>
          <a:p>
            <a:pPr marL="0" indent="0">
              <a:buNone/>
            </a:pPr>
            <a:r>
              <a:rPr lang="en-US" sz="1800" dirty="0">
                <a:sym typeface="Wingdings" panose="05000000000000000000" pitchFamily="2" charset="2"/>
              </a:rPr>
              <a:t>(DellaVigna and Pope, 2018a,b; DellaVigna, Vivalt, and Pope, 2019)</a:t>
            </a:r>
          </a:p>
          <a:p>
            <a:r>
              <a:rPr lang="en-US" sz="2000" dirty="0">
                <a:sym typeface="Wingdings" panose="05000000000000000000" pitchFamily="2" charset="2"/>
              </a:rPr>
              <a:t>Site: </a:t>
            </a:r>
            <a:r>
              <a:rPr lang="en-US" sz="2000" dirty="0">
                <a:hlinkClick r:id="rId3"/>
              </a:rPr>
              <a:t>https://socialscienceprediction.org</a:t>
            </a:r>
            <a:endParaRPr lang="en-US" sz="2000" dirty="0"/>
          </a:p>
          <a:p>
            <a:pPr lvl="1"/>
            <a:r>
              <a:rPr lang="en-US" dirty="0">
                <a:sym typeface="Wingdings" panose="05000000000000000000" pitchFamily="2" charset="2"/>
              </a:rPr>
              <a:t>Present the setting, including 3 examples of nudges</a:t>
            </a:r>
          </a:p>
          <a:p>
            <a:pPr lvl="1"/>
            <a:r>
              <a:rPr lang="en-US" dirty="0">
                <a:sym typeface="Wingdings" panose="05000000000000000000" pitchFamily="2" charset="2"/>
              </a:rPr>
              <a:t>Ask to predict average </a:t>
            </a:r>
            <a:r>
              <a:rPr lang="en-US" i="1" dirty="0">
                <a:sym typeface="Wingdings" panose="05000000000000000000" pitchFamily="2" charset="2"/>
              </a:rPr>
              <a:t>p.p. </a:t>
            </a:r>
            <a:r>
              <a:rPr lang="en-US" dirty="0">
                <a:sym typeface="Wingdings" panose="05000000000000000000" pitchFamily="2" charset="2"/>
              </a:rPr>
              <a:t>effect of a nudge</a:t>
            </a:r>
          </a:p>
          <a:p>
            <a:pPr lvl="2"/>
            <a:r>
              <a:rPr lang="en-US" dirty="0">
                <a:sym typeface="Wingdings" panose="05000000000000000000" pitchFamily="2" charset="2"/>
              </a:rPr>
              <a:t>In NU sample &amp; in published papers from meta-analyses</a:t>
            </a:r>
          </a:p>
          <a:p>
            <a:pPr lvl="2"/>
            <a:r>
              <a:rPr lang="en-US" dirty="0">
                <a:sym typeface="Wingdings" panose="05000000000000000000" pitchFamily="2" charset="2"/>
              </a:rPr>
              <a:t>Researchers and NU practitioners predict</a:t>
            </a: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p:txBody>
      </p:sp>
      <p:sp>
        <p:nvSpPr>
          <p:cNvPr id="10" name="Título 1">
            <a:extLst>
              <a:ext uri="{FF2B5EF4-FFF2-40B4-BE49-F238E27FC236}">
                <a16:creationId xmlns:a16="http://schemas.microsoft.com/office/drawing/2014/main" id="{FB38A1D2-397F-4218-BA5B-C0A14065FB35}"/>
              </a:ext>
            </a:extLst>
          </p:cNvPr>
          <p:cNvSpPr txBox="1">
            <a:spLocks/>
          </p:cNvSpPr>
          <p:nvPr/>
        </p:nvSpPr>
        <p:spPr bwMode="auto">
          <a:xfrm>
            <a:off x="685800" y="220980"/>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Forecasts of Effect Sizes</a:t>
            </a:r>
          </a:p>
        </p:txBody>
      </p:sp>
      <p:pic>
        <p:nvPicPr>
          <p:cNvPr id="2" name="Picture 1">
            <a:extLst>
              <a:ext uri="{FF2B5EF4-FFF2-40B4-BE49-F238E27FC236}">
                <a16:creationId xmlns:a16="http://schemas.microsoft.com/office/drawing/2014/main" id="{41F3BD71-ECCC-4CB5-AFA0-CAFA356A7E03}"/>
              </a:ext>
            </a:extLst>
          </p:cNvPr>
          <p:cNvPicPr>
            <a:picLocks noChangeAspect="1"/>
          </p:cNvPicPr>
          <p:nvPr/>
        </p:nvPicPr>
        <p:blipFill rotWithShape="1">
          <a:blip r:embed="rId4"/>
          <a:srcRect l="-461" t="15013" r="461" b="1342"/>
          <a:stretch/>
        </p:blipFill>
        <p:spPr>
          <a:xfrm>
            <a:off x="1447800" y="3733800"/>
            <a:ext cx="4440087" cy="2971800"/>
          </a:xfrm>
          <a:prstGeom prst="rect">
            <a:avLst/>
          </a:prstGeom>
        </p:spPr>
      </p:pic>
      <p:sp>
        <p:nvSpPr>
          <p:cNvPr id="5" name="Rectangle 4">
            <a:extLst>
              <a:ext uri="{FF2B5EF4-FFF2-40B4-BE49-F238E27FC236}">
                <a16:creationId xmlns:a16="http://schemas.microsoft.com/office/drawing/2014/main" id="{69C7B0B0-E539-47DF-B752-5B5D0F1AD48E}"/>
              </a:ext>
            </a:extLst>
          </p:cNvPr>
          <p:cNvSpPr/>
          <p:nvPr/>
        </p:nvSpPr>
        <p:spPr>
          <a:xfrm>
            <a:off x="1295400" y="3733800"/>
            <a:ext cx="541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DEED7C-BCCE-4C56-A24F-9D4D73011315}"/>
              </a:ext>
            </a:extLst>
          </p:cNvPr>
          <p:cNvSpPr/>
          <p:nvPr/>
        </p:nvSpPr>
        <p:spPr>
          <a:xfrm>
            <a:off x="1295400" y="4800600"/>
            <a:ext cx="541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5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1. No Fake Data</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i="1" dirty="0"/>
              <a:t>Social Psychology:</a:t>
            </a:r>
          </a:p>
          <a:p>
            <a:pPr lvl="1" eaLnBrk="1" hangingPunct="1">
              <a:defRPr/>
            </a:pPr>
            <a:r>
              <a:rPr lang="en-US" sz="2000" u="sng" dirty="0"/>
              <a:t>Dirk </a:t>
            </a:r>
            <a:r>
              <a:rPr lang="en-US" sz="2000" u="sng" dirty="0" err="1"/>
              <a:t>Smeesters</a:t>
            </a:r>
            <a:r>
              <a:rPr lang="en-US" sz="2000" dirty="0"/>
              <a:t> (Erasmus University), detected by our own Uri </a:t>
            </a:r>
            <a:r>
              <a:rPr lang="en-US" sz="2000" dirty="0" err="1"/>
              <a:t>Simonsohn</a:t>
            </a:r>
            <a:endParaRPr lang="en-US" sz="2000" dirty="0"/>
          </a:p>
          <a:p>
            <a:pPr lvl="2" eaLnBrk="1" hangingPunct="1">
              <a:defRPr/>
            </a:pPr>
            <a:r>
              <a:rPr lang="en-US" sz="1600" dirty="0"/>
              <a:t>Suspicion of very strange results</a:t>
            </a:r>
          </a:p>
          <a:p>
            <a:pPr lvl="2" eaLnBrk="1" hangingPunct="1">
              <a:defRPr/>
            </a:pPr>
            <a:r>
              <a:rPr lang="en-US" sz="1600" dirty="0"/>
              <a:t>Asked for data</a:t>
            </a:r>
          </a:p>
          <a:p>
            <a:pPr lvl="2" eaLnBrk="1" hangingPunct="1">
              <a:defRPr/>
            </a:pPr>
            <a:r>
              <a:rPr lang="en-US" sz="1600" dirty="0"/>
              <a:t>Found suspicious patterns (e.g., treatment = control + X)</a:t>
            </a:r>
          </a:p>
          <a:p>
            <a:pPr lvl="2" eaLnBrk="1" hangingPunct="1">
              <a:defRPr/>
            </a:pPr>
            <a:endParaRPr lang="en-US" sz="1600" dirty="0"/>
          </a:p>
          <a:p>
            <a:pPr lvl="1" eaLnBrk="1" hangingPunct="1">
              <a:defRPr/>
            </a:pPr>
            <a:r>
              <a:rPr lang="en-US" sz="1800" u="sng" dirty="0"/>
              <a:t>Brian </a:t>
            </a:r>
            <a:r>
              <a:rPr lang="en-US" sz="1800" u="sng" dirty="0" err="1"/>
              <a:t>Wansink</a:t>
            </a:r>
            <a:r>
              <a:rPr lang="en-US" sz="1800" dirty="0"/>
              <a:t> (Cornell University), research on food choices, plate size, 15 studies retracted. Official Cornell statement: “</a:t>
            </a:r>
            <a:r>
              <a:rPr lang="en-US" sz="1600" i="1" dirty="0"/>
              <a:t>The practices identified included data falsification, a failure to assure data accuracy and integrity, inappropriate attribution of authorship of research publications, inappropriate research methods, failure to obtain necessary research approvals, and dual publication or submission of research findings</a:t>
            </a:r>
            <a:r>
              <a:rPr lang="en-US" sz="1800" dirty="0"/>
              <a:t>”</a:t>
            </a:r>
          </a:p>
          <a:p>
            <a:pPr lvl="1" eaLnBrk="1" hangingPunct="1">
              <a:defRPr/>
            </a:pPr>
            <a:endParaRPr lang="en-US" sz="1400" dirty="0"/>
          </a:p>
          <a:p>
            <a:pPr eaLnBrk="1" hangingPunct="1">
              <a:defRPr/>
            </a:pPr>
            <a:r>
              <a:rPr lang="en-US" sz="2400" i="1" dirty="0"/>
              <a:t>Economics</a:t>
            </a:r>
            <a:r>
              <a:rPr lang="en-US" sz="2400" dirty="0"/>
              <a:t>? I am not aware, yet</a:t>
            </a:r>
          </a:p>
        </p:txBody>
      </p:sp>
    </p:spTree>
    <p:extLst>
      <p:ext uri="{BB962C8B-B14F-4D97-AF65-F5344CB8AC3E}">
        <p14:creationId xmlns:p14="http://schemas.microsoft.com/office/powerpoint/2010/main" val="2441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F88AA2D-BF2E-44C2-8D44-C5754712D06A}"/>
              </a:ext>
            </a:extLst>
          </p:cNvPr>
          <p:cNvSpPr txBox="1">
            <a:spLocks/>
          </p:cNvSpPr>
          <p:nvPr/>
        </p:nvSpPr>
        <p:spPr bwMode="auto">
          <a:xfrm>
            <a:off x="685800" y="220980"/>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Forecasts of Effect Sizes (NUs)</a:t>
            </a:r>
          </a:p>
        </p:txBody>
      </p:sp>
      <p:sp>
        <p:nvSpPr>
          <p:cNvPr id="8" name="Marcador de contenido 2">
            <a:extLst>
              <a:ext uri="{FF2B5EF4-FFF2-40B4-BE49-F238E27FC236}">
                <a16:creationId xmlns:a16="http://schemas.microsoft.com/office/drawing/2014/main" id="{C931A2C4-D080-46AB-B7DC-2B9FA56540BA}"/>
              </a:ext>
            </a:extLst>
          </p:cNvPr>
          <p:cNvSpPr>
            <a:spLocks noGrp="1"/>
          </p:cNvSpPr>
          <p:nvPr>
            <p:ph sz="quarter" idx="1"/>
          </p:nvPr>
        </p:nvSpPr>
        <p:spPr>
          <a:xfrm>
            <a:off x="685800" y="909625"/>
            <a:ext cx="7772400" cy="5486400"/>
          </a:xfrm>
        </p:spPr>
        <p:txBody>
          <a:bodyPr/>
          <a:lstStyle/>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18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Expectations of NU practitioners:</a:t>
            </a:r>
          </a:p>
          <a:p>
            <a:pPr lvl="1"/>
            <a:r>
              <a:rPr lang="en-US" dirty="0">
                <a:sym typeface="Wingdings" panose="05000000000000000000" pitchFamily="2" charset="2"/>
              </a:rPr>
              <a:t>Exactly in line with power calculation (2 pp.)</a:t>
            </a:r>
          </a:p>
          <a:p>
            <a:pPr lvl="1"/>
            <a:r>
              <a:rPr lang="en-US" dirty="0">
                <a:sym typeface="Wingdings" panose="05000000000000000000" pitchFamily="2" charset="2"/>
              </a:rPr>
              <a:t>In line with observed effect size (1.4 pp.)</a:t>
            </a: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p:txBody>
      </p:sp>
      <p:pic>
        <p:nvPicPr>
          <p:cNvPr id="5" name="Picture 4">
            <a:extLst>
              <a:ext uri="{FF2B5EF4-FFF2-40B4-BE49-F238E27FC236}">
                <a16:creationId xmlns:a16="http://schemas.microsoft.com/office/drawing/2014/main" id="{3AA0BED5-C6E4-45DC-8506-BC900123C0CA}"/>
              </a:ext>
            </a:extLst>
          </p:cNvPr>
          <p:cNvPicPr>
            <a:picLocks noChangeAspect="1"/>
          </p:cNvPicPr>
          <p:nvPr/>
        </p:nvPicPr>
        <p:blipFill>
          <a:blip r:embed="rId2"/>
          <a:stretch>
            <a:fillRect/>
          </a:stretch>
        </p:blipFill>
        <p:spPr>
          <a:xfrm>
            <a:off x="1371600" y="914400"/>
            <a:ext cx="6248400" cy="4559312"/>
          </a:xfrm>
          <a:prstGeom prst="rect">
            <a:avLst/>
          </a:prstGeom>
        </p:spPr>
      </p:pic>
    </p:spTree>
    <p:extLst>
      <p:ext uri="{BB962C8B-B14F-4D97-AF65-F5344CB8AC3E}">
        <p14:creationId xmlns:p14="http://schemas.microsoft.com/office/powerpoint/2010/main" val="232438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F88AA2D-BF2E-44C2-8D44-C5754712D06A}"/>
              </a:ext>
            </a:extLst>
          </p:cNvPr>
          <p:cNvSpPr txBox="1">
            <a:spLocks/>
          </p:cNvSpPr>
          <p:nvPr/>
        </p:nvSpPr>
        <p:spPr bwMode="auto">
          <a:xfrm>
            <a:off x="609600" y="220980"/>
            <a:ext cx="79248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Forecasts of Effect Sizes (Rs)</a:t>
            </a:r>
          </a:p>
        </p:txBody>
      </p:sp>
      <p:sp>
        <p:nvSpPr>
          <p:cNvPr id="8" name="Marcador de contenido 2">
            <a:extLst>
              <a:ext uri="{FF2B5EF4-FFF2-40B4-BE49-F238E27FC236}">
                <a16:creationId xmlns:a16="http://schemas.microsoft.com/office/drawing/2014/main" id="{C931A2C4-D080-46AB-B7DC-2B9FA56540BA}"/>
              </a:ext>
            </a:extLst>
          </p:cNvPr>
          <p:cNvSpPr>
            <a:spLocks noGrp="1"/>
          </p:cNvSpPr>
          <p:nvPr>
            <p:ph sz="quarter" idx="1"/>
          </p:nvPr>
        </p:nvSpPr>
        <p:spPr>
          <a:xfrm>
            <a:off x="685800" y="909625"/>
            <a:ext cx="7772400" cy="5486400"/>
          </a:xfrm>
        </p:spPr>
        <p:txBody>
          <a:bodyPr/>
          <a:lstStyle/>
          <a:p>
            <a:endParaRPr lang="en-US" sz="2400" i="1" dirty="0">
              <a:sym typeface="Wingdings" panose="05000000000000000000" pitchFamily="2" charset="2"/>
            </a:endParaRPr>
          </a:p>
          <a:p>
            <a:endParaRPr lang="en-US" sz="2400" i="1" dirty="0">
              <a:sym typeface="Wingdings" panose="05000000000000000000" pitchFamily="2" charset="2"/>
            </a:endParaRPr>
          </a:p>
          <a:p>
            <a:endParaRPr lang="en-US" sz="1800" i="1" dirty="0">
              <a:sym typeface="Wingdings" panose="05000000000000000000" pitchFamily="2" charset="2"/>
            </a:endParaRPr>
          </a:p>
          <a:p>
            <a:endParaRPr lang="en-US" sz="1800" i="1" dirty="0">
              <a:sym typeface="Wingdings" panose="05000000000000000000" pitchFamily="2" charset="2"/>
            </a:endParaRPr>
          </a:p>
          <a:p>
            <a:endParaRPr lang="en-US" sz="1800" i="1" dirty="0">
              <a:sym typeface="Wingdings" panose="05000000000000000000" pitchFamily="2" charset="2"/>
            </a:endParaRPr>
          </a:p>
          <a:p>
            <a:endParaRPr lang="en-US" sz="1800" i="1" dirty="0">
              <a:sym typeface="Wingdings" panose="05000000000000000000" pitchFamily="2" charset="2"/>
            </a:endParaRPr>
          </a:p>
          <a:p>
            <a:endParaRPr lang="en-US" sz="1600" i="1" dirty="0">
              <a:sym typeface="Wingdings" panose="05000000000000000000" pitchFamily="2" charset="2"/>
            </a:endParaRPr>
          </a:p>
          <a:p>
            <a:endParaRPr lang="en-US" sz="1600" i="1" dirty="0">
              <a:sym typeface="Wingdings" panose="05000000000000000000" pitchFamily="2" charset="2"/>
            </a:endParaRPr>
          </a:p>
          <a:p>
            <a:endParaRPr lang="en-US" sz="1600" i="1" dirty="0">
              <a:sym typeface="Wingdings" panose="05000000000000000000" pitchFamily="2" charset="2"/>
            </a:endParaRPr>
          </a:p>
          <a:p>
            <a:endParaRPr lang="en-US" sz="1600" i="1" dirty="0">
              <a:sym typeface="Wingdings" panose="05000000000000000000" pitchFamily="2" charset="2"/>
            </a:endParaRPr>
          </a:p>
          <a:p>
            <a:endParaRPr lang="en-US" sz="2000" i="1" dirty="0">
              <a:sym typeface="Wingdings" panose="05000000000000000000" pitchFamily="2" charset="2"/>
            </a:endParaRPr>
          </a:p>
          <a:p>
            <a:endParaRPr lang="en-US" sz="2800" dirty="0">
              <a:sym typeface="Wingdings" panose="05000000000000000000" pitchFamily="2" charset="2"/>
            </a:endParaRPr>
          </a:p>
          <a:p>
            <a:r>
              <a:rPr lang="en-US" dirty="0">
                <a:sym typeface="Wingdings" panose="05000000000000000000" pitchFamily="2" charset="2"/>
              </a:rPr>
              <a:t>Expectations of Researchers:</a:t>
            </a:r>
          </a:p>
          <a:p>
            <a:pPr lvl="1"/>
            <a:r>
              <a:rPr lang="en-US" dirty="0">
                <a:sym typeface="Wingdings" panose="05000000000000000000" pitchFamily="2" charset="2"/>
              </a:rPr>
              <a:t>Overestimate NU effect size (4 pp)</a:t>
            </a:r>
          </a:p>
          <a:p>
            <a:pPr lvl="1"/>
            <a:r>
              <a:rPr lang="en-US" dirty="0">
                <a:sym typeface="Wingdings" panose="05000000000000000000" pitchFamily="2" charset="2"/>
              </a:rPr>
              <a:t>Estimate about correctly Rs effect size (7 pp.)</a:t>
            </a: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a:p>
            <a:endParaRPr lang="en-US" i="1" dirty="0">
              <a:sym typeface="Wingdings" panose="05000000000000000000" pitchFamily="2" charset="2"/>
            </a:endParaRPr>
          </a:p>
        </p:txBody>
      </p:sp>
      <p:pic>
        <p:nvPicPr>
          <p:cNvPr id="3" name="Picture 2">
            <a:extLst>
              <a:ext uri="{FF2B5EF4-FFF2-40B4-BE49-F238E27FC236}">
                <a16:creationId xmlns:a16="http://schemas.microsoft.com/office/drawing/2014/main" id="{2C5DD366-3F2E-4842-9652-5925E15D3D77}"/>
              </a:ext>
            </a:extLst>
          </p:cNvPr>
          <p:cNvPicPr>
            <a:picLocks noChangeAspect="1"/>
          </p:cNvPicPr>
          <p:nvPr/>
        </p:nvPicPr>
        <p:blipFill>
          <a:blip r:embed="rId3"/>
          <a:stretch>
            <a:fillRect/>
          </a:stretch>
        </p:blipFill>
        <p:spPr>
          <a:xfrm>
            <a:off x="1342697" y="868782"/>
            <a:ext cx="6277303" cy="4541418"/>
          </a:xfrm>
          <a:prstGeom prst="rect">
            <a:avLst/>
          </a:prstGeom>
        </p:spPr>
      </p:pic>
    </p:spTree>
    <p:extLst>
      <p:ext uri="{BB962C8B-B14F-4D97-AF65-F5344CB8AC3E}">
        <p14:creationId xmlns:p14="http://schemas.microsoft.com/office/powerpoint/2010/main" val="238828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609600" y="838200"/>
            <a:ext cx="7772400" cy="5486400"/>
          </a:xfrm>
        </p:spPr>
        <p:txBody>
          <a:bodyPr/>
          <a:lstStyle/>
          <a:p>
            <a:r>
              <a:rPr lang="en-US" i="1" dirty="0"/>
              <a:t>Ac. Journals</a:t>
            </a:r>
            <a:r>
              <a:rPr lang="en-US" dirty="0"/>
              <a:t>: </a:t>
            </a:r>
            <a:r>
              <a:rPr lang="en-US" i="1" dirty="0"/>
              <a:t>t</a:t>
            </a:r>
            <a:r>
              <a:rPr lang="en-US" dirty="0"/>
              <a:t> statistics for most significant </a:t>
            </a:r>
            <a:r>
              <a:rPr lang="en-US" dirty="0" err="1"/>
              <a:t>treatm</a:t>
            </a:r>
            <a:r>
              <a:rPr lang="en-US" dirty="0"/>
              <a:t>.</a:t>
            </a:r>
          </a:p>
          <a:p>
            <a:endParaRPr lang="en-US" sz="2800" dirty="0"/>
          </a:p>
          <a:p>
            <a:endParaRPr lang="en-US" dirty="0"/>
          </a:p>
          <a:p>
            <a:endParaRPr lang="en-US" dirty="0"/>
          </a:p>
          <a:p>
            <a:endParaRPr lang="en-US" dirty="0"/>
          </a:p>
          <a:p>
            <a:pPr marL="0" indent="0" algn="ctr">
              <a:buNone/>
            </a:pPr>
            <a:endParaRPr lang="en-US" dirty="0"/>
          </a:p>
          <a:p>
            <a:r>
              <a:rPr lang="en-US" sz="2400" i="1" dirty="0"/>
              <a:t>Nudge Units</a:t>
            </a:r>
          </a:p>
          <a:p>
            <a:pPr marL="0" indent="0">
              <a:buNone/>
            </a:pPr>
            <a:endParaRPr lang="en-US" dirty="0"/>
          </a:p>
          <a:p>
            <a:endParaRPr lang="en-US" dirty="0"/>
          </a:p>
          <a:p>
            <a:endParaRPr lang="en-US" dirty="0"/>
          </a:p>
          <a:p>
            <a:endParaRPr lang="en-US" dirty="0"/>
          </a:p>
        </p:txBody>
      </p:sp>
      <p:sp>
        <p:nvSpPr>
          <p:cNvPr id="2" name="Título 1"/>
          <p:cNvSpPr>
            <a:spLocks noGrp="1"/>
          </p:cNvSpPr>
          <p:nvPr>
            <p:ph type="title"/>
          </p:nvPr>
        </p:nvSpPr>
        <p:spPr>
          <a:xfrm>
            <a:off x="685800" y="198438"/>
            <a:ext cx="7772400" cy="715962"/>
          </a:xfrm>
        </p:spPr>
        <p:txBody>
          <a:bodyPr/>
          <a:lstStyle/>
          <a:p>
            <a:pPr algn="ctr"/>
            <a:r>
              <a:rPr lang="en-US" dirty="0"/>
              <a:t>2. Publication Bias</a:t>
            </a:r>
          </a:p>
        </p:txBody>
      </p:sp>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9CF975F-B405-483C-AFCE-3D519C28E826}"/>
              </a:ext>
            </a:extLst>
          </p:cNvPr>
          <p:cNvPicPr>
            <a:picLocks noChangeAspect="1"/>
          </p:cNvPicPr>
          <p:nvPr/>
        </p:nvPicPr>
        <p:blipFill>
          <a:blip r:embed="rId3"/>
          <a:stretch>
            <a:fillRect/>
          </a:stretch>
        </p:blipFill>
        <p:spPr>
          <a:xfrm>
            <a:off x="2238375" y="1295400"/>
            <a:ext cx="3857625" cy="2286000"/>
          </a:xfrm>
          <a:prstGeom prst="rect">
            <a:avLst/>
          </a:prstGeom>
        </p:spPr>
      </p:pic>
      <p:pic>
        <p:nvPicPr>
          <p:cNvPr id="6" name="Picture 5">
            <a:extLst>
              <a:ext uri="{FF2B5EF4-FFF2-40B4-BE49-F238E27FC236}">
                <a16:creationId xmlns:a16="http://schemas.microsoft.com/office/drawing/2014/main" id="{FBEFF3F6-4045-4808-863E-3000566FDEE1}"/>
              </a:ext>
            </a:extLst>
          </p:cNvPr>
          <p:cNvPicPr>
            <a:picLocks noChangeAspect="1"/>
          </p:cNvPicPr>
          <p:nvPr/>
        </p:nvPicPr>
        <p:blipFill rotWithShape="1">
          <a:blip r:embed="rId4"/>
          <a:srcRect t="51839"/>
          <a:stretch/>
        </p:blipFill>
        <p:spPr>
          <a:xfrm>
            <a:off x="2362200" y="4419600"/>
            <a:ext cx="4262582" cy="2286000"/>
          </a:xfrm>
          <a:prstGeom prst="rect">
            <a:avLst/>
          </a:prstGeom>
        </p:spPr>
      </p:pic>
    </p:spTree>
    <p:extLst>
      <p:ext uri="{BB962C8B-B14F-4D97-AF65-F5344CB8AC3E}">
        <p14:creationId xmlns:p14="http://schemas.microsoft.com/office/powerpoint/2010/main" val="2386327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ítulo 1">
            <a:extLst>
              <a:ext uri="{FF2B5EF4-FFF2-40B4-BE49-F238E27FC236}">
                <a16:creationId xmlns:a16="http://schemas.microsoft.com/office/drawing/2014/main" id="{5DB8C8E7-89C9-4D07-9510-C6AD4AA3BB4E}"/>
              </a:ext>
            </a:extLst>
          </p:cNvPr>
          <p:cNvSpPr txBox="1">
            <a:spLocks/>
          </p:cNvSpPr>
          <p:nvPr/>
        </p:nvSpPr>
        <p:spPr bwMode="auto">
          <a:xfrm>
            <a:off x="685800" y="220980"/>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2. Publication Bias</a:t>
            </a:r>
          </a:p>
        </p:txBody>
      </p:sp>
      <mc:AlternateContent xmlns:mc="http://schemas.openxmlformats.org/markup-compatibility/2006">
        <mc:Choice xmlns:a14="http://schemas.microsoft.com/office/drawing/2010/main" Requires="a14">
          <p:sp>
            <p:nvSpPr>
              <p:cNvPr id="8" name="Marcador de contenido 2"/>
              <p:cNvSpPr txBox="1">
                <a:spLocks/>
              </p:cNvSpPr>
              <p:nvPr/>
            </p:nvSpPr>
            <p:spPr bwMode="auto">
              <a:xfrm>
                <a:off x="457200" y="973758"/>
                <a:ext cx="8264521" cy="54864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a:sym typeface="Wingdings" panose="05000000000000000000" pitchFamily="2" charset="2"/>
                  </a:rPr>
                  <a:t>Publication bias</a:t>
                </a:r>
              </a:p>
              <a:p>
                <a:pPr lvl="1"/>
                <a:r>
                  <a:rPr lang="en-US" dirty="0">
                    <a:sym typeface="Wingdings" panose="05000000000000000000" pitchFamily="2" charset="2"/>
                  </a:rPr>
                  <a:t>Nudge studies have average effect ATE, with random effect</a:t>
                </a:r>
              </a:p>
              <a:p>
                <a:pPr lvl="1"/>
                <a:r>
                  <a:rPr lang="en-US" dirty="0">
                    <a:sym typeface="Wingdings" panose="05000000000000000000" pitchFamily="2" charset="2"/>
                  </a:rPr>
                  <a:t>BUT stat. significant studies published with </a:t>
                </a:r>
                <a:r>
                  <a:rPr lang="en-US" i="1" dirty="0">
                    <a:sym typeface="Wingdings" panose="05000000000000000000" pitchFamily="2" charset="2"/>
                  </a:rPr>
                  <a:t>p=1</a:t>
                </a:r>
                <a:r>
                  <a:rPr lang="en-US" dirty="0">
                    <a:sym typeface="Wingdings" panose="05000000000000000000" pitchFamily="2" charset="2"/>
                  </a:rPr>
                  <a:t>, non-significant studies with </a:t>
                </a:r>
                <a:r>
                  <a:rPr lang="en-US" i="1" dirty="0">
                    <a:sym typeface="Wingdings" panose="05000000000000000000" pitchFamily="2" charset="2"/>
                  </a:rPr>
                  <a:t>p=</a:t>
                </a:r>
                <a:r>
                  <a:rPr lang="en-US" b="0" i="1" dirty="0"/>
                  <a:t> </a:t>
                </a:r>
                <a14:m>
                  <m:oMath xmlns:m="http://schemas.openxmlformats.org/officeDocument/2006/math">
                    <m:r>
                      <a:rPr lang="en-US" b="0" i="1" smtClean="0">
                        <a:latin typeface="Cambria Math" panose="02040503050406030204" pitchFamily="18" charset="0"/>
                      </a:rPr>
                      <m:t>𝛾</m:t>
                    </m:r>
                  </m:oMath>
                </a14:m>
                <a:r>
                  <a:rPr lang="en-US" i="1" dirty="0">
                    <a:sym typeface="Wingdings" panose="05000000000000000000" pitchFamily="2" charset="2"/>
                  </a:rPr>
                  <a:t>&lt; 1</a:t>
                </a:r>
              </a:p>
              <a:p>
                <a:pPr lvl="1"/>
                <a:endParaRPr lang="en-US" sz="2000" dirty="0">
                  <a:sym typeface="Wingdings" panose="05000000000000000000" pitchFamily="2" charset="2"/>
                </a:endParaRPr>
              </a:p>
              <a:p>
                <a:r>
                  <a:rPr lang="en-US" sz="2400" dirty="0">
                    <a:sym typeface="Wingdings" panose="05000000000000000000" pitchFamily="2" charset="2"/>
                  </a:rPr>
                  <a:t>Follow Andrews and </a:t>
                </a:r>
                <a:r>
                  <a:rPr lang="en-US" sz="2400" dirty="0" err="1">
                    <a:sym typeface="Wingdings" panose="05000000000000000000" pitchFamily="2" charset="2"/>
                  </a:rPr>
                  <a:t>Kasy</a:t>
                </a:r>
                <a:r>
                  <a:rPr lang="en-US" sz="2400" dirty="0">
                    <a:sym typeface="Wingdings" panose="05000000000000000000" pitchFamily="2" charset="2"/>
                  </a:rPr>
                  <a:t> (2019 </a:t>
                </a:r>
                <a:r>
                  <a:rPr lang="en-US" sz="2400" i="1" dirty="0">
                    <a:sym typeface="Wingdings" panose="05000000000000000000" pitchFamily="2" charset="2"/>
                  </a:rPr>
                  <a:t>AER</a:t>
                </a:r>
                <a:r>
                  <a:rPr lang="en-US" sz="2400" dirty="0">
                    <a:sym typeface="Wingdings" panose="05000000000000000000" pitchFamily="2" charset="2"/>
                  </a:rPr>
                  <a:t>) </a:t>
                </a:r>
              </a:p>
              <a:p>
                <a:pPr lvl="1"/>
                <a:r>
                  <a:rPr lang="en-US" dirty="0">
                    <a:sym typeface="Wingdings" panose="05000000000000000000" pitchFamily="2" charset="2"/>
                  </a:rPr>
                  <a:t> Use distribution of experimental findings to uncover:</a:t>
                </a:r>
              </a:p>
              <a:p>
                <a:pPr marL="776288" lvl="1" indent="-457200">
                  <a:buFont typeface="+mj-lt"/>
                  <a:buAutoNum type="arabicPeriod"/>
                </a:pPr>
                <a:r>
                  <a:rPr lang="en-US" dirty="0">
                    <a:sym typeface="Wingdings" panose="05000000000000000000" pitchFamily="2" charset="2"/>
                  </a:rPr>
                  <a:t>Nudge treatment effects in both samples</a:t>
                </a:r>
              </a:p>
              <a:p>
                <a:pPr marL="776288" lvl="1" indent="-457200">
                  <a:buFont typeface="+mj-lt"/>
                  <a:buAutoNum type="arabicPeriod"/>
                </a:pPr>
                <a:r>
                  <a:rPr lang="en-US" dirty="0">
                    <a:sym typeface="Wingdings" panose="05000000000000000000" pitchFamily="2" charset="2"/>
                  </a:rPr>
                  <a:t>Publication bias </a:t>
                </a:r>
                <a14:m>
                  <m:oMath xmlns:m="http://schemas.openxmlformats.org/officeDocument/2006/math">
                    <m:r>
                      <a:rPr lang="en-US" b="0" i="1" smtClean="0">
                        <a:latin typeface="Cambria Math" panose="02040503050406030204" pitchFamily="18" charset="0"/>
                      </a:rPr>
                      <m:t>𝛾</m:t>
                    </m:r>
                  </m:oMath>
                </a14:m>
                <a:r>
                  <a:rPr lang="en-US" dirty="0">
                    <a:sym typeface="Wingdings" panose="05000000000000000000" pitchFamily="2" charset="2"/>
                  </a:rPr>
                  <a:t> in Academic Journal sample</a:t>
                </a:r>
              </a:p>
              <a:p>
                <a:pPr lvl="1"/>
                <a:endParaRPr lang="en-US" dirty="0">
                  <a:sym typeface="Wingdings" panose="05000000000000000000" pitchFamily="2" charset="2"/>
                </a:endParaRPr>
              </a:p>
              <a:p>
                <a:pPr lvl="1"/>
                <a:r>
                  <a:rPr lang="en-US" dirty="0">
                    <a:sym typeface="Wingdings" panose="05000000000000000000" pitchFamily="2" charset="2"/>
                  </a:rPr>
                  <a:t>Extension to AK: Allow the distribution of effects to be </a:t>
                </a:r>
                <a:r>
                  <a:rPr lang="en-US" i="1" dirty="0">
                    <a:sym typeface="Wingdings" panose="05000000000000000000" pitchFamily="2" charset="2"/>
                  </a:rPr>
                  <a:t>mixture</a:t>
                </a:r>
                <a:r>
                  <a:rPr lang="en-US" dirty="0">
                    <a:sym typeface="Wingdings" panose="05000000000000000000" pitchFamily="2" charset="2"/>
                  </a:rPr>
                  <a:t> of two normal to capture extra skewness</a:t>
                </a:r>
              </a:p>
              <a:p>
                <a:pPr lvl="1"/>
                <a:endParaRPr lang="en-US" sz="1800"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p:txBody>
          </p:sp>
        </mc:Choice>
        <mc:Fallback>
          <p:sp>
            <p:nvSpPr>
              <p:cNvPr id="8" name="Marcador de contenido 2"/>
              <p:cNvSpPr txBox="1">
                <a:spLocks noRot="1" noChangeAspect="1" noMove="1" noResize="1" noEditPoints="1" noAdjustHandles="1" noChangeArrowheads="1" noChangeShapeType="1" noTextEdit="1"/>
              </p:cNvSpPr>
              <p:nvPr/>
            </p:nvSpPr>
            <p:spPr bwMode="auto">
              <a:xfrm>
                <a:off x="457200" y="973758"/>
                <a:ext cx="8264521" cy="5486400"/>
              </a:xfrm>
              <a:prstGeom prst="rect">
                <a:avLst/>
              </a:prstGeom>
              <a:blipFill>
                <a:blip r:embed="rId3"/>
                <a:stretch>
                  <a:fillRect l="-516" t="-88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562515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ítulo 1">
            <a:extLst>
              <a:ext uri="{FF2B5EF4-FFF2-40B4-BE49-F238E27FC236}">
                <a16:creationId xmlns:a16="http://schemas.microsoft.com/office/drawing/2014/main" id="{5DB8C8E7-89C9-4D07-9510-C6AD4AA3BB4E}"/>
              </a:ext>
            </a:extLst>
          </p:cNvPr>
          <p:cNvSpPr txBox="1">
            <a:spLocks/>
          </p:cNvSpPr>
          <p:nvPr/>
        </p:nvSpPr>
        <p:spPr bwMode="auto">
          <a:xfrm>
            <a:off x="685800" y="220980"/>
            <a:ext cx="77724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Meta-analysis methods – Pub. Bias</a:t>
            </a:r>
          </a:p>
        </p:txBody>
      </p:sp>
      <mc:AlternateContent xmlns:mc="http://schemas.openxmlformats.org/markup-compatibility/2006">
        <mc:Choice xmlns:a14="http://schemas.microsoft.com/office/drawing/2010/main" Requires="a14">
          <p:sp>
            <p:nvSpPr>
              <p:cNvPr id="8" name="Marcador de contenido 2"/>
              <p:cNvSpPr txBox="1">
                <a:spLocks/>
              </p:cNvSpPr>
              <p:nvPr/>
            </p:nvSpPr>
            <p:spPr bwMode="auto">
              <a:xfrm>
                <a:off x="304800" y="973758"/>
                <a:ext cx="8665029" cy="54864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pPr lvl="1"/>
                <a:endParaRPr lang="en-US" sz="1800" dirty="0">
                  <a:sym typeface="Wingdings" panose="05000000000000000000" pitchFamily="2" charset="2"/>
                </a:endParaRPr>
              </a:p>
              <a:p>
                <a:r>
                  <a:rPr lang="en-US" sz="2400" dirty="0">
                    <a:sym typeface="Wingdings" panose="05000000000000000000" pitchFamily="2" charset="2"/>
                  </a:rPr>
                  <a:t>Estimates for Academic Journal sample</a:t>
                </a:r>
              </a:p>
              <a:p>
                <a:pPr lvl="1"/>
                <a:r>
                  <a:rPr lang="en-US" sz="2000" dirty="0"/>
                  <a:t>Prob. of publishing trial w/o significant treatments </a:t>
                </a:r>
                <a14:m>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=0.10</m:t>
                    </m:r>
                  </m:oMath>
                </a14:m>
                <a:endParaRPr lang="en-US" sz="2000" dirty="0"/>
              </a:p>
              <a:p>
                <a:pPr lvl="1"/>
                <a:r>
                  <a:rPr lang="en-US" sz="2000" dirty="0">
                    <a:sym typeface="Wingdings" panose="05000000000000000000" pitchFamily="2" charset="2"/>
                  </a:rPr>
                  <a:t>Estimated ATE of 3.16 pp, much lower than uncorrected 8.58 pp effect</a:t>
                </a:r>
              </a:p>
              <a:p>
                <a:pPr lvl="1"/>
                <a:r>
                  <a:rPr lang="en-US" sz="2000" dirty="0">
                    <a:sym typeface="Wingdings" panose="05000000000000000000" pitchFamily="2" charset="2"/>
                  </a:rPr>
                  <a:t> Publication bias can explain most of the effect</a:t>
                </a:r>
              </a:p>
              <a:p>
                <a:pPr lvl="1"/>
                <a:endParaRPr lang="en-US" sz="1800"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p:txBody>
          </p:sp>
        </mc:Choice>
        <mc:Fallback>
          <p:sp>
            <p:nvSpPr>
              <p:cNvPr id="8" name="Marcador de contenido 2"/>
              <p:cNvSpPr txBox="1">
                <a:spLocks noRot="1" noChangeAspect="1" noMove="1" noResize="1" noEditPoints="1" noAdjustHandles="1" noChangeArrowheads="1" noChangeShapeType="1" noTextEdit="1"/>
              </p:cNvSpPr>
              <p:nvPr/>
            </p:nvSpPr>
            <p:spPr bwMode="auto">
              <a:xfrm>
                <a:off x="304800" y="973758"/>
                <a:ext cx="8665029" cy="5486400"/>
              </a:xfrm>
              <a:prstGeom prst="rect">
                <a:avLst/>
              </a:prstGeom>
              <a:blipFill>
                <a:blip r:embed="rId3"/>
                <a:stretch>
                  <a:fillRect l="-493" b="-133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FDE45937-156A-46AD-A97C-F32E6B95C0E0}"/>
              </a:ext>
            </a:extLst>
          </p:cNvPr>
          <p:cNvPicPr>
            <a:picLocks noChangeAspect="1"/>
          </p:cNvPicPr>
          <p:nvPr/>
        </p:nvPicPr>
        <p:blipFill rotWithShape="1">
          <a:blip r:embed="rId4"/>
          <a:srcRect r="23556" b="26316"/>
          <a:stretch/>
        </p:blipFill>
        <p:spPr>
          <a:xfrm>
            <a:off x="152400" y="1143000"/>
            <a:ext cx="8817429" cy="3429000"/>
          </a:xfrm>
          <a:prstGeom prst="rect">
            <a:avLst/>
          </a:prstGeom>
        </p:spPr>
      </p:pic>
      <p:sp>
        <p:nvSpPr>
          <p:cNvPr id="6" name="Rectangle 5">
            <a:extLst>
              <a:ext uri="{FF2B5EF4-FFF2-40B4-BE49-F238E27FC236}">
                <a16:creationId xmlns:a16="http://schemas.microsoft.com/office/drawing/2014/main" id="{8F9F9FAA-0EFB-4CC2-B334-4C024627F56A}"/>
              </a:ext>
            </a:extLst>
          </p:cNvPr>
          <p:cNvSpPr/>
          <p:nvPr/>
        </p:nvSpPr>
        <p:spPr>
          <a:xfrm>
            <a:off x="2171700" y="2034222"/>
            <a:ext cx="1295400" cy="937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3336C9-8D44-4995-A415-C59D1E5DD8C7}"/>
              </a:ext>
            </a:extLst>
          </p:cNvPr>
          <p:cNvSpPr/>
          <p:nvPr/>
        </p:nvSpPr>
        <p:spPr>
          <a:xfrm>
            <a:off x="2171700" y="3352800"/>
            <a:ext cx="1295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A58A02-E6B2-4F6D-A2C0-D178E01BFD82}"/>
              </a:ext>
            </a:extLst>
          </p:cNvPr>
          <p:cNvSpPr/>
          <p:nvPr/>
        </p:nvSpPr>
        <p:spPr>
          <a:xfrm>
            <a:off x="3810000" y="3352800"/>
            <a:ext cx="609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616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ítulo 1">
            <a:extLst>
              <a:ext uri="{FF2B5EF4-FFF2-40B4-BE49-F238E27FC236}">
                <a16:creationId xmlns:a16="http://schemas.microsoft.com/office/drawing/2014/main" id="{5DB8C8E7-89C9-4D07-9510-C6AD4AA3BB4E}"/>
              </a:ext>
            </a:extLst>
          </p:cNvPr>
          <p:cNvSpPr txBox="1">
            <a:spLocks/>
          </p:cNvSpPr>
          <p:nvPr/>
        </p:nvSpPr>
        <p:spPr bwMode="auto">
          <a:xfrm>
            <a:off x="685800" y="220980"/>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Meta-analysis methods – Pub. Bias</a:t>
            </a:r>
          </a:p>
        </p:txBody>
      </p:sp>
      <p:sp>
        <p:nvSpPr>
          <p:cNvPr id="8" name="Marcador de contenido 2"/>
          <p:cNvSpPr txBox="1">
            <a:spLocks/>
          </p:cNvSpPr>
          <p:nvPr/>
        </p:nvSpPr>
        <p:spPr bwMode="auto">
          <a:xfrm>
            <a:off x="914400" y="973758"/>
            <a:ext cx="7772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a:sym typeface="Wingdings" panose="05000000000000000000" pitchFamily="2" charset="2"/>
              </a:rPr>
              <a:t>Good fit of effect size distribution</a:t>
            </a:r>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p:txBody>
      </p:sp>
      <p:grpSp>
        <p:nvGrpSpPr>
          <p:cNvPr id="7" name="Group 6">
            <a:extLst>
              <a:ext uri="{FF2B5EF4-FFF2-40B4-BE49-F238E27FC236}">
                <a16:creationId xmlns:a16="http://schemas.microsoft.com/office/drawing/2014/main" id="{8EBE5881-74D0-473F-9EC7-E89EF1E05159}"/>
              </a:ext>
            </a:extLst>
          </p:cNvPr>
          <p:cNvGrpSpPr/>
          <p:nvPr/>
        </p:nvGrpSpPr>
        <p:grpSpPr>
          <a:xfrm>
            <a:off x="381000" y="1676400"/>
            <a:ext cx="8327203" cy="3657600"/>
            <a:chOff x="206375" y="1981200"/>
            <a:chExt cx="8327203" cy="3657600"/>
          </a:xfrm>
        </p:grpSpPr>
        <p:pic>
          <p:nvPicPr>
            <p:cNvPr id="4" name="Picture 3">
              <a:extLst>
                <a:ext uri="{FF2B5EF4-FFF2-40B4-BE49-F238E27FC236}">
                  <a16:creationId xmlns:a16="http://schemas.microsoft.com/office/drawing/2014/main" id="{F30E24B5-31B1-4A48-9D10-57A1200F7EED}"/>
                </a:ext>
              </a:extLst>
            </p:cNvPr>
            <p:cNvPicPr>
              <a:picLocks noChangeAspect="1"/>
            </p:cNvPicPr>
            <p:nvPr/>
          </p:nvPicPr>
          <p:blipFill>
            <a:blip r:embed="rId3"/>
            <a:stretch>
              <a:fillRect/>
            </a:stretch>
          </p:blipFill>
          <p:spPr>
            <a:xfrm>
              <a:off x="206375" y="1981200"/>
              <a:ext cx="4060357" cy="3657600"/>
            </a:xfrm>
            <a:prstGeom prst="rect">
              <a:avLst/>
            </a:prstGeom>
          </p:spPr>
        </p:pic>
        <p:pic>
          <p:nvPicPr>
            <p:cNvPr id="6" name="Picture 5">
              <a:extLst>
                <a:ext uri="{FF2B5EF4-FFF2-40B4-BE49-F238E27FC236}">
                  <a16:creationId xmlns:a16="http://schemas.microsoft.com/office/drawing/2014/main" id="{DE880A2A-EF16-4504-9380-0F2DF678523C}"/>
                </a:ext>
              </a:extLst>
            </p:cNvPr>
            <p:cNvPicPr>
              <a:picLocks noChangeAspect="1"/>
            </p:cNvPicPr>
            <p:nvPr/>
          </p:nvPicPr>
          <p:blipFill>
            <a:blip r:embed="rId4"/>
            <a:stretch>
              <a:fillRect/>
            </a:stretch>
          </p:blipFill>
          <p:spPr>
            <a:xfrm>
              <a:off x="4419953" y="1981200"/>
              <a:ext cx="4113625" cy="3657600"/>
            </a:xfrm>
            <a:prstGeom prst="rect">
              <a:avLst/>
            </a:prstGeom>
          </p:spPr>
        </p:pic>
      </p:grpSp>
    </p:spTree>
    <p:extLst>
      <p:ext uri="{BB962C8B-B14F-4D97-AF65-F5344CB8AC3E}">
        <p14:creationId xmlns:p14="http://schemas.microsoft.com/office/powerpoint/2010/main" val="1370436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Image result for production inspection"/>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ítulo 1">
            <a:extLst>
              <a:ext uri="{FF2B5EF4-FFF2-40B4-BE49-F238E27FC236}">
                <a16:creationId xmlns:a16="http://schemas.microsoft.com/office/drawing/2014/main" id="{5DB8C8E7-89C9-4D07-9510-C6AD4AA3BB4E}"/>
              </a:ext>
            </a:extLst>
          </p:cNvPr>
          <p:cNvSpPr txBox="1">
            <a:spLocks/>
          </p:cNvSpPr>
          <p:nvPr/>
        </p:nvSpPr>
        <p:spPr bwMode="auto">
          <a:xfrm>
            <a:off x="685800" y="220980"/>
            <a:ext cx="7772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34"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r>
              <a:rPr lang="en-US" dirty="0"/>
              <a:t>Power and Pub Bias</a:t>
            </a:r>
          </a:p>
        </p:txBody>
      </p:sp>
      <p:sp>
        <p:nvSpPr>
          <p:cNvPr id="8" name="Marcador de contenido 2"/>
          <p:cNvSpPr txBox="1">
            <a:spLocks/>
          </p:cNvSpPr>
          <p:nvPr/>
        </p:nvSpPr>
        <p:spPr bwMode="auto">
          <a:xfrm>
            <a:off x="914400" y="973758"/>
            <a:ext cx="7772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34"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a:sym typeface="Wingdings" panose="05000000000000000000" pitchFamily="2" charset="2"/>
              </a:rPr>
              <a:t>This example stress important point: worst is small effect size (likely for nudges) and low statistical power</a:t>
            </a:r>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a:p>
            <a:endParaRPr lang="en-US" sz="2000" i="1" dirty="0">
              <a:sym typeface="Wingdings" panose="05000000000000000000" pitchFamily="2" charset="2"/>
            </a:endParaRPr>
          </a:p>
        </p:txBody>
      </p:sp>
      <p:pic>
        <p:nvPicPr>
          <p:cNvPr id="2" name="Picture 1">
            <a:extLst>
              <a:ext uri="{FF2B5EF4-FFF2-40B4-BE49-F238E27FC236}">
                <a16:creationId xmlns:a16="http://schemas.microsoft.com/office/drawing/2014/main" id="{D1410E4C-27B9-43AD-869F-998A0F38EF8B}"/>
              </a:ext>
            </a:extLst>
          </p:cNvPr>
          <p:cNvPicPr>
            <a:picLocks noChangeAspect="1"/>
          </p:cNvPicPr>
          <p:nvPr/>
        </p:nvPicPr>
        <p:blipFill>
          <a:blip r:embed="rId3"/>
          <a:stretch>
            <a:fillRect/>
          </a:stretch>
        </p:blipFill>
        <p:spPr>
          <a:xfrm>
            <a:off x="609600" y="1752600"/>
            <a:ext cx="8030813" cy="4991971"/>
          </a:xfrm>
          <a:prstGeom prst="rect">
            <a:avLst/>
          </a:prstGeom>
        </p:spPr>
      </p:pic>
    </p:spTree>
    <p:extLst>
      <p:ext uri="{BB962C8B-B14F-4D97-AF65-F5344CB8AC3E}">
        <p14:creationId xmlns:p14="http://schemas.microsoft.com/office/powerpoint/2010/main" val="2741937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9144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17538" lvl="1" indent="-342900" eaLnBrk="1" hangingPunct="1">
              <a:defRPr/>
            </a:pPr>
            <a:endParaRPr lang="en-US" b="1" dirty="0"/>
          </a:p>
        </p:txBody>
      </p:sp>
      <p:sp>
        <p:nvSpPr>
          <p:cNvPr id="4" name="Content Placeholder 2">
            <a:extLst>
              <a:ext uri="{FF2B5EF4-FFF2-40B4-BE49-F238E27FC236}">
                <a16:creationId xmlns:a16="http://schemas.microsoft.com/office/drawing/2014/main" id="{6999F6AF-612F-4517-A892-7208DB215B49}"/>
              </a:ext>
            </a:extLst>
          </p:cNvPr>
          <p:cNvSpPr txBox="1">
            <a:spLocks/>
          </p:cNvSpPr>
          <p:nvPr/>
        </p:nvSpPr>
        <p:spPr>
          <a:xfrm>
            <a:off x="3810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buNone/>
              <a:defRPr/>
            </a:pPr>
            <a:endParaRPr lang="en-US" sz="3600" b="1" dirty="0"/>
          </a:p>
          <a:p>
            <a:pPr marL="0" indent="0" algn="ctr" eaLnBrk="1" hangingPunct="1">
              <a:buNone/>
              <a:defRPr/>
            </a:pPr>
            <a:endParaRPr lang="en-US" sz="3600" b="1" dirty="0"/>
          </a:p>
          <a:p>
            <a:pPr marL="0" indent="0" algn="ctr" eaLnBrk="1" hangingPunct="1">
              <a:buNone/>
              <a:defRPr/>
            </a:pPr>
            <a:endParaRPr lang="en-US" sz="3600" b="1" dirty="0"/>
          </a:p>
          <a:p>
            <a:pPr marL="0" indent="0" algn="ctr" eaLnBrk="1" hangingPunct="1">
              <a:buNone/>
              <a:defRPr/>
            </a:pPr>
            <a:r>
              <a:rPr lang="en-US" sz="3600" b="1" dirty="0"/>
              <a:t>THE END</a:t>
            </a:r>
          </a:p>
        </p:txBody>
      </p:sp>
    </p:spTree>
    <p:extLst>
      <p:ext uri="{BB962C8B-B14F-4D97-AF65-F5344CB8AC3E}">
        <p14:creationId xmlns:p14="http://schemas.microsoft.com/office/powerpoint/2010/main" val="352151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Fake data is the worst</a:t>
            </a:r>
          </a:p>
          <a:p>
            <a:pPr eaLnBrk="1" hangingPunct="1">
              <a:defRPr/>
            </a:pPr>
            <a:r>
              <a:rPr lang="en-US" sz="2400" dirty="0"/>
              <a:t>But: problem if working paper series and journals publish only a selective, misleading subset of research results</a:t>
            </a:r>
          </a:p>
          <a:p>
            <a:pPr eaLnBrk="1" hangingPunct="1">
              <a:defRPr/>
            </a:pPr>
            <a:r>
              <a:rPr lang="en-US" sz="2400" dirty="0"/>
              <a:t>Multiple biases: </a:t>
            </a:r>
          </a:p>
          <a:p>
            <a:pPr marL="731838" lvl="1" indent="-457200" eaLnBrk="1" hangingPunct="1">
              <a:buFont typeface="+mj-lt"/>
              <a:buAutoNum type="arabicPeriod"/>
              <a:defRPr/>
            </a:pPr>
            <a:r>
              <a:rPr lang="en-US" sz="2200" i="1" dirty="0"/>
              <a:t>Conflict of interest</a:t>
            </a:r>
            <a:r>
              <a:rPr lang="en-US" sz="2200" dirty="0"/>
              <a:t> </a:t>
            </a:r>
          </a:p>
          <a:p>
            <a:pPr marL="1006475" lvl="2" indent="-457200" eaLnBrk="1" hangingPunct="1">
              <a:defRPr/>
            </a:pPr>
            <a:r>
              <a:rPr lang="en-US" dirty="0"/>
              <a:t>drugs in medicine</a:t>
            </a:r>
          </a:p>
          <a:p>
            <a:pPr marL="1006475" lvl="2" indent="-457200" eaLnBrk="1" hangingPunct="1">
              <a:defRPr/>
            </a:pPr>
            <a:r>
              <a:rPr lang="en-US" dirty="0"/>
              <a:t>bias in finance: “Rewriting History” and I/B/E/S </a:t>
            </a:r>
            <a:r>
              <a:rPr lang="en-US" sz="1800" dirty="0"/>
              <a:t>(</a:t>
            </a:r>
            <a:r>
              <a:rPr lang="en-US" sz="1800" b="1" dirty="0" err="1"/>
              <a:t>Ljungqvist</a:t>
            </a:r>
            <a:r>
              <a:rPr lang="en-US" sz="1800" b="1" dirty="0"/>
              <a:t>, Malloy, and Marston, JF 2009</a:t>
            </a:r>
            <a:r>
              <a:rPr lang="en-US" sz="1800" dirty="0"/>
              <a:t>)</a:t>
            </a:r>
            <a:endParaRPr lang="en-US" dirty="0"/>
          </a:p>
          <a:p>
            <a:pPr marL="731838" lvl="1" indent="-457200" eaLnBrk="1" hangingPunct="1">
              <a:buFont typeface="+mj-lt"/>
              <a:buAutoNum type="arabicPeriod"/>
              <a:defRPr/>
            </a:pPr>
            <a:endParaRPr lang="en-US" sz="2200" dirty="0"/>
          </a:p>
          <a:p>
            <a:pPr marL="731838" lvl="1" indent="-457200" eaLnBrk="1" hangingPunct="1">
              <a:buFont typeface="+mj-lt"/>
              <a:buAutoNum type="arabicPeriod"/>
              <a:defRPr/>
            </a:pPr>
            <a:r>
              <a:rPr lang="en-US" sz="2200" i="1" dirty="0"/>
              <a:t>Publication Bias</a:t>
            </a:r>
            <a:r>
              <a:rPr lang="en-US" sz="2200" dirty="0"/>
              <a:t>: Not publishing results that are not statistically significant relative to null</a:t>
            </a:r>
          </a:p>
          <a:p>
            <a:pPr marL="731838" lvl="1" indent="-457200" eaLnBrk="1" hangingPunct="1">
              <a:buFont typeface="+mj-lt"/>
              <a:buAutoNum type="arabicPeriod"/>
              <a:defRPr/>
            </a:pPr>
            <a:endParaRPr lang="en-US" sz="2200" dirty="0"/>
          </a:p>
          <a:p>
            <a:pPr marL="731838" lvl="1" indent="-457200" eaLnBrk="1" hangingPunct="1">
              <a:buFont typeface="+mj-lt"/>
              <a:buAutoNum type="arabicPeriod"/>
              <a:defRPr/>
            </a:pPr>
            <a:r>
              <a:rPr lang="en-US" sz="2200" i="1" dirty="0"/>
              <a:t>Specification Searching</a:t>
            </a:r>
            <a:r>
              <a:rPr lang="en-US" sz="2200" dirty="0"/>
              <a:t>: Running multiple models (e.g., with and without controls, in logs or levels) and select the specification most likely to publish</a:t>
            </a:r>
          </a:p>
        </p:txBody>
      </p:sp>
    </p:spTree>
    <p:extLst>
      <p:ext uri="{BB962C8B-B14F-4D97-AF65-F5344CB8AC3E}">
        <p14:creationId xmlns:p14="http://schemas.microsoft.com/office/powerpoint/2010/main" val="1134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Focus on (2) and (3) combined</a:t>
            </a:r>
          </a:p>
          <a:p>
            <a:pPr eaLnBrk="1" hangingPunct="1">
              <a:defRPr/>
            </a:pPr>
            <a:r>
              <a:rPr lang="en-US" sz="2000" dirty="0"/>
              <a:t>Keep the exposition non-technical, for publication bias and p-hacking start from </a:t>
            </a:r>
            <a:r>
              <a:rPr lang="en-US" sz="2000" b="1" dirty="0"/>
              <a:t>Andrews and </a:t>
            </a:r>
            <a:r>
              <a:rPr lang="en-US" sz="2000" b="1" dirty="0" err="1"/>
              <a:t>Kasy</a:t>
            </a:r>
            <a:r>
              <a:rPr lang="en-US" sz="2000" b="1" dirty="0"/>
              <a:t> (AER 2019, AK)</a:t>
            </a:r>
          </a:p>
          <a:p>
            <a:pPr lvl="1" eaLnBrk="1" hangingPunct="1">
              <a:defRPr/>
            </a:pPr>
            <a:r>
              <a:rPr lang="en-US" sz="2000" dirty="0"/>
              <a:t>Assume that results which are not statistically significant are only published with a fraction of the probability of significant results, e.g., 20%</a:t>
            </a:r>
          </a:p>
          <a:p>
            <a:pPr lvl="1" eaLnBrk="1" hangingPunct="1">
              <a:defRPr/>
            </a:pPr>
            <a:r>
              <a:rPr lang="en-US" sz="2000" dirty="0"/>
              <a:t>Can infer from published papers evidence on publication bias</a:t>
            </a:r>
          </a:p>
          <a:p>
            <a:pPr lvl="1" eaLnBrk="1" hangingPunct="1">
              <a:defRPr/>
            </a:pPr>
            <a:r>
              <a:rPr lang="en-US" sz="2000" dirty="0"/>
              <a:t>Test 1. </a:t>
            </a:r>
            <a:r>
              <a:rPr lang="en-US" sz="2000" i="1" dirty="0"/>
              <a:t>Distribution of t stats</a:t>
            </a:r>
            <a:r>
              <a:rPr lang="en-US" sz="2000" dirty="0"/>
              <a:t> across papers (e.g., a meta-analysis)</a:t>
            </a:r>
            <a:endParaRPr lang="en-US" sz="1800" dirty="0"/>
          </a:p>
        </p:txBody>
      </p:sp>
      <mc:AlternateContent xmlns:mc="http://schemas.openxmlformats.org/markup-compatibility/2006">
        <mc:Choice xmlns:p14="http://schemas.microsoft.com/office/powerpoint/2010/main" Requires="p14">
          <p:contentPart p14:bwMode="auto" r:id="rId3">
            <p14:nvContentPartPr>
              <p14:cNvPr id="7225" name="Ink 7224">
                <a:extLst>
                  <a:ext uri="{FF2B5EF4-FFF2-40B4-BE49-F238E27FC236}">
                    <a16:creationId xmlns:a16="http://schemas.microsoft.com/office/drawing/2014/main" id="{B150850D-ACE2-4CCA-9D37-8C4B872120BF}"/>
                  </a:ext>
                </a:extLst>
              </p14:cNvPr>
              <p14:cNvContentPartPr/>
              <p14:nvPr/>
            </p14:nvContentPartPr>
            <p14:xfrm>
              <a:off x="681905" y="3792747"/>
              <a:ext cx="8097840" cy="2874600"/>
            </p14:xfrm>
          </p:contentPart>
        </mc:Choice>
        <mc:Fallback>
          <p:pic>
            <p:nvPicPr>
              <p:cNvPr id="7225" name="Ink 7224">
                <a:extLst>
                  <a:ext uri="{FF2B5EF4-FFF2-40B4-BE49-F238E27FC236}">
                    <a16:creationId xmlns:a16="http://schemas.microsoft.com/office/drawing/2014/main" id="{B150850D-ACE2-4CCA-9D37-8C4B872120BF}"/>
                  </a:ext>
                </a:extLst>
              </p:cNvPr>
              <p:cNvPicPr/>
              <p:nvPr/>
            </p:nvPicPr>
            <p:blipFill>
              <a:blip r:embed="rId4"/>
              <a:stretch>
                <a:fillRect/>
              </a:stretch>
            </p:blipFill>
            <p:spPr>
              <a:xfrm>
                <a:off x="672905" y="3784106"/>
                <a:ext cx="8115480" cy="2892242"/>
              </a:xfrm>
              <a:prstGeom prst="rect">
                <a:avLst/>
              </a:prstGeom>
            </p:spPr>
          </p:pic>
        </mc:Fallback>
      </mc:AlternateContent>
    </p:spTree>
    <p:extLst>
      <p:ext uri="{BB962C8B-B14F-4D97-AF65-F5344CB8AC3E}">
        <p14:creationId xmlns:p14="http://schemas.microsoft.com/office/powerpoint/2010/main" val="13388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Test 2. Plot of results with t-stat and standard error</a:t>
            </a:r>
          </a:p>
          <a:p>
            <a:pPr eaLnBrk="1" hangingPunct="1">
              <a:defRPr/>
            </a:pPr>
            <a:r>
              <a:rPr lang="en-US" sz="2400" dirty="0"/>
              <a:t>Illustrative example from AK</a:t>
            </a:r>
          </a:p>
          <a:p>
            <a:pPr lvl="1" eaLnBrk="1" hangingPunct="1">
              <a:defRPr/>
            </a:pPr>
            <a:r>
              <a:rPr lang="en-US" sz="2200" dirty="0"/>
              <a:t>No publication bias at left</a:t>
            </a:r>
          </a:p>
          <a:p>
            <a:pPr lvl="1" eaLnBrk="1" hangingPunct="1">
              <a:defRPr/>
            </a:pPr>
            <a:r>
              <a:rPr lang="en-US" sz="2200" dirty="0"/>
              <a:t>Publication bias at right</a:t>
            </a:r>
            <a:endParaRPr lang="en-US" sz="2000" dirty="0"/>
          </a:p>
        </p:txBody>
      </p:sp>
      <p:pic>
        <p:nvPicPr>
          <p:cNvPr id="2" name="Picture 1">
            <a:extLst>
              <a:ext uri="{FF2B5EF4-FFF2-40B4-BE49-F238E27FC236}">
                <a16:creationId xmlns:a16="http://schemas.microsoft.com/office/drawing/2014/main" id="{131EDB94-5905-4215-ACDB-7D9819BDAB80}"/>
              </a:ext>
            </a:extLst>
          </p:cNvPr>
          <p:cNvPicPr>
            <a:picLocks noChangeAspect="1"/>
          </p:cNvPicPr>
          <p:nvPr/>
        </p:nvPicPr>
        <p:blipFill>
          <a:blip r:embed="rId3"/>
          <a:stretch>
            <a:fillRect/>
          </a:stretch>
        </p:blipFill>
        <p:spPr>
          <a:xfrm>
            <a:off x="685800" y="2698978"/>
            <a:ext cx="7391400" cy="3397022"/>
          </a:xfrm>
          <a:prstGeom prst="rect">
            <a:avLst/>
          </a:prstGeom>
        </p:spPr>
      </p:pic>
    </p:spTree>
    <p:extLst>
      <p:ext uri="{BB962C8B-B14F-4D97-AF65-F5344CB8AC3E}">
        <p14:creationId xmlns:p14="http://schemas.microsoft.com/office/powerpoint/2010/main" val="853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eaLnBrk="1" hangingPunct="1">
              <a:defRPr/>
            </a:pPr>
            <a:r>
              <a:rPr lang="en-US" sz="2400" dirty="0"/>
              <a:t>Use these tests for evidence</a:t>
            </a:r>
          </a:p>
          <a:p>
            <a:pPr eaLnBrk="1" hangingPunct="1">
              <a:defRPr/>
            </a:pPr>
            <a:r>
              <a:rPr lang="en-US" sz="2400" dirty="0"/>
              <a:t>Economics:</a:t>
            </a:r>
          </a:p>
          <a:p>
            <a:pPr lvl="1" eaLnBrk="1" hangingPunct="1">
              <a:defRPr/>
            </a:pPr>
            <a:r>
              <a:rPr lang="en-US" sz="2200" b="1" dirty="0"/>
              <a:t>Brodeur et al., (AEJ Applied 2016)</a:t>
            </a:r>
            <a:r>
              <a:rPr lang="en-US" sz="2200" dirty="0"/>
              <a:t>: screen all articles in AER/JPE/QJE in 2005-11</a:t>
            </a:r>
          </a:p>
          <a:p>
            <a:pPr lvl="1" eaLnBrk="1" hangingPunct="1">
              <a:defRPr/>
            </a:pPr>
            <a:r>
              <a:rPr lang="en-US" sz="2200" b="1" dirty="0"/>
              <a:t>Brodeur, Cook, Hayes (AER 2020)</a:t>
            </a:r>
            <a:r>
              <a:rPr lang="en-US" sz="2200" dirty="0"/>
              <a:t>: screen all articles in 25 econ journals from 2015 to 2018 </a:t>
            </a:r>
            <a:r>
              <a:rPr lang="en-US" sz="2200" dirty="0">
                <a:sym typeface="Wingdings" panose="05000000000000000000" pitchFamily="2" charset="2"/>
              </a:rPr>
              <a:t> 684 articles, 21,740 tests</a:t>
            </a:r>
            <a:endParaRPr lang="en-US" sz="1800" dirty="0"/>
          </a:p>
        </p:txBody>
      </p:sp>
      <p:pic>
        <p:nvPicPr>
          <p:cNvPr id="4" name="Picture 3">
            <a:extLst>
              <a:ext uri="{FF2B5EF4-FFF2-40B4-BE49-F238E27FC236}">
                <a16:creationId xmlns:a16="http://schemas.microsoft.com/office/drawing/2014/main" id="{CCEDC456-F868-44A3-B0F6-20DBE74ECF74}"/>
              </a:ext>
            </a:extLst>
          </p:cNvPr>
          <p:cNvPicPr>
            <a:picLocks noChangeAspect="1"/>
          </p:cNvPicPr>
          <p:nvPr/>
        </p:nvPicPr>
        <p:blipFill>
          <a:blip r:embed="rId3"/>
          <a:stretch>
            <a:fillRect/>
          </a:stretch>
        </p:blipFill>
        <p:spPr>
          <a:xfrm>
            <a:off x="1752600" y="3276600"/>
            <a:ext cx="4965402" cy="3276600"/>
          </a:xfrm>
          <a:prstGeom prst="rect">
            <a:avLst/>
          </a:prstGeom>
        </p:spPr>
      </p:pic>
    </p:spTree>
    <p:extLst>
      <p:ext uri="{BB962C8B-B14F-4D97-AF65-F5344CB8AC3E}">
        <p14:creationId xmlns:p14="http://schemas.microsoft.com/office/powerpoint/2010/main" val="12490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a:t>2. No Publication Bias</a:t>
            </a:r>
          </a:p>
        </p:txBody>
      </p:sp>
      <p:sp>
        <p:nvSpPr>
          <p:cNvPr id="7171" name="Content Placeholder 2"/>
          <p:cNvSpPr>
            <a:spLocks noGrp="1"/>
          </p:cNvSpPr>
          <p:nvPr>
            <p:ph sz="quarter" idx="1"/>
          </p:nvPr>
        </p:nvSpPr>
        <p:spPr>
          <a:xfrm>
            <a:off x="457200" y="914400"/>
            <a:ext cx="8229600" cy="5638800"/>
          </a:xfrm>
        </p:spPr>
        <p:txBody>
          <a:bodyPr/>
          <a:lstStyle/>
          <a:p>
            <a:pPr lvl="1" eaLnBrk="1" hangingPunct="1">
              <a:defRPr/>
            </a:pPr>
            <a:r>
              <a:rPr lang="en-US" sz="2200" b="1" dirty="0"/>
              <a:t>Brodeur, Cook, Hayes (AER 2020)</a:t>
            </a:r>
            <a:r>
              <a:rPr lang="en-US" sz="2200" dirty="0"/>
              <a:t>: screen all articles in 25 econ journals from 2015 to 2018 </a:t>
            </a:r>
            <a:r>
              <a:rPr lang="en-US" sz="2200" dirty="0">
                <a:sym typeface="Wingdings" panose="05000000000000000000" pitchFamily="2" charset="2"/>
              </a:rPr>
              <a:t> 684 articles, 21,740 tests</a:t>
            </a:r>
          </a:p>
          <a:p>
            <a:pPr lvl="1" eaLnBrk="1" hangingPunct="1">
              <a:defRPr/>
            </a:pPr>
            <a:r>
              <a:rPr lang="en-US" sz="2200" dirty="0">
                <a:sym typeface="Wingdings" panose="05000000000000000000" pitchFamily="2" charset="2"/>
              </a:rPr>
              <a:t>Test can be used to compare across types of evidence</a:t>
            </a: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endParaRPr lang="en-US" sz="2200" dirty="0">
              <a:sym typeface="Wingdings" panose="05000000000000000000" pitchFamily="2" charset="2"/>
            </a:endParaRPr>
          </a:p>
          <a:p>
            <a:pPr lvl="1" eaLnBrk="1" hangingPunct="1">
              <a:defRPr/>
            </a:pPr>
            <a:r>
              <a:rPr lang="en-US" sz="2200" dirty="0">
                <a:sym typeface="Wingdings" panose="05000000000000000000" pitchFamily="2" charset="2"/>
              </a:rPr>
              <a:t>How does that compare to other social sciences?</a:t>
            </a:r>
            <a:endParaRPr lang="en-US" sz="1800" dirty="0"/>
          </a:p>
        </p:txBody>
      </p:sp>
      <p:pic>
        <p:nvPicPr>
          <p:cNvPr id="2" name="Picture 1">
            <a:extLst>
              <a:ext uri="{FF2B5EF4-FFF2-40B4-BE49-F238E27FC236}">
                <a16:creationId xmlns:a16="http://schemas.microsoft.com/office/drawing/2014/main" id="{6E4BA881-F7D6-423A-9AF8-CFED45C44F19}"/>
              </a:ext>
            </a:extLst>
          </p:cNvPr>
          <p:cNvPicPr>
            <a:picLocks noChangeAspect="1"/>
          </p:cNvPicPr>
          <p:nvPr/>
        </p:nvPicPr>
        <p:blipFill>
          <a:blip r:embed="rId3"/>
          <a:stretch>
            <a:fillRect/>
          </a:stretch>
        </p:blipFill>
        <p:spPr>
          <a:xfrm>
            <a:off x="1676400" y="2057400"/>
            <a:ext cx="6134582" cy="4114800"/>
          </a:xfrm>
          <a:prstGeom prst="rect">
            <a:avLst/>
          </a:prstGeom>
        </p:spPr>
      </p:pic>
    </p:spTree>
    <p:extLst>
      <p:ext uri="{BB962C8B-B14F-4D97-AF65-F5344CB8AC3E}">
        <p14:creationId xmlns:p14="http://schemas.microsoft.com/office/powerpoint/2010/main" val="4049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28389</TotalTime>
  <Words>2635</Words>
  <Application>Microsoft Office PowerPoint</Application>
  <PresentationFormat>On-screen Show (4:3)</PresentationFormat>
  <Paragraphs>601</Paragraphs>
  <Slides>47</Slides>
  <Notes>46</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47</vt:i4>
      </vt:variant>
      <vt:variant>
        <vt:lpstr>Custom Shows</vt:lpstr>
      </vt:variant>
      <vt:variant>
        <vt:i4>1</vt:i4>
      </vt:variant>
    </vt:vector>
  </HeadingPairs>
  <TitlesOfParts>
    <vt:vector size="56" baseType="lpstr">
      <vt:lpstr>ＭＳ Ｐゴシック</vt:lpstr>
      <vt:lpstr>Arial</vt:lpstr>
      <vt:lpstr>Calibri</vt:lpstr>
      <vt:lpstr>Cambria Math</vt:lpstr>
      <vt:lpstr>Constantia</vt:lpstr>
      <vt:lpstr>Wingdings</vt:lpstr>
      <vt:lpstr>Wingdings 2</vt:lpstr>
      <vt:lpstr>Equity</vt:lpstr>
      <vt:lpstr>2022 Behavioral Summer Camp: Research Transparency in Behavioral Economics</vt:lpstr>
      <vt:lpstr>Research Transparency</vt:lpstr>
      <vt:lpstr>1. No Fake Data</vt:lpstr>
      <vt:lpstr>1. No Fake Data</vt:lpstr>
      <vt:lpstr>2. No Publication Bias</vt:lpstr>
      <vt:lpstr>2. No Publication Bias</vt:lpstr>
      <vt:lpstr>2. No Publication Bias</vt:lpstr>
      <vt:lpstr>2. No Publication Bias</vt:lpstr>
      <vt:lpstr>2. No Publication Bias</vt:lpstr>
      <vt:lpstr>2. No Publication Bias</vt:lpstr>
      <vt:lpstr>2. No Publication Bias</vt:lpstr>
      <vt:lpstr>3. Reproducibility</vt:lpstr>
      <vt:lpstr>3. Reproducibility</vt:lpstr>
      <vt:lpstr>What Should We Do?</vt:lpstr>
      <vt:lpstr>What Should We Do?</vt:lpstr>
      <vt:lpstr>Assume Publication Bias</vt:lpstr>
      <vt:lpstr>Assume Publication Bias</vt:lpstr>
      <vt:lpstr>Counter Publication Bias</vt:lpstr>
      <vt:lpstr>Counter Publication Bias</vt:lpstr>
      <vt:lpstr>Counter Publication Bias</vt:lpstr>
      <vt:lpstr>Counter Publication Bias</vt:lpstr>
      <vt:lpstr>Counter Publication Bias</vt:lpstr>
      <vt:lpstr>Counter Publication Bias</vt:lpstr>
      <vt:lpstr>Counter Publication Bias</vt:lpstr>
      <vt:lpstr>Introduction</vt:lpstr>
      <vt:lpstr>Introduction</vt:lpstr>
      <vt:lpstr>PowerPoint Presentation</vt:lpstr>
      <vt:lpstr>PowerPoint Presentation</vt:lpstr>
      <vt:lpstr>Academic Journals: Effect Size</vt:lpstr>
      <vt:lpstr>PowerPoint Presentation</vt:lpstr>
      <vt:lpstr>PowerPoint Presentation</vt:lpstr>
      <vt:lpstr>PowerPoint Presentation</vt:lpstr>
      <vt:lpstr>PowerPoint Presentation</vt:lpstr>
      <vt:lpstr>PowerPoint Presentation</vt:lpstr>
      <vt:lpstr>Nudge Units: Effect Size</vt:lpstr>
      <vt:lpstr>Nudge Unit Effect: Effect Size</vt:lpstr>
      <vt:lpstr>PowerPoint Presentation</vt:lpstr>
      <vt:lpstr>Statistical Power</vt:lpstr>
      <vt:lpstr>PowerPoint Presentation</vt:lpstr>
      <vt:lpstr>PowerPoint Presentation</vt:lpstr>
      <vt:lpstr>PowerPoint Presentation</vt:lpstr>
      <vt:lpstr>2. Publication Bias</vt:lpstr>
      <vt:lpstr>PowerPoint Presentation</vt:lpstr>
      <vt:lpstr>PowerPoint Presentation</vt:lpstr>
      <vt:lpstr>PowerPoint Presentation</vt:lpstr>
      <vt:lpstr>PowerPoint Presentation</vt:lpstr>
      <vt:lpstr>PowerPoint Presentation</vt:lpstr>
      <vt:lpstr>Custom Show 1</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Search of Attention   Zhi Da†, Joey Engelberg‡, and Pengjie Gao*    †,* University of Notre Dame ‡ UNC</dc:title>
  <dc:creator>pgao</dc:creator>
  <cp:lastModifiedBy>Stefano DELLAVIGNA</cp:lastModifiedBy>
  <cp:revision>658</cp:revision>
  <cp:lastPrinted>2009-10-04T16:26:24Z</cp:lastPrinted>
  <dcterms:created xsi:type="dcterms:W3CDTF">2009-11-03T21:35:35Z</dcterms:created>
  <dcterms:modified xsi:type="dcterms:W3CDTF">2022-07-08T16:30:42Z</dcterms:modified>
</cp:coreProperties>
</file>