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16" r:id="rId1"/>
  </p:sldMasterIdLst>
  <p:notesMasterIdLst>
    <p:notesMasterId r:id="rId55"/>
  </p:notesMasterIdLst>
  <p:handoutMasterIdLst>
    <p:handoutMasterId r:id="rId56"/>
  </p:handoutMasterIdLst>
  <p:sldIdLst>
    <p:sldId id="352" r:id="rId2"/>
    <p:sldId id="396" r:id="rId3"/>
    <p:sldId id="554" r:id="rId4"/>
    <p:sldId id="611" r:id="rId5"/>
    <p:sldId id="617" r:id="rId6"/>
    <p:sldId id="565" r:id="rId7"/>
    <p:sldId id="613" r:id="rId8"/>
    <p:sldId id="614" r:id="rId9"/>
    <p:sldId id="615" r:id="rId10"/>
    <p:sldId id="633" r:id="rId11"/>
    <p:sldId id="612" r:id="rId12"/>
    <p:sldId id="634" r:id="rId13"/>
    <p:sldId id="635" r:id="rId14"/>
    <p:sldId id="575" r:id="rId15"/>
    <p:sldId id="577" r:id="rId16"/>
    <p:sldId id="579" r:id="rId17"/>
    <p:sldId id="582" r:id="rId18"/>
    <p:sldId id="631" r:id="rId19"/>
    <p:sldId id="637" r:id="rId20"/>
    <p:sldId id="636" r:id="rId21"/>
    <p:sldId id="638" r:id="rId22"/>
    <p:sldId id="639" r:id="rId23"/>
    <p:sldId id="640" r:id="rId24"/>
    <p:sldId id="569" r:id="rId25"/>
    <p:sldId id="572" r:id="rId26"/>
    <p:sldId id="573" r:id="rId27"/>
    <p:sldId id="608" r:id="rId28"/>
    <p:sldId id="618" r:id="rId29"/>
    <p:sldId id="603" r:id="rId30"/>
    <p:sldId id="616" r:id="rId31"/>
    <p:sldId id="622" r:id="rId32"/>
    <p:sldId id="588" r:id="rId33"/>
    <p:sldId id="600" r:id="rId34"/>
    <p:sldId id="619" r:id="rId35"/>
    <p:sldId id="537" r:id="rId36"/>
    <p:sldId id="555" r:id="rId37"/>
    <p:sldId id="556" r:id="rId38"/>
    <p:sldId id="557" r:id="rId39"/>
    <p:sldId id="558" r:id="rId40"/>
    <p:sldId id="602" r:id="rId41"/>
    <p:sldId id="632" r:id="rId42"/>
    <p:sldId id="563" r:id="rId43"/>
    <p:sldId id="564" r:id="rId44"/>
    <p:sldId id="620" r:id="rId45"/>
    <p:sldId id="610" r:id="rId46"/>
    <p:sldId id="624" r:id="rId47"/>
    <p:sldId id="623" r:id="rId48"/>
    <p:sldId id="627" r:id="rId49"/>
    <p:sldId id="621" r:id="rId50"/>
    <p:sldId id="605" r:id="rId51"/>
    <p:sldId id="626" r:id="rId52"/>
    <p:sldId id="628" r:id="rId53"/>
    <p:sldId id="599" r:id="rId54"/>
  </p:sldIdLst>
  <p:sldSz cx="9144000" cy="6858000" type="screen4x3"/>
  <p:notesSz cx="6881813" cy="9296400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7" autoAdjust="0"/>
    <p:restoredTop sz="85915" autoAdjust="0"/>
  </p:normalViewPr>
  <p:slideViewPr>
    <p:cSldViewPr>
      <p:cViewPr varScale="1">
        <p:scale>
          <a:sx n="86" d="100"/>
          <a:sy n="86" d="100"/>
        </p:scale>
        <p:origin x="37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1EF51015-2D41-4661-8EE2-B9DBFD590656}" type="datetime1">
              <a:rPr lang="en-US"/>
              <a:pPr>
                <a:defRPr/>
              </a:pPr>
              <a:t>7/7/2022</a:t>
            </a:fld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C67241FE-C3BE-47AC-8496-F82E8C7DF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94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CE2BC683-207B-4D5B-9D4C-226BAABF0D0F}" type="datetime1">
              <a:rPr lang="en-US"/>
              <a:pPr>
                <a:defRPr/>
              </a:pPr>
              <a:t>7/7/2022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3863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035433C4-06D5-4A85-AB13-EAE555AF2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98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fld id="{9500A57C-BCAA-4947-A0CB-AF510664C3A0}" type="slidenum">
              <a:rPr lang="en-US" smtClean="0">
                <a:latin typeface="Calibri" pitchFamily="34" charset="0"/>
              </a:rPr>
              <a:pPr eaLnBrk="1" hangingPunct="1"/>
              <a:t>1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2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10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105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11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733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12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469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13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392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14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182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15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079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16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722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17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8527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18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520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19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032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fld id="{6378885E-3327-420F-B136-E29ECB0393C6}" type="slidenum">
              <a:rPr lang="en-US" smtClean="0">
                <a:latin typeface="Calibri" pitchFamily="34" charset="0"/>
              </a:rPr>
              <a:pPr eaLnBrk="1" hangingPunct="1"/>
              <a:t>2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322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20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925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21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72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22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3787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23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917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24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3092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25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6234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26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103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fld id="{6378885E-3327-420F-B136-E29ECB0393C6}" type="slidenum">
              <a:rPr lang="en-US" smtClean="0">
                <a:latin typeface="Calibri" pitchFamily="34" charset="0"/>
              </a:rPr>
              <a:pPr eaLnBrk="1" hangingPunct="1"/>
              <a:t>28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7963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32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1322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33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068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fld id="{6378885E-3327-420F-B136-E29ECB0393C6}" type="slidenum">
              <a:rPr lang="en-US" smtClean="0">
                <a:latin typeface="Calibri" pitchFamily="34" charset="0"/>
              </a:rPr>
              <a:pPr eaLnBrk="1" hangingPunct="1"/>
              <a:t>3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266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fld id="{6378885E-3327-420F-B136-E29ECB0393C6}" type="slidenum">
              <a:rPr lang="en-US" smtClean="0">
                <a:latin typeface="Calibri" pitchFamily="34" charset="0"/>
              </a:rPr>
              <a:pPr eaLnBrk="1" hangingPunct="1"/>
              <a:t>34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155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35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4325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36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7947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37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4386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38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8990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39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145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40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971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41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297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42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4858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43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338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fld id="{6378885E-3327-420F-B136-E29ECB0393C6}" type="slidenum">
              <a:rPr lang="en-US" smtClean="0">
                <a:latin typeface="Calibri" pitchFamily="34" charset="0"/>
              </a:rPr>
              <a:pPr eaLnBrk="1" hangingPunct="1"/>
              <a:t>4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7219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fld id="{6378885E-3327-420F-B136-E29ECB0393C6}" type="slidenum">
              <a:rPr lang="en-US" smtClean="0">
                <a:latin typeface="Calibri" pitchFamily="34" charset="0"/>
              </a:rPr>
              <a:pPr eaLnBrk="1" hangingPunct="1"/>
              <a:t>44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7182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45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7141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46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66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47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901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48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1147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fld id="{6378885E-3327-420F-B136-E29ECB0393C6}" type="slidenum">
              <a:rPr lang="en-US" smtClean="0">
                <a:latin typeface="Calibri" pitchFamily="34" charset="0"/>
              </a:rPr>
              <a:pPr eaLnBrk="1" hangingPunct="1"/>
              <a:t>49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0880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50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683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51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120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52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1622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53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515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fld id="{6378885E-3327-420F-B136-E29ECB0393C6}" type="slidenum">
              <a:rPr lang="en-US" smtClean="0">
                <a:latin typeface="Calibri" pitchFamily="34" charset="0"/>
              </a:rPr>
              <a:pPr eaLnBrk="1" hangingPunct="1"/>
              <a:t>5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148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6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148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7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24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8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39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5C04F5C0-EF3C-46BB-A9E8-8895CAD51C16}" type="slidenum">
              <a:rPr lang="en-US" sz="1200">
                <a:latin typeface="Calibri" pitchFamily="34" charset="0"/>
              </a:rPr>
              <a:pPr algn="r" eaLnBrk="1" hangingPunct="1"/>
              <a:t>9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668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8F7BF-D8AE-469A-82F3-BB78B74488A7}" type="datetime1">
              <a:rPr lang="en-US"/>
              <a:pPr>
                <a:defRPr/>
              </a:pPr>
              <a:t>7/7/2022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1B038-86A2-4717-ADEC-C37075758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4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7940B-E934-4715-B38F-4B5A97F4822A}" type="datetime1">
              <a:rPr lang="en-US"/>
              <a:pPr>
                <a:defRPr/>
              </a:pPr>
              <a:t>7/7/2022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17871-C4E3-4795-A3A2-8BF6A8A65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5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47F4A-7784-4243-909F-D209D7F38896}" type="datetime1">
              <a:rPr lang="en-US"/>
              <a:pPr>
                <a:defRPr/>
              </a:pPr>
              <a:t>7/7/2022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B5D5-C730-4258-8FDC-B186BA04B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4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D1B82-D421-42F1-86FA-33B6636B91FE}" type="datetime1">
              <a:rPr lang="en-US"/>
              <a:pPr>
                <a:defRPr/>
              </a:pPr>
              <a:t>7/7/2022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56BE4-C732-4348-A74F-B9CC50B2E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8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0BA26-821B-442C-8EBE-A84E7A27B374}" type="datetime1">
              <a:rPr lang="en-US"/>
              <a:pPr>
                <a:defRPr/>
              </a:pPr>
              <a:t>7/7/2022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D7319-FA69-4FD0-B272-BA76EC3EC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6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6F0BF-8B11-4B58-870B-203780C58EF2}" type="datetime1">
              <a:rPr lang="en-US"/>
              <a:pPr>
                <a:defRPr/>
              </a:pPr>
              <a:t>7/7/2022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0F1A4-C287-4AF5-AB89-37A1668EA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9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D86EF-B65E-46D5-8214-E14944853FD3}" type="datetime1">
              <a:rPr lang="en-US"/>
              <a:pPr>
                <a:defRPr/>
              </a:pPr>
              <a:t>7/7/2022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82194-8394-4006-AB80-20DF40C7D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8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68A2B-6E54-401B-BE59-A769E0A719CC}" type="datetime1">
              <a:rPr lang="en-US"/>
              <a:pPr>
                <a:defRPr/>
              </a:pPr>
              <a:t>7/7/2022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6DD16-B5D8-4008-AE15-CE7111C3C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58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F5A45-051C-48EB-98FC-0E1DC670EFD1}" type="datetime1">
              <a:rPr lang="en-US"/>
              <a:pPr>
                <a:defRPr/>
              </a:pPr>
              <a:t>7/7/2022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495AF-DB9D-4229-961B-5BE535742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12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3DDB6-3DD5-40E8-8379-E2FCCFC1843F}" type="datetime1">
              <a:rPr lang="en-US"/>
              <a:pPr>
                <a:defRPr/>
              </a:pPr>
              <a:t>7/7/2022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B3850-92FB-428E-9E55-C4CB781FB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2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A1336-2104-44A2-9A60-16DE7A6F9B80}" type="datetime1">
              <a:rPr lang="en-US"/>
              <a:pPr>
                <a:defRPr/>
              </a:pPr>
              <a:t>7/7/2022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0B20F-6E12-4230-A158-0FC406CC4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9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Constantia" pitchFamily="18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5097C53F-4D42-43F7-889A-AC9DD79903CD}" type="datetime1">
              <a:rPr lang="en-US"/>
              <a:pPr>
                <a:defRPr/>
              </a:pPr>
              <a:t>7/7/2022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Constantia" pitchFamily="18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AE85CDF8-F9A2-4724-BB41-68B17009B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3" r:id="rId1"/>
    <p:sldLayoutId id="2147484976" r:id="rId2"/>
    <p:sldLayoutId id="2147484984" r:id="rId3"/>
    <p:sldLayoutId id="2147484977" r:id="rId4"/>
    <p:sldLayoutId id="2147484978" r:id="rId5"/>
    <p:sldLayoutId id="2147484979" r:id="rId6"/>
    <p:sldLayoutId id="2147484980" r:id="rId7"/>
    <p:sldLayoutId id="2147484985" r:id="rId8"/>
    <p:sldLayoutId id="2147484986" r:id="rId9"/>
    <p:sldLayoutId id="2147484981" r:id="rId10"/>
    <p:sldLayoutId id="21474849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pitchFamily="-112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  <a:ea typeface="ＭＳ Ｐゴシック" pitchFamily="-112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  <a:ea typeface="ＭＳ Ｐゴシック" pitchFamily="-112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  <a:ea typeface="ＭＳ Ｐゴシック" pitchFamily="-112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  <a:ea typeface="ＭＳ Ｐゴシック" pitchFamily="-112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pitchFamily="-112" charset="-128"/>
          <a:cs typeface="ＭＳ Ｐゴシック" charset="-128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Char char="o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emf"/><Relationship Id="rId4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lang="en-US" sz="2800" b="1" dirty="0"/>
              <a:t>2022 Behavioral Summer Camp:</a:t>
            </a:r>
            <a:br>
              <a:rPr lang="en-US" sz="2800" b="1" dirty="0"/>
            </a:br>
            <a:r>
              <a:rPr lang="en-US" sz="2800" b="1" dirty="0"/>
              <a:t>Behavioral Labor Economics</a:t>
            </a:r>
            <a:endParaRPr sz="2800" dirty="0"/>
          </a:p>
        </p:txBody>
      </p:sp>
      <p:sp>
        <p:nvSpPr>
          <p:cNvPr id="6147" name="Subtitle 3"/>
          <p:cNvSpPr>
            <a:spLocks noGrp="1"/>
          </p:cNvSpPr>
          <p:nvPr>
            <p:ph type="subTitle" idx="1"/>
          </p:nvPr>
        </p:nvSpPr>
        <p:spPr>
          <a:xfrm>
            <a:off x="990600" y="3200400"/>
            <a:ext cx="7315200" cy="20574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Stefano DellaVigna, UC Berkeley and NBER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July 8,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Worker Effort: Present Bias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7620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dirty="0"/>
              <a:t>Present bias over effort  </a:t>
            </a:r>
            <a:r>
              <a:rPr lang="en-US" dirty="0">
                <a:sym typeface="Wingdings" panose="05000000000000000000" pitchFamily="2" charset="2"/>
              </a:rPr>
              <a:t>		Not over money</a:t>
            </a: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With same design, evidence on: </a:t>
            </a:r>
          </a:p>
          <a:p>
            <a:pPr lvl="1" eaLnBrk="1" hangingPunct="1">
              <a:defRPr/>
            </a:pPr>
            <a:r>
              <a:rPr lang="en-US" dirty="0" err="1"/>
              <a:t>Naivete</a:t>
            </a:r>
            <a:r>
              <a:rPr lang="en-US" dirty="0"/>
              <a:t>’ vs. sophistication (</a:t>
            </a:r>
            <a:r>
              <a:rPr lang="en-US" b="1" dirty="0" err="1"/>
              <a:t>Augenblick</a:t>
            </a:r>
            <a:r>
              <a:rPr lang="en-US" b="1" dirty="0"/>
              <a:t>-Rabin RES 2019</a:t>
            </a:r>
            <a:r>
              <a:rPr lang="en-US" dirty="0"/>
              <a:t>)</a:t>
            </a:r>
          </a:p>
          <a:p>
            <a:pPr lvl="1" eaLnBrk="1" hangingPunct="1">
              <a:defRPr/>
            </a:pPr>
            <a:r>
              <a:rPr lang="en-US" dirty="0"/>
              <a:t>Present-bias already within hours (</a:t>
            </a:r>
            <a:r>
              <a:rPr lang="en-US" b="1" dirty="0" err="1"/>
              <a:t>Augenblick</a:t>
            </a:r>
            <a:r>
              <a:rPr lang="en-US" b="1" dirty="0"/>
              <a:t> WP 2020</a:t>
            </a:r>
            <a:r>
              <a:rPr lang="en-US" dirty="0"/>
              <a:t>)</a:t>
            </a:r>
          </a:p>
          <a:p>
            <a:pPr lvl="1" eaLnBrk="1" hangingPunct="1">
              <a:defRPr/>
            </a:pPr>
            <a:r>
              <a:rPr lang="en-US" dirty="0"/>
              <a:t>Naïve about self, not others (</a:t>
            </a:r>
            <a:r>
              <a:rPr lang="en-US" b="1" dirty="0" err="1"/>
              <a:t>Fedyk</a:t>
            </a:r>
            <a:r>
              <a:rPr lang="en-US" b="1" dirty="0"/>
              <a:t> WP 2020</a:t>
            </a:r>
            <a:r>
              <a:rPr lang="en-US" dirty="0"/>
              <a:t>)</a:t>
            </a:r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F9607E-659E-491A-B77A-941EC8E7A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15803"/>
            <a:ext cx="5105400" cy="34323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D12887-EC36-443C-837F-1A3563DB7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656" y="1215804"/>
            <a:ext cx="2875344" cy="352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5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Worker Effort: Social Preferences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0668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r>
              <a:rPr lang="en-US" dirty="0"/>
              <a:t>Second key to motivation: </a:t>
            </a:r>
            <a:r>
              <a:rPr lang="en-US" i="1" dirty="0"/>
              <a:t>social preferences</a:t>
            </a:r>
          </a:p>
          <a:p>
            <a:pPr marL="655638" lvl="1" indent="-381000" eaLnBrk="1" hangingPunct="1">
              <a:defRPr/>
            </a:pPr>
            <a:r>
              <a:rPr lang="en-US" dirty="0"/>
              <a:t>If motivation important for effort, may justify paying higher wages to trigger reciprocity </a:t>
            </a:r>
            <a:r>
              <a:rPr lang="en-US" sz="1800" dirty="0"/>
              <a:t>(</a:t>
            </a:r>
            <a:r>
              <a:rPr lang="en-US" sz="1800" dirty="0" err="1"/>
              <a:t>Akerlof</a:t>
            </a:r>
            <a:r>
              <a:rPr lang="en-US" sz="1800" dirty="0"/>
              <a:t> 1981)</a:t>
            </a:r>
            <a:endParaRPr lang="en-US" dirty="0"/>
          </a:p>
          <a:p>
            <a:pPr marL="381000" indent="-381000" eaLnBrk="1" hangingPunct="1">
              <a:defRPr/>
            </a:pPr>
            <a:endParaRPr lang="en-US" sz="2400" dirty="0"/>
          </a:p>
          <a:p>
            <a:pPr marL="381000" indent="-381000" eaLnBrk="1" hangingPunct="1">
              <a:defRPr/>
            </a:pPr>
            <a:r>
              <a:rPr lang="en-US" dirty="0"/>
              <a:t>Two main dimensions of social preferences:</a:t>
            </a:r>
          </a:p>
          <a:p>
            <a:pPr marL="655638" lvl="1" indent="-381000" eaLnBrk="1" hangingPunct="1">
              <a:defRPr/>
            </a:pPr>
            <a:r>
              <a:rPr lang="en-US" sz="2200" i="1" dirty="0"/>
              <a:t>Horizontal Social Preferences</a:t>
            </a:r>
            <a:r>
              <a:rPr lang="en-US" sz="2200" dirty="0"/>
              <a:t> (toward co-employees)</a:t>
            </a:r>
          </a:p>
          <a:p>
            <a:pPr marL="655638" lvl="1" indent="-381000" eaLnBrk="1" hangingPunct="1">
              <a:defRPr/>
            </a:pPr>
            <a:r>
              <a:rPr lang="en-US" sz="2200" i="1" dirty="0"/>
              <a:t>Vertical Social Preferences</a:t>
            </a:r>
            <a:r>
              <a:rPr lang="en-US" sz="2200" dirty="0"/>
              <a:t> (toward employer)</a:t>
            </a:r>
          </a:p>
          <a:p>
            <a:pPr marL="655638" lvl="1" indent="-381000" eaLnBrk="1" hangingPunct="1">
              <a:defRPr/>
            </a:pPr>
            <a:endParaRPr lang="en-US" sz="2000" dirty="0"/>
          </a:p>
          <a:p>
            <a:pPr marL="381000" indent="-381000" eaLnBrk="1" hangingPunct="1">
              <a:defRPr/>
            </a:pPr>
            <a:r>
              <a:rPr lang="en-US" dirty="0"/>
              <a:t>Two dimensions of effort:</a:t>
            </a:r>
          </a:p>
          <a:p>
            <a:pPr marL="655638" lvl="1" indent="-381000" eaLnBrk="1" hangingPunct="1">
              <a:defRPr/>
            </a:pPr>
            <a:r>
              <a:rPr lang="en-US" dirty="0"/>
              <a:t>Extra effort that helps the employer </a:t>
            </a:r>
            <a:r>
              <a:rPr lang="en-US" sz="2000" dirty="0"/>
              <a:t>(e.g., fix production defect)</a:t>
            </a:r>
          </a:p>
          <a:p>
            <a:pPr marL="655638" lvl="1" indent="-381000" eaLnBrk="1" hangingPunct="1">
              <a:defRPr/>
            </a:pPr>
            <a:r>
              <a:rPr lang="en-US" dirty="0"/>
              <a:t>Boycott that hurts employer </a:t>
            </a:r>
            <a:r>
              <a:rPr lang="en-US" sz="2000" dirty="0"/>
              <a:t>(e.g., stealing stationery)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4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Worker Effort, Horizontal Preferences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0668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84306E-0542-480E-A642-D2C8078FA719}"/>
              </a:ext>
            </a:extLst>
          </p:cNvPr>
          <p:cNvSpPr txBox="1">
            <a:spLocks/>
          </p:cNvSpPr>
          <p:nvPr/>
        </p:nvSpPr>
        <p:spPr>
          <a:xfrm>
            <a:off x="381000" y="762000"/>
            <a:ext cx="8534400" cy="58674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dirty="0"/>
              <a:t>Social </a:t>
            </a:r>
            <a:r>
              <a:rPr lang="en-US" dirty="0" err="1"/>
              <a:t>Prefs</a:t>
            </a:r>
            <a:r>
              <a:rPr lang="en-US" dirty="0"/>
              <a:t>: Effort depends on the type of contract</a:t>
            </a:r>
          </a:p>
          <a:p>
            <a:pPr eaLnBrk="1" hangingPunct="1">
              <a:defRPr/>
            </a:pPr>
            <a:r>
              <a:rPr lang="en-US" b="1" dirty="0" err="1"/>
              <a:t>Bandiera</a:t>
            </a:r>
            <a:r>
              <a:rPr lang="en-US" b="1" dirty="0"/>
              <a:t>, </a:t>
            </a:r>
            <a:r>
              <a:rPr lang="en-US" b="1" dirty="0" err="1"/>
              <a:t>Barankay</a:t>
            </a:r>
            <a:r>
              <a:rPr lang="en-US" b="1" dirty="0"/>
              <a:t>, Rasul (QJE 2005)</a:t>
            </a:r>
          </a:p>
          <a:p>
            <a:pPr lvl="1" eaLnBrk="1" hangingPunct="1">
              <a:defRPr/>
            </a:pPr>
            <a:r>
              <a:rPr lang="en-US" dirty="0"/>
              <a:t>Fruit pickers in the UK</a:t>
            </a:r>
          </a:p>
          <a:p>
            <a:pPr lvl="1" eaLnBrk="1" hangingPunct="1">
              <a:defRPr/>
            </a:pPr>
            <a:r>
              <a:rPr lang="en-US" dirty="0"/>
              <a:t>Farm switches from relative pay to individual piece rate</a:t>
            </a:r>
          </a:p>
          <a:p>
            <a:pPr lvl="1" eaLnBrk="1" hangingPunct="1">
              <a:defRPr/>
            </a:pPr>
            <a:r>
              <a:rPr lang="en-US" dirty="0"/>
              <a:t>Altruistic workers withhold effort under relative pay(negative externality), not under piece rate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Dramatic 50 percent increase in production!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5AFE9B-4AD9-435C-A364-4FEA40754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339860"/>
            <a:ext cx="4802168" cy="283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95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Worker Effort, Horizontal Preferences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0668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84306E-0542-480E-A642-D2C8078FA719}"/>
              </a:ext>
            </a:extLst>
          </p:cNvPr>
          <p:cNvSpPr txBox="1">
            <a:spLocks/>
          </p:cNvSpPr>
          <p:nvPr/>
        </p:nvSpPr>
        <p:spPr>
          <a:xfrm>
            <a:off x="381000" y="762000"/>
            <a:ext cx="8534400" cy="58674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b="1" dirty="0" err="1"/>
              <a:t>Bandiera</a:t>
            </a:r>
            <a:r>
              <a:rPr lang="en-US" b="1" dirty="0"/>
              <a:t>, </a:t>
            </a:r>
            <a:r>
              <a:rPr lang="en-US" b="1" dirty="0" err="1"/>
              <a:t>Barankay</a:t>
            </a:r>
            <a:r>
              <a:rPr lang="en-US" b="1" dirty="0"/>
              <a:t>, Rasul (QJE 2005)</a:t>
            </a:r>
          </a:p>
          <a:p>
            <a:pPr lvl="1" eaLnBrk="1" hangingPunct="1">
              <a:defRPr/>
            </a:pPr>
            <a:r>
              <a:rPr lang="en-US" dirty="0"/>
              <a:t>But is it altruism?</a:t>
            </a:r>
          </a:p>
          <a:p>
            <a:pPr lvl="1" eaLnBrk="1" hangingPunct="1">
              <a:defRPr/>
            </a:pPr>
            <a:r>
              <a:rPr lang="en-US" dirty="0"/>
              <a:t>Alternative: repeated game collusion</a:t>
            </a:r>
          </a:p>
          <a:p>
            <a:pPr lvl="1" eaLnBrk="1" hangingPunct="1">
              <a:defRPr/>
            </a:pPr>
            <a:r>
              <a:rPr lang="en-US" dirty="0"/>
              <a:t>Test: Collusion hard to maintain w/ imperfect observability</a:t>
            </a:r>
          </a:p>
          <a:p>
            <a:pPr lvl="1" eaLnBrk="1" hangingPunct="1">
              <a:defRPr/>
            </a:pPr>
            <a:r>
              <a:rPr lang="en-US" dirty="0"/>
              <a:t>Strawberries (observe effort of all) vs raspberries (not so)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It is all collusion! (Or reciprocity)</a:t>
            </a:r>
          </a:p>
          <a:p>
            <a:pPr lvl="1" eaLnBrk="1" hangingPunct="1">
              <a:defRPr/>
            </a:pPr>
            <a:r>
              <a:rPr lang="en-US" dirty="0">
                <a:sym typeface="Wingdings" panose="05000000000000000000" pitchFamily="2" charset="2"/>
              </a:rPr>
              <a:t> Importance to shut down repeated game incentives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28867A-690A-47C7-AA2F-F250D149E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924353"/>
            <a:ext cx="5562600" cy="261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6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Worker Effort, Horizontal Preferences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0668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5715"/>
          <a:stretch/>
        </p:blipFill>
        <p:spPr>
          <a:xfrm>
            <a:off x="381000" y="838200"/>
            <a:ext cx="8325392" cy="50292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EEBD75-9806-4B74-86CE-E32F36457386}"/>
              </a:ext>
            </a:extLst>
          </p:cNvPr>
          <p:cNvSpPr txBox="1">
            <a:spLocks/>
          </p:cNvSpPr>
          <p:nvPr/>
        </p:nvSpPr>
        <p:spPr>
          <a:xfrm>
            <a:off x="381000" y="762000"/>
            <a:ext cx="8534400" cy="58674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 b="1" dirty="0"/>
          </a:p>
          <a:p>
            <a:pPr lvl="1" eaLnBrk="1" hangingPunct="1">
              <a:defRPr/>
            </a:pPr>
            <a:endParaRPr lang="en-US" b="1" dirty="0">
              <a:sym typeface="Wingdings" panose="05000000000000000000" pitchFamily="2" charset="2"/>
            </a:endParaRPr>
          </a:p>
          <a:p>
            <a:pPr lvl="1" eaLnBrk="1" hangingPunct="1">
              <a:defRPr/>
            </a:pPr>
            <a:endParaRPr lang="en-US" b="1" dirty="0">
              <a:sym typeface="Wingdings" panose="05000000000000000000" pitchFamily="2" charset="2"/>
            </a:endParaRPr>
          </a:p>
          <a:p>
            <a:pPr lvl="1" eaLnBrk="1" hangingPunct="1">
              <a:defRPr/>
            </a:pPr>
            <a:endParaRPr lang="en-US" b="1" dirty="0">
              <a:sym typeface="Wingdings" panose="05000000000000000000" pitchFamily="2" charset="2"/>
            </a:endParaRPr>
          </a:p>
          <a:p>
            <a:pPr lvl="1" eaLnBrk="1" hangingPunct="1">
              <a:defRPr/>
            </a:pPr>
            <a:endParaRPr lang="en-US" b="1" dirty="0">
              <a:sym typeface="Wingdings" panose="05000000000000000000" pitchFamily="2" charset="2"/>
            </a:endParaRPr>
          </a:p>
          <a:p>
            <a:pPr lvl="1" eaLnBrk="1" hangingPunct="1">
              <a:defRPr/>
            </a:pPr>
            <a:endParaRPr lang="en-US" b="1" dirty="0">
              <a:sym typeface="Wingdings" panose="05000000000000000000" pitchFamily="2" charset="2"/>
            </a:endParaRPr>
          </a:p>
          <a:p>
            <a:pPr lvl="1" eaLnBrk="1" hangingPunct="1">
              <a:defRPr/>
            </a:pPr>
            <a:endParaRPr lang="en-US" b="1" dirty="0">
              <a:sym typeface="Wingdings" panose="05000000000000000000" pitchFamily="2" charset="2"/>
            </a:endParaRPr>
          </a:p>
          <a:p>
            <a:pPr lvl="1" eaLnBrk="1" hangingPunct="1">
              <a:defRPr/>
            </a:pPr>
            <a:endParaRPr lang="en-US" b="1" dirty="0">
              <a:sym typeface="Wingdings" panose="05000000000000000000" pitchFamily="2" charset="2"/>
            </a:endParaRPr>
          </a:p>
          <a:p>
            <a:pPr lvl="1" eaLnBrk="1" hangingPunct="1">
              <a:defRPr/>
            </a:pPr>
            <a:endParaRPr lang="en-US" b="1" dirty="0">
              <a:sym typeface="Wingdings" panose="05000000000000000000" pitchFamily="2" charset="2"/>
            </a:endParaRPr>
          </a:p>
          <a:p>
            <a:pPr lvl="1" eaLnBrk="1" hangingPunct="1">
              <a:defRPr/>
            </a:pPr>
            <a:endParaRPr lang="en-US" b="1" dirty="0">
              <a:sym typeface="Wingdings" panose="05000000000000000000" pitchFamily="2" charset="2"/>
            </a:endParaRPr>
          </a:p>
          <a:p>
            <a:pPr lvl="1" eaLnBrk="1" hangingPunct="1">
              <a:defRPr/>
            </a:pPr>
            <a:endParaRPr lang="en-US" b="1" dirty="0">
              <a:sym typeface="Wingdings" panose="05000000000000000000" pitchFamily="2" charset="2"/>
            </a:endParaRPr>
          </a:p>
          <a:p>
            <a:pPr lvl="1" eaLnBrk="1" hangingPunct="1">
              <a:defRPr/>
            </a:pPr>
            <a:endParaRPr lang="en-US" b="1" dirty="0">
              <a:sym typeface="Wingdings" panose="05000000000000000000" pitchFamily="2" charset="2"/>
            </a:endParaRPr>
          </a:p>
          <a:p>
            <a:pPr lvl="1" eaLnBrk="1" hangingPunct="1">
              <a:defRPr/>
            </a:pPr>
            <a:r>
              <a:rPr lang="en-US" dirty="0">
                <a:sym typeface="Wingdings" panose="05000000000000000000" pitchFamily="2" charset="2"/>
              </a:rPr>
              <a:t>Pairs of workers switched quasi-randomly each day</a:t>
            </a:r>
          </a:p>
          <a:p>
            <a:pPr lvl="1" eaLnBrk="1" hangingPunct="1">
              <a:defRPr/>
            </a:pPr>
            <a:r>
              <a:rPr lang="en-US" dirty="0">
                <a:sym typeface="Wingdings" panose="05000000000000000000" pitchFamily="2" charset="2"/>
              </a:rPr>
              <a:t>(So no repeated game confounds)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81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Worker Effort, Horizontal Preferences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0668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5095"/>
          <a:stretch/>
        </p:blipFill>
        <p:spPr>
          <a:xfrm>
            <a:off x="762000" y="2571140"/>
            <a:ext cx="7620000" cy="41344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880D3C-F828-490B-B694-A3B18C03D6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70" t="56292" r="5693"/>
          <a:stretch/>
        </p:blipFill>
        <p:spPr>
          <a:xfrm>
            <a:off x="1600200" y="712761"/>
            <a:ext cx="5486400" cy="187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6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Worker Effort, Horizontal Preferences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0668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706731"/>
            <a:ext cx="6248400" cy="499463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84306E-0542-480E-A642-D2C8078FA719}"/>
              </a:ext>
            </a:extLst>
          </p:cNvPr>
          <p:cNvSpPr txBox="1">
            <a:spLocks/>
          </p:cNvSpPr>
          <p:nvPr/>
        </p:nvSpPr>
        <p:spPr>
          <a:xfrm>
            <a:off x="381000" y="762000"/>
            <a:ext cx="8534400" cy="58674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dirty="0"/>
              <a:t>Extra evidence I: Social conflict</a:t>
            </a:r>
          </a:p>
          <a:p>
            <a:pPr eaLnBrk="1" hangingPunct="1">
              <a:defRPr/>
            </a:pPr>
            <a:r>
              <a:rPr lang="en-US" dirty="0"/>
              <a:t>Extra evidence II: Switch to team pay</a:t>
            </a: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862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Worker Effort, Horizontal Preferences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0668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ECAD35-2B81-4B31-BB13-7BEE75CF1E79}"/>
              </a:ext>
            </a:extLst>
          </p:cNvPr>
          <p:cNvSpPr txBox="1">
            <a:spLocks/>
          </p:cNvSpPr>
          <p:nvPr/>
        </p:nvSpPr>
        <p:spPr>
          <a:xfrm>
            <a:off x="228600" y="762000"/>
            <a:ext cx="8686800" cy="58674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dirty="0"/>
              <a:t>Comparison of pay to co-workers?</a:t>
            </a:r>
          </a:p>
          <a:p>
            <a:pPr lvl="1" eaLnBrk="1" hangingPunct="1">
              <a:defRPr/>
            </a:pPr>
            <a:r>
              <a:rPr lang="en-US" sz="2200" dirty="0"/>
              <a:t>Workers dislike wage inequality when </a:t>
            </a:r>
            <a:r>
              <a:rPr lang="en-US" sz="2200" i="1" dirty="0"/>
              <a:t>they </a:t>
            </a:r>
            <a:r>
              <a:rPr lang="en-US" sz="2200" dirty="0"/>
              <a:t>are lower paid: </a:t>
            </a:r>
            <a:r>
              <a:rPr lang="en-US" sz="2200" b="1" dirty="0"/>
              <a:t>Card, Mas, Moretti, </a:t>
            </a:r>
            <a:r>
              <a:rPr lang="en-US" sz="2200" b="1" dirty="0" err="1"/>
              <a:t>Saez</a:t>
            </a:r>
            <a:r>
              <a:rPr lang="en-US" sz="2200" b="1" dirty="0"/>
              <a:t> (AER 2012); Cohn, Fehr, Herrmann, Schneider (JEEA, 2014); </a:t>
            </a:r>
            <a:r>
              <a:rPr lang="en-US" sz="2200" b="1" dirty="0" err="1"/>
              <a:t>Breza</a:t>
            </a:r>
            <a:r>
              <a:rPr lang="en-US" sz="2200" b="1" dirty="0"/>
              <a:t>, Kaur, Shamdasani (QJE, 2018)</a:t>
            </a:r>
          </a:p>
          <a:p>
            <a:pPr eaLnBrk="1" hangingPunct="1">
              <a:defRPr/>
            </a:pPr>
            <a:r>
              <a:rPr lang="en-US" sz="2400" b="1" dirty="0"/>
              <a:t>Cohn et al: </a:t>
            </a:r>
            <a:r>
              <a:rPr lang="en-US" sz="2400" dirty="0"/>
              <a:t>Workers hired in pairs to sell cards in weekend 1</a:t>
            </a:r>
          </a:p>
          <a:p>
            <a:pPr eaLnBrk="1" hangingPunct="1">
              <a:defRPr/>
            </a:pPr>
            <a:r>
              <a:rPr lang="en-US" sz="2400" dirty="0"/>
              <a:t>On weekend 2, 25% cut for (randomly) 0, 1, or 2 workers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Effort decrease when pay cut to only 1 worker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97CAF8-44D3-4EBC-9B2F-D8CE7DEB8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200400"/>
            <a:ext cx="3581400" cy="305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70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Worker Effort, Vertical Preferences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0668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dirty="0"/>
              <a:t>Gift Exchange hypothesis </a:t>
            </a:r>
            <a:r>
              <a:rPr lang="en-US" sz="2000" dirty="0"/>
              <a:t>(</a:t>
            </a:r>
            <a:r>
              <a:rPr lang="en-US" sz="2000" b="1" dirty="0" err="1"/>
              <a:t>Akerlof</a:t>
            </a:r>
            <a:r>
              <a:rPr lang="en-US" sz="2000" b="1" dirty="0"/>
              <a:t>, QJE 1982, AER 1984</a:t>
            </a:r>
            <a:r>
              <a:rPr lang="en-US" sz="2000" dirty="0"/>
              <a:t>): Generous employer triggers reciprocity among workers </a:t>
            </a:r>
            <a:r>
              <a:rPr lang="en-US" sz="2000" dirty="0">
                <a:sym typeface="Wingdings" panose="05000000000000000000" pitchFamily="2" charset="2"/>
              </a:rPr>
              <a:t> Higher effort</a:t>
            </a:r>
          </a:p>
          <a:p>
            <a:pPr eaLnBrk="1" hangingPunct="1">
              <a:defRPr/>
            </a:pPr>
            <a:r>
              <a:rPr lang="en-US" sz="2400" dirty="0">
                <a:sym typeface="Wingdings" panose="05000000000000000000" pitchFamily="2" charset="2"/>
              </a:rPr>
              <a:t>Lab gift exchange </a:t>
            </a:r>
            <a:r>
              <a:rPr lang="en-US" sz="2000" dirty="0">
                <a:sym typeface="Wingdings" panose="05000000000000000000" pitchFamily="2" charset="2"/>
              </a:rPr>
              <a:t>(</a:t>
            </a:r>
            <a:r>
              <a:rPr lang="en-US" sz="2000" b="1" dirty="0">
                <a:sym typeface="Wingdings" panose="05000000000000000000" pitchFamily="2" charset="2"/>
              </a:rPr>
              <a:t>Fehr, </a:t>
            </a:r>
            <a:r>
              <a:rPr lang="en-US" sz="2000" b="1" dirty="0" err="1">
                <a:sym typeface="Wingdings" panose="05000000000000000000" pitchFamily="2" charset="2"/>
              </a:rPr>
              <a:t>Kirchsteiger</a:t>
            </a:r>
            <a:r>
              <a:rPr lang="en-US" sz="2000" b="1" dirty="0">
                <a:sym typeface="Wingdings" panose="05000000000000000000" pitchFamily="2" charset="2"/>
              </a:rPr>
              <a:t>, </a:t>
            </a:r>
            <a:r>
              <a:rPr lang="en-US" sz="2000" b="1" dirty="0" err="1">
                <a:sym typeface="Wingdings" panose="05000000000000000000" pitchFamily="2" charset="2"/>
              </a:rPr>
              <a:t>Riedl</a:t>
            </a:r>
            <a:r>
              <a:rPr lang="en-US" sz="2000" b="1" dirty="0">
                <a:sym typeface="Wingdings" panose="05000000000000000000" pitchFamily="2" charset="2"/>
              </a:rPr>
              <a:t> QJE 1993</a:t>
            </a:r>
            <a:r>
              <a:rPr lang="en-US" sz="2000" dirty="0">
                <a:sym typeface="Wingdings" panose="05000000000000000000" pitchFamily="2" charset="2"/>
              </a:rPr>
              <a:t>)</a:t>
            </a:r>
            <a:r>
              <a:rPr lang="en-US" sz="2400" dirty="0">
                <a:sym typeface="Wingdings" panose="05000000000000000000" pitchFamily="2" charset="2"/>
              </a:rPr>
              <a:t>: Yes</a:t>
            </a:r>
          </a:p>
          <a:p>
            <a:pPr eaLnBrk="1" hangingPunct="1">
              <a:defRPr/>
            </a:pPr>
            <a:r>
              <a:rPr lang="en-US" sz="2400" dirty="0">
                <a:sym typeface="Wingdings" panose="05000000000000000000" pitchFamily="2" charset="2"/>
              </a:rPr>
              <a:t>But in the field? Issue: Reciprocity vs repeated game effects</a:t>
            </a:r>
            <a:endParaRPr lang="en-US" sz="1200" dirty="0">
              <a:sym typeface="Wingdings" panose="05000000000000000000" pitchFamily="2" charset="2"/>
            </a:endParaRPr>
          </a:p>
          <a:p>
            <a:pPr eaLnBrk="1" hangingPunct="1">
              <a:defRPr/>
            </a:pPr>
            <a:endParaRPr lang="en-US" sz="1200" dirty="0">
              <a:sym typeface="Wingdings" panose="05000000000000000000" pitchFamily="2" charset="2"/>
            </a:endParaRPr>
          </a:p>
          <a:p>
            <a:pPr eaLnBrk="1" hangingPunct="1">
              <a:defRPr/>
            </a:pPr>
            <a:r>
              <a:rPr lang="en-US" sz="2400" b="1" dirty="0" err="1">
                <a:sym typeface="Wingdings" panose="05000000000000000000" pitchFamily="2" charset="2"/>
              </a:rPr>
              <a:t>Gneezy</a:t>
            </a:r>
            <a:r>
              <a:rPr lang="en-US" sz="2400" b="1" dirty="0">
                <a:sym typeface="Wingdings" panose="05000000000000000000" pitchFamily="2" charset="2"/>
              </a:rPr>
              <a:t> and List (EMA 2006)</a:t>
            </a:r>
            <a:r>
              <a:rPr lang="en-US" sz="2400" dirty="0">
                <a:sym typeface="Wingdings" panose="05000000000000000000" pitchFamily="2" charset="2"/>
              </a:rPr>
              <a:t> design idea: </a:t>
            </a:r>
          </a:p>
          <a:p>
            <a:pPr lvl="1" eaLnBrk="1" hangingPunct="1">
              <a:defRPr/>
            </a:pPr>
            <a:r>
              <a:rPr lang="en-US" sz="2200" dirty="0">
                <a:sym typeface="Wingdings" panose="05000000000000000000" pitchFamily="2" charset="2"/>
              </a:rPr>
              <a:t>Create mini-job for 1 day (e.g., coding library cards)</a:t>
            </a:r>
          </a:p>
          <a:p>
            <a:pPr lvl="1" eaLnBrk="1" hangingPunct="1">
              <a:defRPr/>
            </a:pPr>
            <a:r>
              <a:rPr lang="en-US" sz="2200" dirty="0">
                <a:sym typeface="Wingdings" panose="05000000000000000000" pitchFamily="2" charset="2"/>
              </a:rPr>
              <a:t>Advertise flat wage, no piece rate</a:t>
            </a:r>
          </a:p>
          <a:p>
            <a:pPr lvl="1" eaLnBrk="1" hangingPunct="1">
              <a:defRPr/>
            </a:pPr>
            <a:r>
              <a:rPr lang="en-US" sz="2200" dirty="0">
                <a:sym typeface="Wingdings" panose="05000000000000000000" pitchFamily="2" charset="2"/>
              </a:rPr>
              <a:t>Randomly increase wage for “gift” workers after they showed up</a:t>
            </a:r>
          </a:p>
          <a:p>
            <a:pPr lvl="1" eaLnBrk="1" hangingPunct="1">
              <a:defRPr/>
            </a:pPr>
            <a:r>
              <a:rPr lang="en-US" sz="2200" dirty="0">
                <a:sym typeface="Wingdings" panose="05000000000000000000" pitchFamily="2" charset="2"/>
              </a:rPr>
              <a:t>Compare effort to effort for control workers</a:t>
            </a:r>
            <a:endParaRPr lang="en-US" sz="1100" dirty="0">
              <a:sym typeface="Wingdings" panose="05000000000000000000" pitchFamily="2" charset="2"/>
            </a:endParaRPr>
          </a:p>
          <a:p>
            <a:pPr eaLnBrk="1" hangingPunct="1">
              <a:defRPr/>
            </a:pPr>
            <a:endParaRPr lang="en-US" sz="1100" dirty="0">
              <a:sym typeface="Wingdings" panose="05000000000000000000" pitchFamily="2" charset="2"/>
            </a:endParaRPr>
          </a:p>
          <a:p>
            <a:pPr eaLnBrk="1" hangingPunct="1">
              <a:defRPr/>
            </a:pPr>
            <a:r>
              <a:rPr lang="en-US" sz="2400" dirty="0">
                <a:sym typeface="Wingdings" panose="05000000000000000000" pitchFamily="2" charset="2"/>
              </a:rPr>
              <a:t>Results? Mixed</a:t>
            </a:r>
          </a:p>
          <a:p>
            <a:pPr lvl="1" eaLnBrk="1" hangingPunct="1">
              <a:defRPr/>
            </a:pPr>
            <a:r>
              <a:rPr lang="en-US" sz="2200" dirty="0">
                <a:sym typeface="Wingdings" panose="05000000000000000000" pitchFamily="2" charset="2"/>
              </a:rPr>
              <a:t>Large reciprocal response in e.g., </a:t>
            </a:r>
            <a:r>
              <a:rPr lang="en-US" sz="2200" b="1" dirty="0" err="1">
                <a:sym typeface="Wingdings" panose="05000000000000000000" pitchFamily="2" charset="2"/>
              </a:rPr>
              <a:t>Gneezy</a:t>
            </a:r>
            <a:r>
              <a:rPr lang="en-US" sz="2200" b="1" dirty="0">
                <a:sym typeface="Wingdings" panose="05000000000000000000" pitchFamily="2" charset="2"/>
              </a:rPr>
              <a:t> and List (2006, N=19), </a:t>
            </a:r>
            <a:r>
              <a:rPr lang="en-US" sz="2200" b="1" dirty="0" err="1">
                <a:sym typeface="Wingdings" panose="05000000000000000000" pitchFamily="2" charset="2"/>
              </a:rPr>
              <a:t>Kube</a:t>
            </a:r>
            <a:r>
              <a:rPr lang="en-US" sz="2200" b="1" dirty="0">
                <a:sym typeface="Wingdings" panose="05000000000000000000" pitchFamily="2" charset="2"/>
              </a:rPr>
              <a:t> et al. (AER 2011, N=48)</a:t>
            </a:r>
          </a:p>
          <a:p>
            <a:pPr lvl="1" eaLnBrk="1" hangingPunct="1">
              <a:defRPr/>
            </a:pPr>
            <a:r>
              <a:rPr lang="en-US" sz="2200" dirty="0">
                <a:sym typeface="Wingdings" panose="05000000000000000000" pitchFamily="2" charset="2"/>
              </a:rPr>
              <a:t>No evidence in e.g., </a:t>
            </a:r>
            <a:r>
              <a:rPr lang="en-US" sz="2200" b="1" dirty="0">
                <a:sym typeface="Wingdings" panose="05000000000000000000" pitchFamily="2" charset="2"/>
              </a:rPr>
              <a:t>Esteves-Sorenson (MS, 2018, N=194)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63267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Worker Effort, Vertical Preferences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8382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2400" dirty="0"/>
              <a:t>Let’s revisit the </a:t>
            </a:r>
            <a:r>
              <a:rPr lang="en-US" sz="2400" dirty="0" err="1"/>
              <a:t>Gneezy</a:t>
            </a:r>
            <a:r>
              <a:rPr lang="en-US" sz="2400" dirty="0"/>
              <a:t>-List design. Subjects maximize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/>
              <a:t>Why does it matter? Effort could be inelastic, cannot pick up gift response</a:t>
            </a:r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FF949B-0414-469F-A854-B29E0B50F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95400"/>
            <a:ext cx="5791200" cy="22963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A55103-FA19-4541-ABF3-B0464CF27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9" y="3581400"/>
            <a:ext cx="768437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7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Behavioral Economics by Field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Fields of applications of Behavioral Economics</a:t>
            </a:r>
          </a:p>
          <a:p>
            <a:pPr eaLnBrk="1" hangingPunct="1">
              <a:defRPr/>
            </a:pPr>
            <a:r>
              <a:rPr lang="en-US" sz="2400" dirty="0"/>
              <a:t>1980s and 1990s</a:t>
            </a:r>
          </a:p>
          <a:p>
            <a:pPr lvl="1" eaLnBrk="1" hangingPunct="1">
              <a:defRPr/>
            </a:pPr>
            <a:r>
              <a:rPr lang="en-US" sz="2000" i="1" dirty="0"/>
              <a:t>Behavioral Finance</a:t>
            </a:r>
            <a:r>
              <a:rPr lang="en-US" sz="2000" dirty="0"/>
              <a:t> (</a:t>
            </a:r>
            <a:r>
              <a:rPr lang="en-US" sz="2000" i="1" dirty="0"/>
              <a:t>Asset Pricing</a:t>
            </a:r>
            <a:r>
              <a:rPr lang="en-US" sz="2000" dirty="0"/>
              <a:t>) </a:t>
            </a:r>
          </a:p>
          <a:p>
            <a:pPr lvl="1" eaLnBrk="1" hangingPunct="1">
              <a:defRPr/>
            </a:pPr>
            <a:r>
              <a:rPr lang="en-US" sz="2000" i="1" dirty="0"/>
              <a:t>Behavioral Household Finance</a:t>
            </a:r>
          </a:p>
          <a:p>
            <a:pPr eaLnBrk="1" hangingPunct="1">
              <a:defRPr/>
            </a:pPr>
            <a:r>
              <a:rPr lang="en-US" sz="2400" dirty="0"/>
              <a:t>2000 on</a:t>
            </a:r>
          </a:p>
          <a:p>
            <a:pPr lvl="1" eaLnBrk="1" hangingPunct="1">
              <a:defRPr/>
            </a:pPr>
            <a:r>
              <a:rPr lang="en-US" sz="2000" i="1" dirty="0"/>
              <a:t>Behavioral Corporate Finance</a:t>
            </a:r>
          </a:p>
          <a:p>
            <a:pPr lvl="1" eaLnBrk="1" hangingPunct="1">
              <a:defRPr/>
            </a:pPr>
            <a:r>
              <a:rPr lang="en-US" sz="2000" i="1" dirty="0"/>
              <a:t>Behavioral Development Economics</a:t>
            </a:r>
          </a:p>
          <a:p>
            <a:pPr lvl="1" eaLnBrk="1" hangingPunct="1">
              <a:defRPr/>
            </a:pPr>
            <a:r>
              <a:rPr lang="en-US" sz="2000" i="1" dirty="0"/>
              <a:t>Behavioral Industrial Organization</a:t>
            </a:r>
          </a:p>
          <a:p>
            <a:pPr eaLnBrk="1" hangingPunct="1">
              <a:defRPr/>
            </a:pPr>
            <a:r>
              <a:rPr lang="en-US" sz="2400" dirty="0"/>
              <a:t>2010 on</a:t>
            </a:r>
          </a:p>
          <a:p>
            <a:pPr marL="655638" lvl="1" indent="-381000" eaLnBrk="1" hangingPunct="1">
              <a:defRPr/>
            </a:pPr>
            <a:r>
              <a:rPr lang="en-US" sz="2000" i="1" dirty="0"/>
              <a:t>Behavioral Public Finance</a:t>
            </a:r>
            <a:endParaRPr lang="en-US" sz="2000" dirty="0"/>
          </a:p>
          <a:p>
            <a:pPr marL="655638" lvl="1" indent="-381000" eaLnBrk="1" hangingPunct="1">
              <a:defRPr/>
            </a:pPr>
            <a:r>
              <a:rPr lang="en-US" sz="2000" i="1" dirty="0"/>
              <a:t>Behavioral Health Economics</a:t>
            </a:r>
          </a:p>
          <a:p>
            <a:pPr marL="655638" lvl="1" indent="-381000" eaLnBrk="1" hangingPunct="1">
              <a:defRPr/>
            </a:pPr>
            <a:r>
              <a:rPr lang="en-US" sz="2000" i="1" dirty="0"/>
              <a:t>Behavioral Political Economy</a:t>
            </a:r>
          </a:p>
          <a:p>
            <a:pPr marL="655638" lvl="1" indent="-381000" eaLnBrk="1" hangingPunct="1">
              <a:defRPr/>
            </a:pPr>
            <a:r>
              <a:rPr lang="en-US" sz="2000" i="1" dirty="0"/>
              <a:t>Behavioral Firms</a:t>
            </a:r>
          </a:p>
          <a:p>
            <a:pPr marL="655638" lvl="1" indent="-381000" eaLnBrk="1" hangingPunct="1">
              <a:defRPr/>
            </a:pPr>
            <a:r>
              <a:rPr lang="en-US" sz="2000" i="1" dirty="0"/>
              <a:t>Behavioral Macro (?)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Worker Effort, Vertical Preferences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8382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2000" b="1" dirty="0" err="1"/>
              <a:t>DellaVigna</a:t>
            </a:r>
            <a:r>
              <a:rPr lang="en-US" sz="2000" b="1" dirty="0"/>
              <a:t>, List, </a:t>
            </a:r>
            <a:r>
              <a:rPr lang="en-US" sz="2000" b="1" dirty="0" err="1"/>
              <a:t>Malmendier</a:t>
            </a:r>
            <a:r>
              <a:rPr lang="en-US" sz="2000" b="1" dirty="0"/>
              <a:t>, and Rao (AER 2022)</a:t>
            </a:r>
            <a:r>
              <a:rPr lang="en-US" sz="2000" dirty="0"/>
              <a:t>: </a:t>
            </a:r>
            <a:r>
              <a:rPr lang="en-US" sz="2000" i="1" dirty="0"/>
              <a:t>Pay-rate </a:t>
            </a:r>
            <a:r>
              <a:rPr lang="en-US" sz="2000" dirty="0"/>
              <a:t>design</a:t>
            </a:r>
          </a:p>
          <a:p>
            <a:pPr lvl="1" eaLnBrk="1" hangingPunct="1">
              <a:defRPr/>
            </a:pPr>
            <a:r>
              <a:rPr lang="en-US" sz="2000" dirty="0"/>
              <a:t>Add treatments with piece rate (pay rate) variation with no gift</a:t>
            </a:r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i="1" dirty="0">
                <a:sym typeface="Wingdings" panose="05000000000000000000" pitchFamily="2" charset="2"/>
              </a:rPr>
              <a:t>Price out </a:t>
            </a:r>
            <a:r>
              <a:rPr lang="en-US" sz="2000" dirty="0">
                <a:sym typeface="Wingdings" panose="05000000000000000000" pitchFamily="2" charset="2"/>
              </a:rPr>
              <a:t>cost of effort function (typical “structural behavioral” trick)</a:t>
            </a:r>
          </a:p>
          <a:p>
            <a:pPr lvl="1" eaLnBrk="1" hangingPunct="1">
              <a:defRPr/>
            </a:pPr>
            <a:r>
              <a:rPr lang="en-US" sz="2000" dirty="0"/>
              <a:t>State/vary return to the employer </a:t>
            </a:r>
            <a:r>
              <a:rPr lang="en-US" sz="2000" i="1" dirty="0"/>
              <a:t>v</a:t>
            </a:r>
          </a:p>
          <a:p>
            <a:pPr lvl="1" eaLnBrk="1" hangingPunct="1">
              <a:defRPr/>
            </a:pPr>
            <a:r>
              <a:rPr lang="en-US" sz="2000" dirty="0"/>
              <a:t>And… use large samples! (as much as possible)</a:t>
            </a:r>
          </a:p>
          <a:p>
            <a:pPr lvl="1"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200" dirty="0"/>
              <a:t>Three experiments, all with features above, but</a:t>
            </a:r>
          </a:p>
          <a:p>
            <a:pPr lvl="1" eaLnBrk="1" hangingPunct="1">
              <a:defRPr/>
            </a:pPr>
            <a:r>
              <a:rPr lang="en-US" sz="2000" u="sng" dirty="0"/>
              <a:t>Experiment 1</a:t>
            </a:r>
            <a:r>
              <a:rPr lang="en-US" sz="2000" dirty="0"/>
              <a:t>: Effort is </a:t>
            </a:r>
            <a:r>
              <a:rPr lang="en-US" sz="2000" i="1" dirty="0"/>
              <a:t>productivity </a:t>
            </a:r>
            <a:r>
              <a:rPr lang="en-US" sz="2000" dirty="0"/>
              <a:t>in fixed amount of time (as in previous </a:t>
            </a:r>
            <a:r>
              <a:rPr lang="en-US" sz="2000" dirty="0" err="1"/>
              <a:t>Gneezy</a:t>
            </a:r>
            <a:r>
              <a:rPr lang="en-US" sz="2000" dirty="0"/>
              <a:t>-List designs), # folded envelopes in 20 mins, 10 times</a:t>
            </a:r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r>
              <a:rPr lang="en-US" sz="2000" u="sng" dirty="0"/>
              <a:t>Experiments 2 and 3</a:t>
            </a:r>
            <a:r>
              <a:rPr lang="en-US" sz="2000" dirty="0"/>
              <a:t>: Effort is doing </a:t>
            </a:r>
            <a:r>
              <a:rPr lang="en-US" sz="2000" i="1" dirty="0"/>
              <a:t>extra work</a:t>
            </a:r>
            <a:r>
              <a:rPr lang="en-US" sz="2000" dirty="0"/>
              <a:t>:</a:t>
            </a:r>
          </a:p>
          <a:p>
            <a:pPr lvl="2" eaLnBrk="1" hangingPunct="1">
              <a:defRPr/>
            </a:pPr>
            <a:r>
              <a:rPr lang="en-US" dirty="0"/>
              <a:t>After 2 hours of work, would you be able to help us for up to an extra hour?</a:t>
            </a:r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47F359-940B-458D-B33E-3FA5ECE91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916" y="1587425"/>
            <a:ext cx="5930284" cy="5011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C2FF21-696E-4777-A8FD-32B3911CD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1" y="2057400"/>
            <a:ext cx="3581400" cy="39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6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Worker Effort, Vertical Preferences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6858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defRPr/>
            </a:pPr>
            <a:r>
              <a:rPr lang="en-US" sz="2000" u="sng" dirty="0"/>
              <a:t>Experiment 1</a:t>
            </a:r>
            <a:r>
              <a:rPr lang="en-US" sz="2000" dirty="0"/>
              <a:t>: N= 446 (largest we know of). Yet, no gift effects…</a:t>
            </a:r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r>
              <a:rPr lang="en-US" sz="2000" dirty="0"/>
              <a:t>Well, is task sensitive to pay rate incentives? Just a bit!</a:t>
            </a:r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r>
              <a:rPr lang="en-US" sz="2000" dirty="0"/>
              <a:t>Productivity is inelastic (0.1) </a:t>
            </a:r>
            <a:r>
              <a:rPr lang="en-US" sz="2000" dirty="0">
                <a:sym typeface="Wingdings" panose="05000000000000000000" pitchFamily="2" charset="2"/>
              </a:rPr>
              <a:t> Low powered test of gift exchange! (same in </a:t>
            </a:r>
            <a:r>
              <a:rPr lang="en-US" sz="2000" b="1" dirty="0">
                <a:sym typeface="Wingdings" panose="05000000000000000000" pitchFamily="2" charset="2"/>
              </a:rPr>
              <a:t>Araujo et al. JESA 2016</a:t>
            </a:r>
            <a:r>
              <a:rPr lang="en-US" sz="2000" dirty="0">
                <a:sym typeface="Wingdings" panose="05000000000000000000" pitchFamily="2" charset="2"/>
              </a:rPr>
              <a:t> and </a:t>
            </a:r>
            <a:r>
              <a:rPr lang="en-US" sz="2000" b="1" dirty="0" err="1">
                <a:sym typeface="Wingdings" panose="05000000000000000000" pitchFamily="2" charset="2"/>
              </a:rPr>
              <a:t>DellaVigna</a:t>
            </a:r>
            <a:r>
              <a:rPr lang="en-US" sz="2000" b="1" dirty="0">
                <a:sym typeface="Wingdings" panose="05000000000000000000" pitchFamily="2" charset="2"/>
              </a:rPr>
              <a:t> and Pope RES 2018</a:t>
            </a:r>
            <a:r>
              <a:rPr lang="en-US" sz="2000" dirty="0">
                <a:sym typeface="Wingdings" panose="05000000000000000000" pitchFamily="2" charset="2"/>
              </a:rPr>
              <a:t>)</a:t>
            </a:r>
            <a:endParaRPr lang="en-US" sz="2000" dirty="0"/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76F38D-838C-4214-BF77-53F896176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2" y="1066800"/>
            <a:ext cx="3591698" cy="2514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DFFB18-AF69-4265-B90E-B80AE646B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398" y="3886200"/>
            <a:ext cx="346476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4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Worker Effort, Vertical Preferences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6858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defRPr/>
            </a:pPr>
            <a:r>
              <a:rPr lang="en-US" sz="2000" u="sng" dirty="0"/>
              <a:t>Experiment 2</a:t>
            </a:r>
            <a:r>
              <a:rPr lang="en-US" sz="2000" dirty="0"/>
              <a:t>: N= 300 Sizable gift effects on extra work!</a:t>
            </a:r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r>
              <a:rPr lang="en-US" sz="2000" dirty="0"/>
              <a:t>Perhaps extra work is more sensitive to pay rate incentives? You bet!</a:t>
            </a:r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r>
              <a:rPr lang="en-US" sz="2000" dirty="0"/>
              <a:t>Replicates in Experiment 3 with online sample</a:t>
            </a:r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E188A2-8562-4E28-AB97-DB1588FEE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066800"/>
            <a:ext cx="4032620" cy="1981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A1171A-B5FC-4A0A-8248-ABEE16B30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3606323"/>
            <a:ext cx="3581400" cy="233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1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Worker Effort, Vertical Preferences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685800"/>
            <a:ext cx="86106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defRPr/>
            </a:pPr>
            <a:r>
              <a:rPr lang="en-US" sz="2000" dirty="0"/>
              <a:t>On surface, Experiments 1 and 2/3 get very different gift exchange results as percent response</a:t>
            </a:r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1600" dirty="0"/>
          </a:p>
          <a:p>
            <a:pPr lvl="1" eaLnBrk="1" hangingPunct="1">
              <a:defRPr/>
            </a:pPr>
            <a:endParaRPr lang="en-US" sz="1600" dirty="0"/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r>
              <a:rPr lang="en-US" sz="2000" dirty="0"/>
              <a:t>Yet, results quite consistent re: underlying reciprocity parameter</a:t>
            </a:r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2000" dirty="0"/>
          </a:p>
          <a:p>
            <a:pPr marL="319088" lvl="1" indent="0" eaLnBrk="1" hangingPunct="1">
              <a:buNone/>
              <a:defRPr/>
            </a:pP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i="1" dirty="0">
                <a:sym typeface="Wingdings" panose="05000000000000000000" pitchFamily="2" charset="2"/>
              </a:rPr>
              <a:t>S</a:t>
            </a:r>
            <a:r>
              <a:rPr lang="en-US" sz="2000" i="1" dirty="0"/>
              <a:t>tructural behavioral economics: </a:t>
            </a:r>
            <a:r>
              <a:rPr lang="en-US" sz="2000" dirty="0"/>
              <a:t>Design experiments in light of model</a:t>
            </a:r>
          </a:p>
          <a:p>
            <a:pPr lvl="1" eaLnBrk="1" hangingPunct="1">
              <a:defRPr/>
            </a:pP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D8AD63-22FE-43F2-B99D-9DCE3BFDA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066800"/>
            <a:ext cx="3429000" cy="2296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188A19-DC26-44E3-A091-7276E1265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3810000"/>
            <a:ext cx="3634451" cy="244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Worker Effort, Vertical Preferences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0668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76400"/>
            <a:ext cx="8568696" cy="46482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13D3A75-BFBF-481C-90E3-5D106FD3F72A}"/>
              </a:ext>
            </a:extLst>
          </p:cNvPr>
          <p:cNvSpPr txBox="1">
            <a:spLocks/>
          </p:cNvSpPr>
          <p:nvPr/>
        </p:nvSpPr>
        <p:spPr>
          <a:xfrm>
            <a:off x="381000" y="9906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2400" dirty="0"/>
              <a:t>Now: negative reciprocity for unfair employer treatment</a:t>
            </a:r>
          </a:p>
        </p:txBody>
      </p:sp>
    </p:spTree>
    <p:extLst>
      <p:ext uri="{BB962C8B-B14F-4D97-AF65-F5344CB8AC3E}">
        <p14:creationId xmlns:p14="http://schemas.microsoft.com/office/powerpoint/2010/main" val="1350682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Worker Effort, Vertical Preferences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0668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14400"/>
            <a:ext cx="7620000" cy="564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07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Worker Effort, Vertical Preferences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0668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dirty="0"/>
              <a:t>Lower quality replacement workers or boycott?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10819"/>
            <a:ext cx="7315200" cy="509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/>
          <a:lstStyle/>
          <a:p>
            <a:pPr algn="ctr"/>
            <a:r>
              <a:rPr lang="en-US" sz="3200" dirty="0"/>
              <a:t>Worker Effort, Other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14400"/>
            <a:ext cx="7772400" cy="4572000"/>
          </a:xfrm>
        </p:spPr>
        <p:txBody>
          <a:bodyPr/>
          <a:lstStyle/>
          <a:p>
            <a:r>
              <a:rPr lang="en-US" sz="2400" dirty="0"/>
              <a:t>Other behavioral determinants of effort: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i="1" dirty="0"/>
              <a:t>Non-financial rewards</a:t>
            </a:r>
            <a:r>
              <a:rPr lang="en-US" sz="2400" dirty="0"/>
              <a:t> as motivators </a:t>
            </a:r>
            <a:r>
              <a:rPr lang="en-US" sz="2000" dirty="0"/>
              <a:t>(</a:t>
            </a:r>
            <a:r>
              <a:rPr lang="en-US" sz="2000" dirty="0" err="1"/>
              <a:t>eg</a:t>
            </a:r>
            <a:r>
              <a:rPr lang="en-US" sz="2000" dirty="0"/>
              <a:t> </a:t>
            </a:r>
            <a:r>
              <a:rPr lang="en-US" sz="2000" b="1" dirty="0" err="1"/>
              <a:t>Akerlof</a:t>
            </a:r>
            <a:r>
              <a:rPr lang="en-US" sz="2000" b="1" dirty="0"/>
              <a:t> and </a:t>
            </a:r>
            <a:r>
              <a:rPr lang="en-US" sz="2000" b="1" dirty="0" err="1"/>
              <a:t>Kranton</a:t>
            </a:r>
            <a:r>
              <a:rPr lang="en-US" sz="2000" b="1" dirty="0"/>
              <a:t> QJE 2000; </a:t>
            </a:r>
            <a:r>
              <a:rPr lang="en-US" sz="2000" b="1" dirty="0" err="1"/>
              <a:t>Besley-Ghatak</a:t>
            </a:r>
            <a:r>
              <a:rPr lang="en-US" sz="2000" b="1" dirty="0"/>
              <a:t>, AER 2005)</a:t>
            </a:r>
            <a:endParaRPr lang="en-US" sz="2000" dirty="0"/>
          </a:p>
          <a:p>
            <a:pPr marL="731838" lvl="1" indent="-457200"/>
            <a:r>
              <a:rPr lang="en-US" sz="2000" dirty="0"/>
              <a:t>Evidence mixed on importance (</a:t>
            </a:r>
            <a:r>
              <a:rPr lang="en-US" sz="2000" b="1" dirty="0"/>
              <a:t>Ashraf, </a:t>
            </a:r>
            <a:r>
              <a:rPr lang="en-US" sz="2000" b="1" dirty="0" err="1"/>
              <a:t>Bandiera</a:t>
            </a:r>
            <a:r>
              <a:rPr lang="en-US" sz="2000" b="1" dirty="0"/>
              <a:t> and Jack, </a:t>
            </a:r>
            <a:r>
              <a:rPr lang="en-US" sz="2000" b="1" dirty="0" err="1"/>
              <a:t>JPubE</a:t>
            </a:r>
            <a:r>
              <a:rPr lang="en-US" sz="2000" b="1" dirty="0"/>
              <a:t> 2014</a:t>
            </a:r>
            <a:r>
              <a:rPr lang="en-US" sz="2000" dirty="0"/>
              <a:t>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200" i="1" dirty="0">
                <a:sym typeface="Wingdings" panose="05000000000000000000" pitchFamily="2" charset="2"/>
              </a:rPr>
              <a:t>Crowd-out of motivation </a:t>
            </a:r>
            <a:r>
              <a:rPr lang="en-US" sz="2200" dirty="0">
                <a:sym typeface="Wingdings" panose="05000000000000000000" pitchFamily="2" charset="2"/>
              </a:rPr>
              <a:t>from financial rewards </a:t>
            </a:r>
            <a:r>
              <a:rPr lang="en-US" sz="2000" dirty="0">
                <a:sym typeface="Wingdings" panose="05000000000000000000" pitchFamily="2" charset="2"/>
              </a:rPr>
              <a:t>(</a:t>
            </a:r>
            <a:r>
              <a:rPr lang="en-US" sz="2000" b="1" dirty="0">
                <a:sym typeface="Wingdings" panose="05000000000000000000" pitchFamily="2" charset="2"/>
              </a:rPr>
              <a:t>Deci, JPSP 1971; </a:t>
            </a:r>
            <a:r>
              <a:rPr lang="en-US" sz="2000" b="1" dirty="0" err="1">
                <a:sym typeface="Wingdings" panose="05000000000000000000" pitchFamily="2" charset="2"/>
              </a:rPr>
              <a:t>Gneezy</a:t>
            </a:r>
            <a:r>
              <a:rPr lang="en-US" sz="2000" b="1" dirty="0">
                <a:sym typeface="Wingdings" panose="05000000000000000000" pitchFamily="2" charset="2"/>
              </a:rPr>
              <a:t> and </a:t>
            </a:r>
            <a:r>
              <a:rPr lang="en-US" sz="2000" b="1" dirty="0" err="1">
                <a:sym typeface="Wingdings" panose="05000000000000000000" pitchFamily="2" charset="2"/>
              </a:rPr>
              <a:t>Rustichini</a:t>
            </a:r>
            <a:r>
              <a:rPr lang="en-US" sz="2000" b="1" dirty="0">
                <a:sym typeface="Wingdings" panose="05000000000000000000" pitchFamily="2" charset="2"/>
              </a:rPr>
              <a:t> QJE 2000</a:t>
            </a:r>
            <a:r>
              <a:rPr lang="en-US" sz="2000" dirty="0">
                <a:sym typeface="Wingdings" panose="05000000000000000000" pitchFamily="2" charset="2"/>
              </a:rPr>
              <a:t>)</a:t>
            </a:r>
          </a:p>
          <a:p>
            <a:pPr marL="731838" lvl="1" indent="-457200"/>
            <a:r>
              <a:rPr lang="en-US" sz="2000" dirty="0">
                <a:sym typeface="Wingdings" panose="05000000000000000000" pitchFamily="2" charset="2"/>
              </a:rPr>
              <a:t>Several </a:t>
            </a:r>
            <a:r>
              <a:rPr lang="en-US" sz="2000" u="sng" dirty="0">
                <a:sym typeface="Wingdings" panose="05000000000000000000" pitchFamily="2" charset="2"/>
              </a:rPr>
              <a:t>non-replications: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b="1" dirty="0">
                <a:sym typeface="Wingdings" panose="05000000000000000000" pitchFamily="2" charset="2"/>
              </a:rPr>
              <a:t>Esteves-Sorenson and Broce (</a:t>
            </a:r>
            <a:r>
              <a:rPr lang="en-US" sz="2000" b="1" dirty="0" err="1">
                <a:sym typeface="Wingdings" panose="05000000000000000000" pitchFamily="2" charset="2"/>
              </a:rPr>
              <a:t>ReStat</a:t>
            </a:r>
            <a:r>
              <a:rPr lang="en-US" sz="2000" b="1" dirty="0">
                <a:sym typeface="Wingdings" panose="05000000000000000000" pitchFamily="2" charset="2"/>
              </a:rPr>
              <a:t>, 2022); Hossain and Li (MS 2014); </a:t>
            </a:r>
            <a:r>
              <a:rPr lang="en-US" sz="2000" b="1" dirty="0" err="1">
                <a:sym typeface="Wingdings" panose="05000000000000000000" pitchFamily="2" charset="2"/>
              </a:rPr>
              <a:t>DellaVigna</a:t>
            </a:r>
            <a:r>
              <a:rPr lang="en-US" sz="2000" b="1" dirty="0">
                <a:sym typeface="Wingdings" panose="05000000000000000000" pitchFamily="2" charset="2"/>
              </a:rPr>
              <a:t> and Pope (RES, 2018)</a:t>
            </a:r>
          </a:p>
          <a:p>
            <a:pPr marL="731838" lvl="1" indent="-457200"/>
            <a:endParaRPr lang="en-US" sz="2000" dirty="0">
              <a:sym typeface="Wingdings" panose="05000000000000000000" pitchFamily="2" charset="2"/>
            </a:endParaRPr>
          </a:p>
          <a:p>
            <a:pPr marL="731838" lvl="1" indent="-457200"/>
            <a:endParaRPr lang="en-US" sz="2000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i="1" dirty="0">
                <a:sym typeface="Wingdings" panose="05000000000000000000" pitchFamily="2" charset="2"/>
              </a:rPr>
              <a:t>Overconfidence </a:t>
            </a:r>
            <a:r>
              <a:rPr lang="en-US" sz="2200" dirty="0">
                <a:sym typeface="Wingdings" panose="05000000000000000000" pitchFamily="2" charset="2"/>
              </a:rPr>
              <a:t>of workers, matters for </a:t>
            </a:r>
            <a:r>
              <a:rPr lang="en-US" sz="2200" dirty="0" err="1">
                <a:sym typeface="Wingdings" panose="05000000000000000000" pitchFamily="2" charset="2"/>
              </a:rPr>
              <a:t>eg</a:t>
            </a:r>
            <a:r>
              <a:rPr lang="en-US" sz="2200" dirty="0">
                <a:sym typeface="Wingdings" panose="05000000000000000000" pitchFamily="2" charset="2"/>
              </a:rPr>
              <a:t>, retention of truckers </a:t>
            </a:r>
            <a:r>
              <a:rPr lang="en-US" sz="2000" dirty="0">
                <a:sym typeface="Wingdings" panose="05000000000000000000" pitchFamily="2" charset="2"/>
              </a:rPr>
              <a:t>(</a:t>
            </a:r>
            <a:r>
              <a:rPr lang="en-US" sz="2000" b="1" dirty="0">
                <a:sym typeface="Wingdings" panose="05000000000000000000" pitchFamily="2" charset="2"/>
              </a:rPr>
              <a:t>Hoffman and Burks QE 2020</a:t>
            </a:r>
            <a:r>
              <a:rPr lang="en-US" sz="2000" dirty="0">
                <a:sym typeface="Wingdings" panose="05000000000000000000" pitchFamily="2" charset="2"/>
              </a:rPr>
              <a:t>) and gig economy choice </a:t>
            </a:r>
            <a:r>
              <a:rPr lang="en-US" sz="2000" b="1" dirty="0">
                <a:sym typeface="Wingdings" panose="05000000000000000000" pitchFamily="2" charset="2"/>
              </a:rPr>
              <a:t>(Pires, in progress)</a:t>
            </a:r>
            <a:endParaRPr lang="en-US" sz="22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0287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Five Main Areas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marL="381000" indent="-381000" eaLnBrk="1" hangingPunct="1">
              <a:defRPr/>
            </a:pPr>
            <a:r>
              <a:rPr lang="en-US" dirty="0"/>
              <a:t>Five main areas of research: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/>
              <a:t>Worker Effort</a:t>
            </a:r>
          </a:p>
          <a:p>
            <a:pPr marL="1006475" lvl="2" indent="-457200" eaLnBrk="1" hangingPunct="1">
              <a:defRPr/>
            </a:pPr>
            <a:r>
              <a:rPr lang="en-US" dirty="0"/>
              <a:t>Present bias </a:t>
            </a:r>
          </a:p>
          <a:p>
            <a:pPr marL="1006475" lvl="2" indent="-457200" eaLnBrk="1" hangingPunct="1">
              <a:defRPr/>
            </a:pPr>
            <a:r>
              <a:rPr lang="en-US" dirty="0"/>
              <a:t>Horizontal / vertical social preferences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>
                <a:solidFill>
                  <a:srgbClr val="0070C0"/>
                </a:solidFill>
              </a:rPr>
              <a:t>Wage Setting</a:t>
            </a:r>
          </a:p>
          <a:p>
            <a:pPr marL="1006475" lvl="2" indent="-457200" eaLnBrk="1" hangingPunct="1">
              <a:defRPr/>
            </a:pPr>
            <a:r>
              <a:rPr lang="en-US" dirty="0">
                <a:solidFill>
                  <a:srgbClr val="0070C0"/>
                </a:solidFill>
              </a:rPr>
              <a:t>Wage compression</a:t>
            </a:r>
          </a:p>
          <a:p>
            <a:pPr marL="1006475" lvl="2" indent="-457200" eaLnBrk="1" hangingPunct="1">
              <a:defRPr/>
            </a:pPr>
            <a:r>
              <a:rPr lang="en-US" dirty="0">
                <a:solidFill>
                  <a:srgbClr val="0070C0"/>
                </a:solidFill>
              </a:rPr>
              <a:t>Nominal wage rigidity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/>
              <a:t>Job Search</a:t>
            </a:r>
          </a:p>
          <a:p>
            <a:pPr marL="1006475" lvl="2" indent="-457200" eaLnBrk="1" hangingPunct="1">
              <a:defRPr/>
            </a:pPr>
            <a:r>
              <a:rPr lang="en-US" dirty="0"/>
              <a:t>Present bias / overconfidence / ref dep in search effort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/>
              <a:t>Labor Supply</a:t>
            </a:r>
          </a:p>
          <a:p>
            <a:pPr marL="1006475" lvl="2" indent="-457200" eaLnBrk="1" hangingPunct="1">
              <a:defRPr/>
            </a:pPr>
            <a:r>
              <a:rPr lang="en-US" dirty="0"/>
              <a:t>Reference dependence and income targeting</a:t>
            </a:r>
          </a:p>
          <a:p>
            <a:pPr marL="1006475" lvl="2" indent="-457200" eaLnBrk="1" hangingPunct="1">
              <a:defRPr/>
            </a:pPr>
            <a:r>
              <a:rPr lang="en-US" dirty="0"/>
              <a:t>Gender norms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/>
              <a:t>Education</a:t>
            </a:r>
          </a:p>
          <a:p>
            <a:pPr marL="1006475" lvl="2" indent="-457200" eaLnBrk="1" hangingPunct="1">
              <a:defRPr/>
            </a:pPr>
            <a:r>
              <a:rPr lang="en-US" dirty="0"/>
              <a:t>College attendance</a:t>
            </a:r>
          </a:p>
          <a:p>
            <a:pPr marL="1006475" lvl="2" indent="-457200" eaLnBrk="1" hangingPunct="1">
              <a:defRPr/>
            </a:pPr>
            <a:r>
              <a:rPr lang="en-US" dirty="0"/>
              <a:t>Present bias / social norms / info / complexity of forms</a:t>
            </a:r>
          </a:p>
          <a:p>
            <a:pPr marL="1006475" lvl="2" indent="-457200" eaLnBrk="1" hangingPunct="1">
              <a:buFont typeface="+mj-lt"/>
              <a:buAutoNum type="arabi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4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/>
          <a:lstStyle/>
          <a:p>
            <a:pPr algn="ctr"/>
            <a:r>
              <a:rPr lang="en-US" sz="3200" dirty="0"/>
              <a:t>Wage Setting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5715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Implications of effort findings for wage setting</a:t>
            </a:r>
          </a:p>
          <a:p>
            <a:r>
              <a:rPr lang="en-US" sz="2400" i="1" dirty="0"/>
              <a:t>Present bias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endParaRPr lang="en-US" sz="2200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Work in office, not at home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Commit. devices, but why uncommon? </a:t>
            </a:r>
            <a:r>
              <a:rPr lang="en-US" sz="2000" b="1" dirty="0">
                <a:sym typeface="Wingdings" panose="05000000000000000000" pitchFamily="2" charset="2"/>
              </a:rPr>
              <a:t>(</a:t>
            </a:r>
            <a:r>
              <a:rPr lang="en-US" sz="2000" b="1" dirty="0" err="1">
                <a:sym typeface="Wingdings" panose="05000000000000000000" pitchFamily="2" charset="2"/>
              </a:rPr>
              <a:t>Laibson</a:t>
            </a:r>
            <a:r>
              <a:rPr lang="en-US" sz="2000" b="1" dirty="0">
                <a:sym typeface="Wingdings" panose="05000000000000000000" pitchFamily="2" charset="2"/>
              </a:rPr>
              <a:t> AEA)</a:t>
            </a:r>
            <a:endParaRPr lang="en-US" sz="900" b="1" dirty="0">
              <a:sym typeface="Wingdings" panose="05000000000000000000" pitchFamily="2" charset="2"/>
            </a:endParaRPr>
          </a:p>
          <a:p>
            <a:endParaRPr lang="en-US" sz="900" dirty="0"/>
          </a:p>
          <a:p>
            <a:r>
              <a:rPr lang="en-US" sz="2400" i="1" dirty="0"/>
              <a:t>Vertical social preferences </a:t>
            </a:r>
            <a:r>
              <a:rPr lang="en-US" sz="2400" i="1" dirty="0">
                <a:sym typeface="Wingdings" panose="05000000000000000000" pitchFamily="2" charset="2"/>
              </a:rPr>
              <a:t> </a:t>
            </a:r>
            <a:endParaRPr lang="en-US" sz="2400" i="1" dirty="0"/>
          </a:p>
          <a:p>
            <a:pPr lvl="1"/>
            <a:r>
              <a:rPr lang="en-US" sz="2200" dirty="0">
                <a:sym typeface="Wingdings" panose="05000000000000000000" pitchFamily="2" charset="2"/>
              </a:rPr>
              <a:t>Gift exchange / efficiency wages maybe</a:t>
            </a:r>
          </a:p>
          <a:p>
            <a:pPr lvl="1"/>
            <a:r>
              <a:rPr lang="en-US" sz="2200" dirty="0">
                <a:sym typeface="Wingdings" panose="05000000000000000000" pitchFamily="2" charset="2"/>
              </a:rPr>
              <a:t>Constraints on Manager pay (</a:t>
            </a:r>
            <a:r>
              <a:rPr lang="en-US" sz="2200" b="1" dirty="0">
                <a:sym typeface="Wingdings" panose="05000000000000000000" pitchFamily="2" charset="2"/>
              </a:rPr>
              <a:t>Mas JPE 2017</a:t>
            </a:r>
            <a:r>
              <a:rPr lang="en-US" sz="2200" dirty="0">
                <a:sym typeface="Wingdings" panose="05000000000000000000" pitchFamily="2" charset="2"/>
              </a:rPr>
              <a:t>)</a:t>
            </a:r>
            <a:endParaRPr lang="en-US" sz="1000" dirty="0">
              <a:sym typeface="Wingdings" panose="05000000000000000000" pitchFamily="2" charset="2"/>
            </a:endParaRPr>
          </a:p>
          <a:p>
            <a:endParaRPr lang="en-US" sz="1050" dirty="0">
              <a:sym typeface="Wingdings" panose="05000000000000000000" pitchFamily="2" charset="2"/>
            </a:endParaRPr>
          </a:p>
          <a:p>
            <a:r>
              <a:rPr lang="en-US" i="1" dirty="0">
                <a:sym typeface="Wingdings" panose="05000000000000000000" pitchFamily="2" charset="2"/>
              </a:rPr>
              <a:t>Horizontal social preferences</a:t>
            </a:r>
            <a:r>
              <a:rPr lang="en-US" dirty="0">
                <a:sym typeface="Wingdings" panose="05000000000000000000" pitchFamily="2" charset="2"/>
              </a:rPr>
              <a:t> 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Pay compression / wage differentials across firms </a:t>
            </a:r>
            <a:r>
              <a:rPr lang="en-US" sz="2000" dirty="0">
                <a:sym typeface="Wingdings" panose="05000000000000000000" pitchFamily="2" charset="2"/>
              </a:rPr>
              <a:t>(</a:t>
            </a:r>
            <a:r>
              <a:rPr lang="en-US" sz="2000" b="1" dirty="0">
                <a:sym typeface="Wingdings" panose="05000000000000000000" pitchFamily="2" charset="2"/>
              </a:rPr>
              <a:t>Card, </a:t>
            </a:r>
            <a:r>
              <a:rPr lang="en-US" sz="2000" b="1" dirty="0" err="1">
                <a:sym typeface="Wingdings" panose="05000000000000000000" pitchFamily="2" charset="2"/>
              </a:rPr>
              <a:t>Heining</a:t>
            </a:r>
            <a:r>
              <a:rPr lang="en-US" sz="2000" b="1" dirty="0">
                <a:sym typeface="Wingdings" panose="05000000000000000000" pitchFamily="2" charset="2"/>
              </a:rPr>
              <a:t>, Kline QJE 2013</a:t>
            </a:r>
            <a:r>
              <a:rPr lang="en-US" sz="2000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Drives outsourcing </a:t>
            </a:r>
            <a:r>
              <a:rPr lang="en-US" sz="2000" dirty="0">
                <a:sym typeface="Wingdings" panose="05000000000000000000" pitchFamily="2" charset="2"/>
              </a:rPr>
              <a:t>(</a:t>
            </a:r>
            <a:r>
              <a:rPr lang="en-US" sz="2000" b="1" dirty="0">
                <a:sym typeface="Wingdings" panose="05000000000000000000" pitchFamily="2" charset="2"/>
              </a:rPr>
              <a:t>Goldschmidt and </a:t>
            </a:r>
            <a:r>
              <a:rPr lang="en-US" sz="2000" b="1" dirty="0" err="1">
                <a:sym typeface="Wingdings" panose="05000000000000000000" pitchFamily="2" charset="2"/>
              </a:rPr>
              <a:t>Schmieder</a:t>
            </a:r>
            <a:r>
              <a:rPr lang="en-US" sz="2000" b="1" dirty="0">
                <a:sym typeface="Wingdings" panose="05000000000000000000" pitchFamily="2" charset="2"/>
              </a:rPr>
              <a:t> QJE 2017</a:t>
            </a:r>
            <a:r>
              <a:rPr lang="en-US" sz="2000" dirty="0">
                <a:sym typeface="Wingdings" panose="05000000000000000000" pitchFamily="2" charset="2"/>
              </a:rPr>
              <a:t>)</a:t>
            </a:r>
            <a:endParaRPr lang="en-US" sz="600" dirty="0">
              <a:sym typeface="Wingdings" panose="05000000000000000000" pitchFamily="2" charset="2"/>
            </a:endParaRPr>
          </a:p>
          <a:p>
            <a:pPr lvl="1"/>
            <a:endParaRPr lang="en-US" sz="5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Overconfidence of workers  Stock options </a:t>
            </a:r>
            <a:r>
              <a:rPr lang="en-US" sz="2000" b="1" dirty="0">
                <a:sym typeface="Wingdings" panose="05000000000000000000" pitchFamily="2" charset="2"/>
              </a:rPr>
              <a:t>(Bergman and </a:t>
            </a:r>
            <a:r>
              <a:rPr lang="en-US" sz="2000" b="1" dirty="0" err="1">
                <a:sym typeface="Wingdings" panose="05000000000000000000" pitchFamily="2" charset="2"/>
              </a:rPr>
              <a:t>Jenter</a:t>
            </a:r>
            <a:r>
              <a:rPr lang="en-US" sz="2000" b="1" dirty="0">
                <a:sym typeface="Wingdings" panose="05000000000000000000" pitchFamily="2" charset="2"/>
              </a:rPr>
              <a:t>, 2007; Cowgill and </a:t>
            </a:r>
            <a:r>
              <a:rPr lang="en-US" sz="2000" b="1" dirty="0" err="1">
                <a:sym typeface="Wingdings" panose="05000000000000000000" pitchFamily="2" charset="2"/>
              </a:rPr>
              <a:t>Zitzewitz</a:t>
            </a:r>
            <a:r>
              <a:rPr lang="en-US" sz="2000" b="1" dirty="0">
                <a:sym typeface="Wingdings" panose="05000000000000000000" pitchFamily="2" charset="2"/>
              </a:rPr>
              <a:t>, 2015)</a:t>
            </a:r>
            <a:endParaRPr lang="en-US" sz="30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899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Behavioral Labor Economics: History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marL="381000" indent="-381000" eaLnBrk="1" hangingPunct="1">
              <a:defRPr/>
            </a:pPr>
            <a:r>
              <a:rPr lang="en-US" sz="2800" dirty="0"/>
              <a:t>What about </a:t>
            </a:r>
            <a:r>
              <a:rPr lang="en-US" sz="2800" i="1" dirty="0"/>
              <a:t>Behavioral Labor Economics?</a:t>
            </a:r>
            <a:endParaRPr lang="en-US" sz="2800" dirty="0"/>
          </a:p>
          <a:p>
            <a:pPr marL="381000" indent="-381000" eaLnBrk="1" hangingPunct="1">
              <a:defRPr/>
            </a:pPr>
            <a:r>
              <a:rPr lang="en-US" dirty="0"/>
              <a:t>Work since early days of behavioral econ:</a:t>
            </a:r>
          </a:p>
          <a:p>
            <a:pPr marL="655638" lvl="1" indent="-381000" eaLnBrk="1" hangingPunct="1">
              <a:defRPr/>
            </a:pPr>
            <a:r>
              <a:rPr lang="en-US" dirty="0"/>
              <a:t>Inter-industry wage differentials </a:t>
            </a:r>
            <a:r>
              <a:rPr lang="en-US" sz="2000" dirty="0"/>
              <a:t>(</a:t>
            </a:r>
            <a:r>
              <a:rPr lang="en-US" sz="2000" b="1" dirty="0"/>
              <a:t>Thaler, JEP 1989</a:t>
            </a:r>
            <a:r>
              <a:rPr lang="en-US" sz="2000" dirty="0"/>
              <a:t>)</a:t>
            </a:r>
            <a:endParaRPr lang="en-US" dirty="0"/>
          </a:p>
          <a:p>
            <a:pPr marL="655638" lvl="1" indent="-381000" eaLnBrk="1" hangingPunct="1">
              <a:defRPr/>
            </a:pPr>
            <a:r>
              <a:rPr lang="en-US" dirty="0"/>
              <a:t>Fairness constraints </a:t>
            </a:r>
            <a:r>
              <a:rPr lang="en-US" sz="2000" dirty="0"/>
              <a:t>(</a:t>
            </a:r>
            <a:r>
              <a:rPr lang="en-US" sz="2000" b="1" dirty="0"/>
              <a:t>Kahneman-</a:t>
            </a:r>
            <a:r>
              <a:rPr lang="en-US" sz="2000" b="1" dirty="0" err="1"/>
              <a:t>Knetsch</a:t>
            </a:r>
            <a:r>
              <a:rPr lang="en-US" sz="2000" b="1" dirty="0"/>
              <a:t>-Thaler, AER 1986</a:t>
            </a:r>
            <a:r>
              <a:rPr lang="en-US" sz="2000" dirty="0"/>
              <a:t>)</a:t>
            </a:r>
          </a:p>
          <a:p>
            <a:pPr marL="655638" lvl="1" indent="-381000" eaLnBrk="1" hangingPunct="1">
              <a:defRPr/>
            </a:pPr>
            <a:r>
              <a:rPr lang="en-US" dirty="0"/>
              <a:t>Gift Exchange </a:t>
            </a:r>
            <a:r>
              <a:rPr lang="en-US" sz="2000" dirty="0"/>
              <a:t>(</a:t>
            </a:r>
            <a:r>
              <a:rPr lang="en-US" sz="2000" b="1" dirty="0" err="1"/>
              <a:t>Akerlof</a:t>
            </a:r>
            <a:r>
              <a:rPr lang="en-US" sz="2000" b="1" dirty="0"/>
              <a:t>, QJE 1982, AER 1984</a:t>
            </a:r>
            <a:r>
              <a:rPr lang="en-US" sz="2000" dirty="0"/>
              <a:t>)</a:t>
            </a:r>
            <a:endParaRPr lang="en-US" sz="1400" dirty="0"/>
          </a:p>
          <a:p>
            <a:pPr marL="655638" lvl="1" indent="-381000" eaLnBrk="1" hangingPunct="1">
              <a:defRPr/>
            </a:pPr>
            <a:endParaRPr lang="en-US" sz="1600" dirty="0"/>
          </a:p>
          <a:p>
            <a:pPr marL="655638" lvl="1" indent="-381000" eaLnBrk="1" hangingPunct="1">
              <a:defRPr/>
            </a:pPr>
            <a:r>
              <a:rPr lang="en-US" dirty="0"/>
              <a:t>Yet, did not quite pick up pace</a:t>
            </a:r>
          </a:p>
          <a:p>
            <a:pPr marL="655638" lvl="1" indent="-381000" eaLnBrk="1" hangingPunct="1">
              <a:defRPr/>
            </a:pPr>
            <a:endParaRPr lang="en-US" sz="1600" dirty="0"/>
          </a:p>
          <a:p>
            <a:pPr marL="381000" indent="-381000" eaLnBrk="1" hangingPunct="1">
              <a:defRPr/>
            </a:pPr>
            <a:r>
              <a:rPr lang="en-US" dirty="0"/>
              <a:t>Surprising because of deep psych roots in labor econ</a:t>
            </a:r>
          </a:p>
          <a:p>
            <a:pPr marL="655638" lvl="1" indent="-381000" eaLnBrk="1" hangingPunct="1">
              <a:defRPr/>
            </a:pPr>
            <a:r>
              <a:rPr lang="en-US" dirty="0"/>
              <a:t>Institutionalists influenced by Veblen</a:t>
            </a:r>
          </a:p>
          <a:p>
            <a:pPr marL="655638" lvl="1" indent="-381000" eaLnBrk="1" hangingPunct="1">
              <a:defRPr/>
            </a:pPr>
            <a:r>
              <a:rPr lang="en-US" sz="2000" b="1" dirty="0"/>
              <a:t>Richard Ely</a:t>
            </a:r>
            <a:r>
              <a:rPr lang="en-US" sz="2000" dirty="0"/>
              <a:t>: “</a:t>
            </a:r>
            <a:r>
              <a:rPr lang="en-US" sz="2000" i="1" dirty="0"/>
              <a:t>exploring the human problem by the psychological method</a:t>
            </a:r>
            <a:r>
              <a:rPr lang="en-US" sz="2000" dirty="0"/>
              <a:t>”</a:t>
            </a:r>
          </a:p>
          <a:p>
            <a:pPr marL="655638" lvl="1" indent="-381000" eaLnBrk="1" hangingPunct="1">
              <a:defRPr/>
            </a:pPr>
            <a:r>
              <a:rPr lang="en-US" sz="2000" b="1" dirty="0"/>
              <a:t>Albert Rees / John Dunlop</a:t>
            </a:r>
            <a:r>
              <a:rPr lang="en-US" sz="2000" dirty="0"/>
              <a:t>: key role of fairness in labor negotiation</a:t>
            </a:r>
          </a:p>
        </p:txBody>
      </p:sp>
    </p:spTree>
    <p:extLst>
      <p:ext uri="{BB962C8B-B14F-4D97-AF65-F5344CB8AC3E}">
        <p14:creationId xmlns:p14="http://schemas.microsoft.com/office/powerpoint/2010/main" val="57218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/>
          <a:lstStyle/>
          <a:p>
            <a:pPr algn="ctr"/>
            <a:r>
              <a:rPr lang="en-US" sz="3200" dirty="0"/>
              <a:t>Wage Setting Implications, Outsourcing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14400"/>
            <a:ext cx="8001000" cy="5715000"/>
          </a:xfrm>
        </p:spPr>
        <p:txBody>
          <a:bodyPr/>
          <a:lstStyle/>
          <a:p>
            <a:r>
              <a:rPr lang="en-US" sz="2800" dirty="0"/>
              <a:t>Pay compression:</a:t>
            </a:r>
          </a:p>
          <a:p>
            <a:pPr lvl="1"/>
            <a:r>
              <a:rPr lang="en-US" dirty="0"/>
              <a:t>Some firms pay more than others</a:t>
            </a:r>
          </a:p>
          <a:p>
            <a:pPr lvl="1"/>
            <a:r>
              <a:rPr lang="en-US" dirty="0"/>
              <a:t>This applies also to low skill workers</a:t>
            </a:r>
          </a:p>
          <a:p>
            <a:pPr lvl="1"/>
            <a:r>
              <a:rPr lang="en-US" dirty="0"/>
              <a:t>As competition strengthens </a:t>
            </a:r>
            <a:r>
              <a:rPr lang="en-US" dirty="0">
                <a:sym typeface="Wingdings" panose="05000000000000000000" pitchFamily="2" charset="2"/>
              </a:rPr>
              <a:t> save $ by outsourcing low-skill workers </a:t>
            </a:r>
            <a:r>
              <a:rPr lang="en-US" sz="2000" dirty="0">
                <a:sym typeface="Wingdings" panose="05000000000000000000" pitchFamily="2" charset="2"/>
              </a:rPr>
              <a:t>(</a:t>
            </a:r>
            <a:r>
              <a:rPr lang="en-US" sz="2000" b="1" dirty="0">
                <a:sym typeface="Wingdings" panose="05000000000000000000" pitchFamily="2" charset="2"/>
              </a:rPr>
              <a:t>Goldschmidt and </a:t>
            </a:r>
            <a:r>
              <a:rPr lang="en-US" sz="2000" b="1" dirty="0" err="1">
                <a:sym typeface="Wingdings" panose="05000000000000000000" pitchFamily="2" charset="2"/>
              </a:rPr>
              <a:t>Schmieder</a:t>
            </a:r>
            <a:r>
              <a:rPr lang="en-US" sz="2000" b="1" dirty="0">
                <a:sym typeface="Wingdings" panose="05000000000000000000" pitchFamily="2" charset="2"/>
              </a:rPr>
              <a:t> QJE 2017</a:t>
            </a:r>
            <a:r>
              <a:rPr lang="en-US" sz="2000" dirty="0">
                <a:sym typeface="Wingdings" panose="05000000000000000000" pitchFamily="2" charset="2"/>
              </a:rPr>
              <a:t>)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Germany: Share of outsourced workers increased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581400"/>
            <a:ext cx="4601017" cy="303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05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/>
          <a:lstStyle/>
          <a:p>
            <a:pPr algn="ctr"/>
            <a:r>
              <a:rPr lang="en-US" sz="3200" dirty="0"/>
              <a:t>Wage Setting Implications, Outsourcing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14400"/>
            <a:ext cx="7772400" cy="5715000"/>
          </a:xfrm>
        </p:spPr>
        <p:txBody>
          <a:bodyPr/>
          <a:lstStyle/>
          <a:p>
            <a:r>
              <a:rPr lang="en-US" sz="2800" dirty="0"/>
              <a:t>More outsourcing in firms with higher pay, controlling for all else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0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Preferences for equity have indirect effects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58200"/>
            <a:ext cx="7222988" cy="41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46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Wage Setting, Nominal Wage Rigidity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762000"/>
            <a:ext cx="8534400" cy="59436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r>
              <a:rPr lang="en-US" b="1" dirty="0" err="1"/>
              <a:t>Kahneman</a:t>
            </a:r>
            <a:r>
              <a:rPr lang="en-US" b="1" dirty="0"/>
              <a:t>, </a:t>
            </a:r>
            <a:r>
              <a:rPr lang="en-US" b="1" dirty="0" err="1"/>
              <a:t>Knetsch</a:t>
            </a:r>
            <a:r>
              <a:rPr lang="en-US" b="1" dirty="0"/>
              <a:t> and </a:t>
            </a:r>
            <a:r>
              <a:rPr lang="en-US" b="1" dirty="0" err="1"/>
              <a:t>Thaler</a:t>
            </a:r>
            <a:r>
              <a:rPr lang="en-US" b="1" dirty="0"/>
              <a:t> (1986)</a:t>
            </a:r>
            <a:r>
              <a:rPr lang="en-US" dirty="0"/>
              <a:t> Telephone surveys in Canada in 1984 and 1985 --&gt; Ask questions on fairness</a:t>
            </a:r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r>
              <a:rPr lang="en-US" dirty="0"/>
              <a:t>A real and nominal wage cut is not fair (Question 4A)</a:t>
            </a:r>
          </a:p>
          <a:p>
            <a:pPr marL="381000" indent="-381000" eaLnBrk="1" hangingPunct="1">
              <a:defRPr/>
            </a:pPr>
            <a:r>
              <a:rPr lang="en-US" dirty="0"/>
              <a:t>A real (but not nominal) wage cut is fair (Question 4B)</a:t>
            </a:r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981200"/>
            <a:ext cx="4463315" cy="317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93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Wage Setting, Nominal Wage Rigidity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6858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r>
              <a:rPr lang="en-US" sz="2400" dirty="0"/>
              <a:t>Early evidence: </a:t>
            </a:r>
            <a:r>
              <a:rPr lang="en-US" sz="2400" b="1" dirty="0"/>
              <a:t>Bewley (1999)</a:t>
            </a:r>
            <a:r>
              <a:rPr lang="en-US" sz="2400" dirty="0"/>
              <a:t>, </a:t>
            </a:r>
            <a:r>
              <a:rPr lang="en-US" sz="2400" b="1" dirty="0"/>
              <a:t>Card and </a:t>
            </a:r>
            <a:r>
              <a:rPr lang="en-US" sz="2400" b="1" dirty="0" err="1"/>
              <a:t>Hyslop</a:t>
            </a:r>
            <a:r>
              <a:rPr lang="en-US" sz="2400" b="1" dirty="0"/>
              <a:t> (1997)</a:t>
            </a:r>
          </a:p>
          <a:p>
            <a:pPr marL="381000" indent="-381000" eaLnBrk="1" hangingPunct="1">
              <a:defRPr/>
            </a:pPr>
            <a:r>
              <a:rPr lang="en-US" sz="2400" b="1" dirty="0" err="1"/>
              <a:t>Hipsman</a:t>
            </a:r>
            <a:r>
              <a:rPr lang="en-US" sz="2400" b="1" dirty="0"/>
              <a:t> (2011): </a:t>
            </a:r>
            <a:r>
              <a:rPr lang="en-US" sz="2400" dirty="0"/>
              <a:t>Admin data from several firms (Hewlett)</a:t>
            </a:r>
          </a:p>
          <a:p>
            <a:pPr marL="381000" indent="-381000" eaLnBrk="1" hangingPunct="1">
              <a:defRPr/>
            </a:pPr>
            <a:r>
              <a:rPr lang="en-US" sz="2400" dirty="0"/>
              <a:t>Base pay % increase among employees in 2007 and 2008</a:t>
            </a:r>
          </a:p>
          <a:p>
            <a:pPr marL="381000" indent="-381000" eaLnBrk="1" hangingPunct="1">
              <a:defRPr/>
            </a:pPr>
            <a:r>
              <a:rPr lang="en-US" sz="2400" u="sng" dirty="0"/>
              <a:t>0.36%</a:t>
            </a:r>
            <a:r>
              <a:rPr lang="en-US" sz="2400" dirty="0"/>
              <a:t> pay cuts, </a:t>
            </a:r>
            <a:r>
              <a:rPr lang="en-US" sz="2400" u="sng" dirty="0"/>
              <a:t>54.58%</a:t>
            </a:r>
            <a:r>
              <a:rPr lang="en-US" sz="2400" dirty="0"/>
              <a:t> pay freezes, 45.06% pay raises</a:t>
            </a:r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r>
              <a:rPr lang="en-US" dirty="0"/>
              <a:t>Implications when low inflation: firings? Less hiring?</a:t>
            </a:r>
          </a:p>
          <a:p>
            <a:pPr marL="381000" indent="-381000" eaLnBrk="1" hangingPunct="1"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590800"/>
            <a:ext cx="5410200" cy="364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52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Five Main Areas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marL="381000" indent="-381000" eaLnBrk="1" hangingPunct="1">
              <a:defRPr/>
            </a:pPr>
            <a:r>
              <a:rPr lang="en-US" dirty="0"/>
              <a:t>Five main areas of research: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/>
              <a:t>Worker Effort</a:t>
            </a:r>
          </a:p>
          <a:p>
            <a:pPr marL="1006475" lvl="2" indent="-457200" eaLnBrk="1" hangingPunct="1">
              <a:defRPr/>
            </a:pPr>
            <a:r>
              <a:rPr lang="en-US" dirty="0"/>
              <a:t>Present bias </a:t>
            </a:r>
          </a:p>
          <a:p>
            <a:pPr marL="1006475" lvl="2" indent="-457200" eaLnBrk="1" hangingPunct="1">
              <a:defRPr/>
            </a:pPr>
            <a:r>
              <a:rPr lang="en-US" dirty="0"/>
              <a:t>Horizontal / vertical social preferences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/>
              <a:t>Wage Setting</a:t>
            </a:r>
          </a:p>
          <a:p>
            <a:pPr marL="1006475" lvl="2" indent="-457200" eaLnBrk="1" hangingPunct="1">
              <a:defRPr/>
            </a:pPr>
            <a:r>
              <a:rPr lang="en-US" dirty="0"/>
              <a:t>Wage compression</a:t>
            </a:r>
          </a:p>
          <a:p>
            <a:pPr marL="1006475" lvl="2" indent="-457200" eaLnBrk="1" hangingPunct="1">
              <a:defRPr/>
            </a:pPr>
            <a:r>
              <a:rPr lang="en-US" dirty="0"/>
              <a:t>Nominal wage rigidity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>
                <a:solidFill>
                  <a:srgbClr val="0070C0"/>
                </a:solidFill>
              </a:rPr>
              <a:t>Job Search</a:t>
            </a:r>
          </a:p>
          <a:p>
            <a:pPr marL="1006475" lvl="2" indent="-457200" eaLnBrk="1" hangingPunct="1">
              <a:defRPr/>
            </a:pPr>
            <a:r>
              <a:rPr lang="en-US" dirty="0">
                <a:solidFill>
                  <a:srgbClr val="0070C0"/>
                </a:solidFill>
              </a:rPr>
              <a:t>Present bias / overconfidence / ref dep in search effort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/>
              <a:t>Labor Supply</a:t>
            </a:r>
          </a:p>
          <a:p>
            <a:pPr marL="1006475" lvl="2" indent="-457200" eaLnBrk="1" hangingPunct="1">
              <a:defRPr/>
            </a:pPr>
            <a:r>
              <a:rPr lang="en-US" dirty="0"/>
              <a:t>Reference dependence and income targeting</a:t>
            </a:r>
          </a:p>
          <a:p>
            <a:pPr marL="1006475" lvl="2" indent="-457200" eaLnBrk="1" hangingPunct="1">
              <a:defRPr/>
            </a:pPr>
            <a:r>
              <a:rPr lang="en-US" dirty="0"/>
              <a:t>Gender norms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/>
              <a:t>Education</a:t>
            </a:r>
          </a:p>
          <a:p>
            <a:pPr marL="1006475" lvl="2" indent="-457200" eaLnBrk="1" hangingPunct="1">
              <a:defRPr/>
            </a:pPr>
            <a:r>
              <a:rPr lang="en-US" dirty="0"/>
              <a:t>College attendance</a:t>
            </a:r>
          </a:p>
          <a:p>
            <a:pPr marL="1006475" lvl="2" indent="-457200" eaLnBrk="1" hangingPunct="1">
              <a:defRPr/>
            </a:pPr>
            <a:r>
              <a:rPr lang="en-US" dirty="0"/>
              <a:t>Present bias / social norms / info / complexity of forms</a:t>
            </a:r>
          </a:p>
          <a:p>
            <a:pPr marL="1006475" lvl="2" indent="-457200" eaLnBrk="1" hangingPunct="1">
              <a:buFont typeface="+mj-lt"/>
              <a:buAutoNum type="arabi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Job 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81200"/>
            <a:ext cx="8583000" cy="383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653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Job Search, Present Bias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3000"/>
            <a:ext cx="840418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613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Job Search, Overconfidence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62" y="838200"/>
            <a:ext cx="7305675" cy="1104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26039"/>
            <a:ext cx="7086600" cy="447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074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Job Search, Overconfidence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70" y="990600"/>
            <a:ext cx="8280530" cy="31536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343400"/>
            <a:ext cx="8229600" cy="56388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r>
              <a:rPr lang="en-US" sz="2400" dirty="0"/>
              <a:t>Clear evidence for the first form of overconfidence</a:t>
            </a:r>
          </a:p>
          <a:p>
            <a:pPr marL="381000" indent="-381000" eaLnBrk="1" hangingPunct="1">
              <a:defRPr/>
            </a:pPr>
            <a:r>
              <a:rPr lang="en-US" sz="2400" dirty="0"/>
              <a:t>Very little known about the second (control overconfidence, </a:t>
            </a:r>
            <a:r>
              <a:rPr lang="en-US" sz="2400" b="1" dirty="0" err="1"/>
              <a:t>Spinnewijn</a:t>
            </a:r>
            <a:r>
              <a:rPr lang="en-US" sz="2400" b="1" dirty="0"/>
              <a:t>, JEEA 2015</a:t>
            </a:r>
            <a:r>
              <a:rPr lang="en-US" sz="2400" dirty="0"/>
              <a:t>)</a:t>
            </a:r>
          </a:p>
          <a:p>
            <a:pPr marL="381000" indent="-381000" eaLnBrk="1" hangingPunct="1">
              <a:defRPr/>
            </a:pPr>
            <a:endParaRPr lang="en-US" sz="2400" dirty="0"/>
          </a:p>
          <a:p>
            <a:pPr marL="381000" indent="-381000" eaLnBrk="1" hangingPunct="1">
              <a:defRPr/>
            </a:pPr>
            <a:r>
              <a:rPr lang="en-US" sz="2400" dirty="0"/>
              <a:t>See also </a:t>
            </a:r>
            <a:r>
              <a:rPr lang="en-US" sz="2400" b="1" dirty="0"/>
              <a:t>Mueller, </a:t>
            </a:r>
            <a:r>
              <a:rPr lang="en-US" sz="2400" b="1" dirty="0" err="1"/>
              <a:t>Spinnewijn</a:t>
            </a:r>
            <a:r>
              <a:rPr lang="en-US" sz="2400" b="1" dirty="0"/>
              <a:t>, and </a:t>
            </a:r>
            <a:r>
              <a:rPr lang="en-US" sz="2400" b="1" dirty="0" err="1"/>
              <a:t>Topa</a:t>
            </a:r>
            <a:r>
              <a:rPr lang="en-US" sz="2400" b="1" dirty="0"/>
              <a:t> (AER 2021)</a:t>
            </a:r>
          </a:p>
        </p:txBody>
      </p:sp>
    </p:spTree>
    <p:extLst>
      <p:ext uri="{BB962C8B-B14F-4D97-AF65-F5344CB8AC3E}">
        <p14:creationId xmlns:p14="http://schemas.microsoft.com/office/powerpoint/2010/main" val="14542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Job Search, Reference Dependence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0600"/>
            <a:ext cx="8229600" cy="56388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 sz="2400" b="1" dirty="0"/>
          </a:p>
          <a:p>
            <a:pPr eaLnBrk="1" hangingPunct="1">
              <a:defRPr/>
            </a:pPr>
            <a:endParaRPr lang="en-US" sz="2400" b="1" dirty="0"/>
          </a:p>
          <a:p>
            <a:pPr eaLnBrk="1" hangingPunct="1">
              <a:defRPr/>
            </a:pPr>
            <a:endParaRPr lang="en-US" sz="2400" b="1" dirty="0"/>
          </a:p>
          <a:p>
            <a:pPr eaLnBrk="1" hangingPunct="1">
              <a:defRPr/>
            </a:pPr>
            <a:endParaRPr lang="en-US" sz="2400" b="1" dirty="0"/>
          </a:p>
          <a:p>
            <a:pPr eaLnBrk="1" hangingPunct="1">
              <a:defRPr/>
            </a:pPr>
            <a:endParaRPr lang="en-US" sz="2400" b="1" dirty="0"/>
          </a:p>
          <a:p>
            <a:pPr eaLnBrk="1" hangingPunct="1">
              <a:defRPr/>
            </a:pPr>
            <a:endParaRPr lang="en-US" sz="2400" b="1" dirty="0"/>
          </a:p>
          <a:p>
            <a:pPr eaLnBrk="1" hangingPunct="1">
              <a:defRPr/>
            </a:pPr>
            <a:endParaRPr lang="en-US" sz="2400" b="1" dirty="0"/>
          </a:p>
          <a:p>
            <a:pPr eaLnBrk="1" hangingPunct="1">
              <a:defRPr/>
            </a:pPr>
            <a:endParaRPr lang="en-US" sz="2400" b="1" dirty="0"/>
          </a:p>
          <a:p>
            <a:pPr marL="0" indent="0" eaLnBrk="1" hangingPunct="1">
              <a:buNone/>
              <a:defRPr/>
            </a:pPr>
            <a:endParaRPr lang="en-US" sz="2400" b="1" dirty="0"/>
          </a:p>
          <a:p>
            <a:pPr eaLnBrk="1" hangingPunct="1">
              <a:defRPr/>
            </a:pPr>
            <a:r>
              <a:rPr lang="en-US" sz="2400" dirty="0"/>
              <a:t>The reference point is average of recent earnings (memory)</a:t>
            </a:r>
          </a:p>
          <a:p>
            <a:pPr eaLnBrk="1" hangingPunct="1">
              <a:defRPr/>
            </a:pP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8358"/>
          <a:stretch/>
        </p:blipFill>
        <p:spPr>
          <a:xfrm>
            <a:off x="533400" y="1295400"/>
            <a:ext cx="8229600" cy="35682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D89CCB-DBD6-40EE-9FCB-1F48B9404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5510842"/>
            <a:ext cx="2007649" cy="81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9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Five Main Areas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marL="381000" indent="-381000" eaLnBrk="1" hangingPunct="1">
              <a:defRPr/>
            </a:pPr>
            <a:r>
              <a:rPr lang="en-US" dirty="0"/>
              <a:t>Five main areas of research: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/>
              <a:t>Worker Effort</a:t>
            </a:r>
          </a:p>
          <a:p>
            <a:pPr marL="1006475" lvl="2" indent="-457200" eaLnBrk="1" hangingPunct="1">
              <a:defRPr/>
            </a:pPr>
            <a:r>
              <a:rPr lang="en-US" dirty="0"/>
              <a:t>Present bias </a:t>
            </a:r>
          </a:p>
          <a:p>
            <a:pPr marL="1006475" lvl="2" indent="-457200" eaLnBrk="1" hangingPunct="1">
              <a:defRPr/>
            </a:pPr>
            <a:r>
              <a:rPr lang="en-US" dirty="0"/>
              <a:t>Horizontal / vertical social preferences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/>
              <a:t>Wage Setting</a:t>
            </a:r>
          </a:p>
          <a:p>
            <a:pPr marL="1006475" lvl="2" indent="-457200" eaLnBrk="1" hangingPunct="1">
              <a:defRPr/>
            </a:pPr>
            <a:r>
              <a:rPr lang="en-US" dirty="0"/>
              <a:t>Wage compression</a:t>
            </a:r>
          </a:p>
          <a:p>
            <a:pPr marL="1006475" lvl="2" indent="-457200" eaLnBrk="1" hangingPunct="1">
              <a:defRPr/>
            </a:pPr>
            <a:r>
              <a:rPr lang="en-US" dirty="0"/>
              <a:t>Nominal wage rigidity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/>
              <a:t>Job Search</a:t>
            </a:r>
          </a:p>
          <a:p>
            <a:pPr marL="1006475" lvl="2" indent="-457200" eaLnBrk="1" hangingPunct="1">
              <a:defRPr/>
            </a:pPr>
            <a:r>
              <a:rPr lang="en-US" dirty="0"/>
              <a:t>Present bias / overconfidence / ref dep in search effort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/>
              <a:t>Labor Supply</a:t>
            </a:r>
          </a:p>
          <a:p>
            <a:pPr marL="1006475" lvl="2" indent="-457200" eaLnBrk="1" hangingPunct="1">
              <a:defRPr/>
            </a:pPr>
            <a:r>
              <a:rPr lang="en-US" dirty="0"/>
              <a:t>Reference dependence and income targeting</a:t>
            </a:r>
          </a:p>
          <a:p>
            <a:pPr marL="1006475" lvl="2" indent="-457200" eaLnBrk="1" hangingPunct="1">
              <a:defRPr/>
            </a:pPr>
            <a:r>
              <a:rPr lang="en-US" dirty="0"/>
              <a:t>Gender norms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/>
              <a:t>Education</a:t>
            </a:r>
          </a:p>
          <a:p>
            <a:pPr marL="1006475" lvl="2" indent="-457200" eaLnBrk="1" hangingPunct="1">
              <a:defRPr/>
            </a:pPr>
            <a:r>
              <a:rPr lang="en-US" dirty="0"/>
              <a:t>College attendance</a:t>
            </a:r>
          </a:p>
          <a:p>
            <a:pPr marL="1006475" lvl="2" indent="-457200" eaLnBrk="1" hangingPunct="1">
              <a:defRPr/>
            </a:pPr>
            <a:r>
              <a:rPr lang="en-US" dirty="0"/>
              <a:t>Present bias / social norms / info / complexity of forms</a:t>
            </a:r>
          </a:p>
          <a:p>
            <a:pPr marL="1006475" lvl="2" indent="-457200" eaLnBrk="1" hangingPunct="1">
              <a:buFont typeface="+mj-lt"/>
              <a:buAutoNum type="arabi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0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Job Search, Reference Dependence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685800"/>
            <a:ext cx="8153400" cy="60960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r>
              <a:rPr lang="en-US" sz="2400" dirty="0"/>
              <a:t>Search effort over time for a person</a:t>
            </a:r>
            <a:endParaRPr lang="en-US" sz="2400" dirty="0">
              <a:sym typeface="Wingdings" panose="05000000000000000000" pitchFamily="2" charset="2"/>
            </a:endParaRPr>
          </a:p>
          <a:p>
            <a:pPr marL="381000" indent="-381000" eaLnBrk="1" hangingPunct="1">
              <a:defRPr/>
            </a:pPr>
            <a:endParaRPr lang="en-US" sz="2400" dirty="0">
              <a:sym typeface="Wingdings" panose="05000000000000000000" pitchFamily="2" charset="2"/>
            </a:endParaRPr>
          </a:p>
          <a:p>
            <a:pPr marL="381000" indent="-381000" eaLnBrk="1" hangingPunct="1">
              <a:defRPr/>
            </a:pPr>
            <a:endParaRPr lang="en-US" sz="2400" dirty="0">
              <a:sym typeface="Wingdings" panose="05000000000000000000" pitchFamily="2" charset="2"/>
            </a:endParaRPr>
          </a:p>
          <a:p>
            <a:pPr marL="0" indent="0" eaLnBrk="1" hangingPunct="1">
              <a:buNone/>
              <a:defRPr/>
            </a:pPr>
            <a:endParaRPr lang="en-US" sz="3200" dirty="0">
              <a:sym typeface="Wingdings" panose="05000000000000000000" pitchFamily="2" charset="2"/>
            </a:endParaRPr>
          </a:p>
          <a:p>
            <a:pPr marL="381000" indent="-381000" eaLnBrk="1" hangingPunct="1">
              <a:defRPr/>
            </a:pPr>
            <a:endParaRPr lang="en-US" sz="2800" dirty="0">
              <a:sym typeface="Wingdings" panose="05000000000000000000" pitchFamily="2" charset="2"/>
            </a:endParaRPr>
          </a:p>
          <a:p>
            <a:pPr marL="381000" indent="-381000" eaLnBrk="1" hangingPunct="1">
              <a:defRPr/>
            </a:pPr>
            <a:endParaRPr lang="en-US" sz="2400" dirty="0">
              <a:sym typeface="Wingdings" panose="05000000000000000000" pitchFamily="2" charset="2"/>
            </a:endParaRPr>
          </a:p>
          <a:p>
            <a:pPr marL="381000" indent="-381000" eaLnBrk="1" hangingPunct="1">
              <a:defRPr/>
            </a:pPr>
            <a:r>
              <a:rPr lang="en-US" sz="2000" b="1" dirty="0">
                <a:sym typeface="Wingdings" panose="05000000000000000000" pitchFamily="2" charset="2"/>
              </a:rPr>
              <a:t>Krueger and Muller (BPEA 2011):</a:t>
            </a:r>
            <a:r>
              <a:rPr lang="en-US" sz="2000" dirty="0">
                <a:sym typeface="Wingdings" panose="05000000000000000000" pitchFamily="2" charset="2"/>
              </a:rPr>
              <a:t> web survey of UI recipients in NJ</a:t>
            </a:r>
          </a:p>
          <a:p>
            <a:pPr marL="381000" indent="-381000" eaLnBrk="1" hangingPunct="1">
              <a:defRPr/>
            </a:pPr>
            <a:r>
              <a:rPr lang="en-US" sz="2000" b="1" dirty="0" err="1"/>
              <a:t>DellaVigna</a:t>
            </a:r>
            <a:r>
              <a:rPr lang="en-US" sz="2000" b="1" dirty="0"/>
              <a:t>, </a:t>
            </a:r>
            <a:r>
              <a:rPr lang="en-US" sz="2000" b="1" dirty="0" err="1"/>
              <a:t>Heining</a:t>
            </a:r>
            <a:r>
              <a:rPr lang="en-US" sz="2000" b="1" dirty="0"/>
              <a:t>, </a:t>
            </a:r>
            <a:r>
              <a:rPr lang="en-US" sz="2000" b="1" dirty="0" err="1"/>
              <a:t>Schmieder</a:t>
            </a:r>
            <a:r>
              <a:rPr lang="en-US" sz="2000" b="1" dirty="0"/>
              <a:t>, </a:t>
            </a:r>
            <a:r>
              <a:rPr lang="en-US" sz="2000" b="1" dirty="0" err="1"/>
              <a:t>Trenkle</a:t>
            </a:r>
            <a:r>
              <a:rPr lang="en-US" sz="2000" b="1" dirty="0"/>
              <a:t> (QJE 2022)</a:t>
            </a:r>
            <a:r>
              <a:rPr lang="en-US" sz="2000" dirty="0"/>
              <a:t>:</a:t>
            </a:r>
            <a:endParaRPr lang="en-US" sz="2400" dirty="0"/>
          </a:p>
          <a:p>
            <a:pPr marL="655638" lvl="1" indent="-381000" eaLnBrk="1" hangingPunct="1">
              <a:defRPr/>
            </a:pPr>
            <a:r>
              <a:rPr lang="en-US" sz="2000" dirty="0"/>
              <a:t>Weekly SMS question on search effort for 6k </a:t>
            </a:r>
            <a:r>
              <a:rPr lang="en-US" sz="2000" dirty="0" err="1"/>
              <a:t>unempl</a:t>
            </a:r>
            <a:r>
              <a:rPr lang="en-US" sz="2000" dirty="0"/>
              <a:t> in Germany</a:t>
            </a:r>
          </a:p>
          <a:p>
            <a:pPr marL="655638" lvl="1" indent="-381000" eaLnBrk="1" hangingPunct="1">
              <a:defRPr/>
            </a:pPr>
            <a:endParaRPr lang="en-US" sz="2000" dirty="0"/>
          </a:p>
          <a:p>
            <a:pPr marL="655638" lvl="1" indent="-381000" eaLnBrk="1" hangingPunct="1">
              <a:defRPr/>
            </a:pPr>
            <a:endParaRPr lang="en-US" sz="2000" dirty="0"/>
          </a:p>
          <a:p>
            <a:pPr marL="655638" lvl="1" indent="-381000" eaLnBrk="1" hangingPunct="1">
              <a:defRPr/>
            </a:pPr>
            <a:endParaRPr lang="en-US" sz="2000" dirty="0"/>
          </a:p>
          <a:p>
            <a:pPr marL="655638" lvl="1" indent="-381000" eaLnBrk="1" hangingPunct="1">
              <a:defRPr/>
            </a:pPr>
            <a:endParaRPr lang="en-US" sz="2000" dirty="0"/>
          </a:p>
          <a:p>
            <a:pPr marL="655638" lvl="1" indent="-381000" eaLnBrk="1" hangingPunct="1">
              <a:defRPr/>
            </a:pPr>
            <a:endParaRPr lang="en-US" sz="2000" dirty="0"/>
          </a:p>
          <a:p>
            <a:pPr marL="655638" lvl="1" indent="-381000" eaLnBrk="1" hangingPunct="1">
              <a:defRPr/>
            </a:pPr>
            <a:endParaRPr lang="en-US" sz="2000" dirty="0"/>
          </a:p>
          <a:p>
            <a:pPr marL="655638" lvl="1" indent="-381000" eaLnBrk="1" hangingPunct="1">
              <a:defRPr/>
            </a:pPr>
            <a:endParaRPr lang="en-US" sz="2000" dirty="0"/>
          </a:p>
          <a:p>
            <a:pPr marL="655638" lvl="1" indent="-381000" eaLnBrk="1" hangingPunct="1">
              <a:defRPr/>
            </a:pPr>
            <a:endParaRPr lang="en-US" sz="2000" dirty="0"/>
          </a:p>
          <a:p>
            <a:pPr marL="655638" lvl="1" indent="-381000" eaLnBrk="1" hangingPunct="1">
              <a:defRPr/>
            </a:pPr>
            <a:endParaRPr lang="en-US" sz="2000" dirty="0"/>
          </a:p>
          <a:p>
            <a:pPr marL="655638" lvl="1" indent="-381000" eaLnBrk="1" hangingPunct="1">
              <a:defRPr/>
            </a:pPr>
            <a:endParaRPr lang="en-US" sz="2000" dirty="0"/>
          </a:p>
          <a:p>
            <a:pPr marL="655638" lvl="1" indent="-381000" eaLnBrk="1" hangingPunct="1">
              <a:defRPr/>
            </a:pPr>
            <a:endParaRPr lang="en-US" sz="2000" dirty="0"/>
          </a:p>
          <a:p>
            <a:pPr marL="655638" lvl="1" indent="-381000" eaLnBrk="1" hangingPunct="1">
              <a:defRPr/>
            </a:pPr>
            <a:endParaRPr lang="en-US" sz="2000" dirty="0"/>
          </a:p>
          <a:p>
            <a:pPr marL="655638" lvl="1" indent="-381000" eaLnBrk="1" hangingPunct="1">
              <a:defRPr/>
            </a:pPr>
            <a:endParaRPr lang="en-US" sz="2000" dirty="0"/>
          </a:p>
          <a:p>
            <a:pPr marL="381000" indent="-381000" eaLnBrk="1" hangingPunct="1">
              <a:defRPr/>
            </a:pPr>
            <a:endParaRPr lang="en-US" sz="2400" dirty="0">
              <a:sym typeface="Wingdings" panose="05000000000000000000" pitchFamily="2" charset="2"/>
            </a:endParaRPr>
          </a:p>
          <a:p>
            <a:pPr marL="381000" indent="-381000" eaLnBrk="1" hangingPunct="1">
              <a:defRPr/>
            </a:pPr>
            <a:endParaRPr lang="en-US" sz="2400" dirty="0">
              <a:sym typeface="Wingdings" panose="05000000000000000000" pitchFamily="2" charset="2"/>
            </a:endParaRPr>
          </a:p>
          <a:p>
            <a:pPr marL="381000" indent="-381000" eaLnBrk="1" hangingPunct="1">
              <a:defRPr/>
            </a:pPr>
            <a:endParaRPr lang="en-US" sz="2400" dirty="0">
              <a:sym typeface="Wingdings" panose="05000000000000000000" pitchFamily="2" charset="2"/>
            </a:endParaRPr>
          </a:p>
          <a:p>
            <a:pPr marL="381000" indent="-381000" eaLnBrk="1" hangingPunct="1">
              <a:defRPr/>
            </a:pPr>
            <a:endParaRPr lang="en-US" sz="2400" dirty="0">
              <a:sym typeface="Wingdings" panose="05000000000000000000" pitchFamily="2" charset="2"/>
            </a:endParaRPr>
          </a:p>
          <a:p>
            <a:pPr marL="381000" indent="-381000" eaLnBrk="1" hangingPunct="1">
              <a:defRPr/>
            </a:pPr>
            <a:endParaRPr lang="en-US" sz="2400" dirty="0">
              <a:sym typeface="Wingdings" panose="05000000000000000000" pitchFamily="2" charset="2"/>
            </a:endParaRPr>
          </a:p>
          <a:p>
            <a:pPr marL="381000" indent="-381000" eaLnBrk="1" hangingPunct="1">
              <a:defRPr/>
            </a:pPr>
            <a:endParaRPr lang="en-US" sz="2400" dirty="0">
              <a:sym typeface="Wingdings" panose="05000000000000000000" pitchFamily="2" charset="2"/>
            </a:endParaRPr>
          </a:p>
          <a:p>
            <a:pPr marL="381000" indent="-381000" eaLnBrk="1" hangingPunct="1">
              <a:defRPr/>
            </a:pPr>
            <a:endParaRPr lang="en-US" sz="2400" dirty="0">
              <a:sym typeface="Wingdings" panose="05000000000000000000" pitchFamily="2" charset="2"/>
            </a:endParaRPr>
          </a:p>
          <a:p>
            <a:pPr marL="381000" indent="-381000" eaLnBrk="1" hangingPunct="1">
              <a:defRPr/>
            </a:pPr>
            <a:endParaRPr lang="en-US" sz="2400" dirty="0">
              <a:sym typeface="Wingdings" panose="05000000000000000000" pitchFamily="2" charset="2"/>
            </a:endParaRPr>
          </a:p>
          <a:p>
            <a:pPr marL="381000" indent="-381000" eaLnBrk="1" hangingPunct="1">
              <a:defRPr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90D0B0-2843-4BFF-8B6B-1C29820B1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971" y="4679159"/>
            <a:ext cx="6366429" cy="19502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715710-CA95-4CB2-9566-22D193D6C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799" y="1143000"/>
            <a:ext cx="5659199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3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8" grpId="1" uiExpand="1" build="allAtOnce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Job Search, Reference Dependence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685800"/>
            <a:ext cx="8153400" cy="60960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638" lvl="1" indent="-381000" eaLnBrk="1" hangingPunct="1">
              <a:defRPr/>
            </a:pPr>
            <a:r>
              <a:rPr lang="en-US" sz="2000" dirty="0"/>
              <a:t>Response via SMS - How does search effort evolve over the spell and around UI expiration?</a:t>
            </a:r>
          </a:p>
          <a:p>
            <a:pPr marL="655638" lvl="1" indent="-381000" eaLnBrk="1" hangingPunct="1">
              <a:defRPr/>
            </a:pPr>
            <a:endParaRPr lang="en-US" sz="2000" dirty="0"/>
          </a:p>
          <a:p>
            <a:pPr marL="655638" lvl="1" indent="-381000" eaLnBrk="1" hangingPunct="1">
              <a:defRPr/>
            </a:pPr>
            <a:endParaRPr lang="en-US" sz="1800" dirty="0"/>
          </a:p>
          <a:p>
            <a:pPr marL="655638" lvl="1" indent="-381000" eaLnBrk="1" hangingPunct="1">
              <a:defRPr/>
            </a:pPr>
            <a:endParaRPr lang="en-US" sz="1800" dirty="0"/>
          </a:p>
          <a:p>
            <a:pPr marL="655638" lvl="1" indent="-381000" eaLnBrk="1" hangingPunct="1">
              <a:defRPr/>
            </a:pPr>
            <a:endParaRPr lang="en-US" sz="1800" dirty="0"/>
          </a:p>
          <a:p>
            <a:pPr marL="655638" lvl="1" indent="-381000" eaLnBrk="1" hangingPunct="1">
              <a:defRPr/>
            </a:pPr>
            <a:endParaRPr lang="en-US" sz="1800" dirty="0"/>
          </a:p>
          <a:p>
            <a:pPr marL="655638" lvl="1" indent="-381000" eaLnBrk="1" hangingPunct="1">
              <a:defRPr/>
            </a:pPr>
            <a:endParaRPr lang="en-US" sz="1800" dirty="0"/>
          </a:p>
          <a:p>
            <a:pPr marL="655638" lvl="1" indent="-381000" eaLnBrk="1" hangingPunct="1">
              <a:defRPr/>
            </a:pPr>
            <a:endParaRPr lang="en-US" sz="2000" dirty="0"/>
          </a:p>
          <a:p>
            <a:pPr marL="655638" lvl="1" indent="-381000" eaLnBrk="1" hangingPunct="1">
              <a:defRPr/>
            </a:pPr>
            <a:r>
              <a:rPr lang="en-US" sz="2000" dirty="0"/>
              <a:t>Compare to path of hazard rate</a:t>
            </a:r>
          </a:p>
          <a:p>
            <a:pPr marL="655638" lvl="1" indent="-381000" eaLnBrk="1" hangingPunct="1">
              <a:defRPr/>
            </a:pPr>
            <a:endParaRPr lang="en-US" dirty="0"/>
          </a:p>
          <a:p>
            <a:pPr marL="655638" lvl="1" indent="-381000" eaLnBrk="1" hangingPunct="1">
              <a:defRPr/>
            </a:pPr>
            <a:endParaRPr lang="en-US" dirty="0"/>
          </a:p>
          <a:p>
            <a:pPr marL="655638" lvl="1" indent="-381000" eaLnBrk="1" hangingPunct="1">
              <a:defRPr/>
            </a:pPr>
            <a:endParaRPr lang="en-US" dirty="0"/>
          </a:p>
          <a:p>
            <a:pPr marL="655638" lvl="1" indent="-381000" eaLnBrk="1" hangingPunct="1">
              <a:defRPr/>
            </a:pPr>
            <a:endParaRPr lang="en-US" dirty="0"/>
          </a:p>
          <a:p>
            <a:pPr marL="655638" lvl="1" indent="-381000" eaLnBrk="1" hangingPunct="1">
              <a:defRPr/>
            </a:pPr>
            <a:endParaRPr lang="en-US" sz="2000" dirty="0"/>
          </a:p>
          <a:p>
            <a:pPr marL="655638" lvl="1" indent="-381000" eaLnBrk="1" hangingPunct="1">
              <a:defRPr/>
            </a:pPr>
            <a:r>
              <a:rPr lang="en-US" sz="2000" dirty="0"/>
              <a:t>Decline in hazard AND search effort post expiration consistent with reference dependence</a:t>
            </a:r>
          </a:p>
          <a:p>
            <a:pPr marL="381000" indent="-381000" eaLnBrk="1" hangingPunct="1">
              <a:defRPr/>
            </a:pPr>
            <a:endParaRPr lang="en-US" sz="2400" dirty="0">
              <a:sym typeface="Wingdings" panose="05000000000000000000" pitchFamily="2" charset="2"/>
            </a:endParaRPr>
          </a:p>
          <a:p>
            <a:pPr marL="381000" indent="-381000" eaLnBrk="1" hangingPunct="1">
              <a:defRPr/>
            </a:pPr>
            <a:endParaRPr lang="en-US" sz="2400" dirty="0">
              <a:sym typeface="Wingdings" panose="05000000000000000000" pitchFamily="2" charset="2"/>
            </a:endParaRPr>
          </a:p>
          <a:p>
            <a:pPr marL="381000" indent="-381000" eaLnBrk="1" hangingPunct="1">
              <a:defRPr/>
            </a:pPr>
            <a:endParaRPr lang="en-US" sz="2400" dirty="0">
              <a:sym typeface="Wingdings" panose="05000000000000000000" pitchFamily="2" charset="2"/>
            </a:endParaRPr>
          </a:p>
          <a:p>
            <a:pPr marL="381000" indent="-381000" eaLnBrk="1" hangingPunct="1">
              <a:defRPr/>
            </a:pPr>
            <a:endParaRPr lang="en-US" sz="2400" dirty="0">
              <a:sym typeface="Wingdings" panose="05000000000000000000" pitchFamily="2" charset="2"/>
            </a:endParaRPr>
          </a:p>
          <a:p>
            <a:pPr marL="381000" indent="-381000" eaLnBrk="1" hangingPunct="1">
              <a:defRPr/>
            </a:pPr>
            <a:endParaRPr lang="en-US" sz="2400" dirty="0">
              <a:sym typeface="Wingdings" panose="05000000000000000000" pitchFamily="2" charset="2"/>
            </a:endParaRPr>
          </a:p>
          <a:p>
            <a:pPr marL="381000" indent="-381000" eaLnBrk="1" hangingPunct="1">
              <a:defRPr/>
            </a:pPr>
            <a:endParaRPr lang="en-US" sz="2400" dirty="0">
              <a:sym typeface="Wingdings" panose="05000000000000000000" pitchFamily="2" charset="2"/>
            </a:endParaRPr>
          </a:p>
          <a:p>
            <a:pPr marL="381000" indent="-381000" eaLnBrk="1" hangingPunct="1">
              <a:defRPr/>
            </a:pPr>
            <a:endParaRPr lang="en-US" sz="2400" dirty="0">
              <a:sym typeface="Wingdings" panose="05000000000000000000" pitchFamily="2" charset="2"/>
            </a:endParaRPr>
          </a:p>
          <a:p>
            <a:pPr marL="381000" indent="-381000" eaLnBrk="1" hangingPunct="1">
              <a:defRPr/>
            </a:pPr>
            <a:endParaRPr lang="en-US" sz="2400" dirty="0">
              <a:sym typeface="Wingdings" panose="05000000000000000000" pitchFamily="2" charset="2"/>
            </a:endParaRPr>
          </a:p>
          <a:p>
            <a:pPr marL="381000" indent="-381000" eaLnBrk="1" hangingPunct="1">
              <a:defRPr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C6AB13-5B74-4B56-9ED1-9F78350F9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399" y="1371600"/>
            <a:ext cx="6539669" cy="2362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B596A2-7887-4860-9243-7E9346783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973" y="4114800"/>
            <a:ext cx="6911627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0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uiExpand="1" build="allAtOnce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1. Job Search, Reference Dependence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73369" y="762001"/>
            <a:ext cx="8153400" cy="63246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r>
              <a:rPr lang="en-US" sz="2400" b="1" dirty="0" err="1"/>
              <a:t>DellaVigna</a:t>
            </a:r>
            <a:r>
              <a:rPr lang="en-US" sz="2400" b="1" dirty="0"/>
              <a:t>, Lindner, </a:t>
            </a:r>
            <a:r>
              <a:rPr lang="en-US" sz="2400" b="1" dirty="0" err="1"/>
              <a:t>Reizer</a:t>
            </a:r>
            <a:r>
              <a:rPr lang="en-US" sz="2400" b="1" dirty="0"/>
              <a:t>, </a:t>
            </a:r>
            <a:r>
              <a:rPr lang="en-US" sz="2400" b="1" dirty="0" err="1"/>
              <a:t>Schmieder</a:t>
            </a:r>
            <a:r>
              <a:rPr lang="en-US" sz="2400" b="1" dirty="0"/>
              <a:t> (QJE 2017)</a:t>
            </a:r>
          </a:p>
          <a:p>
            <a:pPr marL="381000" indent="-381000" eaLnBrk="1" hangingPunct="1">
              <a:defRPr/>
            </a:pPr>
            <a:endParaRPr lang="en-US" sz="2400" dirty="0"/>
          </a:p>
          <a:p>
            <a:pPr marL="381000" indent="-381000" eaLnBrk="1" hangingPunct="1">
              <a:defRPr/>
            </a:pPr>
            <a:endParaRPr lang="en-US" sz="2400" dirty="0"/>
          </a:p>
          <a:p>
            <a:pPr marL="381000" indent="-381000" eaLnBrk="1" hangingPunct="1">
              <a:defRPr/>
            </a:pPr>
            <a:endParaRPr lang="en-US" sz="2400" dirty="0"/>
          </a:p>
          <a:p>
            <a:pPr marL="381000" indent="-381000" eaLnBrk="1" hangingPunct="1">
              <a:defRPr/>
            </a:pPr>
            <a:endParaRPr lang="en-US" sz="2400" dirty="0"/>
          </a:p>
          <a:p>
            <a:pPr marL="381000" indent="-381000" eaLnBrk="1" hangingPunct="1">
              <a:defRPr/>
            </a:pPr>
            <a:endParaRPr lang="en-US" sz="2400" dirty="0"/>
          </a:p>
          <a:p>
            <a:pPr marL="381000" indent="-381000" eaLnBrk="1" hangingPunct="1">
              <a:defRPr/>
            </a:pPr>
            <a:endParaRPr lang="en-US" sz="2400" dirty="0"/>
          </a:p>
          <a:p>
            <a:pPr marL="381000" indent="-381000" eaLnBrk="1" hangingPunct="1">
              <a:defRPr/>
            </a:pPr>
            <a:endParaRPr lang="en-US" sz="2400" dirty="0"/>
          </a:p>
          <a:p>
            <a:pPr marL="381000" indent="-381000" eaLnBrk="1" hangingPunct="1">
              <a:defRPr/>
            </a:pPr>
            <a:endParaRPr lang="en-US" sz="2400" dirty="0"/>
          </a:p>
          <a:p>
            <a:pPr marL="381000" indent="-381000" eaLnBrk="1" hangingPunct="1">
              <a:defRPr/>
            </a:pPr>
            <a:endParaRPr lang="en-US" sz="2400" dirty="0"/>
          </a:p>
          <a:p>
            <a:pPr marL="381000" indent="-381000" eaLnBrk="1" hangingPunct="1">
              <a:defRPr/>
            </a:pPr>
            <a:endParaRPr lang="en-US" sz="2400" dirty="0"/>
          </a:p>
          <a:p>
            <a:pPr marL="381000" indent="-381000" eaLnBrk="1" hangingPunct="1">
              <a:defRPr/>
            </a:pPr>
            <a:r>
              <a:rPr lang="en-US" sz="2400" dirty="0"/>
              <a:t>UI reform in Hungary displays patterns in hazards after 270 days strongly suggestive of reference dependence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308774"/>
            <a:ext cx="6477000" cy="4253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981200"/>
            <a:ext cx="277606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4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Job Search, Reference Dependence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5029200"/>
            <a:ext cx="8493369" cy="18288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r>
              <a:rPr lang="en-US" sz="2400" dirty="0"/>
              <a:t>Estimate of two models w/ same no. of parameters</a:t>
            </a:r>
          </a:p>
          <a:p>
            <a:pPr marL="655638" lvl="1" indent="-381000" eaLnBrk="1" hangingPunct="1">
              <a:defRPr/>
            </a:pPr>
            <a:r>
              <a:rPr lang="en-US" dirty="0"/>
              <a:t>Standard model w/ unobserved </a:t>
            </a:r>
            <a:r>
              <a:rPr lang="en-US" dirty="0" err="1"/>
              <a:t>heterog</a:t>
            </a:r>
            <a:r>
              <a:rPr lang="en-US" dirty="0"/>
              <a:t>. (3 cost types) </a:t>
            </a:r>
          </a:p>
          <a:p>
            <a:pPr marL="655638" lvl="1" indent="-381000" eaLnBrk="1" hangingPunct="1">
              <a:defRPr/>
            </a:pPr>
            <a:r>
              <a:rPr lang="en-US" dirty="0"/>
              <a:t>Model with reference dependence (2 cost types)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84" y="1600200"/>
            <a:ext cx="4506016" cy="3276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00200"/>
            <a:ext cx="4522973" cy="321161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838200"/>
            <a:ext cx="8493369" cy="18288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000" dirty="0"/>
              <a:t>Standard model				Reference-dependent model</a:t>
            </a:r>
          </a:p>
        </p:txBody>
      </p:sp>
    </p:spTree>
    <p:extLst>
      <p:ext uri="{BB962C8B-B14F-4D97-AF65-F5344CB8AC3E}">
        <p14:creationId xmlns:p14="http://schemas.microsoft.com/office/powerpoint/2010/main" val="334600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Five Main Areas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marL="381000" indent="-381000" eaLnBrk="1" hangingPunct="1">
              <a:defRPr/>
            </a:pPr>
            <a:r>
              <a:rPr lang="en-US" dirty="0"/>
              <a:t>Five main areas of research: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/>
              <a:t>Worker Effort</a:t>
            </a:r>
          </a:p>
          <a:p>
            <a:pPr marL="1006475" lvl="2" indent="-457200" eaLnBrk="1" hangingPunct="1">
              <a:defRPr/>
            </a:pPr>
            <a:r>
              <a:rPr lang="en-US" dirty="0"/>
              <a:t>Present bias </a:t>
            </a:r>
          </a:p>
          <a:p>
            <a:pPr marL="1006475" lvl="2" indent="-457200" eaLnBrk="1" hangingPunct="1">
              <a:defRPr/>
            </a:pPr>
            <a:r>
              <a:rPr lang="en-US" dirty="0"/>
              <a:t>Horizontal / vertical social preferences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/>
              <a:t>Wage Setting</a:t>
            </a:r>
          </a:p>
          <a:p>
            <a:pPr marL="1006475" lvl="2" indent="-457200" eaLnBrk="1" hangingPunct="1">
              <a:defRPr/>
            </a:pPr>
            <a:r>
              <a:rPr lang="en-US" dirty="0"/>
              <a:t>Wage compression</a:t>
            </a:r>
          </a:p>
          <a:p>
            <a:pPr marL="1006475" lvl="2" indent="-457200" eaLnBrk="1" hangingPunct="1">
              <a:defRPr/>
            </a:pPr>
            <a:r>
              <a:rPr lang="en-US" dirty="0"/>
              <a:t>Nominal wage rigidity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/>
              <a:t>Job Search</a:t>
            </a:r>
          </a:p>
          <a:p>
            <a:pPr marL="1006475" lvl="2" indent="-457200" eaLnBrk="1" hangingPunct="1">
              <a:defRPr/>
            </a:pPr>
            <a:r>
              <a:rPr lang="en-US" dirty="0"/>
              <a:t>Present bias / overconfidence / ref dep in search effort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>
                <a:solidFill>
                  <a:srgbClr val="0070C0"/>
                </a:solidFill>
              </a:rPr>
              <a:t>Labor Supply</a:t>
            </a:r>
          </a:p>
          <a:p>
            <a:pPr marL="1006475" lvl="2" indent="-457200" eaLnBrk="1" hangingPunct="1">
              <a:defRPr/>
            </a:pPr>
            <a:r>
              <a:rPr lang="en-US" dirty="0">
                <a:solidFill>
                  <a:srgbClr val="0070C0"/>
                </a:solidFill>
              </a:rPr>
              <a:t>Reference dependence and income targeting</a:t>
            </a:r>
          </a:p>
          <a:p>
            <a:pPr marL="1006475" lvl="2" indent="-457200" eaLnBrk="1" hangingPunct="1">
              <a:defRPr/>
            </a:pPr>
            <a:r>
              <a:rPr lang="en-US" dirty="0">
                <a:solidFill>
                  <a:srgbClr val="0070C0"/>
                </a:solidFill>
              </a:rPr>
              <a:t>Gender norms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/>
              <a:t>Education</a:t>
            </a:r>
          </a:p>
          <a:p>
            <a:pPr marL="1006475" lvl="2" indent="-457200" eaLnBrk="1" hangingPunct="1">
              <a:defRPr/>
            </a:pPr>
            <a:r>
              <a:rPr lang="en-US" dirty="0"/>
              <a:t>College attendance</a:t>
            </a:r>
          </a:p>
          <a:p>
            <a:pPr marL="1006475" lvl="2" indent="-457200" eaLnBrk="1" hangingPunct="1">
              <a:defRPr/>
            </a:pPr>
            <a:r>
              <a:rPr lang="en-US" dirty="0"/>
              <a:t>Present bias / social norms / info / complexity of forms</a:t>
            </a:r>
          </a:p>
          <a:p>
            <a:pPr marL="1006475" lvl="2" indent="-457200" eaLnBrk="1" hangingPunct="1">
              <a:buFont typeface="+mj-lt"/>
              <a:buAutoNum type="arabi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8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Labor Supply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9144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r>
              <a:rPr lang="en-US" dirty="0"/>
              <a:t>(High-frequency) Labor Supply</a:t>
            </a:r>
          </a:p>
          <a:p>
            <a:pPr marL="381000" indent="-381000" eaLnBrk="1" hangingPunct="1">
              <a:defRPr/>
            </a:pPr>
            <a:r>
              <a:rPr lang="en-US" dirty="0"/>
              <a:t>Target earnings and Reference dependence</a:t>
            </a:r>
          </a:p>
          <a:p>
            <a:pPr marL="655638" lvl="1" indent="-381000" eaLnBrk="1" hangingPunct="1">
              <a:defRPr/>
            </a:pPr>
            <a:r>
              <a:rPr lang="en-US" dirty="0"/>
              <a:t>When wages are higher, work </a:t>
            </a:r>
            <a:r>
              <a:rPr lang="en-US" i="1" dirty="0"/>
              <a:t>less</a:t>
            </a:r>
            <a:endParaRPr lang="en-US" dirty="0"/>
          </a:p>
          <a:p>
            <a:pPr marL="655638" lvl="1" indent="-381000" eaLnBrk="1" hangingPunct="1">
              <a:defRPr/>
            </a:pPr>
            <a:r>
              <a:rPr lang="en-US" dirty="0"/>
              <a:t>Observation data -- Cab drivers </a:t>
            </a:r>
            <a:r>
              <a:rPr lang="en-US" sz="2000" dirty="0"/>
              <a:t>(</a:t>
            </a:r>
            <a:r>
              <a:rPr lang="en-US" sz="2000" b="1" dirty="0"/>
              <a:t>Camerer et al., QJE 1997; Farber JPE 2005; Crawford and Meng, AER 2011; Farber, QJE 2015</a:t>
            </a:r>
            <a:r>
              <a:rPr lang="en-US" sz="2000" dirty="0"/>
              <a:t>)</a:t>
            </a:r>
            <a:endParaRPr lang="en-US" dirty="0"/>
          </a:p>
          <a:p>
            <a:pPr marL="655638" lvl="1" indent="-381000" eaLnBrk="1" hangingPunct="1">
              <a:defRPr/>
            </a:pPr>
            <a:r>
              <a:rPr lang="en-US" dirty="0"/>
              <a:t>Field exp -- Bike Messengers </a:t>
            </a:r>
            <a:r>
              <a:rPr lang="en-US" sz="2000" dirty="0"/>
              <a:t>(</a:t>
            </a:r>
            <a:r>
              <a:rPr lang="en-US" sz="2000" b="1" dirty="0"/>
              <a:t>Fehr and </a:t>
            </a:r>
            <a:r>
              <a:rPr lang="en-US" sz="2000" b="1" dirty="0" err="1"/>
              <a:t>Goette</a:t>
            </a:r>
            <a:r>
              <a:rPr lang="en-US" sz="2000" b="1" dirty="0"/>
              <a:t>, AER 2007</a:t>
            </a:r>
            <a:r>
              <a:rPr lang="en-US" sz="2000" dirty="0"/>
              <a:t>)</a:t>
            </a:r>
          </a:p>
          <a:p>
            <a:pPr marL="655638" lvl="1" indent="-381000" eaLnBrk="1" hangingPunct="1">
              <a:defRPr/>
            </a:pPr>
            <a:r>
              <a:rPr lang="en-US" dirty="0"/>
              <a:t>Literature </a:t>
            </a:r>
            <a:r>
              <a:rPr lang="en-US" i="1" dirty="0"/>
              <a:t>was </a:t>
            </a:r>
            <a:r>
              <a:rPr lang="en-US" dirty="0"/>
              <a:t>a mess</a:t>
            </a:r>
          </a:p>
          <a:p>
            <a:pPr marL="655638" lvl="1" indent="-381000" eaLnBrk="1" hangingPunct="1">
              <a:defRPr/>
            </a:pPr>
            <a:endParaRPr lang="en-US" dirty="0"/>
          </a:p>
          <a:p>
            <a:pPr marL="655638" lvl="1" indent="-381000" eaLnBrk="1" hangingPunct="1">
              <a:defRPr/>
            </a:pPr>
            <a:r>
              <a:rPr lang="en-US" dirty="0"/>
              <a:t>Enter </a:t>
            </a:r>
            <a:r>
              <a:rPr lang="en-US" b="1" dirty="0" err="1"/>
              <a:t>Thakral</a:t>
            </a:r>
            <a:r>
              <a:rPr lang="en-US" b="1" dirty="0"/>
              <a:t> and To (AER 2021)</a:t>
            </a:r>
            <a:r>
              <a:rPr lang="en-US" dirty="0"/>
              <a:t> that clarifies facts:</a:t>
            </a:r>
          </a:p>
          <a:p>
            <a:pPr marL="1006475" lvl="2" indent="-457200" eaLnBrk="1" hangingPunct="1">
              <a:buFont typeface="+mj-lt"/>
              <a:buAutoNum type="alphaLcParenR"/>
              <a:defRPr/>
            </a:pPr>
            <a:r>
              <a:rPr lang="en-US" sz="2400" dirty="0"/>
              <a:t>Yes, drivers more likely to stop when earned more</a:t>
            </a:r>
          </a:p>
          <a:p>
            <a:pPr marL="1006475" lvl="2" indent="-457200" eaLnBrk="1" hangingPunct="1">
              <a:buFont typeface="+mj-lt"/>
              <a:buAutoNum type="alphaLcParenR"/>
              <a:defRPr/>
            </a:pPr>
            <a:r>
              <a:rPr lang="en-US" sz="2400" dirty="0"/>
              <a:t>Effect size moderate overall</a:t>
            </a:r>
          </a:p>
          <a:p>
            <a:pPr marL="1006475" lvl="2" indent="-457200" eaLnBrk="1" hangingPunct="1">
              <a:buFont typeface="+mj-lt"/>
              <a:buAutoNum type="alphaLcParenR"/>
              <a:defRPr/>
            </a:pPr>
            <a:r>
              <a:rPr lang="en-US" sz="2400" dirty="0"/>
              <a:t>ALSO: only recent earnings (last 2-3 hours) matter, not earnings very early on in day</a:t>
            </a:r>
          </a:p>
          <a:p>
            <a:pPr marL="655638" lvl="1" indent="-381000" eaLnBrk="1" hangingPunct="1">
              <a:defRPr/>
            </a:pPr>
            <a:endParaRPr lang="en-US" sz="2000" dirty="0"/>
          </a:p>
          <a:p>
            <a:pPr marL="655638" lvl="1" indent="-381000" eaLnBrk="1" hangingPunct="1">
              <a:defRPr/>
            </a:pPr>
            <a:endParaRPr lang="en-US" sz="2000" dirty="0"/>
          </a:p>
          <a:p>
            <a:pPr marL="655638" lvl="1" indent="-381000" eaLnBrk="1" hangingPunct="1"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442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Labor Supply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9144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5638" lvl="1" indent="-381000" eaLnBrk="1" hangingPunct="1">
              <a:defRPr/>
            </a:pPr>
            <a:r>
              <a:rPr lang="en-US" b="1" dirty="0" err="1"/>
              <a:t>Thakral</a:t>
            </a:r>
            <a:r>
              <a:rPr lang="en-US" b="1" dirty="0"/>
              <a:t> and To (AER 2021)</a:t>
            </a:r>
            <a:r>
              <a:rPr lang="en-US" dirty="0"/>
              <a:t> key finding:</a:t>
            </a:r>
          </a:p>
          <a:p>
            <a:pPr marL="1006475" lvl="2" indent="-457200" eaLnBrk="1" hangingPunct="1">
              <a:buFont typeface="+mj-lt"/>
              <a:buAutoNum type="alphaLcParenR"/>
              <a:defRPr/>
            </a:pPr>
            <a:endParaRPr lang="en-US" dirty="0"/>
          </a:p>
          <a:p>
            <a:pPr marL="1006475" lvl="2" indent="-457200" eaLnBrk="1" hangingPunct="1">
              <a:buFont typeface="+mj-lt"/>
              <a:buAutoNum type="alphaLcParenR"/>
              <a:defRPr/>
            </a:pPr>
            <a:endParaRPr lang="en-US" dirty="0"/>
          </a:p>
          <a:p>
            <a:pPr marL="1006475" lvl="2" indent="-457200" eaLnBrk="1" hangingPunct="1">
              <a:buFont typeface="+mj-lt"/>
              <a:buAutoNum type="alphaLcParenR"/>
              <a:defRPr/>
            </a:pPr>
            <a:endParaRPr lang="en-US" dirty="0"/>
          </a:p>
          <a:p>
            <a:pPr marL="1006475" lvl="2" indent="-457200" eaLnBrk="1" hangingPunct="1">
              <a:buFont typeface="+mj-lt"/>
              <a:buAutoNum type="alphaLcParenR"/>
              <a:defRPr/>
            </a:pPr>
            <a:endParaRPr lang="en-US" dirty="0"/>
          </a:p>
          <a:p>
            <a:pPr marL="1006475" lvl="2" indent="-457200" eaLnBrk="1" hangingPunct="1">
              <a:buFont typeface="+mj-lt"/>
              <a:buAutoNum type="alphaLcParenR"/>
              <a:defRPr/>
            </a:pPr>
            <a:endParaRPr lang="en-US" dirty="0"/>
          </a:p>
          <a:p>
            <a:pPr marL="1006475" lvl="2" indent="-457200" eaLnBrk="1" hangingPunct="1">
              <a:buFont typeface="+mj-lt"/>
              <a:buAutoNum type="alphaLcParenR"/>
              <a:defRPr/>
            </a:pPr>
            <a:endParaRPr lang="en-US" dirty="0"/>
          </a:p>
          <a:p>
            <a:pPr marL="1006475" lvl="2" indent="-457200" eaLnBrk="1" hangingPunct="1">
              <a:buFont typeface="+mj-lt"/>
              <a:buAutoNum type="alphaLcParenR"/>
              <a:defRPr/>
            </a:pPr>
            <a:endParaRPr lang="en-US" dirty="0"/>
          </a:p>
          <a:p>
            <a:pPr marL="1006475" lvl="2" indent="-457200" eaLnBrk="1" hangingPunct="1">
              <a:buFont typeface="+mj-lt"/>
              <a:buAutoNum type="alphaLcParenR"/>
              <a:defRPr/>
            </a:pPr>
            <a:endParaRPr lang="en-US" dirty="0"/>
          </a:p>
          <a:p>
            <a:pPr marL="1006475" lvl="2" indent="-457200" eaLnBrk="1" hangingPunct="1">
              <a:buFont typeface="+mj-lt"/>
              <a:buAutoNum type="alphaLcParenR"/>
              <a:defRPr/>
            </a:pPr>
            <a:endParaRPr lang="en-US" dirty="0"/>
          </a:p>
          <a:p>
            <a:pPr marL="1006475" lvl="2" indent="-457200" eaLnBrk="1" hangingPunct="1">
              <a:buFont typeface="+mj-lt"/>
              <a:buAutoNum type="alphaLcParenR"/>
              <a:defRPr/>
            </a:pPr>
            <a:endParaRPr lang="en-US" dirty="0"/>
          </a:p>
          <a:p>
            <a:pPr marL="1006475" lvl="2" indent="-457200" eaLnBrk="1" hangingPunct="1">
              <a:buFont typeface="+mj-lt"/>
              <a:buAutoNum type="alphaLcParenR"/>
              <a:defRPr/>
            </a:pPr>
            <a:endParaRPr lang="en-US" dirty="0"/>
          </a:p>
          <a:p>
            <a:pPr marL="1006475" lvl="2" indent="-457200" eaLnBrk="1" hangingPunct="1">
              <a:buFont typeface="+mj-lt"/>
              <a:buAutoNum type="alphaLcParenR"/>
              <a:defRPr/>
            </a:pPr>
            <a:endParaRPr lang="en-US" dirty="0"/>
          </a:p>
          <a:p>
            <a:pPr marL="1006475" lvl="2" indent="-457200" eaLnBrk="1" hangingPunct="1">
              <a:buFont typeface="+mj-lt"/>
              <a:buAutoNum type="alphaLcParenR"/>
              <a:defRPr/>
            </a:pPr>
            <a:endParaRPr lang="en-US" dirty="0"/>
          </a:p>
          <a:p>
            <a:pPr marL="1006475" lvl="2" indent="-457200" eaLnBrk="1" hangingPunct="1">
              <a:defRPr/>
            </a:pPr>
            <a:r>
              <a:rPr lang="en-US" sz="2400" dirty="0"/>
              <a:t>Consistent with backward-looking reference points or form of KR reference points</a:t>
            </a:r>
          </a:p>
          <a:p>
            <a:pPr marL="655638" lvl="1" indent="-381000" eaLnBrk="1" hangingPunct="1">
              <a:defRPr/>
            </a:pPr>
            <a:endParaRPr lang="en-US" sz="2000" dirty="0"/>
          </a:p>
          <a:p>
            <a:pPr marL="655638" lvl="1" indent="-381000" eaLnBrk="1" hangingPunct="1">
              <a:defRPr/>
            </a:pPr>
            <a:endParaRPr lang="en-US" sz="2000" dirty="0"/>
          </a:p>
          <a:p>
            <a:pPr marL="655638" lvl="1" indent="-381000" eaLnBrk="1" hangingPunct="1">
              <a:defRPr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371600"/>
            <a:ext cx="6400800" cy="444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9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Labor Supply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9144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r>
              <a:rPr lang="en-US" dirty="0"/>
              <a:t>Gender norms in Labor Supply </a:t>
            </a:r>
            <a:r>
              <a:rPr lang="en-US" sz="2400" b="1" dirty="0"/>
              <a:t>(Bertrand, </a:t>
            </a:r>
            <a:r>
              <a:rPr lang="en-US" sz="2400" b="1" dirty="0" err="1"/>
              <a:t>Kamenica</a:t>
            </a:r>
            <a:r>
              <a:rPr lang="en-US" sz="2400" b="1" dirty="0"/>
              <a:t>, Pan QJE 2015)</a:t>
            </a:r>
            <a:endParaRPr lang="en-US" b="1" dirty="0"/>
          </a:p>
          <a:p>
            <a:pPr marL="655638" lvl="1" indent="-381000" eaLnBrk="1" hangingPunct="1">
              <a:defRPr/>
            </a:pPr>
            <a:r>
              <a:rPr lang="en-US" dirty="0"/>
              <a:t>Husband dislikes if spouse earns more</a:t>
            </a:r>
          </a:p>
          <a:p>
            <a:pPr marL="655638" lvl="1" indent="-381000" eaLnBrk="1" hangingPunct="1">
              <a:defRPr/>
            </a:pPr>
            <a:r>
              <a:rPr lang="en-US" dirty="0"/>
              <a:t>Marriages less likely to occur if wife earns more</a:t>
            </a:r>
          </a:p>
          <a:p>
            <a:pPr marL="655638" lvl="1" indent="-381000" eaLnBrk="1" hangingPunct="1">
              <a:defRPr/>
            </a:pPr>
            <a:endParaRPr lang="en-US" dirty="0"/>
          </a:p>
          <a:p>
            <a:pPr marL="655638" lvl="1" indent="-381000" eaLnBrk="1" hangingPunct="1">
              <a:defRPr/>
            </a:pPr>
            <a:endParaRPr lang="en-US" dirty="0"/>
          </a:p>
          <a:p>
            <a:pPr marL="655638" lvl="1" indent="-381000" eaLnBrk="1" hangingPunct="1">
              <a:defRPr/>
            </a:pPr>
            <a:endParaRPr lang="en-US" dirty="0"/>
          </a:p>
          <a:p>
            <a:pPr marL="655638" lvl="1" indent="-381000" eaLnBrk="1" hangingPunct="1">
              <a:defRPr/>
            </a:pPr>
            <a:endParaRPr lang="en-US" dirty="0"/>
          </a:p>
          <a:p>
            <a:pPr marL="655638" lvl="1" indent="-381000" eaLnBrk="1" hangingPunct="1">
              <a:defRPr/>
            </a:pPr>
            <a:endParaRPr lang="en-US" dirty="0"/>
          </a:p>
          <a:p>
            <a:pPr marL="655638" lvl="1" indent="-381000" eaLnBrk="1" hangingPunct="1">
              <a:defRPr/>
            </a:pPr>
            <a:endParaRPr lang="en-US" dirty="0"/>
          </a:p>
          <a:p>
            <a:pPr marL="655638" lvl="1" indent="-381000" eaLnBrk="1" hangingPunct="1">
              <a:defRPr/>
            </a:pPr>
            <a:endParaRPr lang="en-US" dirty="0"/>
          </a:p>
          <a:p>
            <a:pPr marL="655638" lvl="1" indent="-381000" eaLnBrk="1" hangingPunct="1">
              <a:defRPr/>
            </a:pPr>
            <a:endParaRPr lang="en-US" dirty="0"/>
          </a:p>
          <a:p>
            <a:pPr marL="655638" lvl="1" indent="-381000" eaLnBrk="1" hangingPunct="1">
              <a:defRPr/>
            </a:pPr>
            <a:endParaRPr lang="en-US" dirty="0"/>
          </a:p>
          <a:p>
            <a:pPr marL="655638" lvl="1" indent="-381000" eaLnBrk="1" hangingPunct="1"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159" y="2597770"/>
            <a:ext cx="5051241" cy="372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836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Labor Supply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9144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7538" lvl="1" indent="-342900" eaLnBrk="1" hangingPunct="1">
              <a:defRPr/>
            </a:pPr>
            <a:r>
              <a:rPr lang="en-US" b="1" dirty="0" err="1"/>
              <a:t>Hermle</a:t>
            </a:r>
            <a:r>
              <a:rPr lang="en-US" b="1" dirty="0"/>
              <a:t> and Hildebrand (WP 2020): </a:t>
            </a:r>
            <a:r>
              <a:rPr lang="en-US" dirty="0"/>
              <a:t>German admin data</a:t>
            </a:r>
          </a:p>
          <a:p>
            <a:pPr marL="617538" lvl="1" indent="-342900" eaLnBrk="1" hangingPunct="1">
              <a:defRPr/>
            </a:pPr>
            <a:endParaRPr lang="en-US" dirty="0"/>
          </a:p>
          <a:p>
            <a:pPr marL="617538" lvl="1" indent="-342900" eaLnBrk="1" hangingPunct="1">
              <a:defRPr/>
            </a:pPr>
            <a:endParaRPr lang="en-US" dirty="0"/>
          </a:p>
          <a:p>
            <a:pPr marL="617538" lvl="1" indent="-342900" eaLnBrk="1" hangingPunct="1">
              <a:defRPr/>
            </a:pPr>
            <a:endParaRPr lang="en-US" dirty="0"/>
          </a:p>
          <a:p>
            <a:pPr marL="617538" lvl="1" indent="-342900" eaLnBrk="1" hangingPunct="1">
              <a:defRPr/>
            </a:pPr>
            <a:endParaRPr lang="en-US" dirty="0"/>
          </a:p>
          <a:p>
            <a:pPr marL="617538" lvl="1" indent="-342900" eaLnBrk="1" hangingPunct="1">
              <a:defRPr/>
            </a:pPr>
            <a:endParaRPr lang="en-US" dirty="0"/>
          </a:p>
          <a:p>
            <a:pPr marL="617538" lvl="1" indent="-342900" eaLnBrk="1" hangingPunct="1">
              <a:defRPr/>
            </a:pPr>
            <a:endParaRPr lang="en-US" dirty="0"/>
          </a:p>
          <a:p>
            <a:pPr marL="617538" lvl="1" indent="-342900" eaLnBrk="1" hangingPunct="1">
              <a:defRPr/>
            </a:pPr>
            <a:endParaRPr lang="en-US" dirty="0"/>
          </a:p>
          <a:p>
            <a:pPr marL="617538" lvl="1" indent="-342900" eaLnBrk="1" hangingPunct="1">
              <a:defRPr/>
            </a:pPr>
            <a:endParaRPr lang="en-US" dirty="0"/>
          </a:p>
          <a:p>
            <a:pPr marL="617538" lvl="1" indent="-342900" eaLnBrk="1" hangingPunct="1">
              <a:defRPr/>
            </a:pPr>
            <a:r>
              <a:rPr lang="en-US" dirty="0"/>
              <a:t>It is a kink, not a jump!</a:t>
            </a:r>
          </a:p>
          <a:p>
            <a:pPr marL="617538" lvl="1" indent="-342900" eaLnBrk="1" hangingPunct="1">
              <a:defRPr/>
            </a:pPr>
            <a:r>
              <a:rPr lang="en-US" dirty="0">
                <a:sym typeface="Wingdings" panose="05000000000000000000" pitchFamily="2" charset="2"/>
              </a:rPr>
              <a:t> S</a:t>
            </a:r>
            <a:r>
              <a:rPr lang="en-US" dirty="0"/>
              <a:t>ocial preferences with kink a’ la inequity aversion, not a notch in utility</a:t>
            </a:r>
          </a:p>
          <a:p>
            <a:pPr marL="617538" lvl="1" indent="-342900" eaLnBrk="1" hangingPunct="1">
              <a:defRPr/>
            </a:pPr>
            <a:endParaRPr lang="en-US" dirty="0"/>
          </a:p>
          <a:p>
            <a:pPr marL="655638" lvl="1" indent="-381000" eaLnBrk="1" hangingPunct="1">
              <a:defRPr/>
            </a:pPr>
            <a:endParaRPr lang="en-US" dirty="0"/>
          </a:p>
        </p:txBody>
      </p:sp>
      <p:pic>
        <p:nvPicPr>
          <p:cNvPr id="7" name="Picture 6" descr="HermleSocPrefGenderShort.pdf - Adobe Acrobat Pro DC (32-bit)">
            <a:extLst>
              <a:ext uri="{FF2B5EF4-FFF2-40B4-BE49-F238E27FC236}">
                <a16:creationId xmlns:a16="http://schemas.microsoft.com/office/drawing/2014/main" id="{357EDFBC-AF48-49B4-8D0E-00329686AC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7" t="36666" r="23056" b="15556"/>
          <a:stretch/>
        </p:blipFill>
        <p:spPr>
          <a:xfrm>
            <a:off x="129824" y="1524000"/>
            <a:ext cx="4359350" cy="3124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B7001D-6E98-4193-86BB-D1FEF4234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034" y="1371600"/>
            <a:ext cx="4441012" cy="3276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BCE9BC-5437-4B5F-BE21-9AFFB1DD2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5867400"/>
            <a:ext cx="85538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Five Main Areas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marL="381000" indent="-381000" eaLnBrk="1" hangingPunct="1">
              <a:defRPr/>
            </a:pPr>
            <a:r>
              <a:rPr lang="en-US" dirty="0"/>
              <a:t>Five main areas of research: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/>
              <a:t>Worker Effort</a:t>
            </a:r>
          </a:p>
          <a:p>
            <a:pPr marL="1006475" lvl="2" indent="-457200" eaLnBrk="1" hangingPunct="1">
              <a:defRPr/>
            </a:pPr>
            <a:r>
              <a:rPr lang="en-US" dirty="0"/>
              <a:t>Present bias </a:t>
            </a:r>
          </a:p>
          <a:p>
            <a:pPr marL="1006475" lvl="2" indent="-457200" eaLnBrk="1" hangingPunct="1">
              <a:defRPr/>
            </a:pPr>
            <a:r>
              <a:rPr lang="en-US" dirty="0"/>
              <a:t>Horizontal / vertical social preferences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/>
              <a:t>Wage Setting</a:t>
            </a:r>
          </a:p>
          <a:p>
            <a:pPr marL="1006475" lvl="2" indent="-457200" eaLnBrk="1" hangingPunct="1">
              <a:defRPr/>
            </a:pPr>
            <a:r>
              <a:rPr lang="en-US" dirty="0"/>
              <a:t>Wage compression</a:t>
            </a:r>
          </a:p>
          <a:p>
            <a:pPr marL="1006475" lvl="2" indent="-457200" eaLnBrk="1" hangingPunct="1">
              <a:defRPr/>
            </a:pPr>
            <a:r>
              <a:rPr lang="en-US" dirty="0"/>
              <a:t>Nominal wage rigidity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/>
              <a:t>Job Search</a:t>
            </a:r>
          </a:p>
          <a:p>
            <a:pPr marL="1006475" lvl="2" indent="-457200" eaLnBrk="1" hangingPunct="1">
              <a:defRPr/>
            </a:pPr>
            <a:r>
              <a:rPr lang="en-US" dirty="0"/>
              <a:t>Present bias / overconfidence / ref dep in search effort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/>
              <a:t>Labor Supply</a:t>
            </a:r>
          </a:p>
          <a:p>
            <a:pPr marL="1006475" lvl="2" indent="-457200" eaLnBrk="1" hangingPunct="1">
              <a:defRPr/>
            </a:pPr>
            <a:r>
              <a:rPr lang="en-US" dirty="0"/>
              <a:t>Reference dependence and income targeting</a:t>
            </a:r>
          </a:p>
          <a:p>
            <a:pPr marL="1006475" lvl="2" indent="-457200" eaLnBrk="1" hangingPunct="1">
              <a:defRPr/>
            </a:pPr>
            <a:r>
              <a:rPr lang="en-US" dirty="0"/>
              <a:t>Gender norms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>
                <a:solidFill>
                  <a:srgbClr val="0070C0"/>
                </a:solidFill>
              </a:rPr>
              <a:t>Education</a:t>
            </a:r>
          </a:p>
          <a:p>
            <a:pPr marL="1006475" lvl="2" indent="-457200" eaLnBrk="1" hangingPunct="1">
              <a:defRPr/>
            </a:pPr>
            <a:r>
              <a:rPr lang="en-US" dirty="0">
                <a:solidFill>
                  <a:srgbClr val="0070C0"/>
                </a:solidFill>
              </a:rPr>
              <a:t>College attendance</a:t>
            </a:r>
          </a:p>
          <a:p>
            <a:pPr marL="1006475" lvl="2" indent="-457200" eaLnBrk="1" hangingPunct="1">
              <a:defRPr/>
            </a:pPr>
            <a:r>
              <a:rPr lang="en-US" dirty="0">
                <a:solidFill>
                  <a:srgbClr val="0070C0"/>
                </a:solidFill>
              </a:rPr>
              <a:t>Present bias / social norms / info / complexity of forms</a:t>
            </a:r>
          </a:p>
          <a:p>
            <a:pPr marL="1006475" lvl="2" indent="-457200" eaLnBrk="1" hangingPunct="1">
              <a:buFont typeface="+mj-lt"/>
              <a:buAutoNum type="arabi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41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Five Main Areas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marL="381000" indent="-381000" eaLnBrk="1" hangingPunct="1">
              <a:defRPr/>
            </a:pPr>
            <a:r>
              <a:rPr lang="en-US" dirty="0"/>
              <a:t>Five main areas of research: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>
                <a:solidFill>
                  <a:srgbClr val="0070C0"/>
                </a:solidFill>
              </a:rPr>
              <a:t>Worker Effort</a:t>
            </a:r>
          </a:p>
          <a:p>
            <a:pPr marL="1006475" lvl="2" indent="-457200" eaLnBrk="1" hangingPunct="1">
              <a:defRPr/>
            </a:pPr>
            <a:r>
              <a:rPr lang="en-US" dirty="0">
                <a:solidFill>
                  <a:srgbClr val="0070C0"/>
                </a:solidFill>
              </a:rPr>
              <a:t>Present bias </a:t>
            </a:r>
          </a:p>
          <a:p>
            <a:pPr marL="1006475" lvl="2" indent="-457200" eaLnBrk="1" hangingPunct="1">
              <a:defRPr/>
            </a:pPr>
            <a:r>
              <a:rPr lang="en-US" dirty="0">
                <a:solidFill>
                  <a:srgbClr val="0070C0"/>
                </a:solidFill>
              </a:rPr>
              <a:t>Horizontal / vertical social preferences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/>
              <a:t>Wage Setting</a:t>
            </a:r>
          </a:p>
          <a:p>
            <a:pPr marL="1006475" lvl="2" indent="-457200" eaLnBrk="1" hangingPunct="1">
              <a:defRPr/>
            </a:pPr>
            <a:r>
              <a:rPr lang="en-US" dirty="0"/>
              <a:t>Wage compression</a:t>
            </a:r>
          </a:p>
          <a:p>
            <a:pPr marL="1006475" lvl="2" indent="-457200" eaLnBrk="1" hangingPunct="1">
              <a:defRPr/>
            </a:pPr>
            <a:r>
              <a:rPr lang="en-US" dirty="0"/>
              <a:t>Nominal wage rigidity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/>
              <a:t>Job Search</a:t>
            </a:r>
          </a:p>
          <a:p>
            <a:pPr marL="1006475" lvl="2" indent="-457200" eaLnBrk="1" hangingPunct="1">
              <a:defRPr/>
            </a:pPr>
            <a:r>
              <a:rPr lang="en-US" dirty="0"/>
              <a:t>Present bias / overconfidence / ref dep in search effort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/>
              <a:t>Labor Supply</a:t>
            </a:r>
          </a:p>
          <a:p>
            <a:pPr marL="1006475" lvl="2" indent="-457200" eaLnBrk="1" hangingPunct="1">
              <a:defRPr/>
            </a:pPr>
            <a:r>
              <a:rPr lang="en-US" dirty="0"/>
              <a:t>Reference dependence and income targeting</a:t>
            </a:r>
          </a:p>
          <a:p>
            <a:pPr marL="1006475" lvl="2" indent="-457200" eaLnBrk="1" hangingPunct="1">
              <a:defRPr/>
            </a:pPr>
            <a:r>
              <a:rPr lang="en-US" dirty="0"/>
              <a:t>Gender norms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u="sng" dirty="0"/>
              <a:t>Education</a:t>
            </a:r>
          </a:p>
          <a:p>
            <a:pPr marL="1006475" lvl="2" indent="-457200" eaLnBrk="1" hangingPunct="1">
              <a:defRPr/>
            </a:pPr>
            <a:r>
              <a:rPr lang="en-US" dirty="0"/>
              <a:t>College attendance</a:t>
            </a:r>
          </a:p>
          <a:p>
            <a:pPr marL="1006475" lvl="2" indent="-457200" eaLnBrk="1" hangingPunct="1">
              <a:defRPr/>
            </a:pPr>
            <a:r>
              <a:rPr lang="en-US" dirty="0"/>
              <a:t>Present bias / social norms / info / complexity of forms</a:t>
            </a:r>
          </a:p>
          <a:p>
            <a:pPr marL="1006475" lvl="2" indent="-457200" eaLnBrk="1" hangingPunct="1">
              <a:buFont typeface="+mj-lt"/>
              <a:buAutoNum type="arabi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3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Educational Choices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9144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r>
              <a:rPr lang="en-US" dirty="0"/>
              <a:t>Benefits of attending school:</a:t>
            </a:r>
          </a:p>
          <a:p>
            <a:pPr marL="655638" lvl="1" indent="-381000" eaLnBrk="1" hangingPunct="1">
              <a:defRPr/>
            </a:pPr>
            <a:r>
              <a:rPr lang="en-US" dirty="0"/>
              <a:t>Returns to school are high (10%-12%/</a:t>
            </a:r>
            <a:r>
              <a:rPr lang="en-US" dirty="0" err="1"/>
              <a:t>yr</a:t>
            </a:r>
            <a:r>
              <a:rPr lang="en-US" dirty="0"/>
              <a:t> of school)</a:t>
            </a:r>
          </a:p>
          <a:p>
            <a:pPr marL="655638" lvl="1" indent="-381000" eaLnBrk="1" hangingPunct="1">
              <a:defRPr/>
            </a:pPr>
            <a:r>
              <a:rPr lang="en-US" dirty="0"/>
              <a:t>If anything, college premium has increased over time</a:t>
            </a:r>
          </a:p>
          <a:p>
            <a:pPr marL="381000" indent="-381000" eaLnBrk="1" hangingPunct="1">
              <a:defRPr/>
            </a:pPr>
            <a:r>
              <a:rPr lang="en-US" dirty="0"/>
              <a:t>Then why doesn’t (nearly) everyone go?</a:t>
            </a:r>
          </a:p>
          <a:p>
            <a:pPr marL="381000" indent="-381000" eaLnBrk="1" hangingPunct="1">
              <a:defRPr/>
            </a:pPr>
            <a:r>
              <a:rPr lang="en-US" dirty="0"/>
              <a:t>Active debate. Relevant behavioral factors: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i="1" dirty="0"/>
              <a:t>Excessive discounting</a:t>
            </a:r>
            <a:r>
              <a:rPr lang="en-US" dirty="0"/>
              <a:t> </a:t>
            </a:r>
            <a:r>
              <a:rPr lang="en-US" sz="2000" dirty="0"/>
              <a:t>(</a:t>
            </a:r>
            <a:r>
              <a:rPr lang="en-US" sz="2000" b="1" dirty="0" err="1"/>
              <a:t>Oreopoulos</a:t>
            </a:r>
            <a:r>
              <a:rPr lang="en-US" sz="2000" b="1" dirty="0"/>
              <a:t>, 2007</a:t>
            </a:r>
            <a:r>
              <a:rPr lang="en-US" sz="2000" dirty="0"/>
              <a:t>)</a:t>
            </a:r>
            <a:endParaRPr lang="en-US" sz="1600" dirty="0"/>
          </a:p>
          <a:p>
            <a:pPr marL="731838" lvl="1" indent="-457200" eaLnBrk="1" hangingPunct="1">
              <a:buFont typeface="+mj-lt"/>
              <a:buAutoNum type="arabicPeriod"/>
              <a:defRPr/>
            </a:pPr>
            <a:endParaRPr lang="en-US" sz="1800" dirty="0"/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i="1" dirty="0"/>
              <a:t>Poor information</a:t>
            </a:r>
            <a:r>
              <a:rPr lang="en-US" dirty="0"/>
              <a:t>, misperceived returns to college </a:t>
            </a:r>
            <a:r>
              <a:rPr lang="en-US" sz="2000" dirty="0"/>
              <a:t>(</a:t>
            </a:r>
            <a:r>
              <a:rPr lang="en-US" sz="2000" b="1" dirty="0"/>
              <a:t>Jensen, 2010; </a:t>
            </a:r>
            <a:r>
              <a:rPr lang="en-US" sz="2000" b="1" dirty="0" err="1"/>
              <a:t>Wiswall</a:t>
            </a:r>
            <a:r>
              <a:rPr lang="en-US" sz="2000" b="1" dirty="0"/>
              <a:t> and Zafar, 2015</a:t>
            </a:r>
            <a:r>
              <a:rPr lang="en-US" sz="2000" dirty="0"/>
              <a:t>)</a:t>
            </a:r>
            <a:endParaRPr lang="en-US" sz="1400" dirty="0"/>
          </a:p>
          <a:p>
            <a:pPr marL="731838" lvl="1" indent="-457200" eaLnBrk="1" hangingPunct="1">
              <a:buFont typeface="+mj-lt"/>
              <a:buAutoNum type="arabicPeriod"/>
              <a:defRPr/>
            </a:pPr>
            <a:endParaRPr lang="en-US" sz="1600" dirty="0"/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i="1" dirty="0"/>
              <a:t>Complexity</a:t>
            </a:r>
            <a:r>
              <a:rPr lang="en-US" dirty="0"/>
              <a:t>. FAFSA forms too hard </a:t>
            </a:r>
            <a:r>
              <a:rPr lang="en-US" sz="2000" dirty="0"/>
              <a:t>(</a:t>
            </a:r>
            <a:r>
              <a:rPr lang="en-US" sz="2000" b="1" dirty="0" err="1"/>
              <a:t>Bettinger</a:t>
            </a:r>
            <a:r>
              <a:rPr lang="en-US" sz="2000" b="1" dirty="0"/>
              <a:t>, Long, </a:t>
            </a:r>
            <a:r>
              <a:rPr lang="en-US" sz="2000" b="1" dirty="0" err="1"/>
              <a:t>Oreopoulos</a:t>
            </a:r>
            <a:r>
              <a:rPr lang="en-US" sz="2000" b="1" dirty="0"/>
              <a:t>, </a:t>
            </a:r>
            <a:r>
              <a:rPr lang="en-US" sz="2000" b="1" dirty="0" err="1"/>
              <a:t>Sanbonmatsu</a:t>
            </a:r>
            <a:r>
              <a:rPr lang="en-US" sz="2000" b="1" dirty="0"/>
              <a:t>, 2012</a:t>
            </a:r>
            <a:r>
              <a:rPr lang="en-US" sz="2000" dirty="0"/>
              <a:t>)</a:t>
            </a:r>
            <a:endParaRPr lang="en-US" sz="1400" dirty="0"/>
          </a:p>
          <a:p>
            <a:pPr marL="731838" lvl="1" indent="-457200" eaLnBrk="1" hangingPunct="1">
              <a:buFont typeface="+mj-lt"/>
              <a:buAutoNum type="arabicPeriod"/>
              <a:defRPr/>
            </a:pPr>
            <a:endParaRPr lang="en-US" sz="1400" dirty="0"/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i="1" dirty="0"/>
              <a:t>Social norms. </a:t>
            </a:r>
            <a:r>
              <a:rPr lang="en-US" dirty="0"/>
              <a:t>Acting white </a:t>
            </a:r>
            <a:r>
              <a:rPr lang="en-US" sz="2000" b="1" dirty="0"/>
              <a:t>(Fryer and Austen-Smith; </a:t>
            </a:r>
            <a:r>
              <a:rPr lang="en-US" sz="2000" b="1" dirty="0" err="1"/>
              <a:t>Bursztyn</a:t>
            </a:r>
            <a:r>
              <a:rPr lang="en-US" sz="2000" b="1" dirty="0"/>
              <a:t>, Jensen)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83079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Educational Choices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9144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7538" lvl="1" indent="-342900" eaLnBrk="1" hangingPunct="1">
              <a:defRPr/>
            </a:pPr>
            <a:r>
              <a:rPr lang="en-US" dirty="0"/>
              <a:t>Do people skip educational investments to avoid counter-cultural signaling? </a:t>
            </a:r>
            <a:r>
              <a:rPr lang="en-US" sz="2000" b="1" dirty="0"/>
              <a:t>(</a:t>
            </a:r>
            <a:r>
              <a:rPr lang="en-US" sz="2000" b="1" dirty="0" err="1"/>
              <a:t>Bursztyn</a:t>
            </a:r>
            <a:r>
              <a:rPr lang="en-US" sz="2000" b="1" dirty="0"/>
              <a:t>, Jensen, QJE 2015)</a:t>
            </a:r>
          </a:p>
          <a:p>
            <a:pPr marL="892175" lvl="2" indent="-342900" eaLnBrk="1" hangingPunct="1">
              <a:defRPr/>
            </a:pPr>
            <a:r>
              <a:rPr lang="en-US" dirty="0"/>
              <a:t>Offer free SAT prep in minority LA public high schools</a:t>
            </a:r>
          </a:p>
          <a:p>
            <a:pPr marL="892175" lvl="2" indent="-342900" eaLnBrk="1" hangingPunct="1">
              <a:defRPr/>
            </a:pPr>
            <a:r>
              <a:rPr lang="en-US" dirty="0"/>
              <a:t>“</a:t>
            </a:r>
            <a:r>
              <a:rPr lang="en-US" dirty="0" err="1"/>
              <a:t>Bursztyn</a:t>
            </a:r>
            <a:r>
              <a:rPr lang="en-US" dirty="0"/>
              <a:t>” design: (Public vs Private) X (Group signaled to)</a:t>
            </a:r>
          </a:p>
          <a:p>
            <a:pPr marL="892175" lvl="2" indent="-342900" eaLnBrk="1" hangingPunct="1">
              <a:defRPr/>
            </a:pPr>
            <a:r>
              <a:rPr lang="en-US" sz="1800" dirty="0"/>
              <a:t>Public/Private: “</a:t>
            </a:r>
            <a:r>
              <a:rPr lang="en-US" sz="1800" i="1" dirty="0"/>
              <a:t>Decision to sign up for the course will be kept completely private from everyone, except </a:t>
            </a:r>
            <a:r>
              <a:rPr lang="en-US" sz="1800" b="1" i="1" dirty="0"/>
              <a:t>[including]</a:t>
            </a:r>
            <a:r>
              <a:rPr lang="en-US" sz="1800" i="1" dirty="0"/>
              <a:t> the other students in the room</a:t>
            </a:r>
            <a:r>
              <a:rPr lang="en-US" dirty="0"/>
              <a:t>”</a:t>
            </a:r>
          </a:p>
        </p:txBody>
      </p:sp>
      <p:pic>
        <p:nvPicPr>
          <p:cNvPr id="9" name="Picture 8" descr="BursztynJensen2013_FigureIV.pdf - Adobe Acrobat Pro DC (32-bit)">
            <a:extLst>
              <a:ext uri="{FF2B5EF4-FFF2-40B4-BE49-F238E27FC236}">
                <a16:creationId xmlns:a16="http://schemas.microsoft.com/office/drawing/2014/main" id="{C1C46D6C-75D9-4091-851F-2AA2B3FE23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t="17676" r="12650" b="13278"/>
          <a:stretch/>
        </p:blipFill>
        <p:spPr>
          <a:xfrm>
            <a:off x="1447800" y="3063025"/>
            <a:ext cx="5181600" cy="379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1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9144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7538" lvl="1" indent="-342900" eaLnBrk="1" hangingPunct="1">
              <a:defRPr/>
            </a:pPr>
            <a:endParaRPr lang="en-US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99F6AF-612F-4517-A892-7208DB215B49}"/>
              </a:ext>
            </a:extLst>
          </p:cNvPr>
          <p:cNvSpPr txBox="1">
            <a:spLocks/>
          </p:cNvSpPr>
          <p:nvPr/>
        </p:nvSpPr>
        <p:spPr>
          <a:xfrm>
            <a:off x="381000" y="10668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  <a:defRPr/>
            </a:pPr>
            <a:endParaRPr lang="en-US" sz="3600" b="1" dirty="0"/>
          </a:p>
          <a:p>
            <a:pPr marL="0" indent="0" algn="ctr" eaLnBrk="1" hangingPunct="1">
              <a:buNone/>
              <a:defRPr/>
            </a:pPr>
            <a:endParaRPr lang="en-US" sz="3600" b="1" dirty="0"/>
          </a:p>
          <a:p>
            <a:pPr marL="0" indent="0" algn="ctr" eaLnBrk="1" hangingPunct="1">
              <a:buNone/>
              <a:defRPr/>
            </a:pPr>
            <a:endParaRPr lang="en-US" sz="3600" b="1" dirty="0"/>
          </a:p>
          <a:p>
            <a:pPr marL="0" indent="0" algn="ctr" eaLnBrk="1" hangingPunct="1">
              <a:buNone/>
              <a:defRPr/>
            </a:pPr>
            <a:r>
              <a:rPr lang="en-US" sz="3600" b="1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5215156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Wage Setting, Nominal Wage Rigidity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9144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r>
              <a:rPr lang="en-US" b="1" dirty="0" err="1"/>
              <a:t>Bewley</a:t>
            </a:r>
            <a:r>
              <a:rPr lang="en-US" b="1" dirty="0"/>
              <a:t> (1999) </a:t>
            </a:r>
            <a:r>
              <a:rPr lang="en-US" dirty="0"/>
              <a:t>interviews of managers and workers</a:t>
            </a:r>
          </a:p>
          <a:p>
            <a:pPr marL="655638" lvl="1" indent="-381000" eaLnBrk="1" hangingPunct="1">
              <a:defRPr/>
            </a:pPr>
            <a:r>
              <a:rPr lang="en-US" dirty="0"/>
              <a:t>They hate nominal wage cuts</a:t>
            </a:r>
          </a:p>
          <a:p>
            <a:pPr marL="381000" indent="-381000" eaLnBrk="1" hangingPunct="1">
              <a:defRPr/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xpect employers to avoid nominal wage decreases</a:t>
            </a:r>
          </a:p>
          <a:p>
            <a:pPr marL="655638" lvl="1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r>
              <a:rPr lang="en-US" b="1" dirty="0"/>
              <a:t>Card and </a:t>
            </a:r>
            <a:r>
              <a:rPr lang="en-US" b="1" dirty="0" err="1"/>
              <a:t>Hyslop</a:t>
            </a:r>
            <a:r>
              <a:rPr lang="en-US" b="1" dirty="0"/>
              <a:t> (1997)</a:t>
            </a:r>
            <a:r>
              <a:rPr lang="en-US" dirty="0"/>
              <a:t>: Early evidence on this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220" y="3272786"/>
            <a:ext cx="4279980" cy="32042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587759"/>
            <a:ext cx="4495800" cy="277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4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Worker Effort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066800"/>
            <a:ext cx="86106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eaLnBrk="1" hangingPunct="1">
              <a:defRPr/>
            </a:pPr>
            <a:r>
              <a:rPr lang="en-US" dirty="0"/>
              <a:t>What determines effort at the workplace?</a:t>
            </a:r>
          </a:p>
          <a:p>
            <a:pPr marL="655638" lvl="1" indent="-381000" eaLnBrk="1" hangingPunct="1">
              <a:defRPr/>
            </a:pPr>
            <a:r>
              <a:rPr lang="en-US" dirty="0"/>
              <a:t>Explicit and implicit incentives (e.g., promotions)</a:t>
            </a:r>
          </a:p>
          <a:p>
            <a:pPr marL="655638" lvl="1" indent="-381000" eaLnBrk="1" hangingPunct="1">
              <a:defRPr/>
            </a:pPr>
            <a:r>
              <a:rPr lang="en-US" dirty="0"/>
              <a:t>But also </a:t>
            </a:r>
            <a:r>
              <a:rPr lang="en-US" i="1" u="sng" dirty="0"/>
              <a:t>motivation</a:t>
            </a:r>
          </a:p>
          <a:p>
            <a:pPr marL="655638" lvl="1" indent="-381000" eaLnBrk="1" hangingPunct="1">
              <a:defRPr/>
            </a:pPr>
            <a:endParaRPr lang="en-US" i="1" u="sng" dirty="0"/>
          </a:p>
          <a:p>
            <a:pPr marL="381000" indent="-381000" eaLnBrk="1" hangingPunct="1">
              <a:defRPr/>
            </a:pPr>
            <a:r>
              <a:rPr lang="en-US" dirty="0"/>
              <a:t>Factor 1 in motivation: </a:t>
            </a:r>
            <a:r>
              <a:rPr lang="en-US" i="1" dirty="0"/>
              <a:t>Present bias</a:t>
            </a:r>
          </a:p>
          <a:p>
            <a:pPr marL="655638" lvl="1" indent="-381000" eaLnBrk="1" hangingPunct="1">
              <a:defRPr/>
            </a:pPr>
            <a:r>
              <a:rPr lang="en-US" dirty="0"/>
              <a:t>Work entails immediate effort costs and delayed  benefit</a:t>
            </a:r>
          </a:p>
          <a:p>
            <a:pPr marL="655638" lvl="1" indent="-381000" eaLnBrk="1" hangingPunct="1">
              <a:defRPr/>
            </a:pPr>
            <a:r>
              <a:rPr lang="en-US" dirty="0"/>
              <a:t>Present bias </a:t>
            </a:r>
            <a:r>
              <a:rPr lang="en-US" dirty="0">
                <a:sym typeface="Wingdings" panose="05000000000000000000" pitchFamily="2" charset="2"/>
              </a:rPr>
              <a:t>Not work hard enough</a:t>
            </a:r>
          </a:p>
          <a:p>
            <a:pPr marL="381000" indent="-381000" eaLnBrk="1" hangingPunct="1">
              <a:defRPr/>
            </a:pPr>
            <a:r>
              <a:rPr lang="en-US" dirty="0"/>
              <a:t>Key point, with remarkably little evidence</a:t>
            </a:r>
          </a:p>
          <a:p>
            <a:pPr marL="381000" indent="-381000" eaLnBrk="1" hangingPunct="1">
              <a:defRPr/>
            </a:pPr>
            <a:endParaRPr lang="en-US" b="1" dirty="0"/>
          </a:p>
          <a:p>
            <a:pPr marL="381000" indent="-381000" eaLnBrk="1" hangingPunct="1">
              <a:defRPr/>
            </a:pPr>
            <a:r>
              <a:rPr lang="en-US" b="1" dirty="0"/>
              <a:t>Kaur, Kremer, Mullainathan (JPE 2015) </a:t>
            </a:r>
            <a:r>
              <a:rPr lang="en-US" dirty="0"/>
              <a:t>set up factory: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dirty="0"/>
              <a:t>Randomize timing of pay (relative to effort)</a:t>
            </a:r>
          </a:p>
          <a:p>
            <a:pPr marL="731838" lvl="1" indent="-457200" eaLnBrk="1" hangingPunct="1">
              <a:buFont typeface="+mj-lt"/>
              <a:buAutoNum type="arabicPeriod"/>
              <a:defRPr/>
            </a:pPr>
            <a:r>
              <a:rPr lang="en-US" dirty="0"/>
              <a:t>Offer commitment device to work harder</a:t>
            </a:r>
          </a:p>
          <a:p>
            <a:pPr marL="655638" lvl="1" indent="-381000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80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Worker Effort: Present Bias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0668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/>
              <a:t>Effort relative to pay identifies time preferences </a:t>
            </a:r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r>
              <a:rPr lang="en-US" dirty="0"/>
              <a:t>Not quite beta-delta, but close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99" y="1667828"/>
            <a:ext cx="5992659" cy="351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1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Worker Effort: Present Bias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7620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+mj-lt"/>
              <a:buAutoNum type="arabicPeriod" startAt="2"/>
              <a:defRPr/>
            </a:pPr>
            <a:r>
              <a:rPr lang="en-US" dirty="0"/>
              <a:t>Commitment device:</a:t>
            </a:r>
          </a:p>
          <a:p>
            <a:pPr marL="514350" indent="-514350" eaLnBrk="1" hangingPunct="1">
              <a:buFont typeface="+mj-lt"/>
              <a:buAutoNum type="arabicPeriod" startAt="2"/>
              <a:defRPr/>
            </a:pPr>
            <a:endParaRPr lang="en-US" dirty="0"/>
          </a:p>
          <a:p>
            <a:pPr marL="514350" indent="-514350" eaLnBrk="1" hangingPunct="1">
              <a:buFont typeface="+mj-lt"/>
              <a:buAutoNum type="arabicPeriod" startAt="2"/>
              <a:defRPr/>
            </a:pPr>
            <a:endParaRPr lang="en-US" dirty="0"/>
          </a:p>
          <a:p>
            <a:pPr marL="514350" indent="-514350" eaLnBrk="1" hangingPunct="1">
              <a:buFont typeface="+mj-lt"/>
              <a:buAutoNum type="arabicPeriod" startAt="2"/>
              <a:defRPr/>
            </a:pPr>
            <a:endParaRPr lang="en-US" dirty="0"/>
          </a:p>
          <a:p>
            <a:pPr marL="514350" indent="-514350" eaLnBrk="1" hangingPunct="1">
              <a:buFont typeface="+mj-lt"/>
              <a:buAutoNum type="arabicPeriod" startAt="2"/>
              <a:defRPr/>
            </a:pPr>
            <a:endParaRPr lang="en-US" dirty="0"/>
          </a:p>
          <a:p>
            <a:pPr marL="514350" indent="-514350" eaLnBrk="1" hangingPunct="1">
              <a:buFont typeface="+mj-lt"/>
              <a:buAutoNum type="arabicPeriod" startAt="2"/>
              <a:defRPr/>
            </a:pPr>
            <a:endParaRPr lang="en-US" dirty="0"/>
          </a:p>
          <a:p>
            <a:pPr marL="788988" lvl="1" indent="-514350" eaLnBrk="1" hangingPunct="1">
              <a:defRPr/>
            </a:pPr>
            <a:r>
              <a:rPr lang="en-US" dirty="0"/>
              <a:t>High take-up and enhances production </a:t>
            </a:r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224258"/>
            <a:ext cx="3124200" cy="2338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562" y="3962400"/>
            <a:ext cx="54768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/>
              <a:t>Worker Effort: Present Bias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762000"/>
            <a:ext cx="8534400" cy="541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dirty="0"/>
              <a:t>Also on effort and present bias: </a:t>
            </a:r>
            <a:r>
              <a:rPr lang="en-US" b="1" dirty="0"/>
              <a:t>Augenblick, </a:t>
            </a:r>
            <a:r>
              <a:rPr lang="en-US" b="1" dirty="0" err="1"/>
              <a:t>Niederle</a:t>
            </a:r>
            <a:r>
              <a:rPr lang="en-US" b="1" dirty="0"/>
              <a:t>, Sprenger (QJE 2015)</a:t>
            </a:r>
          </a:p>
          <a:p>
            <a:pPr lvl="1" eaLnBrk="1" hangingPunct="1">
              <a:defRPr/>
            </a:pPr>
            <a:r>
              <a:rPr lang="en-US" dirty="0"/>
              <a:t>Lab/Online experiment, allocate effort now versus later</a:t>
            </a:r>
          </a:p>
          <a:p>
            <a:pPr lvl="1" eaLnBrk="1" hangingPunct="1">
              <a:defRPr/>
            </a:pPr>
            <a:r>
              <a:rPr lang="en-US" dirty="0"/>
              <a:t>Methodological break-through to identify beta-delta, compared to money now- money later choices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Experiment over multiple weeks</a:t>
            </a:r>
          </a:p>
          <a:p>
            <a:pPr lvl="2" eaLnBrk="1" hangingPunct="1">
              <a:defRPr/>
            </a:pPr>
            <a:r>
              <a:rPr lang="en-US" dirty="0"/>
              <a:t>Week 1: Allocation of how much effort between Weeks 2 and 3</a:t>
            </a:r>
          </a:p>
          <a:p>
            <a:pPr lvl="2" eaLnBrk="1" hangingPunct="1">
              <a:defRPr/>
            </a:pPr>
            <a:r>
              <a:rPr lang="en-US" dirty="0"/>
              <a:t>Week 2: Choose again allocation of effort between Weeks 2 and 3</a:t>
            </a:r>
          </a:p>
          <a:p>
            <a:pPr lvl="2" eaLnBrk="1" hangingPunct="1">
              <a:defRPr/>
            </a:pPr>
            <a:r>
              <a:rPr lang="en-US" dirty="0"/>
              <a:t>Is there a difference?</a:t>
            </a:r>
          </a:p>
          <a:p>
            <a:pPr lvl="2" eaLnBrk="1" hangingPunct="1">
              <a:defRPr/>
            </a:pPr>
            <a:endParaRPr lang="en-US" dirty="0"/>
          </a:p>
          <a:p>
            <a:pPr lvl="2" eaLnBrk="1" hangingPunct="1">
              <a:defRPr/>
            </a:pPr>
            <a:r>
              <a:rPr lang="en-US" dirty="0"/>
              <a:t>Then same with money</a:t>
            </a:r>
          </a:p>
          <a:p>
            <a:pPr lvl="1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/>
          </a:p>
          <a:p>
            <a:pPr marL="381000" indent="-381000" eaLnBrk="1" hangingPunct="1">
              <a:defRPr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625D0C-96BE-4885-83A3-996D2D2A2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895600"/>
            <a:ext cx="3624168" cy="75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27138</TotalTime>
  <Words>2707</Words>
  <Application>Microsoft Office PowerPoint</Application>
  <PresentationFormat>On-screen Show (4:3)</PresentationFormat>
  <Paragraphs>668</Paragraphs>
  <Slides>53</Slides>
  <Notes>49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  <vt:variant>
        <vt:lpstr>Custom Shows</vt:lpstr>
      </vt:variant>
      <vt:variant>
        <vt:i4>1</vt:i4>
      </vt:variant>
    </vt:vector>
  </HeadingPairs>
  <TitlesOfParts>
    <vt:vector size="59" baseType="lpstr">
      <vt:lpstr>Arial</vt:lpstr>
      <vt:lpstr>Calibri</vt:lpstr>
      <vt:lpstr>Constantia</vt:lpstr>
      <vt:lpstr>Wingdings 2</vt:lpstr>
      <vt:lpstr>Equity</vt:lpstr>
      <vt:lpstr>2022 Behavioral Summer Camp: Behavioral Labor Economics</vt:lpstr>
      <vt:lpstr>Behavioral Economics by Field</vt:lpstr>
      <vt:lpstr>Behavioral Labor Economics: History</vt:lpstr>
      <vt:lpstr>Five Main Areas</vt:lpstr>
      <vt:lpstr>Five Main Areas</vt:lpstr>
      <vt:lpstr>Worker Effort</vt:lpstr>
      <vt:lpstr>Worker Effort: Present Bias</vt:lpstr>
      <vt:lpstr>Worker Effort: Present Bias</vt:lpstr>
      <vt:lpstr>Worker Effort: Present Bias</vt:lpstr>
      <vt:lpstr>Worker Effort: Present Bias</vt:lpstr>
      <vt:lpstr>Worker Effort: Social Preferences</vt:lpstr>
      <vt:lpstr>Worker Effort, Horizontal Preferences</vt:lpstr>
      <vt:lpstr>Worker Effort, Horizontal Preferences</vt:lpstr>
      <vt:lpstr>Worker Effort, Horizontal Preferences</vt:lpstr>
      <vt:lpstr>Worker Effort, Horizontal Preferences</vt:lpstr>
      <vt:lpstr>Worker Effort, Horizontal Preferences</vt:lpstr>
      <vt:lpstr>Worker Effort, Horizontal Preferences</vt:lpstr>
      <vt:lpstr>Worker Effort, Vertical Preferences</vt:lpstr>
      <vt:lpstr>Worker Effort, Vertical Preferences</vt:lpstr>
      <vt:lpstr>Worker Effort, Vertical Preferences</vt:lpstr>
      <vt:lpstr>Worker Effort, Vertical Preferences</vt:lpstr>
      <vt:lpstr>Worker Effort, Vertical Preferences</vt:lpstr>
      <vt:lpstr>Worker Effort, Vertical Preferences</vt:lpstr>
      <vt:lpstr>Worker Effort, Vertical Preferences</vt:lpstr>
      <vt:lpstr>Worker Effort, Vertical Preferences</vt:lpstr>
      <vt:lpstr>Worker Effort, Vertical Preferences</vt:lpstr>
      <vt:lpstr>Worker Effort, Other</vt:lpstr>
      <vt:lpstr>Five Main Areas</vt:lpstr>
      <vt:lpstr>Wage Setting Implications</vt:lpstr>
      <vt:lpstr>Wage Setting Implications, Outsourcing</vt:lpstr>
      <vt:lpstr>Wage Setting Implications, Outsourcing</vt:lpstr>
      <vt:lpstr>Wage Setting, Nominal Wage Rigidity</vt:lpstr>
      <vt:lpstr>Wage Setting, Nominal Wage Rigidity</vt:lpstr>
      <vt:lpstr>Five Main Areas</vt:lpstr>
      <vt:lpstr>Job Search</vt:lpstr>
      <vt:lpstr>Job Search, Present Bias</vt:lpstr>
      <vt:lpstr>Job Search, Overconfidence</vt:lpstr>
      <vt:lpstr>Job Search, Overconfidence</vt:lpstr>
      <vt:lpstr>Job Search, Reference Dependence</vt:lpstr>
      <vt:lpstr>Job Search, Reference Dependence</vt:lpstr>
      <vt:lpstr>Job Search, Reference Dependence</vt:lpstr>
      <vt:lpstr>1. Job Search, Reference Dependence</vt:lpstr>
      <vt:lpstr>Job Search, Reference Dependence</vt:lpstr>
      <vt:lpstr>Five Main Areas</vt:lpstr>
      <vt:lpstr>Labor Supply</vt:lpstr>
      <vt:lpstr>Labor Supply</vt:lpstr>
      <vt:lpstr>Labor Supply</vt:lpstr>
      <vt:lpstr>Labor Supply</vt:lpstr>
      <vt:lpstr>Five Main Areas</vt:lpstr>
      <vt:lpstr>Educational Choices</vt:lpstr>
      <vt:lpstr>Educational Choices</vt:lpstr>
      <vt:lpstr>PowerPoint Presentation</vt:lpstr>
      <vt:lpstr>Wage Setting, Nominal Wage Rigidity</vt:lpstr>
      <vt:lpstr>Custom Show 1</vt:lpstr>
    </vt:vector>
  </TitlesOfParts>
  <Company>University of Notre Dame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Search of Attention   Zhi Da†, Joey Engelberg‡, and Pengjie Gao*    †,* University of Notre Dame ‡ UNC</dc:title>
  <dc:creator>pgao</dc:creator>
  <cp:lastModifiedBy>Sall, Emily DePuy</cp:lastModifiedBy>
  <cp:revision>624</cp:revision>
  <cp:lastPrinted>2009-10-04T16:26:24Z</cp:lastPrinted>
  <dcterms:created xsi:type="dcterms:W3CDTF">2009-11-03T21:35:35Z</dcterms:created>
  <dcterms:modified xsi:type="dcterms:W3CDTF">2022-07-08T01:06:11Z</dcterms:modified>
</cp:coreProperties>
</file>