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67"/>
  </p:notesMasterIdLst>
  <p:handoutMasterIdLst>
    <p:handoutMasterId r:id="rId68"/>
  </p:handoutMasterIdLst>
  <p:sldIdLst>
    <p:sldId id="256" r:id="rId2"/>
    <p:sldId id="331" r:id="rId3"/>
    <p:sldId id="277" r:id="rId4"/>
    <p:sldId id="257" r:id="rId5"/>
    <p:sldId id="341" r:id="rId6"/>
    <p:sldId id="339" r:id="rId7"/>
    <p:sldId id="340" r:id="rId8"/>
    <p:sldId id="325" r:id="rId9"/>
    <p:sldId id="300" r:id="rId10"/>
    <p:sldId id="326" r:id="rId11"/>
    <p:sldId id="258" r:id="rId12"/>
    <p:sldId id="259" r:id="rId13"/>
    <p:sldId id="328" r:id="rId14"/>
    <p:sldId id="260" r:id="rId15"/>
    <p:sldId id="261" r:id="rId16"/>
    <p:sldId id="263" r:id="rId17"/>
    <p:sldId id="265" r:id="rId18"/>
    <p:sldId id="275" r:id="rId19"/>
    <p:sldId id="276" r:id="rId20"/>
    <p:sldId id="266" r:id="rId21"/>
    <p:sldId id="267" r:id="rId22"/>
    <p:sldId id="338" r:id="rId23"/>
    <p:sldId id="302" r:id="rId24"/>
    <p:sldId id="303" r:id="rId25"/>
    <p:sldId id="321" r:id="rId26"/>
    <p:sldId id="304" r:id="rId27"/>
    <p:sldId id="305" r:id="rId28"/>
    <p:sldId id="306" r:id="rId29"/>
    <p:sldId id="307" r:id="rId30"/>
    <p:sldId id="308" r:id="rId31"/>
    <p:sldId id="309" r:id="rId32"/>
    <p:sldId id="310" r:id="rId33"/>
    <p:sldId id="268" r:id="rId34"/>
    <p:sldId id="311" r:id="rId35"/>
    <p:sldId id="312" r:id="rId36"/>
    <p:sldId id="313" r:id="rId37"/>
    <p:sldId id="314" r:id="rId38"/>
    <p:sldId id="315" r:id="rId39"/>
    <p:sldId id="316" r:id="rId40"/>
    <p:sldId id="317" r:id="rId41"/>
    <p:sldId id="318" r:id="rId42"/>
    <p:sldId id="319" r:id="rId43"/>
    <p:sldId id="320" r:id="rId44"/>
    <p:sldId id="322" r:id="rId45"/>
    <p:sldId id="280" r:id="rId46"/>
    <p:sldId id="281" r:id="rId47"/>
    <p:sldId id="282" r:id="rId48"/>
    <p:sldId id="283" r:id="rId49"/>
    <p:sldId id="284" r:id="rId50"/>
    <p:sldId id="285" r:id="rId51"/>
    <p:sldId id="286" r:id="rId52"/>
    <p:sldId id="287" r:id="rId53"/>
    <p:sldId id="288" r:id="rId54"/>
    <p:sldId id="289" r:id="rId55"/>
    <p:sldId id="290" r:id="rId56"/>
    <p:sldId id="291" r:id="rId57"/>
    <p:sldId id="292" r:id="rId58"/>
    <p:sldId id="293" r:id="rId59"/>
    <p:sldId id="294" r:id="rId60"/>
    <p:sldId id="295" r:id="rId61"/>
    <p:sldId id="296" r:id="rId62"/>
    <p:sldId id="297" r:id="rId63"/>
    <p:sldId id="298" r:id="rId64"/>
    <p:sldId id="323" r:id="rId65"/>
    <p:sldId id="330" r:id="rId66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934"/>
    <p:restoredTop sz="94679"/>
  </p:normalViewPr>
  <p:slideViewPr>
    <p:cSldViewPr>
      <p:cViewPr varScale="1">
        <p:scale>
          <a:sx n="154" d="100"/>
          <a:sy n="154" d="100"/>
        </p:scale>
        <p:origin x="1656" y="20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71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5C41622C-D241-4045-9AB2-5675CE9DD06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7DC410F-07B6-D341-82B0-8CC16B04306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en-US"/>
              <a:t>01/24/2022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5A50D0C-B514-6B4F-962F-F1017ABB633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31D8A7A-1482-2640-A122-54CDDC6022B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532774-B176-3B44-8600-5428C85A60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5522911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buFontTx/>
              <a:buNone/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FontTx/>
              <a:buNone/>
              <a:defRPr sz="1200">
                <a:latin typeface="Arial" charset="0"/>
              </a:defRPr>
            </a:lvl1pPr>
          </a:lstStyle>
          <a:p>
            <a:pPr>
              <a:defRPr/>
            </a:pPr>
            <a:r>
              <a:rPr lang="en-US"/>
              <a:t>01/24/2022</a:t>
            </a:r>
          </a:p>
        </p:txBody>
      </p:sp>
      <p:sp>
        <p:nvSpPr>
          <p:cNvPr id="20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813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4813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buFontTx/>
              <a:buNone/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813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FontTx/>
              <a:buNone/>
              <a:defRPr sz="1200"/>
            </a:lvl1pPr>
          </a:lstStyle>
          <a:p>
            <a:pPr>
              <a:defRPr/>
            </a:pPr>
            <a:fld id="{FB47D760-056D-4A6A-9A71-A1D3110EB26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06A71EAD-11A6-4FDB-BA46-F28EF7572D31}" type="slidenum">
              <a:rPr lang="en-US" altLang="en-US" sz="1200" smtClean="0"/>
              <a:pPr/>
              <a:t>1</a:t>
            </a:fld>
            <a:endParaRPr lang="en-US" altLang="en-US" sz="1200"/>
          </a:p>
        </p:txBody>
      </p:sp>
      <p:sp>
        <p:nvSpPr>
          <p:cNvPr id="4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4226CFD-32EA-F348-A476-FE8A35E82165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01/24/2022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2C178895-E7E4-4F6A-A006-68C6C27DFCF1}" type="slidenum">
              <a:rPr lang="en-US" altLang="en-US" sz="1200" smtClean="0"/>
              <a:pPr/>
              <a:t>15</a:t>
            </a:fld>
            <a:endParaRPr lang="en-US" altLang="en-US" sz="1200"/>
          </a:p>
        </p:txBody>
      </p:sp>
      <p:sp>
        <p:nvSpPr>
          <p:cNvPr id="22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3ADE52A-C56A-434E-9E65-30DDA4DB0413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01/24/2022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75BB8B11-ACC5-43F4-B43C-B4368B3F5E10}" type="slidenum">
              <a:rPr lang="en-US" altLang="en-US" sz="1200" smtClean="0"/>
              <a:pPr/>
              <a:t>16</a:t>
            </a:fld>
            <a:endParaRPr lang="en-US" altLang="en-US" sz="1200"/>
          </a:p>
        </p:txBody>
      </p:sp>
      <p:sp>
        <p:nvSpPr>
          <p:cNvPr id="245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7D927CB-8136-6D47-B257-03CE396F3807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01/24/2022</a:t>
            </a: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E40A4D72-5E33-491E-B09A-3FA28E74B1FF}" type="slidenum">
              <a:rPr lang="en-US" altLang="en-US" sz="1200" smtClean="0"/>
              <a:pPr/>
              <a:t>17</a:t>
            </a:fld>
            <a:endParaRPr lang="en-US" altLang="en-US" sz="1200"/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F13B59E-7C3A-EE47-B77B-9F6C7550E05D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01/24/2022</a:t>
            </a: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6830BB56-0054-42BC-8D5A-5C81162F8057}" type="slidenum">
              <a:rPr lang="en-US" altLang="en-US" sz="1200" smtClean="0"/>
              <a:pPr/>
              <a:t>18</a:t>
            </a:fld>
            <a:endParaRPr lang="en-US" altLang="en-US" sz="1200"/>
          </a:p>
        </p:txBody>
      </p:sp>
      <p:sp>
        <p:nvSpPr>
          <p:cNvPr id="28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7C448E1-6245-5E49-BCA2-BA57D9C7BAFA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01/24/2022</a:t>
            </a: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ED6F62CF-FB77-4E35-80FB-0041ED01F17D}" type="slidenum">
              <a:rPr lang="en-US" altLang="en-US" sz="1200" smtClean="0"/>
              <a:pPr/>
              <a:t>19</a:t>
            </a:fld>
            <a:endParaRPr lang="en-US" altLang="en-US" sz="1200"/>
          </a:p>
        </p:txBody>
      </p:sp>
      <p:sp>
        <p:nvSpPr>
          <p:cNvPr id="30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F859015-8088-C940-97C7-5E405FA4F88F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01/24/2022</a:t>
            </a: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FEF981C7-FB15-4E57-B479-5E92DDBC279D}" type="slidenum">
              <a:rPr lang="en-US" altLang="en-US" sz="1200" smtClean="0"/>
              <a:pPr/>
              <a:t>20</a:t>
            </a:fld>
            <a:endParaRPr lang="en-US" altLang="en-US" sz="1200"/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F63ABE0-55E1-2240-BF75-8334A4FFCD3E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01/24/2022</a:t>
            </a: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F6976D24-DF68-4E3D-98E5-5102A3213927}" type="slidenum">
              <a:rPr lang="en-US" altLang="en-US" sz="1200" smtClean="0"/>
              <a:pPr/>
              <a:t>21</a:t>
            </a:fld>
            <a:endParaRPr lang="en-US" altLang="en-US" sz="1200"/>
          </a:p>
        </p:txBody>
      </p:sp>
      <p:sp>
        <p:nvSpPr>
          <p:cNvPr id="348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144909F-DD2B-9E49-9F76-0E1AF438DE3A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01/24/2022</a:t>
            </a: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2F181138-CAB0-4DEA-828F-0C3199822539}" type="slidenum">
              <a:rPr lang="en-US" altLang="en-US" sz="1200" smtClean="0"/>
              <a:pPr/>
              <a:t>23</a:t>
            </a:fld>
            <a:endParaRPr lang="en-US" altLang="en-US" sz="1200"/>
          </a:p>
        </p:txBody>
      </p:sp>
      <p:sp>
        <p:nvSpPr>
          <p:cNvPr id="378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0D45AA9-521F-A14A-8925-DD9B5FA2DE2E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01/24/2022</a:t>
            </a: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2FC16EBD-F13F-4FB4-8443-ED06884D68DA}" type="slidenum">
              <a:rPr lang="en-US" altLang="en-US" sz="1200" smtClean="0"/>
              <a:pPr/>
              <a:t>24</a:t>
            </a:fld>
            <a:endParaRPr lang="en-US" altLang="en-US" sz="1200"/>
          </a:p>
        </p:txBody>
      </p:sp>
      <p:sp>
        <p:nvSpPr>
          <p:cNvPr id="399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5883C32-2FA5-F942-8809-EDD54AF8EF01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01/24/2022</a:t>
            </a: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0EE489F5-9486-4054-A5B0-AB87A71125C3}" type="slidenum">
              <a:rPr lang="en-US" altLang="en-US" sz="1200" smtClean="0"/>
              <a:pPr/>
              <a:t>25</a:t>
            </a:fld>
            <a:endParaRPr lang="en-US" altLang="en-US" sz="1200"/>
          </a:p>
        </p:txBody>
      </p:sp>
      <p:sp>
        <p:nvSpPr>
          <p:cNvPr id="419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24226C9-043C-3847-8C17-A84D0AA1E945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01/24/2022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34351AA6-0297-4AA5-8C2C-ED492605B93C}" type="slidenum">
              <a:rPr lang="en-US" altLang="en-US" sz="1200" smtClean="0"/>
              <a:pPr/>
              <a:t>2</a:t>
            </a:fld>
            <a:endParaRPr lang="en-US" altLang="en-US" sz="1200"/>
          </a:p>
        </p:txBody>
      </p:sp>
      <p:sp>
        <p:nvSpPr>
          <p:cNvPr id="6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670468A-1B77-7A4B-B2AC-ECCF057F80B2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01/24/2022</a:t>
            </a: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FF45EA20-DB66-4E56-9203-A323EA00BEDE}" type="slidenum">
              <a:rPr lang="en-US" altLang="en-US" sz="1200" smtClean="0"/>
              <a:pPr/>
              <a:t>26</a:t>
            </a:fld>
            <a:endParaRPr lang="en-US" altLang="en-US" sz="1200"/>
          </a:p>
        </p:txBody>
      </p:sp>
      <p:sp>
        <p:nvSpPr>
          <p:cNvPr id="440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07616D6-95EC-754B-830C-E816EF16FADD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01/24/2022</a:t>
            </a: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027A4BCA-D29E-4052-B9DB-331C86F9960D}" type="slidenum">
              <a:rPr lang="en-US" altLang="en-US" sz="1200" smtClean="0"/>
              <a:pPr/>
              <a:t>27</a:t>
            </a:fld>
            <a:endParaRPr lang="en-US" altLang="en-US" sz="1200"/>
          </a:p>
        </p:txBody>
      </p:sp>
      <p:sp>
        <p:nvSpPr>
          <p:cNvPr id="46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E1C599A-5322-EC40-BEF2-BFB655B5F625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01/24/2022</a:t>
            </a: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8E020374-B6F4-4E7F-A707-714DC745BA12}" type="slidenum">
              <a:rPr lang="en-US" altLang="en-US" sz="1200" smtClean="0"/>
              <a:pPr/>
              <a:t>28</a:t>
            </a:fld>
            <a:endParaRPr lang="en-US" altLang="en-US" sz="1200"/>
          </a:p>
        </p:txBody>
      </p:sp>
      <p:sp>
        <p:nvSpPr>
          <p:cNvPr id="481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2227234-B20C-3143-82F7-299E83CAC9FD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01/24/2022</a:t>
            </a: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60606A36-4D53-4186-AA49-40B677B5B628}" type="slidenum">
              <a:rPr lang="en-US" altLang="en-US" sz="1200" smtClean="0"/>
              <a:pPr/>
              <a:t>29</a:t>
            </a:fld>
            <a:endParaRPr lang="en-US" altLang="en-US" sz="1200"/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E2C6945-EC6F-664E-BAD9-409F33EC98AD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01/24/2022</a:t>
            </a: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63C20379-288B-45B8-9B70-421A19B7C982}" type="slidenum">
              <a:rPr lang="en-US" altLang="en-US" sz="1200" smtClean="0"/>
              <a:pPr/>
              <a:t>30</a:t>
            </a:fld>
            <a:endParaRPr lang="en-US" altLang="en-US" sz="1200"/>
          </a:p>
        </p:txBody>
      </p:sp>
      <p:sp>
        <p:nvSpPr>
          <p:cNvPr id="522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DA9D5D2-A52B-A04D-92C8-6D586B803A8B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01/24/2022</a:t>
            </a: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4B532110-A0E9-4395-A3D4-1E498B471A79}" type="slidenum">
              <a:rPr lang="en-US" altLang="en-US" sz="1200" smtClean="0"/>
              <a:pPr/>
              <a:t>31</a:t>
            </a:fld>
            <a:endParaRPr lang="en-US" altLang="en-US" sz="1200"/>
          </a:p>
        </p:txBody>
      </p:sp>
      <p:sp>
        <p:nvSpPr>
          <p:cNvPr id="542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5D88A0D-CEFB-4B4A-BBB3-D3204802471D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01/24/2022</a:t>
            </a: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B0C145D2-7AC8-44A5-A639-BDE4542C579C}" type="slidenum">
              <a:rPr lang="en-US" altLang="en-US" sz="1200" smtClean="0"/>
              <a:pPr/>
              <a:t>32</a:t>
            </a:fld>
            <a:endParaRPr lang="en-US" altLang="en-US" sz="1200"/>
          </a:p>
        </p:txBody>
      </p:sp>
      <p:sp>
        <p:nvSpPr>
          <p:cNvPr id="563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DE2D749-7C60-9F42-98B8-223A076AB969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01/24/2022</a:t>
            </a: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D01A10A4-B1F3-47CA-B834-BDBD25750EF0}" type="slidenum">
              <a:rPr lang="en-US" altLang="en-US" sz="1200" smtClean="0"/>
              <a:pPr/>
              <a:t>33</a:t>
            </a:fld>
            <a:endParaRPr lang="en-US" altLang="en-US" sz="1200"/>
          </a:p>
        </p:txBody>
      </p:sp>
      <p:sp>
        <p:nvSpPr>
          <p:cNvPr id="583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F69ED98-C625-CB41-AEC1-61E89E256C01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01/24/2022</a:t>
            </a: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21DC1573-8AF0-4F32-8FA4-3327CF0AD16C}" type="slidenum">
              <a:rPr lang="en-US" altLang="en-US" sz="1200" smtClean="0"/>
              <a:pPr/>
              <a:t>34</a:t>
            </a:fld>
            <a:endParaRPr lang="en-US" altLang="en-US" sz="1200"/>
          </a:p>
        </p:txBody>
      </p:sp>
      <p:sp>
        <p:nvSpPr>
          <p:cNvPr id="604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30DDFE8-FF50-E147-B5BE-EAF829BF1DFE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01/24/2022</a:t>
            </a: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20CCA7DB-FB11-4911-805E-C5ED608114C0}" type="slidenum">
              <a:rPr lang="en-US" altLang="en-US" sz="1200" smtClean="0"/>
              <a:pPr/>
              <a:t>35</a:t>
            </a:fld>
            <a:endParaRPr lang="en-US" altLang="en-US" sz="1200"/>
          </a:p>
        </p:txBody>
      </p:sp>
      <p:sp>
        <p:nvSpPr>
          <p:cNvPr id="624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A0ABCA5-C7C6-F444-A0EB-3E8B5757496A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01/24/2022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6E4D065E-51D2-4E8D-9DEE-C2AE205B669E}" type="slidenum">
              <a:rPr lang="en-US" altLang="en-US" sz="1200" smtClean="0"/>
              <a:pPr/>
              <a:t>3</a:t>
            </a:fld>
            <a:endParaRPr lang="en-US" altLang="en-US" sz="1200"/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A7E9FA9-9622-7649-85E1-1355D5420678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01/24/2022</a:t>
            </a: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FC0D4CB6-CD0C-449C-8DAE-9ACF568CA0F0}" type="slidenum">
              <a:rPr lang="en-US" altLang="en-US" sz="1200" smtClean="0"/>
              <a:pPr/>
              <a:t>36</a:t>
            </a:fld>
            <a:endParaRPr lang="en-US" altLang="en-US" sz="1200"/>
          </a:p>
        </p:txBody>
      </p:sp>
      <p:sp>
        <p:nvSpPr>
          <p:cNvPr id="645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3FD567B-88FB-0648-AF0E-C197A0951AAF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01/24/2022</a:t>
            </a: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3F425CEB-009E-4593-A895-820FF87C2F54}" type="slidenum">
              <a:rPr lang="en-US" altLang="en-US" sz="1200" smtClean="0"/>
              <a:pPr/>
              <a:t>37</a:t>
            </a:fld>
            <a:endParaRPr lang="en-US" altLang="en-US" sz="1200"/>
          </a:p>
        </p:txBody>
      </p:sp>
      <p:sp>
        <p:nvSpPr>
          <p:cNvPr id="665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8743D43-90B5-BD44-BC43-E3A93C0FF003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01/24/2022</a:t>
            </a: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D94B4CBB-7E2B-44F8-87C6-8F9237E5989D}" type="slidenum">
              <a:rPr lang="en-US" altLang="en-US" sz="1200" smtClean="0"/>
              <a:pPr/>
              <a:t>38</a:t>
            </a:fld>
            <a:endParaRPr lang="en-US" altLang="en-US" sz="1200"/>
          </a:p>
        </p:txBody>
      </p:sp>
      <p:sp>
        <p:nvSpPr>
          <p:cNvPr id="686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51E6F2D-2DD2-7840-93B2-1FB7929B3B49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01/24/2022</a:t>
            </a: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7851FE6F-0B17-4B12-B628-E9FBAD34470E}" type="slidenum">
              <a:rPr lang="en-US" altLang="en-US" sz="1200" smtClean="0"/>
              <a:pPr/>
              <a:t>39</a:t>
            </a:fld>
            <a:endParaRPr lang="en-US" altLang="en-US" sz="1200"/>
          </a:p>
        </p:txBody>
      </p:sp>
      <p:sp>
        <p:nvSpPr>
          <p:cNvPr id="706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CF0F081-4C39-1E46-B43F-396CC2293D0D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01/24/2022</a:t>
            </a: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C887240A-AED9-496D-81F1-037108F63446}" type="slidenum">
              <a:rPr lang="en-US" altLang="en-US" sz="1200" smtClean="0"/>
              <a:pPr/>
              <a:t>40</a:t>
            </a:fld>
            <a:endParaRPr lang="en-US" altLang="en-US" sz="1200"/>
          </a:p>
        </p:txBody>
      </p:sp>
      <p:sp>
        <p:nvSpPr>
          <p:cNvPr id="727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A9D2C5B-4FBA-674C-836B-B6A8EEF48317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01/24/2022</a:t>
            </a:r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2B8B8887-C732-41B4-8ADF-F1B774867EB4}" type="slidenum">
              <a:rPr lang="en-US" altLang="en-US" sz="1200" smtClean="0"/>
              <a:pPr/>
              <a:t>41</a:t>
            </a:fld>
            <a:endParaRPr lang="en-US" altLang="en-US" sz="1200"/>
          </a:p>
        </p:txBody>
      </p:sp>
      <p:sp>
        <p:nvSpPr>
          <p:cNvPr id="747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FAF7DD9-D80F-024B-8F53-BEA4340E2B07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01/24/2022</a:t>
            </a:r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645A7FF6-FF2D-47CD-9F36-C2C25149699B}" type="slidenum">
              <a:rPr lang="en-US" altLang="en-US" sz="1200" smtClean="0"/>
              <a:pPr/>
              <a:t>42</a:t>
            </a:fld>
            <a:endParaRPr lang="en-US" altLang="en-US" sz="1200"/>
          </a:p>
        </p:txBody>
      </p:sp>
      <p:sp>
        <p:nvSpPr>
          <p:cNvPr id="768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8FE6658-64F8-E949-A3BB-45B6EFD593DC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01/24/2022</a:t>
            </a:r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755C7F93-DEB8-47D3-A163-8A150999DE51}" type="slidenum">
              <a:rPr lang="en-US" altLang="en-US" sz="1200" smtClean="0"/>
              <a:pPr/>
              <a:t>43</a:t>
            </a:fld>
            <a:endParaRPr lang="en-US" altLang="en-US" sz="1200"/>
          </a:p>
        </p:txBody>
      </p:sp>
      <p:sp>
        <p:nvSpPr>
          <p:cNvPr id="788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75496AB-0292-E140-AA04-68EAE8A09134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01/24/2022</a:t>
            </a:r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98B81516-7155-4E0D-B424-6C1CF6523D54}" type="slidenum">
              <a:rPr lang="en-US" altLang="en-US" sz="1200" smtClean="0"/>
              <a:pPr/>
              <a:t>44</a:t>
            </a:fld>
            <a:endParaRPr lang="en-US" altLang="en-US" sz="1200"/>
          </a:p>
        </p:txBody>
      </p:sp>
      <p:sp>
        <p:nvSpPr>
          <p:cNvPr id="808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9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89DC310-4C73-804A-83F5-EB5A27524BF4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01/24/2022</a:t>
            </a:r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47466DE5-0DAB-4EBF-93FB-BDD937CF9F01}" type="slidenum">
              <a:rPr lang="en-US" altLang="en-US" sz="1200" smtClean="0"/>
              <a:pPr/>
              <a:t>45</a:t>
            </a:fld>
            <a:endParaRPr lang="en-US" altLang="en-US" sz="1200"/>
          </a:p>
        </p:txBody>
      </p:sp>
      <p:sp>
        <p:nvSpPr>
          <p:cNvPr id="829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3F0AF1A-0254-1947-8098-31A2C1AB35A3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01/24/2022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232AA079-BFA9-46CC-9977-406002BF13E0}" type="slidenum">
              <a:rPr lang="en-US" altLang="en-US" sz="1200" smtClean="0"/>
              <a:pPr/>
              <a:t>4</a:t>
            </a:fld>
            <a:endParaRPr lang="en-US" altLang="en-US" sz="1200"/>
          </a:p>
        </p:txBody>
      </p:sp>
      <p:sp>
        <p:nvSpPr>
          <p:cNvPr id="102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127C0E0-4153-874C-8895-7346401DD9C6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01/24/2022</a:t>
            </a:r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C167BC47-94E3-459B-86C2-975CDF3F6294}" type="slidenum">
              <a:rPr lang="en-US" altLang="en-US" sz="1200" smtClean="0"/>
              <a:pPr/>
              <a:t>46</a:t>
            </a:fld>
            <a:endParaRPr lang="en-US" altLang="en-US" sz="1200"/>
          </a:p>
        </p:txBody>
      </p:sp>
      <p:sp>
        <p:nvSpPr>
          <p:cNvPr id="849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49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B75F27C-6481-5D45-9680-32560A378B99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01/24/2022</a:t>
            </a:r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7211F59E-DA01-44D2-BAE2-D76F8625B099}" type="slidenum">
              <a:rPr lang="en-US" altLang="en-US" sz="1200" smtClean="0"/>
              <a:pPr/>
              <a:t>47</a:t>
            </a:fld>
            <a:endParaRPr lang="en-US" altLang="en-US" sz="1200"/>
          </a:p>
        </p:txBody>
      </p:sp>
      <p:sp>
        <p:nvSpPr>
          <p:cNvPr id="870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70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119C0AF-5ACA-DD42-8717-3564E8A6A408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01/24/2022</a:t>
            </a:r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20060AB7-2EDF-4F7A-B821-B820040F49AF}" type="slidenum">
              <a:rPr lang="en-US" altLang="en-US" sz="1200" smtClean="0"/>
              <a:pPr/>
              <a:t>48</a:t>
            </a:fld>
            <a:endParaRPr lang="en-US" altLang="en-US" sz="1200"/>
          </a:p>
        </p:txBody>
      </p:sp>
      <p:sp>
        <p:nvSpPr>
          <p:cNvPr id="890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90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A9AD9B3-18BD-8C40-9A40-7A128F78A668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01/24/2022</a:t>
            </a:r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066592F1-F613-4564-9938-AD290379078A}" type="slidenum">
              <a:rPr lang="en-US" altLang="en-US" sz="1200" smtClean="0"/>
              <a:pPr/>
              <a:t>49</a:t>
            </a:fld>
            <a:endParaRPr lang="en-US" altLang="en-US" sz="1200"/>
          </a:p>
        </p:txBody>
      </p:sp>
      <p:sp>
        <p:nvSpPr>
          <p:cNvPr id="911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11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235ED59-2CFF-354A-BD4A-FD7AA4F6CA1B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01/24/2022</a:t>
            </a:r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E13E793E-1152-417B-AA5F-8E1F921348E2}" type="slidenum">
              <a:rPr lang="en-US" altLang="en-US" sz="1200" smtClean="0"/>
              <a:pPr/>
              <a:t>50</a:t>
            </a:fld>
            <a:endParaRPr lang="en-US" altLang="en-US" sz="1200"/>
          </a:p>
        </p:txBody>
      </p:sp>
      <p:sp>
        <p:nvSpPr>
          <p:cNvPr id="931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31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32E6B58-656F-4246-853A-6608191F2F26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01/24/2022</a:t>
            </a:r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CFAA5ED4-274F-45A2-9D0C-B3D766C5D045}" type="slidenum">
              <a:rPr lang="en-US" altLang="en-US" sz="1200" smtClean="0"/>
              <a:pPr/>
              <a:t>51</a:t>
            </a:fld>
            <a:endParaRPr lang="en-US" altLang="en-US" sz="1200"/>
          </a:p>
        </p:txBody>
      </p:sp>
      <p:sp>
        <p:nvSpPr>
          <p:cNvPr id="952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52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E22D6B3-F9D4-D546-9525-5FFE1A4214FC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01/24/2022</a:t>
            </a:r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029DEBF0-C5E8-4231-ABC4-C2B2787FB957}" type="slidenum">
              <a:rPr lang="en-US" altLang="en-US" sz="1200" smtClean="0"/>
              <a:pPr/>
              <a:t>52</a:t>
            </a:fld>
            <a:endParaRPr lang="en-US" altLang="en-US" sz="1200"/>
          </a:p>
        </p:txBody>
      </p:sp>
      <p:sp>
        <p:nvSpPr>
          <p:cNvPr id="972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72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BFE703A-D744-974A-8FF9-3BB90789CAD3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01/24/2022</a:t>
            </a:r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2B34FFD4-F752-4778-BF41-221146ABAF4B}" type="slidenum">
              <a:rPr lang="en-US" altLang="en-US" sz="1200" smtClean="0"/>
              <a:pPr/>
              <a:t>53</a:t>
            </a:fld>
            <a:endParaRPr lang="en-US" altLang="en-US" sz="1200"/>
          </a:p>
        </p:txBody>
      </p:sp>
      <p:sp>
        <p:nvSpPr>
          <p:cNvPr id="993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93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2F24754-BFF4-5E46-9E66-0F8E517DCEEA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01/24/2022</a:t>
            </a:r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2B2B999E-1BFC-4187-82B3-1EEE94503A00}" type="slidenum">
              <a:rPr lang="en-US" altLang="en-US" sz="1200" smtClean="0"/>
              <a:pPr/>
              <a:t>54</a:t>
            </a:fld>
            <a:endParaRPr lang="en-US" altLang="en-US" sz="1200"/>
          </a:p>
        </p:txBody>
      </p:sp>
      <p:sp>
        <p:nvSpPr>
          <p:cNvPr id="1013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13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93DBB49-EE22-ED49-BAF7-F24186267EFF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01/24/2022</a:t>
            </a:r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2806882B-C3C6-4AF5-9EC4-62CE03609D0A}" type="slidenum">
              <a:rPr lang="en-US" altLang="en-US" sz="1200" smtClean="0"/>
              <a:pPr/>
              <a:t>55</a:t>
            </a:fld>
            <a:endParaRPr lang="en-US" altLang="en-US" sz="1200"/>
          </a:p>
        </p:txBody>
      </p:sp>
      <p:sp>
        <p:nvSpPr>
          <p:cNvPr id="1034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34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03A65DE-5F76-B44E-B9CB-2D446CED242E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01/24/2022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232AA079-BFA9-46CC-9977-406002BF13E0}" type="slidenum">
              <a:rPr lang="en-US" altLang="en-US" sz="1200" smtClean="0"/>
              <a:pPr/>
              <a:t>5</a:t>
            </a:fld>
            <a:endParaRPr lang="en-US" altLang="en-US" sz="1200"/>
          </a:p>
        </p:txBody>
      </p:sp>
      <p:sp>
        <p:nvSpPr>
          <p:cNvPr id="102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127C0E0-4153-874C-8895-7346401DD9C6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01/24/2022</a:t>
            </a:r>
          </a:p>
        </p:txBody>
      </p:sp>
    </p:spTree>
    <p:extLst>
      <p:ext uri="{BB962C8B-B14F-4D97-AF65-F5344CB8AC3E}">
        <p14:creationId xmlns:p14="http://schemas.microsoft.com/office/powerpoint/2010/main" val="2142251906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CF2975F1-9D69-4D60-AFD8-FE3948F65CA8}" type="slidenum">
              <a:rPr lang="en-US" altLang="en-US" sz="1200" smtClean="0"/>
              <a:pPr/>
              <a:t>56</a:t>
            </a:fld>
            <a:endParaRPr lang="en-US" altLang="en-US" sz="1200"/>
          </a:p>
        </p:txBody>
      </p:sp>
      <p:sp>
        <p:nvSpPr>
          <p:cNvPr id="1054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54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A9BB283-9710-5348-A3BB-0AFE1EC06F13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01/24/2022</a:t>
            </a:r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A4614C78-83A3-4604-9521-822500242777}" type="slidenum">
              <a:rPr lang="en-US" altLang="en-US" sz="1200" smtClean="0"/>
              <a:pPr/>
              <a:t>57</a:t>
            </a:fld>
            <a:endParaRPr lang="en-US" altLang="en-US" sz="1200"/>
          </a:p>
        </p:txBody>
      </p:sp>
      <p:sp>
        <p:nvSpPr>
          <p:cNvPr id="1075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87FC2A3-3FDE-CF40-A89C-8603F97C41C9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01/24/2022</a:t>
            </a:r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32DA7FED-8B6C-4795-ADA8-4A7E186D7604}" type="slidenum">
              <a:rPr lang="en-US" altLang="en-US" sz="1200" smtClean="0"/>
              <a:pPr/>
              <a:t>58</a:t>
            </a:fld>
            <a:endParaRPr lang="en-US" altLang="en-US" sz="1200"/>
          </a:p>
        </p:txBody>
      </p:sp>
      <p:sp>
        <p:nvSpPr>
          <p:cNvPr id="1095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95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AA48985-8435-C248-84C6-6044CD29CA5F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01/24/2022</a:t>
            </a:r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EA8E9DD0-4277-4A69-907D-DC5A731EF5CC}" type="slidenum">
              <a:rPr lang="en-US" altLang="en-US" sz="1200" smtClean="0"/>
              <a:pPr/>
              <a:t>59</a:t>
            </a:fld>
            <a:endParaRPr lang="en-US" altLang="en-US" sz="1200"/>
          </a:p>
        </p:txBody>
      </p:sp>
      <p:sp>
        <p:nvSpPr>
          <p:cNvPr id="1116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16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558B16-9A80-ED4F-BD1F-A27BE285509C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01/24/2022</a:t>
            </a:r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E424659C-3B19-4FCA-BC23-3A778DF0722F}" type="slidenum">
              <a:rPr lang="en-US" altLang="en-US" sz="1200" smtClean="0"/>
              <a:pPr/>
              <a:t>60</a:t>
            </a:fld>
            <a:endParaRPr lang="en-US" altLang="en-US" sz="1200"/>
          </a:p>
        </p:txBody>
      </p:sp>
      <p:sp>
        <p:nvSpPr>
          <p:cNvPr id="1136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36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24B5C21-A694-B84F-A269-879CC3EC7D32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01/24/2022</a:t>
            </a:r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1180971F-1C7A-4285-8632-DDF3DCFE7AD0}" type="slidenum">
              <a:rPr lang="en-US" altLang="en-US" sz="1200" smtClean="0"/>
              <a:pPr/>
              <a:t>61</a:t>
            </a:fld>
            <a:endParaRPr lang="en-US" altLang="en-US" sz="1200"/>
          </a:p>
        </p:txBody>
      </p:sp>
      <p:sp>
        <p:nvSpPr>
          <p:cNvPr id="1157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57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E79A071-09BF-2D4B-9378-DF65D61E3A45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01/24/2022</a:t>
            </a:r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554D804C-3F66-4897-9F64-C28591BBF5E3}" type="slidenum">
              <a:rPr lang="en-US" altLang="en-US" sz="1200" smtClean="0"/>
              <a:pPr/>
              <a:t>62</a:t>
            </a:fld>
            <a:endParaRPr lang="en-US" altLang="en-US" sz="1200"/>
          </a:p>
        </p:txBody>
      </p:sp>
      <p:sp>
        <p:nvSpPr>
          <p:cNvPr id="1177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77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E20F1EC-58E7-784F-A5DB-547A1E000C73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01/24/2022</a:t>
            </a:r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A5D1989E-E02D-4677-A782-26B1601D3427}" type="slidenum">
              <a:rPr lang="en-US" altLang="en-US" sz="1200" smtClean="0"/>
              <a:pPr/>
              <a:t>63</a:t>
            </a:fld>
            <a:endParaRPr lang="en-US" altLang="en-US" sz="1200"/>
          </a:p>
        </p:txBody>
      </p:sp>
      <p:sp>
        <p:nvSpPr>
          <p:cNvPr id="1198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98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10F8DD9-E170-FF47-A800-E6DF220F5F97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01/24/2022</a:t>
            </a:r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CCB76BD7-DC93-4B9B-BF25-DE81568CF936}" type="slidenum">
              <a:rPr lang="en-US" altLang="en-US" sz="1200" smtClean="0"/>
              <a:pPr/>
              <a:t>65</a:t>
            </a:fld>
            <a:endParaRPr lang="en-US" altLang="en-US" sz="1200"/>
          </a:p>
        </p:txBody>
      </p:sp>
      <p:sp>
        <p:nvSpPr>
          <p:cNvPr id="1228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8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415EB6A-9775-7B43-A5A4-CC636120125F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01/24/2022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232AA079-BFA9-46CC-9977-406002BF13E0}" type="slidenum">
              <a:rPr lang="en-US" altLang="en-US" sz="1200" smtClean="0"/>
              <a:pPr/>
              <a:t>6</a:t>
            </a:fld>
            <a:endParaRPr lang="en-US" altLang="en-US" sz="1200"/>
          </a:p>
        </p:txBody>
      </p:sp>
      <p:sp>
        <p:nvSpPr>
          <p:cNvPr id="102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3D4FE21-387F-7F47-A489-77C5C8123BE4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01/24/2022</a:t>
            </a:r>
          </a:p>
        </p:txBody>
      </p:sp>
    </p:spTree>
    <p:extLst>
      <p:ext uri="{BB962C8B-B14F-4D97-AF65-F5344CB8AC3E}">
        <p14:creationId xmlns:p14="http://schemas.microsoft.com/office/powerpoint/2010/main" val="179792494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89606144-6507-4733-B9A5-85CE8781D6F1}" type="slidenum">
              <a:rPr lang="en-US" altLang="en-US" sz="1200" smtClean="0"/>
              <a:pPr/>
              <a:t>11</a:t>
            </a:fld>
            <a:endParaRPr lang="en-US" altLang="en-US" sz="1200"/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CCED22A-BB71-7446-A053-277D02442DB4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01/24/2022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E5D445FD-7018-42DB-9E6A-2EE253FB70B7}" type="slidenum">
              <a:rPr lang="en-US" altLang="en-US" sz="1200" smtClean="0"/>
              <a:pPr/>
              <a:t>12</a:t>
            </a:fld>
            <a:endParaRPr lang="en-US" altLang="en-US" sz="1200"/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E647973-0683-A547-817B-1C430EA84135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01/24/2022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2AE09911-0A19-457B-B11E-DC58605AA6D5}" type="slidenum">
              <a:rPr lang="en-US" altLang="en-US" sz="1200" smtClean="0"/>
              <a:pPr/>
              <a:t>14</a:t>
            </a:fld>
            <a:endParaRPr lang="en-US" altLang="en-US" sz="1200"/>
          </a:p>
        </p:txBody>
      </p:sp>
      <p:sp>
        <p:nvSpPr>
          <p:cNvPr id="204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EB41A3D-D367-C84C-87AB-CEE7F951EA70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01/24/2022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312966-D5DF-4E8E-88DF-7F42E72E564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75070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51BFB3-16D8-4B32-9B4D-26FAC269B33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457898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3581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3581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59081D-82E8-463B-862C-42725898B99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641763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A63936-CD1F-4DF4-B453-B626D0FA4BD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966610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69C360-A973-46C8-B9AE-7A9FD9CA8BA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042207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2209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2209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B63136-7423-4BA8-BFF0-608353A4F21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58710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631219-6BE9-43A6-A6E5-9F244AFFFDB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141417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476F64-9176-4FD8-8EC6-EA170486193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193438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46325D-A134-4131-BFBC-3C4589207C0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630730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7C2C39-E88F-4BB2-BA96-706361112E9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119024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422EF4-C9BB-43D7-BB78-936EE4DF3C1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577356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220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buFontTx/>
              <a:buNone/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buFontTx/>
              <a:buNone/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FontTx/>
              <a:buNone/>
              <a:defRPr sz="1400"/>
            </a:lvl1pPr>
          </a:lstStyle>
          <a:p>
            <a:pPr>
              <a:defRPr/>
            </a:pPr>
            <a:fld id="{2A860984-0619-4ABC-8791-7048FEC3798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emf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e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emf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990600"/>
            <a:ext cx="9144000" cy="1143000"/>
          </a:xfrm>
        </p:spPr>
        <p:txBody>
          <a:bodyPr/>
          <a:lstStyle/>
          <a:p>
            <a:br>
              <a:rPr lang="en-US" altLang="en-US" b="1">
                <a:solidFill>
                  <a:schemeClr val="accent2"/>
                </a:solidFill>
              </a:rPr>
            </a:br>
            <a:r>
              <a:rPr lang="en-US" altLang="en-US" sz="3200" b="1">
                <a:solidFill>
                  <a:schemeClr val="accent2"/>
                </a:solidFill>
              </a:rPr>
              <a:t>Introduction, Definition, and Methodology</a:t>
            </a:r>
            <a:endParaRPr lang="en-US" altLang="en-US" sz="3200" b="1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04800" y="3886200"/>
            <a:ext cx="8229600" cy="1163638"/>
          </a:xfrm>
        </p:spPr>
        <p:txBody>
          <a:bodyPr/>
          <a:lstStyle/>
          <a:p>
            <a:r>
              <a:rPr lang="en-US" altLang="en-US" dirty="0">
                <a:solidFill>
                  <a:schemeClr val="accent2"/>
                </a:solidFill>
              </a:rPr>
              <a:t>July 7, 2022</a:t>
            </a:r>
          </a:p>
          <a:p>
            <a:endParaRPr lang="en-US" altLang="en-US" dirty="0">
              <a:solidFill>
                <a:schemeClr val="accent2"/>
              </a:solidFill>
            </a:endParaRPr>
          </a:p>
          <a:p>
            <a:r>
              <a:rPr lang="en-US" altLang="en-US" sz="1400" dirty="0">
                <a:solidFill>
                  <a:schemeClr val="accent2"/>
                </a:solidFill>
              </a:rPr>
              <a:t>Note: </a:t>
            </a:r>
            <a:r>
              <a:rPr lang="en-US" altLang="en-US" sz="1400" dirty="0" err="1">
                <a:solidFill>
                  <a:schemeClr val="accent2"/>
                </a:solidFill>
              </a:rPr>
              <a:t>Powerpoint</a:t>
            </a:r>
            <a:r>
              <a:rPr lang="en-US" altLang="en-US" sz="1400" dirty="0">
                <a:solidFill>
                  <a:schemeClr val="accent2"/>
                </a:solidFill>
              </a:rPr>
              <a:t> deck includes many “hidden slides,” which were not used in actual presentation.</a:t>
            </a:r>
            <a:endParaRPr lang="en-US" altLang="en-US" sz="1400" dirty="0"/>
          </a:p>
        </p:txBody>
      </p:sp>
      <p:sp>
        <p:nvSpPr>
          <p:cNvPr id="3076" name="Text Box 4"/>
          <p:cNvSpPr txBox="1">
            <a:spLocks noChangeArrowheads="1"/>
          </p:cNvSpPr>
          <p:nvPr/>
        </p:nvSpPr>
        <p:spPr bwMode="auto">
          <a:xfrm>
            <a:off x="3429000" y="2514600"/>
            <a:ext cx="21193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/>
              <a:t>David Laibson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>
          <a:xfrm>
            <a:off x="152400" y="609600"/>
            <a:ext cx="8763000" cy="1143000"/>
          </a:xfrm>
        </p:spPr>
        <p:txBody>
          <a:bodyPr/>
          <a:lstStyle/>
          <a:p>
            <a:r>
              <a:rPr lang="en-US" altLang="en-US" dirty="0"/>
              <a:t>Behavioral Economics has been (somewhat) bipartisan</a:t>
            </a:r>
            <a:br>
              <a:rPr lang="en-US" altLang="en-US" dirty="0"/>
            </a:br>
            <a:endParaRPr lang="en-US" alt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600200"/>
            <a:ext cx="8610600" cy="4819781"/>
          </a:xfrm>
        </p:spPr>
        <p:txBody>
          <a:bodyPr/>
          <a:lstStyle/>
          <a:p>
            <a:pPr>
              <a:defRPr/>
            </a:pPr>
            <a:endParaRPr lang="en-US" dirty="0"/>
          </a:p>
          <a:p>
            <a:pPr marL="0" indent="0">
              <a:buFontTx/>
              <a:buNone/>
              <a:defRPr/>
            </a:pPr>
            <a:r>
              <a:rPr lang="en-US" dirty="0"/>
              <a:t>For example….</a:t>
            </a:r>
          </a:p>
          <a:p>
            <a:pPr>
              <a:defRPr/>
            </a:pPr>
            <a:r>
              <a:rPr lang="en-US" dirty="0"/>
              <a:t>David Cameron (Conservative UK Prime Minister) created the </a:t>
            </a:r>
            <a:r>
              <a:rPr lang="en-US" dirty="0" err="1"/>
              <a:t>Behavioural</a:t>
            </a:r>
            <a:r>
              <a:rPr lang="en-US" dirty="0"/>
              <a:t> Insights Team: “Set up in July 2010 with a remit to find innovative ways of encouraging, enabling and supporting people to make better choices for themselves</a:t>
            </a:r>
            <a:r>
              <a:rPr lang="en-US" baseline="30000" dirty="0"/>
              <a:t>.”</a:t>
            </a:r>
          </a:p>
          <a:p>
            <a:pPr>
              <a:defRPr/>
            </a:pPr>
            <a:r>
              <a:rPr lang="en-US" dirty="0"/>
              <a:t>The (US) Pension Protection Act of 2006 was bipartisan.  This legislation championed the use of defaults and auto-escalation.</a:t>
            </a:r>
          </a:p>
          <a:p>
            <a:pPr>
              <a:defRPr/>
            </a:pPr>
            <a:r>
              <a:rPr lang="en-US" dirty="0"/>
              <a:t>The (US) “Secure Act 2.0” is almost completely bipartisan and reinforces the PPA (predicted to be passed before the midterm election)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76200"/>
            <a:ext cx="7772400" cy="1143000"/>
          </a:xfrm>
        </p:spPr>
        <p:txBody>
          <a:bodyPr/>
          <a:lstStyle/>
          <a:p>
            <a:r>
              <a:rPr lang="en-US" altLang="en-US" sz="3200" dirty="0"/>
              <a:t>Distinct from...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066800"/>
            <a:ext cx="8229600" cy="6592574"/>
          </a:xfrm>
        </p:spPr>
        <p:txBody>
          <a:bodyPr/>
          <a:lstStyle/>
          <a:p>
            <a:r>
              <a:rPr lang="en-US" altLang="en-US" dirty="0"/>
              <a:t>Experimental economics</a:t>
            </a:r>
          </a:p>
          <a:p>
            <a:r>
              <a:rPr lang="en-US" altLang="en-US" dirty="0"/>
              <a:t>Psychology</a:t>
            </a:r>
          </a:p>
          <a:p>
            <a:r>
              <a:rPr lang="en-US" altLang="en-US" dirty="0"/>
              <a:t>Behaviorism (Skinnerian psychology circa 1940)</a:t>
            </a:r>
          </a:p>
          <a:p>
            <a:r>
              <a:rPr lang="en-US" altLang="en-US" dirty="0" err="1"/>
              <a:t>Behavioralism</a:t>
            </a:r>
            <a:r>
              <a:rPr lang="en-US" altLang="en-US" dirty="0"/>
              <a:t> (political science circa 1940)</a:t>
            </a:r>
          </a:p>
          <a:p>
            <a:r>
              <a:rPr lang="en-US" altLang="en-US" dirty="0"/>
              <a:t>We are not Behaviorists/Behavioralists</a:t>
            </a:r>
          </a:p>
          <a:p>
            <a:r>
              <a:rPr lang="en-US" altLang="en-US" dirty="0"/>
              <a:t>Evolutionary psychology</a:t>
            </a:r>
          </a:p>
          <a:p>
            <a:r>
              <a:rPr lang="en-US" altLang="en-US" dirty="0"/>
              <a:t>Evolutionary economics (BE takes preferences and cognition as primitives)</a:t>
            </a:r>
          </a:p>
          <a:p>
            <a:r>
              <a:rPr lang="en-US" altLang="en-US" dirty="0"/>
              <a:t>Radical economics</a:t>
            </a:r>
          </a:p>
          <a:p>
            <a:r>
              <a:rPr lang="en-US" altLang="en-US" dirty="0"/>
              <a:t>‘Economics sucks’ economics</a:t>
            </a:r>
          </a:p>
          <a:p>
            <a:r>
              <a:rPr lang="en-US" altLang="en-US" dirty="0"/>
              <a:t>Lazy economics</a:t>
            </a:r>
          </a:p>
          <a:p>
            <a:r>
              <a:rPr lang="en-US" altLang="en-US" dirty="0"/>
              <a:t>Sloppy economics</a:t>
            </a:r>
          </a:p>
          <a:p>
            <a:r>
              <a:rPr lang="en-US" altLang="en-US" dirty="0"/>
              <a:t>Ad hoc economics</a:t>
            </a:r>
          </a:p>
          <a:p>
            <a:endParaRPr lang="en-US" altLang="en-US" dirty="0"/>
          </a:p>
          <a:p>
            <a:pPr>
              <a:buFontTx/>
              <a:buNone/>
            </a:pPr>
            <a:endParaRPr lang="en-US" alt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2BF33B8-61AE-3A43-BCD9-43CD7742633E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685800" y="6248400"/>
            <a:ext cx="1905000" cy="457200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Ovr>
    <a:masterClrMapping/>
  </p:clrMapOvr>
  <p:transition spd="slow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1143000"/>
          </a:xfrm>
        </p:spPr>
        <p:txBody>
          <a:bodyPr/>
          <a:lstStyle/>
          <a:p>
            <a:r>
              <a:rPr lang="en-US" altLang="en-US" sz="2800"/>
              <a:t>Is behavioral economics a field?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752600"/>
            <a:ext cx="3810000" cy="3786188"/>
          </a:xfrm>
        </p:spPr>
        <p:txBody>
          <a:bodyPr/>
          <a:lstStyle/>
          <a:p>
            <a:pPr>
              <a:buFontTx/>
              <a:buNone/>
            </a:pPr>
            <a:r>
              <a:rPr lang="en-US" altLang="en-US" sz="2400" dirty="0">
                <a:solidFill>
                  <a:srgbClr val="FF0000"/>
                </a:solidFill>
              </a:rPr>
              <a:t>No:</a:t>
            </a:r>
          </a:p>
          <a:p>
            <a:r>
              <a:rPr lang="en-US" altLang="en-US" sz="2400" dirty="0">
                <a:solidFill>
                  <a:srgbClr val="FF0000"/>
                </a:solidFill>
              </a:rPr>
              <a:t>Few “pure” jobs</a:t>
            </a:r>
          </a:p>
          <a:p>
            <a:r>
              <a:rPr lang="en-US" altLang="en-US" sz="2400" dirty="0">
                <a:solidFill>
                  <a:srgbClr val="FF0000"/>
                </a:solidFill>
              </a:rPr>
              <a:t>Difficult job market</a:t>
            </a:r>
          </a:p>
          <a:p>
            <a:r>
              <a:rPr lang="en-US" altLang="en-US" sz="2400" dirty="0">
                <a:solidFill>
                  <a:srgbClr val="FF0000"/>
                </a:solidFill>
              </a:rPr>
              <a:t>No leading field journal</a:t>
            </a:r>
          </a:p>
          <a:p>
            <a:r>
              <a:rPr lang="en-US" altLang="en-US" sz="2400" dirty="0">
                <a:solidFill>
                  <a:srgbClr val="FF0000"/>
                </a:solidFill>
              </a:rPr>
              <a:t>Why ghettoize?</a:t>
            </a:r>
          </a:p>
          <a:p>
            <a:r>
              <a:rPr lang="en-US" altLang="en-US" sz="2400" dirty="0">
                <a:solidFill>
                  <a:srgbClr val="FF0000"/>
                </a:solidFill>
              </a:rPr>
              <a:t>Applied theory is not a field, so why should applied psychology be a field?</a:t>
            </a:r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495800" y="1752600"/>
            <a:ext cx="4648200" cy="4672013"/>
          </a:xfrm>
        </p:spPr>
        <p:txBody>
          <a:bodyPr/>
          <a:lstStyle/>
          <a:p>
            <a:pPr>
              <a:buFontTx/>
              <a:buNone/>
            </a:pPr>
            <a:r>
              <a:rPr lang="en-US" altLang="en-US" sz="2400" dirty="0">
                <a:solidFill>
                  <a:srgbClr val="00B050"/>
                </a:solidFill>
              </a:rPr>
              <a:t>Yes:</a:t>
            </a:r>
          </a:p>
          <a:p>
            <a:r>
              <a:rPr lang="en-US" altLang="en-US" sz="2400" dirty="0">
                <a:solidFill>
                  <a:srgbClr val="00B050"/>
                </a:solidFill>
              </a:rPr>
              <a:t>Some courses</a:t>
            </a:r>
          </a:p>
          <a:p>
            <a:r>
              <a:rPr lang="en-US" altLang="en-US" sz="2400" dirty="0">
                <a:solidFill>
                  <a:srgbClr val="00B050"/>
                </a:solidFill>
              </a:rPr>
              <a:t>Behavioral field exams?</a:t>
            </a:r>
          </a:p>
          <a:p>
            <a:r>
              <a:rPr lang="en-US" altLang="en-US" sz="2400" dirty="0">
                <a:solidFill>
                  <a:srgbClr val="00B050"/>
                </a:solidFill>
              </a:rPr>
              <a:t>Some seminars</a:t>
            </a:r>
          </a:p>
          <a:p>
            <a:r>
              <a:rPr lang="en-US" altLang="en-US" sz="2400" dirty="0">
                <a:solidFill>
                  <a:srgbClr val="00B050"/>
                </a:solidFill>
              </a:rPr>
              <a:t>Some conferences</a:t>
            </a:r>
          </a:p>
          <a:p>
            <a:r>
              <a:rPr lang="en-US" altLang="en-US" sz="2400" dirty="0">
                <a:solidFill>
                  <a:srgbClr val="00B050"/>
                </a:solidFill>
              </a:rPr>
              <a:t>Some “methodological” fields do exist: econometrics, theory, experimental economics</a:t>
            </a:r>
          </a:p>
          <a:p>
            <a:endParaRPr lang="en-US" altLang="en-US" sz="2400" dirty="0"/>
          </a:p>
          <a:p>
            <a:endParaRPr lang="en-US" altLang="en-US" sz="2400" dirty="0"/>
          </a:p>
        </p:txBody>
      </p:sp>
      <p:sp>
        <p:nvSpPr>
          <p:cNvPr id="5125" name="Text Box 5"/>
          <p:cNvSpPr txBox="1">
            <a:spLocks noChangeArrowheads="1"/>
          </p:cNvSpPr>
          <p:nvPr/>
        </p:nvSpPr>
        <p:spPr bwMode="auto">
          <a:xfrm>
            <a:off x="2408238" y="5791200"/>
            <a:ext cx="343715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dirty="0"/>
              <a:t>Field status ambiguous.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CFD32D2-4A8B-5A49-9161-318A16A04D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4" grpId="0" build="p"/>
      <p:bldP spid="512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Expectation/wish</a:t>
            </a:r>
          </a:p>
        </p:txBody>
      </p:sp>
      <p:sp>
        <p:nvSpPr>
          <p:cNvPr id="18435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7772400" cy="2850011"/>
          </a:xfrm>
        </p:spPr>
        <p:txBody>
          <a:bodyPr/>
          <a:lstStyle/>
          <a:p>
            <a:r>
              <a:rPr lang="en-US" altLang="en-US" dirty="0"/>
              <a:t>All economists will eventually incorporate behavioral stuff where appropriate.</a:t>
            </a:r>
          </a:p>
          <a:p>
            <a:r>
              <a:rPr lang="en-US" altLang="en-US" dirty="0"/>
              <a:t>Psychology is to “normal economics” as game theory is to “normal economics.”</a:t>
            </a:r>
          </a:p>
          <a:p>
            <a:r>
              <a:rPr lang="en-US" altLang="en-US" dirty="0"/>
              <a:t>Everyone uses it as a matter of course (when appropriate).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3916CFB-0C2C-634B-8D0D-DD684BA5AE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2800"/>
              <a:t>Methodology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981200"/>
            <a:ext cx="7772400" cy="1643527"/>
          </a:xfrm>
        </p:spPr>
        <p:txBody>
          <a:bodyPr/>
          <a:lstStyle/>
          <a:p>
            <a:pPr marL="346075" indent="-338138">
              <a:lnSpc>
                <a:spcPct val="90000"/>
              </a:lnSpc>
            </a:pPr>
            <a:r>
              <a:rPr lang="en-US" altLang="en-US" dirty="0"/>
              <a:t>Experimental methods</a:t>
            </a:r>
          </a:p>
          <a:p>
            <a:pPr>
              <a:lnSpc>
                <a:spcPct val="90000"/>
              </a:lnSpc>
            </a:pPr>
            <a:r>
              <a:rPr lang="en-US" altLang="en-US" dirty="0"/>
              <a:t>Theory and applied theory.</a:t>
            </a:r>
          </a:p>
          <a:p>
            <a:pPr lvl="1">
              <a:lnSpc>
                <a:spcPct val="90000"/>
              </a:lnSpc>
            </a:pPr>
            <a:r>
              <a:rPr lang="en-US" altLang="en-US" dirty="0"/>
              <a:t>What makes a good model?</a:t>
            </a:r>
          </a:p>
          <a:p>
            <a:pPr>
              <a:lnSpc>
                <a:spcPct val="90000"/>
              </a:lnSpc>
            </a:pPr>
            <a:r>
              <a:rPr lang="en-US" altLang="en-US" dirty="0"/>
              <a:t>[Beware of multiple-testing bias (and p-hacking)]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41AB84F-DD03-D548-971A-667EF5B6182D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685800" y="6248400"/>
            <a:ext cx="1905000" cy="457200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r>
              <a:rPr lang="en-US" altLang="en-US" sz="2800" dirty="0"/>
              <a:t>Lab experiments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295400"/>
            <a:ext cx="7772400" cy="5262979"/>
          </a:xfrm>
        </p:spPr>
        <p:txBody>
          <a:bodyPr/>
          <a:lstStyle/>
          <a:p>
            <a:r>
              <a:rPr lang="en-US" altLang="en-US" dirty="0">
                <a:solidFill>
                  <a:srgbClr val="000000"/>
                </a:solidFill>
              </a:rPr>
              <a:t>If experiments are run well, they will have high </a:t>
            </a:r>
            <a:r>
              <a:rPr lang="en-US" altLang="en-US" dirty="0">
                <a:solidFill>
                  <a:srgbClr val="FF0000"/>
                </a:solidFill>
              </a:rPr>
              <a:t>internal validity</a:t>
            </a:r>
            <a:endParaRPr lang="en-US" altLang="en-US" dirty="0">
              <a:solidFill>
                <a:srgbClr val="000000"/>
              </a:solidFill>
            </a:endParaRPr>
          </a:p>
          <a:p>
            <a:pPr lvl="1"/>
            <a:r>
              <a:rPr lang="en-US" altLang="en-US" dirty="0">
                <a:solidFill>
                  <a:srgbClr val="000000"/>
                </a:solidFill>
              </a:rPr>
              <a:t>I understand the specific causal mechanism that is driving my result</a:t>
            </a:r>
          </a:p>
          <a:p>
            <a:pPr lvl="1"/>
            <a:r>
              <a:rPr lang="en-US" altLang="en-US" dirty="0">
                <a:solidFill>
                  <a:srgbClr val="000000"/>
                </a:solidFill>
              </a:rPr>
              <a:t>E.g., I can turn the result on and off by manipulating the experimental treatment (treatment arms)</a:t>
            </a:r>
          </a:p>
          <a:p>
            <a:pPr lvl="1"/>
            <a:r>
              <a:rPr lang="en-US" altLang="en-US" dirty="0">
                <a:solidFill>
                  <a:srgbClr val="000000"/>
                </a:solidFill>
              </a:rPr>
              <a:t>My result is robust and replicable (not “fragile”)</a:t>
            </a:r>
          </a:p>
          <a:p>
            <a:r>
              <a:rPr lang="en-US" altLang="en-US" dirty="0">
                <a:solidFill>
                  <a:srgbClr val="000000"/>
                </a:solidFill>
              </a:rPr>
              <a:t>But even a well-run experiment may not resolve the question of </a:t>
            </a:r>
            <a:r>
              <a:rPr lang="en-US" altLang="en-US" dirty="0">
                <a:solidFill>
                  <a:srgbClr val="FF0000"/>
                </a:solidFill>
              </a:rPr>
              <a:t>external validity</a:t>
            </a:r>
            <a:endParaRPr lang="en-US" altLang="en-US" dirty="0">
              <a:solidFill>
                <a:srgbClr val="000000"/>
              </a:solidFill>
            </a:endParaRPr>
          </a:p>
          <a:p>
            <a:pPr lvl="1"/>
            <a:r>
              <a:rPr lang="en-US" altLang="en-US" dirty="0">
                <a:solidFill>
                  <a:srgbClr val="000000"/>
                </a:solidFill>
              </a:rPr>
              <a:t>The mechanism that I am studying is important for particular real-world behaviors that go beyond the special setting of my original study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903D6B2-50E1-C44F-9E8D-50C687DF3447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685800" y="6248400"/>
            <a:ext cx="1905000" cy="457200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09600" y="1676400"/>
            <a:ext cx="4114800" cy="3564053"/>
          </a:xfrm>
        </p:spPr>
        <p:txBody>
          <a:bodyPr/>
          <a:lstStyle/>
          <a:p>
            <a:pPr>
              <a:buFontTx/>
              <a:buNone/>
            </a:pPr>
            <a:r>
              <a:rPr lang="en-US" altLang="en-US" sz="2400" dirty="0">
                <a:solidFill>
                  <a:schemeClr val="accent2"/>
                </a:solidFill>
              </a:rPr>
              <a:t>Internal validity</a:t>
            </a:r>
            <a:endParaRPr lang="en-US" altLang="en-US" sz="2400" dirty="0">
              <a:solidFill>
                <a:srgbClr val="000000"/>
              </a:solidFill>
            </a:endParaRPr>
          </a:p>
          <a:p>
            <a:r>
              <a:rPr lang="en-US" altLang="en-US" sz="2400" dirty="0">
                <a:solidFill>
                  <a:srgbClr val="000000"/>
                </a:solidFill>
              </a:rPr>
              <a:t>experimental artifacts</a:t>
            </a:r>
          </a:p>
          <a:p>
            <a:pPr lvl="1"/>
            <a:r>
              <a:rPr lang="en-US" altLang="en-US" sz="2000" dirty="0">
                <a:solidFill>
                  <a:srgbClr val="000000"/>
                </a:solidFill>
              </a:rPr>
              <a:t>E.g., compromise effects (</a:t>
            </a:r>
            <a:r>
              <a:rPr lang="en-US" altLang="en-US" sz="2000">
                <a:solidFill>
                  <a:srgbClr val="000000"/>
                </a:solidFill>
              </a:rPr>
              <a:t>see Beauchamp </a:t>
            </a:r>
            <a:r>
              <a:rPr lang="en-US" altLang="en-US" sz="2000" dirty="0">
                <a:solidFill>
                  <a:srgbClr val="000000"/>
                </a:solidFill>
              </a:rPr>
              <a:t>et al 2020)</a:t>
            </a:r>
          </a:p>
          <a:p>
            <a:r>
              <a:rPr lang="en-US" altLang="en-US" sz="2400" dirty="0">
                <a:solidFill>
                  <a:srgbClr val="000000"/>
                </a:solidFill>
              </a:rPr>
              <a:t>demand effects (are the subjects trying to respond to the perceived expectations of the experimenter?)</a:t>
            </a:r>
          </a:p>
        </p:txBody>
      </p:sp>
      <p:sp>
        <p:nvSpPr>
          <p:cNvPr id="10244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876800" y="1676400"/>
            <a:ext cx="4267200" cy="4229100"/>
          </a:xfrm>
        </p:spPr>
        <p:txBody>
          <a:bodyPr/>
          <a:lstStyle/>
          <a:p>
            <a:pPr>
              <a:buFontTx/>
              <a:buNone/>
            </a:pPr>
            <a:r>
              <a:rPr lang="en-US" altLang="en-US" sz="2400">
                <a:solidFill>
                  <a:schemeClr val="accent2"/>
                </a:solidFill>
              </a:rPr>
              <a:t>External validity</a:t>
            </a:r>
            <a:endParaRPr lang="en-US" altLang="en-US" sz="2400">
              <a:solidFill>
                <a:srgbClr val="000000"/>
              </a:solidFill>
            </a:endParaRPr>
          </a:p>
          <a:p>
            <a:r>
              <a:rPr lang="en-US" altLang="en-US" sz="2400">
                <a:solidFill>
                  <a:srgbClr val="000000"/>
                </a:solidFill>
              </a:rPr>
              <a:t>unrepresentative subjects</a:t>
            </a:r>
          </a:p>
          <a:p>
            <a:r>
              <a:rPr lang="en-US" altLang="en-US" sz="2400" b="1">
                <a:solidFill>
                  <a:srgbClr val="000000"/>
                </a:solidFill>
              </a:rPr>
              <a:t>under-experienced subjects</a:t>
            </a:r>
          </a:p>
          <a:p>
            <a:r>
              <a:rPr lang="en-US" altLang="en-US" sz="2400" b="1">
                <a:solidFill>
                  <a:srgbClr val="000000"/>
                </a:solidFill>
              </a:rPr>
              <a:t>missing decision aids</a:t>
            </a:r>
          </a:p>
          <a:p>
            <a:r>
              <a:rPr lang="en-US" altLang="en-US" sz="2400">
                <a:solidFill>
                  <a:srgbClr val="000000"/>
                </a:solidFill>
              </a:rPr>
              <a:t>under-incentivized tasks</a:t>
            </a:r>
          </a:p>
          <a:p>
            <a:r>
              <a:rPr lang="en-US" altLang="en-US" sz="2400" b="1">
                <a:solidFill>
                  <a:srgbClr val="000000"/>
                </a:solidFill>
              </a:rPr>
              <a:t>non-naturalistic problems</a:t>
            </a:r>
          </a:p>
          <a:p>
            <a:r>
              <a:rPr lang="en-US" altLang="en-US" sz="2400">
                <a:solidFill>
                  <a:srgbClr val="000000"/>
                </a:solidFill>
              </a:rPr>
              <a:t>Thousands of other ways that lab decisions differ from field decisions</a:t>
            </a:r>
          </a:p>
        </p:txBody>
      </p:sp>
      <p:sp>
        <p:nvSpPr>
          <p:cNvPr id="23556" name="Text Box 5"/>
          <p:cNvSpPr txBox="1">
            <a:spLocks noChangeArrowheads="1"/>
          </p:cNvSpPr>
          <p:nvPr/>
        </p:nvSpPr>
        <p:spPr bwMode="auto">
          <a:xfrm>
            <a:off x="304800" y="379413"/>
            <a:ext cx="8305800" cy="920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85000"/>
              </a:lnSpc>
              <a:spcBef>
                <a:spcPct val="0"/>
              </a:spcBef>
              <a:buFontTx/>
              <a:buNone/>
            </a:pPr>
            <a:r>
              <a:rPr lang="en-US" altLang="en-US" sz="3200">
                <a:solidFill>
                  <a:srgbClr val="FF0000"/>
                </a:solidFill>
              </a:rPr>
              <a:t>Challenges to internal and external validity</a:t>
            </a:r>
          </a:p>
          <a:p>
            <a:pPr>
              <a:lnSpc>
                <a:spcPct val="85000"/>
              </a:lnSpc>
              <a:spcBef>
                <a:spcPct val="0"/>
              </a:spcBef>
              <a:buFontTx/>
              <a:buNone/>
            </a:pPr>
            <a:r>
              <a:rPr lang="en-US" altLang="en-US" sz="3200">
                <a:solidFill>
                  <a:srgbClr val="FF0000"/>
                </a:solidFill>
              </a:rPr>
              <a:t>in lab experiments.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FC029B7-24B2-974E-AF86-B4CC081104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4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5602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16833399"/>
              </p:ext>
            </p:extLst>
          </p:nvPr>
        </p:nvGraphicFramePr>
        <p:xfrm>
          <a:off x="625475" y="1290638"/>
          <a:ext cx="7874000" cy="535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" r:id="rId3" imgW="9690100" imgH="6616700" progId="Word.Document.8">
                  <p:embed/>
                </p:oleObj>
              </mc:Choice>
              <mc:Fallback>
                <p:oleObj name="Document" r:id="rId3" imgW="9690100" imgH="6616700" progId="Word.Document.8">
                  <p:embed/>
                  <p:pic>
                    <p:nvPicPr>
                      <p:cNvPr id="25602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5475" y="1290638"/>
                        <a:ext cx="7874000" cy="535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603" name="Text Box 3"/>
          <p:cNvSpPr txBox="1">
            <a:spLocks noChangeArrowheads="1"/>
          </p:cNvSpPr>
          <p:nvPr/>
        </p:nvSpPr>
        <p:spPr bwMode="auto">
          <a:xfrm>
            <a:off x="3352800" y="228600"/>
            <a:ext cx="2303463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3200"/>
              <a:t>“The Rules”</a:t>
            </a:r>
          </a:p>
        </p:txBody>
      </p:sp>
      <p:sp>
        <p:nvSpPr>
          <p:cNvPr id="25604" name="Text Box 4"/>
          <p:cNvSpPr txBox="1">
            <a:spLocks noChangeArrowheads="1"/>
          </p:cNvSpPr>
          <p:nvPr/>
        </p:nvSpPr>
        <p:spPr bwMode="auto">
          <a:xfrm>
            <a:off x="6059488" y="6472238"/>
            <a:ext cx="2932112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/>
              <a:t>Adapted from George Loewenstein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AA6ADC4-B664-1C42-98E5-3A7268C9C8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1143000"/>
          </a:xfrm>
        </p:spPr>
        <p:txBody>
          <a:bodyPr/>
          <a:lstStyle/>
          <a:p>
            <a:r>
              <a:rPr lang="en-US" altLang="en-US" sz="2800"/>
              <a:t>Experimental Debriefing</a:t>
            </a:r>
            <a:br>
              <a:rPr lang="en-US" altLang="en-US" sz="2800"/>
            </a:br>
            <a:r>
              <a:rPr lang="en-US" altLang="en-US" sz="2800"/>
              <a:t>(especially for pilots)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600200"/>
            <a:ext cx="8305800" cy="3490913"/>
          </a:xfrm>
        </p:spPr>
        <p:txBody>
          <a:bodyPr/>
          <a:lstStyle/>
          <a:p>
            <a:r>
              <a:rPr lang="en-US" altLang="en-US"/>
              <a:t>“Was the experiment confusing?”</a:t>
            </a:r>
          </a:p>
          <a:p>
            <a:r>
              <a:rPr lang="en-US" altLang="en-US"/>
              <a:t>“What strategies did you use?”</a:t>
            </a:r>
          </a:p>
          <a:p>
            <a:r>
              <a:rPr lang="en-US" altLang="en-US"/>
              <a:t>“How did you come up with your answer?”</a:t>
            </a:r>
          </a:p>
          <a:p>
            <a:r>
              <a:rPr lang="en-US" altLang="en-US"/>
              <a:t>“What was the experiment about?”</a:t>
            </a:r>
          </a:p>
          <a:p>
            <a:r>
              <a:rPr lang="en-US" altLang="en-US"/>
              <a:t>“What were the other subjects thinking?”</a:t>
            </a:r>
          </a:p>
          <a:p>
            <a:r>
              <a:rPr lang="en-US" altLang="en-US"/>
              <a:t>What would your payoff have been if you had gone UP instead of DOWN?”</a:t>
            </a:r>
          </a:p>
          <a:p>
            <a:pPr>
              <a:buFontTx/>
              <a:buNone/>
            </a:pPr>
            <a:endParaRPr lang="en-US" altLang="en-US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CA81B4A-F91F-6946-B1F0-B3CF87559E89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685800" y="6248400"/>
            <a:ext cx="1905000" cy="457200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2800"/>
              <a:t>Experimental odds and ends...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981200"/>
            <a:ext cx="7772400" cy="3416320"/>
          </a:xfrm>
        </p:spPr>
        <p:txBody>
          <a:bodyPr/>
          <a:lstStyle/>
          <a:p>
            <a:r>
              <a:rPr lang="en-US" altLang="en-US" dirty="0"/>
              <a:t>Run a pilot (debrief pilot)</a:t>
            </a:r>
          </a:p>
          <a:p>
            <a:r>
              <a:rPr lang="en-US" altLang="en-US" dirty="0"/>
              <a:t>Randomize order of treatments.</a:t>
            </a:r>
          </a:p>
          <a:p>
            <a:r>
              <a:rPr lang="en-US" altLang="en-US" dirty="0"/>
              <a:t>Consider measuring expectations and other non-observables.</a:t>
            </a:r>
          </a:p>
          <a:p>
            <a:r>
              <a:rPr lang="en-US" altLang="en-US" dirty="0"/>
              <a:t>Consider collecting demographic info.</a:t>
            </a:r>
          </a:p>
          <a:p>
            <a:r>
              <a:rPr lang="en-US" altLang="en-US" dirty="0"/>
              <a:t>Consider measuring cognitive process (aka process tracing).</a:t>
            </a:r>
          </a:p>
          <a:p>
            <a:r>
              <a:rPr lang="en-US" altLang="en-US" dirty="0"/>
              <a:t>Pre-register.  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C906496-8385-0844-84F5-2578855CA81E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685800" y="6248400"/>
            <a:ext cx="1905000" cy="457200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Ovr>
    <a:masterClrMapping/>
  </p:clrMapOvr>
  <p:transition spd="slow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r>
              <a:rPr lang="en-US" altLang="en-US" sz="3200" b="1"/>
              <a:t>Outline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990600"/>
            <a:ext cx="8229600" cy="2234458"/>
          </a:xfrm>
        </p:spPr>
        <p:txBody>
          <a:bodyPr/>
          <a:lstStyle/>
          <a:p>
            <a:r>
              <a:rPr lang="en-US" altLang="en-US" dirty="0"/>
              <a:t>Definition of Behavioral Economics</a:t>
            </a:r>
          </a:p>
          <a:p>
            <a:r>
              <a:rPr lang="en-US" altLang="en-US" dirty="0"/>
              <a:t>Methodology</a:t>
            </a:r>
          </a:p>
          <a:p>
            <a:pPr lvl="1"/>
            <a:r>
              <a:rPr lang="en-US" altLang="en-US" dirty="0"/>
              <a:t>Experiments</a:t>
            </a:r>
          </a:p>
          <a:p>
            <a:pPr lvl="1"/>
            <a:r>
              <a:rPr lang="en-US" altLang="en-US" dirty="0"/>
              <a:t>Theory</a:t>
            </a:r>
          </a:p>
          <a:p>
            <a:r>
              <a:rPr lang="en-US" altLang="en-US" dirty="0"/>
              <a:t>Thumbnail history (for more details look at slides)</a:t>
            </a:r>
          </a:p>
        </p:txBody>
      </p:sp>
      <p:pic>
        <p:nvPicPr>
          <p:cNvPr id="5124" name="Picture 2" descr="http://upload.wikimedia.org/wikipedia/en/thumb/0/02/Homer_Simpson_2006.png/212px-Homer_Simpson_2006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600" y="3225058"/>
            <a:ext cx="2019300" cy="330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0BE2BB3-3190-45DC-A646-8574EE351066}"/>
              </a:ext>
            </a:extLst>
          </p:cNvPr>
          <p:cNvSpPr txBox="1"/>
          <p:nvPr/>
        </p:nvSpPr>
        <p:spPr>
          <a:xfrm>
            <a:off x="1676400" y="6068568"/>
            <a:ext cx="543931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Patron Saint of Behavioral Economics: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219200"/>
          </a:xfrm>
        </p:spPr>
        <p:txBody>
          <a:bodyPr/>
          <a:lstStyle/>
          <a:p>
            <a:r>
              <a:rPr lang="en-US" altLang="en-US" sz="2800"/>
              <a:t>Field empirics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295400"/>
            <a:ext cx="7772400" cy="4327525"/>
          </a:xfrm>
        </p:spPr>
        <p:txBody>
          <a:bodyPr/>
          <a:lstStyle/>
          <a:p>
            <a:r>
              <a:rPr lang="en-US" altLang="en-US"/>
              <a:t>High external, low internal validity (unless you run a field experiment or have some other convincing source of exogenous variation).</a:t>
            </a:r>
          </a:p>
          <a:p>
            <a:r>
              <a:rPr lang="en-US" altLang="en-US"/>
              <a:t>In the field, it is sometimes hard to pin down the causes of phenomena (e.g., problems of reverse causality and omitted variable biases plague empirical studies).</a:t>
            </a:r>
          </a:p>
          <a:p>
            <a:r>
              <a:rPr lang="en-US" altLang="en-US"/>
              <a:t>Test multiple predictions to rule out competing hypotheses.</a:t>
            </a:r>
          </a:p>
          <a:p>
            <a:r>
              <a:rPr lang="en-US" altLang="en-US"/>
              <a:t>Make sure you know exactly how your model is identified.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CE32BB9-F118-4C48-BAAC-0115F240DDBA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685800" y="6248400"/>
            <a:ext cx="1905000" cy="457200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Ovr>
    <a:masterClrMapping/>
  </p:clrMapOvr>
  <p:transition spd="slow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0" y="1524000"/>
            <a:ext cx="7772400" cy="3268663"/>
          </a:xfrm>
        </p:spPr>
        <p:txBody>
          <a:bodyPr/>
          <a:lstStyle/>
          <a:p>
            <a:r>
              <a:rPr lang="en-US" altLang="en-US"/>
              <a:t>Don’t glibly overlook rational explanations.</a:t>
            </a:r>
          </a:p>
          <a:p>
            <a:r>
              <a:rPr lang="en-US" altLang="en-US"/>
              <a:t>But, don’t automatically accept rational actor “just so stories” (in practice rational actor model can be just as ad hoc as behavioral models)</a:t>
            </a:r>
          </a:p>
          <a:p>
            <a:r>
              <a:rPr lang="en-US" altLang="en-US"/>
              <a:t>When faced with competing explanations take parsimony as one leading guide.</a:t>
            </a:r>
          </a:p>
          <a:p>
            <a:r>
              <a:rPr lang="en-US" altLang="en-US"/>
              <a:t>Behavioral explanations needn’t be the only explanation.</a:t>
            </a:r>
          </a:p>
        </p:txBody>
      </p:sp>
      <p:sp>
        <p:nvSpPr>
          <p:cNvPr id="33795" name="Rectangle 4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219200"/>
          </a:xfrm>
          <a:noFill/>
        </p:spPr>
        <p:txBody>
          <a:bodyPr/>
          <a:lstStyle/>
          <a:p>
            <a:r>
              <a:rPr lang="en-US" altLang="en-US" sz="2800"/>
              <a:t>Field empirics continued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6552147-27F7-5E42-A867-B8C1E0CD4AF5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685800" y="6248400"/>
            <a:ext cx="1905000" cy="457200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Ovr>
    <a:masterClrMapping/>
  </p:clrMapOvr>
  <p:transition spd="slow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200" dirty="0"/>
              <a:t>Field empirics and </a:t>
            </a:r>
            <a:br>
              <a:rPr lang="en-US" altLang="en-US" sz="3200" dirty="0"/>
            </a:br>
            <a:r>
              <a:rPr lang="en-US" altLang="en-US" sz="3200" dirty="0"/>
              <a:t>lab experiments are complementary</a:t>
            </a:r>
          </a:p>
        </p:txBody>
      </p:sp>
      <p:sp>
        <p:nvSpPr>
          <p:cNvPr id="35843" name="Content Placeholder 2"/>
          <p:cNvSpPr>
            <a:spLocks noGrp="1"/>
          </p:cNvSpPr>
          <p:nvPr>
            <p:ph idx="1"/>
          </p:nvPr>
        </p:nvSpPr>
        <p:spPr>
          <a:xfrm>
            <a:off x="533400" y="1828800"/>
            <a:ext cx="8280400" cy="4154984"/>
          </a:xfrm>
        </p:spPr>
        <p:txBody>
          <a:bodyPr/>
          <a:lstStyle/>
          <a:p>
            <a:r>
              <a:rPr lang="en-US" altLang="en-US" dirty="0"/>
              <a:t>Neither is the gold standard</a:t>
            </a:r>
          </a:p>
          <a:p>
            <a:r>
              <a:rPr lang="en-US" altLang="en-US" dirty="0"/>
              <a:t>They feed off (and stimulate) each other in useful ways</a:t>
            </a:r>
          </a:p>
          <a:p>
            <a:r>
              <a:rPr lang="en-US" altLang="en-US" dirty="0"/>
              <a:t>Lab experiments give you more control</a:t>
            </a:r>
          </a:p>
          <a:p>
            <a:r>
              <a:rPr lang="en-US" altLang="en-US" dirty="0"/>
              <a:t>Field empirics (tend to) give you more external validity</a:t>
            </a:r>
          </a:p>
          <a:p>
            <a:r>
              <a:rPr lang="en-US" altLang="en-US" dirty="0"/>
              <a:t>Avoid making the mistake of thinking that just because you’ve run a well-designed lab experiment you know how the phenomenon will generalize</a:t>
            </a:r>
          </a:p>
          <a:p>
            <a:r>
              <a:rPr lang="en-US" altLang="en-US" dirty="0"/>
              <a:t>Avoid making the mistake of thinking that just because you’ve run a well-designed field experiment you know how the phenomenon will generalize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4DB90A7-BEEE-9E4F-9219-C6AD108E5211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685800" y="6248400"/>
            <a:ext cx="1905000" cy="457200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27038"/>
            <a:ext cx="8229600" cy="944562"/>
          </a:xfrm>
        </p:spPr>
        <p:txBody>
          <a:bodyPr/>
          <a:lstStyle/>
          <a:p>
            <a:r>
              <a:rPr lang="en-US" altLang="en-US" sz="3200" dirty="0"/>
              <a:t>Seven Properties of Good Models</a:t>
            </a:r>
            <a:br>
              <a:rPr lang="en-US" altLang="en-US" sz="3200" dirty="0"/>
            </a:br>
            <a:r>
              <a:rPr lang="en-US" altLang="en-US" sz="2400" dirty="0" err="1"/>
              <a:t>Gabaix</a:t>
            </a:r>
            <a:r>
              <a:rPr lang="en-US" altLang="en-US" sz="2400" dirty="0"/>
              <a:t> and </a:t>
            </a:r>
            <a:r>
              <a:rPr lang="en-US" altLang="en-US" sz="2400" dirty="0" err="1"/>
              <a:t>Laibson</a:t>
            </a:r>
            <a:r>
              <a:rPr lang="en-US" altLang="en-US" sz="2400" dirty="0"/>
              <a:t> (2008)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752600"/>
            <a:ext cx="7772400" cy="4672013"/>
          </a:xfrm>
        </p:spPr>
        <p:txBody>
          <a:bodyPr/>
          <a:lstStyle/>
          <a:p>
            <a:pPr marL="457200" indent="-457200">
              <a:buFontTx/>
              <a:buNone/>
            </a:pPr>
            <a:r>
              <a:rPr lang="en-US" altLang="en-US"/>
              <a:t>These properties typically need to be traded off against each other.  No social science model achieves all of these goals.</a:t>
            </a:r>
          </a:p>
          <a:p>
            <a:pPr marL="457200" indent="-457200">
              <a:buFontTx/>
              <a:buAutoNum type="arabicPeriod"/>
            </a:pPr>
            <a:r>
              <a:rPr lang="en-US" altLang="en-US" i="1"/>
              <a:t>Parsimony</a:t>
            </a:r>
          </a:p>
          <a:p>
            <a:pPr marL="457200" indent="-457200">
              <a:buFontTx/>
              <a:buAutoNum type="arabicPeriod"/>
            </a:pPr>
            <a:r>
              <a:rPr lang="en-US" altLang="en-US"/>
              <a:t>Tractability</a:t>
            </a:r>
          </a:p>
          <a:p>
            <a:pPr marL="457200" indent="-457200">
              <a:buFontTx/>
              <a:buAutoNum type="arabicPeriod"/>
            </a:pPr>
            <a:r>
              <a:rPr lang="en-US" altLang="en-US"/>
              <a:t>Conceptual insightfulness</a:t>
            </a:r>
          </a:p>
          <a:p>
            <a:pPr marL="457200" indent="-457200">
              <a:buFontTx/>
              <a:buAutoNum type="arabicPeriod"/>
            </a:pPr>
            <a:r>
              <a:rPr lang="en-US" altLang="en-US"/>
              <a:t>Generalizability (portability)</a:t>
            </a:r>
          </a:p>
          <a:p>
            <a:pPr marL="457200" indent="-457200">
              <a:buFontTx/>
              <a:buAutoNum type="arabicPeriod"/>
            </a:pPr>
            <a:r>
              <a:rPr lang="en-US" altLang="en-US" i="1"/>
              <a:t>Falsifiability</a:t>
            </a:r>
          </a:p>
          <a:p>
            <a:pPr marL="457200" indent="-457200">
              <a:buFontTx/>
              <a:buAutoNum type="arabicPeriod"/>
            </a:pPr>
            <a:r>
              <a:rPr lang="en-US" altLang="en-US" i="1"/>
              <a:t>Empirical accuracy</a:t>
            </a:r>
          </a:p>
          <a:p>
            <a:pPr marL="457200" indent="-457200">
              <a:buFontTx/>
              <a:buAutoNum type="arabicPeriod"/>
            </a:pPr>
            <a:r>
              <a:rPr lang="en-US" altLang="en-US" i="1"/>
              <a:t>Predictive precision: the model makes sharp predictions.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BB4563C-A7E3-1C42-AC15-7F0315D360ED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685800" y="6248400"/>
            <a:ext cx="1905000" cy="457200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914" name="Group 2"/>
          <p:cNvGrpSpPr>
            <a:grpSpLocks/>
          </p:cNvGrpSpPr>
          <p:nvPr/>
        </p:nvGrpSpPr>
        <p:grpSpPr bwMode="auto">
          <a:xfrm>
            <a:off x="381000" y="322263"/>
            <a:ext cx="8321675" cy="6094412"/>
            <a:chOff x="240" y="203"/>
            <a:chExt cx="5242" cy="3839"/>
          </a:xfrm>
        </p:grpSpPr>
        <p:graphicFrame>
          <p:nvGraphicFramePr>
            <p:cNvPr id="38918" name="Object 3"/>
            <p:cNvGraphicFramePr>
              <a:graphicFrameLocks noChangeAspect="1"/>
            </p:cNvGraphicFramePr>
            <p:nvPr/>
          </p:nvGraphicFramePr>
          <p:xfrm>
            <a:off x="384" y="336"/>
            <a:ext cx="4992" cy="292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Chart" r:id="rId3" imgW="4600651" imgH="2286000" progId="Excel.Chart.8">
                    <p:embed/>
                  </p:oleObj>
                </mc:Choice>
                <mc:Fallback>
                  <p:oleObj name="Chart" r:id="rId3" imgW="4600651" imgH="2286000" progId="Excel.Chart.8">
                    <p:embed/>
                    <p:pic>
                      <p:nvPicPr>
                        <p:cNvPr id="38918" name="Object 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84" y="336"/>
                          <a:ext cx="4992" cy="2928"/>
                        </a:xfrm>
                        <a:prstGeom prst="rect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  <a:effectLst/>
                        <a:extLs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8919" name="Text Box 4"/>
            <p:cNvSpPr txBox="1">
              <a:spLocks noChangeArrowheads="1"/>
            </p:cNvSpPr>
            <p:nvPr/>
          </p:nvSpPr>
          <p:spPr bwMode="auto">
            <a:xfrm>
              <a:off x="1596" y="203"/>
              <a:ext cx="3057" cy="28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/>
                <a:t>Figure 1: The value of parsimony.</a:t>
              </a:r>
              <a:r>
                <a:rPr lang="en-US" altLang="en-US" sz="1800"/>
                <a:t>  </a:t>
              </a:r>
            </a:p>
          </p:txBody>
        </p:sp>
        <p:sp>
          <p:nvSpPr>
            <p:cNvPr id="38920" name="Text Box 5"/>
            <p:cNvSpPr txBox="1">
              <a:spLocks noChangeArrowheads="1"/>
            </p:cNvSpPr>
            <p:nvPr/>
          </p:nvSpPr>
          <p:spPr bwMode="auto">
            <a:xfrm>
              <a:off x="240" y="3216"/>
              <a:ext cx="5242" cy="82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000"/>
                <a:t>The data (squares) is generated by sin(x/10) + ε, where ε is distributed uniformly between -½ and ½.  The sold line fits the first 50 data points to a fifth-order polynomial – a non-parsimonious model.  The polynomial has good fit in sample.  </a:t>
              </a:r>
            </a:p>
          </p:txBody>
        </p:sp>
        <p:sp>
          <p:nvSpPr>
            <p:cNvPr id="38921" name="Line 6"/>
            <p:cNvSpPr>
              <a:spLocks noChangeShapeType="1"/>
            </p:cNvSpPr>
            <p:nvPr/>
          </p:nvSpPr>
          <p:spPr bwMode="auto">
            <a:xfrm>
              <a:off x="4053" y="672"/>
              <a:ext cx="0" cy="220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8922" name="Line 7"/>
            <p:cNvSpPr>
              <a:spLocks noChangeShapeType="1"/>
            </p:cNvSpPr>
            <p:nvPr/>
          </p:nvSpPr>
          <p:spPr bwMode="auto">
            <a:xfrm flipH="1">
              <a:off x="672" y="1152"/>
              <a:ext cx="76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8923" name="Line 8"/>
            <p:cNvSpPr>
              <a:spLocks noChangeShapeType="1"/>
            </p:cNvSpPr>
            <p:nvPr/>
          </p:nvSpPr>
          <p:spPr bwMode="auto">
            <a:xfrm>
              <a:off x="2976" y="1152"/>
              <a:ext cx="105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8924" name="Text Box 9"/>
            <p:cNvSpPr txBox="1">
              <a:spLocks noChangeArrowheads="1"/>
            </p:cNvSpPr>
            <p:nvPr/>
          </p:nvSpPr>
          <p:spPr bwMode="auto">
            <a:xfrm>
              <a:off x="1344" y="960"/>
              <a:ext cx="1738" cy="40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800"/>
                <a:t>Sample for estimation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800"/>
                <a:t>of a 5th order polynomial</a:t>
              </a:r>
            </a:p>
          </p:txBody>
        </p:sp>
      </p:grpSp>
      <p:sp>
        <p:nvSpPr>
          <p:cNvPr id="38915" name="Rectangle 10"/>
          <p:cNvSpPr>
            <a:spLocks noChangeArrowheads="1"/>
          </p:cNvSpPr>
          <p:nvPr/>
        </p:nvSpPr>
        <p:spPr bwMode="auto">
          <a:xfrm>
            <a:off x="6400800" y="838200"/>
            <a:ext cx="2286000" cy="40386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38916" name="Rectangle 11"/>
          <p:cNvSpPr>
            <a:spLocks noChangeArrowheads="1"/>
          </p:cNvSpPr>
          <p:nvPr/>
        </p:nvSpPr>
        <p:spPr bwMode="auto">
          <a:xfrm>
            <a:off x="6400800" y="838200"/>
            <a:ext cx="2743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38917" name="Rectangle 13"/>
          <p:cNvSpPr>
            <a:spLocks noChangeArrowheads="1"/>
          </p:cNvSpPr>
          <p:nvPr/>
        </p:nvSpPr>
        <p:spPr bwMode="auto">
          <a:xfrm>
            <a:off x="228600" y="4953000"/>
            <a:ext cx="8915400" cy="19050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A1B7268-CD4F-B849-AC5F-BEF7833CEF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62" name="Group 2"/>
          <p:cNvGrpSpPr>
            <a:grpSpLocks/>
          </p:cNvGrpSpPr>
          <p:nvPr/>
        </p:nvGrpSpPr>
        <p:grpSpPr bwMode="auto">
          <a:xfrm>
            <a:off x="381000" y="322263"/>
            <a:ext cx="8321675" cy="6094412"/>
            <a:chOff x="240" y="203"/>
            <a:chExt cx="5242" cy="3839"/>
          </a:xfrm>
        </p:grpSpPr>
        <p:graphicFrame>
          <p:nvGraphicFramePr>
            <p:cNvPr id="40963" name="Object 3"/>
            <p:cNvGraphicFramePr>
              <a:graphicFrameLocks noChangeAspect="1"/>
            </p:cNvGraphicFramePr>
            <p:nvPr/>
          </p:nvGraphicFramePr>
          <p:xfrm>
            <a:off x="384" y="336"/>
            <a:ext cx="4992" cy="292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Chart" r:id="rId3" imgW="4600651" imgH="2286000" progId="Excel.Chart.8">
                    <p:embed/>
                  </p:oleObj>
                </mc:Choice>
                <mc:Fallback>
                  <p:oleObj name="Chart" r:id="rId3" imgW="4600651" imgH="2286000" progId="Excel.Chart.8">
                    <p:embed/>
                    <p:pic>
                      <p:nvPicPr>
                        <p:cNvPr id="40963" name="Object 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84" y="336"/>
                          <a:ext cx="4992" cy="292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0964" name="Text Box 4"/>
            <p:cNvSpPr txBox="1">
              <a:spLocks noChangeArrowheads="1"/>
            </p:cNvSpPr>
            <p:nvPr/>
          </p:nvSpPr>
          <p:spPr bwMode="auto">
            <a:xfrm>
              <a:off x="1596" y="203"/>
              <a:ext cx="3057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/>
                <a:t>Figure 1: The value of parsimony.</a:t>
              </a:r>
              <a:r>
                <a:rPr lang="en-US" altLang="en-US" sz="1800"/>
                <a:t>  </a:t>
              </a:r>
            </a:p>
          </p:txBody>
        </p:sp>
        <p:sp>
          <p:nvSpPr>
            <p:cNvPr id="40965" name="Text Box 5"/>
            <p:cNvSpPr txBox="1">
              <a:spLocks noChangeArrowheads="1"/>
            </p:cNvSpPr>
            <p:nvPr/>
          </p:nvSpPr>
          <p:spPr bwMode="auto">
            <a:xfrm>
              <a:off x="240" y="3216"/>
              <a:ext cx="5242" cy="8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000"/>
                <a:t>The data (squares) is generated by sin(x/10) + ε, where ε is distributed uniformly between -½ and ½.  The sold line fits the first 50 data points to a fifth-order polynomial – a non-parsimonious model.  The polynomial has good fit in sample and poor fit out of sample (dashed line).  </a:t>
              </a:r>
            </a:p>
          </p:txBody>
        </p:sp>
        <p:sp>
          <p:nvSpPr>
            <p:cNvPr id="40966" name="Line 6"/>
            <p:cNvSpPr>
              <a:spLocks noChangeShapeType="1"/>
            </p:cNvSpPr>
            <p:nvPr/>
          </p:nvSpPr>
          <p:spPr bwMode="auto">
            <a:xfrm>
              <a:off x="4053" y="672"/>
              <a:ext cx="0" cy="220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967" name="Line 7"/>
            <p:cNvSpPr>
              <a:spLocks noChangeShapeType="1"/>
            </p:cNvSpPr>
            <p:nvPr/>
          </p:nvSpPr>
          <p:spPr bwMode="auto">
            <a:xfrm flipH="1">
              <a:off x="672" y="1152"/>
              <a:ext cx="76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968" name="Line 8"/>
            <p:cNvSpPr>
              <a:spLocks noChangeShapeType="1"/>
            </p:cNvSpPr>
            <p:nvPr/>
          </p:nvSpPr>
          <p:spPr bwMode="auto">
            <a:xfrm>
              <a:off x="2976" y="1152"/>
              <a:ext cx="105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969" name="Text Box 9"/>
            <p:cNvSpPr txBox="1">
              <a:spLocks noChangeArrowheads="1"/>
            </p:cNvSpPr>
            <p:nvPr/>
          </p:nvSpPr>
          <p:spPr bwMode="auto">
            <a:xfrm>
              <a:off x="1344" y="960"/>
              <a:ext cx="1738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800"/>
                <a:t>Sample for estimation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800"/>
                <a:t>of a 5th order polynomial</a:t>
              </a:r>
            </a:p>
          </p:txBody>
        </p:sp>
      </p:grp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EBE4849-8F0C-AD43-A078-76B6AE3622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ext Box 2"/>
          <p:cNvSpPr txBox="1">
            <a:spLocks noChangeArrowheads="1"/>
          </p:cNvSpPr>
          <p:nvPr/>
        </p:nvSpPr>
        <p:spPr bwMode="auto">
          <a:xfrm>
            <a:off x="762000" y="1219200"/>
            <a:ext cx="25495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/>
              <a:t>Model = “X+Y &gt; 1” =</a:t>
            </a:r>
            <a:r>
              <a:rPr lang="en-US" altLang="en-US"/>
              <a:t> </a:t>
            </a:r>
          </a:p>
        </p:txBody>
      </p:sp>
      <p:sp>
        <p:nvSpPr>
          <p:cNvPr id="43011" name="Rectangle 3"/>
          <p:cNvSpPr>
            <a:spLocks noChangeArrowheads="1"/>
          </p:cNvSpPr>
          <p:nvPr/>
        </p:nvSpPr>
        <p:spPr bwMode="auto">
          <a:xfrm>
            <a:off x="625475" y="2362200"/>
            <a:ext cx="3124200" cy="2667000"/>
          </a:xfrm>
          <a:prstGeom prst="rect">
            <a:avLst/>
          </a:prstGeom>
          <a:solidFill>
            <a:srgbClr val="3366FF">
              <a:alpha val="32941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43012" name="Text Box 4"/>
          <p:cNvSpPr txBox="1">
            <a:spLocks noChangeArrowheads="1"/>
          </p:cNvSpPr>
          <p:nvPr/>
        </p:nvSpPr>
        <p:spPr bwMode="auto">
          <a:xfrm>
            <a:off x="3657600" y="5141913"/>
            <a:ext cx="3365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/>
              <a:t>X</a:t>
            </a:r>
          </a:p>
        </p:txBody>
      </p:sp>
      <p:sp>
        <p:nvSpPr>
          <p:cNvPr id="43013" name="Text Box 5"/>
          <p:cNvSpPr txBox="1">
            <a:spLocks noChangeArrowheads="1"/>
          </p:cNvSpPr>
          <p:nvPr/>
        </p:nvSpPr>
        <p:spPr bwMode="auto">
          <a:xfrm>
            <a:off x="228600" y="2170113"/>
            <a:ext cx="3365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/>
              <a:t>Y</a:t>
            </a:r>
          </a:p>
        </p:txBody>
      </p:sp>
      <p:sp>
        <p:nvSpPr>
          <p:cNvPr id="43014" name="AutoShape 6"/>
          <p:cNvSpPr>
            <a:spLocks noChangeArrowheads="1"/>
          </p:cNvSpPr>
          <p:nvPr/>
        </p:nvSpPr>
        <p:spPr bwMode="auto">
          <a:xfrm>
            <a:off x="630238" y="4487863"/>
            <a:ext cx="533400" cy="533400"/>
          </a:xfrm>
          <a:prstGeom prst="rtTriangle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43015" name="Text Box 7"/>
          <p:cNvSpPr txBox="1">
            <a:spLocks noChangeArrowheads="1"/>
          </p:cNvSpPr>
          <p:nvPr/>
        </p:nvSpPr>
        <p:spPr bwMode="auto">
          <a:xfrm>
            <a:off x="1006475" y="5043488"/>
            <a:ext cx="311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/>
              <a:t>1</a:t>
            </a:r>
          </a:p>
        </p:txBody>
      </p:sp>
      <p:sp>
        <p:nvSpPr>
          <p:cNvPr id="43016" name="Text Box 8"/>
          <p:cNvSpPr txBox="1">
            <a:spLocks noChangeArrowheads="1"/>
          </p:cNvSpPr>
          <p:nvPr/>
        </p:nvSpPr>
        <p:spPr bwMode="auto">
          <a:xfrm>
            <a:off x="238125" y="4357688"/>
            <a:ext cx="311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/>
              <a:t>1</a:t>
            </a:r>
          </a:p>
        </p:txBody>
      </p:sp>
      <p:grpSp>
        <p:nvGrpSpPr>
          <p:cNvPr id="43017" name="Group 9"/>
          <p:cNvGrpSpPr>
            <a:grpSpLocks/>
          </p:cNvGrpSpPr>
          <p:nvPr/>
        </p:nvGrpSpPr>
        <p:grpSpPr bwMode="auto">
          <a:xfrm>
            <a:off x="777875" y="2667000"/>
            <a:ext cx="762000" cy="914400"/>
            <a:chOff x="490" y="1680"/>
            <a:chExt cx="480" cy="576"/>
          </a:xfrm>
        </p:grpSpPr>
        <p:sp>
          <p:nvSpPr>
            <p:cNvPr id="43043" name="Oval 10"/>
            <p:cNvSpPr>
              <a:spLocks noChangeArrowheads="1"/>
            </p:cNvSpPr>
            <p:nvPr/>
          </p:nvSpPr>
          <p:spPr bwMode="auto">
            <a:xfrm>
              <a:off x="682" y="1680"/>
              <a:ext cx="144" cy="144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43044" name="Oval 11"/>
            <p:cNvSpPr>
              <a:spLocks noChangeArrowheads="1"/>
            </p:cNvSpPr>
            <p:nvPr/>
          </p:nvSpPr>
          <p:spPr bwMode="auto">
            <a:xfrm>
              <a:off x="730" y="2112"/>
              <a:ext cx="144" cy="144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43045" name="Oval 12"/>
            <p:cNvSpPr>
              <a:spLocks noChangeArrowheads="1"/>
            </p:cNvSpPr>
            <p:nvPr/>
          </p:nvSpPr>
          <p:spPr bwMode="auto">
            <a:xfrm>
              <a:off x="826" y="1872"/>
              <a:ext cx="144" cy="144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43046" name="Oval 13"/>
            <p:cNvSpPr>
              <a:spLocks noChangeArrowheads="1"/>
            </p:cNvSpPr>
            <p:nvPr/>
          </p:nvSpPr>
          <p:spPr bwMode="auto">
            <a:xfrm>
              <a:off x="490" y="1776"/>
              <a:ext cx="144" cy="144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en-US" altLang="en-US"/>
            </a:p>
          </p:txBody>
        </p:sp>
      </p:grpSp>
      <p:sp>
        <p:nvSpPr>
          <p:cNvPr id="159758" name="Text Box 14"/>
          <p:cNvSpPr txBox="1">
            <a:spLocks noChangeArrowheads="1"/>
          </p:cNvSpPr>
          <p:nvPr/>
        </p:nvSpPr>
        <p:spPr bwMode="auto">
          <a:xfrm>
            <a:off x="4343400" y="1941513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43019" name="Rectangle 15"/>
          <p:cNvSpPr>
            <a:spLocks noChangeArrowheads="1"/>
          </p:cNvSpPr>
          <p:nvPr/>
        </p:nvSpPr>
        <p:spPr bwMode="auto">
          <a:xfrm>
            <a:off x="3276600" y="1219200"/>
            <a:ext cx="457200" cy="457200"/>
          </a:xfrm>
          <a:prstGeom prst="rect">
            <a:avLst/>
          </a:prstGeom>
          <a:solidFill>
            <a:srgbClr val="3366FF">
              <a:alpha val="32941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43020" name="Text Box 16"/>
          <p:cNvSpPr txBox="1">
            <a:spLocks noChangeArrowheads="1"/>
          </p:cNvSpPr>
          <p:nvPr/>
        </p:nvSpPr>
        <p:spPr bwMode="auto">
          <a:xfrm>
            <a:off x="2178050" y="1752600"/>
            <a:ext cx="11620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/>
              <a:t>  Data =</a:t>
            </a:r>
            <a:r>
              <a:rPr lang="en-US" altLang="en-US"/>
              <a:t> </a:t>
            </a:r>
          </a:p>
        </p:txBody>
      </p:sp>
      <p:sp>
        <p:nvSpPr>
          <p:cNvPr id="43021" name="Oval 17"/>
          <p:cNvSpPr>
            <a:spLocks noChangeArrowheads="1"/>
          </p:cNvSpPr>
          <p:nvPr/>
        </p:nvSpPr>
        <p:spPr bwMode="auto">
          <a:xfrm>
            <a:off x="3352800" y="1846263"/>
            <a:ext cx="228600" cy="228600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43022" name="Rectangle 18"/>
          <p:cNvSpPr>
            <a:spLocks noChangeArrowheads="1"/>
          </p:cNvSpPr>
          <p:nvPr/>
        </p:nvSpPr>
        <p:spPr bwMode="auto">
          <a:xfrm>
            <a:off x="0" y="5667375"/>
            <a:ext cx="4419600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chemeClr val="tx2"/>
                </a:solidFill>
              </a:rPr>
              <a:t>Panel A: </a:t>
            </a:r>
            <a:r>
              <a:rPr lang="en-US" altLang="en-US" sz="1800"/>
              <a:t>Model is falsifiable, empirically consistent, and does not have predictive precision. </a:t>
            </a:r>
            <a:br>
              <a:rPr lang="en-US" altLang="en-US" sz="1800"/>
            </a:br>
            <a:endParaRPr lang="en-US" altLang="en-US" sz="1800"/>
          </a:p>
        </p:txBody>
      </p:sp>
      <p:sp>
        <p:nvSpPr>
          <p:cNvPr id="159763" name="Text Box 19"/>
          <p:cNvSpPr txBox="1">
            <a:spLocks noChangeArrowheads="1"/>
          </p:cNvSpPr>
          <p:nvPr/>
        </p:nvSpPr>
        <p:spPr bwMode="auto">
          <a:xfrm>
            <a:off x="5294313" y="1127125"/>
            <a:ext cx="30480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/>
              <a:t>Model = “(X,Y) = (1,5)” =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000"/>
              <a:t>   </a:t>
            </a:r>
            <a:r>
              <a:rPr lang="en-US" altLang="en-US" sz="1600"/>
              <a:t>                    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/>
              <a:t>                             Data =</a:t>
            </a:r>
            <a:r>
              <a:rPr lang="en-US" altLang="en-US"/>
              <a:t> </a:t>
            </a:r>
          </a:p>
        </p:txBody>
      </p:sp>
      <p:sp>
        <p:nvSpPr>
          <p:cNvPr id="159764" name="Rectangle 20"/>
          <p:cNvSpPr>
            <a:spLocks noChangeArrowheads="1"/>
          </p:cNvSpPr>
          <p:nvPr/>
        </p:nvSpPr>
        <p:spPr bwMode="auto">
          <a:xfrm>
            <a:off x="5546725" y="2362200"/>
            <a:ext cx="3124200" cy="2667000"/>
          </a:xfrm>
          <a:prstGeom prst="rect">
            <a:avLst/>
          </a:prstGeom>
          <a:solidFill>
            <a:schemeClr val="bg1">
              <a:alpha val="32941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159765" name="Text Box 21"/>
          <p:cNvSpPr txBox="1">
            <a:spLocks noChangeArrowheads="1"/>
          </p:cNvSpPr>
          <p:nvPr/>
        </p:nvSpPr>
        <p:spPr bwMode="auto">
          <a:xfrm>
            <a:off x="8578850" y="5141913"/>
            <a:ext cx="3365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/>
              <a:t>X</a:t>
            </a:r>
          </a:p>
        </p:txBody>
      </p:sp>
      <p:sp>
        <p:nvSpPr>
          <p:cNvPr id="159766" name="Text Box 22"/>
          <p:cNvSpPr txBox="1">
            <a:spLocks noChangeArrowheads="1"/>
          </p:cNvSpPr>
          <p:nvPr/>
        </p:nvSpPr>
        <p:spPr bwMode="auto">
          <a:xfrm>
            <a:off x="5149850" y="2170113"/>
            <a:ext cx="3365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/>
              <a:t>Y</a:t>
            </a:r>
          </a:p>
        </p:txBody>
      </p:sp>
      <p:sp>
        <p:nvSpPr>
          <p:cNvPr id="159767" name="Text Box 23"/>
          <p:cNvSpPr txBox="1">
            <a:spLocks noChangeArrowheads="1"/>
          </p:cNvSpPr>
          <p:nvPr/>
        </p:nvSpPr>
        <p:spPr bwMode="auto">
          <a:xfrm>
            <a:off x="5921375" y="5043488"/>
            <a:ext cx="311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/>
              <a:t>1</a:t>
            </a:r>
          </a:p>
        </p:txBody>
      </p:sp>
      <p:sp>
        <p:nvSpPr>
          <p:cNvPr id="159768" name="Text Box 24"/>
          <p:cNvSpPr txBox="1">
            <a:spLocks noChangeArrowheads="1"/>
          </p:cNvSpPr>
          <p:nvPr/>
        </p:nvSpPr>
        <p:spPr bwMode="auto">
          <a:xfrm>
            <a:off x="5159375" y="4267200"/>
            <a:ext cx="311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/>
              <a:t>1</a:t>
            </a:r>
          </a:p>
        </p:txBody>
      </p:sp>
      <p:sp>
        <p:nvSpPr>
          <p:cNvPr id="159769" name="Text Box 25"/>
          <p:cNvSpPr txBox="1">
            <a:spLocks noChangeArrowheads="1"/>
          </p:cNvSpPr>
          <p:nvPr/>
        </p:nvSpPr>
        <p:spPr bwMode="auto">
          <a:xfrm>
            <a:off x="5159375" y="2895600"/>
            <a:ext cx="311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/>
              <a:t>5</a:t>
            </a:r>
          </a:p>
        </p:txBody>
      </p:sp>
      <p:sp>
        <p:nvSpPr>
          <p:cNvPr id="159770" name="Oval 26"/>
          <p:cNvSpPr>
            <a:spLocks noChangeArrowheads="1"/>
          </p:cNvSpPr>
          <p:nvPr/>
        </p:nvSpPr>
        <p:spPr bwMode="auto">
          <a:xfrm>
            <a:off x="8305800" y="1219200"/>
            <a:ext cx="228600" cy="228600"/>
          </a:xfrm>
          <a:prstGeom prst="ellipse">
            <a:avLst/>
          </a:prstGeom>
          <a:solidFill>
            <a:srgbClr val="3366FF">
              <a:alpha val="32941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159771" name="Oval 27"/>
          <p:cNvSpPr>
            <a:spLocks noChangeArrowheads="1"/>
          </p:cNvSpPr>
          <p:nvPr/>
        </p:nvSpPr>
        <p:spPr bwMode="auto">
          <a:xfrm>
            <a:off x="8305800" y="1773238"/>
            <a:ext cx="228600" cy="228600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43032" name="AutoShape 28"/>
          <p:cNvSpPr>
            <a:spLocks noChangeArrowheads="1"/>
          </p:cNvSpPr>
          <p:nvPr/>
        </p:nvSpPr>
        <p:spPr bwMode="auto">
          <a:xfrm>
            <a:off x="3124200" y="1371600"/>
            <a:ext cx="381000" cy="381000"/>
          </a:xfrm>
          <a:prstGeom prst="rtTriangle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159773" name="Rectangle 29"/>
          <p:cNvSpPr>
            <a:spLocks noChangeArrowheads="1"/>
          </p:cNvSpPr>
          <p:nvPr/>
        </p:nvSpPr>
        <p:spPr bwMode="auto">
          <a:xfrm>
            <a:off x="4724400" y="5713413"/>
            <a:ext cx="4419600" cy="915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chemeClr val="tx2"/>
                </a:solidFill>
              </a:rPr>
              <a:t>Panel B: </a:t>
            </a:r>
            <a:r>
              <a:rPr lang="en-US" altLang="en-US" sz="1800"/>
              <a:t>Model is falsifiable, empirically inconsistent, and has predictive precision. </a:t>
            </a:r>
            <a:br>
              <a:rPr lang="en-US" altLang="en-US" sz="1800"/>
            </a:br>
            <a:endParaRPr lang="en-US" altLang="en-US" sz="1800"/>
          </a:p>
        </p:txBody>
      </p:sp>
      <p:sp>
        <p:nvSpPr>
          <p:cNvPr id="43034" name="Text Box 30"/>
          <p:cNvSpPr txBox="1">
            <a:spLocks noChangeArrowheads="1"/>
          </p:cNvSpPr>
          <p:nvPr/>
        </p:nvSpPr>
        <p:spPr bwMode="auto">
          <a:xfrm>
            <a:off x="1143000" y="152400"/>
            <a:ext cx="7075488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000"/>
              <a:t>Figure 2: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000"/>
              <a:t>Falsifiability, Empirical Consistency, and Predictive Precision </a:t>
            </a:r>
          </a:p>
        </p:txBody>
      </p:sp>
      <p:sp>
        <p:nvSpPr>
          <p:cNvPr id="43035" name="Line 31"/>
          <p:cNvSpPr>
            <a:spLocks noChangeShapeType="1"/>
          </p:cNvSpPr>
          <p:nvPr/>
        </p:nvSpPr>
        <p:spPr bwMode="auto">
          <a:xfrm>
            <a:off x="620713" y="43434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3036" name="Line 32"/>
          <p:cNvSpPr>
            <a:spLocks noChangeShapeType="1"/>
          </p:cNvSpPr>
          <p:nvPr/>
        </p:nvSpPr>
        <p:spPr bwMode="auto">
          <a:xfrm>
            <a:off x="685800" y="5029200"/>
            <a:ext cx="609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3" name="Group 33"/>
          <p:cNvGrpSpPr>
            <a:grpSpLocks/>
          </p:cNvGrpSpPr>
          <p:nvPr/>
        </p:nvGrpSpPr>
        <p:grpSpPr bwMode="auto">
          <a:xfrm>
            <a:off x="5715000" y="2743200"/>
            <a:ext cx="762000" cy="914400"/>
            <a:chOff x="490" y="1680"/>
            <a:chExt cx="480" cy="576"/>
          </a:xfrm>
        </p:grpSpPr>
        <p:sp>
          <p:nvSpPr>
            <p:cNvPr id="43039" name="Oval 34"/>
            <p:cNvSpPr>
              <a:spLocks noChangeArrowheads="1"/>
            </p:cNvSpPr>
            <p:nvPr/>
          </p:nvSpPr>
          <p:spPr bwMode="auto">
            <a:xfrm>
              <a:off x="682" y="1680"/>
              <a:ext cx="144" cy="144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43040" name="Oval 35"/>
            <p:cNvSpPr>
              <a:spLocks noChangeArrowheads="1"/>
            </p:cNvSpPr>
            <p:nvPr/>
          </p:nvSpPr>
          <p:spPr bwMode="auto">
            <a:xfrm>
              <a:off x="730" y="2112"/>
              <a:ext cx="144" cy="144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43041" name="Oval 36"/>
            <p:cNvSpPr>
              <a:spLocks noChangeArrowheads="1"/>
            </p:cNvSpPr>
            <p:nvPr/>
          </p:nvSpPr>
          <p:spPr bwMode="auto">
            <a:xfrm>
              <a:off x="826" y="1872"/>
              <a:ext cx="144" cy="144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43042" name="Oval 37"/>
            <p:cNvSpPr>
              <a:spLocks noChangeArrowheads="1"/>
            </p:cNvSpPr>
            <p:nvPr/>
          </p:nvSpPr>
          <p:spPr bwMode="auto">
            <a:xfrm>
              <a:off x="490" y="1776"/>
              <a:ext cx="144" cy="144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en-US" altLang="en-US"/>
            </a:p>
          </p:txBody>
        </p:sp>
      </p:grpSp>
      <p:sp>
        <p:nvSpPr>
          <p:cNvPr id="159782" name="Oval 38"/>
          <p:cNvSpPr>
            <a:spLocks noChangeArrowheads="1"/>
          </p:cNvSpPr>
          <p:nvPr/>
        </p:nvSpPr>
        <p:spPr bwMode="auto">
          <a:xfrm>
            <a:off x="5943600" y="3048000"/>
            <a:ext cx="228600" cy="228600"/>
          </a:xfrm>
          <a:prstGeom prst="ellipse">
            <a:avLst/>
          </a:prstGeom>
          <a:solidFill>
            <a:srgbClr val="3366FF">
              <a:alpha val="32941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673D71F-711D-C94B-8D9C-655821E082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9758" grpId="0"/>
      <p:bldP spid="159763" grpId="0"/>
      <p:bldP spid="159764" grpId="0" animBg="1"/>
      <p:bldP spid="159765" grpId="0"/>
      <p:bldP spid="159766" grpId="0"/>
      <p:bldP spid="159767" grpId="0"/>
      <p:bldP spid="159768" grpId="0"/>
      <p:bldP spid="159769" grpId="0"/>
      <p:bldP spid="159770" grpId="0" animBg="1"/>
      <p:bldP spid="159771" grpId="0" animBg="1"/>
      <p:bldP spid="159773" grpId="0"/>
      <p:bldP spid="159782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092325"/>
            <a:ext cx="8534400" cy="4154984"/>
          </a:xfrm>
        </p:spPr>
        <p:txBody>
          <a:bodyPr/>
          <a:lstStyle/>
          <a:p>
            <a:pPr>
              <a:buFontTx/>
              <a:buNone/>
            </a:pPr>
            <a:r>
              <a:rPr lang="en-US" altLang="en-US" dirty="0"/>
              <a:t>Theorem (existence and uniqueness): If a point mass with arbitrarily little mass is projected from a plane with an orthogonal uniform gravitational field, then the point mass will move along a unique path that returns back to the plane. </a:t>
            </a:r>
          </a:p>
          <a:p>
            <a:pPr>
              <a:buFontTx/>
              <a:buNone/>
            </a:pPr>
            <a:endParaRPr lang="en-US" altLang="en-US" dirty="0"/>
          </a:p>
          <a:p>
            <a:pPr>
              <a:buFontTx/>
              <a:buNone/>
            </a:pPr>
            <a:r>
              <a:rPr lang="en-US" altLang="en-US" dirty="0"/>
              <a:t>This is falsifiable (is it interesting or useful?).</a:t>
            </a:r>
          </a:p>
          <a:p>
            <a:pPr>
              <a:buFontTx/>
              <a:buNone/>
            </a:pPr>
            <a:endParaRPr lang="en-US" altLang="en-US" dirty="0"/>
          </a:p>
          <a:p>
            <a:pPr>
              <a:buFontTx/>
              <a:buNone/>
            </a:pPr>
            <a:endParaRPr lang="en-US" altLang="en-US" dirty="0"/>
          </a:p>
          <a:p>
            <a:pPr>
              <a:buFontTx/>
              <a:buNone/>
            </a:pPr>
            <a:endParaRPr lang="en-US" alt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19C9346-17E4-ED49-A012-F432B5C03228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685800" y="6248400"/>
            <a:ext cx="1905000" cy="457200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600"/>
              <a:t>Useful classical physics:</a:t>
            </a:r>
          </a:p>
        </p:txBody>
      </p:sp>
      <p:sp>
        <p:nvSpPr>
          <p:cNvPr id="1638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139950"/>
            <a:ext cx="8534400" cy="4154488"/>
          </a:xfrm>
        </p:spPr>
        <p:txBody>
          <a:bodyPr/>
          <a:lstStyle/>
          <a:p>
            <a:pPr>
              <a:buFontTx/>
              <a:buNone/>
            </a:pPr>
            <a:r>
              <a:rPr lang="en-US" altLang="en-US"/>
              <a:t>Theory: At the surface of the earth gravity causes a constant acceleration of  </a:t>
            </a:r>
            <a:r>
              <a:rPr lang="en-US" altLang="en-US" i="1">
                <a:latin typeface="Times New Roman" panose="02020603050405020304" pitchFamily="18" charset="0"/>
                <a:cs typeface="Times New Roman" panose="02020603050405020304" pitchFamily="18" charset="0"/>
              </a:rPr>
              <a:t>g </a:t>
            </a:r>
            <a:r>
              <a:rPr lang="en-US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= 9.8 </a:t>
            </a:r>
            <a:r>
              <a:rPr lang="en-US" altLang="en-US" i="1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altLang="en-US" i="1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²</a:t>
            </a:r>
            <a:r>
              <a:rPr lang="en-US" altLang="en-US"/>
              <a:t>.</a:t>
            </a:r>
          </a:p>
          <a:p>
            <a:pPr>
              <a:buFontTx/>
              <a:buNone/>
            </a:pPr>
            <a:endParaRPr lang="en-US" altLang="en-US"/>
          </a:p>
          <a:p>
            <a:pPr>
              <a:buFontTx/>
              <a:buNone/>
            </a:pPr>
            <a:r>
              <a:rPr lang="en-US" altLang="en-US"/>
              <a:t>Predictive precision: An object projected from the surface of the earth will follow a parabolic path, attaining a height of   </a:t>
            </a:r>
            <a:r>
              <a:rPr lang="en-US" altLang="en-US" i="1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altLang="en-US" i="1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altLang="en-US" baseline="3000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/(2</a:t>
            </a:r>
            <a:r>
              <a:rPr lang="en-US" altLang="en-US" i="1"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en-US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)  </a:t>
            </a:r>
            <a:r>
              <a:rPr lang="en-US" altLang="en-US"/>
              <a:t>before falling back to the surface (where </a:t>
            </a:r>
            <a:r>
              <a:rPr lang="en-US" altLang="en-US" i="1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altLang="en-US"/>
              <a:t> is the vertical velocity of the object at </a:t>
            </a:r>
            <a:r>
              <a:rPr lang="en-US" altLang="en-US" i="1">
                <a:latin typeface="Times New Roman" panose="02020603050405020304" pitchFamily="18" charset="0"/>
                <a:cs typeface="Times New Roman" panose="02020603050405020304" pitchFamily="18" charset="0"/>
              </a:rPr>
              <a:t>t </a:t>
            </a:r>
            <a:r>
              <a:rPr lang="en-US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= 0</a:t>
            </a:r>
            <a:r>
              <a:rPr lang="en-US" altLang="en-US"/>
              <a:t>).</a:t>
            </a:r>
          </a:p>
          <a:p>
            <a:pPr>
              <a:buFontTx/>
              <a:buNone/>
            </a:pPr>
            <a:endParaRPr lang="en-US" altLang="en-US"/>
          </a:p>
          <a:p>
            <a:pPr>
              <a:buFontTx/>
              <a:buNone/>
            </a:pPr>
            <a:endParaRPr lang="en-US" altLang="en-US"/>
          </a:p>
          <a:p>
            <a:pPr>
              <a:buFontTx/>
              <a:buNone/>
            </a:pPr>
            <a:endParaRPr lang="en-US" altLang="en-US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C43474A-CAB2-704D-B002-C88DD2400DAA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685800" y="6248400"/>
            <a:ext cx="1905000" cy="457200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600"/>
              <a:t>Predictive Precision in Economics</a:t>
            </a:r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981200"/>
            <a:ext cx="7772400" cy="3933825"/>
          </a:xfrm>
        </p:spPr>
        <p:txBody>
          <a:bodyPr/>
          <a:lstStyle/>
          <a:p>
            <a:pPr>
              <a:buFontTx/>
              <a:buNone/>
            </a:pPr>
            <a:r>
              <a:rPr lang="en-US" altLang="en-US"/>
              <a:t>Black-Scholes Option Pricing Formula</a:t>
            </a:r>
          </a:p>
          <a:p>
            <a:pPr>
              <a:buFontTx/>
              <a:buNone/>
            </a:pPr>
            <a:r>
              <a:rPr lang="en-US" altLang="en-US"/>
              <a:t>Auction Theory</a:t>
            </a:r>
          </a:p>
          <a:p>
            <a:pPr>
              <a:buFontTx/>
              <a:buNone/>
            </a:pPr>
            <a:r>
              <a:rPr lang="en-US" altLang="en-US"/>
              <a:t>Solow growth model</a:t>
            </a:r>
          </a:p>
          <a:p>
            <a:pPr>
              <a:buFontTx/>
              <a:buNone/>
            </a:pPr>
            <a:r>
              <a:rPr lang="en-US" altLang="en-US"/>
              <a:t>Quantity theory of money</a:t>
            </a:r>
          </a:p>
          <a:p>
            <a:pPr>
              <a:buFontTx/>
              <a:buNone/>
            </a:pPr>
            <a:endParaRPr lang="en-US" altLang="en-US"/>
          </a:p>
          <a:p>
            <a:pPr>
              <a:buFontTx/>
              <a:buNone/>
            </a:pPr>
            <a:r>
              <a:rPr lang="en-US" altLang="en-US"/>
              <a:t>These theories are not exactly right, but they do make precise quantitative predictions that are almost right.</a:t>
            </a:r>
          </a:p>
          <a:p>
            <a:pPr>
              <a:buFontTx/>
              <a:buNone/>
            </a:pPr>
            <a:endParaRPr lang="en-US" altLang="en-US"/>
          </a:p>
          <a:p>
            <a:pPr>
              <a:buFontTx/>
              <a:buNone/>
            </a:pPr>
            <a:endParaRPr lang="en-US" altLang="en-US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E56CD80-2CC2-0E45-AC16-B09CE22A463F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685800" y="6248400"/>
            <a:ext cx="1905000" cy="457200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76200"/>
            <a:ext cx="7772400" cy="1143000"/>
          </a:xfrm>
        </p:spPr>
        <p:txBody>
          <a:bodyPr/>
          <a:lstStyle/>
          <a:p>
            <a:r>
              <a:rPr lang="en-US" altLang="en-US" sz="2800"/>
              <a:t>Semantics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19100" y="1057932"/>
            <a:ext cx="8305800" cy="4893647"/>
          </a:xfrm>
        </p:spPr>
        <p:txBody>
          <a:bodyPr/>
          <a:lstStyle/>
          <a:p>
            <a:r>
              <a:rPr lang="en-US" altLang="en-US" dirty="0"/>
              <a:t>Behavioral economics</a:t>
            </a:r>
          </a:p>
          <a:p>
            <a:pPr lvl="1"/>
            <a:r>
              <a:rPr lang="en-US" altLang="en-US" dirty="0"/>
              <a:t>name vexes some economists</a:t>
            </a:r>
          </a:p>
          <a:p>
            <a:pPr lvl="1"/>
            <a:r>
              <a:rPr lang="en-US" altLang="en-US" dirty="0"/>
              <a:t>are there economists who aren’t studying behavior?</a:t>
            </a:r>
          </a:p>
          <a:p>
            <a:r>
              <a:rPr lang="en-US" altLang="en-US" dirty="0"/>
              <a:t>Another name you’ll hear as a substitute:</a:t>
            </a:r>
          </a:p>
          <a:p>
            <a:pPr lvl="1"/>
            <a:r>
              <a:rPr lang="en-US" altLang="en-US" dirty="0"/>
              <a:t>Psychology and economics</a:t>
            </a:r>
          </a:p>
          <a:p>
            <a:r>
              <a:rPr lang="en-US" altLang="en-US" dirty="0"/>
              <a:t>Subfields: </a:t>
            </a:r>
          </a:p>
          <a:p>
            <a:pPr lvl="1"/>
            <a:r>
              <a:rPr lang="en-US" altLang="en-US" dirty="0"/>
              <a:t>Behavioral Finance</a:t>
            </a:r>
          </a:p>
          <a:p>
            <a:pPr lvl="1"/>
            <a:r>
              <a:rPr lang="en-US" altLang="en-US" dirty="0"/>
              <a:t>Behavioral Game Theory</a:t>
            </a:r>
          </a:p>
          <a:p>
            <a:pPr lvl="1"/>
            <a:r>
              <a:rPr lang="en-US" altLang="en-US" dirty="0"/>
              <a:t>Behavioral Public Finance</a:t>
            </a:r>
          </a:p>
          <a:p>
            <a:pPr lvl="1"/>
            <a:r>
              <a:rPr lang="en-US" altLang="en-US" dirty="0"/>
              <a:t>Behavioral IO</a:t>
            </a:r>
          </a:p>
          <a:p>
            <a:pPr lvl="1"/>
            <a:r>
              <a:rPr lang="en-US" altLang="en-US" dirty="0"/>
              <a:t>etc…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5CDEE88-BD5B-EC49-AEEC-01ABF2529FCF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685800" y="6248400"/>
            <a:ext cx="1905000" cy="457200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76200"/>
            <a:ext cx="8229600" cy="944563"/>
          </a:xfrm>
        </p:spPr>
        <p:txBody>
          <a:bodyPr/>
          <a:lstStyle/>
          <a:p>
            <a:r>
              <a:rPr lang="en-US" altLang="en-US"/>
              <a:t>The Role of Assumptions</a:t>
            </a:r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43000"/>
            <a:ext cx="8229600" cy="3859518"/>
          </a:xfrm>
        </p:spPr>
        <p:txBody>
          <a:bodyPr/>
          <a:lstStyle/>
          <a:p>
            <a:r>
              <a:rPr lang="en-US" altLang="en-US" dirty="0"/>
              <a:t>Models use assumptions – including axioms – to make predictions.</a:t>
            </a:r>
          </a:p>
          <a:p>
            <a:r>
              <a:rPr lang="en-US" altLang="en-US" dirty="0"/>
              <a:t>Scientific axioms – even seemingly sacrosanct axioms – are usually modified with time.</a:t>
            </a:r>
          </a:p>
          <a:p>
            <a:pPr lvl="1"/>
            <a:r>
              <a:rPr lang="en-US" altLang="en-US" dirty="0"/>
              <a:t>Earth is flat</a:t>
            </a:r>
          </a:p>
          <a:p>
            <a:pPr lvl="1"/>
            <a:r>
              <a:rPr lang="en-US" altLang="en-US" dirty="0"/>
              <a:t>Planets and stars rotate around earth</a:t>
            </a:r>
          </a:p>
          <a:p>
            <a:pPr lvl="2"/>
            <a:r>
              <a:rPr lang="en-US" altLang="en-US" dirty="0" err="1"/>
              <a:t>Ptolemaeus</a:t>
            </a:r>
            <a:r>
              <a:rPr lang="en-US" altLang="en-US" dirty="0"/>
              <a:t> vs. Copernicus</a:t>
            </a:r>
          </a:p>
          <a:p>
            <a:pPr lvl="1"/>
            <a:r>
              <a:rPr lang="en-US" altLang="en-US" dirty="0"/>
              <a:t>Space is three dimensional and Euclidean</a:t>
            </a:r>
          </a:p>
          <a:p>
            <a:pPr lvl="2"/>
            <a:r>
              <a:rPr lang="en-US" altLang="en-US" dirty="0"/>
              <a:t>Newton vs. Einstein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3FD0835-4780-D240-BB56-7B7E56FAF106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685800" y="6248400"/>
            <a:ext cx="1905000" cy="457200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Ovr>
    <a:masterClrMapping/>
  </p:clrMapOvr>
  <p:transition spd="slow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8229600" cy="944562"/>
          </a:xfrm>
        </p:spPr>
        <p:txBody>
          <a:bodyPr/>
          <a:lstStyle/>
          <a:p>
            <a:r>
              <a:rPr lang="en-US" altLang="en-US"/>
              <a:t>Accuracy vs. Tractability</a:t>
            </a:r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341438"/>
            <a:ext cx="8686800" cy="4525962"/>
          </a:xfrm>
        </p:spPr>
        <p:txBody>
          <a:bodyPr/>
          <a:lstStyle/>
          <a:p>
            <a:pPr marL="457200" indent="-457200"/>
            <a:r>
              <a:rPr lang="en-US" altLang="en-US"/>
              <a:t>Assumptions need not be 100% accurate to be useful.</a:t>
            </a:r>
          </a:p>
          <a:p>
            <a:pPr marL="457200" indent="-457200"/>
            <a:r>
              <a:rPr lang="en-US" altLang="en-US"/>
              <a:t>Some false assumptions are maintained because they enhance the properties of Parsimony, Tractability, Conceptual insightfulness, Generalizability, and    Predictive Precision.</a:t>
            </a:r>
          </a:p>
          <a:p>
            <a:pPr marL="914400" lvl="1" indent="-457200"/>
            <a:r>
              <a:rPr lang="en-US" altLang="en-US"/>
              <a:t>The earth is not flat, but flat maps are more tractable than globes.</a:t>
            </a:r>
          </a:p>
          <a:p>
            <a:pPr marL="914400" lvl="1" indent="-457200"/>
            <a:r>
              <a:rPr lang="en-US" altLang="en-US"/>
              <a:t>The earth is not even round – it’s an ellipsoid with grooves and bumps – but the round earth model is a parsimonious approximation. </a:t>
            </a:r>
          </a:p>
          <a:p>
            <a:pPr marL="457200" indent="-457200">
              <a:buFontTx/>
              <a:buNone/>
            </a:pPr>
            <a:endParaRPr lang="en-US" altLang="en-US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4998648-8FE6-D244-AD27-E80F03F89683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685800" y="6248400"/>
            <a:ext cx="1905000" cy="457200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Ovr>
    <a:masterClrMapping/>
  </p:clrMapOvr>
  <p:transition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Economic Assumptions</a:t>
            </a:r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2028825"/>
            <a:ext cx="8839200" cy="2899255"/>
          </a:xfrm>
        </p:spPr>
        <p:txBody>
          <a:bodyPr/>
          <a:lstStyle/>
          <a:p>
            <a:r>
              <a:rPr lang="en-US" altLang="en-US" dirty="0"/>
              <a:t>Classical economic assumptions are also useful approximations.</a:t>
            </a:r>
          </a:p>
          <a:p>
            <a:pPr lvl="1"/>
            <a:r>
              <a:rPr lang="en-US" altLang="en-US" dirty="0"/>
              <a:t>Perfect rationality</a:t>
            </a:r>
          </a:p>
          <a:p>
            <a:pPr lvl="1"/>
            <a:r>
              <a:rPr lang="en-US" altLang="en-US" dirty="0"/>
              <a:t>Dynamic consistency</a:t>
            </a:r>
          </a:p>
          <a:p>
            <a:r>
              <a:rPr lang="en-US" altLang="en-US" dirty="0"/>
              <a:t>These assumptions should be continuously judged on their ability to enhance the seven modeling properties enumerated a few slides back.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369C274-CF11-3444-A199-810525906042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685800" y="6248400"/>
            <a:ext cx="1905000" cy="457200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Ovr>
    <a:masterClrMapping/>
  </p:clrMapOvr>
  <p:transition spd="slow"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r>
              <a:rPr lang="en-US" altLang="en-US" sz="3200"/>
              <a:t>A few final thoughts on theory</a:t>
            </a:r>
          </a:p>
        </p:txBody>
      </p:sp>
      <p:sp>
        <p:nvSpPr>
          <p:cNvPr id="573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143000"/>
            <a:ext cx="8534400" cy="5410200"/>
          </a:xfrm>
        </p:spPr>
        <p:txBody>
          <a:bodyPr/>
          <a:lstStyle/>
          <a:p>
            <a:r>
              <a:rPr lang="en-US" altLang="en-US"/>
              <a:t>Is it cute math, or are you talking about something potentially real?</a:t>
            </a:r>
          </a:p>
          <a:p>
            <a:r>
              <a:rPr lang="en-US" altLang="en-US"/>
              <a:t>Is it real but minor? </a:t>
            </a:r>
          </a:p>
          <a:p>
            <a:r>
              <a:rPr lang="en-US" altLang="en-US"/>
              <a:t>Does it generate non-obvious implications (are they true)?</a:t>
            </a:r>
          </a:p>
          <a:p>
            <a:pPr lvl="1"/>
            <a:r>
              <a:rPr lang="en-US" altLang="en-US"/>
              <a:t>Beware the ‘multiple-testing’ problem (“half” of the sign implications will be true by chance)</a:t>
            </a:r>
          </a:p>
          <a:p>
            <a:pPr lvl="1"/>
            <a:r>
              <a:rPr lang="en-US" altLang="en-US"/>
              <a:t>The goal is not to fool your advisor and a few referees</a:t>
            </a:r>
          </a:p>
          <a:p>
            <a:r>
              <a:rPr lang="en-US" altLang="en-US"/>
              <a:t>Does it explain things that you already knew?  Only OK. Does it predict new things that you can confirm? Better.</a:t>
            </a:r>
          </a:p>
          <a:p>
            <a:r>
              <a:rPr lang="en-US" altLang="en-US"/>
              <a:t>Could it become a workhorse for other economists (is your model a tool economists can use)?</a:t>
            </a:r>
          </a:p>
          <a:p>
            <a:r>
              <a:rPr lang="en-US" altLang="en-US"/>
              <a:t>Does it truly explain an anomaly or is the success a coincidence?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3710F11-A24C-164C-B462-A05CAA47F9AD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685800" y="6248400"/>
            <a:ext cx="1905000" cy="457200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Ovr>
    <a:masterClrMapping/>
  </p:clrMapOvr>
  <p:transition spd="slow"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944563"/>
          </a:xfrm>
        </p:spPr>
        <p:txBody>
          <a:bodyPr/>
          <a:lstStyle/>
          <a:p>
            <a:r>
              <a:rPr lang="en-US" altLang="en-US"/>
              <a:t>Empirical scope in science</a:t>
            </a:r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60475"/>
            <a:ext cx="8686800" cy="4911725"/>
          </a:xfrm>
        </p:spPr>
        <p:txBody>
          <a:bodyPr/>
          <a:lstStyle/>
          <a:p>
            <a:r>
              <a:rPr lang="en-US" altLang="en-US"/>
              <a:t>The scope of productive scientific inquiry is always in debate.</a:t>
            </a:r>
          </a:p>
          <a:p>
            <a:r>
              <a:rPr lang="en-US" altLang="en-US"/>
              <a:t>It is easy to “get ahead” of measurement technologies.  </a:t>
            </a:r>
          </a:p>
          <a:p>
            <a:pPr lvl="1"/>
            <a:r>
              <a:rPr lang="en-US" altLang="en-US"/>
              <a:t>Phrenology (circa 1900) was a premature and counterproductive effort to study the relationship between the brain and human behavior.</a:t>
            </a:r>
          </a:p>
          <a:p>
            <a:r>
              <a:rPr lang="en-US" altLang="en-US"/>
              <a:t>Nevertheless, empirical scope has a clear trend.  Over time, most scientific fields have </a:t>
            </a:r>
            <a:r>
              <a:rPr lang="en-US" altLang="en-US" i="1"/>
              <a:t>productively</a:t>
            </a:r>
            <a:r>
              <a:rPr lang="en-US" altLang="en-US"/>
              <a:t> incorporated progressively smaller units of analysis.</a:t>
            </a:r>
          </a:p>
          <a:p>
            <a:pPr lvl="1"/>
            <a:r>
              <a:rPr lang="en-US" altLang="en-US"/>
              <a:t>Physics: atoms, subatomic particles, strings</a:t>
            </a:r>
          </a:p>
          <a:p>
            <a:pPr lvl="1"/>
            <a:r>
              <a:rPr lang="en-US" altLang="en-US"/>
              <a:t>Biology: cells, DNA, molecules</a:t>
            </a:r>
          </a:p>
          <a:p>
            <a:pPr lvl="1"/>
            <a:r>
              <a:rPr lang="en-US" altLang="en-US"/>
              <a:t>Psychology: neurons, neurotransmitters.  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C8B77F0-340E-8449-AC9A-19186E71A34F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685800" y="6248400"/>
            <a:ext cx="1905000" cy="457200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Ovr>
    <a:masterClrMapping/>
  </p:clrMapOvr>
  <p:transition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Empirical Scope in Economics</a:t>
            </a:r>
          </a:p>
        </p:txBody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/>
              <a:t>We anticipate that economics will also successfully  follow a similar path of generalization.  Economics will incorporate finer and finer levels of analysis – including measurements of activity in the brain.</a:t>
            </a:r>
          </a:p>
          <a:p>
            <a:r>
              <a:rPr lang="en-US" altLang="en-US"/>
              <a:t>The positive study of human behavior will be advanced by the study of the human brain – the question is </a:t>
            </a:r>
            <a:r>
              <a:rPr lang="en-US" altLang="en-US" i="1"/>
              <a:t>when</a:t>
            </a:r>
            <a:r>
              <a:rPr lang="en-US" altLang="en-US"/>
              <a:t> not </a:t>
            </a:r>
            <a:r>
              <a:rPr lang="en-US" altLang="en-US" i="1"/>
              <a:t>whether</a:t>
            </a:r>
            <a:r>
              <a:rPr lang="en-US" altLang="en-US"/>
              <a:t> this will happen.  </a:t>
            </a:r>
          </a:p>
          <a:p>
            <a:r>
              <a:rPr lang="en-US" altLang="en-US"/>
              <a:t>We anticipate that over the next thirty years economics will successfully incorporate methods and measurements from biology, neuroscience and genomics.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FF386A7-E12F-6F43-A316-32A4692E140C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685800" y="6248400"/>
            <a:ext cx="1905000" cy="457200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Ovr>
    <a:masterClrMapping/>
  </p:clrMapOvr>
  <p:transition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Domains of evidence</a:t>
            </a:r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/>
              <a:t>Market behavior</a:t>
            </a:r>
          </a:p>
          <a:p>
            <a:r>
              <a:rPr lang="en-US" altLang="en-US"/>
              <a:t>Laboratory behavior</a:t>
            </a:r>
          </a:p>
          <a:p>
            <a:r>
              <a:rPr lang="en-US" altLang="en-US"/>
              <a:t>Beliefs</a:t>
            </a:r>
          </a:p>
          <a:p>
            <a:r>
              <a:rPr lang="en-US" altLang="en-US"/>
              <a:t>Other self-reports</a:t>
            </a:r>
          </a:p>
          <a:p>
            <a:r>
              <a:rPr lang="en-US" altLang="en-US"/>
              <a:t>Third-party reports</a:t>
            </a:r>
          </a:p>
          <a:p>
            <a:r>
              <a:rPr lang="en-US" altLang="en-US"/>
              <a:t>Biological and physiological measurement (e.g., neuroimaging, hormones, and genes)</a:t>
            </a:r>
          </a:p>
        </p:txBody>
      </p:sp>
      <p:sp>
        <p:nvSpPr>
          <p:cNvPr id="63492" name="Text Box 4"/>
          <p:cNvSpPr txBox="1">
            <a:spLocks noChangeArrowheads="1"/>
          </p:cNvSpPr>
          <p:nvPr/>
        </p:nvSpPr>
        <p:spPr bwMode="auto">
          <a:xfrm>
            <a:off x="762000" y="5289550"/>
            <a:ext cx="7467600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/>
              <a:t>Each domain of evidence complements the others, even if our ultimate goal is only to be able to predict market behavior.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E33A591-FF35-E443-A15C-207A48D71C1B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685800" y="6248400"/>
            <a:ext cx="1905000" cy="457200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Ovr>
    <a:masterClrMapping/>
  </p:clrMapOvr>
  <p:transition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Normative Economics</a:t>
            </a:r>
          </a:p>
        </p:txBody>
      </p:sp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946275"/>
            <a:ext cx="8229600" cy="3159125"/>
          </a:xfrm>
        </p:spPr>
        <p:txBody>
          <a:bodyPr/>
          <a:lstStyle/>
          <a:p>
            <a:pPr>
              <a:buFontTx/>
              <a:buNone/>
            </a:pPr>
            <a:r>
              <a:rPr lang="en-US" altLang="en-US"/>
              <a:t>Normative economics depends on some axioms that are </a:t>
            </a:r>
            <a:r>
              <a:rPr lang="en-US" altLang="en-US" i="1"/>
              <a:t>not</a:t>
            </a:r>
            <a:r>
              <a:rPr lang="en-US" altLang="en-US"/>
              <a:t> subject to empirical verification.  These non-empirical axioms are only subject to evaluation with philosophical arguments.</a:t>
            </a:r>
          </a:p>
          <a:p>
            <a:r>
              <a:rPr lang="en-US" altLang="en-US"/>
              <a:t>Do positive intertemporal preferences and normative intertemporal preferences coincide?</a:t>
            </a:r>
          </a:p>
          <a:p>
            <a:r>
              <a:rPr lang="en-US" altLang="en-US"/>
              <a:t>How should society trade-off my welfare with someone else’s welfare?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5DA914E-E04F-9548-99A3-B77F45D4BCFD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685800" y="6248400"/>
            <a:ext cx="1905000" cy="457200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Ovr>
    <a:masterClrMapping/>
  </p:clrMapOvr>
  <p:transition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76200"/>
            <a:ext cx="8229600" cy="944563"/>
          </a:xfrm>
        </p:spPr>
        <p:txBody>
          <a:bodyPr/>
          <a:lstStyle/>
          <a:p>
            <a:r>
              <a:rPr lang="en-US" altLang="en-US"/>
              <a:t>Desirable axioms for welfare economics.</a:t>
            </a:r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960438"/>
            <a:ext cx="8229600" cy="4525962"/>
          </a:xfrm>
        </p:spPr>
        <p:txBody>
          <a:bodyPr/>
          <a:lstStyle/>
          <a:p>
            <a:r>
              <a:rPr lang="en-US" altLang="en-US"/>
              <a:t>Some classical economic axioms are appealing axioms of normative economics, whether or not they turn out not to be desirable assumptions for positive economics.</a:t>
            </a:r>
          </a:p>
          <a:p>
            <a:pPr lvl="1"/>
            <a:r>
              <a:rPr lang="en-US" altLang="en-US"/>
              <a:t>Dynamic consistency. </a:t>
            </a:r>
          </a:p>
          <a:p>
            <a:pPr lvl="1"/>
            <a:r>
              <a:rPr lang="en-US" altLang="en-US"/>
              <a:t>Rational maximization.</a:t>
            </a:r>
          </a:p>
          <a:p>
            <a:r>
              <a:rPr lang="en-US" altLang="en-US"/>
              <a:t>Other classical economic axioms are not good axioms of normative economics.  </a:t>
            </a:r>
          </a:p>
          <a:p>
            <a:r>
              <a:rPr lang="en-US" altLang="en-US"/>
              <a:t>If revealed preference is going to be an axiom of normative economics, we’ll need to simultaneously incorporate a theory of errors into whatever is being revealed.  </a:t>
            </a:r>
          </a:p>
          <a:p>
            <a:r>
              <a:rPr lang="en-US" altLang="en-US"/>
              <a:t>So what is being revealed is a combination of “normative preferences” and other stuff (including mistakes). 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76D7998-B4D5-6E45-8771-CDD0FD9289C7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685800" y="6248400"/>
            <a:ext cx="1905000" cy="457200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Ovr>
    <a:masterClrMapping/>
  </p:clrMapOvr>
  <p:transition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An example of normative economics from a behavioral perspective.</a:t>
            </a:r>
          </a:p>
        </p:txBody>
      </p:sp>
      <p:sp>
        <p:nvSpPr>
          <p:cNvPr id="696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457200" indent="-457200">
              <a:buFontTx/>
              <a:buNone/>
            </a:pPr>
            <a:r>
              <a:rPr lang="en-US" altLang="en-US"/>
              <a:t>Normative framework has four components:</a:t>
            </a:r>
          </a:p>
          <a:p>
            <a:pPr marL="457200" indent="-457200">
              <a:buFontTx/>
              <a:buAutoNum type="arabicPeriod"/>
            </a:pPr>
            <a:r>
              <a:rPr lang="en-US" altLang="en-US"/>
              <a:t>Positive model of behavior (e.g. </a:t>
            </a:r>
            <a:r>
              <a:rPr lang="el-GR" altLang="en-US">
                <a:cs typeface="Arial" panose="020B0604020202020204" pitchFamily="34" charset="0"/>
              </a:rPr>
              <a:t>β</a:t>
            </a:r>
            <a:r>
              <a:rPr lang="en-US" altLang="en-US">
                <a:cs typeface="Arial" panose="020B0604020202020204" pitchFamily="34" charset="0"/>
              </a:rPr>
              <a:t>-</a:t>
            </a:r>
            <a:r>
              <a:rPr lang="el-GR" altLang="en-US">
                <a:cs typeface="Arial" panose="020B0604020202020204" pitchFamily="34" charset="0"/>
              </a:rPr>
              <a:t>β</a:t>
            </a:r>
            <a:r>
              <a:rPr lang="en-US" altLang="en-US">
                <a:cs typeface="Arial" panose="020B0604020202020204" pitchFamily="34" charset="0"/>
              </a:rPr>
              <a:t>-</a:t>
            </a:r>
            <a:r>
              <a:rPr lang="el-GR" altLang="en-US">
                <a:cs typeface="Arial" panose="020B0604020202020204" pitchFamily="34" charset="0"/>
              </a:rPr>
              <a:t>δ</a:t>
            </a:r>
            <a:r>
              <a:rPr lang="en-US" altLang="en-US"/>
              <a:t> discounting with coefficient of relative risk aversion </a:t>
            </a:r>
            <a:r>
              <a:rPr lang="el-GR" altLang="en-US">
                <a:cs typeface="Arial" panose="020B0604020202020204" pitchFamily="34" charset="0"/>
              </a:rPr>
              <a:t>ρ</a:t>
            </a:r>
            <a:r>
              <a:rPr lang="en-US" altLang="en-US"/>
              <a:t>).</a:t>
            </a:r>
          </a:p>
          <a:p>
            <a:pPr marL="457200" indent="-457200">
              <a:buFontTx/>
              <a:buAutoNum type="arabicPeriod"/>
            </a:pPr>
            <a:r>
              <a:rPr lang="en-US" altLang="en-US"/>
              <a:t>Some set of normative axioms mapping positive parameters to normative parameters.</a:t>
            </a:r>
          </a:p>
          <a:p>
            <a:pPr marL="914400" lvl="1" indent="-457200"/>
            <a:r>
              <a:rPr lang="en-US" altLang="en-US"/>
              <a:t>Normative utility function is    </a:t>
            </a:r>
            <a:r>
              <a:rPr lang="el-GR" altLang="en-US">
                <a:cs typeface="Arial" panose="020B0604020202020204" pitchFamily="34" charset="0"/>
              </a:rPr>
              <a:t>Σ</a:t>
            </a:r>
            <a:r>
              <a:rPr lang="en-US" altLang="en-US">
                <a:cs typeface="Arial" panose="020B0604020202020204" pitchFamily="34" charset="0"/>
              </a:rPr>
              <a:t> </a:t>
            </a:r>
            <a:r>
              <a:rPr lang="el-GR" altLang="en-US">
                <a:cs typeface="Arial" panose="020B0604020202020204" pitchFamily="34" charset="0"/>
              </a:rPr>
              <a:t>δ</a:t>
            </a:r>
            <a:r>
              <a:rPr lang="en-US" altLang="en-US" baseline="30000">
                <a:cs typeface="Arial" panose="020B0604020202020204" pitchFamily="34" charset="0"/>
              </a:rPr>
              <a:t>t</a:t>
            </a:r>
            <a:r>
              <a:rPr lang="en-US" altLang="en-US" sz="1200">
                <a:cs typeface="Arial" panose="020B0604020202020204" pitchFamily="34" charset="0"/>
              </a:rPr>
              <a:t> </a:t>
            </a:r>
            <a:r>
              <a:rPr lang="en-US" altLang="en-US">
                <a:cs typeface="Arial" panose="020B0604020202020204" pitchFamily="34" charset="0"/>
              </a:rPr>
              <a:t>u(c</a:t>
            </a:r>
            <a:r>
              <a:rPr lang="en-US" altLang="en-US" baseline="-25000">
                <a:cs typeface="Arial" panose="020B0604020202020204" pitchFamily="34" charset="0"/>
              </a:rPr>
              <a:t>t</a:t>
            </a:r>
            <a:r>
              <a:rPr lang="en-US" altLang="en-US">
                <a:cs typeface="Arial" panose="020B0604020202020204" pitchFamily="34" charset="0"/>
              </a:rPr>
              <a:t>) </a:t>
            </a:r>
            <a:endParaRPr lang="el-GR" altLang="en-US">
              <a:cs typeface="Arial" panose="020B0604020202020204" pitchFamily="34" charset="0"/>
            </a:endParaRPr>
          </a:p>
          <a:p>
            <a:pPr marL="457200" indent="-457200">
              <a:buFontTx/>
              <a:buAutoNum type="arabicPeriod"/>
            </a:pPr>
            <a:r>
              <a:rPr lang="en-US" altLang="en-US"/>
              <a:t>Structural estimation of parameters in (1), which infers both positive parameters and normative parameters.</a:t>
            </a:r>
          </a:p>
          <a:p>
            <a:pPr marL="457200" indent="-457200">
              <a:buFontTx/>
              <a:buAutoNum type="arabicPeriod"/>
            </a:pPr>
            <a:r>
              <a:rPr lang="en-US" altLang="en-US"/>
              <a:t>Mechanism design taking account of both positive model of behavior and normative welfare function.</a:t>
            </a:r>
          </a:p>
        </p:txBody>
      </p:sp>
      <p:sp>
        <p:nvSpPr>
          <p:cNvPr id="69636" name="Text Box 4"/>
          <p:cNvSpPr txBox="1">
            <a:spLocks noChangeArrowheads="1"/>
          </p:cNvSpPr>
          <p:nvPr/>
        </p:nvSpPr>
        <p:spPr bwMode="auto">
          <a:xfrm>
            <a:off x="5575300" y="1970088"/>
            <a:ext cx="268288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/>
              <a:t>^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D2ED5E2-10B9-844D-9D1D-CDBB735E4A06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685800" y="6248400"/>
            <a:ext cx="1905000" cy="457200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0"/>
            <a:ext cx="8458200" cy="1143000"/>
          </a:xfrm>
        </p:spPr>
        <p:txBody>
          <a:bodyPr/>
          <a:lstStyle/>
          <a:p>
            <a:r>
              <a:rPr lang="en-US" altLang="en-US" sz="2800" dirty="0"/>
              <a:t>“Original” definition: Behavioral Economics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066800"/>
            <a:ext cx="8686800" cy="5632311"/>
          </a:xfrm>
        </p:spPr>
        <p:txBody>
          <a:bodyPr/>
          <a:lstStyle/>
          <a:p>
            <a:r>
              <a:rPr lang="en-US" altLang="en-US" b="1" dirty="0"/>
              <a:t>Behavioral economics is just like the rest of economics, but </a:t>
            </a:r>
            <a:r>
              <a:rPr lang="en-US" altLang="en-US" b="1" i="1" dirty="0"/>
              <a:t>also</a:t>
            </a:r>
            <a:r>
              <a:rPr lang="en-US" altLang="en-US" b="1" dirty="0"/>
              <a:t> includes psychological factors.</a:t>
            </a:r>
          </a:p>
          <a:p>
            <a:r>
              <a:rPr lang="en-US" altLang="en-US" dirty="0"/>
              <a:t>Adds psychology to economics, particularly cognitive psychology and social psychology. </a:t>
            </a:r>
          </a:p>
          <a:p>
            <a:r>
              <a:rPr lang="en-US" altLang="en-US" dirty="0"/>
              <a:t>Read texts in these fields to learn the psychology</a:t>
            </a:r>
          </a:p>
          <a:p>
            <a:pPr marL="1371600" lvl="2" indent="-457200">
              <a:buFontTx/>
              <a:buAutoNum type="alphaLcPeriod"/>
            </a:pPr>
            <a:r>
              <a:rPr lang="en-US" altLang="en-US" dirty="0" err="1"/>
              <a:t>Schacter</a:t>
            </a:r>
            <a:r>
              <a:rPr lang="en-US" altLang="en-US" dirty="0"/>
              <a:t>, Gilbert, and Wegner, </a:t>
            </a:r>
            <a:r>
              <a:rPr lang="en-US" altLang="en-US" i="1" dirty="0"/>
              <a:t>Psychology</a:t>
            </a:r>
            <a:r>
              <a:rPr lang="en-US" altLang="en-US" dirty="0"/>
              <a:t> </a:t>
            </a:r>
          </a:p>
          <a:p>
            <a:pPr marL="1371600" lvl="2" indent="-457200">
              <a:buFontTx/>
              <a:buAutoNum type="alphaLcPeriod"/>
            </a:pPr>
            <a:r>
              <a:rPr lang="en-US" altLang="en-US" dirty="0"/>
              <a:t>Ross and </a:t>
            </a:r>
            <a:r>
              <a:rPr lang="en-US" altLang="en-US" dirty="0" err="1"/>
              <a:t>Nisbett</a:t>
            </a:r>
            <a:r>
              <a:rPr lang="en-US" altLang="en-US" dirty="0"/>
              <a:t>, </a:t>
            </a:r>
            <a:r>
              <a:rPr lang="en-US" altLang="en-US" i="1" dirty="0"/>
              <a:t>The Person and the Situation</a:t>
            </a:r>
          </a:p>
          <a:p>
            <a:r>
              <a:rPr lang="en-US" altLang="en-US" dirty="0"/>
              <a:t>Consider taking </a:t>
            </a:r>
            <a:r>
              <a:rPr lang="en-US" altLang="en-US" b="1" dirty="0"/>
              <a:t>Psychology 1</a:t>
            </a:r>
            <a:r>
              <a:rPr lang="en-US" altLang="en-US" dirty="0"/>
              <a:t> and maybe some intermediate psych courses (tastes good and good for you)</a:t>
            </a:r>
          </a:p>
          <a:p>
            <a:pPr lvl="1"/>
            <a:r>
              <a:rPr lang="en-US" sz="2000" b="1" dirty="0"/>
              <a:t>Psychology 14:</a:t>
            </a:r>
            <a:r>
              <a:rPr lang="en-US" sz="2000" dirty="0"/>
              <a:t> Cognitive Neuroscience</a:t>
            </a:r>
          </a:p>
          <a:p>
            <a:pPr lvl="1"/>
            <a:r>
              <a:rPr lang="en-US" sz="2000" b="1" dirty="0"/>
              <a:t>Psychology 15:</a:t>
            </a:r>
            <a:r>
              <a:rPr lang="en-US" sz="2000" dirty="0"/>
              <a:t> Social Psychology</a:t>
            </a:r>
          </a:p>
          <a:p>
            <a:pPr lvl="1"/>
            <a:r>
              <a:rPr lang="en-US" sz="2000" b="1" dirty="0"/>
              <a:t>Psychology 16:</a:t>
            </a:r>
            <a:r>
              <a:rPr lang="en-US" sz="2000" dirty="0"/>
              <a:t> Developmental Psychology </a:t>
            </a:r>
          </a:p>
          <a:p>
            <a:pPr lvl="1"/>
            <a:r>
              <a:rPr lang="en-US" sz="2000" b="1" dirty="0"/>
              <a:t>Psychology 18: </a:t>
            </a:r>
            <a:r>
              <a:rPr lang="en-US" sz="2000" dirty="0"/>
              <a:t>Psychopathology</a:t>
            </a:r>
          </a:p>
          <a:p>
            <a:pPr lvl="1"/>
            <a:r>
              <a:rPr lang="en-US" sz="2000" b="1" dirty="0"/>
              <a:t>Neuroscience 80: </a:t>
            </a:r>
            <a:r>
              <a:rPr lang="en-US" sz="2000" dirty="0"/>
              <a:t>Neurobiology of Behavior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EF40FF1-0359-A745-A3BE-4DD8572DB94A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685800" y="6248400"/>
            <a:ext cx="1905000" cy="457200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A Behavioral Approach to </a:t>
            </a:r>
            <a:br>
              <a:rPr lang="en-US" altLang="en-US"/>
            </a:br>
            <a:r>
              <a:rPr lang="en-US" altLang="en-US"/>
              <a:t>Revealed Preference:</a:t>
            </a:r>
          </a:p>
        </p:txBody>
      </p:sp>
      <p:sp>
        <p:nvSpPr>
          <p:cNvPr id="716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546225"/>
            <a:ext cx="8229600" cy="4473575"/>
          </a:xfrm>
        </p:spPr>
        <p:txBody>
          <a:bodyPr/>
          <a:lstStyle/>
          <a:p>
            <a:pPr>
              <a:buFontTx/>
              <a:buNone/>
            </a:pPr>
            <a:endParaRPr lang="en-US" altLang="en-US"/>
          </a:p>
          <a:p>
            <a:pPr>
              <a:buFontTx/>
              <a:buNone/>
            </a:pPr>
            <a:r>
              <a:rPr lang="en-US" altLang="en-US"/>
              <a:t>Choice (and other measurements) reveal both the </a:t>
            </a:r>
            <a:r>
              <a:rPr lang="en-US" altLang="en-US" i="1"/>
              <a:t>normative preferences</a:t>
            </a:r>
            <a:r>
              <a:rPr lang="en-US" altLang="en-US"/>
              <a:t> and the </a:t>
            </a:r>
            <a:r>
              <a:rPr lang="en-US" altLang="en-US" i="1"/>
              <a:t>positive model of behavior</a:t>
            </a:r>
            <a:r>
              <a:rPr lang="en-US" altLang="en-US"/>
              <a:t>.  </a:t>
            </a:r>
          </a:p>
          <a:p>
            <a:pPr>
              <a:buFontTx/>
              <a:buNone/>
            </a:pPr>
            <a:endParaRPr lang="en-US" altLang="en-US"/>
          </a:p>
          <a:p>
            <a:pPr>
              <a:buFontTx/>
              <a:buNone/>
            </a:pPr>
            <a:r>
              <a:rPr lang="en-US" altLang="en-US"/>
              <a:t>Normative axioms explain how you derive one from the other.</a:t>
            </a:r>
          </a:p>
          <a:p>
            <a:pPr>
              <a:buFontTx/>
              <a:buNone/>
            </a:pPr>
            <a:endParaRPr lang="en-US" altLang="en-US"/>
          </a:p>
          <a:p>
            <a:pPr>
              <a:buFontTx/>
              <a:buNone/>
            </a:pPr>
            <a:r>
              <a:rPr lang="en-US" altLang="en-US"/>
              <a:t>These normative axioms are arbitrary, but they are just as arbitrary as the classical normative axioms (i.e. classical revealed preference).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E49452C-BE5C-9C42-AE1E-8FAAC69CA678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685800" y="6248400"/>
            <a:ext cx="1905000" cy="457200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Ovr>
    <a:masterClrMapping/>
  </p:clrMapOvr>
  <p:transition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74638"/>
            <a:ext cx="9144000" cy="944562"/>
          </a:xfrm>
        </p:spPr>
        <p:txBody>
          <a:bodyPr/>
          <a:lstStyle/>
          <a:p>
            <a:r>
              <a:rPr lang="en-US" altLang="en-US"/>
              <a:t>The alarm clock</a:t>
            </a:r>
            <a:br>
              <a:rPr lang="en-US" altLang="en-US"/>
            </a:br>
            <a:endParaRPr lang="en-US" altLang="en-US" sz="3600"/>
          </a:p>
        </p:txBody>
      </p:sp>
      <p:sp>
        <p:nvSpPr>
          <p:cNvPr id="737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722438"/>
            <a:ext cx="8534400" cy="4525962"/>
          </a:xfrm>
        </p:spPr>
        <p:txBody>
          <a:bodyPr/>
          <a:lstStyle/>
          <a:p>
            <a:r>
              <a:rPr lang="en-US" altLang="en-US"/>
              <a:t>If he can’t jog tomorrow, David sets his alarm for 8:00 AM.</a:t>
            </a:r>
          </a:p>
          <a:p>
            <a:r>
              <a:rPr lang="en-US" altLang="en-US"/>
              <a:t>Otherwise, David sets his alarm for 7:00 AM so he can go for a jog.  The alarm wakes him up, but David always lies in bed until 8:00 AM, thereby missing his jog.</a:t>
            </a:r>
          </a:p>
          <a:p>
            <a:r>
              <a:rPr lang="en-US" altLang="en-US"/>
              <a:t>David’s self-reported preference ranking (at night).</a:t>
            </a:r>
          </a:p>
          <a:p>
            <a:pPr lvl="1"/>
            <a:r>
              <a:rPr lang="en-US" altLang="en-US"/>
              <a:t>Wake up at 7:00 AM and go for a jog.</a:t>
            </a:r>
          </a:p>
          <a:p>
            <a:pPr lvl="1"/>
            <a:r>
              <a:rPr lang="en-US" altLang="en-US"/>
              <a:t>Wake up at 8:00 AM (too late to jog).</a:t>
            </a:r>
          </a:p>
          <a:p>
            <a:pPr lvl="1"/>
            <a:r>
              <a:rPr lang="en-US" altLang="en-US"/>
              <a:t>Wake up at 7:00 AM and nevertheless fail to jog.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10850F5-25BB-3C4C-B1B4-A06338F610D7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685800" y="6248400"/>
            <a:ext cx="1905000" cy="457200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Ovr>
    <a:masterClrMapping/>
  </p:clrMapOvr>
  <p:transition/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6038"/>
            <a:ext cx="8229600" cy="944562"/>
          </a:xfrm>
        </p:spPr>
        <p:txBody>
          <a:bodyPr/>
          <a:lstStyle/>
          <a:p>
            <a:r>
              <a:rPr lang="en-US" altLang="en-US"/>
              <a:t>The alarm clock</a:t>
            </a:r>
          </a:p>
        </p:txBody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838200"/>
            <a:ext cx="8229600" cy="4525963"/>
          </a:xfrm>
        </p:spPr>
        <p:txBody>
          <a:bodyPr/>
          <a:lstStyle/>
          <a:p>
            <a:pPr marL="457200" indent="-457200">
              <a:buFontTx/>
              <a:buNone/>
            </a:pPr>
            <a:r>
              <a:rPr lang="en-US" altLang="en-US"/>
              <a:t>Consider these two modeling options:</a:t>
            </a:r>
          </a:p>
          <a:p>
            <a:pPr marL="457200" indent="-457200">
              <a:buFontTx/>
              <a:buAutoNum type="arabicPeriod"/>
            </a:pPr>
            <a:r>
              <a:rPr lang="en-US" altLang="en-US"/>
              <a:t>Analyze David’s behavior as revealed preference. </a:t>
            </a:r>
          </a:p>
          <a:p>
            <a:pPr marL="914400" lvl="1" indent="-457200"/>
            <a:r>
              <a:rPr lang="en-US" altLang="en-US"/>
              <a:t>Ignore David’s self-reports.</a:t>
            </a:r>
          </a:p>
          <a:p>
            <a:pPr marL="914400" lvl="1" indent="-457200"/>
            <a:r>
              <a:rPr lang="en-US" altLang="en-US"/>
              <a:t>Assume that he prefers to set the alarm for 8:00 AM when it’s rainy, or snowy, or very hot and humid, or he has a twisted ankle, or his sneakers are lost, or his jogging shorts are in the laundry.</a:t>
            </a:r>
          </a:p>
          <a:p>
            <a:pPr marL="914400" lvl="1" indent="-457200"/>
            <a:r>
              <a:rPr lang="en-US" altLang="en-US"/>
              <a:t>Assume that he prefers to set the alarm for 7:00 and lie in bed until 8:00 in all other states of nature.</a:t>
            </a:r>
          </a:p>
          <a:p>
            <a:pPr marL="914400" lvl="1" indent="-457200"/>
            <a:r>
              <a:rPr lang="en-US" altLang="en-US"/>
              <a:t>Assume that he prefers to never jog.</a:t>
            </a:r>
          </a:p>
          <a:p>
            <a:pPr marL="914400" lvl="1" indent="-457200"/>
            <a:r>
              <a:rPr lang="en-US" altLang="en-US"/>
              <a:t>Model wouldn’t make good out-of-sample predictions: what would he do the day after he stepped on a rusty nail?</a:t>
            </a:r>
          </a:p>
          <a:p>
            <a:pPr marL="457200" indent="-457200"/>
            <a:endParaRPr lang="en-US" altLang="en-US"/>
          </a:p>
          <a:p>
            <a:pPr marL="457200" indent="-457200"/>
            <a:endParaRPr lang="en-US" altLang="en-US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859F298-1722-6245-B438-23981F103462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685800" y="6248400"/>
            <a:ext cx="1905000" cy="457200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Ovr>
    <a:masterClrMapping/>
  </p:clrMapOvr>
  <p:transition/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The alarm clock</a:t>
            </a:r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457200" indent="-457200">
              <a:buFontTx/>
              <a:buAutoNum type="arabicPeriod" startAt="2"/>
            </a:pPr>
            <a:r>
              <a:rPr lang="en-US" altLang="en-US"/>
              <a:t>Develop a model in which David prefers to jog tomorrow but does not prefer to jog today.</a:t>
            </a:r>
          </a:p>
          <a:p>
            <a:pPr marL="914400" lvl="1" indent="-457200"/>
            <a:r>
              <a:rPr lang="en-US" altLang="en-US"/>
              <a:t>Make assumptions that map positive model to normative preferences. </a:t>
            </a:r>
          </a:p>
          <a:p>
            <a:pPr marL="914400" lvl="1" indent="-457200"/>
            <a:endParaRPr lang="en-US" altLang="en-US"/>
          </a:p>
          <a:p>
            <a:pPr marL="457200" indent="-457200">
              <a:buFontTx/>
              <a:buNone/>
            </a:pPr>
            <a:r>
              <a:rPr lang="en-US" altLang="en-US"/>
              <a:t>Option two is relatively parsimonious, it is congruent with David’s own explanation of what is going on, and it makes accurate and precise out-of-sample predictions.</a:t>
            </a:r>
          </a:p>
          <a:p>
            <a:pPr marL="457200" indent="-457200"/>
            <a:endParaRPr lang="en-US" altLang="en-US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90B6AC3-9A6E-434A-A67A-3228265AB1C2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685800" y="6248400"/>
            <a:ext cx="1905000" cy="457200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Ovr>
    <a:masterClrMapping/>
  </p:clrMapOvr>
  <p:transition/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r>
              <a:rPr lang="en-US" altLang="en-US" sz="3200" b="1"/>
              <a:t>Outline</a:t>
            </a:r>
          </a:p>
        </p:txBody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990600"/>
            <a:ext cx="8229600" cy="1348061"/>
          </a:xfrm>
        </p:spPr>
        <p:txBody>
          <a:bodyPr/>
          <a:lstStyle/>
          <a:p>
            <a:r>
              <a:rPr lang="en-US" altLang="en-US" dirty="0"/>
              <a:t>Definition of Behavioral Economics</a:t>
            </a:r>
          </a:p>
          <a:p>
            <a:r>
              <a:rPr lang="en-US" altLang="en-US" dirty="0"/>
              <a:t>Methodology</a:t>
            </a:r>
          </a:p>
          <a:p>
            <a:r>
              <a:rPr lang="en-US" altLang="en-US" dirty="0"/>
              <a:t>Thumbnail history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8C26EE8-9519-7A46-81F9-725C5940CCE1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685800" y="6248400"/>
            <a:ext cx="1905000" cy="457200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914400"/>
          </a:xfrm>
        </p:spPr>
        <p:txBody>
          <a:bodyPr/>
          <a:lstStyle/>
          <a:p>
            <a:r>
              <a:rPr lang="en-US" altLang="en-US"/>
              <a:t>Thumbnail history...</a:t>
            </a:r>
          </a:p>
        </p:txBody>
      </p:sp>
      <p:sp>
        <p:nvSpPr>
          <p:cNvPr id="819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143000"/>
            <a:ext cx="8686800" cy="4967514"/>
          </a:xfrm>
        </p:spPr>
        <p:txBody>
          <a:bodyPr/>
          <a:lstStyle/>
          <a:p>
            <a:r>
              <a:rPr lang="en-US" altLang="en-US" dirty="0"/>
              <a:t>Adam Smith (1759, 1776) was the first behavioral economist, especially his Theory of Moral Sentiments (see Ashraf, </a:t>
            </a:r>
            <a:r>
              <a:rPr lang="en-US" altLang="en-US" dirty="0" err="1"/>
              <a:t>Camerer</a:t>
            </a:r>
            <a:r>
              <a:rPr lang="en-US" altLang="en-US" dirty="0"/>
              <a:t>, and </a:t>
            </a:r>
            <a:r>
              <a:rPr lang="en-US" altLang="en-US" dirty="0" err="1"/>
              <a:t>Loewenstein</a:t>
            </a:r>
            <a:r>
              <a:rPr lang="en-US" altLang="en-US" dirty="0"/>
              <a:t> 2005).</a:t>
            </a:r>
          </a:p>
          <a:p>
            <a:r>
              <a:rPr lang="en-US" altLang="en-US" dirty="0"/>
              <a:t>Economists dropped psychology over the next 200 years. </a:t>
            </a:r>
          </a:p>
          <a:p>
            <a:r>
              <a:rPr lang="en-US" altLang="en-US" dirty="0"/>
              <a:t>Bounded rationality of Simon succeeded more as rhetoric than as something for economists to do</a:t>
            </a:r>
          </a:p>
          <a:p>
            <a:r>
              <a:rPr lang="en-US" altLang="en-US" dirty="0"/>
              <a:t>Satisficing (Simon 1956) wasn’t a falsifiable theory that could be an alternative to mainstream economics</a:t>
            </a:r>
          </a:p>
          <a:p>
            <a:r>
              <a:rPr lang="en-US" altLang="en-US" dirty="0"/>
              <a:t>Anomalies of the 1950’s and 1960’s did not stop the rational expectations revolution of the 1970’s</a:t>
            </a:r>
          </a:p>
          <a:p>
            <a:r>
              <a:rPr lang="en-US" altLang="en-US" dirty="0"/>
              <a:t>“the rational model is a good approximation”</a:t>
            </a:r>
          </a:p>
          <a:p>
            <a:r>
              <a:rPr lang="en-US" altLang="en-US" dirty="0"/>
              <a:t>1970’s and 1980’s: heyday of “as-if” economics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3E24ECB-EB8A-2540-A876-EFB46263EC83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685800" y="6248400"/>
            <a:ext cx="1905000" cy="457200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r>
              <a:rPr lang="en-US" altLang="en-US"/>
              <a:t>1970’s</a:t>
            </a:r>
          </a:p>
        </p:txBody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219200"/>
            <a:ext cx="8305800" cy="4450449"/>
          </a:xfrm>
        </p:spPr>
        <p:txBody>
          <a:bodyPr/>
          <a:lstStyle/>
          <a:p>
            <a:r>
              <a:rPr lang="en-US" altLang="en-US" dirty="0"/>
              <a:t>1974: Heuristics and Biases (K&amp;T)</a:t>
            </a:r>
          </a:p>
          <a:p>
            <a:pPr lvl="1"/>
            <a:r>
              <a:rPr lang="en-US" altLang="en-US" dirty="0"/>
              <a:t>representativeness (likelihood = similarity)</a:t>
            </a:r>
          </a:p>
          <a:p>
            <a:pPr lvl="1"/>
            <a:r>
              <a:rPr lang="en-US" altLang="en-US" dirty="0"/>
              <a:t>availability (frequency = ease of recall)</a:t>
            </a:r>
          </a:p>
          <a:p>
            <a:pPr lvl="1"/>
            <a:r>
              <a:rPr lang="en-US" altLang="en-US" dirty="0"/>
              <a:t>anchoring (anchor and adjust)</a:t>
            </a:r>
          </a:p>
          <a:p>
            <a:r>
              <a:rPr lang="en-US" altLang="en-US" dirty="0"/>
              <a:t>1979: Prospect Theory</a:t>
            </a:r>
          </a:p>
          <a:p>
            <a:pPr lvl="1"/>
            <a:r>
              <a:rPr lang="en-US" altLang="en-US" dirty="0"/>
              <a:t>probability weighting function</a:t>
            </a:r>
          </a:p>
          <a:p>
            <a:pPr lvl="1"/>
            <a:r>
              <a:rPr lang="en-US" altLang="en-US" dirty="0"/>
              <a:t>risk-seeking in the loss domain</a:t>
            </a:r>
          </a:p>
          <a:p>
            <a:pPr lvl="1"/>
            <a:r>
              <a:rPr lang="en-US" altLang="en-US" dirty="0"/>
              <a:t>risk-avoidance in the gain domain</a:t>
            </a:r>
          </a:p>
          <a:p>
            <a:pPr lvl="1"/>
            <a:r>
              <a:rPr lang="en-US" altLang="en-US" dirty="0"/>
              <a:t>loss aversion</a:t>
            </a:r>
          </a:p>
          <a:p>
            <a:pPr lvl="1"/>
            <a:r>
              <a:rPr lang="en-US" altLang="en-US" dirty="0"/>
              <a:t>framing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74AB0A8-EEC7-0041-8DCB-5A41EF79D05E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685800" y="6248400"/>
            <a:ext cx="1905000" cy="457200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685800"/>
          </a:xfrm>
        </p:spPr>
        <p:txBody>
          <a:bodyPr/>
          <a:lstStyle/>
          <a:p>
            <a:r>
              <a:rPr lang="en-US" altLang="en-US" sz="2800"/>
              <a:t>Representativeness</a:t>
            </a:r>
            <a:endParaRPr lang="en-US" altLang="en-US"/>
          </a:p>
        </p:txBody>
      </p:sp>
      <p:sp>
        <p:nvSpPr>
          <p:cNvPr id="860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914400"/>
            <a:ext cx="8229600" cy="3721100"/>
          </a:xfrm>
        </p:spPr>
        <p:txBody>
          <a:bodyPr/>
          <a:lstStyle/>
          <a:p>
            <a:r>
              <a:rPr lang="en-US" altLang="en-US" sz="1800"/>
              <a:t>Decision makers use similarity or “representativeness” as a proxy for probabilistic thinking</a:t>
            </a:r>
          </a:p>
          <a:p>
            <a:r>
              <a:rPr lang="en-US" altLang="en-US" sz="1800"/>
              <a:t>“Steve is very shy and withdrawn, invariably helpful, but with little interest in people, or in the world of reality.  A meek and tidy soul, he has a need for order and structure and a passion for detail.”  </a:t>
            </a:r>
          </a:p>
          <a:p>
            <a:r>
              <a:rPr lang="en-US" altLang="en-US" sz="1800"/>
              <a:t>What is the probability that Steve is a farmer, salesman, airline pilot, librarian, or physician?</a:t>
            </a:r>
          </a:p>
          <a:p>
            <a:r>
              <a:rPr lang="en-US" altLang="en-US" sz="1800"/>
              <a:t>How similar is Steve to a farmer, salesman, airline pilot, librarian, or physician?</a:t>
            </a:r>
          </a:p>
          <a:p>
            <a:r>
              <a:rPr lang="en-US" altLang="en-US" sz="1800"/>
              <a:t>Subject rankings of probability and similarity turn out to be the same.</a:t>
            </a:r>
          </a:p>
          <a:p>
            <a:r>
              <a:rPr lang="en-US" altLang="en-US" sz="1800"/>
              <a:t>OK, if similarity predicts true probability.</a:t>
            </a:r>
          </a:p>
          <a:p>
            <a:r>
              <a:rPr lang="en-US" altLang="en-US" sz="1800"/>
              <a:t>Why might similarity poorly predict true probability?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E4A3640-D5BE-D24D-9236-0ABBA81AF918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685800" y="6248400"/>
            <a:ext cx="1905000" cy="457200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Ovr>
    <a:masterClrMapping/>
  </p:clrMapOvr>
  <p:transition/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762000"/>
            <a:ext cx="8305800" cy="4437063"/>
          </a:xfrm>
        </p:spPr>
        <p:txBody>
          <a:bodyPr/>
          <a:lstStyle/>
          <a:p>
            <a:r>
              <a:rPr lang="en-US" altLang="en-US" sz="1800" dirty="0"/>
              <a:t>“Linda is 31 years old, single, outspoken, and very bright.  She majored in philosophy.  As a student, she was deeply concerned with issues of discrimination and social justice, and also participated in anti-nuclear demonstrations.”</a:t>
            </a:r>
          </a:p>
          <a:p>
            <a:r>
              <a:rPr lang="en-US" altLang="en-US" sz="1800" dirty="0"/>
              <a:t>Please rank the following statements by their probability, using 1 for the most probable and 8 for the least.</a:t>
            </a:r>
          </a:p>
          <a:p>
            <a:pPr lvl="1"/>
            <a:r>
              <a:rPr lang="en-US" altLang="en-US" sz="1800" dirty="0"/>
              <a:t>Linda is a teacher in elementary school.</a:t>
            </a:r>
          </a:p>
          <a:p>
            <a:pPr lvl="1"/>
            <a:r>
              <a:rPr lang="en-US" altLang="en-US" sz="1800" dirty="0"/>
              <a:t>Linda works in a bookstore and takes Yoga classes.</a:t>
            </a:r>
          </a:p>
          <a:p>
            <a:pPr lvl="1"/>
            <a:r>
              <a:rPr lang="en-US" altLang="en-US" sz="1800" dirty="0"/>
              <a:t>Linda is active in the feminist movement.</a:t>
            </a:r>
          </a:p>
          <a:p>
            <a:pPr lvl="1"/>
            <a:r>
              <a:rPr lang="en-US" altLang="en-US" sz="1800" dirty="0"/>
              <a:t>Linda is a psychiatric social worker.</a:t>
            </a:r>
          </a:p>
          <a:p>
            <a:pPr lvl="1"/>
            <a:r>
              <a:rPr lang="en-US" altLang="en-US" sz="1800" dirty="0"/>
              <a:t>Linda is a member of the League of Women Voters.</a:t>
            </a:r>
          </a:p>
          <a:p>
            <a:pPr lvl="1"/>
            <a:r>
              <a:rPr lang="en-US" altLang="en-US" sz="1800" dirty="0"/>
              <a:t>Linda is a bank teller.</a:t>
            </a:r>
          </a:p>
          <a:p>
            <a:pPr lvl="1"/>
            <a:r>
              <a:rPr lang="en-US" altLang="en-US" sz="1800" dirty="0"/>
              <a:t>Linda is an insurance salesperson.</a:t>
            </a:r>
          </a:p>
          <a:p>
            <a:pPr lvl="1"/>
            <a:r>
              <a:rPr lang="en-US" altLang="en-US" sz="1800" dirty="0"/>
              <a:t>Linda is a bank teller and is active in the feminist movement.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2F3AA6D-DB3F-154C-9F23-1A768896B950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685800" y="6248400"/>
            <a:ext cx="1905000" cy="457200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Ovr>
    <a:masterClrMapping/>
  </p:clrMapOvr>
  <p:transition/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609600"/>
            <a:ext cx="7772400" cy="228600"/>
          </a:xfrm>
        </p:spPr>
        <p:txBody>
          <a:bodyPr/>
          <a:lstStyle/>
          <a:p>
            <a:endParaRPr lang="en-US" altLang="en-US"/>
          </a:p>
        </p:txBody>
      </p:sp>
      <p:sp>
        <p:nvSpPr>
          <p:cNvPr id="901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304800"/>
            <a:ext cx="8686800" cy="4217988"/>
          </a:xfrm>
        </p:spPr>
        <p:txBody>
          <a:bodyPr/>
          <a:lstStyle/>
          <a:p>
            <a:pPr lvl="1"/>
            <a:r>
              <a:rPr lang="en-US" altLang="en-US" sz="1800"/>
              <a:t>  (5.2) Linda is a teacher in elementary school.</a:t>
            </a:r>
          </a:p>
          <a:p>
            <a:pPr lvl="1"/>
            <a:r>
              <a:rPr lang="en-US" altLang="en-US" sz="1800"/>
              <a:t>  (3.3) Linda works in a bookstore and takes Yoga classes. </a:t>
            </a:r>
          </a:p>
          <a:p>
            <a:pPr lvl="1"/>
            <a:r>
              <a:rPr lang="en-US" altLang="en-US" sz="1800"/>
              <a:t>  (2.1) Linda is active in the feminist movement.</a:t>
            </a:r>
          </a:p>
          <a:p>
            <a:pPr lvl="1"/>
            <a:r>
              <a:rPr lang="en-US" altLang="en-US" sz="1800"/>
              <a:t>  (3.1) Linda is a psychiatric social worker.</a:t>
            </a:r>
          </a:p>
          <a:p>
            <a:pPr lvl="1"/>
            <a:r>
              <a:rPr lang="en-US" altLang="en-US" sz="1800"/>
              <a:t>  (5.4) Linda is a member of the League of Women Voters.</a:t>
            </a:r>
          </a:p>
          <a:p>
            <a:pPr lvl="1"/>
            <a:r>
              <a:rPr lang="en-US" altLang="en-US" sz="1800"/>
              <a:t>  </a:t>
            </a:r>
            <a:r>
              <a:rPr lang="en-US" altLang="en-US" sz="1800">
                <a:solidFill>
                  <a:schemeClr val="tx2"/>
                </a:solidFill>
              </a:rPr>
              <a:t>(6.2) Linda is a bank teller.</a:t>
            </a:r>
          </a:p>
          <a:p>
            <a:pPr lvl="1"/>
            <a:r>
              <a:rPr lang="en-US" altLang="en-US" sz="1800"/>
              <a:t>  (6.4) Linda is an insurance salesperson.</a:t>
            </a:r>
          </a:p>
          <a:p>
            <a:pPr lvl="1"/>
            <a:r>
              <a:rPr lang="en-US" altLang="en-US" sz="1800"/>
              <a:t>  </a:t>
            </a:r>
            <a:r>
              <a:rPr lang="en-US" altLang="en-US" sz="1800">
                <a:solidFill>
                  <a:schemeClr val="tx2"/>
                </a:solidFill>
              </a:rPr>
              <a:t>(4.1) Linda is a bank teller </a:t>
            </a:r>
            <a:r>
              <a:rPr lang="en-US" altLang="en-US" sz="1800">
                <a:solidFill>
                  <a:srgbClr val="FF0000"/>
                </a:solidFill>
              </a:rPr>
              <a:t>and is active in the feminist movement</a:t>
            </a:r>
            <a:r>
              <a:rPr lang="en-US" altLang="en-US" sz="1800">
                <a:solidFill>
                  <a:schemeClr val="tx2"/>
                </a:solidFill>
              </a:rPr>
              <a:t>.</a:t>
            </a:r>
            <a:r>
              <a:rPr lang="en-US" altLang="en-US" sz="1800"/>
              <a:t>  </a:t>
            </a:r>
          </a:p>
          <a:p>
            <a:endParaRPr lang="en-US" altLang="en-US" sz="1800"/>
          </a:p>
          <a:p>
            <a:r>
              <a:rPr lang="en-US" altLang="en-US" sz="1800"/>
              <a:t>Depending on the subject population, 80%-90% rate last item more likely than third to last item</a:t>
            </a:r>
          </a:p>
          <a:p>
            <a:r>
              <a:rPr lang="en-US" altLang="en-US" sz="1800"/>
              <a:t>K&amp;T call this the conjunction effect (since the conjunctive event receives a HIGHER probability)</a:t>
            </a:r>
            <a:endParaRPr lang="en-US" altLang="en-US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5047389-E761-5740-8135-43AC94D05499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685800" y="6248400"/>
            <a:ext cx="1905000" cy="457200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0"/>
            <a:ext cx="8458200" cy="1143000"/>
          </a:xfrm>
        </p:spPr>
        <p:txBody>
          <a:bodyPr/>
          <a:lstStyle/>
          <a:p>
            <a:r>
              <a:rPr lang="en-US" altLang="en-US" sz="2800" dirty="0"/>
              <a:t>“Original” definition: Behavioral Economics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066800"/>
            <a:ext cx="8686800" cy="5632311"/>
          </a:xfrm>
        </p:spPr>
        <p:txBody>
          <a:bodyPr/>
          <a:lstStyle/>
          <a:p>
            <a:r>
              <a:rPr lang="en-US" altLang="en-US" b="1" dirty="0"/>
              <a:t>Behavioral economics is just like the rest of economics, but </a:t>
            </a:r>
            <a:r>
              <a:rPr lang="en-US" altLang="en-US" b="1" i="1" dirty="0"/>
              <a:t>also</a:t>
            </a:r>
            <a:r>
              <a:rPr lang="en-US" altLang="en-US" b="1" dirty="0"/>
              <a:t> includes psychological factors.</a:t>
            </a:r>
          </a:p>
          <a:p>
            <a:r>
              <a:rPr lang="en-US" altLang="en-US" dirty="0"/>
              <a:t>Adds psychology to economics, particularly cognitive psychology and social psychology. </a:t>
            </a:r>
          </a:p>
          <a:p>
            <a:r>
              <a:rPr lang="en-US" altLang="en-US" dirty="0"/>
              <a:t>Read texts in these fields to learn the psychology</a:t>
            </a:r>
          </a:p>
          <a:p>
            <a:pPr marL="1371600" lvl="2" indent="-457200">
              <a:buFontTx/>
              <a:buAutoNum type="alphaLcPeriod"/>
            </a:pPr>
            <a:r>
              <a:rPr lang="en-US" altLang="en-US" dirty="0" err="1"/>
              <a:t>Schacter</a:t>
            </a:r>
            <a:r>
              <a:rPr lang="en-US" altLang="en-US" dirty="0"/>
              <a:t>, Gilbert, and Wegner, </a:t>
            </a:r>
            <a:r>
              <a:rPr lang="en-US" altLang="en-US" i="1" dirty="0"/>
              <a:t>Psychology</a:t>
            </a:r>
            <a:r>
              <a:rPr lang="en-US" altLang="en-US" dirty="0"/>
              <a:t> </a:t>
            </a:r>
          </a:p>
          <a:p>
            <a:pPr marL="1371600" lvl="2" indent="-457200">
              <a:buFontTx/>
              <a:buAutoNum type="alphaLcPeriod"/>
            </a:pPr>
            <a:r>
              <a:rPr lang="en-US" altLang="en-US" dirty="0"/>
              <a:t>Ross and </a:t>
            </a:r>
            <a:r>
              <a:rPr lang="en-US" altLang="en-US" dirty="0" err="1"/>
              <a:t>Nisbett</a:t>
            </a:r>
            <a:r>
              <a:rPr lang="en-US" altLang="en-US" dirty="0"/>
              <a:t>, </a:t>
            </a:r>
            <a:r>
              <a:rPr lang="en-US" altLang="en-US" i="1" dirty="0"/>
              <a:t>The Person and the Situation</a:t>
            </a:r>
          </a:p>
          <a:p>
            <a:r>
              <a:rPr lang="en-US" altLang="en-US" dirty="0"/>
              <a:t>Consider taking </a:t>
            </a:r>
            <a:r>
              <a:rPr lang="en-US" altLang="en-US" b="1" dirty="0"/>
              <a:t>Psychology 1</a:t>
            </a:r>
            <a:r>
              <a:rPr lang="en-US" altLang="en-US" dirty="0"/>
              <a:t> and maybe some intermediate psych courses (tastes good and good for you)</a:t>
            </a:r>
          </a:p>
          <a:p>
            <a:pPr lvl="1"/>
            <a:r>
              <a:rPr lang="en-US" sz="2000" dirty="0"/>
              <a:t>Cognitive Neuroscience</a:t>
            </a:r>
          </a:p>
          <a:p>
            <a:pPr lvl="1"/>
            <a:r>
              <a:rPr lang="en-US" sz="2000" dirty="0"/>
              <a:t>Social Psychology</a:t>
            </a:r>
          </a:p>
          <a:p>
            <a:pPr lvl="1"/>
            <a:r>
              <a:rPr lang="en-US" sz="2000" dirty="0"/>
              <a:t>Developmental Psychology </a:t>
            </a:r>
          </a:p>
          <a:p>
            <a:pPr lvl="1"/>
            <a:r>
              <a:rPr lang="en-US" sz="2000" dirty="0"/>
              <a:t>Psychopathology</a:t>
            </a:r>
          </a:p>
          <a:p>
            <a:pPr lvl="1"/>
            <a:r>
              <a:rPr lang="en-US" sz="2000" dirty="0"/>
              <a:t>Neurobiology of Behavior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EF40FF1-0359-A745-A3BE-4DD8572DB94A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685800" y="6248400"/>
            <a:ext cx="1905000" cy="457200"/>
          </a:xfrm>
        </p:spPr>
        <p:txBody>
          <a:bodyPr/>
          <a:lstStyle/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208721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609600"/>
            <a:ext cx="7772400" cy="228600"/>
          </a:xfrm>
        </p:spPr>
        <p:txBody>
          <a:bodyPr/>
          <a:lstStyle/>
          <a:p>
            <a:endParaRPr lang="en-US" altLang="en-US"/>
          </a:p>
        </p:txBody>
      </p:sp>
      <p:sp>
        <p:nvSpPr>
          <p:cNvPr id="921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57200"/>
            <a:ext cx="8077200" cy="3060700"/>
          </a:xfrm>
        </p:spPr>
        <p:txBody>
          <a:bodyPr/>
          <a:lstStyle/>
          <a:p>
            <a:r>
              <a:rPr lang="en-US" altLang="en-US" sz="1800"/>
              <a:t>Done with naive subjects (undergrads from UBC and Stanford with no background in probability or statistics)</a:t>
            </a:r>
          </a:p>
          <a:p>
            <a:r>
              <a:rPr lang="en-US" altLang="en-US" sz="1800"/>
              <a:t>Done with intermediate subjects (graduate students in psychology, education and medicine from Stanford, who had taken several courses in probability and statistics)</a:t>
            </a:r>
          </a:p>
          <a:p>
            <a:r>
              <a:rPr lang="en-US" altLang="en-US" sz="1800"/>
              <a:t>Done with sophisticated subjects (graduate students in the decision science program of the Stanford Business School who had taken several advanced courses in probability and statistics)  </a:t>
            </a:r>
          </a:p>
          <a:p>
            <a:r>
              <a:rPr lang="en-US" altLang="en-US" sz="1800"/>
              <a:t>Results are nearly identical for these three groups</a:t>
            </a:r>
          </a:p>
          <a:p>
            <a:r>
              <a:rPr lang="en-US" altLang="en-US" sz="1800"/>
              <a:t>Also similarity ranks perfectly coincide with probability ranks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C952BBA-4802-B84F-993F-8D6FD5A0FA14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685800" y="6248400"/>
            <a:ext cx="1905000" cy="457200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Ovr>
    <a:masterClrMapping/>
  </p:clrMapOvr>
  <p:transition/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609600"/>
            <a:ext cx="7772400" cy="152400"/>
          </a:xfrm>
        </p:spPr>
        <p:txBody>
          <a:bodyPr/>
          <a:lstStyle/>
          <a:p>
            <a:endParaRPr lang="en-US" altLang="en-US"/>
          </a:p>
        </p:txBody>
      </p:sp>
      <p:sp>
        <p:nvSpPr>
          <p:cNvPr id="942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533400"/>
            <a:ext cx="7772400" cy="3116263"/>
          </a:xfrm>
        </p:spPr>
        <p:txBody>
          <a:bodyPr/>
          <a:lstStyle/>
          <a:p>
            <a:pPr>
              <a:buFontTx/>
              <a:buNone/>
            </a:pPr>
            <a:r>
              <a:rPr lang="en-US" altLang="en-US" sz="1800"/>
              <a:t>Potential confound:  </a:t>
            </a:r>
          </a:p>
          <a:p>
            <a:r>
              <a:rPr lang="en-US" altLang="en-US" sz="1800"/>
              <a:t>Maybe "Linda is a bank teller," is interpreted as "Linda is a bank teller and is NOT active in the feminist movement."  </a:t>
            </a:r>
          </a:p>
          <a:p>
            <a:r>
              <a:rPr lang="en-US" altLang="en-US" sz="1800"/>
              <a:t>Response: run a between-subject design (in contrast to the within-subject design described above)  </a:t>
            </a:r>
          </a:p>
          <a:p>
            <a:r>
              <a:rPr lang="en-US" altLang="en-US" sz="1800"/>
              <a:t>Specifically, show some subjects (group A) the list without the critical conjunctive event (eighth item).</a:t>
            </a:r>
          </a:p>
          <a:p>
            <a:r>
              <a:rPr lang="en-US" altLang="en-US" sz="1800"/>
              <a:t>Show other subjects (group B) the list without the critical non-conjunctive events (third and sixth items).  </a:t>
            </a:r>
          </a:p>
          <a:p>
            <a:r>
              <a:rPr lang="en-US" altLang="en-US" sz="1800"/>
              <a:t>Group B ranks "8" higher than Group A ranks "6"</a:t>
            </a:r>
            <a:endParaRPr lang="en-US" altLang="en-US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056D072-B56C-9A46-8A1F-E79BCAF2E3A4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685800" y="6248400"/>
            <a:ext cx="1905000" cy="457200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Ovr>
    <a:masterClrMapping/>
  </p:clrMapOvr>
  <p:transition/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609600"/>
            <a:ext cx="7772400" cy="152400"/>
          </a:xfrm>
        </p:spPr>
        <p:txBody>
          <a:bodyPr/>
          <a:lstStyle/>
          <a:p>
            <a:endParaRPr lang="en-US" altLang="en-US"/>
          </a:p>
        </p:txBody>
      </p:sp>
      <p:sp>
        <p:nvSpPr>
          <p:cNvPr id="962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381000"/>
            <a:ext cx="8915400" cy="2622550"/>
          </a:xfrm>
        </p:spPr>
        <p:txBody>
          <a:bodyPr/>
          <a:lstStyle/>
          <a:p>
            <a:pPr>
              <a:buFontTx/>
              <a:buNone/>
            </a:pPr>
            <a:r>
              <a:rPr lang="en-US" altLang="en-US" sz="1800"/>
              <a:t>Another experiment (conjunction effect: 68%).</a:t>
            </a:r>
          </a:p>
          <a:p>
            <a:pPr>
              <a:buFontTx/>
              <a:buNone/>
            </a:pPr>
            <a:endParaRPr lang="en-US" altLang="en-US" sz="1800"/>
          </a:p>
          <a:p>
            <a:pPr>
              <a:buFontTx/>
              <a:buNone/>
            </a:pPr>
            <a:r>
              <a:rPr lang="en-US" altLang="en-US" sz="1800"/>
              <a:t>Please rank the following events by their probability of occurrence in 1981.</a:t>
            </a:r>
          </a:p>
          <a:p>
            <a:pPr>
              <a:buFontTx/>
              <a:buNone/>
            </a:pPr>
            <a:r>
              <a:rPr lang="en-US" altLang="en-US" sz="1800"/>
              <a:t>(1.5) Reagan will cut federal support to local government.</a:t>
            </a:r>
          </a:p>
          <a:p>
            <a:pPr>
              <a:buFontTx/>
              <a:buNone/>
            </a:pPr>
            <a:r>
              <a:rPr lang="en-US" altLang="en-US" sz="1800"/>
              <a:t>(3.3) </a:t>
            </a:r>
            <a:r>
              <a:rPr lang="en-US" altLang="en-US" sz="1800">
                <a:solidFill>
                  <a:schemeClr val="tx2"/>
                </a:solidFill>
              </a:rPr>
              <a:t>Reagan will provide federal support for unwed mothers.</a:t>
            </a:r>
          </a:p>
          <a:p>
            <a:pPr>
              <a:buFontTx/>
              <a:buNone/>
            </a:pPr>
            <a:r>
              <a:rPr lang="en-US" altLang="en-US" sz="1800"/>
              <a:t>(2.7) Reagan will increase the defense budget by less than 5%.</a:t>
            </a:r>
          </a:p>
          <a:p>
            <a:pPr>
              <a:buFontTx/>
              <a:buNone/>
            </a:pPr>
            <a:r>
              <a:rPr lang="en-US" altLang="en-US" sz="1800"/>
              <a:t>(2.9) </a:t>
            </a:r>
            <a:r>
              <a:rPr lang="en-US" altLang="en-US" sz="1800">
                <a:solidFill>
                  <a:schemeClr val="tx2"/>
                </a:solidFill>
              </a:rPr>
              <a:t>Reagan will provide federal support for unwed mothers</a:t>
            </a:r>
            <a:r>
              <a:rPr lang="en-US" altLang="en-US" sz="1800"/>
              <a:t> </a:t>
            </a:r>
            <a:r>
              <a:rPr lang="en-US" altLang="en-US" sz="1800">
                <a:solidFill>
                  <a:srgbClr val="FF0000"/>
                </a:solidFill>
              </a:rPr>
              <a:t>and cut federal support to local governments.</a:t>
            </a:r>
            <a:endParaRPr lang="en-US" altLang="en-US">
              <a:solidFill>
                <a:srgbClr val="FF0000"/>
              </a:solidFill>
            </a:endParaRP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7B4D081-FD5B-D748-B301-F0DE8CA6DD8E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685800" y="6248400"/>
            <a:ext cx="1905000" cy="457200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Ovr>
    <a:masterClrMapping/>
  </p:clrMapOvr>
  <p:transition/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609600"/>
            <a:ext cx="7772400" cy="228600"/>
          </a:xfrm>
        </p:spPr>
        <p:txBody>
          <a:bodyPr/>
          <a:lstStyle/>
          <a:p>
            <a:endParaRPr lang="en-US" altLang="en-US"/>
          </a:p>
        </p:txBody>
      </p:sp>
      <p:sp>
        <p:nvSpPr>
          <p:cNvPr id="983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533400"/>
            <a:ext cx="7772400" cy="3937000"/>
          </a:xfrm>
        </p:spPr>
        <p:txBody>
          <a:bodyPr/>
          <a:lstStyle/>
          <a:p>
            <a:pPr>
              <a:buFontTx/>
              <a:buNone/>
            </a:pPr>
            <a:r>
              <a:rPr lang="en-US" altLang="en-US" sz="1800"/>
              <a:t>Another experiment (conjunction effect: 72%)</a:t>
            </a:r>
          </a:p>
          <a:p>
            <a:pPr>
              <a:buFontTx/>
              <a:buNone/>
            </a:pPr>
            <a:r>
              <a:rPr lang="en-US" altLang="en-US" sz="1800"/>
              <a:t>    </a:t>
            </a:r>
          </a:p>
          <a:p>
            <a:pPr>
              <a:buFontTx/>
              <a:buNone/>
            </a:pPr>
            <a:r>
              <a:rPr lang="en-US" altLang="en-US" sz="1800"/>
              <a:t>Suppose Bjorn Borg reaches the Wimbeldon finals in 1981.  Please rank order the following outcomes from most to least likely.</a:t>
            </a:r>
          </a:p>
          <a:p>
            <a:pPr>
              <a:buFontTx/>
              <a:buNone/>
            </a:pPr>
            <a:r>
              <a:rPr lang="en-US" altLang="en-US" sz="1800"/>
              <a:t>(1.7) Borg will win the match.</a:t>
            </a:r>
          </a:p>
          <a:p>
            <a:pPr>
              <a:buFontTx/>
              <a:buNone/>
            </a:pPr>
            <a:r>
              <a:rPr lang="en-US" altLang="en-US" sz="1800"/>
              <a:t>(2.7) </a:t>
            </a:r>
            <a:r>
              <a:rPr lang="en-US" altLang="en-US" sz="1800">
                <a:solidFill>
                  <a:schemeClr val="tx2"/>
                </a:solidFill>
              </a:rPr>
              <a:t>Borg will lose the first set.</a:t>
            </a:r>
          </a:p>
          <a:p>
            <a:pPr>
              <a:buFontTx/>
              <a:buNone/>
            </a:pPr>
            <a:r>
              <a:rPr lang="en-US" altLang="en-US" sz="1800"/>
              <a:t>(3.5) Borg will win the first set but lose the match.</a:t>
            </a:r>
          </a:p>
          <a:p>
            <a:pPr>
              <a:buFontTx/>
              <a:buNone/>
            </a:pPr>
            <a:r>
              <a:rPr lang="en-US" altLang="en-US" sz="1800"/>
              <a:t>(2.2) </a:t>
            </a:r>
            <a:r>
              <a:rPr lang="en-US" altLang="en-US" sz="1800">
                <a:solidFill>
                  <a:schemeClr val="tx2"/>
                </a:solidFill>
              </a:rPr>
              <a:t>Borg will lose the first set</a:t>
            </a:r>
            <a:r>
              <a:rPr lang="en-US" altLang="en-US" sz="1800"/>
              <a:t> </a:t>
            </a:r>
            <a:r>
              <a:rPr lang="en-US" altLang="en-US" sz="1800">
                <a:solidFill>
                  <a:srgbClr val="FF0000"/>
                </a:solidFill>
              </a:rPr>
              <a:t>but win the match</a:t>
            </a:r>
            <a:r>
              <a:rPr lang="en-US" altLang="en-US" sz="1800"/>
              <a:t>.</a:t>
            </a:r>
          </a:p>
          <a:p>
            <a:endParaRPr lang="en-US" altLang="en-US"/>
          </a:p>
          <a:p>
            <a:endParaRPr lang="en-US" altLang="en-US"/>
          </a:p>
          <a:p>
            <a:endParaRPr lang="en-US" altLang="en-US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094F52C-0FE9-6848-B48C-3C37A3B9CE87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685800" y="6248400"/>
            <a:ext cx="1905000" cy="457200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Ovr>
    <a:masterClrMapping/>
  </p:clrMapOvr>
  <p:transition/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609600"/>
            <a:ext cx="7772400" cy="685800"/>
          </a:xfrm>
        </p:spPr>
        <p:txBody>
          <a:bodyPr/>
          <a:lstStyle/>
          <a:p>
            <a:r>
              <a:rPr lang="en-US" altLang="en-US" sz="2800"/>
              <a:t>Application: Base Rate Neglect</a:t>
            </a:r>
            <a:endParaRPr lang="en-US" altLang="en-US"/>
          </a:p>
        </p:txBody>
      </p:sp>
      <p:sp>
        <p:nvSpPr>
          <p:cNvPr id="870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600200"/>
            <a:ext cx="7772400" cy="2987675"/>
          </a:xfrm>
        </p:spPr>
        <p:txBody>
          <a:bodyPr/>
          <a:lstStyle/>
          <a:p>
            <a:pPr>
              <a:buFontTx/>
              <a:buNone/>
            </a:pPr>
            <a:r>
              <a:rPr lang="en-US" altLang="en-US"/>
              <a:t> </a:t>
            </a:r>
            <a:r>
              <a:rPr lang="en-US" altLang="en-US" sz="1800"/>
              <a:t>Problem 1:  </a:t>
            </a:r>
          </a:p>
          <a:p>
            <a:pPr>
              <a:buFontTx/>
              <a:buNone/>
            </a:pPr>
            <a:r>
              <a:rPr lang="en-US" altLang="en-US" sz="1800"/>
              <a:t>Jack's been drawn from a population which is 30% engineers and 70% lawyers.  Jack wears a pocket protector.</a:t>
            </a:r>
          </a:p>
          <a:p>
            <a:pPr>
              <a:buFontTx/>
              <a:buNone/>
            </a:pPr>
            <a:r>
              <a:rPr lang="en-US" altLang="en-US" sz="1800"/>
              <a:t>What is the probability (p</a:t>
            </a:r>
            <a:r>
              <a:rPr lang="en-US" altLang="en-US" sz="1800" baseline="-25000"/>
              <a:t>1</a:t>
            </a:r>
            <a:r>
              <a:rPr lang="en-US" altLang="en-US" sz="1800"/>
              <a:t>) Jack is an engineer?  </a:t>
            </a:r>
          </a:p>
          <a:p>
            <a:pPr>
              <a:buFontTx/>
              <a:buNone/>
            </a:pPr>
            <a:endParaRPr lang="en-US" altLang="en-US" sz="1800"/>
          </a:p>
          <a:p>
            <a:pPr>
              <a:buFontTx/>
              <a:buNone/>
            </a:pPr>
            <a:r>
              <a:rPr lang="en-US" altLang="en-US" sz="1800"/>
              <a:t>Problem 2:</a:t>
            </a:r>
          </a:p>
          <a:p>
            <a:pPr>
              <a:buFontTx/>
              <a:buNone/>
            </a:pPr>
            <a:r>
              <a:rPr lang="en-US" altLang="en-US" sz="1800"/>
              <a:t>Jack's been drawn from a population which is </a:t>
            </a:r>
            <a:r>
              <a:rPr lang="en-US" altLang="en-US" sz="1800">
                <a:solidFill>
                  <a:schemeClr val="tx2"/>
                </a:solidFill>
              </a:rPr>
              <a:t>30% lawyers and 70% engineers</a:t>
            </a:r>
            <a:r>
              <a:rPr lang="en-US" altLang="en-US" sz="1800"/>
              <a:t>.  Jack wears a pocket protector.  </a:t>
            </a:r>
          </a:p>
          <a:p>
            <a:pPr>
              <a:buFontTx/>
              <a:buNone/>
            </a:pPr>
            <a:r>
              <a:rPr lang="en-US" altLang="en-US" sz="1800"/>
              <a:t>What is the probability (p</a:t>
            </a:r>
            <a:r>
              <a:rPr lang="en-US" altLang="en-US" sz="1800" baseline="-25000"/>
              <a:t>2</a:t>
            </a:r>
            <a:r>
              <a:rPr lang="en-US" altLang="en-US" sz="1800"/>
              <a:t>) Jack is an engineer?  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B43B01F-14A2-4C47-9317-C8DCBDEF9D49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685800" y="6248400"/>
            <a:ext cx="1905000" cy="457200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70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870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870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870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870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870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219200"/>
            <a:ext cx="7772400" cy="3557588"/>
          </a:xfrm>
        </p:spPr>
        <p:txBody>
          <a:bodyPr/>
          <a:lstStyle/>
          <a:p>
            <a:r>
              <a:rPr lang="en-US" altLang="en-US" sz="1800"/>
              <a:t>Using Bayes rule can show that,</a:t>
            </a:r>
          </a:p>
          <a:p>
            <a:pPr algn="ctr">
              <a:buFontTx/>
              <a:buNone/>
            </a:pPr>
            <a:r>
              <a:rPr lang="en-US" altLang="en-US" sz="1800"/>
              <a:t>[p</a:t>
            </a:r>
            <a:r>
              <a:rPr lang="en-US" altLang="en-US" sz="1800" baseline="-25000"/>
              <a:t>1</a:t>
            </a:r>
            <a:r>
              <a:rPr lang="en-US" altLang="en-US" sz="1800"/>
              <a:t>/p</a:t>
            </a:r>
            <a:r>
              <a:rPr lang="en-US" altLang="en-US" sz="1800" baseline="-25000"/>
              <a:t>2</a:t>
            </a:r>
            <a:r>
              <a:rPr lang="en-US" altLang="en-US" sz="1800"/>
              <a:t>][(1- p</a:t>
            </a:r>
            <a:r>
              <a:rPr lang="en-US" altLang="en-US" sz="1800" baseline="-25000"/>
              <a:t>2</a:t>
            </a:r>
            <a:r>
              <a:rPr lang="en-US" altLang="en-US" sz="1800"/>
              <a:t>)/(1- p</a:t>
            </a:r>
            <a:r>
              <a:rPr lang="en-US" altLang="en-US" sz="1800" baseline="-25000"/>
              <a:t>1</a:t>
            </a:r>
            <a:r>
              <a:rPr lang="en-US" altLang="en-US" sz="1800"/>
              <a:t>)] = (3/7)².  </a:t>
            </a:r>
          </a:p>
          <a:p>
            <a:pPr algn="ctr">
              <a:buFontTx/>
              <a:buNone/>
            </a:pPr>
            <a:endParaRPr lang="en-US" altLang="en-US" sz="1800"/>
          </a:p>
          <a:p>
            <a:r>
              <a:rPr lang="en-US" altLang="en-US" sz="1800"/>
              <a:t>But, in the lab:	</a:t>
            </a:r>
          </a:p>
          <a:p>
            <a:pPr algn="ctr">
              <a:buFontTx/>
              <a:buNone/>
            </a:pPr>
            <a:r>
              <a:rPr lang="en-US" altLang="en-US" sz="1800"/>
              <a:t>[p</a:t>
            </a:r>
            <a:r>
              <a:rPr lang="en-US" altLang="en-US" sz="1800" baseline="-25000"/>
              <a:t>1</a:t>
            </a:r>
            <a:r>
              <a:rPr lang="en-US" altLang="en-US" sz="1800"/>
              <a:t>/p</a:t>
            </a:r>
            <a:r>
              <a:rPr lang="en-US" altLang="en-US" sz="1800" baseline="-25000"/>
              <a:t>2</a:t>
            </a:r>
            <a:r>
              <a:rPr lang="en-US" altLang="en-US" sz="1800"/>
              <a:t>][(1- p</a:t>
            </a:r>
            <a:r>
              <a:rPr lang="en-US" altLang="en-US" sz="1800" baseline="-25000"/>
              <a:t>2</a:t>
            </a:r>
            <a:r>
              <a:rPr lang="en-US" altLang="en-US" sz="1800"/>
              <a:t>)/(1- p</a:t>
            </a:r>
            <a:r>
              <a:rPr lang="en-US" altLang="en-US" sz="1800" baseline="-25000"/>
              <a:t>1</a:t>
            </a:r>
            <a:r>
              <a:rPr lang="en-US" altLang="en-US" sz="1800"/>
              <a:t>)] = 1. </a:t>
            </a:r>
          </a:p>
          <a:p>
            <a:pPr algn="ctr"/>
            <a:endParaRPr lang="en-US" altLang="en-US" sz="1800"/>
          </a:p>
          <a:p>
            <a:r>
              <a:rPr lang="en-US" altLang="en-US" sz="1800"/>
              <a:t>What happens when we give the subjects no information other than base rates?</a:t>
            </a:r>
          </a:p>
          <a:p>
            <a:endParaRPr lang="en-US" altLang="en-US" sz="1800"/>
          </a:p>
          <a:p>
            <a:r>
              <a:rPr lang="en-US" altLang="en-US" sz="1800"/>
              <a:t>What happens when we change the description to something uninformative like, “Jack went to college.”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9EA6572-3C01-E749-834B-7D37E331BD88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685800" y="6248400"/>
            <a:ext cx="1905000" cy="457200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90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890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890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890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890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8909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838200"/>
          </a:xfrm>
        </p:spPr>
        <p:txBody>
          <a:bodyPr/>
          <a:lstStyle/>
          <a:p>
            <a:r>
              <a:rPr lang="en-US" altLang="en-US" sz="2800"/>
              <a:t>Availability</a:t>
            </a:r>
            <a:endParaRPr lang="en-US" altLang="en-US"/>
          </a:p>
        </p:txBody>
      </p:sp>
      <p:sp>
        <p:nvSpPr>
          <p:cNvPr id="1044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371600"/>
            <a:ext cx="7772400" cy="3373438"/>
          </a:xfrm>
        </p:spPr>
        <p:txBody>
          <a:bodyPr/>
          <a:lstStyle/>
          <a:p>
            <a:pPr>
              <a:buFontTx/>
              <a:buNone/>
            </a:pPr>
            <a:r>
              <a:rPr lang="en-US" altLang="en-US"/>
              <a:t> </a:t>
            </a:r>
            <a:r>
              <a:rPr lang="en-US" altLang="en-US" sz="1800"/>
              <a:t>(Mechanics were asked...) If a car doesn't start, what is the probability that...  </a:t>
            </a:r>
          </a:p>
          <a:p>
            <a:pPr>
              <a:buFontTx/>
              <a:buNone/>
            </a:pPr>
            <a:endParaRPr lang="en-US" altLang="en-US" sz="1800"/>
          </a:p>
          <a:p>
            <a:r>
              <a:rPr lang="en-US" altLang="en-US" sz="1800"/>
              <a:t>battery charge too low</a:t>
            </a:r>
          </a:p>
          <a:p>
            <a:r>
              <a:rPr lang="en-US" altLang="en-US" sz="1800"/>
              <a:t>starting system defective = .20</a:t>
            </a:r>
          </a:p>
          <a:p>
            <a:r>
              <a:rPr lang="en-US" altLang="en-US" sz="1800"/>
              <a:t>fuel system defective</a:t>
            </a:r>
          </a:p>
          <a:p>
            <a:r>
              <a:rPr lang="en-US" altLang="en-US" sz="1800"/>
              <a:t>ignition system defective = .14 </a:t>
            </a:r>
          </a:p>
          <a:p>
            <a:r>
              <a:rPr lang="en-US" altLang="en-US" sz="1800"/>
              <a:t>other engine problems</a:t>
            </a:r>
          </a:p>
          <a:p>
            <a:r>
              <a:rPr lang="en-US" altLang="en-US" sz="1800"/>
              <a:t>mischief or vandalism </a:t>
            </a:r>
          </a:p>
          <a:p>
            <a:r>
              <a:rPr lang="en-US" altLang="en-US" sz="1800"/>
              <a:t>all other problems = .08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A0EC937-76F3-C749-9B0F-39602C4FA07A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685800" y="6248400"/>
            <a:ext cx="1905000" cy="457200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Ovr>
    <a:masterClrMapping/>
  </p:clrMapOvr>
  <p:transition/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600200"/>
            <a:ext cx="7772400" cy="152400"/>
          </a:xfrm>
        </p:spPr>
        <p:txBody>
          <a:bodyPr/>
          <a:lstStyle/>
          <a:p>
            <a:endParaRPr lang="en-US" altLang="en-US"/>
          </a:p>
        </p:txBody>
      </p:sp>
      <p:sp>
        <p:nvSpPr>
          <p:cNvPr id="931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914400"/>
            <a:ext cx="7772400" cy="3721100"/>
          </a:xfrm>
        </p:spPr>
        <p:txBody>
          <a:bodyPr/>
          <a:lstStyle/>
          <a:p>
            <a:pPr>
              <a:buFontTx/>
              <a:buNone/>
            </a:pPr>
            <a:r>
              <a:rPr lang="en-US" altLang="en-US" sz="1800"/>
              <a:t>(Mechanics were asked...) If a car doesn't start, what is the probability that...  </a:t>
            </a:r>
          </a:p>
          <a:p>
            <a:pPr>
              <a:buFontTx/>
              <a:buNone/>
            </a:pPr>
            <a:endParaRPr lang="en-US" altLang="en-US" sz="1800"/>
          </a:p>
          <a:p>
            <a:r>
              <a:rPr lang="en-US" altLang="en-US" sz="1800"/>
              <a:t>battery charge too low</a:t>
            </a:r>
          </a:p>
          <a:p>
            <a:r>
              <a:rPr lang="en-US" altLang="en-US" sz="1800"/>
              <a:t>(starting system defective; omitted)</a:t>
            </a:r>
          </a:p>
          <a:p>
            <a:r>
              <a:rPr lang="en-US" altLang="en-US" sz="1800"/>
              <a:t>fuel system defective</a:t>
            </a:r>
          </a:p>
          <a:p>
            <a:r>
              <a:rPr lang="en-US" altLang="en-US" sz="1800"/>
              <a:t>(ignition system defective; omitted)</a:t>
            </a:r>
          </a:p>
          <a:p>
            <a:r>
              <a:rPr lang="en-US" altLang="en-US" sz="1800"/>
              <a:t>other engine problems</a:t>
            </a:r>
          </a:p>
          <a:p>
            <a:r>
              <a:rPr lang="en-US" altLang="en-US" sz="1800"/>
              <a:t>mischief or vandalism</a:t>
            </a:r>
          </a:p>
          <a:p>
            <a:r>
              <a:rPr lang="en-US" altLang="en-US" sz="1800"/>
              <a:t>all other problems = .14 (not .42)</a:t>
            </a:r>
          </a:p>
          <a:p>
            <a:endParaRPr lang="en-US" altLang="en-US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8F1B383-AF14-F34A-8F0C-9D3F48954177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685800" y="6248400"/>
            <a:ext cx="1905000" cy="457200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31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931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838200"/>
            <a:ext cx="7772400" cy="685800"/>
          </a:xfrm>
        </p:spPr>
        <p:txBody>
          <a:bodyPr/>
          <a:lstStyle/>
          <a:p>
            <a:r>
              <a:rPr lang="en-US" altLang="en-US" sz="2800"/>
              <a:t>Anchoring</a:t>
            </a:r>
            <a:endParaRPr lang="en-US" altLang="en-US"/>
          </a:p>
        </p:txBody>
      </p:sp>
      <p:sp>
        <p:nvSpPr>
          <p:cNvPr id="1085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676400"/>
            <a:ext cx="8458200" cy="2622550"/>
          </a:xfrm>
        </p:spPr>
        <p:txBody>
          <a:bodyPr/>
          <a:lstStyle/>
          <a:p>
            <a:pPr>
              <a:buFontTx/>
              <a:buNone/>
            </a:pPr>
            <a:r>
              <a:rPr lang="en-US" altLang="en-US" sz="1800"/>
              <a:t>Kahneman and Tversky's first anchoring experiment:</a:t>
            </a:r>
          </a:p>
          <a:p>
            <a:r>
              <a:rPr lang="en-US" altLang="en-US" sz="1800"/>
              <a:t>subjects were asked to estimate the percentage of African countries in the UN (% African)</a:t>
            </a:r>
          </a:p>
          <a:p>
            <a:r>
              <a:rPr lang="en-US" altLang="en-US" sz="1800"/>
              <a:t>first spin Wheel of Fortune to generate random number, R</a:t>
            </a:r>
          </a:p>
          <a:p>
            <a:r>
              <a:rPr lang="en-US" altLang="en-US" sz="1800"/>
              <a:t>then guess whether “% African” &gt; R</a:t>
            </a:r>
          </a:p>
          <a:p>
            <a:r>
              <a:rPr lang="en-US" altLang="en-US" sz="1800"/>
              <a:t>then guess “% African”</a:t>
            </a:r>
          </a:p>
          <a:p>
            <a:pPr lvl="1"/>
            <a:r>
              <a:rPr lang="en-US" altLang="en-US" sz="1800"/>
              <a:t>when spin = 10, mean guess for “% African is 25%”</a:t>
            </a:r>
          </a:p>
          <a:p>
            <a:pPr lvl="1"/>
            <a:r>
              <a:rPr lang="en-US" altLang="en-US" sz="1800"/>
              <a:t>when spin = 60, mean guess for “% African is 45%”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4FEF386-08E9-3243-A758-1EF9BEFCC5B2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685800" y="6248400"/>
            <a:ext cx="1905000" cy="457200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Ovr>
    <a:masterClrMapping/>
  </p:clrMapOvr>
  <p:transition/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600200"/>
            <a:ext cx="7772400" cy="152400"/>
          </a:xfrm>
        </p:spPr>
        <p:txBody>
          <a:bodyPr/>
          <a:lstStyle/>
          <a:p>
            <a:endParaRPr lang="en-US" altLang="en-US"/>
          </a:p>
        </p:txBody>
      </p:sp>
      <p:sp>
        <p:nvSpPr>
          <p:cNvPr id="972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685800"/>
            <a:ext cx="8229600" cy="3776663"/>
          </a:xfrm>
        </p:spPr>
        <p:txBody>
          <a:bodyPr/>
          <a:lstStyle/>
          <a:p>
            <a:pPr>
              <a:buFontTx/>
              <a:buNone/>
            </a:pPr>
            <a:r>
              <a:rPr lang="en-US" altLang="en-US" sz="1800"/>
              <a:t>Jacowitz and Kahneman :  </a:t>
            </a:r>
          </a:p>
          <a:p>
            <a:pPr>
              <a:buFontTx/>
              <a:buNone/>
            </a:pPr>
            <a:endParaRPr lang="en-US" altLang="en-US" sz="1800"/>
          </a:p>
          <a:p>
            <a:pPr>
              <a:buFontTx/>
              <a:buNone/>
            </a:pPr>
            <a:r>
              <a:rPr lang="en-US" altLang="en-US" sz="1800"/>
              <a:t>Is the Mississippi River more or less than 70 miles long? How long is it?    (median response 300 miles)</a:t>
            </a:r>
          </a:p>
          <a:p>
            <a:pPr>
              <a:buFontTx/>
              <a:buNone/>
            </a:pPr>
            <a:r>
              <a:rPr lang="en-US" altLang="en-US" sz="1800"/>
              <a:t>Is the Mississippi River more or less than </a:t>
            </a:r>
            <a:r>
              <a:rPr lang="en-US" altLang="en-US" sz="1800">
                <a:solidFill>
                  <a:schemeClr val="tx2"/>
                </a:solidFill>
              </a:rPr>
              <a:t>2000</a:t>
            </a:r>
            <a:r>
              <a:rPr lang="en-US" altLang="en-US" sz="1800"/>
              <a:t> miles long? How long is it?	(median response </a:t>
            </a:r>
            <a:r>
              <a:rPr lang="en-US" altLang="en-US" sz="1800">
                <a:solidFill>
                  <a:schemeClr val="tx2"/>
                </a:solidFill>
              </a:rPr>
              <a:t>1500</a:t>
            </a:r>
            <a:r>
              <a:rPr lang="en-US" altLang="en-US" sz="1800"/>
              <a:t> miles)</a:t>
            </a:r>
          </a:p>
          <a:p>
            <a:pPr>
              <a:buFontTx/>
              <a:buNone/>
            </a:pPr>
            <a:endParaRPr lang="en-US" altLang="en-US" sz="1800"/>
          </a:p>
          <a:p>
            <a:pPr>
              <a:buFontTx/>
              <a:buNone/>
            </a:pPr>
            <a:r>
              <a:rPr lang="en-US" altLang="en-US" sz="1800"/>
              <a:t>Was the telephone invented before or after 1850?   When was it invented?  (median response 1870)</a:t>
            </a:r>
          </a:p>
          <a:p>
            <a:pPr>
              <a:buFontTx/>
              <a:buNone/>
            </a:pPr>
            <a:r>
              <a:rPr lang="en-US" altLang="en-US" sz="1800"/>
              <a:t>Was the telephone invented before or after </a:t>
            </a:r>
            <a:r>
              <a:rPr lang="en-US" altLang="en-US" sz="1800">
                <a:solidFill>
                  <a:schemeClr val="tx2"/>
                </a:solidFill>
              </a:rPr>
              <a:t>1920</a:t>
            </a:r>
            <a:r>
              <a:rPr lang="en-US" altLang="en-US" sz="1800"/>
              <a:t>?   When was it invented?  (median response </a:t>
            </a:r>
            <a:r>
              <a:rPr lang="en-US" altLang="en-US" sz="1800">
                <a:solidFill>
                  <a:schemeClr val="tx2"/>
                </a:solidFill>
              </a:rPr>
              <a:t>1900</a:t>
            </a:r>
            <a:r>
              <a:rPr lang="en-US" altLang="en-US" sz="1800"/>
              <a:t>)</a:t>
            </a:r>
          </a:p>
          <a:p>
            <a:pPr>
              <a:buFontTx/>
              <a:buNone/>
            </a:pPr>
            <a:endParaRPr lang="en-US" altLang="en-US" sz="180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136535D-615E-EC49-81FB-1461D4953869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685800" y="6248400"/>
            <a:ext cx="1905000" cy="457200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72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972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972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152400"/>
            <a:ext cx="8458200" cy="1143000"/>
          </a:xfrm>
        </p:spPr>
        <p:txBody>
          <a:bodyPr/>
          <a:lstStyle/>
          <a:p>
            <a:r>
              <a:rPr lang="en-US" altLang="en-US" sz="2800"/>
              <a:t>Definition: Behavioral Economics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19200"/>
            <a:ext cx="8382000" cy="3268587"/>
          </a:xfrm>
        </p:spPr>
        <p:txBody>
          <a:bodyPr/>
          <a:lstStyle/>
          <a:p>
            <a:r>
              <a:rPr lang="en-US" altLang="en-US" dirty="0"/>
              <a:t>These days, behavioral economics incorporates all of the social sciences and biosocial science.  </a:t>
            </a:r>
          </a:p>
          <a:p>
            <a:r>
              <a:rPr lang="en-US" altLang="en-US" dirty="0"/>
              <a:t>Economics that crosses disciplinary boundaries (interdisciplinary social science).</a:t>
            </a:r>
          </a:p>
          <a:p>
            <a:r>
              <a:rPr lang="en-US" altLang="en-US" dirty="0"/>
              <a:t>We don’t apply ideological litmus tests (like rationality or dynamic consistency).  Nothing is ruled out or ruled-in ex-ante. </a:t>
            </a:r>
          </a:p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041367316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304800"/>
            <a:ext cx="7772400" cy="762000"/>
          </a:xfrm>
        </p:spPr>
        <p:txBody>
          <a:bodyPr/>
          <a:lstStyle/>
          <a:p>
            <a:r>
              <a:rPr lang="en-US" altLang="en-US" sz="2800"/>
              <a:t>Prospect Theory</a:t>
            </a:r>
            <a:endParaRPr lang="en-US" altLang="en-US"/>
          </a:p>
        </p:txBody>
      </p:sp>
      <p:sp>
        <p:nvSpPr>
          <p:cNvPr id="993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066800"/>
            <a:ext cx="8229600" cy="3613150"/>
          </a:xfrm>
        </p:spPr>
        <p:txBody>
          <a:bodyPr/>
          <a:lstStyle/>
          <a:p>
            <a:pPr>
              <a:buFontTx/>
              <a:buNone/>
            </a:pPr>
            <a:r>
              <a:rPr lang="en-US" altLang="en-US" sz="1800"/>
              <a:t>Subjects who have already been given $1000 are subsequently asked to choose either </a:t>
            </a:r>
          </a:p>
          <a:p>
            <a:r>
              <a:rPr lang="en-US" altLang="en-US" sz="1800"/>
              <a:t>a certain reward of $500 		(84%)</a:t>
            </a:r>
          </a:p>
          <a:p>
            <a:r>
              <a:rPr lang="en-US" altLang="en-US" sz="1800"/>
              <a:t>or a 50% chance of earning $1000  	(16%)</a:t>
            </a:r>
          </a:p>
          <a:p>
            <a:endParaRPr lang="en-US" altLang="en-US" sz="1800"/>
          </a:p>
          <a:p>
            <a:pPr>
              <a:buFontTx/>
              <a:buNone/>
            </a:pPr>
            <a:r>
              <a:rPr lang="en-US" altLang="en-US" sz="1800"/>
              <a:t>A different sample of subjects are given $2000, and asked to choose either</a:t>
            </a:r>
          </a:p>
          <a:p>
            <a:r>
              <a:rPr lang="en-US" altLang="en-US" sz="1800"/>
              <a:t>a certain loss of $500			(31%)</a:t>
            </a:r>
          </a:p>
          <a:p>
            <a:r>
              <a:rPr lang="en-US" altLang="en-US" sz="1800"/>
              <a:t>or a 50% chance of losing $1000  	(69%)</a:t>
            </a:r>
          </a:p>
          <a:p>
            <a:endParaRPr lang="en-US" altLang="en-US" sz="1800"/>
          </a:p>
          <a:p>
            <a:r>
              <a:rPr lang="en-US" altLang="en-US" sz="1800"/>
              <a:t>a certain reward of $1500 </a:t>
            </a:r>
          </a:p>
          <a:p>
            <a:r>
              <a:rPr lang="en-US" altLang="en-US" sz="1800"/>
              <a:t>a 50% chance of earning $1000 and a 50% chance of earning $2000  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5919BC8-C1AD-FC4A-8AA4-F8C6FDE13328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685800" y="6248400"/>
            <a:ext cx="1905000" cy="457200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93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993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993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993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993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993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9933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9933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81000"/>
            <a:ext cx="7772400" cy="1143000"/>
          </a:xfrm>
        </p:spPr>
        <p:txBody>
          <a:bodyPr/>
          <a:lstStyle/>
          <a:p>
            <a:r>
              <a:rPr lang="en-US" altLang="en-US"/>
              <a:t>1980’s</a:t>
            </a:r>
          </a:p>
        </p:txBody>
      </p:sp>
      <p:sp>
        <p:nvSpPr>
          <p:cNvPr id="1146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676400"/>
            <a:ext cx="7772400" cy="3086100"/>
          </a:xfrm>
        </p:spPr>
        <p:txBody>
          <a:bodyPr/>
          <a:lstStyle/>
          <a:p>
            <a:r>
              <a:rPr lang="en-US" altLang="en-US"/>
              <a:t>Endowment effect (Thaler)</a:t>
            </a:r>
          </a:p>
          <a:p>
            <a:pPr lvl="1"/>
            <a:r>
              <a:rPr lang="en-US" altLang="en-US"/>
              <a:t>“Mugs,” markets, and the passage to economics.</a:t>
            </a:r>
          </a:p>
          <a:p>
            <a:r>
              <a:rPr lang="en-US" altLang="en-US"/>
              <a:t>Experiments</a:t>
            </a:r>
          </a:p>
          <a:p>
            <a:r>
              <a:rPr lang="en-US" altLang="en-US"/>
              <a:t>Anomalies Column (Thaler)</a:t>
            </a:r>
          </a:p>
          <a:p>
            <a:r>
              <a:rPr lang="en-US" altLang="en-US"/>
              <a:t>Behavioral finance</a:t>
            </a:r>
          </a:p>
          <a:p>
            <a:r>
              <a:rPr lang="en-US" altLang="en-US"/>
              <a:t>Not much formal modeling</a:t>
            </a:r>
          </a:p>
          <a:p>
            <a:endParaRPr lang="en-US" altLang="en-US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D497906-A943-7143-87B0-F9707353558D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685800" y="6248400"/>
            <a:ext cx="1905000" cy="457200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1990’s</a:t>
            </a:r>
          </a:p>
        </p:txBody>
      </p:sp>
      <p:sp>
        <p:nvSpPr>
          <p:cNvPr id="1167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981200"/>
            <a:ext cx="8229600" cy="363855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altLang="en-US" dirty="0"/>
              <a:t>Formalization </a:t>
            </a:r>
          </a:p>
          <a:p>
            <a:pPr lvl="1">
              <a:lnSpc>
                <a:spcPct val="80000"/>
              </a:lnSpc>
            </a:pPr>
            <a:r>
              <a:rPr lang="en-US" altLang="en-US" dirty="0"/>
              <a:t>Fairness, reciprocity, and social preferences</a:t>
            </a:r>
          </a:p>
          <a:p>
            <a:pPr lvl="1">
              <a:lnSpc>
                <a:spcPct val="80000"/>
              </a:lnSpc>
            </a:pPr>
            <a:r>
              <a:rPr lang="en-US" altLang="en-US" dirty="0"/>
              <a:t>Intertemporal choice: present bias</a:t>
            </a:r>
          </a:p>
          <a:p>
            <a:pPr lvl="1">
              <a:lnSpc>
                <a:spcPct val="80000"/>
              </a:lnSpc>
            </a:pPr>
            <a:r>
              <a:rPr lang="en-US" altLang="en-US" dirty="0"/>
              <a:t>Learning</a:t>
            </a:r>
          </a:p>
          <a:p>
            <a:pPr lvl="1">
              <a:lnSpc>
                <a:spcPct val="80000"/>
              </a:lnSpc>
            </a:pPr>
            <a:r>
              <a:rPr lang="en-US" altLang="en-US" dirty="0"/>
              <a:t>Behavioral Game Theory</a:t>
            </a:r>
          </a:p>
          <a:p>
            <a:pPr lvl="1">
              <a:lnSpc>
                <a:spcPct val="80000"/>
              </a:lnSpc>
            </a:pPr>
            <a:r>
              <a:rPr lang="en-US" altLang="en-US" dirty="0"/>
              <a:t>JDM biases-Quasi Bayesian approaches</a:t>
            </a:r>
          </a:p>
          <a:p>
            <a:pPr lvl="2">
              <a:lnSpc>
                <a:spcPct val="80000"/>
              </a:lnSpc>
            </a:pPr>
            <a:r>
              <a:rPr lang="en-US" altLang="en-US" dirty="0"/>
              <a:t>Self serving bias, Confirmatory bias, Overconfidence</a:t>
            </a:r>
          </a:p>
          <a:p>
            <a:pPr>
              <a:lnSpc>
                <a:spcPct val="80000"/>
              </a:lnSpc>
            </a:pPr>
            <a:r>
              <a:rPr lang="en-US" altLang="en-US" dirty="0"/>
              <a:t>Field evidence</a:t>
            </a:r>
          </a:p>
          <a:p>
            <a:pPr>
              <a:lnSpc>
                <a:spcPct val="80000"/>
              </a:lnSpc>
            </a:pPr>
            <a:r>
              <a:rPr lang="en-US" altLang="en-US" dirty="0"/>
              <a:t>Acceptance of behavioral economics in the profession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F73B775-80A1-A545-9017-F1E3AD10305E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685800" y="6248400"/>
            <a:ext cx="1905000" cy="457200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2000+</a:t>
            </a:r>
          </a:p>
        </p:txBody>
      </p:sp>
      <p:sp>
        <p:nvSpPr>
          <p:cNvPr id="1187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752600"/>
            <a:ext cx="8458200" cy="4893647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 dirty="0"/>
              <a:t>Clark Medal: Matthew Rabin</a:t>
            </a:r>
          </a:p>
          <a:p>
            <a:pPr>
              <a:lnSpc>
                <a:spcPct val="90000"/>
              </a:lnSpc>
            </a:pPr>
            <a:r>
              <a:rPr lang="en-US" altLang="en-US" dirty="0"/>
              <a:t>Nobel Prizes with at least some behavioral overlap: </a:t>
            </a:r>
          </a:p>
          <a:p>
            <a:pPr lvl="1">
              <a:lnSpc>
                <a:spcPct val="90000"/>
              </a:lnSpc>
            </a:pPr>
            <a:r>
              <a:rPr lang="en-US" altLang="en-US" dirty="0"/>
              <a:t>George </a:t>
            </a:r>
            <a:r>
              <a:rPr lang="en-US" altLang="en-US" dirty="0" err="1"/>
              <a:t>Akerlof</a:t>
            </a:r>
            <a:r>
              <a:rPr lang="en-US" altLang="en-US" dirty="0"/>
              <a:t> (2001)</a:t>
            </a:r>
          </a:p>
          <a:p>
            <a:pPr lvl="1">
              <a:lnSpc>
                <a:spcPct val="90000"/>
              </a:lnSpc>
            </a:pPr>
            <a:r>
              <a:rPr lang="en-US" altLang="en-US" dirty="0"/>
              <a:t>Daniel </a:t>
            </a:r>
            <a:r>
              <a:rPr lang="en-US" altLang="en-US" dirty="0" err="1"/>
              <a:t>Kahneman</a:t>
            </a:r>
            <a:r>
              <a:rPr lang="en-US" altLang="en-US" dirty="0"/>
              <a:t> (2002)</a:t>
            </a:r>
          </a:p>
          <a:p>
            <a:pPr lvl="1">
              <a:lnSpc>
                <a:spcPct val="90000"/>
              </a:lnSpc>
            </a:pPr>
            <a:r>
              <a:rPr lang="en-US" altLang="en-US" dirty="0"/>
              <a:t>Robert Shiller (2013)</a:t>
            </a:r>
          </a:p>
          <a:p>
            <a:pPr lvl="1">
              <a:lnSpc>
                <a:spcPct val="90000"/>
              </a:lnSpc>
            </a:pPr>
            <a:r>
              <a:rPr lang="en-US" altLang="en-US" dirty="0"/>
              <a:t>Jean </a:t>
            </a:r>
            <a:r>
              <a:rPr lang="en-US" altLang="en-US" dirty="0" err="1"/>
              <a:t>Tirole</a:t>
            </a:r>
            <a:r>
              <a:rPr lang="en-US" altLang="en-US" dirty="0"/>
              <a:t> (2014)</a:t>
            </a:r>
          </a:p>
          <a:p>
            <a:pPr lvl="1">
              <a:lnSpc>
                <a:spcPct val="90000"/>
              </a:lnSpc>
            </a:pPr>
            <a:r>
              <a:rPr lang="en-US" altLang="en-US" dirty="0"/>
              <a:t>Richard </a:t>
            </a:r>
            <a:r>
              <a:rPr lang="en-US" altLang="en-US" dirty="0" err="1"/>
              <a:t>Thaler</a:t>
            </a:r>
            <a:r>
              <a:rPr lang="en-US" altLang="en-US" dirty="0"/>
              <a:t> (2017)</a:t>
            </a:r>
          </a:p>
          <a:p>
            <a:pPr>
              <a:lnSpc>
                <a:spcPct val="90000"/>
              </a:lnSpc>
            </a:pPr>
            <a:r>
              <a:rPr lang="en-US" altLang="en-US" dirty="0"/>
              <a:t>More field evidence</a:t>
            </a:r>
          </a:p>
          <a:p>
            <a:pPr>
              <a:lnSpc>
                <a:spcPct val="90000"/>
              </a:lnSpc>
            </a:pPr>
            <a:r>
              <a:rPr lang="en-US" altLang="en-US" dirty="0"/>
              <a:t>Interventions, policy, “nudges”</a:t>
            </a:r>
          </a:p>
          <a:p>
            <a:pPr>
              <a:lnSpc>
                <a:spcPct val="90000"/>
              </a:lnSpc>
            </a:pPr>
            <a:r>
              <a:rPr lang="en-US" altLang="en-US" dirty="0"/>
              <a:t>Behavioral welfare economics (controversial)</a:t>
            </a:r>
          </a:p>
          <a:p>
            <a:pPr>
              <a:lnSpc>
                <a:spcPct val="90000"/>
              </a:lnSpc>
            </a:pPr>
            <a:r>
              <a:rPr lang="en-US" altLang="en-US" dirty="0"/>
              <a:t>Behavioral IO, development, public finance</a:t>
            </a:r>
          </a:p>
          <a:p>
            <a:pPr>
              <a:lnSpc>
                <a:spcPct val="90000"/>
              </a:lnSpc>
            </a:pPr>
            <a:r>
              <a:rPr lang="en-US" altLang="en-US" dirty="0"/>
              <a:t>Behavioral economics starts to feel like normal science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9ED1A81-AFE9-904B-AFBD-D5ADD5A4471E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685800" y="6248400"/>
            <a:ext cx="1905000" cy="457200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Title 1"/>
          <p:cNvSpPr>
            <a:spLocks noGrp="1"/>
          </p:cNvSpPr>
          <p:nvPr>
            <p:ph type="title"/>
          </p:nvPr>
        </p:nvSpPr>
        <p:spPr>
          <a:xfrm>
            <a:off x="304800" y="76200"/>
            <a:ext cx="8610600" cy="1143000"/>
          </a:xfrm>
        </p:spPr>
        <p:txBody>
          <a:bodyPr/>
          <a:lstStyle/>
          <a:p>
            <a:r>
              <a:rPr lang="en-US" altLang="en-US" dirty="0"/>
              <a:t>What are some growth areas now?</a:t>
            </a:r>
          </a:p>
        </p:txBody>
      </p:sp>
      <p:sp>
        <p:nvSpPr>
          <p:cNvPr id="120835" name="Content Placeholder 2"/>
          <p:cNvSpPr>
            <a:spLocks noGrp="1"/>
          </p:cNvSpPr>
          <p:nvPr>
            <p:ph idx="1"/>
          </p:nvPr>
        </p:nvSpPr>
        <p:spPr>
          <a:xfrm>
            <a:off x="152400" y="1295400"/>
            <a:ext cx="8915400" cy="5016758"/>
          </a:xfrm>
        </p:spPr>
        <p:txBody>
          <a:bodyPr/>
          <a:lstStyle/>
          <a:p>
            <a:r>
              <a:rPr lang="en-US" altLang="en-US" sz="2000" dirty="0"/>
              <a:t>Belief measurement (lower and higher order)</a:t>
            </a:r>
          </a:p>
          <a:p>
            <a:r>
              <a:rPr lang="en-US" altLang="en-US" sz="2000" dirty="0"/>
              <a:t>Heterogeneity</a:t>
            </a:r>
          </a:p>
          <a:p>
            <a:r>
              <a:rPr lang="en-US" altLang="en-US" sz="2000" dirty="0"/>
              <a:t>Theory </a:t>
            </a:r>
          </a:p>
          <a:p>
            <a:pPr lvl="1"/>
            <a:r>
              <a:rPr lang="en-US" altLang="en-US" sz="2000" dirty="0"/>
              <a:t>e.g., theories of reference points, bounded rationality, myopia, market equilibrium, theoretical public finance and optimal public policy</a:t>
            </a:r>
          </a:p>
          <a:p>
            <a:r>
              <a:rPr lang="en-US" altLang="en-US" sz="2000" dirty="0"/>
              <a:t>Field experiments/natural experiments</a:t>
            </a:r>
          </a:p>
          <a:p>
            <a:r>
              <a:rPr lang="en-US" altLang="en-US" sz="2000" dirty="0"/>
              <a:t>Structural econometrics (lab and field)</a:t>
            </a:r>
          </a:p>
          <a:p>
            <a:pPr lvl="1"/>
            <a:r>
              <a:rPr lang="en-US" altLang="en-US" sz="2000" dirty="0"/>
              <a:t>Estimation and calibration (not just “existence” demonstrations)</a:t>
            </a:r>
          </a:p>
          <a:p>
            <a:r>
              <a:rPr lang="en-US" altLang="en-US" sz="2000" dirty="0"/>
              <a:t>Structural policy analysis (model-driven, normative)</a:t>
            </a:r>
          </a:p>
          <a:p>
            <a:pPr lvl="1"/>
            <a:r>
              <a:rPr lang="en-US" altLang="en-US" sz="2000" dirty="0"/>
              <a:t>A-theoretic “nudges” will continue to spread in the policy world, but they are no longer the cutting edge of academic work</a:t>
            </a:r>
          </a:p>
          <a:p>
            <a:r>
              <a:rPr lang="en-US" altLang="en-US" sz="2000" dirty="0"/>
              <a:t>Organic incorporation of behavioral mechanisms into all of the fields (behavioral becomes a universal method)</a:t>
            </a:r>
          </a:p>
          <a:p>
            <a:r>
              <a:rPr lang="en-US" altLang="en-US" sz="2000" dirty="0"/>
              <a:t>Biosocial science (</a:t>
            </a:r>
            <a:r>
              <a:rPr lang="en-US" altLang="en-US" sz="2000" dirty="0" err="1"/>
              <a:t>neuroeconomics</a:t>
            </a:r>
            <a:r>
              <a:rPr lang="en-US" altLang="en-US" sz="2000" dirty="0"/>
              <a:t>, </a:t>
            </a:r>
            <a:r>
              <a:rPr lang="en-US" altLang="en-US" sz="2000" dirty="0" err="1"/>
              <a:t>genoeconomics</a:t>
            </a:r>
            <a:r>
              <a:rPr lang="en-US" altLang="en-US" sz="2000" dirty="0"/>
              <a:t>)</a:t>
            </a:r>
          </a:p>
        </p:txBody>
      </p:sp>
    </p:spTree>
  </p:cSld>
  <p:clrMapOvr>
    <a:masterClrMapping/>
  </p:clrMapOvr>
  <p:transition spd="slow"/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r>
              <a:rPr lang="en-US" altLang="en-US" sz="3200" b="1"/>
              <a:t>Outline</a:t>
            </a:r>
          </a:p>
        </p:txBody>
      </p:sp>
      <p:sp>
        <p:nvSpPr>
          <p:cNvPr id="1218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990600"/>
            <a:ext cx="8229600" cy="1348061"/>
          </a:xfrm>
        </p:spPr>
        <p:txBody>
          <a:bodyPr/>
          <a:lstStyle/>
          <a:p>
            <a:r>
              <a:rPr lang="en-US" altLang="en-US" dirty="0"/>
              <a:t>Definition of Behavioral Economics</a:t>
            </a:r>
          </a:p>
          <a:p>
            <a:r>
              <a:rPr lang="en-US" altLang="en-US" dirty="0"/>
              <a:t>Methodology</a:t>
            </a:r>
          </a:p>
          <a:p>
            <a:r>
              <a:rPr lang="en-US" altLang="en-US" dirty="0"/>
              <a:t>Thumbnail history</a:t>
            </a:r>
          </a:p>
        </p:txBody>
      </p:sp>
      <p:pic>
        <p:nvPicPr>
          <p:cNvPr id="5" name="Picture 2" descr="http://upload.wikimedia.org/wikipedia/en/thumb/0/02/Homer_Simpson_2006.png/212px-Homer_Simpson_2006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750" y="2971800"/>
            <a:ext cx="2019300" cy="330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7A1FCF9-4621-9F43-8601-0A5CBEEB0920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685800" y="6248400"/>
            <a:ext cx="1905000" cy="457200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318A0B-EE3D-4270-A9DE-1B0B20A9DE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non-cheeky definition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476804-36FD-4599-920A-E893580C2B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1981200"/>
            <a:ext cx="7772400" cy="1200329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Behavioral economics uses insights from economics and other social sciences to explain and predict human behavior.  </a:t>
            </a:r>
          </a:p>
        </p:txBody>
      </p:sp>
    </p:spTree>
    <p:extLst>
      <p:ext uri="{BB962C8B-B14F-4D97-AF65-F5344CB8AC3E}">
        <p14:creationId xmlns:p14="http://schemas.microsoft.com/office/powerpoint/2010/main" val="40400527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An obnoxious definition</a:t>
            </a:r>
          </a:p>
        </p:txBody>
      </p:sp>
      <p:sp>
        <p:nvSpPr>
          <p:cNvPr id="11267" name="Content Placeholder 2"/>
          <p:cNvSpPr>
            <a:spLocks noGrp="1"/>
          </p:cNvSpPr>
          <p:nvPr>
            <p:ph idx="1"/>
          </p:nvPr>
        </p:nvSpPr>
        <p:spPr>
          <a:xfrm>
            <a:off x="685800" y="1981200"/>
            <a:ext cx="7772400" cy="3194721"/>
          </a:xfrm>
        </p:spPr>
        <p:txBody>
          <a:bodyPr/>
          <a:lstStyle/>
          <a:p>
            <a:pPr marL="0" indent="0">
              <a:buNone/>
            </a:pPr>
            <a:r>
              <a:rPr lang="en-US" altLang="en-US" dirty="0"/>
              <a:t>The </a:t>
            </a:r>
            <a:r>
              <a:rPr lang="en-US" altLang="en-US" i="1" dirty="0"/>
              <a:t>Guardian</a:t>
            </a:r>
            <a:r>
              <a:rPr lang="en-US" altLang="en-US" dirty="0"/>
              <a:t>: The study of “how people actually make decisions rather than how the classic economic models say they make them.”</a:t>
            </a:r>
          </a:p>
          <a:p>
            <a:pPr marL="0" indent="0">
              <a:buNone/>
            </a:pPr>
            <a:endParaRPr lang="en-US" altLang="en-US" dirty="0"/>
          </a:p>
          <a:p>
            <a:pPr marL="0" indent="0">
              <a:buNone/>
            </a:pPr>
            <a:r>
              <a:rPr lang="en-US" altLang="en-US" dirty="0"/>
              <a:t>i.e., no axiom is sacred and all are subject to empirical verification and challenges on the grounds of parsimony and out-of-sample predictive accuracy and predictive precision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76200"/>
            <a:ext cx="7772400" cy="1143000"/>
          </a:xfrm>
        </p:spPr>
        <p:txBody>
          <a:bodyPr/>
          <a:lstStyle/>
          <a:p>
            <a:r>
              <a:rPr lang="en-US" altLang="en-US" dirty="0"/>
              <a:t>Descriptive Definition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143000"/>
            <a:ext cx="8077200" cy="5558445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 dirty="0"/>
              <a:t>Pay special attention to these psychological factors:</a:t>
            </a:r>
          </a:p>
          <a:p>
            <a:pPr lvl="1">
              <a:lnSpc>
                <a:spcPct val="90000"/>
              </a:lnSpc>
            </a:pPr>
            <a:r>
              <a:rPr lang="en-US" altLang="en-US" dirty="0"/>
              <a:t>Imperfect rationality</a:t>
            </a:r>
          </a:p>
          <a:p>
            <a:pPr lvl="1">
              <a:lnSpc>
                <a:spcPct val="90000"/>
              </a:lnSpc>
            </a:pPr>
            <a:r>
              <a:rPr lang="en-US" altLang="en-US" dirty="0"/>
              <a:t>Imperfect self-control</a:t>
            </a:r>
          </a:p>
          <a:p>
            <a:pPr lvl="1">
              <a:lnSpc>
                <a:spcPct val="90000"/>
              </a:lnSpc>
            </a:pPr>
            <a:r>
              <a:rPr lang="en-US" altLang="en-US" dirty="0"/>
              <a:t>Imperfect selfishness (social preferences)</a:t>
            </a:r>
          </a:p>
          <a:p>
            <a:pPr lvl="1">
              <a:lnSpc>
                <a:spcPct val="90000"/>
              </a:lnSpc>
            </a:pPr>
            <a:r>
              <a:rPr lang="en-US" altLang="en-US" dirty="0"/>
              <a:t>But this list is only a start (e.g. psychological conceptions of personality; biosocial science)</a:t>
            </a:r>
          </a:p>
          <a:p>
            <a:pPr>
              <a:lnSpc>
                <a:spcPct val="90000"/>
              </a:lnSpc>
            </a:pPr>
            <a:r>
              <a:rPr lang="en-US" altLang="en-US" dirty="0"/>
              <a:t>Emphasize the importance of </a:t>
            </a:r>
            <a:r>
              <a:rPr lang="en-US" altLang="en-US" dirty="0" err="1"/>
              <a:t>microfoundations</a:t>
            </a:r>
            <a:endParaRPr lang="en-US" altLang="en-US" dirty="0"/>
          </a:p>
          <a:p>
            <a:pPr lvl="1">
              <a:lnSpc>
                <a:spcPct val="90000"/>
              </a:lnSpc>
            </a:pPr>
            <a:r>
              <a:rPr lang="en-US" altLang="en-US" dirty="0"/>
              <a:t>Preferences</a:t>
            </a:r>
          </a:p>
          <a:p>
            <a:pPr lvl="1">
              <a:lnSpc>
                <a:spcPct val="90000"/>
              </a:lnSpc>
            </a:pPr>
            <a:r>
              <a:rPr lang="en-US" altLang="en-US" dirty="0"/>
              <a:t>Beliefs</a:t>
            </a:r>
          </a:p>
          <a:p>
            <a:pPr lvl="1">
              <a:lnSpc>
                <a:spcPct val="90000"/>
              </a:lnSpc>
            </a:pPr>
            <a:r>
              <a:rPr lang="en-US" altLang="en-US" dirty="0"/>
              <a:t>Cognition</a:t>
            </a:r>
          </a:p>
          <a:p>
            <a:pPr>
              <a:lnSpc>
                <a:spcPct val="90000"/>
              </a:lnSpc>
            </a:pPr>
            <a:r>
              <a:rPr lang="en-US" altLang="en-US" dirty="0"/>
              <a:t>Take experimental evidence seriously</a:t>
            </a:r>
          </a:p>
          <a:p>
            <a:pPr lvl="1">
              <a:lnSpc>
                <a:spcPct val="90000"/>
              </a:lnSpc>
            </a:pPr>
            <a:r>
              <a:rPr lang="en-US" altLang="en-US" dirty="0"/>
              <a:t>but don’t rely exclusively on it</a:t>
            </a:r>
          </a:p>
          <a:p>
            <a:pPr>
              <a:lnSpc>
                <a:spcPct val="90000"/>
              </a:lnSpc>
            </a:pPr>
            <a:r>
              <a:rPr lang="en-US" altLang="en-US" dirty="0"/>
              <a:t>Interested in policy questions, especially various forms of paternalistic policies that “correct internalities”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lank Presentation">
  <a:themeElements>
    <a:clrScheme name="">
      <a:dk1>
        <a:srgbClr val="000000"/>
      </a:dk1>
      <a:lt1>
        <a:srgbClr val="FFFFFF"/>
      </a:lt1>
      <a:dk2>
        <a:srgbClr val="0000CC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Blank Presentatio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Char char="•"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Char char="•"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Office\Templates\Blank Presentation.pot</Template>
  <TotalTime>11381</TotalTime>
  <Words>4626</Words>
  <Application>Microsoft Macintosh PowerPoint</Application>
  <PresentationFormat>On-screen Show (4:3)</PresentationFormat>
  <Paragraphs>612</Paragraphs>
  <Slides>65</Slides>
  <Notes>58</Notes>
  <HiddenSlides>34</HiddenSlides>
  <MMClips>0</MMClips>
  <ScaleCrop>false</ScaleCrop>
  <HeadingPairs>
    <vt:vector size="8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65</vt:i4>
      </vt:variant>
    </vt:vector>
  </HeadingPairs>
  <TitlesOfParts>
    <vt:vector size="70" baseType="lpstr">
      <vt:lpstr>Arial</vt:lpstr>
      <vt:lpstr>Times New Roman</vt:lpstr>
      <vt:lpstr>Blank Presentation</vt:lpstr>
      <vt:lpstr>Document</vt:lpstr>
      <vt:lpstr>Chart</vt:lpstr>
      <vt:lpstr> Introduction, Definition, and Methodology</vt:lpstr>
      <vt:lpstr>Outline</vt:lpstr>
      <vt:lpstr>Semantics</vt:lpstr>
      <vt:lpstr>“Original” definition: Behavioral Economics</vt:lpstr>
      <vt:lpstr>“Original” definition: Behavioral Economics</vt:lpstr>
      <vt:lpstr>Definition: Behavioral Economics</vt:lpstr>
      <vt:lpstr>A non-cheeky definition</vt:lpstr>
      <vt:lpstr>An obnoxious definition</vt:lpstr>
      <vt:lpstr>Descriptive Definition</vt:lpstr>
      <vt:lpstr>Behavioral Economics has been (somewhat) bipartisan </vt:lpstr>
      <vt:lpstr>Distinct from...</vt:lpstr>
      <vt:lpstr>Is behavioral economics a field?</vt:lpstr>
      <vt:lpstr>Expectation/wish</vt:lpstr>
      <vt:lpstr>Methodology</vt:lpstr>
      <vt:lpstr>Lab experiments</vt:lpstr>
      <vt:lpstr>PowerPoint Presentation</vt:lpstr>
      <vt:lpstr>PowerPoint Presentation</vt:lpstr>
      <vt:lpstr>Experimental Debriefing (especially for pilots)</vt:lpstr>
      <vt:lpstr>Experimental odds and ends...</vt:lpstr>
      <vt:lpstr>Field empirics</vt:lpstr>
      <vt:lpstr>Field empirics continued</vt:lpstr>
      <vt:lpstr>Field empirics and  lab experiments are complementary</vt:lpstr>
      <vt:lpstr>Seven Properties of Good Models Gabaix and Laibson (2008)</vt:lpstr>
      <vt:lpstr>PowerPoint Presentation</vt:lpstr>
      <vt:lpstr>PowerPoint Presentation</vt:lpstr>
      <vt:lpstr>PowerPoint Presentation</vt:lpstr>
      <vt:lpstr>PowerPoint Presentation</vt:lpstr>
      <vt:lpstr>Useful classical physics:</vt:lpstr>
      <vt:lpstr>Predictive Precision in Economics</vt:lpstr>
      <vt:lpstr>The Role of Assumptions</vt:lpstr>
      <vt:lpstr>Accuracy vs. Tractability</vt:lpstr>
      <vt:lpstr>Economic Assumptions</vt:lpstr>
      <vt:lpstr>A few final thoughts on theory</vt:lpstr>
      <vt:lpstr>Empirical scope in science</vt:lpstr>
      <vt:lpstr>Empirical Scope in Economics</vt:lpstr>
      <vt:lpstr>Domains of evidence</vt:lpstr>
      <vt:lpstr>Normative Economics</vt:lpstr>
      <vt:lpstr>Desirable axioms for welfare economics.</vt:lpstr>
      <vt:lpstr>An example of normative economics from a behavioral perspective.</vt:lpstr>
      <vt:lpstr>A Behavioral Approach to  Revealed Preference:</vt:lpstr>
      <vt:lpstr>The alarm clock </vt:lpstr>
      <vt:lpstr>The alarm clock</vt:lpstr>
      <vt:lpstr>The alarm clock</vt:lpstr>
      <vt:lpstr>Outline</vt:lpstr>
      <vt:lpstr>Thumbnail history...</vt:lpstr>
      <vt:lpstr>1970’s</vt:lpstr>
      <vt:lpstr>Representativeness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Application: Base Rate Neglect</vt:lpstr>
      <vt:lpstr>PowerPoint Presentation</vt:lpstr>
      <vt:lpstr>Availability</vt:lpstr>
      <vt:lpstr>PowerPoint Presentation</vt:lpstr>
      <vt:lpstr>Anchoring</vt:lpstr>
      <vt:lpstr>PowerPoint Presentation</vt:lpstr>
      <vt:lpstr>Prospect Theory</vt:lpstr>
      <vt:lpstr>1980’s</vt:lpstr>
      <vt:lpstr>1990’s</vt:lpstr>
      <vt:lpstr>2000+</vt:lpstr>
      <vt:lpstr>What are some growth areas now?</vt:lpstr>
      <vt:lpstr>Outline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Definition and Methodology</dc:title>
  <dc:subject/>
  <dc:creator>David  Laibson</dc:creator>
  <cp:keywords/>
  <dc:description/>
  <cp:lastModifiedBy>Laibson, David I.</cp:lastModifiedBy>
  <cp:revision>290</cp:revision>
  <cp:lastPrinted>2022-01-21T05:10:16Z</cp:lastPrinted>
  <dcterms:created xsi:type="dcterms:W3CDTF">2002-07-28T15:55:42Z</dcterms:created>
  <dcterms:modified xsi:type="dcterms:W3CDTF">2022-07-07T05:16:08Z</dcterms:modified>
  <cp:category/>
</cp:coreProperties>
</file>