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1" r:id="rId3"/>
    <p:sldId id="257" r:id="rId4"/>
    <p:sldId id="274" r:id="rId5"/>
    <p:sldId id="268" r:id="rId6"/>
    <p:sldId id="292" r:id="rId7"/>
    <p:sldId id="293" r:id="rId8"/>
    <p:sldId id="275" r:id="rId9"/>
    <p:sldId id="287" r:id="rId10"/>
    <p:sldId id="284" r:id="rId11"/>
    <p:sldId id="272" r:id="rId12"/>
    <p:sldId id="258" r:id="rId13"/>
    <p:sldId id="289" r:id="rId14"/>
    <p:sldId id="264" r:id="rId15"/>
    <p:sldId id="278" r:id="rId16"/>
    <p:sldId id="269" r:id="rId17"/>
    <p:sldId id="282" r:id="rId18"/>
    <p:sldId id="280" r:id="rId19"/>
    <p:sldId id="285" r:id="rId20"/>
    <p:sldId id="286" r:id="rId21"/>
    <p:sldId id="265" r:id="rId22"/>
    <p:sldId id="290" r:id="rId23"/>
    <p:sldId id="288" r:id="rId24"/>
    <p:sldId id="291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3" autoAdjust="0"/>
  </p:normalViewPr>
  <p:slideViewPr>
    <p:cSldViewPr>
      <p:cViewPr varScale="1">
        <p:scale>
          <a:sx n="61" d="100"/>
          <a:sy n="61" d="100"/>
        </p:scale>
        <p:origin x="1368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BF17CAB-020A-4D1C-8197-E0BE5DABE4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4DB39C-73DB-4216-A5C0-764F6CE34FF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39BDDB-B2C9-40AA-AA8F-950A2F34E72B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BB709F-81A3-412C-BDC5-F676BA859F96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76A097-DA9C-4D08-AAEC-1A356B805D7C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A7BAF7-CEB9-4962-81C3-C23EC7602CA1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494566-B41E-40EB-8068-BFDF96E18D47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F33994-5E75-4203-A15A-C333B140C1D9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B75D5C-A2B1-4963-B001-CB0A62EB1E67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6BAD32-044A-4567-AB27-4C93874DC15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462FAD-89BD-4222-BA81-FF29430F0D8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77E2AD-07CA-4309-9937-B92D1012863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FA38F9-481B-4D56-8E97-DF0ED2A9BCE6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438E93-CD9C-49DC-BE50-623455AE4F42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2B4A05-20C7-4F7C-A458-3A1260E3671A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7BC80-880B-47CD-A63A-63AD3D2779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5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880F5-74EF-488E-B303-5CB3E874D6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44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FF7C4-0F61-4846-8A70-1693E0880F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65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EA9BC-C23F-4EFC-A753-F46B1D82F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168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0853F-5FFB-4AED-9D84-AF2BA4E63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151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EF345-E2B9-4CF0-A108-037F45B947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92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5E740-A27E-4DC6-AD19-5EB4D9C8D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77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6373-402F-475C-87C7-56E4D90BBF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79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D7669-4223-4BAA-9FD6-FCAC72DB12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56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EF6A-031B-45EC-9F75-A6FE9BA71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67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54CB5-61D0-4690-9B5A-4962A652FE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2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EA03EDC-DBD1-4482-AD18-F6D136C9E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3600" b="1" smtClean="0">
                <a:solidFill>
                  <a:srgbClr val="0000FF"/>
                </a:solidFill>
              </a:rPr>
              <a:t>Getting down to work as a </a:t>
            </a:r>
            <a:br>
              <a:rPr lang="en-US" altLang="en-US" sz="3600" b="1" smtClean="0">
                <a:solidFill>
                  <a:srgbClr val="0000FF"/>
                </a:solidFill>
              </a:rPr>
            </a:br>
            <a:r>
              <a:rPr lang="en-US" altLang="en-US" sz="3600" b="1" smtClean="0">
                <a:solidFill>
                  <a:srgbClr val="0000FF"/>
                </a:solidFill>
              </a:rPr>
              <a:t>behavioral economist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RSF Summer School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In Behavioral Economics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David </a:t>
            </a:r>
            <a:r>
              <a:rPr lang="en-US" altLang="en-US" sz="2400" dirty="0" err="1" smtClean="0"/>
              <a:t>Laibson</a:t>
            </a: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2018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609600" y="5334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smtClean="0"/>
              <a:t>Rely on </a:t>
            </a:r>
            <a:r>
              <a:rPr lang="en-US" altLang="en-US" sz="2800" b="1" smtClean="0"/>
              <a:t>solid</a:t>
            </a:r>
            <a:r>
              <a:rPr lang="en-US" altLang="en-US" sz="2800" smtClean="0"/>
              <a:t> psychological micro-foundations.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All psychology is not created equal.</a:t>
            </a:r>
          </a:p>
          <a:p>
            <a:pPr eaLnBrk="1" hangingPunct="1"/>
            <a:r>
              <a:rPr lang="en-US" altLang="en-US" sz="2400" smtClean="0"/>
              <a:t>Has the effect been replicated?</a:t>
            </a:r>
          </a:p>
          <a:p>
            <a:pPr eaLnBrk="1" hangingPunct="1"/>
            <a:r>
              <a:rPr lang="en-US" altLang="en-US" sz="2400" smtClean="0"/>
              <a:t>Has it been replicated by multiple research groups?</a:t>
            </a:r>
          </a:p>
          <a:p>
            <a:pPr eaLnBrk="1" hangingPunct="1"/>
            <a:r>
              <a:rPr lang="en-US" altLang="en-US" sz="2400" smtClean="0"/>
              <a:t>Is there reason to fear p-hacking?</a:t>
            </a:r>
          </a:p>
          <a:p>
            <a:pPr eaLnBrk="1" hangingPunct="1"/>
            <a:r>
              <a:rPr lang="en-US" altLang="en-US" sz="2400" smtClean="0"/>
              <a:t>Do different methodologies produce the effect (converging lines of evidence)?</a:t>
            </a:r>
          </a:p>
          <a:p>
            <a:pPr eaLnBrk="1" hangingPunct="1"/>
            <a:r>
              <a:rPr lang="en-US" altLang="en-US" sz="2400" smtClean="0"/>
              <a:t>Is the effect magnitude large?</a:t>
            </a:r>
          </a:p>
          <a:p>
            <a:pPr eaLnBrk="1" hangingPunct="1"/>
            <a:r>
              <a:rPr lang="en-US" altLang="en-US" sz="2400" smtClean="0"/>
              <a:t>Are the experimental designs convincing?</a:t>
            </a:r>
          </a:p>
          <a:p>
            <a:pPr eaLnBrk="1" hangingPunct="1"/>
            <a:r>
              <a:rPr lang="en-US" altLang="en-US" sz="2400" smtClean="0"/>
              <a:t>Are experimental confounds driving the result?</a:t>
            </a:r>
          </a:p>
          <a:p>
            <a:pPr eaLnBrk="1" hangingPunct="1"/>
            <a:r>
              <a:rPr lang="en-US" altLang="en-US" sz="2400" smtClean="0"/>
              <a:t>Would the effect survive if an economist implemented the experiment?</a:t>
            </a:r>
          </a:p>
          <a:p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Are you studying something important?</a:t>
            </a:r>
          </a:p>
          <a:p>
            <a:pPr eaLnBrk="1" hangingPunct="1"/>
            <a:r>
              <a:rPr lang="en-US" altLang="en-US" sz="2400" dirty="0" smtClean="0"/>
              <a:t>Does it generalize?</a:t>
            </a:r>
          </a:p>
          <a:p>
            <a:pPr eaLnBrk="1" hangingPunct="1"/>
            <a:r>
              <a:rPr lang="en-US" altLang="en-US" sz="2400" dirty="0" smtClean="0"/>
              <a:t>Is your research about something that </a:t>
            </a:r>
            <a:r>
              <a:rPr lang="en-US" altLang="en-US" sz="2400" b="1" dirty="0" smtClean="0"/>
              <a:t>someone</a:t>
            </a:r>
            <a:r>
              <a:rPr lang="en-US" altLang="en-US" sz="2400" dirty="0" smtClean="0"/>
              <a:t> (not necessarily you) can measure?</a:t>
            </a:r>
          </a:p>
          <a:p>
            <a:pPr eaLnBrk="1" hangingPunct="1"/>
            <a:r>
              <a:rPr lang="en-US" altLang="en-US" sz="2400" dirty="0" smtClean="0"/>
              <a:t>Can you motivate your research with a few real, transparent, convincing examples?</a:t>
            </a:r>
          </a:p>
          <a:p>
            <a:pPr eaLnBrk="1" hangingPunct="1"/>
            <a:r>
              <a:rPr lang="en-US" altLang="en-US" sz="2400" dirty="0" smtClean="0"/>
              <a:t>Does your research interest you? </a:t>
            </a: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Can you explain why your research has social value?</a:t>
            </a:r>
          </a:p>
          <a:p>
            <a:pPr eaLnBrk="1" hangingPunct="1"/>
            <a:r>
              <a:rPr lang="en-US" altLang="en-US" sz="2400" dirty="0" smtClean="0"/>
              <a:t>Is your research about the “economics literature” or about “economics”?</a:t>
            </a:r>
            <a:endParaRPr lang="en-US" altLang="en-US" sz="2400" dirty="0" smtClean="0"/>
          </a:p>
          <a:p>
            <a:pPr eaLnBrk="1" hangingPunct="1">
              <a:buFontTx/>
              <a:buNone/>
            </a:pPr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457200"/>
            <a:ext cx="7772400" cy="4038600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Don’t make the mistake of glibly overlooking rational explanations.</a:t>
            </a:r>
          </a:p>
          <a:p>
            <a:pPr eaLnBrk="1" hangingPunct="1"/>
            <a:r>
              <a:rPr lang="en-US" altLang="en-US" sz="2400" dirty="0" smtClean="0"/>
              <a:t>But, don’t automatically accept rational actor “just so stories” (in practice rational actor model can be just as ad hoc as behavioral models</a:t>
            </a:r>
            <a:r>
              <a:rPr lang="en-US" altLang="en-US" sz="2400" dirty="0" smtClean="0"/>
              <a:t>).</a:t>
            </a: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When faced with competing explanations remember the value of parsimony.</a:t>
            </a:r>
          </a:p>
          <a:p>
            <a:pPr eaLnBrk="1" hangingPunct="1"/>
            <a:r>
              <a:rPr lang="en-US" altLang="en-US" sz="2400" dirty="0" smtClean="0"/>
              <a:t>Behavioral explanations are not the only explanation or even one of the most important explanations.  You don’t need to “prove” that behavioral explanations are the only explanation.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200" dirty="0" smtClean="0"/>
              <a:t>When asking companies for data:</a:t>
            </a:r>
            <a:endParaRPr lang="en-US" altLang="en-US" sz="3200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686800" cy="4525963"/>
          </a:xfrm>
        </p:spPr>
        <p:txBody>
          <a:bodyPr/>
          <a:lstStyle/>
          <a:p>
            <a:r>
              <a:rPr lang="en-US" altLang="en-US" sz="2400" dirty="0" smtClean="0"/>
              <a:t>Respect </a:t>
            </a:r>
            <a:r>
              <a:rPr lang="en-US" altLang="en-US" sz="2400" dirty="0" smtClean="0"/>
              <a:t>their concerns about the anonymity of their customers, employees, and even the identity of the company </a:t>
            </a:r>
            <a:r>
              <a:rPr lang="en-US" altLang="en-US" sz="2400" dirty="0" smtClean="0"/>
              <a:t>itself. (Anonymize data? Store in cold room? Offer firm confidentiality option?)</a:t>
            </a:r>
            <a:endParaRPr lang="en-US" altLang="en-US" sz="2400" dirty="0" smtClean="0"/>
          </a:p>
          <a:p>
            <a:r>
              <a:rPr lang="en-US" altLang="en-US" sz="2400" dirty="0" smtClean="0"/>
              <a:t>Volunteer to sign </a:t>
            </a:r>
            <a:r>
              <a:rPr lang="en-US" altLang="en-US" sz="2400" dirty="0" smtClean="0"/>
              <a:t>an NDA and a DUA (read them carefully and ask for changes as necessary)</a:t>
            </a:r>
            <a:endParaRPr lang="en-US" altLang="en-US" sz="2400" dirty="0" smtClean="0"/>
          </a:p>
          <a:p>
            <a:r>
              <a:rPr lang="en-US" altLang="en-US" sz="2400" dirty="0" smtClean="0"/>
              <a:t>Find a project that is of joint interest to you and </a:t>
            </a:r>
            <a:r>
              <a:rPr lang="en-US" altLang="en-US" sz="2400" dirty="0" smtClean="0"/>
              <a:t>the company</a:t>
            </a:r>
            <a:endParaRPr lang="en-US" altLang="en-US" sz="2400" dirty="0" smtClean="0"/>
          </a:p>
          <a:p>
            <a:r>
              <a:rPr lang="en-US" altLang="en-US" sz="2400" dirty="0" smtClean="0"/>
              <a:t>Don’t push them to do things that will be costly to them or even potentially bad for their relationship with their customers/employees</a:t>
            </a:r>
          </a:p>
          <a:p>
            <a:r>
              <a:rPr lang="en-US" altLang="en-US" sz="2400" dirty="0" smtClean="0"/>
              <a:t>Try to figure out what problems they would like to solve and brainstorm together about solutions</a:t>
            </a:r>
          </a:p>
          <a:p>
            <a:r>
              <a:rPr lang="en-US" altLang="en-US" sz="2400" dirty="0" smtClean="0"/>
              <a:t>Be sensitive to conflicts within the company (e.g., between the HR group and the CFO)</a:t>
            </a:r>
          </a:p>
          <a:p>
            <a:r>
              <a:rPr lang="en-US" altLang="en-US" sz="2400" dirty="0" smtClean="0"/>
              <a:t>Keep asking companies for data until you get </a:t>
            </a:r>
            <a:r>
              <a:rPr lang="en-US" altLang="en-US" sz="2400" dirty="0" smtClean="0"/>
              <a:t>some</a:t>
            </a:r>
            <a:r>
              <a:rPr lang="en-US" altLang="en-US" sz="2400" dirty="0"/>
              <a:t>.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rgbClr val="0000FF"/>
                </a:solidFill>
              </a:rPr>
              <a:t>Some advice for writing papers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763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Immediately start attending seminars and brown bags.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Consider making a presentation (use commitment strategy).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As soon as possible, start writing papers (i.e., now</a:t>
            </a:r>
            <a:r>
              <a:rPr lang="en-US" altLang="en-US" sz="2400" dirty="0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Know that most projects fail.  That’s fine.  And it’s good to have that as a reference point.  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</a:rPr>
              <a:t>Research rules differ according to field.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</a:rPr>
              <a:t>From the beginning, ask yourself: Who is my audience?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0000"/>
                </a:solidFill>
              </a:rPr>
              <a:t>Don’t spend a long time getting your ideas out. </a:t>
            </a:r>
            <a:r>
              <a:rPr lang="en-US" altLang="en-US" sz="2400" dirty="0" smtClean="0">
                <a:solidFill>
                  <a:srgbClr val="000000"/>
                </a:solidFill>
              </a:rPr>
              <a:t>Talk </a:t>
            </a:r>
            <a:r>
              <a:rPr lang="en-US" altLang="en-US" sz="2400" dirty="0" smtClean="0">
                <a:solidFill>
                  <a:srgbClr val="000000"/>
                </a:solidFill>
              </a:rPr>
              <a:t>about your research with </a:t>
            </a:r>
            <a:r>
              <a:rPr lang="en-US" altLang="en-US" sz="2400" dirty="0" smtClean="0">
                <a:solidFill>
                  <a:srgbClr val="000000"/>
                </a:solidFill>
              </a:rPr>
              <a:t>others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  <a:r>
              <a:rPr lang="en-US" altLang="en-US" sz="2400" dirty="0" smtClean="0"/>
              <a:t>(</a:t>
            </a:r>
            <a:r>
              <a:rPr lang="en-US" altLang="en-US" sz="2400" b="1" dirty="0" smtClean="0"/>
              <a:t>office hours</a:t>
            </a:r>
            <a:r>
              <a:rPr lang="en-US" altLang="en-US" sz="2400" dirty="0" smtClean="0"/>
              <a:t>, friends, relatives, etc.).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458200" cy="5059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Force yourself to write models down.  Shower theorizing is too easy.  Nothing beats working out a model with a thick pad of paper and a mechanical pencil (or Mathematica or Scientific Workplace/Latex).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Circulate drafts to colleagues, including critics.</a:t>
            </a: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 smtClean="0"/>
              <a:t>Give </a:t>
            </a:r>
            <a:r>
              <a:rPr lang="en-US" altLang="en-US" sz="2400" dirty="0" err="1" smtClean="0"/>
              <a:t>brownbags</a:t>
            </a:r>
            <a:r>
              <a:rPr lang="en-US" altLang="en-US" sz="2400" dirty="0" smtClean="0"/>
              <a:t> early and often; don't be afraid to present a preliminary idea.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b="1" dirty="0" smtClean="0"/>
              <a:t>Exploit </a:t>
            </a:r>
            <a:r>
              <a:rPr lang="en-US" altLang="en-US" sz="2400" b="1" dirty="0" smtClean="0"/>
              <a:t>option value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Nobody remembers the paper ideas that you pursued for a month and then dropped.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Project variance may be as important as project means.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/>
              <a:t>T</a:t>
            </a:r>
            <a:r>
              <a:rPr lang="en-US" altLang="en-US" sz="2200" dirty="0" smtClean="0"/>
              <a:t>he </a:t>
            </a:r>
            <a:r>
              <a:rPr lang="en-US" altLang="en-US" sz="2200" dirty="0" smtClean="0"/>
              <a:t>job market only "sees" one paper, so it's better to write one </a:t>
            </a:r>
            <a:r>
              <a:rPr lang="en-US" altLang="en-US" sz="2200" dirty="0" smtClean="0"/>
              <a:t>good </a:t>
            </a:r>
            <a:r>
              <a:rPr lang="en-US" altLang="en-US" sz="2200" dirty="0" smtClean="0"/>
              <a:t>paper than three OK </a:t>
            </a:r>
            <a:r>
              <a:rPr lang="en-US" altLang="en-US" sz="2200" dirty="0" smtClean="0"/>
              <a:t>ones.</a:t>
            </a:r>
            <a:endParaRPr lang="en-US" altLang="en-US" sz="22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 smtClean="0"/>
              <a:t>This means that you’ll need to prune the so-so projects early, so you have enough time to keep drawing new projects from the distribution – hoping for a tail event</a:t>
            </a:r>
            <a:r>
              <a:rPr lang="en-US" altLang="en-US" sz="2200" dirty="0" smtClean="0"/>
              <a:t>.</a:t>
            </a: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rgbClr val="0000FF"/>
                </a:solidFill>
              </a:rPr>
              <a:t>Properties of a good model</a:t>
            </a:r>
            <a:br>
              <a:rPr lang="en-US" altLang="en-US" sz="3200" b="1" smtClean="0">
                <a:solidFill>
                  <a:srgbClr val="0000FF"/>
                </a:solidFill>
              </a:rPr>
            </a:br>
            <a:r>
              <a:rPr lang="en-US" altLang="en-US" sz="2400" b="1" smtClean="0">
                <a:solidFill>
                  <a:srgbClr val="0000FF"/>
                </a:solidFill>
              </a:rPr>
              <a:t>(cf </a:t>
            </a:r>
            <a:r>
              <a:rPr lang="en-US" altLang="en-US" sz="2400" b="1" i="1" smtClean="0">
                <a:solidFill>
                  <a:srgbClr val="0000FF"/>
                </a:solidFill>
              </a:rPr>
              <a:t>Seven Properties of a Good Model</a:t>
            </a:r>
            <a:r>
              <a:rPr lang="en-US" altLang="en-US" sz="2400" b="1" smtClean="0">
                <a:solidFill>
                  <a:srgbClr val="0000FF"/>
                </a:solidFill>
              </a:rPr>
              <a:t>: Lecture 1)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362200"/>
            <a:ext cx="75438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 smtClean="0"/>
              <a:t>A property on this list is neither necessary nor sufficient for a paper to be good.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 smtClean="0"/>
              <a:t>Your </a:t>
            </a:r>
            <a:r>
              <a:rPr lang="en-US" altLang="en-US" sz="2400" dirty="0" smtClean="0"/>
              <a:t>good paper should exhibit many, but </a:t>
            </a:r>
            <a:r>
              <a:rPr lang="en-US" altLang="en-US" sz="2400" dirty="0" smtClean="0"/>
              <a:t>probably can’t </a:t>
            </a:r>
            <a:r>
              <a:rPr lang="en-US" altLang="en-US" sz="2400" dirty="0" smtClean="0"/>
              <a:t>exhibit all, of these properties.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spcBef>
                <a:spcPct val="10000"/>
              </a:spcBef>
              <a:buFontTx/>
              <a:buNone/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</a:pPr>
            <a:endParaRPr lang="en-US" altLang="en-US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smtClean="0"/>
              <a:t>Seven Properties of Good Models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i="1" smtClean="0"/>
              <a:t>Model offers conceptual insights.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i="1" smtClean="0"/>
              <a:t>Model has a high degree of generality 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200" smtClean="0"/>
              <a:t>Robust: results do not depend qualitatively on functional form assumptions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200" smtClean="0"/>
              <a:t>Portable: modeling tool that can be inserted in a wide set of applications</a:t>
            </a:r>
          </a:p>
          <a:p>
            <a:pPr eaLnBrk="1" hangingPunct="1">
              <a:buFontTx/>
              <a:buAutoNum type="arabicPeriod"/>
            </a:pPr>
            <a:r>
              <a:rPr lang="en-US" altLang="en-US" sz="2400" i="1" smtClean="0"/>
              <a:t>Model is tractable.</a:t>
            </a:r>
          </a:p>
          <a:p>
            <a:pPr eaLnBrk="1" hangingPunct="1">
              <a:spcBef>
                <a:spcPct val="10000"/>
              </a:spcBef>
              <a:buFontTx/>
              <a:buAutoNum type="arabicPeriod"/>
            </a:pPr>
            <a:r>
              <a:rPr lang="en-US" altLang="en-US" sz="2400" i="1" smtClean="0"/>
              <a:t>Model is parsimonious (very few free parameters; keep it simple).</a:t>
            </a:r>
          </a:p>
          <a:p>
            <a:pPr eaLnBrk="1" hangingPunct="1">
              <a:spcBef>
                <a:spcPct val="10000"/>
              </a:spcBef>
              <a:buFontTx/>
              <a:buAutoNum type="arabicPeriod"/>
            </a:pPr>
            <a:r>
              <a:rPr lang="en-US" altLang="en-US" sz="2400" i="1" smtClean="0"/>
              <a:t>Model is testable and falsifiable (in principle).</a:t>
            </a:r>
          </a:p>
          <a:p>
            <a:pPr eaLnBrk="1" hangingPunct="1">
              <a:spcBef>
                <a:spcPct val="10000"/>
              </a:spcBef>
              <a:buFontTx/>
              <a:buAutoNum type="arabicPeriod"/>
            </a:pPr>
            <a:r>
              <a:rPr lang="en-US" altLang="en-US" sz="2400" i="1" smtClean="0"/>
              <a:t>Model makes quantitatively precise predictions: predictive precision.</a:t>
            </a:r>
          </a:p>
          <a:p>
            <a:pPr eaLnBrk="1" hangingPunct="1">
              <a:spcBef>
                <a:spcPct val="10000"/>
              </a:spcBef>
              <a:buFontTx/>
              <a:buAutoNum type="arabicPeriod"/>
            </a:pPr>
            <a:r>
              <a:rPr lang="en-US" altLang="en-US" sz="2400" i="1" smtClean="0"/>
              <a:t>Model predictions are empirically valid: empirical accuracy.</a:t>
            </a:r>
          </a:p>
          <a:p>
            <a:pPr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81000"/>
            <a:ext cx="84582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 smtClean="0"/>
              <a:t>Propositions/Theorems are far away from assumptions.  </a:t>
            </a:r>
          </a:p>
          <a:p>
            <a:pPr eaLnBrk="1" hangingPunct="1">
              <a:spcBef>
                <a:spcPct val="10000"/>
              </a:spcBef>
              <a:defRPr/>
            </a:pPr>
            <a:r>
              <a:rPr lang="en-US" altLang="en-US" sz="2400" dirty="0" smtClean="0"/>
              <a:t>High ratio of predictions to assumptions.</a:t>
            </a:r>
          </a:p>
          <a:p>
            <a:pPr eaLnBrk="1" hangingPunct="1">
              <a:spcBef>
                <a:spcPct val="10000"/>
              </a:spcBef>
              <a:defRPr/>
            </a:pPr>
            <a:r>
              <a:rPr lang="en-US" altLang="en-US" sz="2400" dirty="0" smtClean="0"/>
              <a:t>Model makes at least a few novel predictions.</a:t>
            </a:r>
          </a:p>
          <a:p>
            <a:pPr eaLnBrk="1" hangingPunct="1">
              <a:spcBef>
                <a:spcPct val="10000"/>
              </a:spcBef>
              <a:defRPr/>
            </a:pPr>
            <a:r>
              <a:rPr lang="en-US" altLang="en-US" sz="2400" dirty="0" smtClean="0"/>
              <a:t>Predictions are true for the right reasons.</a:t>
            </a:r>
          </a:p>
          <a:p>
            <a:pPr eaLnBrk="1" hangingPunct="1">
              <a:spcBef>
                <a:spcPct val="10000"/>
              </a:spcBef>
              <a:defRPr/>
            </a:pPr>
            <a:r>
              <a:rPr lang="en-US" altLang="en-US" sz="2400" dirty="0" smtClean="0"/>
              <a:t>Model is about things that can be measured (somehow, not necessarily by you). </a:t>
            </a:r>
          </a:p>
          <a:p>
            <a:pPr marL="0" indent="0" eaLnBrk="1" hangingPunct="1">
              <a:spcBef>
                <a:spcPct val="10000"/>
              </a:spcBef>
              <a:buFontTx/>
              <a:buNone/>
              <a:defRPr/>
            </a:pPr>
            <a:endParaRPr lang="en-US" altLang="en-US" sz="2400" dirty="0" smtClean="0"/>
          </a:p>
          <a:p>
            <a:pPr eaLnBrk="1" hangingPunct="1">
              <a:spcBef>
                <a:spcPct val="10000"/>
              </a:spcBef>
              <a:defRPr/>
            </a:pPr>
            <a:r>
              <a:rPr lang="en-US" altLang="en-US" sz="2400" dirty="0" smtClean="0"/>
              <a:t>Model embeds rational actor model as a special case.</a:t>
            </a:r>
          </a:p>
          <a:p>
            <a:pPr marL="0" indent="0" eaLnBrk="1" hangingPunct="1">
              <a:spcBef>
                <a:spcPct val="10000"/>
              </a:spcBef>
              <a:buFontTx/>
              <a:buNone/>
              <a:defRPr/>
            </a:pPr>
            <a:endParaRPr lang="en-US" altLang="en-US" sz="2400" dirty="0" smtClean="0"/>
          </a:p>
          <a:p>
            <a:pPr eaLnBrk="1" hangingPunct="1">
              <a:defRPr/>
            </a:pPr>
            <a:r>
              <a:rPr lang="en-US" altLang="en-US" sz="2400" dirty="0" smtClean="0"/>
              <a:t>Model makes reasonable/standard assumptions but generates absurd predictions, which turn out to be true.</a:t>
            </a:r>
          </a:p>
          <a:p>
            <a:pPr eaLnBrk="1" hangingPunct="1">
              <a:defRPr/>
            </a:pPr>
            <a:r>
              <a:rPr lang="en-US" altLang="en-US" sz="2400" dirty="0" smtClean="0"/>
              <a:t>Model makes reasonable/standard assumptions but generates absurd predictions, which turn out to be false.</a:t>
            </a:r>
          </a:p>
          <a:p>
            <a:pPr lvl="1" eaLnBrk="1" hangingPunct="1">
              <a:defRPr/>
            </a:pPr>
            <a:r>
              <a:rPr lang="en-US" altLang="en-US" sz="2000" dirty="0" smtClean="0"/>
              <a:t>This kind of paper demonstrates that the assumptions are wrong.</a:t>
            </a:r>
          </a:p>
          <a:p>
            <a:pPr eaLnBrk="1" hangingPunct="1">
              <a:buFontTx/>
              <a:buNone/>
              <a:defRPr/>
            </a:pPr>
            <a:endParaRPr lang="en-US" altLang="en-US" sz="2400" dirty="0" smtClean="0"/>
          </a:p>
          <a:p>
            <a:pPr eaLnBrk="1" hangingPunct="1">
              <a:buFontTx/>
              <a:buNone/>
              <a:defRPr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5344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 smtClean="0"/>
              <a:t>An empirical paper has a great (simple and interesting) fact at its heart.</a:t>
            </a:r>
          </a:p>
          <a:p>
            <a:pPr eaLnBrk="1" hangingPunct="1">
              <a:defRPr/>
            </a:pPr>
            <a:r>
              <a:rPr lang="en-US" altLang="en-US" sz="2400" dirty="0" smtClean="0"/>
              <a:t>Fact can be illustrated by plotting </a:t>
            </a:r>
            <a:r>
              <a:rPr lang="en-US" altLang="en-US" sz="2400" dirty="0" smtClean="0"/>
              <a:t>data or describing a few moments.</a:t>
            </a:r>
            <a:endParaRPr lang="en-US" altLang="en-US" sz="2400" dirty="0" smtClean="0"/>
          </a:p>
          <a:p>
            <a:pPr eaLnBrk="1" hangingPunct="1">
              <a:defRPr/>
            </a:pPr>
            <a:r>
              <a:rPr lang="en-US" altLang="en-US" sz="2400" dirty="0" smtClean="0"/>
              <a:t>Empirical results are well identified (in a sentence or two you can clearly explain how parameters are identified).</a:t>
            </a:r>
          </a:p>
          <a:p>
            <a:pPr eaLnBrk="1" hangingPunct="1">
              <a:defRPr/>
            </a:pPr>
            <a:r>
              <a:rPr lang="en-US" altLang="en-US" sz="2400" dirty="0" smtClean="0"/>
              <a:t>You don’t cherry pick empirical results: “p-hacking.”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2400" dirty="0" smtClean="0"/>
          </a:p>
          <a:p>
            <a:pPr marL="0" indent="0" eaLnBrk="1" hangingPunct="1">
              <a:buFontTx/>
              <a:buNone/>
              <a:defRPr/>
            </a:pPr>
            <a:endParaRPr lang="en-US" altLang="en-US" sz="2400" dirty="0" smtClean="0"/>
          </a:p>
          <a:p>
            <a:pPr eaLnBrk="1" hangingPunct="1">
              <a:defRPr/>
            </a:pPr>
            <a:r>
              <a:rPr lang="en-US" altLang="en-US" sz="2400" dirty="0" smtClean="0"/>
              <a:t>When you need to do numerical work, make sure you explain where the results are coming from with intuition or a simple analytic example.</a:t>
            </a:r>
          </a:p>
          <a:p>
            <a:pPr eaLnBrk="1" hangingPunct="1">
              <a:defRPr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Paper ideas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Paper writing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Properties of a good paper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Professional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655638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You actually believe in the story you are telling.</a:t>
            </a:r>
          </a:p>
          <a:p>
            <a:pPr eaLnBrk="1" hangingPunct="1"/>
            <a:r>
              <a:rPr lang="en-US" altLang="en-US" sz="2400" dirty="0" smtClean="0"/>
              <a:t>Your sibling thinks your paper is interesting (and basically gets it).</a:t>
            </a:r>
          </a:p>
          <a:p>
            <a:pPr eaLnBrk="1" hangingPunct="1"/>
            <a:r>
              <a:rPr lang="en-US" altLang="en-US" sz="2400" dirty="0" smtClean="0"/>
              <a:t>Don’t try to fool your readers/advisors into buying into a bad model, by reporting selective true predictions</a:t>
            </a:r>
            <a:r>
              <a:rPr lang="en-US" altLang="en-US" sz="2400" dirty="0" smtClean="0"/>
              <a:t>.  This is another form of p-hacking.</a:t>
            </a:r>
            <a:endParaRPr lang="en-US" altLang="en-US" sz="2400" dirty="0" smtClean="0"/>
          </a:p>
          <a:p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rgbClr val="0000FF"/>
                </a:solidFill>
              </a:rPr>
              <a:t>Professional Development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058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Do not get sucked into semantic debates about rationality.  Try to avoid using that word in papers unless it is necessary.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Do not get sucked into normative debates, unless you want to have them.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Take rational/classical stories seriously when developing ideas and writing papers.  Acknowledge them.  You don’t need to rule every one of them out.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Don’t be an ‘economics sucks’ behavioral economist.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Don’t oversell your own ideas or the importance of behavioral economics.   Classical economics has gotten </a:t>
            </a:r>
            <a:r>
              <a:rPr lang="en-US" altLang="en-US" sz="2400" dirty="0" smtClean="0"/>
              <a:t>most </a:t>
            </a:r>
            <a:r>
              <a:rPr lang="en-US" altLang="en-US" sz="2400" dirty="0" smtClean="0"/>
              <a:t>of the issues right.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86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Make the most of your time in graduate school.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400" dirty="0" smtClean="0"/>
              <a:t>Time is precious and will just get more precious as your career continues to develop.</a:t>
            </a:r>
          </a:p>
          <a:p>
            <a:pPr eaLnBrk="1" hangingPunct="1">
              <a:defRPr/>
            </a:pPr>
            <a:r>
              <a:rPr lang="en-US" altLang="en-US" sz="2400" dirty="0" smtClean="0"/>
              <a:t>What are the dynamic consequences of your topic choices?  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Is this part of a research program?  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Does it give you a field identity? </a:t>
            </a:r>
          </a:p>
          <a:p>
            <a:pPr lvl="1" eaLnBrk="1" hangingPunct="1">
              <a:defRPr/>
            </a:pPr>
            <a:r>
              <a:rPr lang="en-US" altLang="en-US" sz="2400" dirty="0" smtClean="0"/>
              <a:t>These questions are more important in graduate school than afterwards.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All journals are now open to Behavioral Economics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>
                <a:solidFill>
                  <a:srgbClr val="000000"/>
                </a:solidFill>
              </a:rPr>
              <a:t>Paper styles differ by journal.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Don’t assume that your referees </a:t>
            </a:r>
            <a:r>
              <a:rPr lang="en-US" altLang="en-US" sz="2400" dirty="0" smtClean="0"/>
              <a:t>(or seminar audiences) know </a:t>
            </a:r>
            <a:r>
              <a:rPr lang="en-US" altLang="en-US" sz="2400" dirty="0" smtClean="0"/>
              <a:t>the fine points in the behavioral literature.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400" dirty="0" smtClean="0"/>
              <a:t>Respect your critics/referees and try to understand their perspective (they have good reasons for their views).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altLang="en-US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Job market strategies: pick a “real” field (e.g., public) and call yourself a public finance economist who does a lot of work on behavioral topics.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But, it is now sort of OK to go out as a behavioral economist (if you don’t have a field). This is second </a:t>
            </a:r>
            <a:r>
              <a:rPr lang="en-US" altLang="en-US" sz="2400" dirty="0" smtClean="0"/>
              <a:t>best.  </a:t>
            </a:r>
            <a:r>
              <a:rPr lang="en-US" altLang="en-US" sz="2400" dirty="0" smtClean="0"/>
              <a:t>It’s also a risky to go out as an experimental economist, though this is more acceptable than behavioral.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Consider B-Schools if you can teach (or need research $; or have an expansive field – e.g., applied micro; applied theory</a:t>
            </a:r>
            <a:r>
              <a:rPr lang="en-US" altLang="en-US" sz="2400" dirty="0" smtClean="0"/>
              <a:t>).</a:t>
            </a:r>
            <a:endParaRPr lang="en-US" alt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Talk to your advisor early and develop a job market strategy.  In general, most graduate students do not talk to their advisors (and their peers) often enough.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 smtClean="0"/>
              <a:t>Pick a field and topics that truly excite you.  If you don’t really like what you are doing, you won’t be productive.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Don’t be afraid to change your research direction.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/>
              <a:t>Keep exploiting option value throughout your career.</a:t>
            </a:r>
          </a:p>
          <a:p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Outline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Paper ideas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Paper writing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Properties of a good paper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</a:rPr>
              <a:t>Professional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rgbClr val="0000FF"/>
                </a:solidFill>
              </a:rPr>
              <a:t>Some advice for generating and evaluating new ideas: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915400" cy="41148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400" smtClean="0"/>
              <a:t>Expose yourself to stuff in the world: 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b="1" smtClean="0"/>
              <a:t>view news media (WSJ, FT, NYT, Economist, Fox, CNN)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ask your 4-year-old niece intertemporal choice questions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go to the mall in Chicago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go to the mall in Waterville Valley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b="1" smtClean="0"/>
              <a:t>go to a check-cashing store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visit a public housing project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ask your brother-in-law – a plumber – about his investment philosophy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Ask your aunt – a hedge fund manager – about her investment philosophy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b="1" smtClean="0"/>
              <a:t>walk into a Chanel boutique in Beverly Hills</a:t>
            </a:r>
          </a:p>
          <a:p>
            <a:pPr marL="609600" indent="-609600" eaLnBrk="1" hangingPunct="1">
              <a:spcBef>
                <a:spcPct val="10000"/>
              </a:spcBef>
            </a:pPr>
            <a:r>
              <a:rPr lang="en-US" altLang="en-US" sz="2400" smtClean="0"/>
              <a:t>watch Simpsons and South Park</a:t>
            </a:r>
            <a:endParaRPr lang="en-US" altLang="en-US" sz="2400" b="1" smtClean="0"/>
          </a:p>
          <a:p>
            <a:pPr marL="609600" indent="-609600" eaLnBrk="1" hangingPunct="1">
              <a:buFontTx/>
              <a:buNone/>
            </a:pPr>
            <a:r>
              <a:rPr lang="en-US" altLang="en-US" sz="2400" smtClean="0"/>
              <a:t> </a:t>
            </a:r>
          </a:p>
          <a:p>
            <a:pPr marL="609600" indent="-609600" eaLnBrk="1" hangingPunct="1"/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In malls, airports, restaurants ask yourself: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What is going on in this marketplace?	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firm pricing decisions made?	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firm marketing decisions made?	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firm bundling decisions made?	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firm location decisions made?	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firm entry and exit decisions made?	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firm advertising decisions made?	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How are consumer search decisions made?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What is the structure of consumer preferences?	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What do consumers know and what don't they know?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Do consumers know that they don’t know?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smtClean="0"/>
              <a:t>What are consumers’ beliefs about what will happen in the future?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Generate research </a:t>
            </a:r>
            <a:r>
              <a:rPr lang="en-US" altLang="en-US" sz="3200" dirty="0" smtClean="0"/>
              <a:t>questions.  Why…</a:t>
            </a:r>
            <a:endParaRPr lang="en-US" altLang="en-US" sz="32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839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</a:t>
            </a:r>
            <a:r>
              <a:rPr lang="en-US" altLang="en-US" sz="2200" dirty="0" smtClean="0"/>
              <a:t>is the savings rate in China so high? </a:t>
            </a:r>
            <a:endParaRPr lang="en-US" altLang="en-US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200" b="1" dirty="0" smtClean="0"/>
              <a:t>Why do kids drop out of high school?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add-ons cost so much?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competitors co-locate in NYC and disperse elsewhere?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</a:t>
            </a:r>
            <a:r>
              <a:rPr lang="en-US" altLang="en-US" sz="2200" dirty="0" smtClean="0"/>
              <a:t>have most cities had a bust-boom cycle since the 1970’s?</a:t>
            </a:r>
            <a:endParaRPr lang="en-US" altLang="en-US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low-income households save so little?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contracts have fixed penalties for early termination?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people dislike annuities?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b="1" dirty="0" smtClean="0"/>
              <a:t>Why are there no real mortgages (“fixed” real payments)?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mutual funds charge radically different prices?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b="1" dirty="0" smtClean="0"/>
              <a:t>Why are mutual funds so much more expensive outside the United States?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do half of US households hold no equities?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b="1" dirty="0" smtClean="0"/>
              <a:t>Why is almost everyone suspicious of free trade?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are CEO options tied to absolute stock performance?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 smtClean="0"/>
              <a:t>Why would a firm rather fire a worker than cut their nominal wage?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class of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consequences of XYZ?</a:t>
            </a:r>
          </a:p>
          <a:p>
            <a:r>
              <a:rPr lang="en-US" dirty="0" smtClean="0"/>
              <a:t>Here XYZ is a taste or a bias or a cognitive limitation.</a:t>
            </a:r>
          </a:p>
          <a:p>
            <a:r>
              <a:rPr lang="en-US" dirty="0" smtClean="0"/>
              <a:t>For example: What are the consequences of loss aversion and reference dependence for optimal auction design?</a:t>
            </a:r>
          </a:p>
          <a:p>
            <a:r>
              <a:rPr lang="en-US" dirty="0" smtClean="0"/>
              <a:t>(This can be either positive or normative.)</a:t>
            </a:r>
          </a:p>
        </p:txBody>
      </p:sp>
    </p:spTree>
    <p:extLst>
      <p:ext uri="{BB962C8B-B14F-4D97-AF65-F5344CB8AC3E}">
        <p14:creationId xmlns:p14="http://schemas.microsoft.com/office/powerpoint/2010/main" val="34012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class of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we (or can we) model XYZ?</a:t>
            </a:r>
          </a:p>
          <a:p>
            <a:r>
              <a:rPr lang="en-US" dirty="0" smtClean="0"/>
              <a:t>Here XYZ is some heretofore mysterious psycho-social phenomenon, like myopia, motivated reasoning, imperfect self-regulation, nationalism, racism, etc….</a:t>
            </a:r>
          </a:p>
        </p:txBody>
      </p:sp>
    </p:spTree>
    <p:extLst>
      <p:ext uri="{BB962C8B-B14F-4D97-AF65-F5344CB8AC3E}">
        <p14:creationId xmlns:p14="http://schemas.microsoft.com/office/powerpoint/2010/main" val="60793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7038"/>
            <a:ext cx="8229600" cy="5287962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Does your proposed paper answer a clear </a:t>
            </a:r>
            <a:r>
              <a:rPr lang="en-US" altLang="en-US" sz="2400" dirty="0" smtClean="0"/>
              <a:t>question or questions?  </a:t>
            </a:r>
            <a:r>
              <a:rPr lang="en-US" altLang="en-US" sz="2400" dirty="0" smtClean="0"/>
              <a:t>This is not necessary, but it is a good predictor of success, particularly for empirical papers and applied theory papers.</a:t>
            </a:r>
          </a:p>
          <a:p>
            <a:pPr eaLnBrk="1" hangingPunct="1"/>
            <a:r>
              <a:rPr lang="en-US" altLang="en-US" sz="2400" dirty="0" smtClean="0"/>
              <a:t>Read research papers (quickly), asking yourself, what has the author failed to consider that would transform her analysis?</a:t>
            </a:r>
          </a:p>
          <a:p>
            <a:pPr eaLnBrk="1" hangingPunct="1"/>
            <a:r>
              <a:rPr lang="en-US" altLang="en-US" sz="2400" dirty="0" smtClean="0"/>
              <a:t>You do not need to be the world’s expert on a subject to start developing your own ideas.  Use your advisors as guides to the literature.</a:t>
            </a:r>
          </a:p>
          <a:p>
            <a:pPr eaLnBrk="1" hangingPunct="1"/>
            <a:r>
              <a:rPr lang="en-US" altLang="en-US" sz="2400" dirty="0" smtClean="0"/>
              <a:t>Exploit your intuition: does your idea make sense?</a:t>
            </a:r>
          </a:p>
          <a:p>
            <a:pPr eaLnBrk="1" hangingPunct="1"/>
            <a:r>
              <a:rPr lang="en-US" altLang="en-US" sz="2400" dirty="0" smtClean="0"/>
              <a:t>Does your intuition match the intuition of others?</a:t>
            </a:r>
          </a:p>
          <a:p>
            <a:pPr eaLnBrk="1" hangingPunct="1"/>
            <a:r>
              <a:rPr lang="en-US" altLang="en-US" sz="2400" dirty="0" smtClean="0"/>
              <a:t>Can you get non-economists interested in your idea?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304800" y="198438"/>
            <a:ext cx="8686800" cy="4525962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Are you engaging in too much (or too little) selective listening?</a:t>
            </a:r>
          </a:p>
          <a:p>
            <a:pPr eaLnBrk="1" hangingPunct="1"/>
            <a:r>
              <a:rPr lang="en-US" altLang="en-US" sz="2400" smtClean="0"/>
              <a:t>Ideally at least 50% of the people who hear your idea like it.</a:t>
            </a:r>
          </a:p>
          <a:p>
            <a:pPr eaLnBrk="1" hangingPunct="1"/>
            <a:r>
              <a:rPr lang="en-US" altLang="en-US" sz="2400" smtClean="0"/>
              <a:t>If almost everyone doesn’t like your idea, consider the possibility that they are right.</a:t>
            </a:r>
          </a:p>
          <a:p>
            <a:pPr eaLnBrk="1" hangingPunct="1"/>
            <a:r>
              <a:rPr lang="en-US" altLang="en-US" sz="2400" smtClean="0"/>
              <a:t>Don’t be discouraged if a minority of your advisors don’t like your idea.</a:t>
            </a:r>
          </a:p>
          <a:p>
            <a:pPr eaLnBrk="1" hangingPunct="1"/>
            <a:r>
              <a:rPr lang="en-US" altLang="en-US" sz="2400" b="1" smtClean="0"/>
              <a:t>Don’t try to talk your advisors into embracing a bad idea.  You may get them to be nice to you in the short-run, but that’s not really in your interest.</a:t>
            </a:r>
          </a:p>
          <a:p>
            <a:pPr eaLnBrk="1" hangingPunct="1"/>
            <a:r>
              <a:rPr lang="en-US" altLang="en-US" sz="2400" smtClean="0"/>
              <a:t>Don’t expect an axiomatic decision theorist to love a behavioral project.</a:t>
            </a:r>
          </a:p>
          <a:p>
            <a:pPr eaLnBrk="1" hangingPunct="1"/>
            <a:r>
              <a:rPr lang="en-US" altLang="en-US" sz="2400" smtClean="0"/>
              <a:t>Don’t expect a behavioral economist to love an axiomatic decision theory project.  </a:t>
            </a:r>
          </a:p>
          <a:p>
            <a:pPr eaLnBrk="1" hangingPunct="1"/>
            <a:r>
              <a:rPr lang="en-US" altLang="en-US" sz="2400" b="1" smtClean="0"/>
              <a:t>Remember that your advisors have biases/preferences of their own, so put their advice in context.</a:t>
            </a:r>
          </a:p>
          <a:p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3959</TotalTime>
  <Words>2020</Words>
  <Application>Microsoft Office PowerPoint</Application>
  <PresentationFormat>On-screen Show (4:3)</PresentationFormat>
  <Paragraphs>201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Wingdings</vt:lpstr>
      <vt:lpstr>Default Design</vt:lpstr>
      <vt:lpstr>Getting down to work as a  behavioral economist</vt:lpstr>
      <vt:lpstr>Outline</vt:lpstr>
      <vt:lpstr>Some advice for generating and evaluating new ideas:</vt:lpstr>
      <vt:lpstr>In malls, airports, restaurants ask yourself:</vt:lpstr>
      <vt:lpstr>Generate research questions.  Why…</vt:lpstr>
      <vt:lpstr>Another class of questions</vt:lpstr>
      <vt:lpstr>Another class of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When asking companies for data:</vt:lpstr>
      <vt:lpstr>Some advice for writing papers</vt:lpstr>
      <vt:lpstr>PowerPoint Presentation</vt:lpstr>
      <vt:lpstr>Properties of a good model (cf Seven Properties of a Good Model: Lecture 1)</vt:lpstr>
      <vt:lpstr>PowerPoint Presentation</vt:lpstr>
      <vt:lpstr>PowerPoint Presentation</vt:lpstr>
      <vt:lpstr>PowerPoint Presentation</vt:lpstr>
      <vt:lpstr>PowerPoint Presentation</vt:lpstr>
      <vt:lpstr>Professional Development</vt:lpstr>
      <vt:lpstr>PowerPoint Presentation</vt:lpstr>
      <vt:lpstr>PowerPoint Presentation</vt:lpstr>
      <vt:lpstr>Outline</vt:lpstr>
    </vt:vector>
  </TitlesOfParts>
  <Company>Department of Economics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Laibson</dc:creator>
  <cp:lastModifiedBy>dlaibson</cp:lastModifiedBy>
  <cp:revision>125</cp:revision>
  <dcterms:created xsi:type="dcterms:W3CDTF">2004-07-22T20:03:16Z</dcterms:created>
  <dcterms:modified xsi:type="dcterms:W3CDTF">2018-07-06T13:14:43Z</dcterms:modified>
</cp:coreProperties>
</file>