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4" r:id="rId6"/>
    <p:sldId id="261" r:id="rId7"/>
    <p:sldId id="262" r:id="rId8"/>
    <p:sldId id="263" r:id="rId9"/>
    <p:sldId id="265" r:id="rId10"/>
    <p:sldId id="266" r:id="rId11"/>
    <p:sldId id="267" r:id="rId12"/>
    <p:sldId id="271" r:id="rId13"/>
    <p:sldId id="272" r:id="rId14"/>
    <p:sldId id="273" r:id="rId15"/>
    <p:sldId id="274" r:id="rId16"/>
    <p:sldId id="283" r:id="rId17"/>
    <p:sldId id="279" r:id="rId18"/>
    <p:sldId id="284" r:id="rId19"/>
    <p:sldId id="285" r:id="rId20"/>
    <p:sldId id="286" r:id="rId21"/>
    <p:sldId id="287" r:id="rId22"/>
    <p:sldId id="322" r:id="rId23"/>
    <p:sldId id="323" r:id="rId24"/>
    <p:sldId id="324" r:id="rId25"/>
    <p:sldId id="325" r:id="rId26"/>
    <p:sldId id="320" r:id="rId27"/>
    <p:sldId id="326" r:id="rId28"/>
    <p:sldId id="327" r:id="rId29"/>
    <p:sldId id="328" r:id="rId30"/>
    <p:sldId id="329" r:id="rId31"/>
    <p:sldId id="330" r:id="rId32"/>
    <p:sldId id="333" r:id="rId33"/>
    <p:sldId id="331" r:id="rId34"/>
    <p:sldId id="332" r:id="rId35"/>
    <p:sldId id="334" r:id="rId36"/>
    <p:sldId id="335" r:id="rId37"/>
    <p:sldId id="275" r:id="rId38"/>
    <p:sldId id="276" r:id="rId39"/>
    <p:sldId id="277" r:id="rId40"/>
    <p:sldId id="280" r:id="rId41"/>
    <p:sldId id="278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1" r:id="rId55"/>
    <p:sldId id="282" r:id="rId56"/>
    <p:sldId id="300" r:id="rId57"/>
    <p:sldId id="306" r:id="rId58"/>
    <p:sldId id="303" r:id="rId59"/>
    <p:sldId id="304" r:id="rId60"/>
    <p:sldId id="305" r:id="rId61"/>
    <p:sldId id="307" r:id="rId62"/>
    <p:sldId id="308" r:id="rId63"/>
    <p:sldId id="309" r:id="rId64"/>
    <p:sldId id="310" r:id="rId65"/>
    <p:sldId id="311" r:id="rId66"/>
    <p:sldId id="313" r:id="rId67"/>
    <p:sldId id="314" r:id="rId68"/>
    <p:sldId id="315" r:id="rId69"/>
    <p:sldId id="316" r:id="rId70"/>
    <p:sldId id="312" r:id="rId71"/>
    <p:sldId id="321" r:id="rId72"/>
    <p:sldId id="317" r:id="rId73"/>
    <p:sldId id="318" r:id="rId74"/>
    <p:sldId id="319" r:id="rId7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>
        <p:scale>
          <a:sx n="46" d="100"/>
          <a:sy n="46" d="100"/>
        </p:scale>
        <p:origin x="-1446" y="-6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7/5/2018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7/5/2018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7/5/2018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7/5/2018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7/5/2018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3E80EE-64D1-49C2-95F5-4A40605792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5416" y="1788454"/>
            <a:ext cx="9628554" cy="2098226"/>
          </a:xfrm>
        </p:spPr>
        <p:txBody>
          <a:bodyPr/>
          <a:lstStyle/>
          <a:p>
            <a:r>
              <a:rPr lang="en-US" sz="4800" dirty="0"/>
              <a:t>Field experiments in behavioral economics </a:t>
            </a:r>
            <a:br>
              <a:rPr lang="en-US" sz="4800" dirty="0"/>
            </a:br>
            <a:r>
              <a:rPr lang="en-US" sz="3200" dirty="0"/>
              <a:t>RSF Summer </a:t>
            </a:r>
            <a:r>
              <a:rPr lang="en-US" sz="3200" dirty="0" err="1"/>
              <a:t>CamP</a:t>
            </a:r>
            <a:r>
              <a:rPr lang="en-US" sz="3200" dirty="0"/>
              <a:t> 2018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80C3B74-9DB5-49B3-BCD2-49DC23CF4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0163" y="4222002"/>
            <a:ext cx="6831673" cy="1086237"/>
          </a:xfrm>
        </p:spPr>
        <p:txBody>
          <a:bodyPr/>
          <a:lstStyle/>
          <a:p>
            <a:r>
              <a:rPr lang="en-US" dirty="0"/>
              <a:t>Gautam Rao</a:t>
            </a:r>
          </a:p>
          <a:p>
            <a:r>
              <a:rPr lang="en-US" dirty="0"/>
              <a:t>Harvard University</a:t>
            </a:r>
          </a:p>
        </p:txBody>
      </p:sp>
    </p:spTree>
    <p:extLst>
      <p:ext uri="{BB962C8B-B14F-4D97-AF65-F5344CB8AC3E}">
        <p14:creationId xmlns:p14="http://schemas.microsoft.com/office/powerpoint/2010/main" val="1798228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875E6E-B628-45D4-A672-14FDBFAFE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Influential lab experiment:                   Fehr, </a:t>
            </a:r>
            <a:r>
              <a:rPr lang="en-US" dirty="0" err="1"/>
              <a:t>Kirschsteiger</a:t>
            </a:r>
            <a:r>
              <a:rPr lang="en-US" dirty="0"/>
              <a:t> and </a:t>
            </a:r>
            <a:r>
              <a:rPr lang="en-US" dirty="0" err="1"/>
              <a:t>Reidl</a:t>
            </a:r>
            <a:r>
              <a:rPr lang="en-US" dirty="0"/>
              <a:t> (1993)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A60153-5CB6-4110-B20E-B7F916659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6151418" cy="3581400"/>
          </a:xfrm>
        </p:spPr>
        <p:txBody>
          <a:bodyPr>
            <a:normAutofit/>
          </a:bodyPr>
          <a:lstStyle/>
          <a:p>
            <a:r>
              <a:rPr lang="en-US" dirty="0"/>
              <a:t>“Managers” paired anonymously with “workers” in one-shot interactions. </a:t>
            </a:r>
          </a:p>
          <a:p>
            <a:r>
              <a:rPr lang="en-US" dirty="0"/>
              <a:t>Managers select the wage, and workers then choose “effort”</a:t>
            </a:r>
          </a:p>
          <a:p>
            <a:r>
              <a:rPr lang="en-US" dirty="0"/>
              <a:t>Efficient outcome is high wage, high effort</a:t>
            </a:r>
          </a:p>
          <a:p>
            <a:r>
              <a:rPr lang="en-US" dirty="0"/>
              <a:t>Nash equilibrium is minimum wage, minimum effort</a:t>
            </a:r>
          </a:p>
          <a:p>
            <a:r>
              <a:rPr lang="en-US" dirty="0"/>
              <a:t>Find substantial gift exchange: workers choose higher effort in response to higher wage offers; managers anticipate this and offer higher wages than standard prediction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6519091-13C0-4E76-8743-47DEB0D24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016" y="2446513"/>
            <a:ext cx="4752666" cy="326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56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D2EE3D-C8F7-4358-8E90-E76A0D8A5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to field: </a:t>
            </a:r>
            <a:r>
              <a:rPr lang="en-US" dirty="0" err="1"/>
              <a:t>Gneezy</a:t>
            </a:r>
            <a:r>
              <a:rPr lang="en-US" dirty="0"/>
              <a:t> and List (2006)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D44C9F0-8078-4BB9-9AA7-08F881638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4843929" cy="3581400"/>
          </a:xfrm>
        </p:spPr>
        <p:txBody>
          <a:bodyPr>
            <a:normAutofit fontScale="92500" lnSpcReduction="20000"/>
          </a:bodyPr>
          <a:lstStyle/>
          <a:p>
            <a:pPr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/>
              <a:t>Design:</a:t>
            </a:r>
          </a:p>
          <a:p>
            <a:pPr marL="568326" lvl="1" indent="-293688"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/>
              <a:t>Workers hired for one-time 6-hour task</a:t>
            </a:r>
          </a:p>
          <a:p>
            <a:pPr marL="568326" lvl="1" indent="-293688"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/>
              <a:t>Advertised pay: Wage, no piece rate</a:t>
            </a:r>
          </a:p>
          <a:p>
            <a:pPr marL="568326" lvl="1" indent="-293688"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/>
              <a:t>Control group receives announced pay</a:t>
            </a:r>
          </a:p>
          <a:p>
            <a:pPr marL="568326" lvl="1" indent="-293688"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/>
              <a:t>Gift group receives surprise wage increase</a:t>
            </a:r>
          </a:p>
          <a:p>
            <a:pPr marL="293688" indent="-293688"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400" dirty="0"/>
              <a:t>Outcome = Productivity in fixed time</a:t>
            </a:r>
          </a:p>
          <a:p>
            <a:pPr marL="293688" indent="-293688"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400" dirty="0"/>
              <a:t>Gift exchange increases output, but short-lived</a:t>
            </a:r>
            <a:endParaRPr lang="en-US" dirty="0"/>
          </a:p>
          <a:p>
            <a:pPr marL="37974" indent="-293688"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/>
              <a:t>Follow-up literature finds stronger effects of pay cuts (</a:t>
            </a:r>
            <a:r>
              <a:rPr lang="en-US" dirty="0" err="1"/>
              <a:t>Kube-Marechal-Puppe</a:t>
            </a:r>
            <a:r>
              <a:rPr lang="en-US" dirty="0"/>
              <a:t> 2013)</a:t>
            </a:r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898F2DEA-139D-4B8A-B2FC-83A59B6A5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00" y="2336987"/>
            <a:ext cx="561975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40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4D88E4-7571-4970-A60D-675DFCA86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DellaVigna, List, Malmendier and Rao (2016)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20616E-A41C-424B-86CA-F23CB0D14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922317"/>
            <a:ext cx="9601200" cy="46759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Goals</a:t>
            </a:r>
          </a:p>
          <a:p>
            <a:r>
              <a:rPr lang="en-US" dirty="0"/>
              <a:t>Nature of social preference at work (altruism vs. warm glow or norms)</a:t>
            </a:r>
          </a:p>
          <a:p>
            <a:r>
              <a:rPr lang="en-US" dirty="0"/>
              <a:t>Estimate model of worker effort with social preferences</a:t>
            </a:r>
          </a:p>
          <a:p>
            <a:r>
              <a:rPr lang="en-US" dirty="0"/>
              <a:t>Take magnitudes of gift / reciprocity effects seriously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One-time job preparing mailers for charitable fundraising.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Vary within and between:</a:t>
            </a:r>
          </a:p>
          <a:p>
            <a:pPr marL="987552" lvl="1" indent="-457200">
              <a:buFont typeface="+mj-lt"/>
              <a:buAutoNum type="arabicPeriod"/>
            </a:pPr>
            <a:r>
              <a:rPr lang="en-US" dirty="0"/>
              <a:t>Return to the worker: 3 piece rates to benchmark effects + estimate elasticity</a:t>
            </a:r>
          </a:p>
          <a:p>
            <a:pPr marL="987552" lvl="1" indent="-457200">
              <a:buFont typeface="+mj-lt"/>
              <a:buAutoNum type="arabicPeriod"/>
            </a:pPr>
            <a:r>
              <a:rPr lang="en-US" dirty="0"/>
              <a:t>Return to the employer: Introducing match to funds raised by the charity</a:t>
            </a:r>
          </a:p>
          <a:p>
            <a:pPr marL="987552" lvl="1" indent="-457200">
              <a:buFont typeface="+mj-lt"/>
              <a:buAutoNum type="arabicPeriod"/>
            </a:pPr>
            <a:r>
              <a:rPr lang="en-US" dirty="0"/>
              <a:t>Gifts: Positive, negative, in-kind gifts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872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C5BE78-6507-4FDF-B596-839D72897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1: Response to piece rate</a:t>
            </a:r>
            <a:br>
              <a:rPr lang="en-US" dirty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1C67F610-20EF-4717-8DA5-8A800C9A74F7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1371600" y="1859973"/>
                <a:ext cx="4447786" cy="468630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2400" dirty="0"/>
                  <a:t>Can estimate cost-of-effort function</a:t>
                </a:r>
              </a:p>
              <a:p>
                <a:r>
                  <a:rPr lang="en-US" sz="2400" dirty="0"/>
                  <a:t>But note elasticity is low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400" dirty="0"/>
                  <a:t> 0.1</a:t>
                </a:r>
              </a:p>
              <a:p>
                <a:pPr lvl="1"/>
                <a:r>
                  <a:rPr lang="en-US" sz="2400" dirty="0"/>
                  <a:t>It is difficult to work much faster than normal pace</a:t>
                </a:r>
              </a:p>
              <a:p>
                <a:r>
                  <a:rPr lang="en-US" sz="2400" dirty="0"/>
                  <a:t>Lesson for real-effort experiments: don’t use output in fixed amount of time as your outcome measure – it is too inelastic, will reduce effective power</a:t>
                </a:r>
              </a:p>
              <a:p>
                <a:r>
                  <a:rPr lang="en-US" sz="2400" dirty="0"/>
                  <a:t>One alternative which seems more elastic: how long people work (e.g. </a:t>
                </a:r>
                <a:r>
                  <a:rPr lang="en-US" sz="2400" dirty="0" err="1"/>
                  <a:t>Abeler</a:t>
                </a:r>
                <a:r>
                  <a:rPr lang="en-US" sz="2400" dirty="0"/>
                  <a:t> et al. 2011)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67F610-20EF-4717-8DA5-8A800C9A74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371600" y="1859973"/>
                <a:ext cx="4447786" cy="4686300"/>
              </a:xfrm>
              <a:blipFill>
                <a:blip r:embed="rId2"/>
                <a:stretch>
                  <a:fillRect l="-1507" t="-1951" r="-1644" b="-5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D26C020-2433-4435-B381-953399851E0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pic>
        <p:nvPicPr>
          <p:cNvPr id="5" name="Picture 2" descr="PieceRateComparison_abs">
            <a:extLst>
              <a:ext uri="{FF2B5EF4-FFF2-40B4-BE49-F238E27FC236}">
                <a16:creationId xmlns:a16="http://schemas.microsoft.com/office/drawing/2014/main" xmlns="" id="{5D37EA24-1266-4BE1-9A8D-D234667B0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936172"/>
            <a:ext cx="4954956" cy="358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4527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77CF67-9589-408A-B6E0-350E313E1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2: No response to return to employer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7A5840-3081-4FC0-8031-6AA9133C5F7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Doubling return to employer has no effect on output</a:t>
            </a:r>
          </a:p>
          <a:p>
            <a:r>
              <a:rPr lang="en-US" sz="2400" dirty="0"/>
              <a:t>Inconsistent with a simple altruism model</a:t>
            </a:r>
          </a:p>
          <a:p>
            <a:r>
              <a:rPr lang="en-US" sz="2400" dirty="0"/>
              <a:t>Another treatment shows that effort is reduced if the return to the employer is zero (paid training session) – consistent with caring about “meaning” of your 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6F722CD-4225-4B1A-9882-911CDEB25B4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pic>
        <p:nvPicPr>
          <p:cNvPr id="5" name="Picture 2" descr="HighvsLowReturn_abs">
            <a:extLst>
              <a:ext uri="{FF2B5EF4-FFF2-40B4-BE49-F238E27FC236}">
                <a16:creationId xmlns:a16="http://schemas.microsoft.com/office/drawing/2014/main" xmlns="" id="{D54F8CEE-A024-4F73-977C-D7442F2DF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541" y="2138363"/>
            <a:ext cx="5096268" cy="372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2365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4415A3-04B7-468A-B0EC-F10339AE7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3: No effect of gift or pay cut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2F875D3-055A-4325-8FE8-B50D25F1E6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No effect of doubling flat pay, cutting it in half, or providing an in-kind gift (thermos)</a:t>
            </a:r>
          </a:p>
          <a:p>
            <a:r>
              <a:rPr lang="en-US" sz="2400" dirty="0"/>
              <a:t>Suggests that, at least in one-shot interactions, gift exchange may be more limited than we thought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1006CCB-03D1-4717-A0CF-4DD0BB5C5B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B845BD-4470-4D63-B581-4C966D1DD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383" y="1909020"/>
            <a:ext cx="5791676" cy="426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59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7B2E208C-F7E2-4B73-A761-7180E955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Methodological aside:                  Between-and Within-Subject Variation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5840C61-190F-4AA3-A840-7138321C9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Use both within and between-subjects variation in treatments</a:t>
            </a:r>
          </a:p>
          <a:p>
            <a:pPr lvl="1"/>
            <a:r>
              <a:rPr lang="en-US" sz="2400" dirty="0"/>
              <a:t>Within person means observe same individual multiple times in different treatments</a:t>
            </a:r>
          </a:p>
          <a:p>
            <a:pPr lvl="1"/>
            <a:r>
              <a:rPr lang="en-US" sz="2400" dirty="0"/>
              <a:t>Possibility of order effects </a:t>
            </a:r>
            <a:r>
              <a:rPr lang="en-US" sz="2400" dirty="0">
                <a:sym typeface="Wingdings" panose="05000000000000000000" pitchFamily="2" charset="2"/>
              </a:rPr>
              <a:t> Randomize order of treatments</a:t>
            </a:r>
          </a:p>
          <a:p>
            <a:pPr lvl="1"/>
            <a:r>
              <a:rPr lang="en-US" sz="2400" dirty="0"/>
              <a:t>Increases power by allowing us to control for individual ability</a:t>
            </a:r>
          </a:p>
          <a:p>
            <a:pPr lvl="1"/>
            <a:r>
              <a:rPr lang="en-US" sz="2400" dirty="0"/>
              <a:t>Complexity for participants + Aesthetically unpleasing to many readers (ex-post)</a:t>
            </a:r>
          </a:p>
        </p:txBody>
      </p:sp>
    </p:spTree>
    <p:extLst>
      <p:ext uri="{BB962C8B-B14F-4D97-AF65-F5344CB8AC3E}">
        <p14:creationId xmlns:p14="http://schemas.microsoft.com/office/powerpoint/2010/main" val="2287901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7B2E208C-F7E2-4B73-A761-7180E955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Methodological aside: Pre-analysis plan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5840C61-190F-4AA3-A840-7138321C9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641763"/>
            <a:ext cx="9601200" cy="4675909"/>
          </a:xfrm>
        </p:spPr>
        <p:txBody>
          <a:bodyPr>
            <a:normAutofit/>
          </a:bodyPr>
          <a:lstStyle/>
          <a:p>
            <a:r>
              <a:rPr lang="en-US" sz="2800" dirty="0"/>
              <a:t>Pre-analysis plan posted on AEA website before getting data</a:t>
            </a:r>
          </a:p>
          <a:p>
            <a:r>
              <a:rPr lang="en-US" sz="2800" dirty="0"/>
              <a:t>Goal is to guard against p-hacking and specification fishing</a:t>
            </a:r>
          </a:p>
          <a:p>
            <a:r>
              <a:rPr lang="en-US" sz="2800" dirty="0"/>
              <a:t>Registered not just reduced form comparisons, but also </a:t>
            </a:r>
            <a:r>
              <a:rPr lang="en-US" sz="2800" dirty="0" err="1"/>
              <a:t>theory+structural</a:t>
            </a:r>
            <a:r>
              <a:rPr lang="en-US" sz="2800" dirty="0"/>
              <a:t> model</a:t>
            </a:r>
          </a:p>
          <a:p>
            <a:pPr lvl="1"/>
            <a:r>
              <a:rPr lang="en-US" sz="2800" dirty="0"/>
              <a:t>Arguably particularly useful given the degrees of freedom in structural modeling</a:t>
            </a:r>
          </a:p>
          <a:p>
            <a:pPr lvl="1"/>
            <a:r>
              <a:rPr lang="en-US" sz="2800" dirty="0"/>
              <a:t>Needed lots of pilot data to make functional form assumptions!</a:t>
            </a:r>
          </a:p>
          <a:p>
            <a:pPr lvl="1"/>
            <a:r>
              <a:rPr lang="en-US" sz="2800" dirty="0"/>
              <a:t>Risk of tying one’s hands too much. </a:t>
            </a:r>
          </a:p>
        </p:txBody>
      </p:sp>
    </p:spTree>
    <p:extLst>
      <p:ext uri="{BB962C8B-B14F-4D97-AF65-F5344CB8AC3E}">
        <p14:creationId xmlns:p14="http://schemas.microsoft.com/office/powerpoint/2010/main" val="1857926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A4AE71-D09B-4BB6-B2FF-3E0F5AB1E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Substantive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599DD5-F6EB-460B-85D5-75E997D16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Gift exchange and reciprocity at work</a:t>
            </a:r>
          </a:p>
          <a:p>
            <a:r>
              <a:rPr lang="en-US" b="1" dirty="0"/>
              <a:t>Charitable giving</a:t>
            </a:r>
          </a:p>
          <a:p>
            <a:r>
              <a:rPr lang="en-US" dirty="0"/>
              <a:t>Norms, Self Image and Social Image</a:t>
            </a:r>
          </a:p>
          <a:p>
            <a:r>
              <a:rPr lang="en-US" dirty="0"/>
              <a:t>Endowment effect</a:t>
            </a:r>
          </a:p>
          <a:p>
            <a:r>
              <a:rPr lang="en-US" dirty="0"/>
              <a:t>Sleep, depression, hunger, alcohol, loneliness</a:t>
            </a:r>
          </a:p>
        </p:txBody>
      </p:sp>
    </p:spTree>
    <p:extLst>
      <p:ext uri="{BB962C8B-B14F-4D97-AF65-F5344CB8AC3E}">
        <p14:creationId xmlns:p14="http://schemas.microsoft.com/office/powerpoint/2010/main" val="3304062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DCDB23-D1C3-4C4A-ADBF-07C6A62AA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AAA6C6-28F0-40F7-991B-A213D4609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600201"/>
            <a:ext cx="9601200" cy="5060372"/>
          </a:xfrm>
        </p:spPr>
        <p:txBody>
          <a:bodyPr>
            <a:normAutofit/>
          </a:bodyPr>
          <a:lstStyle/>
          <a:p>
            <a:r>
              <a:rPr lang="en-US" sz="2400" dirty="0"/>
              <a:t>Large literature on dictator games</a:t>
            </a:r>
          </a:p>
          <a:p>
            <a:r>
              <a:rPr lang="en-US" sz="2400" dirty="0"/>
              <a:t>Theories of distributional preferences (theories of dictator game giving?)</a:t>
            </a:r>
          </a:p>
          <a:p>
            <a:pPr lvl="1"/>
            <a:r>
              <a:rPr lang="en-US" sz="2400" dirty="0" err="1"/>
              <a:t>Charness</a:t>
            </a:r>
            <a:r>
              <a:rPr lang="en-US" sz="2400" dirty="0"/>
              <a:t>-Rabin, Fehr-Schmidt, Bolton-</a:t>
            </a:r>
            <a:r>
              <a:rPr lang="en-US" sz="2400" dirty="0" err="1"/>
              <a:t>Ockenfels</a:t>
            </a:r>
            <a:r>
              <a:rPr lang="en-US" sz="2400" dirty="0"/>
              <a:t> </a:t>
            </a:r>
          </a:p>
          <a:p>
            <a:pPr lvl="1"/>
            <a:r>
              <a:rPr lang="en-US" sz="2400" dirty="0"/>
              <a:t>Main critique: Teaches us about fairness preferences, but hard to apply to behavior in field </a:t>
            </a:r>
          </a:p>
          <a:p>
            <a:r>
              <a:rPr lang="en-US" sz="2400" dirty="0"/>
              <a:t>Theories of altruism</a:t>
            </a:r>
          </a:p>
          <a:p>
            <a:pPr lvl="1"/>
            <a:r>
              <a:rPr lang="en-US" sz="2400" dirty="0"/>
              <a:t>Pure altruism (e.g. Becker, 1981)</a:t>
            </a:r>
          </a:p>
          <a:p>
            <a:pPr lvl="1"/>
            <a:r>
              <a:rPr lang="en-US" sz="2400" dirty="0"/>
              <a:t>Warm glow or impure altruism (</a:t>
            </a:r>
            <a:r>
              <a:rPr lang="en-US" sz="2400" dirty="0" err="1"/>
              <a:t>Andreoni</a:t>
            </a:r>
            <a:r>
              <a:rPr lang="en-US" sz="2400" dirty="0"/>
              <a:t> 1994; 2004) </a:t>
            </a:r>
          </a:p>
          <a:p>
            <a:r>
              <a:rPr lang="en-US" sz="2400" dirty="0"/>
              <a:t>Theories incorporating image / signaling motives</a:t>
            </a:r>
          </a:p>
          <a:p>
            <a:pPr lvl="1"/>
            <a:r>
              <a:rPr lang="en-US" sz="2400" dirty="0"/>
              <a:t>Bodner and </a:t>
            </a:r>
            <a:r>
              <a:rPr lang="en-US" sz="2400" dirty="0" err="1"/>
              <a:t>Prelec</a:t>
            </a:r>
            <a:r>
              <a:rPr lang="en-US" sz="2400" dirty="0"/>
              <a:t>, 2002, </a:t>
            </a:r>
            <a:r>
              <a:rPr lang="en-US" sz="2400" dirty="0" err="1"/>
              <a:t>Benabou</a:t>
            </a:r>
            <a:r>
              <a:rPr lang="en-US" sz="2400" dirty="0"/>
              <a:t> and </a:t>
            </a:r>
            <a:r>
              <a:rPr lang="en-US" sz="2400" dirty="0" err="1"/>
              <a:t>Tirole</a:t>
            </a:r>
            <a:r>
              <a:rPr lang="en-US" sz="2400" dirty="0"/>
              <a:t> (2004, 2006)</a:t>
            </a:r>
          </a:p>
          <a:p>
            <a:pPr lvl="1"/>
            <a:endParaRPr lang="en-US" sz="2400" dirty="0"/>
          </a:p>
          <a:p>
            <a:endParaRPr lang="en-US" sz="2400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08237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3415DF-BBC1-46D9-BF17-F7EAA97B9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field experiment?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8303F0-C484-4D03-93A5-B5F3FBBAF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Typical definition: Use of randomization or quasi-randomization in naturally-occurring settings to answer a causal question</a:t>
            </a:r>
          </a:p>
          <a:p>
            <a:endParaRPr lang="en-US" sz="2800" dirty="0"/>
          </a:p>
          <a:p>
            <a:r>
              <a:rPr lang="en-US" sz="2800" dirty="0"/>
              <a:t>Broader view: Controlled intervention in the world while measuring outcomes, even if not randomized</a:t>
            </a:r>
          </a:p>
        </p:txBody>
      </p:sp>
    </p:spTree>
    <p:extLst>
      <p:ext uri="{BB962C8B-B14F-4D97-AF65-F5344CB8AC3E}">
        <p14:creationId xmlns:p14="http://schemas.microsoft.com/office/powerpoint/2010/main" val="3045070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4C3A06-CE98-44C5-BCEF-1EF6953B9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experiments on charitable giving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54C15EB-CC9C-4019-8659-31118AD33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 literature working with charities to randomize some aspect of solicitations (e.g. work by John List, Dean </a:t>
            </a:r>
            <a:r>
              <a:rPr lang="en-US" dirty="0" err="1"/>
              <a:t>Karlan</a:t>
            </a:r>
            <a:r>
              <a:rPr lang="en-US" dirty="0"/>
              <a:t> etc.)</a:t>
            </a:r>
          </a:p>
          <a:p>
            <a:r>
              <a:rPr lang="en-US" dirty="0"/>
              <a:t>Many useful and interesting findings, e.g.:</a:t>
            </a:r>
          </a:p>
          <a:p>
            <a:pPr lvl="1"/>
            <a:r>
              <a:rPr lang="en-US" dirty="0"/>
              <a:t>Gift exchange (Falk 2004): Including a gift (postcards) in mailer increases giving, does not crowd out future giving</a:t>
            </a:r>
          </a:p>
          <a:p>
            <a:pPr lvl="1"/>
            <a:r>
              <a:rPr lang="en-US" dirty="0" err="1"/>
              <a:t>Karlan</a:t>
            </a:r>
            <a:r>
              <a:rPr lang="en-US" dirty="0"/>
              <a:t> and List (2007): Matching donations increase giving, but no response from going beyond 1:1 match (what theory predicts this?)</a:t>
            </a:r>
          </a:p>
          <a:p>
            <a:pPr lvl="1"/>
            <a:r>
              <a:rPr lang="en-US" dirty="0"/>
              <a:t>…many more</a:t>
            </a:r>
          </a:p>
        </p:txBody>
      </p:sp>
    </p:spTree>
    <p:extLst>
      <p:ext uri="{BB962C8B-B14F-4D97-AF65-F5344CB8AC3E}">
        <p14:creationId xmlns:p14="http://schemas.microsoft.com/office/powerpoint/2010/main" val="2345094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797AD3-4C74-4D51-9ED9-2A9FC194D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Altruism vs. Social Pressure: DellaVigna, List and Malmendier (2012)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902E20-6402-44EC-AC18-5009552CD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Inspired by lab evidence on participants “opting out” of dictator games (e.g. Dana, Cain and Dawes 2006; Dana, Weber and </a:t>
            </a:r>
            <a:r>
              <a:rPr lang="en-US" dirty="0" err="1"/>
              <a:t>Kuang</a:t>
            </a:r>
            <a:r>
              <a:rPr lang="en-US" dirty="0"/>
              <a:t> 2007)</a:t>
            </a:r>
          </a:p>
          <a:p>
            <a:r>
              <a:rPr lang="en-US" dirty="0"/>
              <a:t>Possibilities:</a:t>
            </a:r>
          </a:p>
          <a:p>
            <a:pPr lvl="1"/>
            <a:r>
              <a:rPr lang="en-US" dirty="0"/>
              <a:t>Giving because you like to give: (altruism, warm glow)</a:t>
            </a:r>
          </a:p>
          <a:p>
            <a:pPr lvl="1"/>
            <a:r>
              <a:rPr lang="en-US" dirty="0"/>
              <a:t>Giving because you feel bad to say no (social pressure)</a:t>
            </a:r>
          </a:p>
          <a:p>
            <a:pPr lvl="1"/>
            <a:r>
              <a:rPr lang="en-US" dirty="0"/>
              <a:t>What about signaling models?</a:t>
            </a:r>
          </a:p>
        </p:txBody>
      </p:sp>
    </p:spTree>
    <p:extLst>
      <p:ext uri="{BB962C8B-B14F-4D97-AF65-F5344CB8AC3E}">
        <p14:creationId xmlns:p14="http://schemas.microsoft.com/office/powerpoint/2010/main" val="281685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2BCAEA-9876-407F-8956-1E9EA9F8C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17A8CA-3492-4452-AED5-77817877A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2682696-2AF3-4EDB-BA7E-4590EF793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045" y="0"/>
            <a:ext cx="8871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34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E46A7D-03BA-43DE-B63B-E74B8D534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525BA59-4E18-44BE-AE0C-7482CF04C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534069A-9970-4291-B39D-742D3FEB9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624" y="1193827"/>
            <a:ext cx="4534005" cy="5765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88FAC0D-63F9-4709-848D-C93651734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479" y="1295843"/>
            <a:ext cx="4269521" cy="556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27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01943A-8F7D-4A74-929F-FE8F9CE00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Flyer reduces door-answering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6D538B-D509-4C91-A9FD-02283064C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5">
            <a:extLst>
              <a:ext uri="{FF2B5EF4-FFF2-40B4-BE49-F238E27FC236}">
                <a16:creationId xmlns:a16="http://schemas.microsoft.com/office/drawing/2014/main" xmlns="" id="{51C25165-E5F2-4DB9-A7BF-712ED36756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6762333"/>
              </p:ext>
            </p:extLst>
          </p:nvPr>
        </p:nvGraphicFramePr>
        <p:xfrm>
          <a:off x="1839191" y="1949799"/>
          <a:ext cx="7699664" cy="5029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Chart" r:id="rId3" imgW="7772221" imgH="5076885" progId="Excel.Chart.8">
                  <p:embed/>
                </p:oleObj>
              </mc:Choice>
              <mc:Fallback>
                <p:oleObj name="Chart" r:id="rId3" imgW="7772221" imgH="5076885" progId="Excel.Chart.8">
                  <p:embed/>
                  <p:pic>
                    <p:nvPicPr>
                      <p:cNvPr id="12291" name="Object 5">
                        <a:extLst>
                          <a:ext uri="{FF2B5EF4-FFF2-40B4-BE49-F238E27FC236}">
                            <a16:creationId xmlns:a16="http://schemas.microsoft.com/office/drawing/2014/main" xmlns="" id="{73911CF1-DC07-45B3-AB73-523AD917253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191" y="1949799"/>
                        <a:ext cx="7699664" cy="50291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875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ED74F2-4B66-4126-9DD0-8926ACE2B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Opt</a:t>
            </a:r>
            <a:r>
              <a:rPr lang="en-US" dirty="0"/>
              <a:t> out reduces overall giving</a:t>
            </a:r>
          </a:p>
        </p:txBody>
      </p:sp>
      <p:graphicFrame>
        <p:nvGraphicFramePr>
          <p:cNvPr id="4" name="Object 554">
            <a:extLst>
              <a:ext uri="{FF2B5EF4-FFF2-40B4-BE49-F238E27FC236}">
                <a16:creationId xmlns:a16="http://schemas.microsoft.com/office/drawing/2014/main" xmlns="" id="{137DA4F7-8F24-4F9F-BF0C-90AD5D796CEE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1492951"/>
              </p:ext>
            </p:extLst>
          </p:nvPr>
        </p:nvGraphicFramePr>
        <p:xfrm>
          <a:off x="2814731" y="1975966"/>
          <a:ext cx="7368360" cy="4501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Chart" r:id="rId3" imgW="6314956" imgH="3857565" progId="Excel.Chart.8">
                  <p:embed/>
                </p:oleObj>
              </mc:Choice>
              <mc:Fallback>
                <p:oleObj name="Chart" r:id="rId3" imgW="6314956" imgH="3857565" progId="Excel.Chart.8">
                  <p:embed/>
                  <p:pic>
                    <p:nvPicPr>
                      <p:cNvPr id="14338" name="Object 554">
                        <a:extLst>
                          <a:ext uri="{FF2B5EF4-FFF2-40B4-BE49-F238E27FC236}">
                            <a16:creationId xmlns:a16="http://schemas.microsoft.com/office/drawing/2014/main" xmlns="" id="{EAB2B7D7-586B-4E13-9CE6-68522ABDEA0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4731" y="1975966"/>
                        <a:ext cx="7368360" cy="45010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73213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A4AE71-D09B-4BB6-B2FF-3E0F5AB1E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Substantive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599DD5-F6EB-460B-85D5-75E997D16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Gift exchange and reciprocity at work</a:t>
            </a:r>
          </a:p>
          <a:p>
            <a:r>
              <a:rPr lang="en-US" dirty="0"/>
              <a:t>Charitable giving</a:t>
            </a:r>
          </a:p>
          <a:p>
            <a:r>
              <a:rPr lang="en-US" b="1" dirty="0"/>
              <a:t>Norms, social and self image</a:t>
            </a:r>
          </a:p>
          <a:p>
            <a:r>
              <a:rPr lang="en-US" dirty="0"/>
              <a:t>Endowment effect</a:t>
            </a:r>
          </a:p>
          <a:p>
            <a:r>
              <a:rPr lang="en-US" dirty="0"/>
              <a:t>Sleep, depression</a:t>
            </a:r>
          </a:p>
        </p:txBody>
      </p:sp>
    </p:spTree>
    <p:extLst>
      <p:ext uri="{BB962C8B-B14F-4D97-AF65-F5344CB8AC3E}">
        <p14:creationId xmlns:p14="http://schemas.microsoft.com/office/powerpoint/2010/main" val="6707164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E1EF2D-912E-40B2-A146-B6721A943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Bursztyn</a:t>
            </a:r>
            <a:r>
              <a:rPr lang="en-US" dirty="0"/>
              <a:t> and Jensen (2015)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46768AB-47BC-4495-9A9E-D090967939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3160" y="1402773"/>
            <a:ext cx="8877240" cy="532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34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927FD0-7200-4FD9-A7A4-88EAB6858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4B96E5-9980-4625-B46F-C9230F5D3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84DCEB8-D2C5-42D5-8870-BF7988FA2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485" y="166255"/>
            <a:ext cx="8938369" cy="670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531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F08AB2-B876-4432-8EE9-E06B032FE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33E3F6-0DF1-4537-8CE1-FA0212FAF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04D2245-73D4-4FD6-B199-AD5FF2777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177" y="114300"/>
            <a:ext cx="8862205" cy="664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75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A4A21A-0532-4A36-8B66-2A7366FB4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in economics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CD2B0E-269B-4F43-8E3E-9589231F0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537854"/>
            <a:ext cx="9601200" cy="5476009"/>
          </a:xfrm>
        </p:spPr>
        <p:txBody>
          <a:bodyPr>
            <a:normAutofit/>
          </a:bodyPr>
          <a:lstStyle/>
          <a:p>
            <a:r>
              <a:rPr lang="en-US" sz="2800" dirty="0"/>
              <a:t>Agricultural field experiments of the 1920-30s                  (Fisher; </a:t>
            </a:r>
            <a:r>
              <a:rPr lang="en-US" sz="2800" dirty="0" err="1"/>
              <a:t>Neyman</a:t>
            </a:r>
            <a:r>
              <a:rPr lang="en-US" sz="2800" dirty="0"/>
              <a:t>)</a:t>
            </a:r>
          </a:p>
          <a:p>
            <a:r>
              <a:rPr lang="en-US" sz="2800" dirty="0"/>
              <a:t>Large-scale social policy experiments in U.S. in 1960s-70s</a:t>
            </a:r>
          </a:p>
          <a:p>
            <a:pPr lvl="1"/>
            <a:r>
              <a:rPr lang="en-US" sz="2800" dirty="0"/>
              <a:t>Negative income taxes, electricity housing allowances</a:t>
            </a:r>
          </a:p>
          <a:p>
            <a:r>
              <a:rPr lang="en-US" sz="2800" dirty="0"/>
              <a:t>Since the 2000s: modern economic field experiments</a:t>
            </a:r>
          </a:p>
          <a:p>
            <a:pPr lvl="1"/>
            <a:r>
              <a:rPr lang="en-US" sz="2800" dirty="0"/>
              <a:t>Behavioral economics: John List etc. </a:t>
            </a:r>
          </a:p>
          <a:p>
            <a:pPr lvl="1"/>
            <a:r>
              <a:rPr lang="en-US" sz="2800" dirty="0"/>
              <a:t>Development economics: Miguel and Kremer</a:t>
            </a:r>
          </a:p>
          <a:p>
            <a:r>
              <a:rPr lang="en-US" sz="2800" dirty="0"/>
              <a:t>In behavioral economics and psychology: </a:t>
            </a:r>
          </a:p>
          <a:p>
            <a:pPr lvl="1"/>
            <a:r>
              <a:rPr lang="en-US" sz="2800" dirty="0"/>
              <a:t>Long tradition of lab and survey experiments</a:t>
            </a:r>
          </a:p>
          <a:p>
            <a:pPr lvl="1"/>
            <a:r>
              <a:rPr lang="en-US" sz="2800" dirty="0"/>
              <a:t>Social psychology used to do lots of field experiments (e.g. Lewin, Milgram, Zimbardo, </a:t>
            </a:r>
            <a:r>
              <a:rPr lang="en-US" sz="2800" dirty="0" err="1"/>
              <a:t>Sherif</a:t>
            </a:r>
            <a:r>
              <a:rPr lang="en-US" sz="2800" dirty="0"/>
              <a:t> etc.)</a:t>
            </a:r>
          </a:p>
        </p:txBody>
      </p:sp>
    </p:spTree>
    <p:extLst>
      <p:ext uri="{BB962C8B-B14F-4D97-AF65-F5344CB8AC3E}">
        <p14:creationId xmlns:p14="http://schemas.microsoft.com/office/powerpoint/2010/main" val="9714626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011E21-003F-45CE-965A-74A937908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Misperceived Social Norms:</a:t>
            </a:r>
            <a:br>
              <a:rPr lang="en-US" dirty="0"/>
            </a:br>
            <a:r>
              <a:rPr lang="en-US" dirty="0" err="1"/>
              <a:t>Bursztyn</a:t>
            </a:r>
            <a:r>
              <a:rPr lang="en-US" dirty="0"/>
              <a:t>, Gonzalez and </a:t>
            </a:r>
            <a:r>
              <a:rPr lang="en-US" dirty="0" err="1"/>
              <a:t>Yanagazawa-Drott</a:t>
            </a:r>
            <a:r>
              <a:rPr lang="en-US" dirty="0"/>
              <a:t> (2018)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7CBBC7-E35B-4545-B44C-212856608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2A2C06-BDC8-4BBD-91AB-B3027181C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603" y="1970610"/>
            <a:ext cx="6371505" cy="477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480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CA7C9F-B325-42E2-AA2B-427B63898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62530E-43D8-40F1-B7DF-57E72D480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22F5BA3-E808-4A8A-A51E-871F28AAD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477" y="381794"/>
            <a:ext cx="9452403" cy="60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26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C59EF2-E010-47D9-B3C5-DB214E2FA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72A8AE-BDFA-4085-8720-2049920AA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8317F7-F1F6-47EA-9F3D-D1516D8FF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913" y="111163"/>
            <a:ext cx="8861692" cy="664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842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19F952-258D-446C-9C72-E45924CFB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350713-2367-44E7-A0DA-5BA9D6EDD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F9BF7F1-AAA7-4E42-98BE-D8BE29282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937" y="135082"/>
            <a:ext cx="8817162" cy="660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872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07DB6F-D667-4603-9367-829EE451E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AF30D3-6472-40EF-B271-46B160A2F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7E94198-C0D7-4A4E-974E-3A90AFAA9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453" y="209437"/>
            <a:ext cx="8744455" cy="655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516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E0395E-6C1C-4349-BB96-914F30B8F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103E58-AA19-443D-839C-D0353D9766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C4D09E4-CC9B-4840-AF8C-F383139F3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701" y="0"/>
            <a:ext cx="91485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288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A47C0A-98C7-4560-8266-17CBAFE6B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80CB15-0C69-46FD-B00F-530B7B932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725D1DF-8151-47D0-B754-F92CF3745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069" y="197427"/>
            <a:ext cx="8885230" cy="666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4849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A4AE71-D09B-4BB6-B2FF-3E0F5AB1E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Substantive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599DD5-F6EB-460B-85D5-75E997D16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Gift exchange and reciprocity at work</a:t>
            </a:r>
          </a:p>
          <a:p>
            <a:r>
              <a:rPr lang="en-US" dirty="0"/>
              <a:t>Charitable giving</a:t>
            </a:r>
          </a:p>
          <a:p>
            <a:r>
              <a:rPr lang="en-US" dirty="0"/>
              <a:t>Norms, Self Image and Social Image</a:t>
            </a:r>
          </a:p>
          <a:p>
            <a:r>
              <a:rPr lang="en-US" b="1" dirty="0"/>
              <a:t>Endowment effect</a:t>
            </a:r>
          </a:p>
          <a:p>
            <a:r>
              <a:rPr lang="en-US" dirty="0"/>
              <a:t>Sleep, depression</a:t>
            </a:r>
          </a:p>
        </p:txBody>
      </p:sp>
    </p:spTree>
    <p:extLst>
      <p:ext uri="{BB962C8B-B14F-4D97-AF65-F5344CB8AC3E}">
        <p14:creationId xmlns:p14="http://schemas.microsoft.com/office/powerpoint/2010/main" val="24616733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E5D3A0-C59D-41C5-B692-118D6F738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lab experiments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3D72281E-EB26-4873-9A4F-BDF5FE3040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95400" y="1828800"/>
                <a:ext cx="9601200" cy="4454236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Knetsch (1989): Exchange paradigm</a:t>
                </a:r>
              </a:p>
              <a:p>
                <a:pPr lvl="1"/>
                <a:r>
                  <a:rPr lang="en-US" sz="2400" dirty="0"/>
                  <a:t>Randomly endow participants with either mug or chocolate</a:t>
                </a:r>
              </a:p>
              <a:p>
                <a:pPr lvl="1"/>
                <a:r>
                  <a:rPr lang="en-US" sz="2400" dirty="0"/>
                  <a:t>Offer chance to exchange good by trading with experimenter</a:t>
                </a:r>
              </a:p>
              <a:p>
                <a:pPr lvl="1"/>
                <a:r>
                  <a:rPr lang="en-US" sz="2400" dirty="0"/>
                  <a:t>Finding: About 90% stick with the randomly endowed good</a:t>
                </a:r>
              </a:p>
              <a:p>
                <a:pPr lvl="1"/>
                <a:endParaRPr lang="en-US" sz="2400" dirty="0"/>
              </a:p>
              <a:p>
                <a:r>
                  <a:rPr lang="en-US" sz="2400" dirty="0"/>
                  <a:t>Kahneman, </a:t>
                </a:r>
                <a:r>
                  <a:rPr lang="en-US" sz="2400" dirty="0" err="1"/>
                  <a:t>Knetsch</a:t>
                </a:r>
                <a:r>
                  <a:rPr lang="en-US" sz="2400" dirty="0"/>
                  <a:t> and Thaler (1990): Valuation paradigm</a:t>
                </a:r>
              </a:p>
              <a:p>
                <a:pPr lvl="1"/>
                <a:r>
                  <a:rPr lang="en-US" sz="2400" dirty="0"/>
                  <a:t>Randomly assigned to receive item (seller) or not receive it (buyer)</a:t>
                </a:r>
              </a:p>
              <a:p>
                <a:pPr lvl="1"/>
                <a:r>
                  <a:rPr lang="en-US" sz="2400" dirty="0"/>
                  <a:t>Elicit WTP from buyers and WTA from sellers</a:t>
                </a:r>
              </a:p>
              <a:p>
                <a:pPr lvl="1"/>
                <a:r>
                  <a:rPr lang="en-US" sz="2400" dirty="0"/>
                  <a:t>Finding: WTA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400" dirty="0"/>
                  <a:t> 2 x  WTP</a:t>
                </a:r>
              </a:p>
              <a:p>
                <a:pPr lvl="1"/>
                <a:endParaRPr lang="en-US" sz="2400" dirty="0"/>
              </a:p>
              <a:p>
                <a:pPr lvl="1"/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72281E-EB26-4873-9A4F-BDF5FE3040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95400" y="1828800"/>
                <a:ext cx="9601200" cy="4454236"/>
              </a:xfrm>
              <a:blipFill>
                <a:blip r:embed="rId2"/>
                <a:stretch>
                  <a:fillRect l="-889" t="-1505" r="-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33290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62413B-55A1-4EBE-A812-5416EE2A6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the endowment effect survive in the market? List (2003; 2004; 2011)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8EAAF4-A29D-44FF-A434-018133A29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45720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List (2003; 2004): Exchange experiments outside the lab </a:t>
            </a:r>
          </a:p>
          <a:p>
            <a:pPr lvl="1"/>
            <a:r>
              <a:rPr lang="en-US" sz="2400" dirty="0"/>
              <a:t>Using participants at sports card and pin shows</a:t>
            </a:r>
          </a:p>
          <a:p>
            <a:pPr lvl="1"/>
            <a:r>
              <a:rPr lang="en-US" sz="2400" dirty="0"/>
              <a:t>Lab-in-the-field a.k.a. artefactual field experiment</a:t>
            </a:r>
          </a:p>
          <a:p>
            <a:pPr lvl="1"/>
            <a:r>
              <a:rPr lang="en-US" sz="2400" dirty="0"/>
              <a:t>Goods used: Sports cards or pins (List 2003); mugs and chocolates (List 2004)</a:t>
            </a:r>
          </a:p>
          <a:p>
            <a:pPr lvl="1"/>
            <a:r>
              <a:rPr lang="en-US" sz="2400" dirty="0"/>
              <a:t>Finding: Strong endowment effect among inexperienced traders, much less in experienced traders. Selection or treatment effect? </a:t>
            </a:r>
          </a:p>
          <a:p>
            <a:pPr lvl="1"/>
            <a:endParaRPr lang="en-US" sz="2400" dirty="0"/>
          </a:p>
          <a:p>
            <a:r>
              <a:rPr lang="en-US" sz="2400" dirty="0"/>
              <a:t>List (2011): Randomized incentives to get 6 months of trading experience in sport-card market. Then play exchange experiments. </a:t>
            </a:r>
          </a:p>
          <a:p>
            <a:pPr lvl="1"/>
            <a:r>
              <a:rPr lang="en-US" sz="2400" dirty="0"/>
              <a:t>More experience trading causally reduces endowment effect</a:t>
            </a:r>
          </a:p>
          <a:p>
            <a:pPr marL="530352" lvl="1" indent="0">
              <a:buNone/>
            </a:pPr>
            <a:endParaRPr lang="en-US" sz="2400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4965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82F987-DA38-46FC-A89D-28AF6CDB9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252E13-3F7D-4132-876D-9CB1E18F2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Methodological Points</a:t>
            </a:r>
          </a:p>
          <a:p>
            <a:r>
              <a:rPr lang="en-US" sz="2400" dirty="0"/>
              <a:t>Substantive Topics</a:t>
            </a:r>
          </a:p>
          <a:p>
            <a:pPr lvl="1"/>
            <a:r>
              <a:rPr lang="en-US" sz="2400" dirty="0"/>
              <a:t>Gift exchange and reciprocity at work</a:t>
            </a:r>
          </a:p>
          <a:p>
            <a:pPr lvl="1"/>
            <a:r>
              <a:rPr lang="en-US" sz="2400" dirty="0"/>
              <a:t>Charitable giving</a:t>
            </a:r>
          </a:p>
          <a:p>
            <a:pPr lvl="1"/>
            <a:r>
              <a:rPr lang="en-US" sz="2400" dirty="0"/>
              <a:t>Norms, Self Image and Social Image</a:t>
            </a:r>
          </a:p>
          <a:p>
            <a:pPr lvl="1"/>
            <a:r>
              <a:rPr lang="en-US" sz="2400" dirty="0"/>
              <a:t>Endowment effect</a:t>
            </a:r>
          </a:p>
          <a:p>
            <a:pPr lvl="1"/>
            <a:r>
              <a:rPr lang="en-US" sz="2400" dirty="0"/>
              <a:t>Sleep deprivation</a:t>
            </a:r>
          </a:p>
          <a:p>
            <a:r>
              <a:rPr lang="en-US" sz="2400" dirty="0"/>
              <a:t>Practicalities and Q&amp;A</a:t>
            </a:r>
          </a:p>
        </p:txBody>
      </p:sp>
    </p:spTree>
    <p:extLst>
      <p:ext uri="{BB962C8B-B14F-4D97-AF65-F5344CB8AC3E}">
        <p14:creationId xmlns:p14="http://schemas.microsoft.com/office/powerpoint/2010/main" val="40260866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D1A5D1-CEF5-47BD-9E89-37DAA84A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B91EB4-EFC0-4287-83D3-C36271659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/>
              <a:t>Endowment effect is not really important in the field?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Expectations-based reference dependence: In the standard lab experiments, people do not expect to have the chance to sell. In the field, experienced / professional traders expect to sell the item. </a:t>
            </a:r>
          </a:p>
        </p:txBody>
      </p:sp>
    </p:spTree>
    <p:extLst>
      <p:ext uri="{BB962C8B-B14F-4D97-AF65-F5344CB8AC3E}">
        <p14:creationId xmlns:p14="http://schemas.microsoft.com/office/powerpoint/2010/main" val="15434218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4B8DBE-B7D4-412D-B091-00F6F78DC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further afield:                     Carney, Kremer, Lin and Rao (2018)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087F2D-2707-4708-8A54-CD80023C6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437" y="2047009"/>
            <a:ext cx="10359736" cy="4810991"/>
          </a:xfrm>
        </p:spPr>
        <p:txBody>
          <a:bodyPr>
            <a:noAutofit/>
          </a:bodyPr>
          <a:lstStyle/>
          <a:p>
            <a:r>
              <a:rPr lang="en-US" sz="2400" dirty="0"/>
              <a:t>Endowment effect and projection bias in the take-up of collateralized loans</a:t>
            </a:r>
          </a:p>
          <a:p>
            <a:r>
              <a:rPr lang="en-US" sz="2400" dirty="0"/>
              <a:t>Two types of loans:</a:t>
            </a:r>
          </a:p>
          <a:p>
            <a:pPr lvl="1"/>
            <a:r>
              <a:rPr lang="en-US" sz="2400" b="1" dirty="0"/>
              <a:t>SACL</a:t>
            </a:r>
            <a:r>
              <a:rPr lang="en-US" sz="2400" dirty="0"/>
              <a:t>: Collateralized using already-owned asset (e.g. home-equity loan)</a:t>
            </a:r>
          </a:p>
          <a:p>
            <a:pPr lvl="1"/>
            <a:r>
              <a:rPr lang="en-US" sz="2400" b="1" dirty="0"/>
              <a:t>NACL</a:t>
            </a:r>
            <a:r>
              <a:rPr lang="en-US" sz="2400" dirty="0"/>
              <a:t>: Collateralized using asset being financed by loan (e.g. car loan)</a:t>
            </a:r>
          </a:p>
          <a:p>
            <a:r>
              <a:rPr lang="en-US" sz="2400" dirty="0"/>
              <a:t>Idea:</a:t>
            </a:r>
          </a:p>
          <a:p>
            <a:pPr lvl="1"/>
            <a:r>
              <a:rPr lang="en-US" sz="2400" dirty="0"/>
              <a:t>Collateralized loans involve some risk of losing collateral</a:t>
            </a:r>
          </a:p>
          <a:p>
            <a:pPr lvl="1"/>
            <a:r>
              <a:rPr lang="en-US" sz="2400" dirty="0"/>
              <a:t>Loss aversion could make this less attractive</a:t>
            </a:r>
          </a:p>
          <a:p>
            <a:pPr lvl="1"/>
            <a:r>
              <a:rPr lang="en-US" sz="2400" dirty="0"/>
              <a:t>Projection bias: may not fully anticipate attachment to the new asset</a:t>
            </a:r>
          </a:p>
          <a:p>
            <a:pPr lvl="1"/>
            <a:r>
              <a:rPr lang="en-US" sz="2400" dirty="0"/>
              <a:t>“Don’t want to lose what I have” vs. “What do I have to lose?”</a:t>
            </a:r>
          </a:p>
        </p:txBody>
      </p:sp>
    </p:spTree>
    <p:extLst>
      <p:ext uri="{BB962C8B-B14F-4D97-AF65-F5344CB8AC3E}">
        <p14:creationId xmlns:p14="http://schemas.microsoft.com/office/powerpoint/2010/main" val="113687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652F1A-A46B-46A5-9797-AD18BDF8A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Identification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9ED95B-91B7-448F-9F01-E8340CAA8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569027"/>
            <a:ext cx="9944100" cy="4894118"/>
          </a:xfrm>
        </p:spPr>
        <p:txBody>
          <a:bodyPr>
            <a:normAutofit/>
          </a:bodyPr>
          <a:lstStyle/>
          <a:p>
            <a:r>
              <a:rPr lang="en-US" sz="2400" dirty="0"/>
              <a:t>Want to compare demand for loans collateralized with:</a:t>
            </a:r>
          </a:p>
          <a:p>
            <a:pPr lvl="1"/>
            <a:r>
              <a:rPr lang="en-US" sz="2400" dirty="0"/>
              <a:t>Already-owned (SACL) </a:t>
            </a:r>
          </a:p>
          <a:p>
            <a:pPr lvl="1"/>
            <a:r>
              <a:rPr lang="en-US" sz="2400" dirty="0"/>
              <a:t>New assets (NACL)</a:t>
            </a:r>
          </a:p>
          <a:p>
            <a:r>
              <a:rPr lang="en-US" sz="2400" dirty="0"/>
              <a:t>And isolate the endowment eﬀect mechanism</a:t>
            </a:r>
          </a:p>
          <a:p>
            <a:r>
              <a:rPr lang="en-US" sz="2400" dirty="0"/>
              <a:t>Suppose we just randomized oﬀers for two types of loans to purchase a particular new asset</a:t>
            </a:r>
          </a:p>
          <a:p>
            <a:r>
              <a:rPr lang="en-US" sz="2400" dirty="0"/>
              <a:t>Problem:</a:t>
            </a:r>
          </a:p>
          <a:p>
            <a:pPr lvl="1"/>
            <a:r>
              <a:rPr lang="en-US" sz="2400" dirty="0"/>
              <a:t>Maybe borrowers don’t have assets to provide as collateral</a:t>
            </a:r>
          </a:p>
          <a:p>
            <a:pPr lvl="1"/>
            <a:r>
              <a:rPr lang="en-US" sz="2400" dirty="0"/>
              <a:t>We don’t know how much they value the assets they own</a:t>
            </a:r>
          </a:p>
          <a:p>
            <a:r>
              <a:rPr lang="en-US" sz="2400" dirty="0"/>
              <a:t>So we could not attribute diﬀerence to endowment eﬀect</a:t>
            </a:r>
          </a:p>
        </p:txBody>
      </p:sp>
    </p:spTree>
    <p:extLst>
      <p:ext uri="{BB962C8B-B14F-4D97-AF65-F5344CB8AC3E}">
        <p14:creationId xmlns:p14="http://schemas.microsoft.com/office/powerpoint/2010/main" val="13889241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B46DA3-E77F-433A-A318-A90C69BD1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0E0D9C-0542-46AC-8541-4ACABAFCE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9885CB-2036-4AA8-865B-4B0F5D0E0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736" y="1"/>
            <a:ext cx="9145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590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6CFD31-DE70-4697-9E28-E4DB4D443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0CBE42-ADAC-46B0-8A51-CF730C3AF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75ECBC1-632D-4187-9AFA-9DF1A112D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7082"/>
            <a:ext cx="9400309" cy="704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603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B9D611-F935-4016-94E9-8584820AD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1C7EF6F-145E-41DE-8AB5-88AB9542C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0378EA-BE35-4312-8C30-4E33419C3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855" y="93519"/>
            <a:ext cx="10066289" cy="754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935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4BECC4-C89D-4A8A-B5E9-6DED1B332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44846F-799E-4BE0-BFAD-8D44F6B68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10A0A64-73EE-4EF9-8B9E-F0FC0B150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185" y="124690"/>
            <a:ext cx="8799488" cy="659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582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D825B8-FC47-45F2-A57C-EFB846FC4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BDC841-A49F-4D6D-8B1F-811D227F2B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B6023C1-E6A6-4FCC-A8D1-E5B6D76BE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682" y="0"/>
            <a:ext cx="9162281" cy="68702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473B55-F07D-463F-A3EE-EE5430A0778A}"/>
              </a:ext>
            </a:extLst>
          </p:cNvPr>
          <p:cNvSpPr txBox="1"/>
          <p:nvPr/>
        </p:nvSpPr>
        <p:spPr>
          <a:xfrm>
            <a:off x="4436918" y="180339"/>
            <a:ext cx="4748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of misprediction / projection bias</a:t>
            </a:r>
          </a:p>
        </p:txBody>
      </p:sp>
    </p:spTree>
    <p:extLst>
      <p:ext uri="{BB962C8B-B14F-4D97-AF65-F5344CB8AC3E}">
        <p14:creationId xmlns:p14="http://schemas.microsoft.com/office/powerpoint/2010/main" val="40012471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232020-050D-4712-9960-EE362751C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35D0BA-669C-4209-B434-CEC51911D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36C3963-71EF-4FF3-BECB-C29BDD9AA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879" y="0"/>
            <a:ext cx="9145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879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8E74C8-7E11-4CAD-B981-D4CE3F752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Over-predict SACL take-up but not NACL</a:t>
            </a:r>
            <a:br>
              <a:rPr lang="en-US" dirty="0"/>
            </a:br>
            <a:r>
              <a:rPr lang="en-US" dirty="0"/>
              <a:t>(underpredict endowment effect)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5714167-9DD8-4F70-836F-E1DAE7157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02ABCD9-E272-4BB2-B67E-B9EF52F22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579" y="2171700"/>
            <a:ext cx="6206866" cy="451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8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71C882-0D54-41C5-9756-60B853DE5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I won’t cover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24B7F29-87FC-460A-8649-E14048BB9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08018"/>
            <a:ext cx="9601200" cy="4894118"/>
          </a:xfrm>
        </p:spPr>
        <p:txBody>
          <a:bodyPr/>
          <a:lstStyle/>
          <a:p>
            <a:r>
              <a:rPr lang="en-US" dirty="0"/>
              <a:t>Policy-evaluation field experiments (e.g. evaluations of nudges)</a:t>
            </a:r>
          </a:p>
          <a:p>
            <a:r>
              <a:rPr lang="en-US" dirty="0"/>
              <a:t>Field experiments with firms</a:t>
            </a:r>
          </a:p>
          <a:p>
            <a:r>
              <a:rPr lang="en-US" dirty="0"/>
              <a:t>Online experiments</a:t>
            </a:r>
          </a:p>
          <a:p>
            <a:r>
              <a:rPr lang="en-US" dirty="0"/>
              <a:t>Many </a:t>
            </a:r>
            <a:r>
              <a:rPr lang="en-US" dirty="0" err="1"/>
              <a:t>many</a:t>
            </a:r>
            <a:r>
              <a:rPr lang="en-US" dirty="0"/>
              <a:t> very cool field experiments, including but not limited to some of my favorites:</a:t>
            </a:r>
          </a:p>
          <a:p>
            <a:pPr lvl="1"/>
            <a:r>
              <a:rPr lang="en-US" dirty="0"/>
              <a:t>Kaur-Kremer-Mullainathan: Self-control at work</a:t>
            </a:r>
          </a:p>
          <a:p>
            <a:pPr lvl="1"/>
            <a:r>
              <a:rPr lang="en-US" dirty="0" err="1"/>
              <a:t>Breza</a:t>
            </a:r>
            <a:r>
              <a:rPr lang="en-US" dirty="0"/>
              <a:t>-Kaur-</a:t>
            </a:r>
            <a:r>
              <a:rPr lang="en-US" dirty="0" err="1"/>
              <a:t>Shamsadani</a:t>
            </a:r>
            <a:r>
              <a:rPr lang="en-US" dirty="0"/>
              <a:t>: Morale effects of pay inequality</a:t>
            </a:r>
          </a:p>
          <a:p>
            <a:pPr lvl="1"/>
            <a:r>
              <a:rPr lang="en-US" dirty="0"/>
              <a:t>Cullen and Perez-</a:t>
            </a:r>
            <a:r>
              <a:rPr lang="en-US" dirty="0" err="1"/>
              <a:t>Truglia</a:t>
            </a:r>
            <a:r>
              <a:rPr lang="en-US" dirty="0"/>
              <a:t>: Pay inequality</a:t>
            </a:r>
          </a:p>
          <a:p>
            <a:pPr lvl="1"/>
            <a:r>
              <a:rPr lang="en-US" dirty="0"/>
              <a:t>Hanna-Mullainathan-</a:t>
            </a:r>
            <a:r>
              <a:rPr lang="en-US" dirty="0" err="1"/>
              <a:t>Schwartzstein</a:t>
            </a:r>
            <a:r>
              <a:rPr lang="en-US" dirty="0"/>
              <a:t>: Inattention</a:t>
            </a:r>
          </a:p>
          <a:p>
            <a:pPr lvl="1"/>
            <a:r>
              <a:rPr lang="en-US" dirty="0" err="1"/>
              <a:t>Augenblick</a:t>
            </a:r>
            <a:r>
              <a:rPr lang="en-US" dirty="0"/>
              <a:t>-</a:t>
            </a:r>
            <a:r>
              <a:rPr lang="en-US" dirty="0" err="1"/>
              <a:t>Niederle</a:t>
            </a:r>
            <a:r>
              <a:rPr lang="en-US" dirty="0"/>
              <a:t>-Sprenger and </a:t>
            </a:r>
            <a:r>
              <a:rPr lang="en-US" dirty="0" err="1"/>
              <a:t>Augenblick</a:t>
            </a:r>
            <a:r>
              <a:rPr lang="en-US" dirty="0"/>
              <a:t>-Rabin: Present Bias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7155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ADED84-14EA-4BB8-B358-A0B476BA5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Under-predict WTA for endowed good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409563-2672-4822-955A-7169B7B21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AF0A2F3-441A-48DB-96EC-2EA40831C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988" y="1363727"/>
            <a:ext cx="7327240" cy="549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865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EBA194-FA84-45D6-89A9-A3BDA2C5A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9058F1-1ECB-4956-9D28-755E3C9B2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7F5FE35-668A-4428-ACCF-2D801A503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851" y="28776"/>
            <a:ext cx="9107549" cy="682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703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6A36BB-318F-41F9-8586-6318766D0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03A80E-6002-484A-8C8B-7C91ED5D9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8FA2D49-4C16-4079-90D8-B641E2944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751" y="109289"/>
            <a:ext cx="9000176" cy="674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4399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ECDEDB-8682-4B73-8B12-167C606BB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E36B56-E018-478E-A914-8E9927836C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A58A0A3-0044-4B99-934C-7AF257BA3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933" y="0"/>
            <a:ext cx="9145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9563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507482-8929-4840-87F4-5982572B2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Methodological asides: </a:t>
            </a:r>
            <a:br>
              <a:rPr lang="en-US" dirty="0"/>
            </a:br>
            <a:r>
              <a:rPr lang="en-US" dirty="0" err="1"/>
              <a:t>Takeup</a:t>
            </a:r>
            <a:r>
              <a:rPr lang="en-US" dirty="0"/>
              <a:t> experiment; Use of BDM/MPL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B4C02E-7CCD-4705-A91F-C33C3209B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4135582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Take-up experiment: quick to run</a:t>
            </a:r>
          </a:p>
          <a:p>
            <a:pPr lvl="1"/>
            <a:r>
              <a:rPr lang="en-US" sz="2400" dirty="0"/>
              <a:t>Although multiple delays due to electoral violence!</a:t>
            </a:r>
          </a:p>
          <a:p>
            <a:endParaRPr lang="en-US" sz="2400" dirty="0"/>
          </a:p>
          <a:p>
            <a:r>
              <a:rPr lang="en-US" sz="2400" dirty="0"/>
              <a:t>Use of BDM / Multiple Price List methods to elicit WTP, WTA, predictions </a:t>
            </a:r>
            <a:r>
              <a:rPr lang="en-US" sz="2400" dirty="0" err="1"/>
              <a:t>etc</a:t>
            </a:r>
            <a:endParaRPr lang="en-US" sz="2400" dirty="0"/>
          </a:p>
          <a:p>
            <a:pPr lvl="1"/>
            <a:r>
              <a:rPr lang="en-US" sz="2400" dirty="0"/>
              <a:t>Increases power over take-it-or-leave-it offers</a:t>
            </a:r>
          </a:p>
          <a:p>
            <a:pPr lvl="1"/>
            <a:r>
              <a:rPr lang="en-US" sz="2400" dirty="0"/>
              <a:t>Allows for individual-level parameter estimation</a:t>
            </a:r>
          </a:p>
          <a:p>
            <a:pPr lvl="1"/>
            <a:r>
              <a:rPr lang="en-US" sz="2400" dirty="0"/>
              <a:t>Cost: Complexity, artificiality</a:t>
            </a:r>
          </a:p>
          <a:p>
            <a:pPr lvl="1"/>
            <a:r>
              <a:rPr lang="en-US" sz="2400" dirty="0"/>
              <a:t>In our case, endowing participants with a good worth 15 days of per capita income already meant an entirely natural field experiment was out of the question</a:t>
            </a:r>
          </a:p>
        </p:txBody>
      </p:sp>
    </p:spTree>
    <p:extLst>
      <p:ext uri="{BB962C8B-B14F-4D97-AF65-F5344CB8AC3E}">
        <p14:creationId xmlns:p14="http://schemas.microsoft.com/office/powerpoint/2010/main" val="32786780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A4AE71-D09B-4BB6-B2FF-3E0F5AB1E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Substantive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599DD5-F6EB-460B-85D5-75E997D16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Gift exchange and reciprocity at work</a:t>
            </a:r>
          </a:p>
          <a:p>
            <a:r>
              <a:rPr lang="en-US" dirty="0"/>
              <a:t>Pay inequality </a:t>
            </a:r>
          </a:p>
          <a:p>
            <a:r>
              <a:rPr lang="en-US" dirty="0"/>
              <a:t>Charitable giving</a:t>
            </a:r>
          </a:p>
          <a:p>
            <a:r>
              <a:rPr lang="en-US" dirty="0"/>
              <a:t>Norms, Self Image and Social Image</a:t>
            </a:r>
          </a:p>
          <a:p>
            <a:r>
              <a:rPr lang="en-US" dirty="0"/>
              <a:t>Endowment effect</a:t>
            </a:r>
          </a:p>
          <a:p>
            <a:r>
              <a:rPr lang="en-US" b="1" dirty="0"/>
              <a:t>Sleep deprivation</a:t>
            </a:r>
          </a:p>
        </p:txBody>
      </p:sp>
    </p:spTree>
    <p:extLst>
      <p:ext uri="{BB962C8B-B14F-4D97-AF65-F5344CB8AC3E}">
        <p14:creationId xmlns:p14="http://schemas.microsoft.com/office/powerpoint/2010/main" val="1026676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05EA25-5AF9-4101-A1A3-6759086B1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Sleep in Chennai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F3D966-C907-4B4A-9925-E93921DFE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E3A15B-0466-44B4-9361-51763082F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598" y="1532095"/>
            <a:ext cx="6724574" cy="507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905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AD5E86-A420-45D2-8A85-647187057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1D221E-8105-49A3-8880-1C478FD89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F2D8AE5-18E2-47E1-9678-999420822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591" y="22474"/>
            <a:ext cx="9029700" cy="676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43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AC6E09-BF8A-40AD-9965-0C31B556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B45CE9-49C2-49F7-B43A-8FDD3D79B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CA887BB-BF81-407A-A153-530B4160F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373" y="114301"/>
            <a:ext cx="8886422" cy="666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842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4F1A6F-4518-4E6D-9E5E-2228CCF98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advances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1D4A9E-6869-48B7-8B91-F6E7F64350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765D369-4CAD-4B5F-8151-5B863C68B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150" y="2347517"/>
            <a:ext cx="4613445" cy="345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29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B8E995-DB8E-438D-9ABC-9AD97E68A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Methodological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CE0E23-6626-45F2-9E02-56F4A7A81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4724400" cy="3581400"/>
          </a:xfrm>
        </p:spPr>
        <p:txBody>
          <a:bodyPr>
            <a:normAutofit/>
          </a:bodyPr>
          <a:lstStyle/>
          <a:p>
            <a:r>
              <a:rPr lang="en-US" sz="2400" dirty="0"/>
              <a:t>Lab vs field</a:t>
            </a:r>
          </a:p>
          <a:p>
            <a:r>
              <a:rPr lang="en-US" sz="2400" dirty="0"/>
              <a:t>Theory in field experiments</a:t>
            </a:r>
          </a:p>
          <a:p>
            <a:r>
              <a:rPr lang="en-US" sz="2400" dirty="0"/>
              <a:t>Design and Mechanism tests</a:t>
            </a:r>
          </a:p>
          <a:p>
            <a:r>
              <a:rPr lang="en-US" sz="2400" dirty="0"/>
              <a:t>Statistical Power</a:t>
            </a:r>
          </a:p>
          <a:p>
            <a:r>
              <a:rPr lang="en-US" sz="2400" dirty="0"/>
              <a:t>Measurement</a:t>
            </a:r>
          </a:p>
          <a:p>
            <a:r>
              <a:rPr lang="en-US" sz="2400" dirty="0"/>
              <a:t>Taking magnitudes seriously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E4093631-7CFE-401A-B33A-EED7D1AFB692}"/>
              </a:ext>
            </a:extLst>
          </p:cNvPr>
          <p:cNvSpPr txBox="1">
            <a:spLocks/>
          </p:cNvSpPr>
          <p:nvPr/>
        </p:nvSpPr>
        <p:spPr>
          <a:xfrm>
            <a:off x="6878782" y="2286000"/>
            <a:ext cx="47244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Preregistration</a:t>
            </a:r>
          </a:p>
          <a:p>
            <a:r>
              <a:rPr lang="en-US" sz="2400" dirty="0"/>
              <a:t>Choice / Take-up experiments</a:t>
            </a:r>
          </a:p>
          <a:p>
            <a:r>
              <a:rPr lang="en-US" sz="2400" dirty="0"/>
              <a:t>Randomization bias / Site selection bias</a:t>
            </a:r>
          </a:p>
          <a:p>
            <a:r>
              <a:rPr lang="en-US" sz="2400" dirty="0"/>
              <a:t>Cutting-edge field setups</a:t>
            </a:r>
          </a:p>
        </p:txBody>
      </p:sp>
    </p:spTree>
    <p:extLst>
      <p:ext uri="{BB962C8B-B14F-4D97-AF65-F5344CB8AC3E}">
        <p14:creationId xmlns:p14="http://schemas.microsoft.com/office/powerpoint/2010/main" val="23977484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1086CE-9E60-4B0C-82E9-F3A5AA6F5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DE7C70-D93F-467D-8B1C-C6EF80543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9FCC39-BC6C-4DD9-BFEF-359C808BE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60" y="10391"/>
            <a:ext cx="8849317" cy="663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299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9BEA8B-C6D6-48CD-B01E-678F902F9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Randomized Controlled Trial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E7D418-7080-4001-87BE-CB24D3841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693719"/>
            <a:ext cx="9601200" cy="4904508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Sample:</a:t>
            </a:r>
          </a:p>
          <a:p>
            <a:pPr lvl="1"/>
            <a:r>
              <a:rPr lang="en-US" sz="2400" dirty="0"/>
              <a:t>Recruit 450 low-income workers in Chennai</a:t>
            </a:r>
          </a:p>
          <a:p>
            <a:pPr lvl="1"/>
            <a:r>
              <a:rPr lang="en-US" sz="2400" dirty="0"/>
              <a:t>Hire as data-entry workers for one month</a:t>
            </a:r>
          </a:p>
          <a:p>
            <a:r>
              <a:rPr lang="en-US" sz="2400" dirty="0"/>
              <a:t>Randomized treatments</a:t>
            </a:r>
          </a:p>
          <a:p>
            <a:pPr marL="987552" lvl="1" indent="-457200">
              <a:buFont typeface="+mj-lt"/>
              <a:buAutoNum type="arabicPeriod"/>
            </a:pPr>
            <a:r>
              <a:rPr lang="en-US" sz="2400" dirty="0"/>
              <a:t>Devices to improve home sleep environment + daily feedback</a:t>
            </a:r>
          </a:p>
          <a:p>
            <a:pPr marL="987552" lvl="1" indent="-457200">
              <a:buFont typeface="+mj-lt"/>
              <a:buAutoNum type="arabicPeriod"/>
            </a:pPr>
            <a:r>
              <a:rPr lang="en-US" sz="2400" dirty="0"/>
              <a:t>Devices + Feedback + Daily Financial Incentives </a:t>
            </a:r>
            <a:br>
              <a:rPr lang="en-US" sz="2400" dirty="0"/>
            </a:br>
            <a:r>
              <a:rPr lang="en-US" sz="2400" dirty="0"/>
              <a:t>(control receives same payments unconditionally)</a:t>
            </a:r>
          </a:p>
          <a:p>
            <a:pPr marL="987552" lvl="1" indent="-457200">
              <a:buFont typeface="+mj-lt"/>
              <a:buAutoNum type="arabicPeriod"/>
            </a:pPr>
            <a:r>
              <a:rPr lang="en-US" sz="2400" dirty="0"/>
              <a:t>Cross-randomized with opportunity to nap at workplace</a:t>
            </a:r>
          </a:p>
          <a:p>
            <a:pPr marL="987552" lvl="1" indent="-457200">
              <a:buFont typeface="+mj-lt"/>
              <a:buAutoNum type="arabicPeriod"/>
            </a:pPr>
            <a:endParaRPr lang="en-US" sz="2400" dirty="0"/>
          </a:p>
          <a:p>
            <a:r>
              <a:rPr lang="en-US" sz="2400" dirty="0"/>
              <a:t>7 days of baseline work </a:t>
            </a:r>
            <a:r>
              <a:rPr lang="en-US" sz="2400" dirty="0">
                <a:sym typeface="Wingdings" panose="05000000000000000000" pitchFamily="2" charset="2"/>
              </a:rPr>
              <a:t> randomization  21 days of treatment</a:t>
            </a:r>
          </a:p>
          <a:p>
            <a:pPr lvl="1"/>
            <a:r>
              <a:rPr lang="en-US" sz="2400" dirty="0">
                <a:sym typeface="Wingdings" panose="05000000000000000000" pitchFamily="2" charset="2"/>
              </a:rPr>
              <a:t>Baseline observations add a lot of statistical power</a:t>
            </a:r>
          </a:p>
          <a:p>
            <a:pPr lvl="1"/>
            <a:r>
              <a:rPr lang="en-US" sz="2400" dirty="0">
                <a:sym typeface="Wingdings" panose="05000000000000000000" pitchFamily="2" charset="2"/>
              </a:rPr>
              <a:t>Longer treatment since effects of sleep likely to be cumulative</a:t>
            </a:r>
            <a:endParaRPr lang="en-US" sz="2400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78972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E72FDA-1313-4E5F-BCF0-DC8C38C37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CECF14-47A4-4DBE-9716-38B67D11B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B371759-652B-4E2B-89E5-4D5F5B875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069" y="169304"/>
            <a:ext cx="8696841" cy="651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846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DA8457-BC11-4E7D-9B2A-F13229426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220808C-D903-4631-B138-5B6D06404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6E8651-6640-4C97-8AD3-297B79BE0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649" y="311727"/>
            <a:ext cx="8732702" cy="654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484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C7726F-EFA2-4966-A85A-C248CDBE3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153A03-B6C0-440D-B066-514ECA491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10A80FD-AB60-4AD8-9B8C-033856DD0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760" y="187036"/>
            <a:ext cx="8899040" cy="667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7247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F4534A-5593-4109-AB8C-36AEB4998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FEAE09-CEE6-44B5-A2E3-1CA544BAD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Sleep and sleep deprivation</a:t>
            </a:r>
          </a:p>
          <a:p>
            <a:r>
              <a:rPr lang="en-US" sz="2800" dirty="0"/>
              <a:t>Labor market outcomes</a:t>
            </a:r>
          </a:p>
          <a:p>
            <a:r>
              <a:rPr lang="en-US" sz="2800" dirty="0"/>
              <a:t>Decision-making</a:t>
            </a:r>
          </a:p>
          <a:p>
            <a:r>
              <a:rPr lang="en-US" sz="2800" dirty="0"/>
              <a:t>Cognitive function</a:t>
            </a:r>
          </a:p>
          <a:p>
            <a:r>
              <a:rPr lang="en-US" sz="2800" dirty="0"/>
              <a:t>Beliefs about the beneﬁts of sleep</a:t>
            </a:r>
          </a:p>
        </p:txBody>
      </p:sp>
    </p:spTree>
    <p:extLst>
      <p:ext uri="{BB962C8B-B14F-4D97-AF65-F5344CB8AC3E}">
        <p14:creationId xmlns:p14="http://schemas.microsoft.com/office/powerpoint/2010/main" val="6156975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F9BDF9-A34C-4568-973D-C46828030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 measure: Labor market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926831-25EC-4F5F-8EB2-AABE9AAEF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735283"/>
            <a:ext cx="9601200" cy="5247408"/>
          </a:xfrm>
        </p:spPr>
        <p:txBody>
          <a:bodyPr>
            <a:normAutofit/>
          </a:bodyPr>
          <a:lstStyle/>
          <a:p>
            <a:r>
              <a:rPr lang="en-US" sz="2400" dirty="0"/>
              <a:t>Data entry task</a:t>
            </a:r>
          </a:p>
          <a:p>
            <a:pPr lvl="1"/>
            <a:r>
              <a:rPr lang="en-US" sz="2400" dirty="0"/>
              <a:t>As in Kaur-Kremer-Mullainathan </a:t>
            </a:r>
          </a:p>
          <a:p>
            <a:pPr lvl="1"/>
            <a:r>
              <a:rPr lang="en-US" sz="2400" dirty="0"/>
              <a:t>Vary piece-rate compensation within-individual over sessions</a:t>
            </a:r>
          </a:p>
          <a:p>
            <a:pPr lvl="1"/>
            <a:r>
              <a:rPr lang="en-US" sz="2400" dirty="0"/>
              <a:t>Flexible labor supply</a:t>
            </a:r>
          </a:p>
          <a:p>
            <a:r>
              <a:rPr lang="en-US" sz="2400" dirty="0"/>
              <a:t>Useful properties</a:t>
            </a:r>
          </a:p>
          <a:p>
            <a:pPr lvl="1"/>
            <a:r>
              <a:rPr lang="en-US" sz="2400" dirty="0"/>
              <a:t>Requires a variety of cognitive inputs impacted by sleep (e.g. attention, persistence)</a:t>
            </a:r>
          </a:p>
          <a:p>
            <a:pPr lvl="1"/>
            <a:r>
              <a:rPr lang="en-US" sz="2400" dirty="0"/>
              <a:t>Precise measurement of labor supply, productivity and accuracy</a:t>
            </a:r>
          </a:p>
          <a:p>
            <a:pPr lvl="1"/>
            <a:r>
              <a:rPr lang="en-US" sz="2400" dirty="0"/>
              <a:t>Allows for precise variation in incentives</a:t>
            </a:r>
          </a:p>
          <a:p>
            <a:r>
              <a:rPr lang="en-US" sz="2400" dirty="0"/>
              <a:t>Concern:</a:t>
            </a:r>
          </a:p>
          <a:p>
            <a:pPr lvl="1"/>
            <a:r>
              <a:rPr lang="en-US" sz="2400" dirty="0"/>
              <a:t>Would sleep-deprived individuals be employed in a such a cognitively challenging task in a competitive firm?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27DC958-EE6A-4B7B-A8CC-034808FC14FE}"/>
              </a:ext>
            </a:extLst>
          </p:cNvPr>
          <p:cNvSpPr/>
          <p:nvPr/>
        </p:nvSpPr>
        <p:spPr>
          <a:xfrm>
            <a:off x="3048000" y="144384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6983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5B270E-7001-4CE3-B952-B761B6148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B53868-1254-4B7E-A93B-B5F28FD64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F5168B-2797-44BA-9044-B9BBE4CB3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496" y="214633"/>
            <a:ext cx="8575904" cy="642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410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C3D900-724F-4A7C-B1CA-3692F7702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Outcomes: Labor supply and productivity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F020BF-2D31-4C6F-90F3-34DF14950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4499264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Main outcomes of interest</a:t>
            </a:r>
          </a:p>
          <a:p>
            <a:pPr lvl="1"/>
            <a:r>
              <a:rPr lang="en-US" sz="2400" dirty="0"/>
              <a:t>Overall earnings: Rs. earned per day</a:t>
            </a:r>
          </a:p>
          <a:p>
            <a:pPr lvl="1"/>
            <a:r>
              <a:rPr lang="en-US" sz="2400" dirty="0"/>
              <a:t>Labor supply: hours worked per day</a:t>
            </a:r>
          </a:p>
          <a:p>
            <a:pPr lvl="1"/>
            <a:r>
              <a:rPr lang="en-US" sz="2400" dirty="0"/>
              <a:t>Productivity: Rs. earned/hour worked</a:t>
            </a:r>
          </a:p>
          <a:p>
            <a:pPr lvl="1"/>
            <a:endParaRPr lang="en-US" sz="2400" dirty="0"/>
          </a:p>
          <a:p>
            <a:r>
              <a:rPr lang="en-US" sz="2400" dirty="0"/>
              <a:t>How to disentangle labor supply vs. productivity?</a:t>
            </a:r>
          </a:p>
          <a:p>
            <a:pPr lvl="1"/>
            <a:r>
              <a:rPr lang="en-US" sz="2400" dirty="0"/>
              <a:t>Some days are “short days” with bonus for sticking closely to work hours</a:t>
            </a:r>
          </a:p>
          <a:p>
            <a:pPr lvl="1"/>
            <a:r>
              <a:rPr lang="en-US" sz="2400" dirty="0"/>
              <a:t>Hire Matthew to enforce start and end times</a:t>
            </a:r>
          </a:p>
          <a:p>
            <a:pPr lvl="1"/>
            <a:endParaRPr lang="en-US" sz="2400" dirty="0"/>
          </a:p>
          <a:p>
            <a:r>
              <a:rPr lang="en-US" sz="2400" dirty="0"/>
              <a:t>Do naps increase earnings?</a:t>
            </a:r>
          </a:p>
          <a:p>
            <a:pPr lvl="1"/>
            <a:r>
              <a:rPr lang="en-US" sz="2400" dirty="0"/>
              <a:t>Compared to taking a break</a:t>
            </a:r>
          </a:p>
          <a:p>
            <a:pPr lvl="1"/>
            <a:r>
              <a:rPr lang="en-US" sz="2400" dirty="0"/>
              <a:t>Compared to not taking a break</a:t>
            </a:r>
          </a:p>
        </p:txBody>
      </p:sp>
    </p:spTree>
    <p:extLst>
      <p:ext uri="{BB962C8B-B14F-4D97-AF65-F5344CB8AC3E}">
        <p14:creationId xmlns:p14="http://schemas.microsoft.com/office/powerpoint/2010/main" val="31207132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44EBE6-A878-460D-993C-117D81356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Outcomes: decision-making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CC8667-15B9-4CD9-A5A5-164D6DD89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454726"/>
            <a:ext cx="9601200" cy="5226629"/>
          </a:xfrm>
        </p:spPr>
        <p:txBody>
          <a:bodyPr/>
          <a:lstStyle/>
          <a:p>
            <a:r>
              <a:rPr lang="en-US" dirty="0"/>
              <a:t>Time preferences</a:t>
            </a:r>
          </a:p>
          <a:p>
            <a:pPr marL="987552" lvl="1" indent="-457200">
              <a:buFont typeface="+mj-lt"/>
              <a:buAutoNum type="arabicPeriod"/>
            </a:pPr>
            <a:r>
              <a:rPr lang="en-US" dirty="0"/>
              <a:t>Savings task: Individuals can save money at study oﬃce every day. </a:t>
            </a:r>
          </a:p>
          <a:p>
            <a:pPr lvl="2"/>
            <a:r>
              <a:rPr lang="en-US" dirty="0"/>
              <a:t>Between-subjects variation in daily interest rates</a:t>
            </a:r>
          </a:p>
          <a:p>
            <a:pPr lvl="2"/>
            <a:r>
              <a:rPr lang="en-US" dirty="0"/>
              <a:t>Potential income effects: estimate marginal propensity to save through piece-rate variation</a:t>
            </a:r>
          </a:p>
          <a:p>
            <a:pPr marL="987552" lvl="1" indent="-457200">
              <a:buFont typeface="+mj-lt"/>
              <a:buAutoNum type="arabicPeriod"/>
            </a:pPr>
            <a:r>
              <a:rPr lang="en-US" dirty="0"/>
              <a:t>Intertemporal choice </a:t>
            </a:r>
          </a:p>
          <a:p>
            <a:pPr lvl="2"/>
            <a:r>
              <a:rPr lang="en-US" dirty="0"/>
              <a:t>Work now vs. later a la </a:t>
            </a:r>
            <a:r>
              <a:rPr lang="en-US" dirty="0" err="1"/>
              <a:t>Augenblick</a:t>
            </a:r>
            <a:r>
              <a:rPr lang="en-US" dirty="0"/>
              <a:t> and Rabin</a:t>
            </a:r>
          </a:p>
          <a:p>
            <a:pPr lvl="2"/>
            <a:endParaRPr lang="en-US" dirty="0"/>
          </a:p>
          <a:p>
            <a:r>
              <a:rPr lang="en-US" dirty="0"/>
              <a:t>Susceptibility to default effects: </a:t>
            </a:r>
          </a:p>
          <a:p>
            <a:pPr lvl="1"/>
            <a:r>
              <a:rPr lang="en-US" dirty="0"/>
              <a:t>Every day, participants have a chance to deposit or withdraw from savings</a:t>
            </a:r>
          </a:p>
          <a:p>
            <a:pPr lvl="1"/>
            <a:r>
              <a:rPr lang="en-US" dirty="0"/>
              <a:t>Within-individual daily randomization of default contribution (0 or 40 Rupees)</a:t>
            </a:r>
          </a:p>
          <a:p>
            <a:pPr lvl="1"/>
            <a:r>
              <a:rPr lang="en-US" dirty="0"/>
              <a:t>Variation of frequency of positive default across individuals</a:t>
            </a:r>
          </a:p>
          <a:p>
            <a:pPr lvl="1"/>
            <a:r>
              <a:rPr lang="en-US" dirty="0"/>
              <a:t>Outcome: “Pass-through” of default onto daily savings</a:t>
            </a:r>
          </a:p>
        </p:txBody>
      </p:sp>
    </p:spTree>
    <p:extLst>
      <p:ext uri="{BB962C8B-B14F-4D97-AF65-F5344CB8AC3E}">
        <p14:creationId xmlns:p14="http://schemas.microsoft.com/office/powerpoint/2010/main" val="1519592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2157A9-158B-49FD-ADBC-4AF4C1B31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word on lab vs. field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5386A4-F9C2-451C-AA27-36F9F6555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662545"/>
            <a:ext cx="9601200" cy="48421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Continuum</a:t>
            </a:r>
          </a:p>
          <a:p>
            <a:pPr lvl="1"/>
            <a:r>
              <a:rPr lang="en-US" dirty="0"/>
              <a:t>Entirely artefactual and abstract lab experiments</a:t>
            </a:r>
          </a:p>
          <a:p>
            <a:pPr lvl="1"/>
            <a:r>
              <a:rPr lang="en-US" dirty="0"/>
              <a:t>Entirely natural field experiments</a:t>
            </a:r>
          </a:p>
          <a:p>
            <a:pPr lvl="1"/>
            <a:r>
              <a:rPr lang="en-US" dirty="0"/>
              <a:t>But lots of stuff is in between. </a:t>
            </a:r>
          </a:p>
          <a:p>
            <a:pPr lvl="1"/>
            <a:r>
              <a:rPr lang="en-US" dirty="0"/>
              <a:t>Tradeoff control versus ecological validity</a:t>
            </a:r>
          </a:p>
          <a:p>
            <a:r>
              <a:rPr lang="en-US" dirty="0"/>
              <a:t>Famous List and Levitt critique of lab experiments </a:t>
            </a:r>
          </a:p>
          <a:p>
            <a:pPr lvl="1"/>
            <a:r>
              <a:rPr lang="en-US" dirty="0"/>
              <a:t>Site-selection bias </a:t>
            </a:r>
          </a:p>
          <a:p>
            <a:pPr lvl="1"/>
            <a:r>
              <a:rPr lang="en-US" dirty="0"/>
              <a:t>Demand effects</a:t>
            </a:r>
          </a:p>
          <a:p>
            <a:pPr lvl="1"/>
            <a:r>
              <a:rPr lang="en-US" dirty="0"/>
              <a:t>Lack of market competition </a:t>
            </a:r>
          </a:p>
          <a:p>
            <a:pPr lvl="1"/>
            <a:r>
              <a:rPr lang="en-US" dirty="0"/>
              <a:t>All true, but the real world also has many of these features!</a:t>
            </a:r>
          </a:p>
          <a:p>
            <a:r>
              <a:rPr lang="en-US" dirty="0"/>
              <a:t>Don't be dogmatic about this. Pick the right tool for the question. And be humble about interpretation.  (Matthew’s comment about belief elicitation)</a:t>
            </a:r>
          </a:p>
          <a:p>
            <a:r>
              <a:rPr lang="en-US" dirty="0"/>
              <a:t>Lots of the best recent work blows up this distinction</a:t>
            </a:r>
          </a:p>
        </p:txBody>
      </p:sp>
    </p:spTree>
    <p:extLst>
      <p:ext uri="{BB962C8B-B14F-4D97-AF65-F5344CB8AC3E}">
        <p14:creationId xmlns:p14="http://schemas.microsoft.com/office/powerpoint/2010/main" val="8537081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BF0511-236B-407E-B2A1-6BC9EB408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Outcomes: Cognitive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252959E-167C-400D-B97C-EA6A7BE55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DFD1282-F395-40FC-A4DD-518ACC55A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252" y="1485900"/>
            <a:ext cx="10846438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70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8A22F8-B78E-4B1C-9464-B5C699D80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Methodological aside:</a:t>
            </a:r>
            <a:br>
              <a:rPr lang="en-US" dirty="0"/>
            </a:br>
            <a:r>
              <a:rPr lang="en-US" dirty="0"/>
              <a:t>Controlled work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140CD9A-BF41-4D36-AD0C-4FEBB353D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in Kaur-Kremer-Mullainathan and </a:t>
            </a:r>
            <a:r>
              <a:rPr lang="en-US" dirty="0" err="1"/>
              <a:t>Breza</a:t>
            </a:r>
            <a:r>
              <a:rPr lang="en-US" dirty="0"/>
              <a:t>-Kaur-</a:t>
            </a:r>
            <a:r>
              <a:rPr lang="en-US" dirty="0" err="1"/>
              <a:t>Shamsadani</a:t>
            </a:r>
            <a:endParaRPr lang="en-US" dirty="0"/>
          </a:p>
          <a:p>
            <a:r>
              <a:rPr lang="en-US" dirty="0"/>
              <a:t>Pros</a:t>
            </a:r>
          </a:p>
          <a:p>
            <a:pPr lvl="1"/>
            <a:r>
              <a:rPr lang="en-US" dirty="0"/>
              <a:t>Better measurement: Can observe every keystroke entered, measure cognitive function, study procrastination etc. </a:t>
            </a:r>
          </a:p>
          <a:p>
            <a:pPr lvl="1"/>
            <a:r>
              <a:rPr lang="en-US" dirty="0"/>
              <a:t>Any treatment we can dream of: randomized piece rates, nap cabins, 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Artificiality: Participants know they are in experiment (informed consent, </a:t>
            </a:r>
            <a:r>
              <a:rPr lang="en-US" dirty="0" err="1"/>
              <a:t>etc</a:t>
            </a:r>
            <a:r>
              <a:rPr lang="en-US" dirty="0"/>
              <a:t>). Potential demand effects. </a:t>
            </a:r>
          </a:p>
          <a:p>
            <a:pPr lvl="1"/>
            <a:r>
              <a:rPr lang="en-US" dirty="0"/>
              <a:t>Not a firm surviving in competitive equilibrium; selection of workers may be odd</a:t>
            </a:r>
          </a:p>
        </p:txBody>
      </p:sp>
    </p:spTree>
    <p:extLst>
      <p:ext uri="{BB962C8B-B14F-4D97-AF65-F5344CB8AC3E}">
        <p14:creationId xmlns:p14="http://schemas.microsoft.com/office/powerpoint/2010/main" val="2104548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89B7E1-A916-49E0-8947-E897F4A46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Methodological aside: statistical 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31BE8E-431A-48CA-8E3E-A6B717513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/>
              <a:t>Use pilot data + Monte-Carlo simulation to consider different designs and pre-specified regressions </a:t>
            </a:r>
          </a:p>
          <a:p>
            <a:pPr lvl="1"/>
            <a:r>
              <a:rPr lang="en-US" sz="2400" dirty="0"/>
              <a:t>e.g. how many days of pre-treatment vs. post-treatment days?</a:t>
            </a:r>
          </a:p>
          <a:p>
            <a:pPr lvl="1"/>
            <a:r>
              <a:rPr lang="en-US" sz="2400" dirty="0"/>
              <a:t>Run ANCOVA regressions vs. Diff-in-Diff?</a:t>
            </a:r>
          </a:p>
          <a:p>
            <a:pPr lvl="2"/>
            <a:r>
              <a:rPr lang="en-US" sz="2200" dirty="0"/>
              <a:t>Usually should use ANCOVA</a:t>
            </a:r>
          </a:p>
          <a:p>
            <a:pPr lvl="1"/>
            <a:r>
              <a:rPr lang="en-US" sz="2400" dirty="0"/>
              <a:t>What outcomes are we hopelessly under-powered on? Drop these from design. </a:t>
            </a:r>
          </a:p>
          <a:p>
            <a:r>
              <a:rPr lang="en-US" sz="2400" dirty="0"/>
              <a:t>Strongly recommend taking power calculations seriously at design stage. Often need to go beyond canned Stata commands. </a:t>
            </a:r>
          </a:p>
          <a:p>
            <a:pPr lvl="1"/>
            <a:r>
              <a:rPr lang="en-US" sz="2400" dirty="0"/>
              <a:t>Often won’t matter, but sometimes can get substantially more bang for the buck by choosing the right design / specification</a:t>
            </a:r>
          </a:p>
        </p:txBody>
      </p:sp>
    </p:spTree>
    <p:extLst>
      <p:ext uri="{BB962C8B-B14F-4D97-AF65-F5344CB8AC3E}">
        <p14:creationId xmlns:p14="http://schemas.microsoft.com/office/powerpoint/2010/main" val="12125518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92217F-F6BA-4736-8214-6F115088B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Methodological aside: </a:t>
            </a:r>
            <a:br>
              <a:rPr lang="en-US" dirty="0"/>
            </a:br>
            <a:r>
              <a:rPr lang="en-US" dirty="0"/>
              <a:t>Multiple-hypotheses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41FEBC-4685-440C-89B7-608DBE78D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4249882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Increasingly important in experimental work: correcting for multiple tests when conducting hypothesis tests</a:t>
            </a:r>
          </a:p>
          <a:p>
            <a:r>
              <a:rPr lang="en-US" sz="2400" dirty="0"/>
              <a:t>Basic idea: the more hypotheses you test, the more likely you are to encounter Type-1 errors (“false discoveries)</a:t>
            </a:r>
          </a:p>
          <a:p>
            <a:r>
              <a:rPr lang="en-US" sz="2400" dirty="0"/>
              <a:t>Need to impose a penalty on your p-values for doing multiple tests</a:t>
            </a:r>
          </a:p>
          <a:p>
            <a:r>
              <a:rPr lang="en-US" sz="2400" dirty="0"/>
              <a:t>See Anderson (2008), List, Shaikh and Xu (2016) and Anderson and Magruder (2017) for approaches</a:t>
            </a:r>
          </a:p>
          <a:p>
            <a:r>
              <a:rPr lang="en-US" sz="2400" dirty="0"/>
              <a:t>What we do is organize outcomes by conceptually-related groups and correct p-values within group</a:t>
            </a:r>
          </a:p>
          <a:p>
            <a:r>
              <a:rPr lang="en-US" sz="2400" dirty="0"/>
              <a:t>And sometimes build indices / summary measures instead of testing each outcome by itself</a:t>
            </a:r>
          </a:p>
        </p:txBody>
      </p:sp>
    </p:spTree>
    <p:extLst>
      <p:ext uri="{BB962C8B-B14F-4D97-AF65-F5344CB8AC3E}">
        <p14:creationId xmlns:p14="http://schemas.microsoft.com/office/powerpoint/2010/main" val="14215185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D8EBDC-46A1-4BC3-9590-6EA61D3AE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Practicalities Q&amp;A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D0FB735-F2D3-4834-9BD3-B2BCAC549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901536"/>
            <a:ext cx="9601200" cy="4800600"/>
          </a:xfrm>
        </p:spPr>
        <p:txBody>
          <a:bodyPr>
            <a:normAutofit/>
          </a:bodyPr>
          <a:lstStyle/>
          <a:p>
            <a:r>
              <a:rPr lang="en-US" dirty="0"/>
              <a:t>Funding: </a:t>
            </a:r>
          </a:p>
          <a:p>
            <a:pPr lvl="1"/>
            <a:r>
              <a:rPr lang="en-US" dirty="0"/>
              <a:t>Major challenge for field experiments</a:t>
            </a:r>
          </a:p>
          <a:p>
            <a:pPr lvl="1"/>
            <a:r>
              <a:rPr lang="en-US" dirty="0"/>
              <a:t>Look for grants in other applied fields (e.g. development, education, etc.)</a:t>
            </a:r>
          </a:p>
          <a:p>
            <a:pPr lvl="1"/>
            <a:r>
              <a:rPr lang="en-US" dirty="0"/>
              <a:t>Makes inexpensive take-up experiments, experiments with firms, more attractive</a:t>
            </a:r>
          </a:p>
          <a:p>
            <a:r>
              <a:rPr lang="en-US" dirty="0"/>
              <a:t>IRB: Start early, try to be as general as possible in application</a:t>
            </a:r>
          </a:p>
          <a:p>
            <a:pPr lvl="1"/>
            <a:r>
              <a:rPr lang="en-US" dirty="0"/>
              <a:t>IRB will surprise and amaze you with the things they worry and don’t worry about</a:t>
            </a:r>
          </a:p>
          <a:p>
            <a:pPr lvl="1"/>
            <a:r>
              <a:rPr lang="en-US" dirty="0"/>
              <a:t>Substantial heterogeneity across IRB officers (in my experience)</a:t>
            </a:r>
          </a:p>
          <a:p>
            <a:r>
              <a:rPr lang="en-US" dirty="0"/>
              <a:t>Timelines:</a:t>
            </a:r>
          </a:p>
          <a:p>
            <a:pPr lvl="1"/>
            <a:r>
              <a:rPr lang="en-US" dirty="0"/>
              <a:t>Time spent up-front on design and thinking through analysis has a very high return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495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A4AE71-D09B-4BB6-B2FF-3E0F5AB1E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Substantive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599DD5-F6EB-460B-85D5-75E997D16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Gift exchange and reciprocity at work</a:t>
            </a:r>
          </a:p>
          <a:p>
            <a:r>
              <a:rPr lang="en-US" dirty="0"/>
              <a:t>Charitable giving</a:t>
            </a:r>
          </a:p>
          <a:p>
            <a:r>
              <a:rPr lang="en-US" dirty="0"/>
              <a:t>Norms, Self Image and Social Image</a:t>
            </a:r>
          </a:p>
          <a:p>
            <a:r>
              <a:rPr lang="en-US" dirty="0"/>
              <a:t>Endowment effect</a:t>
            </a:r>
          </a:p>
          <a:p>
            <a:r>
              <a:rPr lang="en-US" dirty="0"/>
              <a:t>Sleep deprivation</a:t>
            </a:r>
          </a:p>
        </p:txBody>
      </p:sp>
    </p:spTree>
    <p:extLst>
      <p:ext uri="{BB962C8B-B14F-4D97-AF65-F5344CB8AC3E}">
        <p14:creationId xmlns:p14="http://schemas.microsoft.com/office/powerpoint/2010/main" val="2932453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A4DD37-2B8D-4664-AA48-2D84E5001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/>
              <a:t>What is the role of social preferences in employment contracts?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4C9A8A-0F1A-4DD5-91F4-B09A05013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5999"/>
            <a:ext cx="9601200" cy="4333009"/>
          </a:xfrm>
        </p:spPr>
        <p:txBody>
          <a:bodyPr>
            <a:normAutofit/>
          </a:bodyPr>
          <a:lstStyle/>
          <a:p>
            <a:pPr marL="293688" indent="-293688"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200" i="1" dirty="0"/>
              <a:t>Standard View: </a:t>
            </a:r>
            <a:r>
              <a:rPr lang="en-US" sz="2200" dirty="0"/>
              <a:t>Worker effort driven by incentives (including repeated game)</a:t>
            </a:r>
          </a:p>
          <a:p>
            <a:pPr marL="293688" indent="-293688"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200" i="1" dirty="0"/>
              <a:t>Social Preferences: </a:t>
            </a:r>
            <a:r>
              <a:rPr lang="en-US" sz="2200" dirty="0"/>
              <a:t>Worker effort affected by social preferences towards employer (</a:t>
            </a:r>
            <a:r>
              <a:rPr lang="en-US" sz="2200" dirty="0" err="1"/>
              <a:t>Akerlof</a:t>
            </a:r>
            <a:r>
              <a:rPr lang="en-US" sz="2200" dirty="0"/>
              <a:t> 1982)</a:t>
            </a:r>
          </a:p>
          <a:p>
            <a:pPr marL="293688" indent="-293688"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200" dirty="0"/>
              <a:t>Observational Evidence suggestive of social preferences</a:t>
            </a:r>
          </a:p>
          <a:p>
            <a:pPr marL="568326" lvl="1" indent="-293688"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200" dirty="0"/>
              <a:t>Krueger-Mas (2004): strike and sabotage</a:t>
            </a:r>
          </a:p>
          <a:p>
            <a:pPr marL="568326" lvl="1" indent="-293688"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200" dirty="0" err="1"/>
              <a:t>Bandiera</a:t>
            </a:r>
            <a:r>
              <a:rPr lang="en-US" sz="2200" dirty="0"/>
              <a:t>, </a:t>
            </a:r>
            <a:r>
              <a:rPr lang="en-US" sz="2200" dirty="0" err="1"/>
              <a:t>Barankay</a:t>
            </a:r>
            <a:r>
              <a:rPr lang="en-US" sz="2200" dirty="0"/>
              <a:t>, and Rasul (2005): relative pay</a:t>
            </a:r>
          </a:p>
          <a:p>
            <a:pPr marL="293688" indent="-293688"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200" dirty="0"/>
              <a:t>BUT: These papers are all consistent with repeated game incentives </a:t>
            </a:r>
          </a:p>
          <a:p>
            <a:pPr marL="568326" lvl="1" indent="-293688"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200" dirty="0"/>
              <a:t>In fact: raspberries/strawberries in </a:t>
            </a:r>
            <a:r>
              <a:rPr lang="en-US" sz="2200" dirty="0" err="1"/>
              <a:t>Bandiera</a:t>
            </a:r>
            <a:r>
              <a:rPr lang="en-US" sz="2200" dirty="0"/>
              <a:t> et al. (2005)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087369765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1402</TotalTime>
  <Words>2520</Words>
  <Application>Microsoft Office PowerPoint</Application>
  <PresentationFormat>Custom</PresentationFormat>
  <Paragraphs>325</Paragraphs>
  <Slides>74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6" baseType="lpstr">
      <vt:lpstr>Crop</vt:lpstr>
      <vt:lpstr>Chart</vt:lpstr>
      <vt:lpstr>Field experiments in behavioral economics  RSF Summer CamP 2018</vt:lpstr>
      <vt:lpstr>What is a field experiment?</vt:lpstr>
      <vt:lpstr>History in economics</vt:lpstr>
      <vt:lpstr>Today</vt:lpstr>
      <vt:lpstr>Topics I won’t cover</vt:lpstr>
      <vt:lpstr>Methodological Points</vt:lpstr>
      <vt:lpstr>Quick word on lab vs. field experiments</vt:lpstr>
      <vt:lpstr>Substantive Topics</vt:lpstr>
      <vt:lpstr>What is the role of social preferences in employment contracts?</vt:lpstr>
      <vt:lpstr>Influential lab experiment:                   Fehr, Kirschsteiger and Reidl (1993)</vt:lpstr>
      <vt:lpstr>Moving to field: Gneezy and List (2006)</vt:lpstr>
      <vt:lpstr>DellaVigna, List, Malmendier and Rao (2016)</vt:lpstr>
      <vt:lpstr>Finding 1: Response to piece rate </vt:lpstr>
      <vt:lpstr>Finding 2: No response to return to employer</vt:lpstr>
      <vt:lpstr>Finding 3: No effect of gift or pay cut</vt:lpstr>
      <vt:lpstr>Methodological aside:                  Between-and Within-Subject Variation</vt:lpstr>
      <vt:lpstr>Methodological aside: Pre-analysis plan</vt:lpstr>
      <vt:lpstr>Substantive Topics</vt:lpstr>
      <vt:lpstr>Theories</vt:lpstr>
      <vt:lpstr>Field experiments on charitable giving</vt:lpstr>
      <vt:lpstr>Altruism vs. Social Pressure: DellaVigna, List and Malmendier (2012)</vt:lpstr>
      <vt:lpstr>PowerPoint Presentation</vt:lpstr>
      <vt:lpstr>PowerPoint Presentation</vt:lpstr>
      <vt:lpstr>Flyer reduces door-answering</vt:lpstr>
      <vt:lpstr>Opt out reduces overall giving</vt:lpstr>
      <vt:lpstr>Substantive Topics</vt:lpstr>
      <vt:lpstr>Bursztyn and Jensen (2015)</vt:lpstr>
      <vt:lpstr>PowerPoint Presentation</vt:lpstr>
      <vt:lpstr>PowerPoint Presentation</vt:lpstr>
      <vt:lpstr>Misperceived Social Norms: Bursztyn, Gonzalez and Yanagazawa-Drott (2018)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Substantive Topics</vt:lpstr>
      <vt:lpstr>Classic lab experiments</vt:lpstr>
      <vt:lpstr>Does the endowment effect survive in the market? List (2003; 2004; 2011)</vt:lpstr>
      <vt:lpstr>Interpretations?</vt:lpstr>
      <vt:lpstr>Moving further afield:                     Carney, Kremer, Lin and Rao (2018)</vt:lpstr>
      <vt:lpstr>Identification Challenge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Over-predict SACL take-up but not NACL (underpredict endowment effect)</vt:lpstr>
      <vt:lpstr>Under-predict WTA for endowed good</vt:lpstr>
      <vt:lpstr>PowerPoint Presentation</vt:lpstr>
      <vt:lpstr>PowerPoint Presentation</vt:lpstr>
      <vt:lpstr>PowerPoint Presentation</vt:lpstr>
      <vt:lpstr>Methodological asides:  Takeup experiment; Use of BDM/MPL</vt:lpstr>
      <vt:lpstr>Substantive Topics</vt:lpstr>
      <vt:lpstr>Sleep in Chennai</vt:lpstr>
      <vt:lpstr>PowerPoint Presentation</vt:lpstr>
      <vt:lpstr>PowerPoint Presentation</vt:lpstr>
      <vt:lpstr>Measurement advances</vt:lpstr>
      <vt:lpstr>PowerPoint Presentation</vt:lpstr>
      <vt:lpstr>Randomized Controlled Trial</vt:lpstr>
      <vt:lpstr>PowerPoint Presentation</vt:lpstr>
      <vt:lpstr>PowerPoint Presentation</vt:lpstr>
      <vt:lpstr>PowerPoint Presentation</vt:lpstr>
      <vt:lpstr>Outcomes</vt:lpstr>
      <vt:lpstr>Outcome measure: Labor market</vt:lpstr>
      <vt:lpstr>PowerPoint Presentation</vt:lpstr>
      <vt:lpstr>Outcomes: Labor supply and productivity</vt:lpstr>
      <vt:lpstr>Outcomes: decision-making tasks</vt:lpstr>
      <vt:lpstr>Outcomes: Cognitive Function</vt:lpstr>
      <vt:lpstr>Methodological aside: Controlled work environment</vt:lpstr>
      <vt:lpstr>Methodological aside: statistical power</vt:lpstr>
      <vt:lpstr>Methodological aside:  Multiple-hypotheses testing</vt:lpstr>
      <vt:lpstr>Practicalities Q&amp;A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Field experiments in behavioral economics  RSF Summer CamP 2018</dc:title>
  <dc:creator>Rao, Gautam</dc:creator>
  <cp:lastModifiedBy>Sall, Emily DePuy</cp:lastModifiedBy>
  <cp:revision>90</cp:revision>
  <dcterms:created xsi:type="dcterms:W3CDTF">2018-07-04T18:23:56Z</dcterms:created>
  <dcterms:modified xsi:type="dcterms:W3CDTF">2018-07-05T19:09:03Z</dcterms:modified>
</cp:coreProperties>
</file>