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3" r:id="rId1"/>
  </p:sldMasterIdLst>
  <p:notesMasterIdLst>
    <p:notesMasterId r:id="rId51"/>
  </p:notesMasterIdLst>
  <p:sldIdLst>
    <p:sldId id="256" r:id="rId2"/>
    <p:sldId id="273" r:id="rId3"/>
    <p:sldId id="274" r:id="rId4"/>
    <p:sldId id="275" r:id="rId5"/>
    <p:sldId id="325" r:id="rId6"/>
    <p:sldId id="265" r:id="rId7"/>
    <p:sldId id="328" r:id="rId8"/>
    <p:sldId id="276" r:id="rId9"/>
    <p:sldId id="277" r:id="rId10"/>
    <p:sldId id="329" r:id="rId11"/>
    <p:sldId id="260" r:id="rId12"/>
    <p:sldId id="282" r:id="rId13"/>
    <p:sldId id="285" r:id="rId14"/>
    <p:sldId id="286" r:id="rId15"/>
    <p:sldId id="323" r:id="rId16"/>
    <p:sldId id="284" r:id="rId17"/>
    <p:sldId id="309" r:id="rId18"/>
    <p:sldId id="291" r:id="rId19"/>
    <p:sldId id="310" r:id="rId20"/>
    <p:sldId id="295" r:id="rId21"/>
    <p:sldId id="294" r:id="rId22"/>
    <p:sldId id="305" r:id="rId23"/>
    <p:sldId id="303" r:id="rId24"/>
    <p:sldId id="311" r:id="rId25"/>
    <p:sldId id="296" r:id="rId26"/>
    <p:sldId id="297" r:id="rId27"/>
    <p:sldId id="300" r:id="rId28"/>
    <p:sldId id="312" r:id="rId29"/>
    <p:sldId id="326" r:id="rId30"/>
    <p:sldId id="313" r:id="rId31"/>
    <p:sldId id="307" r:id="rId32"/>
    <p:sldId id="308" r:id="rId33"/>
    <p:sldId id="269" r:id="rId34"/>
    <p:sldId id="324" r:id="rId35"/>
    <p:sldId id="264" r:id="rId36"/>
    <p:sldId id="279" r:id="rId37"/>
    <p:sldId id="268" r:id="rId38"/>
    <p:sldId id="314" r:id="rId39"/>
    <p:sldId id="293" r:id="rId40"/>
    <p:sldId id="320" r:id="rId41"/>
    <p:sldId id="318" r:id="rId42"/>
    <p:sldId id="321" r:id="rId43"/>
    <p:sldId id="319" r:id="rId44"/>
    <p:sldId id="315" r:id="rId45"/>
    <p:sldId id="316" r:id="rId46"/>
    <p:sldId id="278" r:id="rId47"/>
    <p:sldId id="322" r:id="rId48"/>
    <p:sldId id="327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17" autoAdjust="0"/>
    <p:restoredTop sz="86435" autoAdjust="0"/>
  </p:normalViewPr>
  <p:slideViewPr>
    <p:cSldViewPr>
      <p:cViewPr varScale="1">
        <p:scale>
          <a:sx n="48" d="100"/>
          <a:sy n="48" d="100"/>
        </p:scale>
        <p:origin x="39" y="8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1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FA78-BB8A-4DFB-A3D6-7E92612E925C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89C28-FB04-4FB8-9A1A-EE583DDF5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9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4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6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84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5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1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4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r = theta*delta*log(p0)-theta*delta*P+(1-theta)*log(delta)</a:t>
            </a:r>
          </a:p>
          <a:p>
            <a:r>
              <a:rPr lang="en-US" dirty="0"/>
              <a:t>OVB formula</a:t>
            </a:r>
          </a:p>
          <a:p>
            <a:r>
              <a:rPr lang="en-US" dirty="0"/>
              <a:t>Coefficient on log P if we don’t control for P0= -theta*delta + theta*delta*cov(P,P0)/var(P), so positively biased if cov(P,P0)&gt;0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3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08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66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8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4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7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1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CNBC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5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1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7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9C28-FB04-4FB8-9A1A-EE583DDF52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8CFA-2598-4B2A-A404-1A7112EFC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3EAA-5226-456E-97B6-08B0771D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A657-EE3A-4EC5-B4B5-26D36E86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C9A-AD78-47E4-A92D-7E0F95156D6D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7A68-885F-46FA-B561-36E3FC83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797F-F9E0-4BB8-BC42-C4C8F4A9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8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7A7-D6E7-4204-9D30-D5E952FB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18A9E-D1D4-4E54-BED3-4847E3CAA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DB5B-3EFA-4797-AB58-0AED3D23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B67C-84A5-4F58-918B-DB5E7DD57F08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D12F-040C-4A04-AE1E-68EF382C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BC5B-48D4-409C-AF12-CB67D462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0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50645-DC04-4E1B-9F49-8B45D5D6B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2264D-912F-477B-977D-96F0E5BA9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8E78-E689-4C37-8797-D2754080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1A0-3CE6-4B46-8456-444FC0F1C628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7F326-4C14-4DBF-9907-4B5785672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6F45-472D-4323-A4FC-505DF0FB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115B-05F3-41F0-994D-C8660C682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70B6-011F-4EB0-850A-CF72C147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9441-59F7-4075-8156-58748A2C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3AD3-A76B-4ADF-8AE0-5937276C03FC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42F-37E2-4405-80DF-58D13DCC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2E750-166A-4B0E-83ED-CC977366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5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1DF1-BCDA-41CB-B8EC-231FF134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83BF4-AB7B-4E91-AF5C-9F0B67BE2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1AC40-A52E-4727-99D9-4EC37C46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9FEE-4A16-44DC-BF96-87588C69FADE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6C74E-ADA4-4E4A-8620-9D7E62BA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DA2A-29A8-42D8-AC75-2A22A3A8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5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7A6-4584-427E-B5A7-8CBBD51B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49AE-611D-4EBA-AFED-638690D1B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09193-31EA-428A-981A-F5798EF6C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55DA9-523D-40ED-A333-D0248CCF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945C-B547-4178-9316-98D1211B5A8E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E3CAF-C6EC-488A-9D0C-8545AB2C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92CBE-3093-4213-B962-39A51787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1C5F-9F81-4798-A48B-BADB5AD6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CAED-BF48-4770-A7D1-15FAAF9AB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38E8-40A8-46D4-A9CA-404E2B11E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60489-3E17-42EA-AF12-0ACAC6A1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35686-B7C6-4B90-BE75-B9C41DC20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51929-AD21-4643-9A6C-B87FAA17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E8D6-1866-43A6-833B-A43417596D10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CC3FA-197C-4937-A4E9-4ADBC951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506DE-0B60-4DB4-A5CA-3862E924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6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2DC-B657-41A4-BD08-210A11A6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14A68-CEFF-4D77-9EAA-7AF49D67D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3B75-04DF-4013-98D0-F4B09D6F214A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3676E-ECC7-4F21-8F8D-283F131A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156BA-0102-4873-BE79-499C1B34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9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628FD-3250-485A-95CF-355C9F1A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7145-C48F-4D42-A6B9-6A5818140AC6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599DD-59E7-4E3C-A410-37262B55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4940A-DC74-41D7-8762-FEE2F5B5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5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BDC1-AA01-4EFE-8242-F84E286B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94B8-081C-4B2E-8795-0CA6479F7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42F80-3062-4443-8119-03AF80A5D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853FE-6B60-46DB-9D3C-12E73AE5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4297-1641-4B53-9791-2AC80160B558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D0C57-CA59-4BEC-BED4-F75B3B01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1F4B5-EA0E-429C-92AF-9FF7FE1E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7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8382-D7B5-4136-91CF-E099C600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BA9E0-8EFB-4C87-808E-0B45BC8B7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D6D0F-48CA-445A-B52E-68872B879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D5AE0-D944-455F-9B63-E639A460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3CFE-92FA-4C90-9389-3B3AEFC13F1A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56D18-862A-4CFD-B8DD-3CEADF77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95525-5222-4518-A3F3-32CE7ABD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E6488-91A1-435E-B6FA-4D520E1D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AA6B-BCC1-4A28-A976-4E0C0823D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11FE-500D-49AB-B7AF-26465151D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2507-1409-4FEB-92D2-6B0ACFCCC9EA}" type="datetime1">
              <a:rPr lang="en-US" smtClean="0"/>
              <a:t>7/3/2018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7B3E3-2D9E-49A7-B2D5-61D2001E5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31020-1A1D-4DDC-87AB-FC3BED1BC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9F91-DCFA-4663-8626-AFB348AE0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8610600" cy="2387600"/>
          </a:xfrm>
        </p:spPr>
        <p:txBody>
          <a:bodyPr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dirty="0">
                <a:solidFill>
                  <a:srgbClr val="C00000"/>
                </a:solidFill>
              </a:rPr>
              <a:t>Can the Market Multiply and Divide?</a:t>
            </a:r>
            <a:br>
              <a:rPr lang="en-US" sz="3500" dirty="0">
                <a:solidFill>
                  <a:srgbClr val="C00000"/>
                </a:solidFill>
              </a:rPr>
            </a:br>
            <a:r>
              <a:rPr lang="en-US" sz="3500" dirty="0">
                <a:solidFill>
                  <a:srgbClr val="C00000"/>
                </a:solidFill>
              </a:rPr>
              <a:t>Non-Proportional Thinking in Financial Markets</a:t>
            </a:r>
            <a:br>
              <a:rPr lang="en-US" sz="3500" dirty="0">
                <a:solidFill>
                  <a:srgbClr val="C00000"/>
                </a:solidFill>
              </a:rPr>
            </a:b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2400"/>
              <a:t>July </a:t>
            </a:r>
            <a:r>
              <a:rPr lang="en-US" sz="2400" dirty="0"/>
              <a:t>2018 </a:t>
            </a:r>
          </a:p>
          <a:p>
            <a:endParaRPr lang="en-US" sz="2400" b="1" dirty="0"/>
          </a:p>
          <a:p>
            <a:r>
              <a:rPr lang="en-US" sz="2400" dirty="0"/>
              <a:t>Kelly Shue (Yale and NBER)</a:t>
            </a:r>
          </a:p>
          <a:p>
            <a:r>
              <a:rPr lang="en-US" sz="2400" dirty="0"/>
              <a:t>Richard Townsend (UCSD)</a:t>
            </a:r>
          </a:p>
        </p:txBody>
      </p:sp>
    </p:spTree>
    <p:extLst>
      <p:ext uri="{BB962C8B-B14F-4D97-AF65-F5344CB8AC3E}">
        <p14:creationId xmlns:p14="http://schemas.microsoft.com/office/powerpoint/2010/main" val="86178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Contrast with the proportional-thinking bias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E.g. </a:t>
            </a:r>
            <a:r>
              <a:rPr lang="de-DE" sz="2200" dirty="0"/>
              <a:t>Pratt et al. 1979, Thaler 1980, Tversky and Kahneman 1981, Azar 2011, Bushong et al. 2017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Consumers are often willing to drive to another store to save $10 off a $20 calculator but not to save $10 off a $100 jacket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Consumers should think in levels, but partially focus on the discount as a proportion of the purchase price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Investors in financial markets should think proportionally, but partially think in levels and fail to scale by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A669C-0411-4FB9-8E2E-406F9BA1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Baseline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3429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𝑣𝑜𝑙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𝑝𝑟𝑖𝑐𝑒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𝑐𝑜𝑛𝑡𝑟𝑜𝑙𝑠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Stock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year-month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𝑣𝑜𝑙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total volatility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0070C0"/>
                    </a:solidFill>
                  </a:rPr>
                  <a:t>idiosyncratic volatility</a:t>
                </a:r>
                <a:r>
                  <a:rPr lang="en-US" dirty="0"/>
                  <a:t> or </a:t>
                </a:r>
                <a:r>
                  <a:rPr lang="en-US" b="1" dirty="0">
                    <a:solidFill>
                      <a:srgbClr val="FF0000"/>
                    </a:solidFill>
                  </a:rPr>
                  <a:t>absolute market beta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𝑐𝑜𝑛𝑡𝑟𝑜𝑙𝑠</m:t>
                    </m:r>
                  </m:oMath>
                </a14:m>
                <a:r>
                  <a:rPr lang="en-US" dirty="0"/>
                  <a:t> can include size (linear control or 20 size categories), sales volatility, volume, institutional ownership, market-to-book, leverage, firm FE</a:t>
                </a:r>
              </a:p>
              <a:p>
                <a:r>
                  <a:rPr lang="en-US" dirty="0"/>
                  <a:t>Standard errors double-clustered by stock and year-month</a:t>
                </a:r>
              </a:p>
              <a:p>
                <a:endParaRPr lang="en-US" dirty="0"/>
              </a:p>
              <a:p>
                <a:r>
                  <a:rPr lang="en-US" b="1" dirty="0"/>
                  <a:t>Non-proportional thinking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773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BB1BF-51F5-4BB0-8CDE-E699D842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Baseline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8800"/>
                <a:ext cx="7886700" cy="4351338"/>
              </a:xfrm>
            </p:spPr>
            <p:txBody>
              <a:bodyPr anchor="b">
                <a:normAutofit/>
              </a:bodyPr>
              <a:lstStyle/>
              <a:p>
                <a:r>
                  <a:rPr lang="en-US" dirty="0"/>
                  <a:t>A doubling in price corresponds 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&gt;30%</m:t>
                    </m:r>
                  </m:oMath>
                </a14:m>
                <a:r>
                  <a:rPr lang="en-US" dirty="0"/>
                  <a:t> decline in volatility</a:t>
                </a:r>
              </a:p>
              <a:p>
                <a:r>
                  <a:rPr lang="en-US" dirty="0"/>
                  <a:t>Holds after controlling flexibly for size, yet the size-volatility relation becomes insignificant once we control for price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8800"/>
                <a:ext cx="7886700" cy="4351338"/>
              </a:xfrm>
              <a:blipFill>
                <a:blip r:embed="rId2"/>
                <a:stretch>
                  <a:fillRect l="-773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02D31-FBC3-4730-8E0C-8AE71D41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00792"/>
            <a:ext cx="8229600" cy="31378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7D7F4F-4BEF-4351-989F-92EE1ABCD73A}"/>
              </a:ext>
            </a:extLst>
          </p:cNvPr>
          <p:cNvSpPr/>
          <p:nvPr/>
        </p:nvSpPr>
        <p:spPr>
          <a:xfrm>
            <a:off x="2438400" y="1828800"/>
            <a:ext cx="914399" cy="3042398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0B78F-A443-4CC1-A2B3-AC2A170E8349}"/>
              </a:ext>
            </a:extLst>
          </p:cNvPr>
          <p:cNvSpPr/>
          <p:nvPr/>
        </p:nvSpPr>
        <p:spPr>
          <a:xfrm>
            <a:off x="3517902" y="1828800"/>
            <a:ext cx="914399" cy="306784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36D4A-D7F9-407C-91C0-3B7BFAF9724D}"/>
              </a:ext>
            </a:extLst>
          </p:cNvPr>
          <p:cNvSpPr/>
          <p:nvPr/>
        </p:nvSpPr>
        <p:spPr>
          <a:xfrm>
            <a:off x="4565654" y="1828800"/>
            <a:ext cx="914399" cy="306784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F38689-AF19-4E48-B959-84B321ABDA10}"/>
              </a:ext>
            </a:extLst>
          </p:cNvPr>
          <p:cNvSpPr/>
          <p:nvPr/>
        </p:nvSpPr>
        <p:spPr>
          <a:xfrm>
            <a:off x="5613406" y="1866902"/>
            <a:ext cx="914399" cy="3029743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5970D8-EF9F-4B5C-BA61-8B280D02F86B}"/>
              </a:ext>
            </a:extLst>
          </p:cNvPr>
          <p:cNvSpPr/>
          <p:nvPr/>
        </p:nvSpPr>
        <p:spPr>
          <a:xfrm>
            <a:off x="6661158" y="1866902"/>
            <a:ext cx="914399" cy="3029743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68419-4E09-444C-B2E1-9281938AD0F9}"/>
              </a:ext>
            </a:extLst>
          </p:cNvPr>
          <p:cNvSpPr/>
          <p:nvPr/>
        </p:nvSpPr>
        <p:spPr>
          <a:xfrm>
            <a:off x="7766054" y="1828800"/>
            <a:ext cx="914399" cy="3067845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tabLst>
                <a:tab pos="7315200" algn="l"/>
              </a:tabLst>
            </a:pPr>
            <a:r>
              <a:rPr lang="en-US" dirty="0">
                <a:solidFill>
                  <a:srgbClr val="C00000"/>
                </a:solidFill>
              </a:rPr>
              <a:t>Non-parametric volatility-price relation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800600"/>
          </a:xfrm>
        </p:spPr>
        <p:txBody>
          <a:bodyPr anchor="b">
            <a:normAutofit/>
          </a:bodyPr>
          <a:lstStyle/>
          <a:p>
            <a:endParaRPr lang="en-US" dirty="0"/>
          </a:p>
          <a:p>
            <a:r>
              <a:rPr lang="en-US" sz="1800" dirty="0"/>
              <a:t>Plots coefficients for 20 price categories (omitted category 20), controlling for 20 size categories and time FE</a:t>
            </a:r>
          </a:p>
          <a:p>
            <a:r>
              <a:rPr lang="en-US" sz="1800" dirty="0"/>
              <a:t>Shows that negative relation is not driven only by low priced stocks that are subject to tick-size distortions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599"/>
            <a:ext cx="5943600" cy="42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3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tabLst>
                <a:tab pos="7315200" algn="l"/>
              </a:tabLst>
            </a:pPr>
            <a:r>
              <a:rPr lang="en-US" dirty="0">
                <a:solidFill>
                  <a:srgbClr val="C00000"/>
                </a:solidFill>
              </a:rPr>
              <a:t>Price can explain the size-volatility relation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8B385-853A-4A66-B945-4B26D00D207F}"/>
                  </a:ext>
                </a:extLst>
              </p:cNvPr>
              <p:cNvSpPr txBox="1"/>
              <p:nvPr/>
            </p:nvSpPr>
            <p:spPr>
              <a:xfrm>
                <a:off x="5257800" y="1225685"/>
                <a:ext cx="3505200" cy="4595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Without controlling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Controlling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Size-volatility relation flattens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~80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98B385-853A-4A66-B945-4B26D00D2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25685"/>
                <a:ext cx="3505200" cy="4595617"/>
              </a:xfrm>
              <a:prstGeom prst="rect">
                <a:avLst/>
              </a:prstGeom>
              <a:blipFill rotWithShape="1">
                <a:blip r:embed="rId2"/>
                <a:stretch>
                  <a:fillRect l="-1217" r="-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9739"/>
            <a:ext cx="3657600" cy="26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4850"/>
            <a:ext cx="3657600" cy="25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9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tabLst>
                <a:tab pos="7315200" algn="l"/>
              </a:tabLst>
            </a:pPr>
            <a:r>
              <a:rPr lang="en-US" dirty="0">
                <a:solidFill>
                  <a:srgbClr val="C00000"/>
                </a:solidFill>
              </a:rPr>
              <a:t>Price can explain the size-beta relation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8B385-853A-4A66-B945-4B26D00D207F}"/>
                  </a:ext>
                </a:extLst>
              </p:cNvPr>
              <p:cNvSpPr txBox="1"/>
              <p:nvPr/>
            </p:nvSpPr>
            <p:spPr>
              <a:xfrm>
                <a:off x="5105400" y="1225685"/>
                <a:ext cx="3810000" cy="4595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Without controlling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Controlling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Size-beta relation flattens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~80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8B385-853A-4A66-B945-4B26D00D2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225685"/>
                <a:ext cx="3810000" cy="4595617"/>
              </a:xfrm>
              <a:prstGeom prst="rect">
                <a:avLst/>
              </a:prstGeom>
              <a:blipFill>
                <a:blip r:embed="rId2"/>
                <a:stretch>
                  <a:fillRect l="-1120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EA94BC-79E3-418B-A05A-D7AA9245A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696278"/>
            <a:ext cx="3657600" cy="2660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60BC7-30C1-4205-B46E-F72730538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95634"/>
            <a:ext cx="3657600" cy="2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7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Heterogeneity and robustness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886700" cy="45720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dirty="0"/>
              <a:t>The volatility-price relation isn’t driven by a correlation between price and institutional ownership/size</a:t>
            </a:r>
          </a:p>
          <a:p>
            <a:pPr lvl="1"/>
            <a:r>
              <a:rPr lang="en-US" sz="2200" dirty="0"/>
              <a:t>But, magnitude of volatility-price relation declines with size and institutional ownership, consistent with limits to arbitrage</a:t>
            </a:r>
          </a:p>
          <a:p>
            <a:pPr marL="3429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Lower priced stocks have higher upside and downside volatility and beta, so results not driven by one tail of returns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Similar magnitudes controlling for lagged sales volatility, market-to-book, volume turnover, and leverage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Similar results after adjusting conservatively for tick-size or restricted to a subsample with zero leverage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4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Long run correction of initial over- and under-reaction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24000"/>
                <a:ext cx="7886700" cy="4652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900" b="1" dirty="0"/>
                  <a:t>Non-proportional thinking predicts</a:t>
                </a:r>
              </a:p>
              <a:p>
                <a:r>
                  <a:rPr lang="en-US" sz="1900" dirty="0"/>
                  <a:t>Overreaction to news for low-priced stocks and </a:t>
                </a:r>
                <a:r>
                  <a:rPr lang="en-US" sz="1900" i="1" dirty="0">
                    <a:solidFill>
                      <a:srgbClr val="0070C0"/>
                    </a:solidFill>
                  </a:rPr>
                  <a:t>eventual reversal</a:t>
                </a:r>
              </a:p>
              <a:p>
                <a:r>
                  <a:rPr lang="en-US" sz="1900" dirty="0"/>
                  <a:t>Underreaction to news for high-priced stocks and </a:t>
                </a:r>
                <a:r>
                  <a:rPr lang="en-US" sz="1900" i="1" dirty="0">
                    <a:solidFill>
                      <a:srgbClr val="0070C0"/>
                    </a:solidFill>
                  </a:rPr>
                  <a:t>eventual drift</a:t>
                </a:r>
              </a:p>
              <a:p>
                <a:pPr marL="0" indent="0">
                  <a:buNone/>
                </a:pPr>
                <a:endParaRPr lang="en-US" sz="1900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900" dirty="0"/>
                  <a:t>Consistent with reversals among lower priced stocks: The drop in volatility as we move from daily to quarterly returns is greater for lower priced stocks</a:t>
                </a:r>
              </a:p>
              <a:p>
                <a:pPr marL="0" indent="0">
                  <a:buNone/>
                </a:pPr>
                <a:endParaRPr lang="en-US" sz="1900" dirty="0"/>
              </a:p>
              <a:p>
                <a:pPr marL="0" indent="0">
                  <a:buNone/>
                </a:pPr>
                <a:r>
                  <a:rPr lang="en-US" sz="1900" b="1" dirty="0"/>
                  <a:t>Direct test of long run correction: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9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𝑟𝑒𝑡</m:t>
                          </m:r>
                        </m:e>
                        <m:sub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900" i="1" dirty="0" err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19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𝑝𝑟𝑖𝑐𝑒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𝑟𝑒𝑡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𝑚𝑘𝑡</m:t>
                          </m:r>
                        </m:sup>
                      </m:sSubSup>
                      <m:r>
                        <a:rPr lang="en-US" sz="1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𝑐𝑜𝑛𝑡𝑟𝑜𝑙𝑠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1900" dirty="0"/>
              </a:p>
              <a:p>
                <a:endParaRPr lang="en-US" sz="1900" dirty="0"/>
              </a:p>
              <a:p>
                <a:r>
                  <a:rPr lang="en-US" sz="1900" dirty="0"/>
                  <a:t>Limit sample to months with big market shocks,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𝑟𝑒𝑡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𝑚𝑘𝑡</m:t>
                            </m:r>
                          </m:sup>
                        </m:sSubSup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&gt;10%</m:t>
                    </m:r>
                  </m:oMath>
                </a14:m>
                <a:endParaRPr lang="en-US" sz="1900" b="0" dirty="0">
                  <a:ea typeface="Cambria Math" panose="02040503050406030204" pitchFamily="18" charset="0"/>
                </a:endParaRPr>
              </a:p>
              <a:p>
                <a:r>
                  <a:rPr lang="en-US" sz="1900" dirty="0"/>
                  <a:t>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en-US" sz="1900" dirty="0"/>
                  <a:t> in the SR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 in the LR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24000"/>
                <a:ext cx="7886700" cy="4652963"/>
              </a:xfrm>
              <a:blipFill>
                <a:blip r:embed="rId3"/>
                <a:stretch>
                  <a:fillRect l="-696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8CBF-3900-48A3-9A9F-78936C30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2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Long run correction of initial over- and under-reaction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Overreaction to news for low-priced stocks and eventual reversal</a:t>
            </a:r>
          </a:p>
          <a:p>
            <a:r>
              <a:rPr lang="en-US" sz="2000" dirty="0"/>
              <a:t>Underreaction to news for high-priced stocks and eventual drift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43BE5-65D5-45FF-AF00-00E83CC9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24279"/>
            <a:ext cx="8229600" cy="22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Splits as an event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Potential concern: poor performance leads to low price and high vol </a:t>
            </a:r>
          </a:p>
          <a:p>
            <a:pPr lvl="1"/>
            <a:r>
              <a:rPr lang="en-US" sz="2200" dirty="0"/>
              <a:t>More generally, omitted variables drive price-volatility relation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To identify a causal effect of price, we conduct a regression discontinuity around stock splits</a:t>
            </a:r>
          </a:p>
          <a:p>
            <a:pPr lvl="1"/>
            <a:r>
              <a:rPr lang="en-US" sz="2200" dirty="0"/>
              <a:t>Following a standard 2-for-1 stock split, the price falls by half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Splits are not random (they tend to follow good performance), but splits are pre-scheduled and fundamentals are unlikely to change exactly on the split date</a:t>
            </a:r>
          </a:p>
          <a:p>
            <a:pPr lvl="1"/>
            <a:r>
              <a:rPr lang="en-US" sz="2200" dirty="0"/>
              <a:t>We verify this in the data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Expect the opposite patterns for reverse splits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BB1BF-51F5-4BB0-8CDE-E699D842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9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Proportional thinking in financial markets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Market value of the firm:</a:t>
            </a:r>
          </a:p>
          <a:p>
            <a:pPr marL="0" indent="0">
              <a:buNone/>
            </a:pPr>
            <a:r>
              <a:rPr lang="en-US" sz="2400" dirty="0"/>
              <a:t>	Size = number of shares × share price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financial markets, rational agents should react to news about firm value in terms of proportional price changes, i.e. </a:t>
            </a:r>
            <a:r>
              <a:rPr lang="en-US" sz="2400" b="1" dirty="0">
                <a:solidFill>
                  <a:srgbClr val="0070C0"/>
                </a:solidFill>
              </a:rPr>
              <a:t>returns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Holding firm size constant, nominal price of a financial security has no real meaning</a:t>
            </a:r>
          </a:p>
          <a:p>
            <a:pPr lvl="1"/>
            <a:r>
              <a:rPr lang="en-US" sz="2400" dirty="0"/>
              <a:t>Price can easily be changed through splits or reverse splits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But changes in the value of stocks are frequently reported in dollar units rather than or in addition to return units…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5ACD7-8C35-4611-89F5-AAFEAF28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Regression discontinuity around stock splits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8800"/>
                <a:ext cx="7886700" cy="4351338"/>
              </a:xfrm>
            </p:spPr>
            <p:txBody>
              <a:bodyPr anchor="b"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Proxy for daily volatility using scaled intraday price range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&gt;35%</m:t>
                    </m:r>
                  </m:oMath>
                </a14:m>
                <a:r>
                  <a:rPr lang="en-US" dirty="0"/>
                  <a:t> persistent increase in intraday price range after splits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8800"/>
                <a:ext cx="7886700" cy="4351338"/>
              </a:xfrm>
              <a:blipFill>
                <a:blip r:embed="rId2"/>
                <a:stretch>
                  <a:fillRect l="-773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599"/>
            <a:ext cx="5943600" cy="43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91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Splits (total volatility)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8800"/>
                <a:ext cx="7886700" cy="4351338"/>
              </a:xfrm>
            </p:spPr>
            <p:txBody>
              <a:bodyPr anchor="b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Regression coefficients on event months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dirty="0"/>
                  <a:t> is omitted), controlling for stock and calendar year-month FE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8800"/>
                <a:ext cx="7886700" cy="4351338"/>
              </a:xfrm>
              <a:blipFill rotWithShape="1">
                <a:blip r:embed="rId2"/>
                <a:stretch>
                  <a:fillRect l="-850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70541-429C-48AC-A51F-A8F01344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26135"/>
            <a:ext cx="5943600" cy="43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3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Splits (absolute beta)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409C4-926B-428F-8AB9-9DBF8B43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67496"/>
            <a:ext cx="5943600" cy="43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Reverse splits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dirty="0"/>
              <a:t>Following reverse splits when price jumps, volatility drops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66704-1344-432D-BA07-AA871DE8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4237"/>
            <a:ext cx="5943600" cy="43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Remaining alternative explanations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Low prices may attract speculative investors who push up volatility</a:t>
            </a:r>
          </a:p>
          <a:p>
            <a:pPr marL="0" indent="0">
              <a:buNone/>
            </a:pPr>
            <a:r>
              <a:rPr lang="en-US" sz="2200" dirty="0"/>
              <a:t>(Brandt et al. 2009; Dhar et al. 2004)</a:t>
            </a:r>
          </a:p>
          <a:p>
            <a:pPr lvl="1"/>
            <a:r>
              <a:rPr lang="en-US" sz="2200" dirty="0"/>
              <a:t>Unlikely that investor base changes in a single day after split</a:t>
            </a:r>
          </a:p>
          <a:p>
            <a:pPr lvl="1"/>
            <a:r>
              <a:rPr lang="en-US" sz="2200" dirty="0"/>
              <a:t>Not obvious that speculative investors would overreact to news, leading to higher betas and subsequent reversals</a:t>
            </a:r>
          </a:p>
          <a:p>
            <a:pPr marL="3429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Firms may announce splits when they expect changes in firm strategy/performance, which could affect volatility</a:t>
            </a:r>
          </a:p>
          <a:p>
            <a:pPr lvl="1"/>
            <a:r>
              <a:rPr lang="en-US" sz="2200" dirty="0"/>
              <a:t>However, splits are usually announced one month ahead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We can also examine these stories in more detail…</a:t>
            </a:r>
          </a:p>
          <a:p>
            <a:pPr marL="342900" lvl="1" indent="0">
              <a:buNone/>
            </a:pPr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BB1BF-51F5-4BB0-8CDE-E699D842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8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Volume after splits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914400"/>
            <a:ext cx="3886200" cy="5578474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Holding a stock’s market cap constant, increased speculation should lead to higher volume</a:t>
            </a:r>
          </a:p>
          <a:p>
            <a:r>
              <a:rPr lang="en-US" sz="1800" dirty="0"/>
              <a:t>Instead, volume drops after splits, consistent with some investors trading fixed numbers of shares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Volume increases following reverse splits, consistent with some investors trading fixed numbers of shares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5286"/>
            <a:ext cx="3566160" cy="593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3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Institutional ownership and sales volatility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5720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dirty="0"/>
              <a:t>Changes in institutional ownership and sales volatility after splits are economically small and insignificant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Also, splits are not associated with </a:t>
            </a:r>
            <a:r>
              <a:rPr lang="en-US" b="1" i="1" dirty="0">
                <a:solidFill>
                  <a:srgbClr val="0070C0"/>
                </a:solidFill>
              </a:rPr>
              <a:t>discontinuous</a:t>
            </a:r>
            <a:r>
              <a:rPr lang="en-US" dirty="0"/>
              <a:t> changes in retail investor characteristics e.g. income and net worth</a:t>
            </a:r>
          </a:p>
          <a:p>
            <a:pPr marL="0" indent="0">
              <a:buNone/>
            </a:pPr>
            <a:r>
              <a:rPr lang="en-US" dirty="0"/>
              <a:t>					(data from Barber and Odean, 2000)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9C426-8671-4A54-8233-D13FD139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7000"/>
            <a:ext cx="8229600" cy="10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Option implied vol and actual vol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b">
            <a:normAutofit/>
          </a:bodyPr>
          <a:lstStyle/>
          <a:p>
            <a:r>
              <a:rPr lang="en-US" sz="2000" dirty="0"/>
              <a:t>Usually, we expect Implied Vol &gt; Vol in option markets</a:t>
            </a:r>
          </a:p>
          <a:p>
            <a:r>
              <a:rPr lang="en-US" sz="2000" dirty="0"/>
              <a:t>Results are consistent with option traders under-estimating the increase in volatility after splits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A30B1-7551-4010-8569-1C7E0D92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5943600" cy="43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2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Extension: reactions to earnings surprises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Non-proportional thinking may distort reactions to news if the news itself is reported in nominal rather than the appropriate scaled units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Suppose a firm’s EPS beats expectations by 5 cents per share</a:t>
            </a:r>
          </a:p>
          <a:p>
            <a:pPr lvl="1"/>
            <a:r>
              <a:rPr lang="en-US" sz="2200" dirty="0"/>
              <a:t>This is a bigger positive surprise if the firm’s price is $20/share than if the firm’s price is $30/share</a:t>
            </a:r>
          </a:p>
          <a:p>
            <a:pPr lvl="1"/>
            <a:r>
              <a:rPr lang="en-US" sz="2200" dirty="0"/>
              <a:t>Therefore, most academic papers measure earnings news as 5 cents scaled by lagged share price</a:t>
            </a:r>
          </a:p>
          <a:p>
            <a:pPr marL="342900" lvl="1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However, the media usually reports the nominal EPS surprise…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BB1BF-51F5-4BB0-8CDE-E699D842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54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CNBC earnings announcement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71F-8109-48A3-94EB-899FC6837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D41CB-A125-4743-A0AC-50F40402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" y="1775212"/>
            <a:ext cx="7895463" cy="445216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EAE26-171F-4189-9D3B-34E7CE4B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6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Wall Street Journal (1970s)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71F-8109-48A3-94EB-899FC6837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D41CB-A125-4743-A0AC-50F404023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7" y="1598327"/>
            <a:ext cx="7895463" cy="480593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EAE26-171F-4189-9D3B-34E7CE4B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29400" y="3276600"/>
            <a:ext cx="762000" cy="259080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5791200"/>
            <a:ext cx="6781800" cy="381000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Nominal vs. scaled earnings surprise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825625"/>
                <a:ext cx="8077200" cy="435133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𝐶𝐴𝑅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𝑠𝑐𝑎𝑙𝑒𝑑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𝑠𝑢𝑟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𝑛𝑜𝑚𝑖𝑛𝑎𝑙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𝑠𝑢𝑟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𝑛𝑜𝑚𝑖𝑛𝑎𝑙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𝑠𝑢𝑟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200" dirty="0"/>
                  <a:t>= actual earnings – forecasted earnings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𝑠𝑐𝑎𝑙𝑒𝑑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𝑠𝑢𝑟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𝑛𝑜𝑚𝑖𝑛𝑎𝑙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𝑠𝑢𝑟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200" dirty="0"/>
              </a:p>
              <a:p>
                <a:r>
                  <a:rPr lang="en-US" sz="2200" dirty="0"/>
                  <a:t>Measure both as percentiles to make coefficients comparable</a:t>
                </a:r>
              </a:p>
              <a:p>
                <a:endParaRPr lang="en-US" sz="800" dirty="0"/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Consistent with a non-proportional thinking bias, we find that </a:t>
                </a:r>
                <a:r>
                  <a:rPr lang="en-US" sz="2200" b="1" i="1" dirty="0">
                    <a:solidFill>
                      <a:srgbClr val="002060"/>
                    </a:solidFill>
                  </a:rPr>
                  <a:t>nominal surprise 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predicts short run returns but only </a:t>
                </a:r>
                <a:r>
                  <a:rPr lang="en-US" sz="2200" b="1" i="1" dirty="0">
                    <a:solidFill>
                      <a:srgbClr val="002060"/>
                    </a:solidFill>
                  </a:rPr>
                  <a:t>scaled surprise 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predicts long run return reactions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825625"/>
                <a:ext cx="8077200" cy="4351338"/>
              </a:xfrm>
              <a:blipFill>
                <a:blip r:embed="rId2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BB1BF-51F5-4BB0-8CDE-E699D842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85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Short run reactions to earnings surprises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6576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dirty="0"/>
              <a:t>In the short run, investors react as much or more to the nominal earnings surprise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275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09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Long run reactions to earnings surprises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b">
            <a:normAutofit/>
          </a:bodyPr>
          <a:lstStyle/>
          <a:p>
            <a:r>
              <a:rPr lang="en-US" sz="2000" dirty="0"/>
              <a:t>In the long run, only the scaled earnings surprise affects prices</a:t>
            </a:r>
          </a:p>
          <a:p>
            <a:r>
              <a:rPr lang="en-US" sz="2000" dirty="0"/>
              <a:t>Implies overreaction to the scaled earnings surprise for high priced firms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Opposite of the baseline prediction of underreaction to news for high priced firms, because the news itself is reported in the wrong units!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196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797D54-6CCA-45D0-B7E1-3742330DFAD8}"/>
              </a:ext>
            </a:extLst>
          </p:cNvPr>
          <p:cNvSpPr/>
          <p:nvPr/>
        </p:nvSpPr>
        <p:spPr>
          <a:xfrm>
            <a:off x="2743200" y="2286000"/>
            <a:ext cx="914399" cy="1967308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15F9ED-8348-4E9A-B09B-82AC8E2C43E8}"/>
              </a:ext>
            </a:extLst>
          </p:cNvPr>
          <p:cNvSpPr/>
          <p:nvPr/>
        </p:nvSpPr>
        <p:spPr>
          <a:xfrm>
            <a:off x="7740938" y="2286000"/>
            <a:ext cx="914399" cy="1967308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Non-proportional thinking: Investors think that news should correspond to a dollar change in price rather than a percentage change in price</a:t>
            </a:r>
          </a:p>
          <a:p>
            <a:pPr lvl="1"/>
            <a:r>
              <a:rPr lang="en-US" sz="1900" dirty="0"/>
              <a:t>Return overreaction for low-priced stocks and underreaction for high priced stocks</a:t>
            </a:r>
          </a:p>
          <a:p>
            <a:pPr marL="342900" lvl="1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Economic magnitudes are large</a:t>
            </a:r>
          </a:p>
          <a:p>
            <a:pPr lvl="1"/>
            <a:r>
              <a:rPr lang="en-US" sz="1900" dirty="0"/>
              <a:t>Non-proportional thinking can explain a significant portion of the “leverage effect” puzzle as well as the volatility-size and beta-size relations in the data</a:t>
            </a:r>
          </a:p>
          <a:p>
            <a:pPr lvl="1"/>
            <a:endParaRPr lang="en-US" sz="1900" dirty="0"/>
          </a:p>
          <a:p>
            <a:pPr marL="0" indent="0">
              <a:buNone/>
            </a:pPr>
            <a:r>
              <a:rPr lang="en-US" sz="1900" dirty="0"/>
              <a:t>Non-proportional thinking also distorts reactions to news that is itself reported in nominal rather than real units</a:t>
            </a:r>
          </a:p>
          <a:p>
            <a:pPr lvl="1"/>
            <a:endParaRPr lang="en-US" sz="1900" dirty="0"/>
          </a:p>
          <a:p>
            <a:pPr marL="0" indent="0">
              <a:buNone/>
            </a:pPr>
            <a:r>
              <a:rPr lang="en-US" sz="1900" dirty="0"/>
              <a:t>Offers insight into the determinants of volatility, drift, and reversals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58AE31-4873-4517-AD2C-1FD855EA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93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27037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Leverage does not explain the “leverage effect”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599" y="1828800"/>
            <a:ext cx="7886700" cy="4351338"/>
          </a:xfrm>
        </p:spPr>
        <p:txBody>
          <a:bodyPr anchor="t">
            <a:normAutofit/>
          </a:bodyPr>
          <a:lstStyle/>
          <a:p>
            <a:r>
              <a:rPr lang="en-US" sz="1800" dirty="0"/>
              <a:t>Leverage effect: firms with low price or negative returns have high vol</a:t>
            </a:r>
          </a:p>
          <a:p>
            <a:pPr lvl="1"/>
            <a:r>
              <a:rPr lang="en-US" dirty="0"/>
              <a:t>Potential explanation: As asset value declines, equity becomes more levered, so equity volatility and beta increases</a:t>
            </a:r>
          </a:p>
          <a:p>
            <a:r>
              <a:rPr lang="en-US" sz="1800" dirty="0"/>
              <a:t>But, we find similar patterns for firms with zero leverage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229600" cy="247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49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 simple model of non-proportional thinking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b="0" dirty="0"/>
                  <a:t> is c</a:t>
                </a:r>
                <a:r>
                  <a:rPr lang="en-US" dirty="0"/>
                  <a:t>urrent share price of a stock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reference price in the minds of investors</a:t>
                </a:r>
              </a:p>
              <a:p>
                <a:r>
                  <a:rPr lang="en-US" dirty="0"/>
                  <a:t>News is released, rational return reaction should be fraction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Non-proportional thinking leads investors to think that news should move prices by a nominal amount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equals the rational return reaction if the stock’s price equaled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is extent of non-proportional thinking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Return reaction to news: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8CBF-3900-48A3-9A9F-78936C30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33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Model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Overreaction to news for low-priced stocks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), and eventual reversal as prices reflect fundamentals</a:t>
                </a:r>
              </a:p>
              <a:p>
                <a:r>
                  <a:rPr lang="en-US" dirty="0"/>
                  <a:t>Underreaction to news for high-priced stocks and eventual drift in the direction of news as prices reflect fundamentals</a:t>
                </a:r>
              </a:p>
              <a:p>
                <a:endParaRPr lang="en-US" dirty="0"/>
              </a:p>
              <a:p>
                <a:r>
                  <a:rPr lang="en-US" dirty="0"/>
                  <a:t>Higher total and idiosyncratic volatility for lower priced stocks</a:t>
                </a:r>
              </a:p>
              <a:p>
                <a:r>
                  <a:rPr lang="en-US" dirty="0"/>
                  <a:t>Higher absolute beta for lower priced stocks </a:t>
                </a:r>
                <a:br>
                  <a:rPr lang="en-US" dirty="0"/>
                </a:br>
                <a:r>
                  <a:rPr lang="en-US" dirty="0"/>
                  <a:t>(due to overreaction to market news)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8CBF-3900-48A3-9A9F-78936C30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40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CRSP</a:t>
            </a:r>
          </a:p>
          <a:p>
            <a:r>
              <a:rPr lang="en-US" sz="2400" dirty="0"/>
              <a:t>CompuStat</a:t>
            </a:r>
          </a:p>
          <a:p>
            <a:r>
              <a:rPr lang="en-US" sz="2400" dirty="0"/>
              <a:t>I/B/E/S: Quarterly earnings surprises relative to analyst forecasts</a:t>
            </a:r>
          </a:p>
          <a:p>
            <a:r>
              <a:rPr lang="en-US" sz="2400" dirty="0"/>
              <a:t>Optionmetrics</a:t>
            </a:r>
          </a:p>
          <a:p>
            <a:r>
              <a:rPr lang="en-US" sz="2400" dirty="0"/>
              <a:t>Thomson One: Institutional ownership data</a:t>
            </a:r>
          </a:p>
          <a:p>
            <a:r>
              <a:rPr lang="en-US" sz="2400" dirty="0"/>
              <a:t>Ken French Data Library: size cutoffs, market variables</a:t>
            </a:r>
          </a:p>
          <a:p>
            <a:r>
              <a:rPr lang="en-US" sz="2400" dirty="0"/>
              <a:t>Barber and Odean (2000)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E48E3-4D4A-4DC7-B372-ABB1B7E6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56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 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E48E3-4D4A-4DC7-B372-ABB1B7E6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54300-0819-4126-ABC6-57933FEDA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8229600" cy="20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5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Within-firm changes in price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0119" y="5943600"/>
            <a:ext cx="7886700" cy="5334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1800" dirty="0"/>
              <a:t>Recent returns have a stronger negative relation with volatility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39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92155"/>
            <a:ext cx="5943600" cy="17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943600" cy="250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85800" y="3429000"/>
            <a:ext cx="78867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Controlling for firm FE (identifying off of within-firm changes in price)</a:t>
            </a:r>
          </a:p>
        </p:txBody>
      </p:sp>
    </p:spTree>
    <p:extLst>
      <p:ext uri="{BB962C8B-B14F-4D97-AF65-F5344CB8AC3E}">
        <p14:creationId xmlns:p14="http://schemas.microsoft.com/office/powerpoint/2010/main" val="103275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Android, Apple, and Etrade apps (2010s)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91819-E8D9-4C08-ADF4-0CA1C907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40542"/>
            <a:ext cx="2514600" cy="37719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B26E40-7309-4371-9B25-A5C0E2B5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53" y="2040542"/>
            <a:ext cx="2121693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459F6-4904-46FD-B71A-7A265BEAD5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81" y="1830992"/>
            <a:ext cx="2357437" cy="4191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16C70-A090-4FAC-A15F-F46C6058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tabLst>
                <a:tab pos="7315200" algn="l"/>
              </a:tabLst>
            </a:pPr>
            <a:r>
              <a:rPr lang="en-US" dirty="0">
                <a:solidFill>
                  <a:srgbClr val="C00000"/>
                </a:solidFill>
              </a:rPr>
              <a:t>Heterogeneity by size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 dirty="0"/>
              <a:t>Volatility-price relation isn’t driven by a correlation between price and size</a:t>
            </a:r>
          </a:p>
          <a:p>
            <a:pPr lvl="1"/>
            <a:r>
              <a:rPr lang="en-US" sz="2000" dirty="0"/>
              <a:t>But the magnitude of volatility-price relation declines with size, consistent with limits to arbitrage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" y="1447800"/>
            <a:ext cx="8229600" cy="35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14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C00000"/>
                </a:solidFill>
              </a:rPr>
              <a:t>Heterogeneity by institutional ownership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1910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000" dirty="0"/>
              <a:t>Volatility-price relation isn’t driven by a correlation between price and institutional ownership</a:t>
            </a:r>
          </a:p>
          <a:p>
            <a:pPr lvl="1"/>
            <a:r>
              <a:rPr lang="en-US" sz="2000" dirty="0"/>
              <a:t>But the magnitude of volatility-price relation declines with institutional ownership, consistent with limits to arbitrage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23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537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C00000"/>
                </a:solidFill>
              </a:rPr>
              <a:t>Heterogeneity by decade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7338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dirty="0"/>
              <a:t>Some variation over time, but the relation is not only driven by the early sample period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9600" cy="20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7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Upside and downside volatility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267200"/>
          </a:xfrm>
        </p:spPr>
        <p:txBody>
          <a:bodyPr anchor="b">
            <a:normAutofit/>
          </a:bodyPr>
          <a:lstStyle/>
          <a:p>
            <a:r>
              <a:rPr lang="en-US" dirty="0"/>
              <a:t>Non-proportional thinking predicts that investors will overreact to both positive and negative news for lower priced stocks</a:t>
            </a:r>
          </a:p>
          <a:p>
            <a:r>
              <a:rPr lang="en-US" dirty="0"/>
              <a:t>Lower share price is associated with greater upside and downside volatility, as well as greater upside and downside beta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282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14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Similar results with additional control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8A68A-CAE1-4A75-BD31-45791CC0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2587"/>
            <a:ext cx="8229600" cy="40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08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27037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Adjusting for tick-size distortions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599" y="1295400"/>
            <a:ext cx="7886700" cy="48847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Subtract half a tick if price is up, and add half a tick if price is down</a:t>
            </a:r>
          </a:p>
          <a:p>
            <a:pPr lvl="1"/>
            <a:r>
              <a:rPr lang="en-US" sz="1700" dirty="0"/>
              <a:t>These artificial prices round to actual prices but compress returns </a:t>
            </a:r>
            <a:br>
              <a:rPr lang="en-US" sz="1700" dirty="0"/>
            </a:br>
            <a:r>
              <a:rPr lang="en-US" sz="1700" dirty="0"/>
              <a:t>→ Lower bound for true volatility absent tick-size constraints</a:t>
            </a:r>
          </a:p>
          <a:p>
            <a:pPr lvl="1"/>
            <a:r>
              <a:rPr lang="en-US" sz="1700" dirty="0"/>
              <a:t>Difference between true volatility and lower bound is largest for low priced stocks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sz="2000" dirty="0"/>
              <a:t>If tick-size effects drive our results, the price-volatility relation should disappear using this alternative volatility measure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4595F-F159-432C-A4FB-61F8B7E3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7493"/>
            <a:ext cx="7315200" cy="274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0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Related literature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Thinking about value in the wrong units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000" dirty="0"/>
              <a:t>Birru and Wang (2015, 2016): Investors mistakenly believe that low-priced stocks have more room to grow</a:t>
            </a:r>
          </a:p>
          <a:p>
            <a:pPr marL="342900" lvl="1" indent="0">
              <a:buNone/>
            </a:pPr>
            <a:endParaRPr lang="en-US" sz="800" dirty="0"/>
          </a:p>
          <a:p>
            <a:pPr lvl="1"/>
            <a:r>
              <a:rPr lang="en-US" sz="2000" dirty="0"/>
              <a:t>Shue and Townsend (2017): Thinking about the number rather than value of options contributed to the rise in CEO pay</a:t>
            </a:r>
          </a:p>
          <a:p>
            <a:pPr lvl="1"/>
            <a:endParaRPr lang="en-US" sz="800" dirty="0"/>
          </a:p>
          <a:p>
            <a:pPr lvl="1"/>
            <a:r>
              <a:rPr lang="en-US" sz="2000" dirty="0"/>
              <a:t>Baker and Wurgler (2004a,b), Baker et al. (2007), Hartzmark and Solomon (2017, 2018): Investors think about dividends and capital gains separately instead of total returns</a:t>
            </a:r>
          </a:p>
          <a:p>
            <a:pPr lvl="1"/>
            <a:endParaRPr lang="en-US" sz="800" dirty="0"/>
          </a:p>
          <a:p>
            <a:pPr lvl="1"/>
            <a:r>
              <a:rPr lang="en-US" sz="2000" dirty="0"/>
              <a:t>Money illusion with respect to nominal and real value of: Fisher (1928); Benartzi and Thaler (1995)</a:t>
            </a:r>
          </a:p>
          <a:p>
            <a:pPr lvl="1"/>
            <a:endParaRPr lang="en-US" sz="800" dirty="0"/>
          </a:p>
          <a:p>
            <a:pPr marL="0" indent="0">
              <a:buNone/>
            </a:pPr>
            <a:r>
              <a:rPr lang="en-US" sz="2000" dirty="0"/>
              <a:t>We offer a new explanation of some known facts/puzzles regarding volatility, e.g. Dubofsky (1991), Dhar et al. (2004)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A669C-0411-4FB9-8E2E-406F9BA1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39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Change in investor base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Splits are not associated with </a:t>
            </a:r>
            <a:r>
              <a:rPr lang="en-US" b="1" i="1" dirty="0">
                <a:solidFill>
                  <a:srgbClr val="0070C0"/>
                </a:solidFill>
              </a:rPr>
              <a:t>discontinuous</a:t>
            </a:r>
            <a:r>
              <a:rPr lang="en-US" dirty="0"/>
              <a:t> changes in retail investor characteristics e.g. income and net worth</a:t>
            </a:r>
          </a:p>
          <a:p>
            <a:pPr marL="0" indent="0">
              <a:buNone/>
            </a:pPr>
            <a:r>
              <a:rPr lang="en-US" dirty="0"/>
              <a:t>					(data from Barber and Odean, 2000)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D14A79-6A6D-354B-947A-AB734FE0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7719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951A4-85DC-2541-88F1-66E73F1D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68" y="1295400"/>
            <a:ext cx="36671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3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Trading strategy: buy straddles on split 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 anchor="b">
            <a:normAutofit/>
          </a:bodyPr>
          <a:lstStyle/>
          <a:p>
            <a:r>
              <a:rPr lang="en-US" sz="2000" dirty="0"/>
              <a:t>Average 15 percent return within 40 days after split (does not account for transaction costs)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A30B1-7551-4010-8569-1C7E0D92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19226"/>
            <a:ext cx="59436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0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Splits (idiosyncratic volatility)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76D18-3CDB-4CC9-A392-7567D57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7F53F-F63F-4ED8-A2C6-FA9DF84D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67496"/>
            <a:ext cx="5943600" cy="43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1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CNBC (2010s)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71F-8109-48A3-94EB-899FC6837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D41CB-A125-4743-A0AC-50F404023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" y="1761059"/>
            <a:ext cx="7895463" cy="44804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EAE26-171F-4189-9D3B-34E7CE4B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2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Our hypothesis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Non-proportional thinking: Investors think that news should correspond to a dollar change in price rather than a percentage change </a:t>
            </a:r>
          </a:p>
          <a:p>
            <a:pPr lvl="1"/>
            <a:r>
              <a:rPr lang="en-US" sz="2100" dirty="0"/>
              <a:t>Motivated by experimental evidence (Svedsater et al. 2007)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two otherwise identical stocks, one trading at $20/share, another at $30/share</a:t>
            </a:r>
          </a:p>
          <a:p>
            <a:pPr lvl="1"/>
            <a:r>
              <a:rPr lang="en-US" sz="2100" dirty="0"/>
              <a:t>Investors may think the same piece of news should correspond to a $1 increase in price for both stocks</a:t>
            </a:r>
          </a:p>
          <a:p>
            <a:pPr lvl="1"/>
            <a:endParaRPr lang="en-US" sz="2100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→ Overreaction to news for low-priced stocks: return reaction to news is (relatively) too big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→ Underreaction to news for high-priced stocks: return reaction to news is (relatively) too small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E5A2B-E49A-4120-9322-9C34FC04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Volatility predictions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Measures of a stock’s volatility: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Total volatility: standard deviation of returns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Idiosyncratic volatility: standard deviation of returns in excess of market returns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Beta: scaled covariance between the stock’s return and the market return</a:t>
            </a:r>
          </a:p>
          <a:p>
            <a:pPr marL="342900" lvl="1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Return overreaction for lower priced stocks → These stocks will have greater total volatility, idiosyncratic volatility, and absolute beta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0E5A2B-E49A-4120-9322-9C34FC04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rgbClr val="C00000"/>
                </a:solidFill>
              </a:rPr>
              <a:t>Preview of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10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 doubling in share price corresponds to 20-30% decline in volatility (total volatility, idiosyncratic volatility, and market beta)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002060"/>
                </a:solidFill>
              </a:rPr>
              <a:t>Not driven by size</a:t>
            </a:r>
            <a:r>
              <a:rPr lang="en-US" dirty="0"/>
              <a:t>—rather, the size-volatility relation flattens by 80% after controlling for price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identify a causal effect of price, we show that volatility jumps immediately after stock splits and drops after reverse splits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Non-proportional thinking also distorts investors reactions to news that is reported in nominal rather than the appropriate proportional units: e.g. nominal earnings surprises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driven by tick-size limitations, volume, liquidity, or changes to a speculative investor base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A669C-0411-4FB9-8E2E-406F9BA1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4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A new explanation of under and overreaction to news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200" dirty="0"/>
              <a:t>Complements other behavioral explanations which focus on limited attention, biased beliefs about persistence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Offers insight into the determinants of volatility and drift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200" dirty="0"/>
              <a:t>Well-known asset pricing facts such as “small stocks have higher volatility and beta” are mostly driven by price</a:t>
            </a:r>
          </a:p>
          <a:p>
            <a:pPr lvl="1"/>
            <a:endParaRPr lang="en-US" sz="800" dirty="0"/>
          </a:p>
          <a:p>
            <a:pPr lvl="1"/>
            <a:r>
              <a:rPr lang="en-US" sz="2200" dirty="0"/>
              <a:t>Potential explanation for the “leverage effect” puzzle in which volatility is negatively related to past returns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A669C-0411-4FB9-8E2E-406F9BA1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9F91-DCFA-4663-8626-AFB348AE0D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12703</TotalTime>
  <Words>2363</Words>
  <Application>Microsoft Office PowerPoint</Application>
  <PresentationFormat>On-screen Show (4:3)</PresentationFormat>
  <Paragraphs>378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Office Theme</vt:lpstr>
      <vt:lpstr>Can the Market Multiply and Divide? Non-Proportional Thinking in Financial Markets </vt:lpstr>
      <vt:lpstr>Proportional thinking in financial markets</vt:lpstr>
      <vt:lpstr>Wall Street Journal (1970s)</vt:lpstr>
      <vt:lpstr>Android, Apple, and Etrade apps (2010s)</vt:lpstr>
      <vt:lpstr>CNBC (2010s)</vt:lpstr>
      <vt:lpstr>Our hypothesis</vt:lpstr>
      <vt:lpstr>Volatility predictions</vt:lpstr>
      <vt:lpstr>Preview of results</vt:lpstr>
      <vt:lpstr>Implications</vt:lpstr>
      <vt:lpstr>Contrast with the proportional-thinking bias</vt:lpstr>
      <vt:lpstr>Baseline regression</vt:lpstr>
      <vt:lpstr>Baseline results</vt:lpstr>
      <vt:lpstr>Non-parametric volatility-price relation</vt:lpstr>
      <vt:lpstr>Price can explain the size-volatility relation</vt:lpstr>
      <vt:lpstr>Price can explain the size-beta relation</vt:lpstr>
      <vt:lpstr>Heterogeneity and robustness</vt:lpstr>
      <vt:lpstr>Long run correction of initial over- and under-reaction</vt:lpstr>
      <vt:lpstr>Long run correction of initial over- and under-reaction</vt:lpstr>
      <vt:lpstr>Splits as an event study</vt:lpstr>
      <vt:lpstr>Regression discontinuity around stock splits</vt:lpstr>
      <vt:lpstr>Splits (total volatility)</vt:lpstr>
      <vt:lpstr>Splits (absolute beta)</vt:lpstr>
      <vt:lpstr>Reverse splits</vt:lpstr>
      <vt:lpstr>Remaining alternative explanations</vt:lpstr>
      <vt:lpstr>Volume after splits</vt:lpstr>
      <vt:lpstr>Institutional ownership and sales volatility</vt:lpstr>
      <vt:lpstr>Option implied vol and actual vol</vt:lpstr>
      <vt:lpstr>Extension: reactions to earnings surprises</vt:lpstr>
      <vt:lpstr>CNBC earnings announcement news </vt:lpstr>
      <vt:lpstr>Nominal vs. scaled earnings surprise</vt:lpstr>
      <vt:lpstr>Short run reactions to earnings surprises</vt:lpstr>
      <vt:lpstr>Long run reactions to earnings surprises</vt:lpstr>
      <vt:lpstr>Conclusion</vt:lpstr>
      <vt:lpstr>Leverage does not explain the “leverage effect”</vt:lpstr>
      <vt:lpstr>A simple model of non-proportional thinking</vt:lpstr>
      <vt:lpstr>Model predictions</vt:lpstr>
      <vt:lpstr>Data</vt:lpstr>
      <vt:lpstr>Summary statistics</vt:lpstr>
      <vt:lpstr>Within-firm changes in price</vt:lpstr>
      <vt:lpstr>Heterogeneity by size</vt:lpstr>
      <vt:lpstr>Heterogeneity by institutional ownership</vt:lpstr>
      <vt:lpstr>Heterogeneity by decade</vt:lpstr>
      <vt:lpstr>Upside and downside volatility</vt:lpstr>
      <vt:lpstr>Similar results with additional control variables</vt:lpstr>
      <vt:lpstr>Adjusting for tick-size distortions</vt:lpstr>
      <vt:lpstr>Related literature</vt:lpstr>
      <vt:lpstr>Change in investor base</vt:lpstr>
      <vt:lpstr>Trading strategy: buy straddles on split date</vt:lpstr>
      <vt:lpstr>Splits (idiosyncratic volatility)</vt:lpstr>
    </vt:vector>
  </TitlesOfParts>
  <Company>The University of Chicago Booth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and Discretion in Bank Regulation</dc:title>
  <dc:creator>Shue, Kelly</dc:creator>
  <cp:lastModifiedBy>Shue, Kelly</cp:lastModifiedBy>
  <cp:revision>236</cp:revision>
  <dcterms:created xsi:type="dcterms:W3CDTF">2017-11-28T20:19:38Z</dcterms:created>
  <dcterms:modified xsi:type="dcterms:W3CDTF">2018-07-03T16:07:53Z</dcterms:modified>
</cp:coreProperties>
</file>