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81" r:id="rId1"/>
  </p:sldMasterIdLst>
  <p:notesMasterIdLst>
    <p:notesMasterId r:id="rId22"/>
  </p:notesMasterIdLst>
  <p:sldIdLst>
    <p:sldId id="261" r:id="rId2"/>
    <p:sldId id="317" r:id="rId3"/>
    <p:sldId id="351" r:id="rId4"/>
    <p:sldId id="402" r:id="rId5"/>
    <p:sldId id="401" r:id="rId6"/>
    <p:sldId id="383" r:id="rId7"/>
    <p:sldId id="343" r:id="rId8"/>
    <p:sldId id="364" r:id="rId9"/>
    <p:sldId id="406" r:id="rId10"/>
    <p:sldId id="407" r:id="rId11"/>
    <p:sldId id="408" r:id="rId12"/>
    <p:sldId id="398" r:id="rId13"/>
    <p:sldId id="405" r:id="rId14"/>
    <p:sldId id="399" r:id="rId15"/>
    <p:sldId id="411" r:id="rId16"/>
    <p:sldId id="367" r:id="rId17"/>
    <p:sldId id="377" r:id="rId18"/>
    <p:sldId id="410" r:id="rId19"/>
    <p:sldId id="396" r:id="rId20"/>
    <p:sldId id="370" r:id="rId21"/>
  </p:sldIdLst>
  <p:sldSz cx="9144000" cy="6858000" type="screen4x3"/>
  <p:notesSz cx="7053263" cy="9309100"/>
  <p:custDataLst>
    <p:tags r:id="rId2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0"/>
    <a:srgbClr val="EAEAEA"/>
    <a:srgbClr val="11111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0" autoAdjust="0"/>
    <p:restoredTop sz="73968" autoAdjust="0"/>
  </p:normalViewPr>
  <p:slideViewPr>
    <p:cSldViewPr snapToGrid="0" snapToObjects="1">
      <p:cViewPr>
        <p:scale>
          <a:sx n="52" d="100"/>
          <a:sy n="52" d="100"/>
        </p:scale>
        <p:origin x="-1800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5938" cy="465138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738" y="0"/>
            <a:ext cx="3055937" cy="465138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094914-0F70-4384-A26C-9180C2EE01C0}" type="datetimeFigureOut">
              <a:rPr lang="en-US"/>
              <a:pPr>
                <a:defRPr/>
              </a:pPr>
              <a:t>7/3/2018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850" y="4421188"/>
            <a:ext cx="5643563" cy="4189412"/>
          </a:xfrm>
          <a:prstGeom prst="rect">
            <a:avLst/>
          </a:prstGeom>
        </p:spPr>
        <p:txBody>
          <a:bodyPr vert="horz" lIns="93497" tIns="46749" rIns="93497" bIns="4674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55938" cy="465138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738" y="8842375"/>
            <a:ext cx="3055937" cy="465138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1CF319F-B75E-434F-BEBF-0F4F153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3836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26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F90C65F-E75B-4FD5-9F0E-CBFC7B3CD751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966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987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94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1209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default APRs and late fees on the back pages of the offers. In other words, when credit risk decreases, banks tend to price their credit cards more back-loaded and shroud more hidden fees.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273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476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2972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76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36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14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565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6552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07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an example</a:t>
            </a:r>
            <a:r>
              <a:rPr lang="en-US" baseline="0" dirty="0"/>
              <a:t> of the offer letter.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3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CF319F-B75E-434F-BEBF-0F4F153AB6C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9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F466F-BDA4-4F18-9C7B-FF0A9A1B0E80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B4290-6522-4139-852E-05BD9E7F0D2E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955F9-81EA-47C5-8059-9E5C2B437C70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0"/>
            <a:ext cx="6248400" cy="1371600"/>
          </a:xfrm>
          <a:solidFill>
            <a:srgbClr val="FFFFFF">
              <a:alpha val="69804"/>
            </a:srgbClr>
          </a:solidFill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6172200" y="5181600"/>
            <a:ext cx="2590800" cy="1295400"/>
          </a:xfrm>
          <a:solidFill>
            <a:srgbClr val="FFFFFF">
              <a:alpha val="69804"/>
            </a:srgbClr>
          </a:solidFill>
        </p:spPr>
        <p:txBody>
          <a:bodyPr/>
          <a:lstStyle>
            <a:lvl1pPr marL="0" indent="0" algn="ctr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 u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676400"/>
            <a:ext cx="8229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57200" y="1676400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4800600" y="1676400"/>
            <a:ext cx="38862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971800"/>
            <a:ext cx="82296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u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 u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607B-A47E-422C-9BEF-122CCDB7C526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9A7CB-BEE6-4F99-898E-913F06E8E125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E300C-6FC5-4FC3-AF1A-075E4F50620D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D295D-4A77-4DEB-B04C-9F4282A8BC04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28685-4D0C-42D5-8013-B5904CD1FCBC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226C0-9885-4BA9-BBFA-A52CBFEBB775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E1B38-C5EB-4D66-9137-0AFE9CDEDE8F}" type="datetime1">
              <a:rPr lang="en-US" smtClean="0"/>
              <a:pPr/>
              <a:t>7/3/2018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7B613C-1AD7-49D3-885D-F654C5CDBAA6}" type="datetime1">
              <a:rPr lang="en-US" smtClean="0"/>
              <a:pPr/>
              <a:t>7/3/2018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27B613C-1AD7-49D3-885D-F654C5CDBAA6}" type="datetime1">
              <a:rPr lang="en-US" smtClean="0"/>
              <a:pPr/>
              <a:t>7/3/2018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  <p:sldLayoutId id="2147483831" r:id="rId13"/>
    <p:sldLayoutId id="2147483830" r:id="rId14"/>
    <p:sldLayoutId id="2147483829" r:id="rId15"/>
    <p:sldLayoutId id="2147483828" r:id="rId16"/>
    <p:sldLayoutId id="2147483826" r:id="rId17"/>
    <p:sldLayoutId id="2147483825" r:id="rId18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3" Type="http://schemas.openxmlformats.org/officeDocument/2006/relationships/tags" Target="../tags/tag3.xml"/><Relationship Id="rId7" Type="http://schemas.openxmlformats.org/officeDocument/2006/relationships/slideLayout" Target="../slideLayouts/slideLayout12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tags" Target="../tags/tag6.xml"/><Relationship Id="rId11" Type="http://schemas.openxmlformats.org/officeDocument/2006/relationships/image" Target="../media/image3.jpeg"/><Relationship Id="rId5" Type="http://schemas.openxmlformats.org/officeDocument/2006/relationships/tags" Target="../tags/tag5.xml"/><Relationship Id="rId10" Type="http://schemas.openxmlformats.org/officeDocument/2006/relationships/image" Target="../media/image2.emf"/><Relationship Id="rId4" Type="http://schemas.openxmlformats.org/officeDocument/2006/relationships/tags" Target="../tags/tag4.xml"/><Relationship Id="rId9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34" name="Object 10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66" name="think-cell Slide" r:id="rId9" imgW="360" imgH="360" progId="TCLayout.ActiveDocument.1">
                  <p:embed/>
                </p:oleObj>
              </mc:Choice>
              <mc:Fallback>
                <p:oleObj name="think-cell Slide" r:id="rId9" imgW="360" imgH="360" progId="TCLayout.ActiveDocument.1">
                  <p:embed/>
                  <p:pic>
                    <p:nvPicPr>
                      <p:cNvPr id="0" name="Picture 10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35" name="Picture 9" descr="New Picture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>
            <a:lum bright="70000" contrast="-70000"/>
            <a:grayscl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6" name="Title 5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1038945" y="2010065"/>
            <a:ext cx="7791450" cy="1187450"/>
          </a:xfrm>
          <a:solidFill>
            <a:srgbClr val="FFFFFF">
              <a:alpha val="69803"/>
            </a:srgbClr>
          </a:solidFill>
        </p:spPr>
        <p:txBody>
          <a:bodyPr>
            <a:noAutofit/>
          </a:bodyPr>
          <a:lstStyle/>
          <a:p>
            <a:pPr algn="l"/>
            <a:r>
              <a:rPr lang="en-US" sz="3600" b="1" dirty="0"/>
              <a:t>Do Credit Card Companies Screen for Behavioral Biases?</a:t>
            </a:r>
            <a:endParaRPr lang="en-US" sz="3600" b="1" i="1" dirty="0">
              <a:latin typeface="+mn-lt"/>
              <a:cs typeface="Calibri" pitchFamily="34" charset="0"/>
            </a:endParaRPr>
          </a:p>
        </p:txBody>
      </p:sp>
      <p:sp>
        <p:nvSpPr>
          <p:cNvPr id="26639" name="Title 5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1038945" y="3899022"/>
            <a:ext cx="7371629" cy="762185"/>
          </a:xfrm>
          <a:prstGeom prst="rect">
            <a:avLst/>
          </a:prstGeom>
          <a:solidFill>
            <a:srgbClr val="FFFFFF">
              <a:alpha val="69803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>
                <a:cs typeface="Calibri" pitchFamily="34" charset="0"/>
              </a:rPr>
              <a:t>Hong Ru, Nanyang Technological University</a:t>
            </a:r>
            <a:endParaRPr lang="en-US" sz="2800" dirty="0">
              <a:latin typeface="+mn-lt"/>
              <a:cs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800" dirty="0">
                <a:latin typeface="+mn-lt"/>
                <a:cs typeface="Calibri" pitchFamily="34" charset="0"/>
              </a:rPr>
              <a:t>Antoinette Schoar, MIT and NBER</a:t>
            </a:r>
          </a:p>
          <a:p>
            <a:pPr>
              <a:lnSpc>
                <a:spcPct val="90000"/>
              </a:lnSpc>
            </a:pPr>
            <a:endParaRPr lang="en-US" sz="2800" i="1" dirty="0">
              <a:latin typeface="+mn-lt"/>
              <a:cs typeface="Calibri" pitchFamily="34" charset="0"/>
            </a:endParaRPr>
          </a:p>
        </p:txBody>
      </p:sp>
      <p:sp>
        <p:nvSpPr>
          <p:cNvPr id="26641" name="Text Placeholder 9"/>
          <p:cNvSpPr>
            <a:spLocks/>
          </p:cNvSpPr>
          <p:nvPr/>
        </p:nvSpPr>
        <p:spPr bwMode="auto">
          <a:xfrm>
            <a:off x="7677150" y="6643688"/>
            <a:ext cx="14668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31775" indent="-231775" eaLnBrk="0" hangingPunct="0">
              <a:spcBef>
                <a:spcPct val="20000"/>
              </a:spcBef>
              <a:buFont typeface="Arial" charset="0"/>
              <a:buNone/>
            </a:pPr>
            <a:r>
              <a:rPr lang="en-US" sz="800">
                <a:solidFill>
                  <a:srgbClr val="C0C0C0"/>
                </a:solidFill>
                <a:latin typeface="Century Gothic" pitchFamily="34" charset="0"/>
              </a:rPr>
              <a:t>Photo: Images_of_Money</a:t>
            </a:r>
          </a:p>
        </p:txBody>
      </p:sp>
      <p:sp>
        <p:nvSpPr>
          <p:cNvPr id="7" name="Title 5"/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1038946" y="5207579"/>
            <a:ext cx="7371629" cy="762185"/>
          </a:xfrm>
          <a:prstGeom prst="rect">
            <a:avLst/>
          </a:prstGeom>
          <a:solidFill>
            <a:srgbClr val="FFFFFF">
              <a:alpha val="69803"/>
            </a:srgb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endParaRPr lang="en-US" sz="2000" i="1" dirty="0">
              <a:latin typeface="+mn-lt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I: Shrouding of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71128"/>
          </a:xfrm>
        </p:spPr>
        <p:txBody>
          <a:bodyPr>
            <a:normAutofit/>
          </a:bodyPr>
          <a:lstStyle/>
          <a:p>
            <a:r>
              <a:rPr lang="en-US" dirty="0"/>
              <a:t>Lay out of the card offers documents strategic placement of terms</a:t>
            </a:r>
          </a:p>
          <a:p>
            <a:pPr lvl="1"/>
            <a:r>
              <a:rPr lang="en-US" dirty="0"/>
              <a:t>Attractive features are on first page, large font, bold, or in color</a:t>
            </a:r>
          </a:p>
          <a:p>
            <a:pPr lvl="1"/>
            <a:r>
              <a:rPr lang="en-US" dirty="0"/>
              <a:t>If terms are placed on first page they are typically more competitive, if on last page they are less competitive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Back-loaded features are typically shrouded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Shrouding more pronounced for less educated costumers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68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B1AAD-CD06-2C43-A412-7DB25BB7A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7C84BE5-5198-454E-AC7F-7D2773824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EFC71F90-786B-6D41-982A-80663AE320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173492"/>
              </p:ext>
            </p:extLst>
          </p:nvPr>
        </p:nvGraphicFramePr>
        <p:xfrm>
          <a:off x="94131" y="712695"/>
          <a:ext cx="8942292" cy="4968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62811">
                  <a:extLst>
                    <a:ext uri="{9D8B030D-6E8A-4147-A177-3AD203B41FA5}">
                      <a16:colId xmlns:a16="http://schemas.microsoft.com/office/drawing/2014/main" xmlns="" val="217401678"/>
                    </a:ext>
                  </a:extLst>
                </a:gridCol>
                <a:gridCol w="693957">
                  <a:extLst>
                    <a:ext uri="{9D8B030D-6E8A-4147-A177-3AD203B41FA5}">
                      <a16:colId xmlns:a16="http://schemas.microsoft.com/office/drawing/2014/main" xmlns="" val="3551282158"/>
                    </a:ext>
                  </a:extLst>
                </a:gridCol>
                <a:gridCol w="794397">
                  <a:extLst>
                    <a:ext uri="{9D8B030D-6E8A-4147-A177-3AD203B41FA5}">
                      <a16:colId xmlns:a16="http://schemas.microsoft.com/office/drawing/2014/main" xmlns="" val="1420485183"/>
                    </a:ext>
                  </a:extLst>
                </a:gridCol>
                <a:gridCol w="840053">
                  <a:extLst>
                    <a:ext uri="{9D8B030D-6E8A-4147-A177-3AD203B41FA5}">
                      <a16:colId xmlns:a16="http://schemas.microsoft.com/office/drawing/2014/main" xmlns="" val="1795899308"/>
                    </a:ext>
                  </a:extLst>
                </a:gridCol>
                <a:gridCol w="703087">
                  <a:extLst>
                    <a:ext uri="{9D8B030D-6E8A-4147-A177-3AD203B41FA5}">
                      <a16:colId xmlns:a16="http://schemas.microsoft.com/office/drawing/2014/main" xmlns="" val="2193572235"/>
                    </a:ext>
                  </a:extLst>
                </a:gridCol>
                <a:gridCol w="648300">
                  <a:extLst>
                    <a:ext uri="{9D8B030D-6E8A-4147-A177-3AD203B41FA5}">
                      <a16:colId xmlns:a16="http://schemas.microsoft.com/office/drawing/2014/main" xmlns="" val="1073805440"/>
                    </a:ext>
                  </a:extLst>
                </a:gridCol>
                <a:gridCol w="648300">
                  <a:extLst>
                    <a:ext uri="{9D8B030D-6E8A-4147-A177-3AD203B41FA5}">
                      <a16:colId xmlns:a16="http://schemas.microsoft.com/office/drawing/2014/main" xmlns="" val="3999340559"/>
                    </a:ext>
                  </a:extLst>
                </a:gridCol>
                <a:gridCol w="648300">
                  <a:extLst>
                    <a:ext uri="{9D8B030D-6E8A-4147-A177-3AD203B41FA5}">
                      <a16:colId xmlns:a16="http://schemas.microsoft.com/office/drawing/2014/main" xmlns="" val="3550508122"/>
                    </a:ext>
                  </a:extLst>
                </a:gridCol>
                <a:gridCol w="703087">
                  <a:extLst>
                    <a:ext uri="{9D8B030D-6E8A-4147-A177-3AD203B41FA5}">
                      <a16:colId xmlns:a16="http://schemas.microsoft.com/office/drawing/2014/main" xmlns="" val="1940901466"/>
                    </a:ext>
                  </a:extLst>
                </a:gridCol>
              </a:tblGrid>
              <a:tr h="293007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Descriptive Statistics for Format Design of Credit Card Offers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1959591"/>
                  </a:ext>
                </a:extLst>
              </a:tr>
              <a:tr h="273472">
                <a:tc gridSpan="9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Panel A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83230326"/>
                  </a:ext>
                </a:extLst>
              </a:tr>
              <a:tr h="45487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Late fee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Default APR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Over limit fee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Annual fee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CASH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POINT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MILE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Intro APR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2365958980"/>
                  </a:ext>
                </a:extLst>
              </a:tr>
              <a:tr h="2539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Percentage of cards that have this term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100.00%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100.00%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100.00%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100.00%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17.53%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22.44%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8.23%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67.86%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2885893489"/>
                  </a:ext>
                </a:extLst>
              </a:tr>
              <a:tr h="2539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Term mentioned on 1st page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6.06%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3.87%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7.27%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78.02%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100%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93.68%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100%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89.69%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3709833314"/>
                  </a:ext>
                </a:extLst>
              </a:tr>
              <a:tr h="2539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Font size if mentioned on 1st page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9.56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9.39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9.82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13.39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12.12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10.98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16.56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13.43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3802927965"/>
                  </a:ext>
                </a:extLst>
              </a:tr>
              <a:tr h="2712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Font size if NOT mentioned on first page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9.56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9.64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9.52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14.47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10.62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10.80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9.91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11.50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3869202749"/>
                  </a:ext>
                </a:extLst>
              </a:tr>
              <a:tr h="2870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Font color if mentioned on first page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32.92%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32.29%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25.53%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64.42%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44.97%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41.40%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60.89%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58.30%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1326766214"/>
                  </a:ext>
                </a:extLst>
              </a:tr>
              <a:tr h="226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Font color if NOT mentioned on 1</a:t>
                      </a:r>
                      <a:r>
                        <a:rPr lang="en-US" sz="1400" u="none" strike="noStrike" baseline="30000" dirty="0">
                          <a:effectLst/>
                        </a:rPr>
                        <a:t>st</a:t>
                      </a:r>
                      <a:r>
                        <a:rPr lang="en-US" sz="1400" u="none" strike="noStrike" dirty="0">
                          <a:effectLst/>
                        </a:rPr>
                        <a:t> page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23.69%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24.96%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21.82%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44.53%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37.24%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38.45%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29.47%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43.84%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3803555824"/>
                  </a:ext>
                </a:extLst>
              </a:tr>
              <a:tr h="22683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Font bold if mentioned on first page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38.91%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25.58%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34.18%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77.82%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53.84%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39.06%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72.70%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75.78%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2505941359"/>
                  </a:ext>
                </a:extLst>
              </a:tr>
              <a:tr h="24794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Font bold if NOT mentioned on first page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42.71%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10.66%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32.97%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53.78%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36.58%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29.97%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18.08%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63.09%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2960533596"/>
                  </a:ext>
                </a:extLst>
              </a:tr>
              <a:tr h="2539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# Obs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611,797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611,797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611,797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611,797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611,797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611,797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611,797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611,797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1428632975"/>
                  </a:ext>
                </a:extLst>
              </a:tr>
              <a:tr h="2539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3537582953"/>
                  </a:ext>
                </a:extLst>
              </a:tr>
              <a:tr h="253939">
                <a:tc gridSpan="9"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Panel B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02732931"/>
                  </a:ext>
                </a:extLst>
              </a:tr>
              <a:tr h="45487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Late fee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Default APR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Over limit fee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Annual fee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3217691511"/>
                  </a:ext>
                </a:extLst>
              </a:tr>
              <a:tr h="2539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if term is on first page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27.89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27.56%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28.38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5.95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3749315660"/>
                  </a:ext>
                </a:extLst>
              </a:tr>
              <a:tr h="27347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if term is in the back (schumer box)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34.63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27.75%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30.62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26.12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09" marR="8409" marT="8409" marB="0" anchor="b"/>
                </a:tc>
                <a:extLst>
                  <a:ext uri="{0D108BD9-81ED-4DB2-BD59-A6C34878D82A}">
                    <a16:rowId xmlns:a16="http://schemas.microsoft.com/office/drawing/2014/main" xmlns="" val="8211702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7597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457200" y="9906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739815"/>
          </a:xfrm>
        </p:spPr>
        <p:txBody>
          <a:bodyPr/>
          <a:lstStyle/>
          <a:p>
            <a:r>
              <a:rPr lang="en-US" dirty="0"/>
              <a:t>Differential Targeting of Consumers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459140"/>
          <a:ext cx="8503921" cy="51245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140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76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076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089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97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0765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64180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 dirty="0">
                          <a:effectLst/>
                        </a:rPr>
                        <a:t> </a:t>
                      </a:r>
                      <a:endParaRPr lang="sk-SK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</a:rPr>
                        <a:t>2</a:t>
                      </a:r>
                      <a:endParaRPr lang="is-I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Dependent Variable </a:t>
                      </a:r>
                      <a:endParaRPr lang="en-US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APR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Late Fee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Default APR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Intro_APR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Backward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FFR</a:t>
                      </a:r>
                      <a:endParaRPr lang="en-US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0.736***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0.067***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1.495***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-0.013***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0.007***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(0.004)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(0.007)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(0.004)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(0.000)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(0.001)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Education_2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-0.156***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-0.169***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-0.151***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-0.007**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</a:rPr>
                        <a:t>0.008</a:t>
                      </a:r>
                      <a:endParaRPr lang="is-I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(0.030)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</a:rPr>
                        <a:t>(0.048)</a:t>
                      </a:r>
                      <a:endParaRPr lang="is-I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(0.025)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(0.003)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</a:rPr>
                        <a:t>(0.008)</a:t>
                      </a:r>
                      <a:endParaRPr lang="is-I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Education_3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-0.072**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-0.395***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-0.144***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-0.019***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-0.008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(0.032)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</a:rPr>
                        <a:t>(0.048)</a:t>
                      </a:r>
                      <a:endParaRPr lang="is-I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</a:rPr>
                        <a:t>(0.027)</a:t>
                      </a:r>
                      <a:endParaRPr lang="is-IS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(0.003)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</a:rPr>
                        <a:t>(0.008)</a:t>
                      </a:r>
                      <a:endParaRPr lang="is-I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Education_4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-0.234***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-0.366***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-0.217***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-0.030***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-0.036***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(0.032)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(0.050)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(0.028)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(0.003)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(0.009)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Education_5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-0.137***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-0.652***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-0.279***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-0.048***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-0.087***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(0.034)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(0.056)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(0.030)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(0.003)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(0.010)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Fixed Effects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</a:t>
                      </a:r>
                      <a:endParaRPr lang="tr-T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</a:t>
                      </a:r>
                      <a:endParaRPr lang="tr-T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</a:t>
                      </a:r>
                      <a:endParaRPr lang="tr-T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</a:t>
                      </a:r>
                      <a:endParaRPr lang="tr-T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 dirty="0">
                          <a:effectLst/>
                        </a:rPr>
                        <a:t>Y</a:t>
                      </a:r>
                      <a:endParaRPr lang="tr-TR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3816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Observations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>
                          <a:effectLst/>
                        </a:rPr>
                        <a:t>785,950</a:t>
                      </a:r>
                      <a:endParaRPr lang="fi-FI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>
                          <a:effectLst/>
                        </a:rPr>
                        <a:t>798,936</a:t>
                      </a:r>
                      <a:endParaRPr lang="fi-FI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586,259</a:t>
                      </a:r>
                      <a:endParaRPr lang="cs-CZ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>
                          <a:effectLst/>
                        </a:rPr>
                        <a:t>808,430</a:t>
                      </a:r>
                      <a:endParaRPr lang="fr-F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</a:rPr>
                        <a:t>746,656</a:t>
                      </a:r>
                      <a:endParaRPr lang="uk-UA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4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R-squared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0.341</a:t>
                      </a:r>
                      <a:endParaRPr lang="nb-NO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0.151</a:t>
                      </a:r>
                      <a:endParaRPr lang="nb-NO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>
                          <a:effectLst/>
                        </a:rPr>
                        <a:t>0.507</a:t>
                      </a:r>
                      <a:endParaRPr lang="hr-H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0.151</a:t>
                      </a:r>
                      <a:endParaRPr lang="nb-NO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>
                          <a:effectLst/>
                        </a:rPr>
                        <a:t>0.038</a:t>
                      </a:r>
                      <a:endParaRPr lang="nb-NO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01721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457200" y="533397"/>
          <a:ext cx="8402320" cy="60909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8758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932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932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9210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4294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193229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10084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 dirty="0">
                          <a:effectLst/>
                        </a:rPr>
                        <a:t> </a:t>
                      </a:r>
                      <a:endParaRPr lang="sk-SK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</a:rPr>
                        <a:t>2</a:t>
                      </a:r>
                      <a:endParaRPr lang="is-I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6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Dependent Variable 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APR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Late Fee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Default APR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Intro_APR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Backward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Income_2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-0.274***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0.133*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-0.022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-0.002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0.027**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(0.041)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(0.075)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(0.032)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(0.004)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(0.011)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Income_3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-0.442***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0.143**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-0.024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-0.006*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0.057***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(0.039)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(0.056)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(0.033)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(0.004)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(0.011)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Income_4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-0.526***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0.342***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-0.023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-0.010***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0.068***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(0.038)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(0.055)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(0.031)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(0.003)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(0.010)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Income_5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-0.681***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0.406***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-0.049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-0.022***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0.071***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(0.037)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(0.056)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(0.032)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(0.003)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(0.010)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Income_6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-0.796***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0.411***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-0.065*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-0.028***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0.051***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(0.039)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(0.060)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(0.034)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(0.004)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(0.011)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Income_7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-0.795***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0.498***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-0.034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-0.040***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0.003</a:t>
                      </a:r>
                      <a:endParaRPr lang="nb-NO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(0.041)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(0.064)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(0.036)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(0.004)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(0.012)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Income_8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-0.735***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0.467***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 dirty="0">
                          <a:effectLst/>
                        </a:rPr>
                        <a:t>-0.102**</a:t>
                      </a:r>
                      <a:endParaRPr lang="mr-IN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-0.055***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-0.047***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(0.053)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(0.086)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</a:rPr>
                        <a:t>(0.048)</a:t>
                      </a:r>
                      <a:endParaRPr lang="is-IS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>
                          <a:effectLst/>
                        </a:rPr>
                        <a:t>(0.005)</a:t>
                      </a:r>
                      <a:endParaRPr lang="is-I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(0.017)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Income_9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-0.723***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0.387***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-0.047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-0.069***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-0.091***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sk-SK" sz="1600" u="none" strike="noStrike">
                          <a:effectLst/>
                        </a:rPr>
                        <a:t> </a:t>
                      </a:r>
                      <a:endParaRPr lang="sk-SK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(0.059)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>
                          <a:effectLst/>
                        </a:rPr>
                        <a:t>(0.101)</a:t>
                      </a:r>
                      <a:endParaRPr lang="fi-FI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(0.056)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s-IS" sz="1600" u="none" strike="noStrike" dirty="0">
                          <a:effectLst/>
                        </a:rPr>
                        <a:t>(0.006)</a:t>
                      </a:r>
                      <a:endParaRPr lang="is-IS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mr-IN" sz="1600" u="none" strike="noStrike">
                          <a:effectLst/>
                        </a:rPr>
                        <a:t>(0.021)</a:t>
                      </a:r>
                      <a:endParaRPr lang="mr-IN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Fixed Effects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</a:t>
                      </a:r>
                      <a:endParaRPr lang="tr-T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</a:t>
                      </a:r>
                      <a:endParaRPr lang="tr-T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</a:t>
                      </a:r>
                      <a:endParaRPr lang="tr-T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</a:t>
                      </a:r>
                      <a:endParaRPr lang="tr-T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600" u="none" strike="noStrike">
                          <a:effectLst/>
                        </a:rPr>
                        <a:t>Y</a:t>
                      </a:r>
                      <a:endParaRPr lang="tr-T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8793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Observations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>
                          <a:effectLst/>
                        </a:rPr>
                        <a:t>785,950</a:t>
                      </a:r>
                      <a:endParaRPr lang="fi-FI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i-FI" sz="1600" u="none" strike="noStrike">
                          <a:effectLst/>
                        </a:rPr>
                        <a:t>798,936</a:t>
                      </a:r>
                      <a:endParaRPr lang="fi-FI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586,259</a:t>
                      </a:r>
                      <a:endParaRPr lang="cs-CZ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fr-FR" sz="1600" u="none" strike="noStrike">
                          <a:effectLst/>
                        </a:rPr>
                        <a:t>808,430</a:t>
                      </a:r>
                      <a:endParaRPr lang="fr-F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uk-UA" sz="1600" u="none" strike="noStrike" dirty="0">
                          <a:effectLst/>
                        </a:rPr>
                        <a:t>746,656</a:t>
                      </a:r>
                      <a:endParaRPr lang="uk-UA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31008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R-squared</a:t>
                      </a:r>
                      <a:endParaRPr lang="en-US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0.341</a:t>
                      </a:r>
                      <a:endParaRPr lang="nb-NO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0.151</a:t>
                      </a:r>
                      <a:endParaRPr lang="nb-NO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600" u="none" strike="noStrike">
                          <a:effectLst/>
                        </a:rPr>
                        <a:t>0.507</a:t>
                      </a:r>
                      <a:endParaRPr lang="hr-HR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>
                          <a:effectLst/>
                        </a:rPr>
                        <a:t>0.151</a:t>
                      </a:r>
                      <a:endParaRPr lang="nb-NO" sz="1600" b="0" i="0" u="none" strike="noStrike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b-NO" sz="1600" u="none" strike="noStrike" dirty="0">
                          <a:effectLst/>
                        </a:rPr>
                        <a:t>0.038</a:t>
                      </a:r>
                      <a:endParaRPr lang="nb-NO" sz="1600" b="0" i="0" u="none" strike="noStrike" dirty="0">
                        <a:effectLst/>
                        <a:latin typeface="Times New Roman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4809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Targeting of format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14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813410"/>
              </p:ext>
            </p:extLst>
          </p:nvPr>
        </p:nvGraphicFramePr>
        <p:xfrm>
          <a:off x="476398" y="1450094"/>
          <a:ext cx="7975624" cy="5320491"/>
        </p:xfrm>
        <a:graphic>
          <a:graphicData uri="http://schemas.openxmlformats.org/drawingml/2006/table">
            <a:tbl>
              <a:tblPr firstRow="1" firstCol="1" bandRow="1"/>
              <a:tblGrid>
                <a:gridCol w="15266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069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592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480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806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2325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89611">
                <a:tc grid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4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8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10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11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12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5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MILE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Format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Back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LateFee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Back_APR</a:t>
                      </a:r>
                      <a:endParaRPr lang="en-US" sz="1600" dirty="0">
                        <a:effectLst/>
                        <a:latin typeface="Times New Roman" charset="0"/>
                        <a:ea typeface="Times New Roman" charset="0"/>
                        <a:cs typeface="Times New Roman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_Default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LogMax CardLimit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5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FFR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0.008***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-0.014***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-0.011***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0.027***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0.005***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6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(0.002)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(0.001)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(0.000)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(0.001)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(0.001)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5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Education_2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0.013***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0.070***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-0.005***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0.002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0.095***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6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(0.002)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(0.007)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(0.002)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(0.003)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(0.009)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5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Education_3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0.019***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0.075***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-0.009***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-0.008**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0.103***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6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(0.001)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(0.008)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(0.002)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(0.003)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(0.009)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5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Education_4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0.046***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0.160***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-0.013***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-0.002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0.205***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66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(0.003)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(0.008)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(0.002)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(0.004)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(0.009)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506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Education_5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0.064***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0.190***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-0.017***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-0.017***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0.242***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6685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(0.004)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(0.009)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(0.002)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(0.004)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(0.010)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33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Fixed Effects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0337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Observations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777,192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629,637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750,855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750,855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496,063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744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R-squared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0.075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0.080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0.235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0.145</a:t>
                      </a:r>
                      <a:endParaRPr lang="en-US" sz="16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0.607</a:t>
                      </a:r>
                      <a:endParaRPr lang="en-US" sz="16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260" marR="6826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5A64291-908C-9444-9256-2ECF05E1D6A9}"/>
              </a:ext>
            </a:extLst>
          </p:cNvPr>
          <p:cNvSpPr/>
          <p:nvPr/>
        </p:nvSpPr>
        <p:spPr>
          <a:xfrm>
            <a:off x="4625788" y="1627094"/>
            <a:ext cx="2770094" cy="5230906"/>
          </a:xfrm>
          <a:prstGeom prst="rect">
            <a:avLst/>
          </a:prstGeom>
          <a:noFill/>
          <a:ln w="666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255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1EC40B-BF18-0B49-AA83-060279181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DC699AB-1279-2440-8511-2633F192E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8F1E9366-5E73-DE44-B9E4-EE33BFD9A5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183079"/>
              </p:ext>
            </p:extLst>
          </p:nvPr>
        </p:nvGraphicFramePr>
        <p:xfrm>
          <a:off x="309281" y="1719261"/>
          <a:ext cx="8565779" cy="42735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00201">
                  <a:extLst>
                    <a:ext uri="{9D8B030D-6E8A-4147-A177-3AD203B41FA5}">
                      <a16:colId xmlns:a16="http://schemas.microsoft.com/office/drawing/2014/main" xmlns="" val="122898405"/>
                    </a:ext>
                  </a:extLst>
                </a:gridCol>
                <a:gridCol w="1102659">
                  <a:extLst>
                    <a:ext uri="{9D8B030D-6E8A-4147-A177-3AD203B41FA5}">
                      <a16:colId xmlns:a16="http://schemas.microsoft.com/office/drawing/2014/main" xmlns="" val="2365687023"/>
                    </a:ext>
                  </a:extLst>
                </a:gridCol>
                <a:gridCol w="1237130">
                  <a:extLst>
                    <a:ext uri="{9D8B030D-6E8A-4147-A177-3AD203B41FA5}">
                      <a16:colId xmlns:a16="http://schemas.microsoft.com/office/drawing/2014/main" xmlns="" val="4106139848"/>
                    </a:ext>
                  </a:extLst>
                </a:gridCol>
                <a:gridCol w="932723">
                  <a:extLst>
                    <a:ext uri="{9D8B030D-6E8A-4147-A177-3AD203B41FA5}">
                      <a16:colId xmlns:a16="http://schemas.microsoft.com/office/drawing/2014/main" xmlns="" val="3409842900"/>
                    </a:ext>
                  </a:extLst>
                </a:gridCol>
                <a:gridCol w="1124677">
                  <a:extLst>
                    <a:ext uri="{9D8B030D-6E8A-4147-A177-3AD203B41FA5}">
                      <a16:colId xmlns:a16="http://schemas.microsoft.com/office/drawing/2014/main" xmlns="" val="2947797257"/>
                    </a:ext>
                  </a:extLst>
                </a:gridCol>
                <a:gridCol w="1196788">
                  <a:extLst>
                    <a:ext uri="{9D8B030D-6E8A-4147-A177-3AD203B41FA5}">
                      <a16:colId xmlns:a16="http://schemas.microsoft.com/office/drawing/2014/main" xmlns="" val="1957506150"/>
                    </a:ext>
                  </a:extLst>
                </a:gridCol>
                <a:gridCol w="1371601">
                  <a:extLst>
                    <a:ext uri="{9D8B030D-6E8A-4147-A177-3AD203B41FA5}">
                      <a16:colId xmlns:a16="http://schemas.microsoft.com/office/drawing/2014/main" xmlns="" val="1768998781"/>
                    </a:ext>
                  </a:extLst>
                </a:gridCol>
              </a:tblGrid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2470954703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ARI_Front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effectLst/>
                        </a:rPr>
                        <a:t>Grade_Frnt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effectLst/>
                        </a:rPr>
                        <a:t>ARI_Bck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effectLst/>
                        </a:rPr>
                        <a:t>Grade_Bck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effectLst/>
                        </a:rPr>
                        <a:t>ARI_Ratio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 err="1">
                          <a:effectLst/>
                        </a:rPr>
                        <a:t>Grade_Ratio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3946958319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1454496859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_Ieducation_2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-0.005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-0.002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-0.036***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-0.018**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0.030*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0.014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3056057726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(0.011)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(0.011)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(0.007)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(0.016)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(0.012)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4166391302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_Ieducation_3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0.008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-0.029**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-0.019**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0.042**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0.024*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2171283790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(0.011)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(0.012)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(0.007)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(0.017)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847614136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_Ieducation_4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0.019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0.016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-0.060***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-0.045***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0.076***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0.059***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3437180070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(0.014)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(0.012)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(0.012)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(0.007)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(0.017)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(0.014)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4068368185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_Ieducation_5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0.070***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0.041***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-0.052***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-0.039***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0.121***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0.080***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3153508353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(0.015)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(0.013)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(0.008)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(0.019)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(0.015)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88616779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Demographic  Fixed Effect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1536718202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Year Fixed Effects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1508548150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Observations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561,053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559,397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593,717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592,784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556,456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554,307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2308223363"/>
                  </a:ext>
                </a:extLst>
              </a:tr>
              <a:tr h="2387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R-squared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0.065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0.038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0.124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0.111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0.060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0.034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49" marR="8549" marT="8549" marB="0" anchor="b"/>
                </a:tc>
                <a:extLst>
                  <a:ext uri="{0D108BD9-81ED-4DB2-BD59-A6C34878D82A}">
                    <a16:rowId xmlns:a16="http://schemas.microsoft.com/office/drawing/2014/main" xmlns="" val="12265486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02399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Finding II: Shock to Credit Risk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Use changes in state level unemployment insurance (UI) </a:t>
                </a:r>
              </a:p>
              <a:p>
                <a:pPr lvl="1"/>
                <a:r>
                  <a:rPr lang="en-US" dirty="0"/>
                  <a:t>Reduces exposure to one of the largest negative economic shock that customers might suffer</a:t>
                </a:r>
              </a:p>
              <a:p>
                <a:pPr lvl="1"/>
                <a:r>
                  <a:rPr lang="en-US" dirty="0"/>
                  <a:t>UI increased in staggered way across US states during 2000s</a:t>
                </a:r>
              </a:p>
              <a:p>
                <a:pPr lvl="1"/>
                <a:r>
                  <a:rPr lang="en-US" dirty="0"/>
                  <a:t>Instrument from Hsu, </a:t>
                </a:r>
                <a:r>
                  <a:rPr lang="en-US" dirty="0" err="1"/>
                  <a:t>Matsa</a:t>
                </a:r>
                <a:r>
                  <a:rPr lang="en-US" dirty="0"/>
                  <a:t> and Meltzer (2014)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Standard Difference in Difference estimator </a:t>
                </a:r>
              </a:p>
              <a:p>
                <a:endParaRPr lang="en-US" sz="1000" dirty="0">
                  <a:latin typeface="Arial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𝑌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𝑡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𝑈𝐼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𝑑𝑢𝑚𝑚𝑦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𝑈𝐼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𝑝𝑟𝑒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/>
                            </a:rPr>
                            <m:t>𝑡𝑟𝑒𝑛𝑑</m:t>
                          </m:r>
                        </m:sub>
                      </m:sSub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𝐶𝑒𝑙𝑙𝐹𝐸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𝐵𝑎𝑛𝑘𝐹𝐸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</a:rPr>
                        <m:t>𝑇𝑖𝑚𝑒𝐹𝐸</m:t>
                      </m:r>
                      <m:r>
                        <a:rPr lang="en-US" sz="2200" b="0" i="1" smtClean="0">
                          <a:latin typeface="Cambria Math"/>
                        </a:rPr>
                        <m:t>+</m:t>
                      </m:r>
                      <m:r>
                        <a:rPr lang="en-US" sz="2200" b="0" i="1" smtClean="0">
                          <a:latin typeface="Cambria Math"/>
                          <a:ea typeface="Cambria Math"/>
                        </a:rPr>
                        <m:t>𝜀</m:t>
                      </m:r>
                    </m:oMath>
                  </m:oMathPara>
                </a14:m>
                <a:endParaRPr lang="en-US" sz="2200" dirty="0"/>
              </a:p>
              <a:p>
                <a:pPr marL="0" indent="0">
                  <a:buNone/>
                </a:pPr>
                <a:endParaRPr lang="en-US" sz="1000" dirty="0"/>
              </a:p>
              <a:p>
                <a:pPr lvl="1"/>
                <a:r>
                  <a:rPr lang="en-US" dirty="0"/>
                  <a:t>UI dummy for states where the change in UI is &gt;10% (first jump)</a:t>
                </a:r>
              </a:p>
              <a:p>
                <a:pPr lvl="1"/>
                <a:r>
                  <a:rPr lang="en-US" dirty="0"/>
                  <a:t>Keep offers for one year before after jump </a:t>
                </a:r>
              </a:p>
              <a:p>
                <a:pPr lvl="1"/>
                <a:r>
                  <a:rPr lang="en-US" dirty="0"/>
                  <a:t>Checked many other cut-offs as well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667" t="-8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7525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84AA14F7-6BCE-4C4D-95FD-2476682B8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502502"/>
              </p:ext>
            </p:extLst>
          </p:nvPr>
        </p:nvGraphicFramePr>
        <p:xfrm>
          <a:off x="113957" y="1385422"/>
          <a:ext cx="8787834" cy="5296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74778">
                  <a:extLst>
                    <a:ext uri="{9D8B030D-6E8A-4147-A177-3AD203B41FA5}">
                      <a16:colId xmlns:a16="http://schemas.microsoft.com/office/drawing/2014/main" xmlns="" val="2523617897"/>
                    </a:ext>
                  </a:extLst>
                </a:gridCol>
                <a:gridCol w="678074">
                  <a:extLst>
                    <a:ext uri="{9D8B030D-6E8A-4147-A177-3AD203B41FA5}">
                      <a16:colId xmlns:a16="http://schemas.microsoft.com/office/drawing/2014/main" xmlns="" val="1982642682"/>
                    </a:ext>
                  </a:extLst>
                </a:gridCol>
                <a:gridCol w="1126525">
                  <a:extLst>
                    <a:ext uri="{9D8B030D-6E8A-4147-A177-3AD203B41FA5}">
                      <a16:colId xmlns:a16="http://schemas.microsoft.com/office/drawing/2014/main" xmlns="" val="1753258209"/>
                    </a:ext>
                  </a:extLst>
                </a:gridCol>
                <a:gridCol w="781123">
                  <a:extLst>
                    <a:ext uri="{9D8B030D-6E8A-4147-A177-3AD203B41FA5}">
                      <a16:colId xmlns:a16="http://schemas.microsoft.com/office/drawing/2014/main" xmlns="" val="3108423133"/>
                    </a:ext>
                  </a:extLst>
                </a:gridCol>
                <a:gridCol w="750402">
                  <a:extLst>
                    <a:ext uri="{9D8B030D-6E8A-4147-A177-3AD203B41FA5}">
                      <a16:colId xmlns:a16="http://schemas.microsoft.com/office/drawing/2014/main" xmlns="" val="1858712114"/>
                    </a:ext>
                  </a:extLst>
                </a:gridCol>
                <a:gridCol w="942733">
                  <a:extLst>
                    <a:ext uri="{9D8B030D-6E8A-4147-A177-3AD203B41FA5}">
                      <a16:colId xmlns:a16="http://schemas.microsoft.com/office/drawing/2014/main" xmlns="" val="359602106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4118691388"/>
                    </a:ext>
                  </a:extLst>
                </a:gridCol>
                <a:gridCol w="1277471">
                  <a:extLst>
                    <a:ext uri="{9D8B030D-6E8A-4147-A177-3AD203B41FA5}">
                      <a16:colId xmlns:a16="http://schemas.microsoft.com/office/drawing/2014/main" xmlns="" val="94473245"/>
                    </a:ext>
                  </a:extLst>
                </a:gridCol>
                <a:gridCol w="1042328">
                  <a:extLst>
                    <a:ext uri="{9D8B030D-6E8A-4147-A177-3AD203B41FA5}">
                      <a16:colId xmlns:a16="http://schemas.microsoft.com/office/drawing/2014/main" xmlns="" val="298189422"/>
                    </a:ext>
                  </a:extLst>
                </a:gridCol>
              </a:tblGrid>
              <a:tr h="227663"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Unemployment Insurance and Credit Card Terms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97159471"/>
                  </a:ext>
                </a:extLst>
              </a:tr>
              <a:tr h="2124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Panel A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166366607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234043257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Dependent Variable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APR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Default APR Dummy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Late Fee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Annual Fee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Intro_APR_All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Backward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DefaultAPR MainPage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LateFee  MainPage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2465061768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2571779938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FFR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0.421***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-0.048***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2931044290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(0.043)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(0.003)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3070352541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UI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-0.276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0.044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0.909**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0.271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0.123**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0.080**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-0.011***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-0.012**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4068330799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(0.353)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(0.028)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(0.389)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(0.454)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(0.056)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(0.036)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(0.003)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(0.005)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69451744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UI_Pre_3M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0.022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0.655***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-0.036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0.140*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0.059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-0.010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3476985520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(0.120)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(0.021)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(0.185)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(0.361)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(0.077)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(0.037)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(0.005)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(0.009)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4120233230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UI_Pre_6M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0.156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-0.068***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-0.204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-0.159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0.066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0.071***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1589351487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(0.269)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(0.024)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(0.450)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(0.714)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(0.043)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(0.024)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(0.004)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(0.010)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1163401899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UI_Small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-0.052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-0.015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0.125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-1.321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0.065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0.017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0.012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1236861666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(0.158)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(0.015)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(0.402)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(0.925)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(0.042)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(0.034)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(0.004)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(0.010)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3865619782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Year Fixed Effects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Yes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341939453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Bank Fixed Effects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Yes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Yes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1498326064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Cell Fixed Effects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Yes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159964002"/>
                  </a:ext>
                </a:extLst>
              </a:tr>
              <a:tr h="1973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Observations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93,224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93,491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92,876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93,215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93,940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92,629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46,161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46,161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1723491555"/>
                  </a:ext>
                </a:extLst>
              </a:tr>
              <a:tr h="2124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R-squared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0.263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0.410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0.179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0.193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0.121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0.121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0.054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0.029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78" marR="8478" marT="8478" marB="0" anchor="b"/>
                </a:tc>
                <a:extLst>
                  <a:ext uri="{0D108BD9-81ED-4DB2-BD59-A6C34878D82A}">
                    <a16:rowId xmlns:a16="http://schemas.microsoft.com/office/drawing/2014/main" xmlns="" val="1583765035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Unemployment Insurance Shock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13957" y="2448934"/>
            <a:ext cx="9885405" cy="663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0169" y="3152739"/>
            <a:ext cx="8915924" cy="455180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658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BFBA43-FF25-0F4B-A7C7-FC1CDF36E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Unemployment Shock and Design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23BC080-2455-2A46-8ED2-8314E1A67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087E0238-CA7E-FB48-8625-771EB61AB5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108271"/>
              </p:ext>
            </p:extLst>
          </p:nvPr>
        </p:nvGraphicFramePr>
        <p:xfrm>
          <a:off x="282390" y="1524000"/>
          <a:ext cx="8646457" cy="50369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7585">
                  <a:extLst>
                    <a:ext uri="{9D8B030D-6E8A-4147-A177-3AD203B41FA5}">
                      <a16:colId xmlns:a16="http://schemas.microsoft.com/office/drawing/2014/main" xmlns="" val="3640515315"/>
                    </a:ext>
                  </a:extLst>
                </a:gridCol>
                <a:gridCol w="917391">
                  <a:extLst>
                    <a:ext uri="{9D8B030D-6E8A-4147-A177-3AD203B41FA5}">
                      <a16:colId xmlns:a16="http://schemas.microsoft.com/office/drawing/2014/main" xmlns="" val="1080375071"/>
                    </a:ext>
                  </a:extLst>
                </a:gridCol>
                <a:gridCol w="1274547">
                  <a:extLst>
                    <a:ext uri="{9D8B030D-6E8A-4147-A177-3AD203B41FA5}">
                      <a16:colId xmlns:a16="http://schemas.microsoft.com/office/drawing/2014/main" xmlns="" val="543369379"/>
                    </a:ext>
                  </a:extLst>
                </a:gridCol>
                <a:gridCol w="984558">
                  <a:extLst>
                    <a:ext uri="{9D8B030D-6E8A-4147-A177-3AD203B41FA5}">
                      <a16:colId xmlns:a16="http://schemas.microsoft.com/office/drawing/2014/main" xmlns="" val="548150032"/>
                    </a:ext>
                  </a:extLst>
                </a:gridCol>
                <a:gridCol w="1129553">
                  <a:extLst>
                    <a:ext uri="{9D8B030D-6E8A-4147-A177-3AD203B41FA5}">
                      <a16:colId xmlns:a16="http://schemas.microsoft.com/office/drawing/2014/main" xmlns="" val="1915089555"/>
                    </a:ext>
                  </a:extLst>
                </a:gridCol>
                <a:gridCol w="820271">
                  <a:extLst>
                    <a:ext uri="{9D8B030D-6E8A-4147-A177-3AD203B41FA5}">
                      <a16:colId xmlns:a16="http://schemas.microsoft.com/office/drawing/2014/main" xmlns="" val="99814515"/>
                    </a:ext>
                  </a:extLst>
                </a:gridCol>
                <a:gridCol w="1075765">
                  <a:extLst>
                    <a:ext uri="{9D8B030D-6E8A-4147-A177-3AD203B41FA5}">
                      <a16:colId xmlns:a16="http://schemas.microsoft.com/office/drawing/2014/main" xmlns="" val="512049802"/>
                    </a:ext>
                  </a:extLst>
                </a:gridCol>
                <a:gridCol w="1196787">
                  <a:extLst>
                    <a:ext uri="{9D8B030D-6E8A-4147-A177-3AD203B41FA5}">
                      <a16:colId xmlns:a16="http://schemas.microsoft.com/office/drawing/2014/main" xmlns="" val="2401949160"/>
                    </a:ext>
                  </a:extLst>
                </a:gridCol>
              </a:tblGrid>
              <a:tr h="262531">
                <a:tc gridSpan="8"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Unemployment Insurance and Credit Card Design</a:t>
                      </a:r>
                      <a:endParaRPr lang="en-US" sz="1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041638"/>
                  </a:ext>
                </a:extLst>
              </a:tr>
              <a:tr h="24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Panel A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97465176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3627046740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Dependent Variable 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Color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</a:rPr>
                        <a:t>ComplexRatio_Front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ARI_Front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</a:rPr>
                        <a:t>ColemanLiauFront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Grade</a:t>
                      </a:r>
                    </a:p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Front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Readability_Front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Readability (Front-Back)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584374399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2189843847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UI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0.027**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-0.003*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-0.267*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-0.263**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-0.103*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-0.036*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-0.019*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2111641162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(0.012)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(0.002)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(0.144)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(0.123)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(0.052)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(0.021)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(0.010)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559025275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UI_Pre_3M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0.015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-0.354*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-0.303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-0.077*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-0.054*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0.030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2376643849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(0.017)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(0.002)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(0.195)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(0.201)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(0.039)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(0.030)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(0.020)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2351838516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UI_Pre_6M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0.012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-0.066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-0.037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0.007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-0.007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0.019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189734659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(0.008)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(0.002)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(0.145)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(0.084)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(0.078)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(0.019)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(0.016)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1671800877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UI_Small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0.010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-0.005**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-0.418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-0.277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-0.212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-0.069*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0.006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3562502950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(0.012)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(0.003)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(0.247)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(0.196)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(0.137)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(0.040)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(0.025)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1760962783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Year Fixed Effects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3459053744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Bank Fixed Effects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Yes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3858488679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Cell Fixed Effects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1959914168"/>
                  </a:ext>
                </a:extLst>
              </a:tr>
              <a:tr h="23131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Observations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81,968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43,938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43,938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43,938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43,764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43,938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43,122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3806225053"/>
                  </a:ext>
                </a:extLst>
              </a:tr>
              <a:tr h="2450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R-squared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0.038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0.091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0.098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0.056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0.058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0.049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0.051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2" marR="8252" marT="8252" marB="0" anchor="b"/>
                </a:tc>
                <a:extLst>
                  <a:ext uri="{0D108BD9-81ED-4DB2-BD59-A6C34878D82A}">
                    <a16:rowId xmlns:a16="http://schemas.microsoft.com/office/drawing/2014/main" xmlns="" val="178916438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F1207FA-39B4-B745-A39D-B6AF2D1B3F10}"/>
              </a:ext>
            </a:extLst>
          </p:cNvPr>
          <p:cNvSpPr/>
          <p:nvPr/>
        </p:nvSpPr>
        <p:spPr>
          <a:xfrm>
            <a:off x="113956" y="2877670"/>
            <a:ext cx="8922467" cy="541991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0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Differential Effect on Low Income Groups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19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833502"/>
              </p:ext>
            </p:extLst>
          </p:nvPr>
        </p:nvGraphicFramePr>
        <p:xfrm>
          <a:off x="185353" y="1863651"/>
          <a:ext cx="8723871" cy="4577758"/>
        </p:xfrm>
        <a:graphic>
          <a:graphicData uri="http://schemas.openxmlformats.org/drawingml/2006/table">
            <a:tbl>
              <a:tblPr firstRow="1" firstCol="1" bandRow="1"/>
              <a:tblGrid>
                <a:gridCol w="121349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421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9975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6611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8854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062683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851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1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2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5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6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7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8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1364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APR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Default APR Dummy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Late Fee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Annual Fee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Intro_APR_All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Backward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Color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DefaultAPR MainPage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1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51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FFR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0.425***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-0.048***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0.005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(0.044)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(0.003)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(0.005)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830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UI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-0.038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0.030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0.867**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0.695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0.135**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0.035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0.036***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-0.014***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(0.304)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(0.030)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(0.354)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(0.432)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(0.053)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(0.037)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(0.010)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(0.005)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UI*LowEdu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-0.324***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0.021***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0.215**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-0.597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-0.013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0.059**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-0.006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0.005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(0.109)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(0.006)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(0.100)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(0.487)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(0.019)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(0.028)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(0.007)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(0.005)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UI*</a:t>
                      </a:r>
                      <a:r>
                        <a:rPr lang="en-SG" sz="1400" dirty="0" err="1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LowInc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-0.048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-0.004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-0.295**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-0.062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-0.013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-0.009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-0.025*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-0.001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(0.127)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(0.017)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(0.119)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(0.590)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(0.018)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(0.031)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(0.013)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(0.006)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UI_Pre_3M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0.004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0.021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0.648***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-0.028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0.140*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0.048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0.015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-0.005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(0.118)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(0.020)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(0.187)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(0.360)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(0.076)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(0.040)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(0.017)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(0.005)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UI_Pre_6M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0.174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-0.070***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-0.216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-0.129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0.067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0.055**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0.012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-0.004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(0.281)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(0.024)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(0.454)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(0.725)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(0.042)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(0.024)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(0.008)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(0.005)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UI_Small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-0.041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-0.015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0.130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-1.306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0.066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0.018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0.010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-0.007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 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(0.159)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(0.015)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(0.400)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(0.923)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(0.042)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(0.034)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(0.012)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(0.005)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Year F.E.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Yes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Yes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Yes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Yes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Yes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Yes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Yes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Yes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851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Observations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93,224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93,491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92,876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93,215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93,940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90,700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81,968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46,161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78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R-squared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0.263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0.410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0.179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0.193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0.121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0.100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0.039</a:t>
                      </a:r>
                      <a:endParaRPr lang="en-US" sz="140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400" dirty="0"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0.054</a:t>
                      </a:r>
                      <a:endParaRPr lang="en-US" sz="1400" dirty="0">
                        <a:effectLst/>
                        <a:latin typeface="Cambria" charset="0"/>
                        <a:ea typeface="ＭＳ 明朝" charset="-128"/>
                        <a:cs typeface="Times New Roman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85353" y="3150972"/>
            <a:ext cx="8822723" cy="926757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424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5324" y="1565441"/>
            <a:ext cx="8383366" cy="4911559"/>
          </a:xfrm>
        </p:spPr>
        <p:txBody>
          <a:bodyPr>
            <a:normAutofit/>
          </a:bodyPr>
          <a:lstStyle/>
          <a:p>
            <a:r>
              <a:rPr lang="en-US" sz="2800" dirty="0"/>
              <a:t>Retail finance products have grown in complexity and heterogeneity over the last two decades </a:t>
            </a:r>
          </a:p>
          <a:p>
            <a:pPr lvl="1"/>
            <a:r>
              <a:rPr lang="en-US" sz="2400" dirty="0" err="1"/>
              <a:t>Tufano</a:t>
            </a:r>
            <a:r>
              <a:rPr lang="en-US" sz="2400" dirty="0"/>
              <a:t> (2003), Greenwood and </a:t>
            </a:r>
            <a:r>
              <a:rPr lang="en-US" sz="2400" dirty="0" err="1"/>
              <a:t>Scharfstein</a:t>
            </a:r>
            <a:r>
              <a:rPr lang="en-US" sz="2400" dirty="0"/>
              <a:t> (2013)</a:t>
            </a:r>
          </a:p>
          <a:p>
            <a:endParaRPr lang="en-US" sz="2800" dirty="0"/>
          </a:p>
          <a:p>
            <a:r>
              <a:rPr lang="en-US" sz="2800" dirty="0"/>
              <a:t>Do credit card issuers target behavioral biases of borrowers or cater to their time preferences? </a:t>
            </a:r>
          </a:p>
          <a:p>
            <a:pPr lvl="1"/>
            <a:r>
              <a:rPr lang="en-US" sz="2400" dirty="0"/>
              <a:t>Focus on shrouding and design features of offer letters</a:t>
            </a:r>
          </a:p>
          <a:p>
            <a:pPr lvl="1"/>
            <a:r>
              <a:rPr lang="en-US" sz="2400" dirty="0"/>
              <a:t>Differentiate screening for credit risk versus rent extraction from myopic or time inconsistent consumers</a:t>
            </a:r>
          </a:p>
          <a:p>
            <a:pPr marL="457200" lvl="2"/>
            <a:r>
              <a:rPr lang="en-US" sz="2400" dirty="0"/>
              <a:t>Differentiate by educational attainment as a measure for sophistication, Lusardi and Mitchell (2007, 2011)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fld id="{AE6DF837-3832-FD4F-87CD-5BA7D4F6B880}" type="slidenum">
              <a:rPr lang="en-US" smtClean="0">
                <a:latin typeface="+mn-lt"/>
              </a:rPr>
              <a:pPr algn="r"/>
              <a:t>2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7825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Findings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0416" y="1600200"/>
            <a:ext cx="8668512" cy="5105400"/>
          </a:xfrm>
        </p:spPr>
        <p:txBody>
          <a:bodyPr>
            <a:normAutofit/>
          </a:bodyPr>
          <a:lstStyle/>
          <a:p>
            <a:r>
              <a:rPr lang="en-US" dirty="0"/>
              <a:t>Card issuers take target households’ behavioral biases </a:t>
            </a:r>
          </a:p>
          <a:p>
            <a:pPr lvl="2"/>
            <a:r>
              <a:rPr lang="en-US" sz="2000" dirty="0"/>
              <a:t>Strategic placement of attractive features and shrouding of less attractive features</a:t>
            </a:r>
          </a:p>
          <a:p>
            <a:pPr lvl="2"/>
            <a:r>
              <a:rPr lang="en-US" sz="2000" dirty="0"/>
              <a:t>Unsophisticated households: receive more backward loaded fees and teaser rates</a:t>
            </a:r>
            <a:endParaRPr lang="en-US" dirty="0"/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/>
              <a:t>Reduced credit risk (UI shock) leads to more backward loaded and hidden credit terms</a:t>
            </a:r>
          </a:p>
          <a:p>
            <a:pPr lvl="1"/>
            <a:r>
              <a:rPr lang="en-US" dirty="0"/>
              <a:t>Card issuers take into account trade-off between short term fees and long-term exposure to worse credit risk</a:t>
            </a:r>
          </a:p>
          <a:p>
            <a:endParaRPr lang="en-US" dirty="0"/>
          </a:p>
          <a:p>
            <a:r>
              <a:rPr lang="en-US" dirty="0"/>
              <a:t>Suggests issuers use “naiveté based price discrimination”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454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Models of the Credit Card Market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779" y="1524000"/>
            <a:ext cx="8639504" cy="5223641"/>
          </a:xfrm>
        </p:spPr>
        <p:txBody>
          <a:bodyPr>
            <a:normAutofit/>
          </a:bodyPr>
          <a:lstStyle/>
          <a:p>
            <a:r>
              <a:rPr lang="en-US" sz="2600" dirty="0"/>
              <a:t>Behavioral view: Myopic consumers do not understand shrouded attributes (</a:t>
            </a:r>
            <a:r>
              <a:rPr lang="en-US" sz="2600" dirty="0" err="1"/>
              <a:t>Gabaix</a:t>
            </a:r>
            <a:r>
              <a:rPr lang="en-US" sz="2600" dirty="0"/>
              <a:t> and </a:t>
            </a:r>
            <a:r>
              <a:rPr lang="en-US" sz="2600" dirty="0" err="1"/>
              <a:t>Laibson</a:t>
            </a:r>
            <a:r>
              <a:rPr lang="en-US" sz="2600" dirty="0"/>
              <a:t> (2006))</a:t>
            </a:r>
          </a:p>
          <a:p>
            <a:pPr lvl="1"/>
            <a:r>
              <a:rPr lang="en-US" dirty="0"/>
              <a:t>Firms compete by lowering “visible” costs and charge high costs on hidden features. Myopic consumers subsidize sophisticated ones</a:t>
            </a:r>
          </a:p>
          <a:p>
            <a:pPr lvl="1"/>
            <a:r>
              <a:rPr lang="en-US" dirty="0"/>
              <a:t>Alternative micro foundation: Consumers don’t understand their own demand, e.g. </a:t>
            </a:r>
            <a:r>
              <a:rPr lang="en-US" dirty="0" err="1"/>
              <a:t>DellaVigna</a:t>
            </a:r>
            <a:r>
              <a:rPr lang="en-US" dirty="0"/>
              <a:t> and </a:t>
            </a:r>
            <a:r>
              <a:rPr lang="en-US" dirty="0" err="1"/>
              <a:t>Malmendier</a:t>
            </a:r>
            <a:r>
              <a:rPr lang="en-US" dirty="0"/>
              <a:t> (2004, 2006), </a:t>
            </a:r>
            <a:r>
              <a:rPr lang="en-US" dirty="0" err="1"/>
              <a:t>Heidhues</a:t>
            </a:r>
            <a:r>
              <a:rPr lang="en-US" dirty="0"/>
              <a:t> and </a:t>
            </a:r>
            <a:r>
              <a:rPr lang="en-US" dirty="0" err="1"/>
              <a:t>Koszegi</a:t>
            </a:r>
            <a:r>
              <a:rPr lang="en-US" dirty="0"/>
              <a:t> (2010), Grubb (2010)</a:t>
            </a:r>
          </a:p>
          <a:p>
            <a:pPr lvl="1"/>
            <a:endParaRPr lang="en-US" dirty="0"/>
          </a:p>
          <a:p>
            <a:r>
              <a:rPr lang="en-US" sz="2600" dirty="0"/>
              <a:t>Rational view: Segment patient vs. impatient consumers</a:t>
            </a:r>
          </a:p>
          <a:p>
            <a:pPr lvl="1"/>
            <a:r>
              <a:rPr lang="en-US" dirty="0"/>
              <a:t>Patient consumers are willing to pay for cost of credit upfront (regular APR, annual fee), impatient consumers want to increase current consumption and postpone charges (late fees, over-limit fee)</a:t>
            </a:r>
          </a:p>
          <a:p>
            <a:pPr lvl="1"/>
            <a:r>
              <a:rPr lang="en-US" dirty="0"/>
              <a:t>Back-loaded contracts also attract consumers with high default risk. Impatient but low risk consumers subsidize high risk consumers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6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Differential Implications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199"/>
            <a:ext cx="8466083" cy="5084379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Lay-out of cards</a:t>
            </a:r>
          </a:p>
          <a:p>
            <a:pPr lvl="1"/>
            <a:r>
              <a:rPr lang="en-US" sz="2400" dirty="0"/>
              <a:t>Behavioral model: Differential shrouding of positive versus negative terms. More shrouding of terms for unsophisticated consumers</a:t>
            </a:r>
          </a:p>
          <a:p>
            <a:pPr lvl="1"/>
            <a:r>
              <a:rPr lang="en-US" sz="2400" dirty="0"/>
              <a:t>Rational model: All terms are equally displayed</a:t>
            </a:r>
          </a:p>
          <a:p>
            <a:endParaRPr lang="en-US" dirty="0"/>
          </a:p>
          <a:p>
            <a:r>
              <a:rPr lang="en-US" sz="2800" dirty="0"/>
              <a:t>Shocks to credit risk  (UI)</a:t>
            </a:r>
          </a:p>
          <a:p>
            <a:pPr lvl="1"/>
            <a:r>
              <a:rPr lang="en-US" sz="2400" dirty="0"/>
              <a:t>Behavioral model: Banks trade-off higher (short-term) fee income via shrouding versus increased credit risk: when credit risk goes down more reliance on back-loaded and shrouded terms</a:t>
            </a:r>
          </a:p>
          <a:p>
            <a:pPr lvl="1"/>
            <a:r>
              <a:rPr lang="en-US" sz="2400" dirty="0"/>
              <a:t>Rational model: Reduction in back loaded terms, since there are fewer impatient consumers who pose credit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41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355724" cy="4876800"/>
          </a:xfrm>
        </p:spPr>
        <p:txBody>
          <a:bodyPr>
            <a:noAutofit/>
          </a:bodyPr>
          <a:lstStyle/>
          <a:p>
            <a:pPr marL="182880" lvl="1"/>
            <a:r>
              <a:rPr lang="en-US" sz="2400" dirty="0"/>
              <a:t>Design and language of credit card offer shows strong evidence for shrouding and obfuscation </a:t>
            </a:r>
          </a:p>
          <a:p>
            <a:pPr marL="457200" lvl="2"/>
            <a:r>
              <a:rPr lang="en-US" sz="2000" dirty="0"/>
              <a:t>Complexity of language changes with the attractiveness of terms</a:t>
            </a:r>
          </a:p>
          <a:p>
            <a:pPr marL="457200" lvl="2"/>
            <a:r>
              <a:rPr lang="en-US" sz="2000" dirty="0"/>
              <a:t>Worse features of the card are pushed to the back, in small font</a:t>
            </a:r>
          </a:p>
          <a:p>
            <a:pPr marL="457200" lvl="2"/>
            <a:r>
              <a:rPr lang="en-US" sz="2000" dirty="0"/>
              <a:t>Less educated consumers get more back-loaded/shrouded offers</a:t>
            </a:r>
          </a:p>
          <a:p>
            <a:pPr marL="457200" lvl="2"/>
            <a:endParaRPr lang="en-US" sz="2000" dirty="0"/>
          </a:p>
          <a:p>
            <a:pPr marL="182880" lvl="1"/>
            <a:r>
              <a:rPr lang="en-US" sz="2400" dirty="0"/>
              <a:t>Issuers rely more heavily on back-loaded and shrouded contracts when credit risk of consumers is reduced</a:t>
            </a:r>
          </a:p>
          <a:p>
            <a:pPr lvl="1"/>
            <a:r>
              <a:rPr lang="en-US" dirty="0"/>
              <a:t>Use state level Unemployment insurance (UI)-shocks that increases cash flows in bad states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72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19331" cy="5137000"/>
          </a:xfrm>
        </p:spPr>
        <p:txBody>
          <a:bodyPr>
            <a:normAutofit/>
          </a:bodyPr>
          <a:lstStyle/>
          <a:p>
            <a:pPr marL="274320" lvl="2" indent="0">
              <a:buNone/>
            </a:pPr>
            <a:endParaRPr lang="en-US" sz="2000" dirty="0"/>
          </a:p>
          <a:p>
            <a:pPr marL="182880" lvl="1"/>
            <a:r>
              <a:rPr lang="en-US" sz="2400" dirty="0"/>
              <a:t>Typical credit card contract is a three-part tariff</a:t>
            </a:r>
          </a:p>
          <a:p>
            <a:pPr marL="457200" lvl="2"/>
            <a:r>
              <a:rPr lang="en-US" sz="2000" dirty="0"/>
              <a:t>Annual fees, APR, back-loaded fees (e.g., late fees, default APR, over-limit fees)</a:t>
            </a:r>
          </a:p>
          <a:p>
            <a:pPr marL="457200" lvl="2"/>
            <a:r>
              <a:rPr lang="en-US" sz="2000" dirty="0"/>
              <a:t>Reward programs: miles, (zero) intro APR, cash back, points</a:t>
            </a:r>
          </a:p>
          <a:p>
            <a:pPr marL="182880" lvl="1"/>
            <a:endParaRPr lang="en-US" sz="2400" dirty="0"/>
          </a:p>
          <a:p>
            <a:pPr marL="182880" lvl="1"/>
            <a:r>
              <a:rPr lang="en-US" sz="2400" dirty="0"/>
              <a:t>Data on supply side of credit card market</a:t>
            </a:r>
          </a:p>
          <a:p>
            <a:pPr marL="457200" lvl="2"/>
            <a:r>
              <a:rPr lang="en-US" sz="2000" dirty="0"/>
              <a:t>Pre-approved credit card solicitations are done by mail, all the information that customers get is </a:t>
            </a:r>
            <a:r>
              <a:rPr lang="en-US" sz="2000" b="1" dirty="0"/>
              <a:t>observable to researcher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72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Obtain data from </a:t>
            </a:r>
            <a:r>
              <a:rPr lang="en-US" sz="2600" dirty="0" err="1"/>
              <a:t>Compremedia</a:t>
            </a:r>
            <a:r>
              <a:rPr lang="en-US" sz="2600" dirty="0"/>
              <a:t> on credit card mailers sent to US households from 1999 to 2016</a:t>
            </a:r>
          </a:p>
          <a:p>
            <a:pPr lvl="1"/>
            <a:r>
              <a:rPr lang="en-US" dirty="0"/>
              <a:t> ~160,000 individual credit card mailers sent to consumers</a:t>
            </a:r>
          </a:p>
          <a:p>
            <a:pPr lvl="1"/>
            <a:r>
              <a:rPr lang="en-US" dirty="0"/>
              <a:t>Collected monthly by ~4000 “mock clients” across US, represent demographic distribution credit card owning population</a:t>
            </a:r>
          </a:p>
          <a:p>
            <a:pPr lvl="1"/>
            <a:r>
              <a:rPr lang="en-US" dirty="0"/>
              <a:t>Here we only uses data before 2011, before the CARD Act</a:t>
            </a:r>
          </a:p>
          <a:p>
            <a:endParaRPr lang="en-US" sz="2600" dirty="0"/>
          </a:p>
          <a:p>
            <a:r>
              <a:rPr lang="en-US" sz="2600" dirty="0"/>
              <a:t>Observe all features of the offer</a:t>
            </a:r>
          </a:p>
          <a:p>
            <a:pPr lvl="1"/>
            <a:r>
              <a:rPr lang="en-US" sz="2200" dirty="0"/>
              <a:t>Use OCR and our own algorithms to code the mailers</a:t>
            </a:r>
            <a:endParaRPr lang="en-US" sz="2200" b="1" dirty="0"/>
          </a:p>
          <a:p>
            <a:pPr lvl="1"/>
            <a:r>
              <a:rPr lang="en-US" sz="2200" b="1" dirty="0"/>
              <a:t>Visual dimension</a:t>
            </a:r>
            <a:r>
              <a:rPr lang="en-US" sz="2200" dirty="0"/>
              <a:t>: </a:t>
            </a:r>
            <a:r>
              <a:rPr lang="en-US" dirty="0"/>
              <a:t>Colors, font, photos, amount of info and where displayed</a:t>
            </a:r>
            <a:endParaRPr lang="en-US" sz="2200" dirty="0"/>
          </a:p>
          <a:p>
            <a:pPr lvl="1"/>
            <a:r>
              <a:rPr lang="en-US" sz="2200" b="1" dirty="0"/>
              <a:t>Hard features: </a:t>
            </a:r>
            <a:r>
              <a:rPr lang="en-US" sz="2200" dirty="0"/>
              <a:t>Fees, interest rate, reward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452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algn="r"/>
            <a:fld id="{AE6DF837-3832-FD4F-87CD-5BA7D4F6B880}" type="slidenum">
              <a:rPr lang="en-US" smtClean="0">
                <a:latin typeface="+mn-lt"/>
              </a:rPr>
              <a:pPr algn="r"/>
              <a:t>8</a:t>
            </a:fld>
            <a:endParaRPr lang="en-US" dirty="0">
              <a:latin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729" y="65087"/>
            <a:ext cx="5413939" cy="67929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18772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28F63B-822A-574A-BA58-4E7D6B041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xmlns="" id="{FD237066-A888-3944-9706-514CBADFAF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9672357"/>
              </p:ext>
            </p:extLst>
          </p:nvPr>
        </p:nvGraphicFramePr>
        <p:xfrm>
          <a:off x="309282" y="533400"/>
          <a:ext cx="8525435" cy="59992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21226">
                  <a:extLst>
                    <a:ext uri="{9D8B030D-6E8A-4147-A177-3AD203B41FA5}">
                      <a16:colId xmlns:a16="http://schemas.microsoft.com/office/drawing/2014/main" xmlns="" val="4004029012"/>
                    </a:ext>
                  </a:extLst>
                </a:gridCol>
                <a:gridCol w="1567748">
                  <a:extLst>
                    <a:ext uri="{9D8B030D-6E8A-4147-A177-3AD203B41FA5}">
                      <a16:colId xmlns:a16="http://schemas.microsoft.com/office/drawing/2014/main" xmlns="" val="581229920"/>
                    </a:ext>
                  </a:extLst>
                </a:gridCol>
                <a:gridCol w="1412269">
                  <a:extLst>
                    <a:ext uri="{9D8B030D-6E8A-4147-A177-3AD203B41FA5}">
                      <a16:colId xmlns:a16="http://schemas.microsoft.com/office/drawing/2014/main" xmlns="" val="591833408"/>
                    </a:ext>
                  </a:extLst>
                </a:gridCol>
                <a:gridCol w="673743">
                  <a:extLst>
                    <a:ext uri="{9D8B030D-6E8A-4147-A177-3AD203B41FA5}">
                      <a16:colId xmlns:a16="http://schemas.microsoft.com/office/drawing/2014/main" xmlns="" val="3718089275"/>
                    </a:ext>
                  </a:extLst>
                </a:gridCol>
                <a:gridCol w="1334528">
                  <a:extLst>
                    <a:ext uri="{9D8B030D-6E8A-4147-A177-3AD203B41FA5}">
                      <a16:colId xmlns:a16="http://schemas.microsoft.com/office/drawing/2014/main" xmlns="" val="3216982340"/>
                    </a:ext>
                  </a:extLst>
                </a:gridCol>
                <a:gridCol w="1515921">
                  <a:extLst>
                    <a:ext uri="{9D8B030D-6E8A-4147-A177-3AD203B41FA5}">
                      <a16:colId xmlns:a16="http://schemas.microsoft.com/office/drawing/2014/main" xmlns="" val="893662624"/>
                    </a:ext>
                  </a:extLst>
                </a:gridCol>
              </a:tblGrid>
              <a:tr h="26083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Summary Statistics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8627321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Variable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Mean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Std. Dev.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Min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Max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Obs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547975147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APR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12.42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4.26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44.90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825,118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538800824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Max Card limit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44,996.93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40,726.94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500.00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5,000,000.00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494,255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989216690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APR_Balance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11.00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3.30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27.75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604,580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909917082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APR_CASH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19.47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4.33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35.99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787,166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68402281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Default APR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26.13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  4.01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41.00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592,855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90947982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Default APR Dummy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0.70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0.46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849,672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788206968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Annual_fee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11.03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28.52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500.00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839,987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302722358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Late_fee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33.19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  6.16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85.00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837,657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783142836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 err="1">
                          <a:effectLst/>
                        </a:rPr>
                        <a:t>over_limit_fee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30.16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  8.71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79.00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774,284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97667675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Intro_APR_regular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0.44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  0.50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849,672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739658779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Intro_APR_balance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0.46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0.50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849,672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669232566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Intro_APR_cash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0.06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0.24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   1.00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849,672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4225528092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Size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4.52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5.29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131.30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494,562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140176942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Color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0.28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0.45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494,562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562874435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Bold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0.32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0.47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494,562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447319703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Picture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0.22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0.26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4.10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638,458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285074334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CASH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0.18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0.38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638,458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2813856294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POINT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0.22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0.42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638,458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836925439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MILE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0.08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0.27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638,458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576437912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Carrental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0.21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0.41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638,458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1316585482"/>
                  </a:ext>
                </a:extLst>
              </a:tr>
              <a:tr h="26083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Purchaseprct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   0.23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 0.42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0.00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                1.00 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             638,458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xmlns="" val="397310433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F485C47-40B4-3743-BCDE-F4644D104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2D2B3B-882E-40F3-A32F-6DD516915044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17140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2LuUM.bZk.5p6kZ8V7m6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3DhmCp3VEqBeFVBMahkk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aJ5wmvVkOFQMullCoND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QaJ5wmvVkOFQMullCoNDQ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22508</TotalTime>
  <Words>2962</Words>
  <Application>Microsoft Office PowerPoint</Application>
  <PresentationFormat>On-screen Show (4:3)</PresentationFormat>
  <Paragraphs>1287</Paragraphs>
  <Slides>20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Clarity</vt:lpstr>
      <vt:lpstr>think-cell Slide</vt:lpstr>
      <vt:lpstr>Do Credit Card Companies Screen for Behavioral Biases?</vt:lpstr>
      <vt:lpstr>Motivation</vt:lpstr>
      <vt:lpstr>Models of the Credit Card Market</vt:lpstr>
      <vt:lpstr>Differential Implications </vt:lpstr>
      <vt:lpstr>Outline of Analysis</vt:lpstr>
      <vt:lpstr>Set up</vt:lpstr>
      <vt:lpstr>Data</vt:lpstr>
      <vt:lpstr>Example:</vt:lpstr>
      <vt:lpstr>PowerPoint Presentation</vt:lpstr>
      <vt:lpstr>Finding I: Shrouding of Features</vt:lpstr>
      <vt:lpstr>PowerPoint Presentation</vt:lpstr>
      <vt:lpstr>Differential Targeting of Consumers</vt:lpstr>
      <vt:lpstr>PowerPoint Presentation</vt:lpstr>
      <vt:lpstr>Targeting of format</vt:lpstr>
      <vt:lpstr>Readability </vt:lpstr>
      <vt:lpstr>Finding II: Shock to Credit Risk</vt:lpstr>
      <vt:lpstr>Unemployment Insurance Shock </vt:lpstr>
      <vt:lpstr>Unemployment Shock and Design</vt:lpstr>
      <vt:lpstr>Differential Effect on Low Income Groups</vt:lpstr>
      <vt:lpstr>Overall Findings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[Insert Product Name]: Improving the Financial Lives of Employees</dc:title>
  <dc:creator>ptantia</dc:creator>
  <cp:lastModifiedBy>Sall, Emily DePuy</cp:lastModifiedBy>
  <cp:revision>399</cp:revision>
  <cp:lastPrinted>2012-02-02T18:35:11Z</cp:lastPrinted>
  <dcterms:created xsi:type="dcterms:W3CDTF">2011-11-02T18:58:01Z</dcterms:created>
  <dcterms:modified xsi:type="dcterms:W3CDTF">2018-07-04T02:12:31Z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le">
    <vt:lpwstr>[Insert Product Name]: Improving the Financial Lives of Employees</vt:lpwstr>
  </property>
  <property fmtid="{D5CDD505-2E9C-101B-9397-08002B2CF9AE}" pid="3" name="Final">
    <vt:bool>true</vt:bool>
  </property>
  <property fmtid="{D5CDD505-2E9C-101B-9397-08002B2CF9AE}" pid="4" name="Event">
    <vt:lpwstr/>
  </property>
  <property fmtid="{D5CDD505-2E9C-101B-9397-08002B2CF9AE}" pid="5" name="Delivery Date">
    <vt:lpwstr/>
  </property>
  <property fmtid="{D5CDD505-2E9C-101B-9397-08002B2CF9AE}" pid="6" name="docid">
    <vt:lpwstr/>
  </property>
</Properties>
</file>