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325" r:id="rId3"/>
    <p:sldId id="326" r:id="rId4"/>
    <p:sldId id="336" r:id="rId5"/>
    <p:sldId id="263" r:id="rId6"/>
    <p:sldId id="264" r:id="rId7"/>
    <p:sldId id="266" r:id="rId8"/>
    <p:sldId id="267" r:id="rId9"/>
    <p:sldId id="269" r:id="rId10"/>
    <p:sldId id="271" r:id="rId11"/>
    <p:sldId id="345" r:id="rId12"/>
    <p:sldId id="276" r:id="rId13"/>
    <p:sldId id="327" r:id="rId14"/>
    <p:sldId id="280" r:id="rId15"/>
    <p:sldId id="281" r:id="rId16"/>
    <p:sldId id="285" r:id="rId17"/>
    <p:sldId id="287" r:id="rId18"/>
    <p:sldId id="346" r:id="rId19"/>
    <p:sldId id="347" r:id="rId20"/>
    <p:sldId id="353" r:id="rId21"/>
    <p:sldId id="288" r:id="rId22"/>
    <p:sldId id="290" r:id="rId23"/>
    <p:sldId id="291" r:id="rId24"/>
    <p:sldId id="292" r:id="rId25"/>
    <p:sldId id="294" r:id="rId26"/>
    <p:sldId id="335" r:id="rId27"/>
    <p:sldId id="297" r:id="rId28"/>
    <p:sldId id="298" r:id="rId29"/>
    <p:sldId id="300" r:id="rId30"/>
    <p:sldId id="301" r:id="rId31"/>
    <p:sldId id="354" r:id="rId32"/>
    <p:sldId id="302" r:id="rId33"/>
    <p:sldId id="303" r:id="rId34"/>
    <p:sldId id="304" r:id="rId35"/>
    <p:sldId id="307" r:id="rId36"/>
    <p:sldId id="308" r:id="rId37"/>
    <p:sldId id="340" r:id="rId38"/>
    <p:sldId id="341" r:id="rId39"/>
    <p:sldId id="296" r:id="rId40"/>
    <p:sldId id="316" r:id="rId41"/>
    <p:sldId id="319" r:id="rId42"/>
    <p:sldId id="283" r:id="rId43"/>
    <p:sldId id="343" r:id="rId44"/>
    <p:sldId id="348" r:id="rId45"/>
    <p:sldId id="349" r:id="rId46"/>
    <p:sldId id="350" r:id="rId47"/>
    <p:sldId id="268" r:id="rId48"/>
    <p:sldId id="351" r:id="rId49"/>
    <p:sldId id="270" r:id="rId50"/>
    <p:sldId id="352" r:id="rId51"/>
    <p:sldId id="337" r:id="rId52"/>
    <p:sldId id="33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66" d="100"/>
          <a:sy n="66" d="100"/>
        </p:scale>
        <p:origin x="456"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CA364-B28C-4303-AE9D-183CDDC6C027}" type="datetimeFigureOut">
              <a:rPr lang="en-US" smtClean="0"/>
              <a:t>7/3/2018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03D37-C0AC-4D56-B192-F03F7BCEE4F5}" type="slidenum">
              <a:rPr lang="en-US" smtClean="0"/>
              <a:t>‹#›</a:t>
            </a:fld>
            <a:endParaRPr lang="en-US"/>
          </a:p>
        </p:txBody>
      </p:sp>
    </p:spTree>
    <p:extLst>
      <p:ext uri="{BB962C8B-B14F-4D97-AF65-F5344CB8AC3E}">
        <p14:creationId xmlns:p14="http://schemas.microsoft.com/office/powerpoint/2010/main" val="239923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This is joint work with Gautam Rao, we’re preparing a handbook chapter, would love feedback</a:t>
            </a:r>
          </a:p>
        </p:txBody>
      </p:sp>
      <p:sp>
        <p:nvSpPr>
          <p:cNvPr id="144" name="Shape 144"/>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6499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600"/>
              </a:spcBef>
              <a:buClr>
                <a:schemeClr val="dk1"/>
              </a:buClr>
              <a:buSzPct val="91666"/>
              <a:buFont typeface="Arial"/>
              <a:buNone/>
            </a:pPr>
            <a:r>
              <a:rPr lang="en-US" dirty="0" err="1">
                <a:solidFill>
                  <a:srgbClr val="3F3F3F"/>
                </a:solidFill>
              </a:rPr>
              <a:t>Glennerster</a:t>
            </a:r>
            <a:r>
              <a:rPr lang="en-US" dirty="0">
                <a:solidFill>
                  <a:srgbClr val="3F3F3F"/>
                </a:solidFill>
              </a:rPr>
              <a:t> and Kremer (2012) argue that behavioral factors play a large role in health decisions. </a:t>
            </a:r>
            <a:r>
              <a:rPr lang="en-US" dirty="0" err="1">
                <a:solidFill>
                  <a:srgbClr val="3F3F3F"/>
                </a:solidFill>
              </a:rPr>
              <a:t>Dupas</a:t>
            </a:r>
            <a:r>
              <a:rPr lang="en-US" dirty="0">
                <a:solidFill>
                  <a:srgbClr val="3F3F3F"/>
                </a:solidFill>
              </a:rPr>
              <a:t> and Miguel (2016)</a:t>
            </a:r>
            <a:r>
              <a:rPr lang="en-US" baseline="0" dirty="0">
                <a:solidFill>
                  <a:srgbClr val="3F3F3F"/>
                </a:solidFill>
              </a:rPr>
              <a:t> more cautious</a:t>
            </a:r>
          </a:p>
          <a:p>
            <a:pPr lvl="0" rtl="0">
              <a:lnSpc>
                <a:spcPct val="90000"/>
              </a:lnSpc>
              <a:spcBef>
                <a:spcPts val="600"/>
              </a:spcBef>
              <a:buClr>
                <a:schemeClr val="dk1"/>
              </a:buClr>
              <a:buSzPct val="91666"/>
              <a:buFont typeface="Arial"/>
              <a:buNone/>
            </a:pPr>
            <a:endParaRPr dirty="0">
              <a:solidFill>
                <a:srgbClr val="3F3F3F"/>
              </a:solidFill>
            </a:endParaRPr>
          </a:p>
          <a:p>
            <a:pPr lvl="0" rtl="0">
              <a:lnSpc>
                <a:spcPct val="90000"/>
              </a:lnSpc>
              <a:spcBef>
                <a:spcPts val="600"/>
              </a:spcBef>
              <a:buClr>
                <a:schemeClr val="dk1"/>
              </a:buClr>
              <a:buSzPct val="91666"/>
              <a:buFont typeface="Arial"/>
              <a:buNone/>
            </a:pPr>
            <a:r>
              <a:rPr lang="en-US" dirty="0">
                <a:solidFill>
                  <a:srgbClr val="3F3F3F"/>
                </a:solidFill>
              </a:rPr>
              <a:t>It’s clear that liquidity constraints play a role but it seems like that those arise endogenously due at least in part to present-biased preferences. </a:t>
            </a:r>
          </a:p>
          <a:p>
            <a:pPr lvl="0" rtl="0">
              <a:lnSpc>
                <a:spcPct val="90000"/>
              </a:lnSpc>
              <a:spcBef>
                <a:spcPts val="600"/>
              </a:spcBef>
              <a:buNone/>
            </a:pPr>
            <a:endParaRPr sz="2200" dirty="0">
              <a:solidFill>
                <a:srgbClr val="3F3F3F"/>
              </a:solidFill>
            </a:endParaRPr>
          </a:p>
        </p:txBody>
      </p:sp>
      <p:sp>
        <p:nvSpPr>
          <p:cNvPr id="339" name="Shape 3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950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1400"/>
              </a:spcBef>
              <a:buNone/>
            </a:pPr>
            <a:r>
              <a:rPr lang="en-US" sz="2400">
                <a:solidFill>
                  <a:srgbClr val="3F3F3F"/>
                </a:solidFill>
              </a:rPr>
              <a:t>Without severe liquidity constraints, upfront monetary costs would not themselves generate procrastination. Instead, it is utility costs that matter.</a:t>
            </a:r>
          </a:p>
          <a:p>
            <a:pPr lvl="0" rtl="0">
              <a:lnSpc>
                <a:spcPct val="90000"/>
              </a:lnSpc>
              <a:spcBef>
                <a:spcPts val="1400"/>
              </a:spcBef>
              <a:buNone/>
            </a:pPr>
            <a:r>
              <a:rPr lang="en-US" sz="2400">
                <a:solidFill>
                  <a:srgbClr val="3F3F3F"/>
                </a:solidFill>
              </a:rPr>
              <a:t>The naivete required for present bias is usually thought of as overconfidence about future self control. But sometimes it could also be overconfidence about future availability of time, or even overconfidence about not forgetting in the future. </a:t>
            </a:r>
          </a:p>
        </p:txBody>
      </p:sp>
      <p:sp>
        <p:nvSpPr>
          <p:cNvPr id="378" name="Shape 37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53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r>
              <a:rPr lang="en-US"/>
              <a:t>Ashraf, Karlan, and Yin (Tying Odysseus to the Mast): 28% takeup of a commitment savings device in the Philippines; women who exhibited more present bias in hypothetical time preference questions were more likely to take up the contract. This suggests some sophistication. The commitment offer increased savings by 81 percentage points.</a:t>
            </a:r>
          </a:p>
          <a:p>
            <a:pPr lvl="0" rtl="0">
              <a:spcBef>
                <a:spcPts val="0"/>
              </a:spcBef>
              <a:buNone/>
            </a:pPr>
            <a:endParaRPr/>
          </a:p>
          <a:p>
            <a:pPr lvl="0" rtl="0">
              <a:spcBef>
                <a:spcPts val="0"/>
              </a:spcBef>
              <a:buNone/>
            </a:pPr>
            <a:r>
              <a:rPr lang="en-US"/>
              <a:t>Xiné, Karlan, and Zinman: 11% takeup among smokers of a commitment device (CARES) that allowed smokers to deposit money for six months, after which they would take a urine test for nicotine and cotinine. Failing the test forfeited the money. ITT: 3 percentage point increase in passing this test.</a:t>
            </a:r>
          </a:p>
          <a:p>
            <a:pPr lvl="0" rtl="0">
              <a:spcBef>
                <a:spcPts val="0"/>
              </a:spcBef>
              <a:buNone/>
            </a:pPr>
            <a:endParaRPr/>
          </a:p>
          <a:p>
            <a:pPr lvl="0" rtl="0">
              <a:spcBef>
                <a:spcPts val="0"/>
              </a:spcBef>
              <a:buNone/>
            </a:pPr>
            <a:r>
              <a:rPr lang="en-US"/>
              <a:t>Duflo, Kremer, and Robinson: Small, time-limited discounts help present biased farmers commit to using fertilizer in the future.</a:t>
            </a:r>
          </a:p>
          <a:p>
            <a:pPr lvl="0" rtl="0">
              <a:spcBef>
                <a:spcPts val="0"/>
              </a:spcBef>
              <a:buNone/>
            </a:pPr>
            <a:endParaRPr/>
          </a:p>
          <a:p>
            <a:pPr lvl="0" rtl="0">
              <a:spcBef>
                <a:spcPts val="0"/>
              </a:spcBef>
              <a:buNone/>
            </a:pPr>
            <a:r>
              <a:rPr lang="en-US"/>
              <a:t>Schilbach: Striking result: More than a third of subjects preferred incentives for sobriety to unconditional payments, even when the unconditional payments were </a:t>
            </a:r>
            <a:r>
              <a:rPr lang="en-US" i="1"/>
              <a:t>strictly</a:t>
            </a:r>
            <a:r>
              <a:rPr lang="en-US"/>
              <a:t> higher than the maximum amount they could earn with the incentives.</a:t>
            </a:r>
          </a:p>
          <a:p>
            <a:pPr lvl="0" rtl="0">
              <a:spcBef>
                <a:spcPts val="0"/>
              </a:spcBef>
              <a:buNone/>
            </a:pPr>
            <a:endParaRPr/>
          </a:p>
          <a:p>
            <a:pPr lvl="0" rtl="0">
              <a:spcBef>
                <a:spcPts val="0"/>
              </a:spcBef>
              <a:buNone/>
            </a:pPr>
            <a:r>
              <a:rPr lang="en-US"/>
              <a:t>Bai et al. (paper by Gautam, Ted, Ben Handel and Liang Bai): Hypertension patients in rural India. Moderate take-up of commitment, where individuals will put money on the line. But poor follow-through. Offering commitment makes consumers worse off on average, consistent with partial naivete. </a:t>
            </a:r>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886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a:t>Pop-Eleches et al. and Lester et al. show that SMS reminders can increase adherence to antiretroviral therapy. Raifman, et al., show that text message reminders can increase adherence to antimalarial treatment.</a:t>
            </a:r>
          </a:p>
          <a:p>
            <a:pPr lvl="0">
              <a:spcBef>
                <a:spcPts val="0"/>
              </a:spcBef>
              <a:buNone/>
            </a:pPr>
            <a:endParaRPr/>
          </a:p>
          <a:p>
            <a:pPr lvl="0">
              <a:spcBef>
                <a:spcPts val="0"/>
              </a:spcBef>
              <a:buClr>
                <a:schemeClr val="dk1"/>
              </a:buClr>
              <a:buSzPct val="91666"/>
              <a:buFont typeface="Arial"/>
              <a:buNone/>
            </a:pPr>
            <a:r>
              <a:rPr lang="en-US"/>
              <a:t>Reminders: cognitive bandwidth literature (Mullainathan and Shafir, 2013; Schilbach, Schofield, and Mullainathan, 2016) suggests that there may be negative externalities to text message reminders. May be useful to ask people whether they want reminders to avoid overload.</a:t>
            </a:r>
          </a:p>
        </p:txBody>
      </p:sp>
      <p:sp>
        <p:nvSpPr>
          <p:cNvPr id="401" name="Shape 401"/>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3362861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dirty="0"/>
          </a:p>
        </p:txBody>
      </p:sp>
      <p:sp>
        <p:nvSpPr>
          <p:cNvPr id="416" name="Shape 41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45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r>
              <a:rPr lang="en-US" sz="1200" dirty="0"/>
              <a:t>(Foster and </a:t>
            </a:r>
            <a:r>
              <a:rPr lang="en-US" sz="1200" dirty="0" err="1"/>
              <a:t>Rosenzweig</a:t>
            </a:r>
            <a:r>
              <a:rPr lang="en-US" sz="1200" dirty="0"/>
              <a:t>, 2010).</a:t>
            </a:r>
            <a:endParaRPr dirty="0"/>
          </a:p>
        </p:txBody>
      </p:sp>
      <p:sp>
        <p:nvSpPr>
          <p:cNvPr id="424" name="Shape 42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34083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r>
              <a:rPr lang="en-US" dirty="0"/>
              <a:t>Hanna et al. 2014:  Experienced seaweed farmers in Indonesia do not attend to pod size when planting seaweed. In the baseline, they cannot report the size they use or the optimal size. This is even though their existing plots provide plenty of unintentional experiments: variation in initial pod size which affects final size and profits. The theory is that they do not think pod size is important, so they do not pay attention to it, so they never learn even though in principle have all the data they need.</a:t>
            </a:r>
          </a:p>
          <a:p>
            <a:pPr lvl="0" rtl="0">
              <a:spcBef>
                <a:spcPts val="0"/>
              </a:spcBef>
              <a:buNone/>
            </a:pPr>
            <a:endParaRPr dirty="0"/>
          </a:p>
          <a:p>
            <a:pPr lvl="0" rtl="0">
              <a:spcBef>
                <a:spcPts val="0"/>
              </a:spcBef>
              <a:buNone/>
            </a:pPr>
            <a:r>
              <a:rPr lang="en-US" dirty="0"/>
              <a:t>When they are presented with the data in full detail, they still do not change their behaviors. But when they are presented with simple summary results of the trial on their plot, they do change behavior. </a:t>
            </a:r>
          </a:p>
          <a:p>
            <a:pPr lvl="0" rtl="0">
              <a:spcBef>
                <a:spcPts val="0"/>
              </a:spcBef>
              <a:buNone/>
            </a:pPr>
            <a:endParaRPr lang="en-US" dirty="0"/>
          </a:p>
          <a:p>
            <a:pPr lvl="0" rtl="0">
              <a:spcBef>
                <a:spcPts val="0"/>
              </a:spcBef>
              <a:buNone/>
            </a:pPr>
            <a:r>
              <a:rPr lang="en-US" dirty="0"/>
              <a:t>LAST POINT IS A CHALLENGE FOR US.  RATES OF RETURN TO EDUCATION?</a:t>
            </a:r>
          </a:p>
          <a:p>
            <a:pPr lvl="0" rtl="0">
              <a:spcBef>
                <a:spcPts val="0"/>
              </a:spcBef>
              <a:buNone/>
            </a:pPr>
            <a:endParaRPr dirty="0"/>
          </a:p>
        </p:txBody>
      </p:sp>
      <p:sp>
        <p:nvSpPr>
          <p:cNvPr id="432" name="Shape 43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4131439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lnSpc>
                <a:spcPct val="90000"/>
              </a:lnSpc>
              <a:spcBef>
                <a:spcPts val="1200"/>
              </a:spcBef>
              <a:spcAft>
                <a:spcPts val="200"/>
              </a:spcAft>
              <a:buClr>
                <a:schemeClr val="dk1"/>
              </a:buClr>
              <a:buSzPct val="91666"/>
              <a:buFont typeface="Arial"/>
              <a:buNone/>
            </a:pPr>
            <a:r>
              <a:rPr lang="en-US">
                <a:solidFill>
                  <a:srgbClr val="3F3F3F"/>
                </a:solidFill>
              </a:rPr>
              <a:t>Foster and Rosenzweig (1995) suggests rapidly adopt green revolution technology</a:t>
            </a:r>
          </a:p>
          <a:p>
            <a:pPr marL="548640" lvl="0" indent="-34290" rtl="0">
              <a:lnSpc>
                <a:spcPct val="90000"/>
              </a:lnSpc>
              <a:spcBef>
                <a:spcPts val="1200"/>
              </a:spcBef>
              <a:spcAft>
                <a:spcPts val="200"/>
              </a:spcAft>
              <a:buClr>
                <a:schemeClr val="dk1"/>
              </a:buClr>
              <a:buSzPct val="91666"/>
              <a:buFont typeface="Arial"/>
              <a:buNone/>
            </a:pPr>
            <a:r>
              <a:rPr lang="en-US">
                <a:solidFill>
                  <a:srgbClr val="3F3F3F"/>
                </a:solidFill>
              </a:rPr>
              <a:t>but this was a very beneficial technology</a:t>
            </a:r>
          </a:p>
          <a:p>
            <a:pPr lvl="0" rtl="0">
              <a:spcBef>
                <a:spcPts val="0"/>
              </a:spcBef>
              <a:buNone/>
            </a:pPr>
            <a:endParaRPr/>
          </a:p>
          <a:p>
            <a:pPr lvl="0" rtl="0">
              <a:spcBef>
                <a:spcPts val="0"/>
              </a:spcBef>
              <a:buNone/>
            </a:pPr>
            <a:r>
              <a:rPr lang="en-US"/>
              <a:t>Banerjee (1992): Herding would not go through if each person’s choice was a sufficient statistic for their information.</a:t>
            </a:r>
          </a:p>
        </p:txBody>
      </p:sp>
      <p:sp>
        <p:nvSpPr>
          <p:cNvPr id="448" name="Shape 44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25</a:t>
            </a:fld>
            <a:endParaRPr lang="en-US"/>
          </a:p>
        </p:txBody>
      </p:sp>
    </p:spTree>
    <p:extLst>
      <p:ext uri="{BB962C8B-B14F-4D97-AF65-F5344CB8AC3E}">
        <p14:creationId xmlns:p14="http://schemas.microsoft.com/office/powerpoint/2010/main" val="100132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a:p>
        </p:txBody>
      </p:sp>
      <p:sp>
        <p:nvSpPr>
          <p:cNvPr id="462" name="Shape 46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36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a:p>
        </p:txBody>
      </p:sp>
      <p:sp>
        <p:nvSpPr>
          <p:cNvPr id="469" name="Shape 46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80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r>
              <a:rPr lang="en-US"/>
              <a:t>Karlan and Mullainathan (2011) randomized paying off the loans of fruit vendors in Chennai. These vendors generally managed to stay out of debt for several weeks, but then fell back into debt, generally after a health shock or unexpected expense. Once that happened, they failed to pay off their debt on their own. </a:t>
            </a:r>
          </a:p>
        </p:txBody>
      </p:sp>
      <p:sp>
        <p:nvSpPr>
          <p:cNvPr id="196" name="Shape 19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52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dirty="0"/>
          </a:p>
        </p:txBody>
      </p:sp>
      <p:sp>
        <p:nvSpPr>
          <p:cNvPr id="476" name="Shape 4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87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0" lvl="0" indent="-69850" rtl="0">
              <a:lnSpc>
                <a:spcPct val="90000"/>
              </a:lnSpc>
              <a:spcBef>
                <a:spcPts val="1200"/>
              </a:spcBef>
              <a:spcAft>
                <a:spcPts val="200"/>
              </a:spcAft>
              <a:buClr>
                <a:schemeClr val="dk1"/>
              </a:buClr>
              <a:buSzPct val="91666"/>
              <a:buFont typeface="Arial"/>
              <a:buNone/>
            </a:pPr>
            <a:r>
              <a:rPr lang="en-US"/>
              <a:t>Little social insurance provided by the government</a:t>
            </a:r>
          </a:p>
          <a:p>
            <a:pPr marL="0" lvl="0" indent="-69850" rtl="0">
              <a:lnSpc>
                <a:spcPct val="90000"/>
              </a:lnSpc>
              <a:spcBef>
                <a:spcPts val="1200"/>
              </a:spcBef>
              <a:spcAft>
                <a:spcPts val="200"/>
              </a:spcAft>
              <a:buClr>
                <a:schemeClr val="dk1"/>
              </a:buClr>
              <a:buSzPct val="91666"/>
              <a:buFont typeface="Arial"/>
              <a:buNone/>
            </a:pPr>
            <a:r>
              <a:rPr lang="en-US"/>
              <a:t>Under most plausible utility functions, sharply diminishing marginal utility of income at very low consumption levels, so particularly strong need for insurance.</a:t>
            </a:r>
          </a:p>
          <a:p>
            <a:pPr marL="0" lvl="0" indent="-69850" rtl="0">
              <a:lnSpc>
                <a:spcPct val="90000"/>
              </a:lnSpc>
              <a:spcBef>
                <a:spcPts val="1200"/>
              </a:spcBef>
              <a:spcAft>
                <a:spcPts val="200"/>
              </a:spcAft>
              <a:buClr>
                <a:schemeClr val="dk1"/>
              </a:buClr>
              <a:buSzPct val="91666"/>
              <a:buFont typeface="Arial"/>
              <a:buNone/>
            </a:pPr>
            <a:r>
              <a:rPr lang="en-US"/>
              <a:t>Thornton et al. (2010): Nicaragua - voluntary health insurance scheme made available to informal workers through MFIs. Initial take up only 20%. Less than 10% of initial vendors still enrolled after one year.</a:t>
            </a:r>
          </a:p>
        </p:txBody>
      </p:sp>
      <p:sp>
        <p:nvSpPr>
          <p:cNvPr id="492" name="Shape 49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2405838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a:t>Casaburi and Willis (2017): Takeup of insurance where the premium is deducted at harvest time is 72%, compared to 5% for the standard contract with upfront payment of the premium. They argue that this is present bias for two reasons: (1) when people were given cash to cover the premium, finding that this did not substantially increase take up of the up front contract (suggesting that there’s more to their result than just liquidity constraints), and (2) takeup of insurance where the premium delayed by a short amount of time (one month) was also high (21 percentage point above the standard contract). This effect size cannot be rationalized by standard exponential discounting, suggesting present bias.</a:t>
            </a:r>
          </a:p>
          <a:p>
            <a:pPr lvl="0">
              <a:spcBef>
                <a:spcPts val="0"/>
              </a:spcBef>
              <a:buNone/>
            </a:pPr>
            <a:endParaRPr/>
          </a:p>
          <a:p>
            <a:pPr lvl="0">
              <a:spcBef>
                <a:spcPts val="0"/>
              </a:spcBef>
              <a:buNone/>
            </a:pPr>
            <a:r>
              <a:rPr lang="en-US"/>
              <a:t>Ambiguity aversion:</a:t>
            </a:r>
          </a:p>
          <a:p>
            <a:pPr lvl="0">
              <a:spcBef>
                <a:spcPts val="0"/>
              </a:spcBef>
              <a:buNone/>
            </a:pPr>
            <a:r>
              <a:rPr lang="en-US"/>
              <a:t>-Note: Here, “ambiguity” refers to the ambiguity in the insurance contracts (e.g. unknown basis risk) rather than the items being insured. (The demand for insurance would increase if the item being insured has higher ambiguity.)</a:t>
            </a:r>
          </a:p>
          <a:p>
            <a:pPr lvl="0">
              <a:spcBef>
                <a:spcPts val="0"/>
              </a:spcBef>
              <a:buNone/>
            </a:pPr>
            <a:endParaRPr/>
          </a:p>
          <a:p>
            <a:pPr lvl="0">
              <a:spcBef>
                <a:spcPts val="0"/>
              </a:spcBef>
              <a:buNone/>
            </a:pPr>
            <a:r>
              <a:rPr lang="en-US"/>
              <a:t>-Biener et al. 2017: They conducted a behavioral experiment with rural villagers from the Philippines, focusing on the role of contract nonperformance</a:t>
            </a:r>
          </a:p>
          <a:p>
            <a:pPr lvl="0">
              <a:spcBef>
                <a:spcPts val="0"/>
              </a:spcBef>
              <a:buClr>
                <a:schemeClr val="dk1"/>
              </a:buClr>
              <a:buSzPct val="91666"/>
              <a:buFont typeface="Arial"/>
              <a:buNone/>
            </a:pPr>
            <a:r>
              <a:rPr lang="en-US"/>
              <a:t>risk and its ambiguity for insurance demand. They find that a 10 percent contract nonperformance risk reduces insurance demand by 17.1 percentage points even when premiums are adjusted accordingly. Ambiguity about this contract nonperformance probability further decreases demand by 14.5 percentage</a:t>
            </a:r>
          </a:p>
          <a:p>
            <a:pPr lvl="0">
              <a:spcBef>
                <a:spcPts val="0"/>
              </a:spcBef>
              <a:buClr>
                <a:schemeClr val="dk1"/>
              </a:buClr>
              <a:buSzPct val="91666"/>
              <a:buFont typeface="Arial"/>
              <a:buNone/>
            </a:pPr>
            <a:r>
              <a:rPr lang="en-US"/>
              <a:t>points.</a:t>
            </a:r>
          </a:p>
          <a:p>
            <a:pPr lvl="0">
              <a:spcBef>
                <a:spcPts val="0"/>
              </a:spcBef>
              <a:buNone/>
            </a:pPr>
            <a:endParaRPr/>
          </a:p>
          <a:p>
            <a:pPr lvl="0">
              <a:spcBef>
                <a:spcPts val="0"/>
              </a:spcBef>
              <a:buNone/>
            </a:pPr>
            <a:r>
              <a:rPr lang="en-US"/>
              <a:t>Loss aversion:</a:t>
            </a:r>
          </a:p>
          <a:p>
            <a:pPr lvl="0">
              <a:spcBef>
                <a:spcPts val="0"/>
              </a:spcBef>
              <a:buNone/>
            </a:pPr>
            <a:r>
              <a:rPr lang="en-US"/>
              <a:t>reference points are important in determining the relationship between loss aversion and insurance demand:</a:t>
            </a:r>
          </a:p>
          <a:p>
            <a:pPr lvl="0">
              <a:spcBef>
                <a:spcPts val="0"/>
              </a:spcBef>
              <a:buNone/>
            </a:pPr>
            <a:r>
              <a:rPr lang="en-US"/>
              <a:t>-If a prospect theory individual uses initial wealth as his reference point, under certain condition, he would demand less insurance than a non-prospect-theory agent</a:t>
            </a:r>
          </a:p>
          <a:p>
            <a:pPr lvl="0">
              <a:spcBef>
                <a:spcPts val="0"/>
              </a:spcBef>
              <a:buNone/>
            </a:pPr>
            <a:endParaRPr/>
          </a:p>
          <a:p>
            <a:pPr lvl="0">
              <a:spcBef>
                <a:spcPts val="0"/>
              </a:spcBef>
              <a:buNone/>
            </a:pPr>
            <a:r>
              <a:rPr lang="en-US"/>
              <a:t>-If a prospect theory individual uses initial wealth minus the premium as his reference point, he will demand a higher level of insurance than a non-prospect-theory individual</a:t>
            </a:r>
          </a:p>
          <a:p>
            <a:pPr lvl="0">
              <a:spcBef>
                <a:spcPts val="0"/>
              </a:spcBef>
              <a:buNone/>
            </a:pPr>
            <a:endParaRPr/>
          </a:p>
        </p:txBody>
      </p:sp>
      <p:sp>
        <p:nvSpPr>
          <p:cNvPr id="500" name="Shape 50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extLst>
      <p:ext uri="{BB962C8B-B14F-4D97-AF65-F5344CB8AC3E}">
        <p14:creationId xmlns:p14="http://schemas.microsoft.com/office/powerpoint/2010/main" val="3093507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a:p>
        </p:txBody>
      </p:sp>
      <p:sp>
        <p:nvSpPr>
          <p:cNvPr id="507" name="Shape 50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67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a:p>
        </p:txBody>
      </p:sp>
      <p:sp>
        <p:nvSpPr>
          <p:cNvPr id="515" name="Shape 515"/>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extLst>
      <p:ext uri="{BB962C8B-B14F-4D97-AF65-F5344CB8AC3E}">
        <p14:creationId xmlns:p14="http://schemas.microsoft.com/office/powerpoint/2010/main" val="3549036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a:t>Henrich (with different coauthors) has argued that the emergence of large-scale societies required the ability to cooperate with strangers  in one-shot settings. </a:t>
            </a:r>
          </a:p>
          <a:p>
            <a:pPr lvl="0">
              <a:spcBef>
                <a:spcPts val="0"/>
              </a:spcBef>
              <a:buNone/>
            </a:pPr>
            <a:endParaRPr lang="en-US" dirty="0"/>
          </a:p>
          <a:p>
            <a:pPr lvl="0">
              <a:spcBef>
                <a:spcPts val="0"/>
              </a:spcBef>
              <a:buNone/>
            </a:pPr>
            <a:r>
              <a:rPr lang="en-US" dirty="0"/>
              <a:t>He argues that this was facilitated by cultural evolution which favored </a:t>
            </a:r>
            <a:r>
              <a:rPr lang="en-US" dirty="0" err="1"/>
              <a:t>prosociality</a:t>
            </a:r>
            <a:r>
              <a:rPr lang="en-US" dirty="0"/>
              <a:t>, norm adherence and the willingness to punish norm violations. </a:t>
            </a:r>
          </a:p>
          <a:p>
            <a:pPr lvl="0">
              <a:spcBef>
                <a:spcPts val="0"/>
              </a:spcBef>
              <a:buNone/>
            </a:pPr>
            <a:endParaRPr lang="en-US" dirty="0"/>
          </a:p>
          <a:p>
            <a:pPr lvl="0">
              <a:spcBef>
                <a:spcPts val="0"/>
              </a:spcBef>
              <a:buNone/>
            </a:pPr>
            <a:r>
              <a:rPr lang="en-US" dirty="0"/>
              <a:t>The emergence of moralizing gods, for instance, was a cultural tool which helped people cooperate with strangers. The evidence is hard to evaluate, since they try to explain tens of facts rather than through any one clear test. </a:t>
            </a:r>
          </a:p>
          <a:p>
            <a:pPr lvl="0">
              <a:spcBef>
                <a:spcPts val="0"/>
              </a:spcBef>
              <a:buNone/>
            </a:pPr>
            <a:endParaRPr lang="en-US" dirty="0"/>
          </a:p>
          <a:p>
            <a:pPr lvl="0">
              <a:spcBef>
                <a:spcPts val="0"/>
              </a:spcBef>
              <a:buNone/>
            </a:pPr>
            <a:r>
              <a:rPr lang="en-US" dirty="0"/>
              <a:t>Henrich et al (2010) show that market </a:t>
            </a:r>
            <a:r>
              <a:rPr lang="en-US" sz="1200" b="0" i="0" u="none" strike="noStrike" kern="1200" cap="none" dirty="0">
                <a:solidFill>
                  <a:schemeClr val="dk1"/>
                </a:solidFill>
                <a:effectLst/>
                <a:latin typeface="Calibri"/>
                <a:ea typeface="Calibri"/>
                <a:cs typeface="Calibri"/>
                <a:sym typeface="Calibri"/>
              </a:rPr>
              <a:t>integration (measured as the percentage of purchased calories) positively covaries with fairness while community size positively covaries with punishment.</a:t>
            </a:r>
            <a:endParaRPr lang="en-US" dirty="0"/>
          </a:p>
        </p:txBody>
      </p:sp>
      <p:sp>
        <p:nvSpPr>
          <p:cNvPr id="523" name="Shape 523"/>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926063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r>
              <a:rPr lang="en-US" dirty="0"/>
              <a:t>Gautam shows how integration of rich and poor children in schools reduces discrimination and increases willingness to socialize, generosity and inequity-aversion. </a:t>
            </a:r>
          </a:p>
          <a:p>
            <a:pPr lvl="0" rtl="0">
              <a:spcBef>
                <a:spcPts val="0"/>
              </a:spcBef>
              <a:buNone/>
            </a:pPr>
            <a:endParaRPr dirty="0"/>
          </a:p>
          <a:p>
            <a:pPr lvl="0" rtl="0">
              <a:spcBef>
                <a:spcPts val="0"/>
              </a:spcBef>
              <a:buNone/>
            </a:pPr>
            <a:r>
              <a:rPr lang="en-US" dirty="0"/>
              <a:t>Blouin and Mukund show that govt radio in Rwanda changes how people categorize others. It makes them less likely to categorize others using ethnicity -- measured by how likely they are to misattribute a fact about Person A to being about Persons B or C, depending on the ethnicity match between the individuals. They also show some evidence that trust between Hutus and Tutsis increases due to the radio channel. </a:t>
            </a:r>
          </a:p>
          <a:p>
            <a:pPr lvl="0" rtl="0">
              <a:spcBef>
                <a:spcPts val="0"/>
              </a:spcBef>
              <a:buNone/>
            </a:pPr>
            <a:endParaRPr lang="en-US" dirty="0"/>
          </a:p>
          <a:p>
            <a:pPr lvl="0" rtl="0">
              <a:spcBef>
                <a:spcPts val="0"/>
              </a:spcBef>
              <a:buNone/>
            </a:pPr>
            <a:r>
              <a:rPr lang="en-US" dirty="0"/>
              <a:t>La Ferrara et al show that telenovelas in Brazil reduced fertility for the exposed cohorts in the exposed regions. Jensen and Oster show that cable TV changes stated gender attitudes. </a:t>
            </a:r>
          </a:p>
          <a:p>
            <a:pPr lvl="0" rtl="0">
              <a:spcBef>
                <a:spcPts val="0"/>
              </a:spcBef>
              <a:buNone/>
            </a:pPr>
            <a:endParaRPr lang="en-US" dirty="0"/>
          </a:p>
          <a:p>
            <a:pPr lvl="0" rtl="0">
              <a:spcBef>
                <a:spcPts val="0"/>
              </a:spcBef>
              <a:buNone/>
            </a:pPr>
            <a:r>
              <a:rPr lang="en-US" sz="1200" dirty="0" err="1"/>
              <a:t>Bursztyn</a:t>
            </a:r>
            <a:r>
              <a:rPr lang="en-US" sz="1200" dirty="0"/>
              <a:t> and </a:t>
            </a:r>
            <a:r>
              <a:rPr lang="en-US" sz="1200" dirty="0" err="1"/>
              <a:t>Yanagizawa-Drott</a:t>
            </a:r>
            <a:r>
              <a:rPr lang="en-US" sz="1200" dirty="0"/>
              <a:t> are studying what whether male support for female labor force participation in Saudi Arabia can be changed by debiasing second-order beliefs. The idea is that men state in private that they do not mind their wives working, but believe that other men mind. Thus, they may try to keep their wives from working, fearing social disapproval. Once you inform them that “80% of men actually say they do not mind”, one might be able to rapidly change the social norm. </a:t>
            </a:r>
            <a:endParaRPr lang="en-US" dirty="0"/>
          </a:p>
        </p:txBody>
      </p:sp>
      <p:sp>
        <p:nvSpPr>
          <p:cNvPr id="547" name="Shape 547"/>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extLst>
      <p:ext uri="{BB962C8B-B14F-4D97-AF65-F5344CB8AC3E}">
        <p14:creationId xmlns:p14="http://schemas.microsoft.com/office/powerpoint/2010/main" val="2433758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731837" y="4621212"/>
            <a:ext cx="5851500" cy="3779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55" name="Shape 555"/>
          <p:cNvSpPr txBox="1">
            <a:spLocks noGrp="1"/>
          </p:cNvSpPr>
          <p:nvPr>
            <p:ph type="sldNum" idx="12"/>
          </p:nvPr>
        </p:nvSpPr>
        <p:spPr>
          <a:xfrm>
            <a:off x="4143375" y="9120188"/>
            <a:ext cx="3170100" cy="4809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5520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6" name="Shape 616"/>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r>
              <a:rPr lang="en-US" dirty="0"/>
              <a:t>Regular employment is costly relative to self employment, but not relative to feudal subservience, and plenty of people are in semi feudal subservience as maids, security guards, etc.  </a:t>
            </a:r>
          </a:p>
          <a:p>
            <a:pPr lvl="0">
              <a:spcBef>
                <a:spcPts val="0"/>
              </a:spcBef>
              <a:buNone/>
            </a:pPr>
            <a:endParaRPr dirty="0"/>
          </a:p>
          <a:p>
            <a:pPr lvl="0">
              <a:spcBef>
                <a:spcPts val="0"/>
              </a:spcBef>
              <a:buNone/>
            </a:pPr>
            <a:r>
              <a:rPr lang="en-US" dirty="0"/>
              <a:t>But maybe people who are able and educated want to get out of feudal subservience and into self employment, or at least don't want to work for someone of similar or lower status.</a:t>
            </a:r>
          </a:p>
          <a:p>
            <a:pPr lvl="0">
              <a:spcBef>
                <a:spcPts val="0"/>
              </a:spcBef>
              <a:buNone/>
            </a:pPr>
            <a:endParaRPr dirty="0"/>
          </a:p>
          <a:p>
            <a:pPr lvl="0">
              <a:spcBef>
                <a:spcPts val="0"/>
              </a:spcBef>
              <a:buNone/>
            </a:pPr>
            <a:r>
              <a:rPr lang="en-US" dirty="0"/>
              <a:t>Banerjee, </a:t>
            </a:r>
            <a:r>
              <a:rPr lang="en-US" dirty="0" err="1"/>
              <a:t>Galiani</a:t>
            </a:r>
            <a:r>
              <a:rPr lang="en-US" dirty="0"/>
              <a:t>, </a:t>
            </a:r>
            <a:r>
              <a:rPr lang="en-US" dirty="0" err="1"/>
              <a:t>Levinsohn</a:t>
            </a:r>
            <a:r>
              <a:rPr lang="en-US" dirty="0"/>
              <a:t>, McLaren, and </a:t>
            </a:r>
            <a:r>
              <a:rPr lang="en-US" dirty="0" err="1"/>
              <a:t>Woolard</a:t>
            </a:r>
            <a:r>
              <a:rPr lang="en-US" dirty="0"/>
              <a:t> (2007): Discusses rising unemployment in South Africa. Mentions that the pattern of transition from informal to formal sector jobs does not hold: an equal proportion transition from informal sector to unemployed and searching as transition into the formal sector.</a:t>
            </a:r>
          </a:p>
          <a:p>
            <a:pPr lvl="0">
              <a:spcBef>
                <a:spcPts val="0"/>
              </a:spcBef>
              <a:buNone/>
            </a:pPr>
            <a:endParaRPr dirty="0"/>
          </a:p>
          <a:p>
            <a:pPr lvl="0">
              <a:spcBef>
                <a:spcPts val="0"/>
              </a:spcBef>
              <a:buNone/>
            </a:pPr>
            <a:r>
              <a:rPr lang="en-US" dirty="0" err="1"/>
              <a:t>Blattman</a:t>
            </a:r>
            <a:r>
              <a:rPr lang="en-US" dirty="0"/>
              <a:t> and </a:t>
            </a:r>
            <a:r>
              <a:rPr lang="en-US" dirty="0" err="1"/>
              <a:t>Dercon</a:t>
            </a:r>
            <a:r>
              <a:rPr lang="en-US" dirty="0"/>
              <a:t> (2017): Tradeoff: volatile and risky self employment vs. poor working conditions of industrial jobs. People who were offered industrial jobs accepted but left quickly, using them as an income source while looking for other work. Workers seemed to understand the risks, but found the industrial jobs unpleasant. When the barriers to entry were alleviated, people preferred entrepreneurial work to industrial work.</a:t>
            </a:r>
          </a:p>
          <a:p>
            <a:pPr lvl="0">
              <a:spcBef>
                <a:spcPts val="0"/>
              </a:spcBef>
              <a:buNone/>
            </a:pPr>
            <a:endParaRPr dirty="0"/>
          </a:p>
          <a:p>
            <a:pPr lvl="0">
              <a:spcBef>
                <a:spcPts val="0"/>
              </a:spcBef>
              <a:buNone/>
            </a:pPr>
            <a:r>
              <a:rPr lang="en-US" dirty="0"/>
              <a:t>Mas and </a:t>
            </a:r>
            <a:r>
              <a:rPr lang="en-US" dirty="0" err="1"/>
              <a:t>Pallais</a:t>
            </a:r>
            <a:r>
              <a:rPr lang="en-US" dirty="0"/>
              <a:t> (2017) show that most workers in the U.S. do NOT value flexible scheduling, and that most people want to work 40 hours per week. People are particularly averse to jobs with employer discretion in scheduling, and are willing to take a (on average) 20% pay cut to avoid this arrangement.</a:t>
            </a:r>
          </a:p>
        </p:txBody>
      </p:sp>
      <p:sp>
        <p:nvSpPr>
          <p:cNvPr id="617" name="Shape 617"/>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40</a:t>
            </a:fld>
            <a:endParaRPr lang="en-US"/>
          </a:p>
        </p:txBody>
      </p:sp>
    </p:spTree>
    <p:extLst>
      <p:ext uri="{BB962C8B-B14F-4D97-AF65-F5344CB8AC3E}">
        <p14:creationId xmlns:p14="http://schemas.microsoft.com/office/powerpoint/2010/main" val="4121668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0" name="Shape 640"/>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a:p>
        </p:txBody>
      </p:sp>
      <p:sp>
        <p:nvSpPr>
          <p:cNvPr id="641" name="Shape 641"/>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182754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204" name="Shape 20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4509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sz="950">
                <a:solidFill>
                  <a:srgbClr val="222222"/>
                </a:solidFill>
                <a:highlight>
                  <a:srgbClr val="FFFFFF"/>
                </a:highlight>
                <a:latin typeface="Arial"/>
                <a:ea typeface="Arial"/>
                <a:cs typeface="Arial"/>
                <a:sym typeface="Arial"/>
              </a:rPr>
              <a:t>Note: </a:t>
            </a:r>
          </a:p>
          <a:p>
            <a:pPr lvl="0">
              <a:spcBef>
                <a:spcPts val="0"/>
              </a:spcBef>
              <a:buNone/>
            </a:pPr>
            <a:r>
              <a:rPr lang="en-US" sz="950">
                <a:solidFill>
                  <a:srgbClr val="222222"/>
                </a:solidFill>
                <a:highlight>
                  <a:srgbClr val="FFFFFF"/>
                </a:highlight>
                <a:latin typeface="Arial"/>
                <a:ea typeface="Arial"/>
                <a:cs typeface="Arial"/>
                <a:sym typeface="Arial"/>
              </a:rPr>
              <a:t>-this allows for arbitrary correlation between the </a:t>
            </a:r>
            <a:r>
              <a:rPr lang="en-US" i="1">
                <a:solidFill>
                  <a:srgbClr val="222222"/>
                </a:solidFill>
                <a:highlight>
                  <a:srgbClr val="FFFFFF"/>
                </a:highlight>
                <a:latin typeface="Roboto"/>
                <a:ea typeface="Roboto"/>
                <a:cs typeface="Roboto"/>
                <a:sym typeface="Roboto"/>
              </a:rPr>
              <a:t>μ </a:t>
            </a:r>
            <a:r>
              <a:rPr lang="en-US" sz="950">
                <a:solidFill>
                  <a:srgbClr val="222222"/>
                </a:solidFill>
                <a:highlight>
                  <a:srgbClr val="FFFFFF"/>
                </a:highlight>
                <a:latin typeface="Arial"/>
                <a:ea typeface="Arial"/>
                <a:cs typeface="Arial"/>
                <a:sym typeface="Arial"/>
              </a:rPr>
              <a:t>s</a:t>
            </a:r>
            <a:r>
              <a:rPr lang="en-US" sz="950">
                <a:solidFill>
                  <a:srgbClr val="222222"/>
                </a:solidFill>
                <a:highlight>
                  <a:srgbClr val="FFFFFF"/>
                </a:highlight>
                <a:latin typeface="Roboto"/>
                <a:ea typeface="Roboto"/>
                <a:cs typeface="Roboto"/>
                <a:sym typeface="Roboto"/>
              </a:rPr>
              <a:t> </a:t>
            </a:r>
            <a:r>
              <a:rPr lang="en-US" sz="950">
                <a:solidFill>
                  <a:srgbClr val="222222"/>
                </a:solidFill>
                <a:highlight>
                  <a:srgbClr val="FFFFFF"/>
                </a:highlight>
                <a:latin typeface="Arial"/>
                <a:ea typeface="Arial"/>
                <a:cs typeface="Arial"/>
                <a:sym typeface="Arial"/>
              </a:rPr>
              <a:t>and the</a:t>
            </a:r>
            <a:r>
              <a:rPr lang="en-US" i="1">
                <a:solidFill>
                  <a:srgbClr val="222222"/>
                </a:solidFill>
                <a:highlight>
                  <a:srgbClr val="FFFFFF"/>
                </a:highlight>
                <a:latin typeface="Roboto"/>
                <a:ea typeface="Roboto"/>
                <a:cs typeface="Roboto"/>
                <a:sym typeface="Roboto"/>
              </a:rPr>
              <a:t> </a:t>
            </a:r>
            <a:r>
              <a:rPr lang="en-US">
                <a:solidFill>
                  <a:srgbClr val="222222"/>
                </a:solidFill>
                <a:highlight>
                  <a:srgbClr val="FFFFFF"/>
                </a:highlight>
                <a:latin typeface="Roboto"/>
                <a:ea typeface="Roboto"/>
                <a:cs typeface="Roboto"/>
                <a:sym typeface="Roboto"/>
              </a:rPr>
              <a:t>ε </a:t>
            </a:r>
            <a:r>
              <a:rPr lang="en-US" sz="950">
                <a:solidFill>
                  <a:srgbClr val="222222"/>
                </a:solidFill>
                <a:highlight>
                  <a:srgbClr val="FFFFFF"/>
                </a:highlight>
                <a:latin typeface="Roboto"/>
                <a:ea typeface="Roboto"/>
                <a:cs typeface="Roboto"/>
                <a:sym typeface="Roboto"/>
              </a:rPr>
              <a:t>s </a:t>
            </a:r>
          </a:p>
          <a:p>
            <a:pPr lvl="0">
              <a:spcBef>
                <a:spcPts val="0"/>
              </a:spcBef>
              <a:buNone/>
            </a:pPr>
            <a:r>
              <a:rPr lang="en-US" sz="950">
                <a:solidFill>
                  <a:srgbClr val="222222"/>
                </a:solidFill>
                <a:highlight>
                  <a:srgbClr val="FFFFFF"/>
                </a:highlight>
                <a:latin typeface="Roboto"/>
                <a:ea typeface="Roboto"/>
                <a:cs typeface="Roboto"/>
                <a:sym typeface="Roboto"/>
              </a:rPr>
              <a:t>-</a:t>
            </a:r>
            <a:r>
              <a:rPr lang="en-US" sz="950" i="1">
                <a:solidFill>
                  <a:srgbClr val="222222"/>
                </a:solidFill>
                <a:highlight>
                  <a:srgbClr val="FFFFFF"/>
                </a:highlight>
                <a:latin typeface="Roboto"/>
                <a:ea typeface="Roboto"/>
                <a:cs typeface="Roboto"/>
                <a:sym typeface="Roboto"/>
              </a:rPr>
              <a:t>F</a:t>
            </a:r>
            <a:r>
              <a:rPr lang="en-US" sz="950">
                <a:solidFill>
                  <a:srgbClr val="222222"/>
                </a:solidFill>
                <a:highlight>
                  <a:srgbClr val="FFFFFF"/>
                </a:highlight>
                <a:latin typeface="Roboto"/>
                <a:ea typeface="Roboto"/>
                <a:cs typeface="Roboto"/>
                <a:sym typeface="Roboto"/>
              </a:rPr>
              <a:t> function gives the value of the output in the next period including any remaining value of the capital.</a:t>
            </a:r>
          </a:p>
        </p:txBody>
      </p:sp>
      <p:sp>
        <p:nvSpPr>
          <p:cNvPr id="220" name="Shape 22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31351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a:p>
        </p:txBody>
      </p:sp>
      <p:sp>
        <p:nvSpPr>
          <p:cNvPr id="229" name="Shape 229"/>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43425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lnSpc>
                <a:spcPct val="90000"/>
              </a:lnSpc>
              <a:spcBef>
                <a:spcPts val="0"/>
              </a:spcBef>
              <a:buNone/>
            </a:pPr>
            <a:r>
              <a:rPr lang="en-US" sz="2400">
                <a:solidFill>
                  <a:srgbClr val="222222"/>
                </a:solidFill>
              </a:rPr>
              <a:t>(Insurance could also increase fertilizer use if loss averse and bracket together fertilizer use and insurance.)</a:t>
            </a:r>
          </a:p>
          <a:p>
            <a:pPr lvl="0" rtl="0">
              <a:lnSpc>
                <a:spcPct val="90000"/>
              </a:lnSpc>
              <a:spcBef>
                <a:spcPts val="0"/>
              </a:spcBef>
              <a:buNone/>
            </a:pPr>
            <a:endParaRPr sz="2400">
              <a:solidFill>
                <a:srgbClr val="222222"/>
              </a:solidFill>
            </a:endParaRPr>
          </a:p>
          <a:p>
            <a:pPr lvl="0" rtl="0">
              <a:lnSpc>
                <a:spcPct val="90000"/>
              </a:lnSpc>
              <a:spcBef>
                <a:spcPts val="0"/>
              </a:spcBef>
              <a:buClr>
                <a:schemeClr val="dk1"/>
              </a:buClr>
              <a:buSzPct val="45833"/>
              <a:buFont typeface="Arial"/>
              <a:buNone/>
            </a:pPr>
            <a:r>
              <a:rPr lang="en-US" sz="2400">
                <a:solidFill>
                  <a:srgbClr val="222222"/>
                </a:solidFill>
              </a:rPr>
              <a:t>The gap between F’(K) and delta could also be narrowed if there is a very high tax on the return on capital.  Taxation by family members, etc.</a:t>
            </a:r>
          </a:p>
        </p:txBody>
      </p:sp>
      <p:sp>
        <p:nvSpPr>
          <p:cNvPr id="245" name="Shape 245"/>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252840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a:t>Bangladesh</a:t>
            </a:r>
          </a:p>
        </p:txBody>
      </p:sp>
      <p:sp>
        <p:nvSpPr>
          <p:cNvPr id="262" name="Shape 26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333872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413970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a:p>
        </p:txBody>
      </p:sp>
      <p:sp>
        <p:nvSpPr>
          <p:cNvPr id="332" name="Shape 33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69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7320D-DFD3-4CFC-8E1C-AB4A3DE9A2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30E05B0-E651-46AD-A4DF-B63F67FD4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57475BE-E475-49AA-9A89-9222851652E3}"/>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5" name="Footer Placeholder 4">
            <a:extLst>
              <a:ext uri="{FF2B5EF4-FFF2-40B4-BE49-F238E27FC236}">
                <a16:creationId xmlns:a16="http://schemas.microsoft.com/office/drawing/2014/main" xmlns="" id="{DB81306A-52C4-4634-BD91-C674A388B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1D5618-FA2B-4C78-9FCE-4F37816D4DDE}"/>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339172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A6EBA-BEF3-469A-B0A2-F60AFD2662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B321BB5-344E-4967-AC83-52380CDE10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84ED33-5A3B-4205-A2CE-804640252AA1}"/>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5" name="Footer Placeholder 4">
            <a:extLst>
              <a:ext uri="{FF2B5EF4-FFF2-40B4-BE49-F238E27FC236}">
                <a16:creationId xmlns:a16="http://schemas.microsoft.com/office/drawing/2014/main" xmlns="" id="{91378A83-F1D5-4043-9F4C-2FA6391C3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7EE2E1-48DD-49A6-9795-2043941152EE}"/>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194244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356068-DDE6-4BE2-8C22-7CCBD09CD5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272289-F173-49E4-9052-1105857E7C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BACC8E-48C3-4CD2-B447-78362D305004}"/>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5" name="Footer Placeholder 4">
            <a:extLst>
              <a:ext uri="{FF2B5EF4-FFF2-40B4-BE49-F238E27FC236}">
                <a16:creationId xmlns:a16="http://schemas.microsoft.com/office/drawing/2014/main" xmlns="" id="{44139A95-4374-4F02-8436-D199B4EF3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9D17DD-A5F4-47AC-AE27-C88ADD1CC24D}"/>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24810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78B0B-7789-4A16-899D-2385239EB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C77966-7DDC-44CC-A440-747E592289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6FAF03-0D09-4411-B229-33BDC802C620}"/>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5" name="Footer Placeholder 4">
            <a:extLst>
              <a:ext uri="{FF2B5EF4-FFF2-40B4-BE49-F238E27FC236}">
                <a16:creationId xmlns:a16="http://schemas.microsoft.com/office/drawing/2014/main" xmlns="" id="{B33F8257-6355-4A44-8F9B-86A16F32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071167-79E1-421A-BFB2-232DDAA3D360}"/>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86397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06D004-6A75-44AC-B5A2-F26569E11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FBC6A1C-F5A3-4F88-8381-8A7D341E82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273C2D8-73E6-43BC-9525-48C80F40C678}"/>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5" name="Footer Placeholder 4">
            <a:extLst>
              <a:ext uri="{FF2B5EF4-FFF2-40B4-BE49-F238E27FC236}">
                <a16:creationId xmlns:a16="http://schemas.microsoft.com/office/drawing/2014/main" xmlns="" id="{16C94339-A765-4A46-B53F-85E958575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B7DCD3-AC80-4E52-A04B-102304EC30D4}"/>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196087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FFC07-D06E-49C3-A435-FEDFB51800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6186379-61DA-41A8-B485-B395776618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1003D3B-4766-4C5D-A6EE-6DA230B2B1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AE03D0F-55F0-4A73-BC09-92C47B8A8DBE}"/>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6" name="Footer Placeholder 5">
            <a:extLst>
              <a:ext uri="{FF2B5EF4-FFF2-40B4-BE49-F238E27FC236}">
                <a16:creationId xmlns:a16="http://schemas.microsoft.com/office/drawing/2014/main" xmlns="" id="{18EF9C6A-9DF8-402A-8168-47976B668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F6C5929-1377-42ED-AD05-4ADEB8003B08}"/>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67958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47730-0776-4C70-95EF-F020396298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D014261-7610-40EB-8FF9-DD39051C4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C4D5E79-D8C9-48AF-BEF5-8EF8E65615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54D59C1-8D3A-430F-B8DA-95D1092F8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FEF8B0D-E254-4296-9D58-DA82E1AA8F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874104-93D6-41FB-B5BC-48D9014ED98E}"/>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8" name="Footer Placeholder 7">
            <a:extLst>
              <a:ext uri="{FF2B5EF4-FFF2-40B4-BE49-F238E27FC236}">
                <a16:creationId xmlns:a16="http://schemas.microsoft.com/office/drawing/2014/main" xmlns="" id="{8DD37480-5535-4EB2-BBCE-AB6B27D22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0570776-E23A-4123-9DB0-9468AD28E970}"/>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374244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BD57AF-BE88-4CC8-8A0D-AC6BE6F8C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F1BFBF6-1CFD-478A-99F1-6B953FAEDE01}"/>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4" name="Footer Placeholder 3">
            <a:extLst>
              <a:ext uri="{FF2B5EF4-FFF2-40B4-BE49-F238E27FC236}">
                <a16:creationId xmlns:a16="http://schemas.microsoft.com/office/drawing/2014/main" xmlns="" id="{0847A1C5-1AC9-47AD-B795-B570ADA89D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2BE02E7-11C0-4FED-A04B-92971C4241F8}"/>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384552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91ED6A5-2835-495E-9E15-58C462941AC0}"/>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3" name="Footer Placeholder 2">
            <a:extLst>
              <a:ext uri="{FF2B5EF4-FFF2-40B4-BE49-F238E27FC236}">
                <a16:creationId xmlns:a16="http://schemas.microsoft.com/office/drawing/2014/main" xmlns="" id="{719ADC97-9D79-4735-9F62-5E744BE7B5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33B6A2-C834-4954-96DA-7BE0561482F3}"/>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67274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A778A-8967-4312-90BD-EC4EBA96E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35B2715-99CE-4DC5-B57C-45D8759CD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6BD444-5F32-4642-A9F5-8DAE3E29D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1CD5338-64D1-434B-B500-A2E83BDDB19A}"/>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6" name="Footer Placeholder 5">
            <a:extLst>
              <a:ext uri="{FF2B5EF4-FFF2-40B4-BE49-F238E27FC236}">
                <a16:creationId xmlns:a16="http://schemas.microsoft.com/office/drawing/2014/main" xmlns="" id="{E8469145-2AF2-4393-B0F4-1E266A690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1793ED-5203-465B-AE71-6E6979C44865}"/>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229030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12433-C84B-4F4C-BCB2-73CC489F4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199F222-89A5-4141-8EDC-8A59835F00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B474F33-D85A-48C0-AF48-66AD35166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3FD0790-1F0D-442E-9A52-9B7C4A4B427F}"/>
              </a:ext>
            </a:extLst>
          </p:cNvPr>
          <p:cNvSpPr>
            <a:spLocks noGrp="1"/>
          </p:cNvSpPr>
          <p:nvPr>
            <p:ph type="dt" sz="half" idx="10"/>
          </p:nvPr>
        </p:nvSpPr>
        <p:spPr/>
        <p:txBody>
          <a:bodyPr/>
          <a:lstStyle/>
          <a:p>
            <a:fld id="{3C138BF7-E546-41C8-BA95-69AC587CF98C}" type="datetimeFigureOut">
              <a:rPr lang="en-US" smtClean="0"/>
              <a:t>7/3/2018</a:t>
            </a:fld>
            <a:endParaRPr lang="en-US"/>
          </a:p>
        </p:txBody>
      </p:sp>
      <p:sp>
        <p:nvSpPr>
          <p:cNvPr id="6" name="Footer Placeholder 5">
            <a:extLst>
              <a:ext uri="{FF2B5EF4-FFF2-40B4-BE49-F238E27FC236}">
                <a16:creationId xmlns:a16="http://schemas.microsoft.com/office/drawing/2014/main" xmlns="" id="{2110DD74-080A-489D-BA9C-BE7C78882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3F5566-B146-4BBD-A234-F673B1A971FF}"/>
              </a:ext>
            </a:extLst>
          </p:cNvPr>
          <p:cNvSpPr>
            <a:spLocks noGrp="1"/>
          </p:cNvSpPr>
          <p:nvPr>
            <p:ph type="sldNum" sz="quarter" idx="12"/>
          </p:nvPr>
        </p:nvSpPr>
        <p:spPr/>
        <p:txBody>
          <a:bodyPr/>
          <a:lstStyle/>
          <a:p>
            <a:fld id="{D36D8F48-A4E4-42B6-A431-62FCEEB4445D}" type="slidenum">
              <a:rPr lang="en-US" smtClean="0"/>
              <a:t>‹#›</a:t>
            </a:fld>
            <a:endParaRPr lang="en-US"/>
          </a:p>
        </p:txBody>
      </p:sp>
    </p:spTree>
    <p:extLst>
      <p:ext uri="{BB962C8B-B14F-4D97-AF65-F5344CB8AC3E}">
        <p14:creationId xmlns:p14="http://schemas.microsoft.com/office/powerpoint/2010/main" val="322746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9C68E5D-2CC5-4CBC-9954-F8EA03587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6B7B201-820B-4E9B-8C99-E7CC772EE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17492C-1F34-448F-9645-4B8B2893D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38BF7-E546-41C8-BA95-69AC587CF98C}" type="datetimeFigureOut">
              <a:rPr lang="en-US" smtClean="0"/>
              <a:t>7/3/2018</a:t>
            </a:fld>
            <a:endParaRPr lang="en-US"/>
          </a:p>
        </p:txBody>
      </p:sp>
      <p:sp>
        <p:nvSpPr>
          <p:cNvPr id="5" name="Footer Placeholder 4">
            <a:extLst>
              <a:ext uri="{FF2B5EF4-FFF2-40B4-BE49-F238E27FC236}">
                <a16:creationId xmlns:a16="http://schemas.microsoft.com/office/drawing/2014/main" xmlns="" id="{E9B4860B-806D-4443-BDC8-13BC5703A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5DF2FA2-B6BE-46DD-9066-CF195EB65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D8F48-A4E4-42B6-A431-62FCEEB4445D}" type="slidenum">
              <a:rPr lang="en-US" smtClean="0"/>
              <a:t>‹#›</a:t>
            </a:fld>
            <a:endParaRPr lang="en-US"/>
          </a:p>
        </p:txBody>
      </p:sp>
    </p:spTree>
    <p:extLst>
      <p:ext uri="{BB962C8B-B14F-4D97-AF65-F5344CB8AC3E}">
        <p14:creationId xmlns:p14="http://schemas.microsoft.com/office/powerpoint/2010/main" val="4043324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153399" y="1041925"/>
            <a:ext cx="11885100" cy="2736900"/>
          </a:xfrm>
          <a:prstGeom prst="rect">
            <a:avLst/>
          </a:prstGeom>
          <a:noFill/>
          <a:ln>
            <a:noFill/>
          </a:ln>
        </p:spPr>
        <p:txBody>
          <a:bodyPr lIns="91425" tIns="45700" rIns="91425" bIns="45700" anchor="b" anchorCtr="0">
            <a:noAutofit/>
          </a:bodyPr>
          <a:lstStyle/>
          <a:p>
            <a:pPr marL="0" marR="0" lvl="0" indent="0" rtl="0">
              <a:lnSpc>
                <a:spcPct val="85000"/>
              </a:lnSpc>
              <a:spcBef>
                <a:spcPts val="0"/>
              </a:spcBef>
              <a:buClr>
                <a:srgbClr val="262626"/>
              </a:buClr>
              <a:buSzPct val="25000"/>
              <a:buFont typeface="Calibri"/>
              <a:buNone/>
            </a:pPr>
            <a:r>
              <a:rPr lang="en-US" sz="5000" i="0" u="none" strike="noStrike" cap="none" dirty="0">
                <a:solidFill>
                  <a:srgbClr val="262626"/>
                </a:solidFill>
              </a:rPr>
              <a:t>2018 RSF Behavioral Summer Camp:</a:t>
            </a:r>
            <a:br>
              <a:rPr lang="en-US" sz="5000" i="0" u="none" strike="noStrike" cap="none" dirty="0">
                <a:solidFill>
                  <a:srgbClr val="262626"/>
                </a:solidFill>
              </a:rPr>
            </a:br>
            <a:r>
              <a:rPr lang="en-US" sz="5000" i="0" u="none" strike="noStrike" cap="none" dirty="0">
                <a:solidFill>
                  <a:srgbClr val="262626"/>
                </a:solidFill>
              </a:rPr>
              <a:t>Behavioral Development Economics</a:t>
            </a:r>
          </a:p>
          <a:p>
            <a:pPr lvl="0" algn="l" rtl="0">
              <a:lnSpc>
                <a:spcPct val="85000"/>
              </a:lnSpc>
              <a:spcBef>
                <a:spcPts val="0"/>
              </a:spcBef>
              <a:buClr>
                <a:srgbClr val="262626"/>
              </a:buClr>
              <a:buSzPct val="25000"/>
              <a:buFont typeface="Calibri"/>
              <a:buNone/>
            </a:pPr>
            <a:endParaRPr sz="5000" dirty="0">
              <a:solidFill>
                <a:srgbClr val="262626"/>
              </a:solidFill>
            </a:endParaRPr>
          </a:p>
        </p:txBody>
      </p:sp>
      <p:sp>
        <p:nvSpPr>
          <p:cNvPr id="147" name="Shape 147"/>
          <p:cNvSpPr txBox="1">
            <a:spLocks noGrp="1"/>
          </p:cNvSpPr>
          <p:nvPr>
            <p:ph type="subTitle" idx="1"/>
          </p:nvPr>
        </p:nvSpPr>
        <p:spPr>
          <a:xfrm>
            <a:off x="415600" y="3778833"/>
            <a:ext cx="11360700" cy="1056900"/>
          </a:xfrm>
          <a:prstGeom prst="rect">
            <a:avLst/>
          </a:prstGeom>
          <a:noFill/>
          <a:ln>
            <a:noFill/>
          </a:ln>
        </p:spPr>
        <p:txBody>
          <a:bodyPr lIns="91425" tIns="45700" rIns="91425" bIns="45700" anchor="t" anchorCtr="0">
            <a:noAutofit/>
          </a:bodyPr>
          <a:lstStyle/>
          <a:p>
            <a:pPr marL="0" marR="0" lvl="0" indent="0" rtl="0">
              <a:lnSpc>
                <a:spcPct val="90000"/>
              </a:lnSpc>
              <a:spcBef>
                <a:spcPts val="0"/>
              </a:spcBef>
              <a:spcAft>
                <a:spcPts val="0"/>
              </a:spcAft>
              <a:buClr>
                <a:schemeClr val="accent1"/>
              </a:buClr>
              <a:buSzPct val="25000"/>
              <a:buFont typeface="Calibri"/>
              <a:buNone/>
            </a:pPr>
            <a:endParaRPr lang="en-US" sz="2400" i="0" u="none" strike="noStrike" cap="none" dirty="0">
              <a:solidFill>
                <a:schemeClr val="dk2"/>
              </a:solidFill>
            </a:endParaRPr>
          </a:p>
          <a:p>
            <a:pPr marL="0" marR="0" lvl="0" indent="0" rtl="0">
              <a:lnSpc>
                <a:spcPct val="90000"/>
              </a:lnSpc>
              <a:spcBef>
                <a:spcPts val="0"/>
              </a:spcBef>
              <a:spcAft>
                <a:spcPts val="0"/>
              </a:spcAft>
              <a:buClr>
                <a:schemeClr val="accent1"/>
              </a:buClr>
              <a:buSzPct val="25000"/>
              <a:buFont typeface="Calibri"/>
              <a:buNone/>
            </a:pPr>
            <a:r>
              <a:rPr lang="en-US" sz="2400" i="0" u="none" strike="noStrike" cap="none" dirty="0">
                <a:solidFill>
                  <a:schemeClr val="dk2"/>
                </a:solidFill>
              </a:rPr>
              <a:t>Gautam Rao, </a:t>
            </a:r>
            <a:r>
              <a:rPr lang="en-US" sz="2400" dirty="0"/>
              <a:t>Harvard University</a:t>
            </a:r>
          </a:p>
          <a:p>
            <a:pPr marL="0" marR="0" lvl="0" indent="0" rtl="0">
              <a:lnSpc>
                <a:spcPct val="90000"/>
              </a:lnSpc>
              <a:spcBef>
                <a:spcPts val="0"/>
              </a:spcBef>
              <a:spcAft>
                <a:spcPts val="0"/>
              </a:spcAft>
              <a:buClr>
                <a:schemeClr val="accent1"/>
              </a:buClr>
              <a:buSzPct val="25000"/>
              <a:buFont typeface="Calibri"/>
              <a:buNone/>
            </a:pPr>
            <a:endParaRPr lang="en-US" sz="2400" dirty="0"/>
          </a:p>
          <a:p>
            <a:pPr marL="0" marR="0" lvl="0" indent="0" rtl="0">
              <a:lnSpc>
                <a:spcPct val="90000"/>
              </a:lnSpc>
              <a:spcBef>
                <a:spcPts val="0"/>
              </a:spcBef>
              <a:spcAft>
                <a:spcPts val="0"/>
              </a:spcAft>
              <a:buClr>
                <a:schemeClr val="accent1"/>
              </a:buClr>
              <a:buSzPct val="25000"/>
              <a:buFont typeface="Calibri"/>
              <a:buNone/>
            </a:pPr>
            <a:r>
              <a:rPr lang="en-US" dirty="0"/>
              <a:t>(with Michael Kremer, Harvard</a:t>
            </a:r>
          </a:p>
          <a:p>
            <a:pPr marL="0" marR="0" lvl="0" indent="0" rtl="0">
              <a:lnSpc>
                <a:spcPct val="90000"/>
              </a:lnSpc>
              <a:spcBef>
                <a:spcPts val="0"/>
              </a:spcBef>
              <a:spcAft>
                <a:spcPts val="0"/>
              </a:spcAft>
              <a:buClr>
                <a:schemeClr val="accent1"/>
              </a:buClr>
              <a:buSzPct val="25000"/>
              <a:buFont typeface="Calibri"/>
              <a:buNone/>
            </a:pPr>
            <a:r>
              <a:rPr lang="en-US" sz="2400" dirty="0"/>
              <a:t>For </a:t>
            </a:r>
            <a:r>
              <a:rPr lang="en-US" sz="2400" i="1" dirty="0"/>
              <a:t>Ha</a:t>
            </a:r>
            <a:r>
              <a:rPr lang="en-US" i="1" dirty="0"/>
              <a:t>ndbook of Behavioral Economics</a:t>
            </a:r>
            <a:r>
              <a:rPr lang="en-US" dirty="0"/>
              <a:t>, Vol 2)</a:t>
            </a:r>
          </a:p>
          <a:p>
            <a:pPr marL="0" marR="0" lvl="0" indent="0" rtl="0">
              <a:lnSpc>
                <a:spcPct val="90000"/>
              </a:lnSpc>
              <a:spcBef>
                <a:spcPts val="0"/>
              </a:spcBef>
              <a:spcAft>
                <a:spcPts val="0"/>
              </a:spcAft>
              <a:buClr>
                <a:schemeClr val="accent1"/>
              </a:buClr>
              <a:buSzPct val="25000"/>
              <a:buFont typeface="Calibri"/>
              <a:buNone/>
            </a:pPr>
            <a:endParaRPr lang="en-US" sz="2400" dirty="0"/>
          </a:p>
          <a:p>
            <a:pPr marL="0" marR="0" lvl="0" indent="0" rtl="0">
              <a:lnSpc>
                <a:spcPct val="90000"/>
              </a:lnSpc>
              <a:spcBef>
                <a:spcPts val="0"/>
              </a:spcBef>
              <a:spcAft>
                <a:spcPts val="0"/>
              </a:spcAft>
              <a:buClr>
                <a:schemeClr val="accent1"/>
              </a:buClr>
              <a:buSzPct val="25000"/>
              <a:buFont typeface="Calibri"/>
              <a:buNone/>
            </a:pPr>
            <a:r>
              <a:rPr lang="en-US" dirty="0"/>
              <a:t>July 3, 2018</a:t>
            </a:r>
            <a:endParaRPr lang="en-US" sz="2400" dirty="0"/>
          </a:p>
        </p:txBody>
      </p:sp>
      <p:sp>
        <p:nvSpPr>
          <p:cNvPr id="148" name="Shape 148"/>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sz="1300">
                <a:solidFill>
                  <a:schemeClr val="dk2"/>
                </a:solidFill>
                <a:latin typeface="Arial"/>
                <a:ea typeface="Arial"/>
                <a:cs typeface="Arial"/>
                <a:sym typeface="Arial"/>
              </a:rPr>
              <a:t>1</a:t>
            </a:fld>
            <a:endParaRPr lang="en-US" sz="1300">
              <a:solidFill>
                <a:schemeClr val="dk2"/>
              </a:solidFill>
              <a:latin typeface="Arial"/>
              <a:ea typeface="Arial"/>
              <a:cs typeface="Arial"/>
              <a:sym typeface="Arial"/>
            </a:endParaRPr>
          </a:p>
        </p:txBody>
      </p:sp>
    </p:spTree>
    <p:extLst>
      <p:ext uri="{BB962C8B-B14F-4D97-AF65-F5344CB8AC3E}">
        <p14:creationId xmlns:p14="http://schemas.microsoft.com/office/powerpoint/2010/main" val="249291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marL="0" lvl="0" indent="0" rtl="0">
              <a:lnSpc>
                <a:spcPct val="100000"/>
              </a:lnSpc>
              <a:spcBef>
                <a:spcPts val="0"/>
              </a:spcBef>
              <a:buNone/>
            </a:pPr>
            <a:r>
              <a:rPr lang="en-US" sz="2400" dirty="0"/>
              <a:t>Rapidly spend down liquid assets, becoming effectively liquidity constrained </a:t>
            </a:r>
          </a:p>
          <a:p>
            <a:pPr marL="0" lvl="0" indent="0" rtl="0">
              <a:lnSpc>
                <a:spcPct val="100000"/>
              </a:lnSpc>
              <a:spcBef>
                <a:spcPts val="0"/>
              </a:spcBef>
              <a:buNone/>
            </a:pPr>
            <a:r>
              <a:rPr lang="en-US" sz="2400" dirty="0"/>
              <a:t>Build up (or hold) a stock of illiquid assets that pay off in distant future</a:t>
            </a:r>
          </a:p>
          <a:p>
            <a:pPr marL="0" lvl="0" indent="0" rtl="0">
              <a:lnSpc>
                <a:spcPct val="100000"/>
              </a:lnSpc>
              <a:spcBef>
                <a:spcPts val="0"/>
              </a:spcBef>
              <a:buNone/>
            </a:pPr>
            <a:endParaRPr lang="en-US" sz="2400" dirty="0"/>
          </a:p>
          <a:p>
            <a:pPr marL="0" lvl="0" indent="0" rtl="0">
              <a:lnSpc>
                <a:spcPct val="100000"/>
              </a:lnSpc>
              <a:spcBef>
                <a:spcPts val="0"/>
              </a:spcBef>
              <a:buNone/>
            </a:pPr>
            <a:r>
              <a:rPr lang="en-US" sz="2400" dirty="0"/>
              <a:t>Leave high rate of return investments on the table, if effectively liquidity constrained</a:t>
            </a:r>
          </a:p>
          <a:p>
            <a:pPr marL="0" lvl="0" indent="0" rtl="0">
              <a:lnSpc>
                <a:spcPct val="100000"/>
              </a:lnSpc>
              <a:spcBef>
                <a:spcPts val="0"/>
              </a:spcBef>
              <a:buNone/>
            </a:pPr>
            <a:endParaRPr lang="en-US" sz="2400" dirty="0"/>
          </a:p>
          <a:p>
            <a:pPr marL="0" lvl="0" indent="0" rtl="0">
              <a:lnSpc>
                <a:spcPct val="100000"/>
              </a:lnSpc>
              <a:spcBef>
                <a:spcPts val="0"/>
              </a:spcBef>
              <a:buNone/>
            </a:pPr>
            <a:r>
              <a:rPr lang="en-US" sz="2400" dirty="0"/>
              <a:t>Not be able to smooth consumption; consumption will co-move with income shocks, even with predictable income variation</a:t>
            </a:r>
          </a:p>
          <a:p>
            <a:pPr marL="0" lvl="0" indent="0" rtl="0">
              <a:lnSpc>
                <a:spcPct val="100000"/>
              </a:lnSpc>
              <a:spcBef>
                <a:spcPts val="0"/>
              </a:spcBef>
              <a:buNone/>
            </a:pPr>
            <a:endParaRPr lang="en-US" sz="2400" dirty="0"/>
          </a:p>
          <a:p>
            <a:pPr marL="0" lvl="0" indent="0" rtl="0">
              <a:lnSpc>
                <a:spcPct val="100000"/>
              </a:lnSpc>
              <a:spcBef>
                <a:spcPts val="0"/>
              </a:spcBef>
              <a:buNone/>
            </a:pPr>
            <a:r>
              <a:rPr lang="en-US" sz="2400" dirty="0"/>
              <a:t>Procrastination</a:t>
            </a:r>
          </a:p>
          <a:p>
            <a:pPr marL="0" lvl="0" indent="0" rtl="0">
              <a:lnSpc>
                <a:spcPct val="100000"/>
              </a:lnSpc>
              <a:spcBef>
                <a:spcPts val="0"/>
              </a:spcBef>
              <a:buNone/>
            </a:pPr>
            <a:endParaRPr lang="en-US" sz="2400" dirty="0"/>
          </a:p>
          <a:p>
            <a:pPr marL="0" lvl="0" indent="0" rtl="0">
              <a:lnSpc>
                <a:spcPct val="100000"/>
              </a:lnSpc>
              <a:spcBef>
                <a:spcPts val="0"/>
              </a:spcBef>
              <a:buNone/>
            </a:pPr>
            <a:r>
              <a:rPr lang="en-US" sz="2400" dirty="0"/>
              <a:t>Demand for commitment (if sophisticated)</a:t>
            </a:r>
          </a:p>
        </p:txBody>
      </p:sp>
      <p:sp>
        <p:nvSpPr>
          <p:cNvPr id="265" name="Shape 265"/>
          <p:cNvSpPr txBox="1">
            <a:spLocks noGrp="1"/>
          </p:cNvSpPr>
          <p:nvPr>
            <p:ph type="title"/>
          </p:nvPr>
        </p:nvSpPr>
        <p:spPr>
          <a:xfrm>
            <a:off x="1097279" y="286603"/>
            <a:ext cx="10058400" cy="1450800"/>
          </a:xfrm>
          <a:prstGeom prst="rect">
            <a:avLst/>
          </a:prstGeom>
        </p:spPr>
        <p:txBody>
          <a:bodyPr lIns="121900" tIns="121900" rIns="121900" bIns="121900" anchor="b" anchorCtr="0">
            <a:noAutofit/>
          </a:bodyPr>
          <a:lstStyle/>
          <a:p>
            <a:pPr marL="0" lvl="0" indent="-69850" rtl="0">
              <a:lnSpc>
                <a:spcPct val="90000"/>
              </a:lnSpc>
              <a:spcBef>
                <a:spcPts val="1200"/>
              </a:spcBef>
              <a:spcAft>
                <a:spcPts val="200"/>
              </a:spcAft>
              <a:buClr>
                <a:schemeClr val="dk1"/>
              </a:buClr>
              <a:buSzPct val="25000"/>
              <a:buFont typeface="Arial"/>
              <a:buNone/>
            </a:pPr>
            <a:r>
              <a:rPr lang="en-US" dirty="0"/>
              <a:t>Present biased consumers will…</a:t>
            </a:r>
          </a:p>
          <a:p>
            <a:pPr lvl="0" rtl="0">
              <a:lnSpc>
                <a:spcPct val="90000"/>
              </a:lnSpc>
              <a:spcBef>
                <a:spcPts val="1200"/>
              </a:spcBef>
              <a:spcAft>
                <a:spcPts val="200"/>
              </a:spcAft>
              <a:buClr>
                <a:schemeClr val="dk1"/>
              </a:buClr>
              <a:buSzPct val="45833"/>
              <a:buFont typeface="Arial"/>
              <a:buNone/>
            </a:pPr>
            <a:r>
              <a:rPr lang="en-US" sz="2400" dirty="0"/>
              <a:t>(Laibson 1997; </a:t>
            </a:r>
            <a:r>
              <a:rPr lang="en-US" sz="2400" dirty="0" err="1"/>
              <a:t>Angeletos</a:t>
            </a:r>
            <a:r>
              <a:rPr lang="en-US" sz="2400" dirty="0"/>
              <a:t> et al., 2001)</a:t>
            </a:r>
          </a:p>
        </p:txBody>
      </p:sp>
      <p:sp>
        <p:nvSpPr>
          <p:cNvPr id="266" name="Shape 26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308968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Duflo</a:t>
            </a:r>
            <a:r>
              <a:rPr lang="en-US" dirty="0"/>
              <a:t>, Kremer and Robinson</a:t>
            </a:r>
            <a:br>
              <a:rPr lang="en-US" dirty="0"/>
            </a:br>
            <a:r>
              <a:rPr lang="en-US" dirty="0"/>
              <a:t> (2011 AER)</a:t>
            </a:r>
          </a:p>
        </p:txBody>
      </p:sp>
      <p:sp>
        <p:nvSpPr>
          <p:cNvPr id="3" name="Content Placeholder 2"/>
          <p:cNvSpPr>
            <a:spLocks noGrp="1"/>
          </p:cNvSpPr>
          <p:nvPr>
            <p:ph idx="1"/>
          </p:nvPr>
        </p:nvSpPr>
        <p:spPr>
          <a:xfrm>
            <a:off x="838200" y="1825625"/>
            <a:ext cx="10515600" cy="5339104"/>
          </a:xfrm>
        </p:spPr>
        <p:txBody>
          <a:bodyPr>
            <a:normAutofit lnSpcReduction="10000"/>
          </a:bodyPr>
          <a:lstStyle/>
          <a:p>
            <a:r>
              <a:rPr lang="en-US" dirty="0"/>
              <a:t>Fertilizer use in Kenya</a:t>
            </a:r>
          </a:p>
          <a:p>
            <a:pPr lvl="1"/>
            <a:r>
              <a:rPr lang="en-US" dirty="0"/>
              <a:t>Previous work experimentally establishes high </a:t>
            </a:r>
            <a:br>
              <a:rPr lang="en-US" dirty="0"/>
            </a:br>
            <a:r>
              <a:rPr lang="en-US" dirty="0"/>
              <a:t>returns to use, but low usage rates</a:t>
            </a:r>
          </a:p>
          <a:p>
            <a:pPr lvl="1"/>
            <a:r>
              <a:rPr lang="en-US" dirty="0"/>
              <a:t>Not a lumpy investment</a:t>
            </a:r>
          </a:p>
          <a:p>
            <a:pPr lvl="1"/>
            <a:endParaRPr lang="en-US" dirty="0"/>
          </a:p>
          <a:p>
            <a:r>
              <a:rPr lang="en-US" dirty="0"/>
              <a:t>Usual solution: price subsidies by government</a:t>
            </a:r>
          </a:p>
          <a:p>
            <a:pPr lvl="1"/>
            <a:r>
              <a:rPr lang="en-US" dirty="0"/>
              <a:t>Expensive! E.g. India spends 0.5% of </a:t>
            </a:r>
            <a:r>
              <a:rPr lang="en-US" dirty="0" err="1"/>
              <a:t>gdp</a:t>
            </a:r>
            <a:r>
              <a:rPr lang="en-US" dirty="0"/>
              <a:t> on fertilizer subsidies</a:t>
            </a:r>
          </a:p>
          <a:p>
            <a:endParaRPr lang="en-US" dirty="0"/>
          </a:p>
          <a:p>
            <a:r>
              <a:rPr lang="en-US" dirty="0"/>
              <a:t>DKR 2011: Offer purchase in advance: Tiny discount + Deadline</a:t>
            </a:r>
          </a:p>
          <a:p>
            <a:pPr lvl="1"/>
            <a:r>
              <a:rPr lang="en-US" dirty="0"/>
              <a:t>After harvest, when farmers cash rich</a:t>
            </a:r>
          </a:p>
          <a:p>
            <a:pPr lvl="1"/>
            <a:r>
              <a:rPr lang="en-US" dirty="0"/>
              <a:t>25% increase in fertilizer use (</a:t>
            </a:r>
            <a:r>
              <a:rPr lang="en-US" dirty="0" err="1"/>
              <a:t>Duflo</a:t>
            </a:r>
            <a:r>
              <a:rPr lang="en-US" dirty="0"/>
              <a:t> Kremer Robinson 2011)</a:t>
            </a:r>
          </a:p>
          <a:p>
            <a:pPr lvl="1"/>
            <a:r>
              <a:rPr lang="en-US" dirty="0"/>
              <a:t>Substantially larger than effect of a 50% price discount </a:t>
            </a:r>
          </a:p>
          <a:p>
            <a:pPr lvl="1"/>
            <a:r>
              <a:rPr lang="en-US" dirty="0"/>
              <a:t>Calibrate model of stochastic present bias with naivete</a:t>
            </a:r>
          </a:p>
        </p:txBody>
      </p:sp>
      <p:pic>
        <p:nvPicPr>
          <p:cNvPr id="4" name="Picture 3"/>
          <p:cNvPicPr>
            <a:picLocks noChangeAspect="1"/>
          </p:cNvPicPr>
          <p:nvPr/>
        </p:nvPicPr>
        <p:blipFill>
          <a:blip r:embed="rId2"/>
          <a:stretch>
            <a:fillRect/>
          </a:stretch>
        </p:blipFill>
        <p:spPr>
          <a:xfrm>
            <a:off x="7581276" y="107917"/>
            <a:ext cx="4610724" cy="3458043"/>
          </a:xfrm>
          <a:prstGeom prst="rect">
            <a:avLst/>
          </a:prstGeom>
        </p:spPr>
      </p:pic>
    </p:spTree>
    <p:extLst>
      <p:ext uri="{BB962C8B-B14F-4D97-AF65-F5344CB8AC3E}">
        <p14:creationId xmlns:p14="http://schemas.microsoft.com/office/powerpoint/2010/main" val="119018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097279" y="286603"/>
            <a:ext cx="10058400" cy="1450800"/>
          </a:xfrm>
          <a:prstGeom prst="rect">
            <a:avLst/>
          </a:prstGeom>
        </p:spPr>
        <p:txBody>
          <a:bodyPr lIns="121900" tIns="121900" rIns="121900" bIns="121900" anchor="b" anchorCtr="0">
            <a:noAutofit/>
          </a:bodyPr>
          <a:lstStyle/>
          <a:p>
            <a:pPr lvl="0">
              <a:spcBef>
                <a:spcPts val="0"/>
              </a:spcBef>
              <a:buClr>
                <a:srgbClr val="3F3F3F"/>
              </a:buClr>
              <a:buSzPct val="25000"/>
              <a:buFont typeface="Calibri"/>
              <a:buNone/>
            </a:pPr>
            <a:r>
              <a:rPr lang="en-US" dirty="0"/>
              <a:t>Loss aversion and non-adoption</a:t>
            </a:r>
          </a:p>
        </p:txBody>
      </p:sp>
      <mc:AlternateContent xmlns:mc="http://schemas.openxmlformats.org/markup-compatibility/2006" xmlns:a14="http://schemas.microsoft.com/office/drawing/2010/main">
        <mc:Choice Requires="a14">
          <p:sp>
            <p:nvSpPr>
              <p:cNvPr id="305" name="Shape 305"/>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marL="0" indent="0">
                  <a:lnSpc>
                    <a:spcPct val="100000"/>
                  </a:lnSpc>
                  <a:spcBef>
                    <a:spcPts val="400"/>
                  </a:spcBef>
                  <a:spcAft>
                    <a:spcPts val="1000"/>
                  </a:spcAft>
                  <a:buNone/>
                </a:pPr>
                <a:r>
                  <a:rPr lang="en-US" sz="2400" dirty="0"/>
                  <a:t>Many of these risky investments are small but with high expected-return</a:t>
                </a:r>
              </a:p>
              <a:p>
                <a:pPr marL="0" indent="0">
                  <a:lnSpc>
                    <a:spcPct val="100000"/>
                  </a:lnSpc>
                  <a:spcBef>
                    <a:spcPts val="400"/>
                  </a:spcBef>
                  <a:spcAft>
                    <a:spcPts val="1000"/>
                  </a:spcAft>
                  <a:buNone/>
                </a:pPr>
                <a:r>
                  <a:rPr lang="en-US" sz="2400" dirty="0"/>
                  <a:t>Possibility of losses relative to reference points</a:t>
                </a:r>
              </a:p>
              <a:p>
                <a:pPr lvl="1">
                  <a:lnSpc>
                    <a:spcPct val="100000"/>
                  </a:lnSpc>
                  <a:spcBef>
                    <a:spcPts val="400"/>
                  </a:spcBef>
                  <a:spcAft>
                    <a:spcPts val="1000"/>
                  </a:spcAft>
                </a:pPr>
                <a:r>
                  <a:rPr lang="en-US" dirty="0"/>
                  <a:t>Losses relative to expectations, or even relative to status quo</a:t>
                </a:r>
              </a:p>
              <a:p>
                <a:pPr lvl="1">
                  <a:lnSpc>
                    <a:spcPct val="100000"/>
                  </a:lnSpc>
                  <a:spcBef>
                    <a:spcPts val="400"/>
                  </a:spcBef>
                  <a:spcAft>
                    <a:spcPts val="1000"/>
                  </a:spcAft>
                </a:pPr>
                <a:r>
                  <a:rPr lang="en-US" dirty="0"/>
                  <a:t>Often substituting new risky asset for existing safe asset</a:t>
                </a:r>
              </a:p>
              <a:p>
                <a:pPr marL="0" indent="0">
                  <a:lnSpc>
                    <a:spcPct val="100000"/>
                  </a:lnSpc>
                  <a:spcBef>
                    <a:spcPts val="400"/>
                  </a:spcBef>
                  <a:spcAft>
                    <a:spcPts val="1000"/>
                  </a:spcAft>
                  <a:buNone/>
                </a:pPr>
                <a:r>
                  <a:rPr lang="en-US" sz="2400" dirty="0"/>
                  <a:t>Loss aversion with typical magnitudes of </a:t>
                </a:r>
                <a14:m>
                  <m:oMath xmlns:m="http://schemas.openxmlformats.org/officeDocument/2006/math">
                    <m:r>
                      <a:rPr lang="en-US" sz="2400" b="0" i="1" smtClean="0">
                        <a:latin typeface="Cambria Math" panose="02040503050406030204" pitchFamily="18" charset="0"/>
                      </a:rPr>
                      <m:t>𝜆</m:t>
                    </m:r>
                  </m:oMath>
                </a14:m>
                <a:r>
                  <a:rPr lang="en-US" sz="2400" dirty="0"/>
                  <a:t> could rationalize some non-investments</a:t>
                </a:r>
              </a:p>
              <a:p>
                <a:pPr marL="0" indent="0">
                  <a:lnSpc>
                    <a:spcPct val="100000"/>
                  </a:lnSpc>
                  <a:spcBef>
                    <a:spcPts val="400"/>
                  </a:spcBef>
                  <a:spcAft>
                    <a:spcPts val="1000"/>
                  </a:spcAft>
                  <a:buNone/>
                </a:pPr>
                <a:r>
                  <a:rPr lang="en-US" sz="2400" dirty="0"/>
                  <a:t>Credit to purchase new assets usually collateralized. Risk losing collateral.</a:t>
                </a:r>
                <a:endParaRPr lang="en-US" dirty="0"/>
              </a:p>
              <a:p>
                <a:pPr lvl="1">
                  <a:lnSpc>
                    <a:spcPct val="100000"/>
                  </a:lnSpc>
                  <a:spcBef>
                    <a:spcPts val="400"/>
                  </a:spcBef>
                  <a:spcAft>
                    <a:spcPts val="1000"/>
                  </a:spcAft>
                </a:pPr>
                <a:r>
                  <a:rPr lang="en-US" dirty="0"/>
                  <a:t>Endowment effect over collateral?  Carney, Lin, Kremer and Rao (2018)</a:t>
                </a:r>
                <a:endParaRPr lang="en-US" sz="2000" dirty="0"/>
              </a:p>
              <a:p>
                <a:pPr marL="0" indent="0">
                  <a:lnSpc>
                    <a:spcPct val="100000"/>
                  </a:lnSpc>
                  <a:spcBef>
                    <a:spcPts val="400"/>
                  </a:spcBef>
                  <a:spcAft>
                    <a:spcPts val="1000"/>
                  </a:spcAft>
                  <a:buNone/>
                </a:pPr>
                <a:endParaRPr lang="en-US" sz="2400" dirty="0"/>
              </a:p>
            </p:txBody>
          </p:sp>
        </mc:Choice>
        <mc:Fallback xmlns="">
          <p:sp>
            <p:nvSpPr>
              <p:cNvPr id="305" name="Shape 305"/>
              <p:cNvSpPr txBox="1">
                <a:spLocks noGrp="1" noRot="1" noChangeAspect="1" noMove="1" noResize="1" noEditPoints="1" noAdjustHandles="1" noChangeArrowheads="1" noChangeShapeType="1" noTextEdit="1"/>
              </p:cNvSpPr>
              <p:nvPr>
                <p:ph type="body" idx="1"/>
              </p:nvPr>
            </p:nvSpPr>
            <p:spPr>
              <a:xfrm>
                <a:off x="1097279" y="1845733"/>
                <a:ext cx="10058400" cy="4023300"/>
              </a:xfrm>
              <a:prstGeom prst="rect">
                <a:avLst/>
              </a:prstGeom>
              <a:blipFill>
                <a:blip r:embed="rId3"/>
                <a:stretch>
                  <a:fillRect l="-667" b="-6818"/>
                </a:stretch>
              </a:blipFill>
            </p:spPr>
            <p:txBody>
              <a:bodyPr/>
              <a:lstStyle/>
              <a:p>
                <a:r>
                  <a:rPr lang="en-US">
                    <a:noFill/>
                  </a:rPr>
                  <a:t> </a:t>
                </a:r>
              </a:p>
            </p:txBody>
          </p:sp>
        </mc:Fallback>
      </mc:AlternateContent>
      <p:sp>
        <p:nvSpPr>
          <p:cNvPr id="306" name="Shape 30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195468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5ED0B-2FA9-4136-A8D4-A1B57D7A2377}"/>
              </a:ext>
            </a:extLst>
          </p:cNvPr>
          <p:cNvSpPr>
            <a:spLocks noGrp="1"/>
          </p:cNvSpPr>
          <p:nvPr>
            <p:ph type="title"/>
          </p:nvPr>
        </p:nvSpPr>
        <p:spPr/>
        <p:txBody>
          <a:bodyPr/>
          <a:lstStyle/>
          <a:p>
            <a:r>
              <a:rPr lang="en-US" dirty="0"/>
              <a:t>Carney, Lin, Kremer and Rao (2018)</a:t>
            </a:r>
          </a:p>
        </p:txBody>
      </p:sp>
      <p:sp>
        <p:nvSpPr>
          <p:cNvPr id="3" name="Content Placeholder 2">
            <a:extLst>
              <a:ext uri="{FF2B5EF4-FFF2-40B4-BE49-F238E27FC236}">
                <a16:creationId xmlns:a16="http://schemas.microsoft.com/office/drawing/2014/main" xmlns="" id="{5185C5D3-B17F-4940-A25B-AACA994227B0}"/>
              </a:ext>
            </a:extLst>
          </p:cNvPr>
          <p:cNvSpPr>
            <a:spLocks noGrp="1"/>
          </p:cNvSpPr>
          <p:nvPr>
            <p:ph idx="1"/>
          </p:nvPr>
        </p:nvSpPr>
        <p:spPr/>
        <p:txBody>
          <a:bodyPr>
            <a:normAutofit lnSpcReduction="10000"/>
          </a:bodyPr>
          <a:lstStyle/>
          <a:p>
            <a:r>
              <a:rPr lang="en-US" dirty="0"/>
              <a:t>Idea: </a:t>
            </a:r>
          </a:p>
          <a:p>
            <a:pPr lvl="1"/>
            <a:r>
              <a:rPr lang="en-US" dirty="0"/>
              <a:t>Endowment effect: </a:t>
            </a:r>
            <a:r>
              <a:rPr lang="en-US" dirty="0">
                <a:sym typeface="Wingdings" panose="05000000000000000000" pitchFamily="2" charset="2"/>
              </a:rPr>
              <a:t>drive down demand for loan</a:t>
            </a:r>
          </a:p>
          <a:p>
            <a:pPr lvl="1"/>
            <a:r>
              <a:rPr lang="en-US" dirty="0">
                <a:sym typeface="Wingdings" panose="05000000000000000000" pitchFamily="2" charset="2"/>
              </a:rPr>
              <a:t>Projection Bias: Endowment effect stronger if collateral is already-owned asset vs. the new asset being purchased (as in mortgage or car loan)</a:t>
            </a:r>
          </a:p>
          <a:p>
            <a:r>
              <a:rPr lang="en-US" dirty="0">
                <a:sym typeface="Wingdings" panose="05000000000000000000" pitchFamily="2" charset="2"/>
              </a:rPr>
              <a:t>Field experiment with dairy farmers in Kenya</a:t>
            </a:r>
          </a:p>
          <a:p>
            <a:pPr lvl="1"/>
            <a:r>
              <a:rPr lang="en-US" dirty="0">
                <a:sym typeface="Wingdings" panose="05000000000000000000" pitchFamily="2" charset="2"/>
              </a:rPr>
              <a:t>Randomly endow participants with one of two assets</a:t>
            </a:r>
          </a:p>
          <a:p>
            <a:pPr lvl="1"/>
            <a:r>
              <a:rPr lang="en-US" dirty="0">
                <a:sym typeface="Wingdings" panose="05000000000000000000" pitchFamily="2" charset="2"/>
              </a:rPr>
              <a:t>Offer loan to finance purchase of other asset</a:t>
            </a:r>
          </a:p>
          <a:p>
            <a:pPr lvl="1"/>
            <a:r>
              <a:rPr lang="en-US" dirty="0">
                <a:sym typeface="Wingdings" panose="05000000000000000000" pitchFamily="2" charset="2"/>
              </a:rPr>
              <a:t>Vary whether collateral is endowed asset or new asset</a:t>
            </a:r>
          </a:p>
          <a:p>
            <a:r>
              <a:rPr lang="en-US" dirty="0">
                <a:sym typeface="Wingdings" panose="05000000000000000000" pitchFamily="2" charset="2"/>
              </a:rPr>
              <a:t>Substantial preference (8% per month) for collateralizing using new asset being purchased.</a:t>
            </a:r>
          </a:p>
          <a:p>
            <a:r>
              <a:rPr lang="en-US" dirty="0">
                <a:sym typeface="Wingdings" panose="05000000000000000000" pitchFamily="2" charset="2"/>
              </a:rPr>
              <a:t>Misprediction of future loan take-up and future WTA</a:t>
            </a:r>
          </a:p>
          <a:p>
            <a:pPr lvl="1"/>
            <a:endParaRPr lang="en-US" dirty="0"/>
          </a:p>
        </p:txBody>
      </p:sp>
    </p:spTree>
    <p:extLst>
      <p:ext uri="{BB962C8B-B14F-4D97-AF65-F5344CB8AC3E}">
        <p14:creationId xmlns:p14="http://schemas.microsoft.com/office/powerpoint/2010/main" val="272321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a:t>Behavioral perspectives on some issues in development economics  </a:t>
            </a:r>
          </a:p>
        </p:txBody>
      </p:sp>
      <p:sp>
        <p:nvSpPr>
          <p:cNvPr id="335" name="Shape 335"/>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14</a:t>
            </a:fld>
            <a:endParaRPr lang="en-US"/>
          </a:p>
        </p:txBody>
      </p:sp>
      <p:sp>
        <p:nvSpPr>
          <p:cNvPr id="336" name="Shape 336"/>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658368" marR="0" lvl="1" indent="-493268" algn="l" rtl="0">
              <a:lnSpc>
                <a:spcPct val="100000"/>
              </a:lnSpc>
              <a:spcBef>
                <a:spcPts val="400"/>
              </a:spcBef>
              <a:spcAft>
                <a:spcPts val="0"/>
              </a:spcAft>
              <a:buClr>
                <a:schemeClr val="accent1"/>
              </a:buClr>
              <a:buSzPct val="100000"/>
              <a:buFont typeface="Times New Roman"/>
              <a:buAutoNum type="arabicPeriod"/>
            </a:pPr>
            <a:r>
              <a:rPr lang="en-US" sz="2400" dirty="0"/>
              <a:t>High rates of return without rapid growth; Euler equation puzzle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b="1" dirty="0"/>
              <a:t>Health behavior </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Technology adoption</a:t>
            </a:r>
          </a:p>
          <a:p>
            <a:pPr marL="658368" marR="0" lvl="1" indent="-493268" algn="l" rtl="0">
              <a:lnSpc>
                <a:spcPct val="100000"/>
              </a:lnSpc>
              <a:spcBef>
                <a:spcPts val="600"/>
              </a:spcBef>
              <a:spcAft>
                <a:spcPts val="0"/>
              </a:spcAft>
              <a:buClr>
                <a:schemeClr val="accent1"/>
              </a:buClr>
              <a:buSzPct val="100000"/>
              <a:buFont typeface="Times New Roman"/>
              <a:buAutoNum type="arabicPeriod"/>
            </a:pPr>
            <a:r>
              <a:rPr lang="en-US" sz="2400" dirty="0"/>
              <a:t>Insurance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Trust, cooperation and culture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Size distribution of firms; behavioral firms</a:t>
            </a:r>
          </a:p>
          <a:p>
            <a:pPr marL="457200" marR="0" lvl="0" indent="0" algn="l" rtl="0">
              <a:lnSpc>
                <a:spcPct val="100000"/>
              </a:lnSpc>
              <a:spcBef>
                <a:spcPts val="600"/>
              </a:spcBef>
              <a:spcAft>
                <a:spcPts val="0"/>
              </a:spcAft>
              <a:buNone/>
            </a:pPr>
            <a:endParaRPr sz="2400" dirty="0"/>
          </a:p>
          <a:p>
            <a:pPr marL="0" marR="0" lvl="0" indent="0" rtl="0">
              <a:lnSpc>
                <a:spcPct val="100000"/>
              </a:lnSpc>
              <a:spcBef>
                <a:spcPts val="400"/>
              </a:spcBef>
              <a:spcAft>
                <a:spcPts val="0"/>
              </a:spcAft>
              <a:buNone/>
            </a:pPr>
            <a:endParaRPr sz="2400" i="0" u="none" strike="noStrike" cap="none" dirty="0">
              <a:solidFill>
                <a:srgbClr val="3F3F3F"/>
              </a:solidFill>
            </a:endParaRPr>
          </a:p>
          <a:p>
            <a:pPr marL="914400" marR="0" lvl="1" indent="0" rtl="0">
              <a:lnSpc>
                <a:spcPct val="100000"/>
              </a:lnSpc>
              <a:spcBef>
                <a:spcPts val="600"/>
              </a:spcBef>
              <a:spcAft>
                <a:spcPts val="0"/>
              </a:spcAft>
              <a:buClr>
                <a:schemeClr val="accent1"/>
              </a:buClr>
              <a:buSzPct val="25000"/>
              <a:buFont typeface="Calibri"/>
              <a:buNone/>
            </a:pPr>
            <a:endParaRPr sz="2400" i="0" u="none" strike="noStrike" cap="none" dirty="0">
              <a:solidFill>
                <a:srgbClr val="3F3F3F"/>
              </a:solidFill>
            </a:endParaRPr>
          </a:p>
          <a:p>
            <a:pPr marL="384048" marR="0" lvl="1" indent="-193548" algn="l" rtl="0">
              <a:lnSpc>
                <a:spcPct val="100000"/>
              </a:lnSpc>
              <a:spcBef>
                <a:spcPts val="600"/>
              </a:spcBef>
              <a:spcAft>
                <a:spcPts val="0"/>
              </a:spcAft>
              <a:buClr>
                <a:schemeClr val="accent1"/>
              </a:buClr>
              <a:buSzPct val="75000"/>
              <a:buFont typeface="Calibri"/>
              <a:buNone/>
            </a:pPr>
            <a:endParaRPr sz="2400" i="0" u="none" strike="noStrike" cap="none" dirty="0">
              <a:solidFill>
                <a:srgbClr val="3F3F3F"/>
              </a:solidFill>
            </a:endParaRPr>
          </a:p>
        </p:txBody>
      </p:sp>
    </p:spTree>
    <p:extLst>
      <p:ext uri="{BB962C8B-B14F-4D97-AF65-F5344CB8AC3E}">
        <p14:creationId xmlns:p14="http://schemas.microsoft.com/office/powerpoint/2010/main" val="13846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097279" y="286603"/>
            <a:ext cx="10058400" cy="1450800"/>
          </a:xfrm>
          <a:prstGeom prst="rect">
            <a:avLst/>
          </a:prstGeom>
          <a:noFill/>
          <a:ln>
            <a:noFill/>
          </a:ln>
        </p:spPr>
        <p:txBody>
          <a:bodyPr lIns="91425" tIns="45700" rIns="91425" bIns="45700" anchor="t" anchorCtr="0">
            <a:noAutofit/>
          </a:bodyPr>
          <a:lstStyle/>
          <a:p>
            <a:pPr marL="0" marR="0" lvl="0" indent="0" algn="l" rtl="0">
              <a:lnSpc>
                <a:spcPct val="85000"/>
              </a:lnSpc>
              <a:spcBef>
                <a:spcPts val="0"/>
              </a:spcBef>
              <a:buClr>
                <a:srgbClr val="3F3F3F"/>
              </a:buClr>
              <a:buSzPct val="25000"/>
              <a:buFont typeface="Calibri"/>
              <a:buNone/>
            </a:pPr>
            <a:r>
              <a:rPr lang="en-US"/>
              <a:t>Health behavior</a:t>
            </a:r>
          </a:p>
        </p:txBody>
      </p:sp>
      <p:sp>
        <p:nvSpPr>
          <p:cNvPr id="342" name="Shape 342"/>
          <p:cNvSpPr txBox="1">
            <a:spLocks noGrp="1"/>
          </p:cNvSpPr>
          <p:nvPr>
            <p:ph type="body" idx="1"/>
          </p:nvPr>
        </p:nvSpPr>
        <p:spPr>
          <a:xfrm>
            <a:off x="657922" y="1226634"/>
            <a:ext cx="10497757" cy="5598251"/>
          </a:xfrm>
          <a:prstGeom prst="rect">
            <a:avLst/>
          </a:prstGeom>
          <a:noFill/>
          <a:ln>
            <a:noFill/>
          </a:ln>
        </p:spPr>
        <p:txBody>
          <a:bodyPr lIns="0" tIns="45700" rIns="0" bIns="45700" anchor="t" anchorCtr="0">
            <a:noAutofit/>
          </a:bodyPr>
          <a:lstStyle/>
          <a:p>
            <a:pPr marL="0" lvl="0" indent="0">
              <a:lnSpc>
                <a:spcPct val="100000"/>
              </a:lnSpc>
              <a:spcBef>
                <a:spcPts val="400"/>
              </a:spcBef>
              <a:spcAft>
                <a:spcPts val="1000"/>
              </a:spcAft>
              <a:buNone/>
            </a:pPr>
            <a:r>
              <a:rPr lang="en-US" sz="2400" dirty="0"/>
              <a:t>Two empirical regularities from development health literature:</a:t>
            </a:r>
          </a:p>
          <a:p>
            <a:pPr marL="457200" lvl="0" indent="-457200">
              <a:lnSpc>
                <a:spcPct val="100000"/>
              </a:lnSpc>
              <a:spcBef>
                <a:spcPts val="400"/>
              </a:spcBef>
              <a:spcAft>
                <a:spcPts val="1000"/>
              </a:spcAft>
              <a:buFont typeface="+mj-lt"/>
              <a:buAutoNum type="arabicPeriod"/>
            </a:pPr>
            <a:r>
              <a:rPr lang="en-US" sz="2400" dirty="0"/>
              <a:t>Apparent under-adoption of cost-effective preventive health and treatment for chronic conditions (e.g. vaccinations, deworming, </a:t>
            </a:r>
            <a:r>
              <a:rPr lang="en-US" sz="2400" dirty="0" err="1"/>
              <a:t>bednets</a:t>
            </a:r>
            <a:r>
              <a:rPr lang="en-US" sz="2400" dirty="0"/>
              <a:t>, water treatment, hypertension).</a:t>
            </a:r>
          </a:p>
          <a:p>
            <a:pPr marL="457200" lvl="0" indent="-457200">
              <a:lnSpc>
                <a:spcPct val="100000"/>
              </a:lnSpc>
              <a:spcBef>
                <a:spcPts val="400"/>
              </a:spcBef>
              <a:spcAft>
                <a:spcPts val="1000"/>
              </a:spcAft>
              <a:buFont typeface="+mj-lt"/>
              <a:buAutoNum type="arabicPeriod"/>
            </a:pPr>
            <a:r>
              <a:rPr lang="en-US" sz="2400" dirty="0"/>
              <a:t>High price-sensitivity: Deworming medication (Kremer and Miguel, 2007); mosquito nets (Cohen and </a:t>
            </a:r>
            <a:r>
              <a:rPr lang="en-US" sz="2400" dirty="0" err="1"/>
              <a:t>Dupas</a:t>
            </a:r>
            <a:r>
              <a:rPr lang="en-US" sz="2400" dirty="0"/>
              <a:t>, 2010); water treatment (Ashraf, Berry, and Shapiro, 2010).</a:t>
            </a:r>
          </a:p>
          <a:p>
            <a:pPr marL="0" lvl="0" indent="0">
              <a:lnSpc>
                <a:spcPct val="100000"/>
              </a:lnSpc>
              <a:spcBef>
                <a:spcPts val="400"/>
              </a:spcBef>
              <a:spcAft>
                <a:spcPts val="1000"/>
              </a:spcAft>
              <a:buNone/>
            </a:pPr>
            <a:endParaRPr lang="en-US" sz="2400" dirty="0"/>
          </a:p>
          <a:p>
            <a:pPr marL="0" lvl="0" indent="0">
              <a:lnSpc>
                <a:spcPct val="100000"/>
              </a:lnSpc>
              <a:spcBef>
                <a:spcPts val="400"/>
              </a:spcBef>
              <a:spcAft>
                <a:spcPts val="1000"/>
              </a:spcAft>
              <a:buNone/>
            </a:pPr>
            <a:r>
              <a:rPr lang="en-US" sz="2400" dirty="0"/>
              <a:t>Implied value of life from standard revealed preference methods is very low</a:t>
            </a:r>
          </a:p>
          <a:p>
            <a:pPr marL="0" lvl="0" indent="0">
              <a:lnSpc>
                <a:spcPct val="100000"/>
              </a:lnSpc>
              <a:spcBef>
                <a:spcPts val="400"/>
              </a:spcBef>
              <a:spcAft>
                <a:spcPts val="1000"/>
              </a:spcAft>
              <a:buNone/>
            </a:pPr>
            <a:r>
              <a:rPr lang="en-US" sz="2400" dirty="0"/>
              <a:t>Lack of information does not seem to explain under-adoption.</a:t>
            </a:r>
          </a:p>
        </p:txBody>
      </p:sp>
      <p:sp>
        <p:nvSpPr>
          <p:cNvPr id="343" name="Shape 3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422701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1097279" y="1347422"/>
            <a:ext cx="10058400" cy="4023300"/>
          </a:xfrm>
          <a:prstGeom prst="rect">
            <a:avLst/>
          </a:prstGeom>
          <a:noFill/>
          <a:ln>
            <a:noFill/>
          </a:ln>
        </p:spPr>
        <p:txBody>
          <a:bodyPr lIns="0" tIns="45700" rIns="0" bIns="45700" anchor="t" anchorCtr="0">
            <a:noAutofit/>
          </a:bodyPr>
          <a:lstStyle/>
          <a:p>
            <a:pPr marL="0" lvl="0" indent="0" rtl="0">
              <a:lnSpc>
                <a:spcPct val="100000"/>
              </a:lnSpc>
              <a:spcBef>
                <a:spcPts val="0"/>
              </a:spcBef>
              <a:spcAft>
                <a:spcPts val="0"/>
              </a:spcAft>
              <a:buNone/>
            </a:pPr>
            <a:r>
              <a:rPr lang="en-US" sz="2400" dirty="0"/>
              <a:t>Channels:</a:t>
            </a:r>
          </a:p>
          <a:p>
            <a:pPr marL="482600" lvl="0" indent="-342900" rtl="0">
              <a:lnSpc>
                <a:spcPct val="100000"/>
              </a:lnSpc>
              <a:spcBef>
                <a:spcPts val="0"/>
              </a:spcBef>
              <a:spcAft>
                <a:spcPts val="0"/>
              </a:spcAft>
              <a:buSzPct val="35000"/>
              <a:buFont typeface="Wingdings" panose="05000000000000000000" pitchFamily="2" charset="2"/>
              <a:buChar char="l"/>
            </a:pPr>
            <a:r>
              <a:rPr lang="en-US" sz="2400" dirty="0"/>
              <a:t>Procrastination: hassle and psychic costs of going to doctor, walking to farther-away water source, using chlorine solution, changing diet, learning painful news about health status, taking medication</a:t>
            </a:r>
          </a:p>
          <a:p>
            <a:pPr marL="482600" lvl="0" indent="-342900" rtl="0">
              <a:lnSpc>
                <a:spcPct val="100000"/>
              </a:lnSpc>
              <a:spcBef>
                <a:spcPts val="0"/>
              </a:spcBef>
              <a:spcAft>
                <a:spcPts val="0"/>
              </a:spcAft>
              <a:buSzPct val="35000"/>
              <a:buFont typeface="Wingdings" panose="05000000000000000000" pitchFamily="2" charset="2"/>
              <a:buChar char="l"/>
            </a:pPr>
            <a:r>
              <a:rPr lang="en-US" sz="2400" dirty="0"/>
              <a:t>Liquidity constraints</a:t>
            </a:r>
          </a:p>
          <a:p>
            <a:pPr marL="0" lvl="0" indent="0" rtl="0">
              <a:lnSpc>
                <a:spcPct val="100000"/>
              </a:lnSpc>
              <a:spcBef>
                <a:spcPts val="600"/>
              </a:spcBef>
              <a:spcAft>
                <a:spcPts val="0"/>
              </a:spcAft>
              <a:buNone/>
            </a:pPr>
            <a:endParaRPr sz="2400" dirty="0"/>
          </a:p>
          <a:p>
            <a:pPr marL="0" lvl="0" indent="0" rtl="0">
              <a:lnSpc>
                <a:spcPct val="100000"/>
              </a:lnSpc>
              <a:spcBef>
                <a:spcPts val="600"/>
              </a:spcBef>
              <a:spcAft>
                <a:spcPts val="0"/>
              </a:spcAft>
              <a:buNone/>
            </a:pPr>
            <a:r>
              <a:rPr lang="en-US" sz="2400" dirty="0"/>
              <a:t>Consistent with: </a:t>
            </a:r>
          </a:p>
          <a:p>
            <a:pPr marL="482600" lvl="0" indent="-342900" rtl="0">
              <a:lnSpc>
                <a:spcPct val="100000"/>
              </a:lnSpc>
              <a:spcBef>
                <a:spcPts val="600"/>
              </a:spcBef>
              <a:spcAft>
                <a:spcPts val="0"/>
              </a:spcAft>
              <a:buSzPct val="35000"/>
              <a:buFont typeface="Wingdings" panose="05000000000000000000" pitchFamily="2" charset="2"/>
              <a:buChar char="l"/>
            </a:pPr>
            <a:r>
              <a:rPr lang="en-US" sz="2400" dirty="0"/>
              <a:t>Large effect of time-limited incentives: e.g. Banerjee et al., </a:t>
            </a:r>
            <a:r>
              <a:rPr lang="en-US" sz="2400" dirty="0" err="1"/>
              <a:t>Duflo</a:t>
            </a:r>
            <a:r>
              <a:rPr lang="en-US" sz="2400" dirty="0"/>
              <a:t> et al. </a:t>
            </a:r>
          </a:p>
          <a:p>
            <a:pPr marL="482600" lvl="0" indent="-342900" rtl="0">
              <a:lnSpc>
                <a:spcPct val="100000"/>
              </a:lnSpc>
              <a:spcBef>
                <a:spcPts val="600"/>
              </a:spcBef>
              <a:spcAft>
                <a:spcPts val="0"/>
              </a:spcAft>
              <a:buSzPct val="35000"/>
              <a:buFont typeface="Wingdings" panose="05000000000000000000" pitchFamily="2" charset="2"/>
              <a:buChar char="l"/>
            </a:pPr>
            <a:r>
              <a:rPr lang="en-US" sz="2400" dirty="0"/>
              <a:t>Large effect of reducing hassle costs: e.g. water dispensers</a:t>
            </a:r>
          </a:p>
          <a:p>
            <a:pPr marL="482600" lvl="0" indent="-342900">
              <a:lnSpc>
                <a:spcPct val="100000"/>
              </a:lnSpc>
              <a:spcBef>
                <a:spcPts val="400"/>
              </a:spcBef>
              <a:buSzPct val="35000"/>
              <a:buFont typeface="Wingdings" panose="05000000000000000000" pitchFamily="2" charset="2"/>
              <a:buChar char="l"/>
            </a:pPr>
            <a:r>
              <a:rPr lang="en-US" sz="2400" dirty="0"/>
              <a:t>Evidence on effects of increased liquidity (</a:t>
            </a:r>
            <a:r>
              <a:rPr lang="en-US" sz="2400" dirty="0" err="1"/>
              <a:t>Dupas</a:t>
            </a:r>
            <a:r>
              <a:rPr lang="en-US" sz="2400" dirty="0"/>
              <a:t> and Robinson, 2013)</a:t>
            </a:r>
          </a:p>
          <a:p>
            <a:pPr marL="482600" lvl="0" indent="-342900">
              <a:lnSpc>
                <a:spcPct val="100000"/>
              </a:lnSpc>
              <a:spcBef>
                <a:spcPts val="400"/>
              </a:spcBef>
              <a:buSzPct val="35000"/>
              <a:buFont typeface="Wingdings" panose="05000000000000000000" pitchFamily="2" charset="2"/>
              <a:buChar char="l"/>
            </a:pPr>
            <a:r>
              <a:rPr lang="en-US" sz="2400" dirty="0"/>
              <a:t>Discounted fertilizer offer soon after harvest (</a:t>
            </a:r>
            <a:r>
              <a:rPr lang="en-US" sz="2400" dirty="0" err="1"/>
              <a:t>Duflo</a:t>
            </a:r>
            <a:r>
              <a:rPr lang="en-US" sz="2400" dirty="0"/>
              <a:t> et al. 2011)</a:t>
            </a:r>
          </a:p>
          <a:p>
            <a:pPr marL="139700" lvl="0" indent="0">
              <a:lnSpc>
                <a:spcPct val="100000"/>
              </a:lnSpc>
              <a:spcBef>
                <a:spcPts val="400"/>
              </a:spcBef>
              <a:buSzPct val="35000"/>
              <a:buNone/>
            </a:pPr>
            <a:endParaRPr lang="en-US" sz="2400" b="0" i="0" u="none" strike="noStrike" cap="none" dirty="0">
              <a:solidFill>
                <a:srgbClr val="3F3F3F"/>
              </a:solidFill>
              <a:latin typeface="Calibri"/>
              <a:ea typeface="Calibri"/>
              <a:cs typeface="Calibri"/>
              <a:sym typeface="Calibri"/>
            </a:endParaRPr>
          </a:p>
          <a:p>
            <a:pPr marL="139700" lvl="0" indent="0">
              <a:lnSpc>
                <a:spcPct val="100000"/>
              </a:lnSpc>
              <a:spcBef>
                <a:spcPts val="400"/>
              </a:spcBef>
              <a:buSzPct val="35000"/>
              <a:buNone/>
            </a:pPr>
            <a:r>
              <a:rPr lang="en-US" sz="2400" dirty="0">
                <a:solidFill>
                  <a:srgbClr val="3F3F3F"/>
                </a:solidFill>
                <a:latin typeface="Calibri"/>
                <a:ea typeface="Calibri"/>
                <a:cs typeface="Calibri"/>
                <a:sym typeface="Calibri"/>
              </a:rPr>
              <a:t>Mostly indirect evidence for present bias, rather than theory-based tests</a:t>
            </a:r>
            <a:endParaRPr sz="2400" b="0" i="0" u="none" strike="noStrike" cap="none" dirty="0">
              <a:solidFill>
                <a:srgbClr val="3F3F3F"/>
              </a:solidFill>
              <a:latin typeface="Calibri"/>
              <a:ea typeface="Calibri"/>
              <a:cs typeface="Calibri"/>
              <a:sym typeface="Calibri"/>
            </a:endParaRPr>
          </a:p>
          <a:p>
            <a:pPr marL="514350" marR="0" lvl="0" indent="-514350" algn="l" rtl="0">
              <a:lnSpc>
                <a:spcPct val="100000"/>
              </a:lnSpc>
              <a:spcBef>
                <a:spcPts val="1400"/>
              </a:spcBef>
              <a:spcAft>
                <a:spcPts val="0"/>
              </a:spcAft>
              <a:buClr>
                <a:schemeClr val="accent1"/>
              </a:buClr>
              <a:buSzPct val="100000"/>
              <a:buFont typeface="Calibri"/>
              <a:buNone/>
            </a:pPr>
            <a:endParaRPr sz="2400" b="0" i="0" u="none" strike="noStrike" cap="none" dirty="0">
              <a:solidFill>
                <a:srgbClr val="3F3F3F"/>
              </a:solidFill>
              <a:latin typeface="Calibri"/>
              <a:ea typeface="Calibri"/>
              <a:cs typeface="Calibri"/>
              <a:sym typeface="Calibri"/>
            </a:endParaRPr>
          </a:p>
          <a:p>
            <a:pPr marL="514350" marR="0" lvl="0" indent="-514350" algn="l" rtl="0">
              <a:lnSpc>
                <a:spcPct val="100000"/>
              </a:lnSpc>
              <a:spcBef>
                <a:spcPts val="1400"/>
              </a:spcBef>
              <a:spcAft>
                <a:spcPts val="0"/>
              </a:spcAft>
              <a:buClr>
                <a:schemeClr val="accent1"/>
              </a:buClr>
              <a:buSzPct val="100000"/>
              <a:buFont typeface="Calibri"/>
              <a:buNone/>
            </a:pPr>
            <a:endParaRPr sz="2400" b="0" i="0" u="none" strike="noStrike" cap="none" dirty="0">
              <a:solidFill>
                <a:srgbClr val="3F3F3F"/>
              </a:solidFill>
              <a:latin typeface="Calibri"/>
              <a:ea typeface="Calibri"/>
              <a:cs typeface="Calibri"/>
              <a:sym typeface="Calibri"/>
            </a:endParaRPr>
          </a:p>
          <a:p>
            <a:pPr marL="384048" marR="0" lvl="1" indent="-193548" algn="l" rtl="0">
              <a:lnSpc>
                <a:spcPct val="100000"/>
              </a:lnSpc>
              <a:spcBef>
                <a:spcPts val="400"/>
              </a:spcBef>
              <a:spcAft>
                <a:spcPts val="0"/>
              </a:spcAft>
              <a:buClr>
                <a:schemeClr val="accent1"/>
              </a:buClr>
              <a:buSzPct val="100000"/>
              <a:buFont typeface="Calibri"/>
              <a:buNone/>
            </a:pPr>
            <a:endParaRPr sz="2000" b="0" i="0" u="none" strike="noStrike" cap="none" dirty="0">
              <a:solidFill>
                <a:srgbClr val="3F3F3F"/>
              </a:solidFill>
              <a:latin typeface="Calibri"/>
              <a:ea typeface="Calibri"/>
              <a:cs typeface="Calibri"/>
              <a:sym typeface="Calibri"/>
            </a:endParaRPr>
          </a:p>
        </p:txBody>
      </p:sp>
      <p:sp>
        <p:nvSpPr>
          <p:cNvPr id="381" name="Shape 381"/>
          <p:cNvSpPr txBox="1">
            <a:spLocks noGrp="1"/>
          </p:cNvSpPr>
          <p:nvPr>
            <p:ph type="title"/>
          </p:nvPr>
        </p:nvSpPr>
        <p:spPr>
          <a:xfrm>
            <a:off x="1097279" y="286603"/>
            <a:ext cx="10058399" cy="664083"/>
          </a:xfrm>
          <a:prstGeom prst="rect">
            <a:avLst/>
          </a:prstGeom>
          <a:noFill/>
          <a:ln>
            <a:noFill/>
          </a:ln>
        </p:spPr>
        <p:txBody>
          <a:bodyPr lIns="91425" tIns="45700" rIns="91425" bIns="45700" anchor="t" anchorCtr="0">
            <a:noAutofit/>
          </a:bodyPr>
          <a:lstStyle/>
          <a:p>
            <a:pPr marL="0" marR="0" lvl="0" indent="0" algn="l" rtl="0">
              <a:lnSpc>
                <a:spcPct val="85000"/>
              </a:lnSpc>
              <a:spcBef>
                <a:spcPts val="0"/>
              </a:spcBef>
              <a:buClr>
                <a:srgbClr val="3F3F3F"/>
              </a:buClr>
              <a:buSzPct val="25000"/>
              <a:buFont typeface="Calibri"/>
              <a:buNone/>
            </a:pPr>
            <a:r>
              <a:rPr lang="en-US" dirty="0"/>
              <a:t>Likely Importance of Present Bias</a:t>
            </a:r>
          </a:p>
        </p:txBody>
      </p:sp>
      <p:sp>
        <p:nvSpPr>
          <p:cNvPr id="382" name="Shape 3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369921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1097279" y="286603"/>
            <a:ext cx="10058400" cy="1450800"/>
          </a:xfrm>
          <a:prstGeom prst="rect">
            <a:avLst/>
          </a:prstGeom>
          <a:noFill/>
          <a:ln>
            <a:noFill/>
          </a:ln>
        </p:spPr>
        <p:txBody>
          <a:bodyPr lIns="91425" tIns="45700" rIns="91425" bIns="45700" anchor="t" anchorCtr="0">
            <a:noAutofit/>
          </a:bodyPr>
          <a:lstStyle/>
          <a:p>
            <a:pPr marL="0" marR="0" lvl="0" indent="0" algn="l" rtl="0">
              <a:lnSpc>
                <a:spcPct val="85000"/>
              </a:lnSpc>
              <a:spcBef>
                <a:spcPts val="0"/>
              </a:spcBef>
              <a:buClr>
                <a:srgbClr val="3F3F3F"/>
              </a:buClr>
              <a:buSzPct val="25000"/>
              <a:buFont typeface="Calibri"/>
              <a:buNone/>
            </a:pPr>
            <a:r>
              <a:rPr lang="en-US" dirty="0"/>
              <a:t>Commi</a:t>
            </a:r>
            <a:r>
              <a:rPr lang="en-US" sz="4800" i="0" u="none" strike="noStrike" cap="none" dirty="0">
                <a:solidFill>
                  <a:srgbClr val="3F3F3F"/>
                </a:solidFill>
              </a:rPr>
              <a:t>tment devices</a:t>
            </a:r>
          </a:p>
        </p:txBody>
      </p:sp>
      <p:sp>
        <p:nvSpPr>
          <p:cNvPr id="396" name="Shape 396"/>
          <p:cNvSpPr txBox="1">
            <a:spLocks noGrp="1"/>
          </p:cNvSpPr>
          <p:nvPr>
            <p:ph type="body" idx="1"/>
          </p:nvPr>
        </p:nvSpPr>
        <p:spPr>
          <a:xfrm>
            <a:off x="1097279" y="1236133"/>
            <a:ext cx="10058400" cy="4023300"/>
          </a:xfrm>
          <a:prstGeom prst="rect">
            <a:avLst/>
          </a:prstGeom>
          <a:noFill/>
          <a:ln>
            <a:noFill/>
          </a:ln>
        </p:spPr>
        <p:txBody>
          <a:bodyPr lIns="0" tIns="45700" rIns="0" bIns="45700" anchor="t" anchorCtr="0">
            <a:noAutofit/>
          </a:bodyPr>
          <a:lstStyle/>
          <a:p>
            <a:pPr marL="0" lvl="0" indent="0">
              <a:lnSpc>
                <a:spcPct val="100000"/>
              </a:lnSpc>
              <a:spcBef>
                <a:spcPts val="400"/>
              </a:spcBef>
              <a:spcAft>
                <a:spcPts val="1000"/>
              </a:spcAft>
              <a:buFont typeface="Times New Roman"/>
              <a:buNone/>
            </a:pPr>
            <a:r>
              <a:rPr lang="en-US" sz="2400" dirty="0"/>
              <a:t>Lots of studies of commitment in development economics</a:t>
            </a:r>
            <a:br>
              <a:rPr lang="en-US" sz="2400" dirty="0"/>
            </a:br>
            <a:r>
              <a:rPr lang="en-US" sz="2400" dirty="0"/>
              <a:t>(Ashraf et al., 2006; </a:t>
            </a:r>
            <a:r>
              <a:rPr lang="en-US" sz="2400" dirty="0" err="1"/>
              <a:t>Gine</a:t>
            </a:r>
            <a:r>
              <a:rPr lang="en-US" sz="2400" dirty="0"/>
              <a:t> et al., 2010; </a:t>
            </a:r>
            <a:r>
              <a:rPr lang="en-US" sz="2400" dirty="0" err="1"/>
              <a:t>Duflo</a:t>
            </a:r>
            <a:r>
              <a:rPr lang="en-US" sz="2400" dirty="0"/>
              <a:t> et al., 2011; Schilbach, 2017, etc.) </a:t>
            </a:r>
          </a:p>
          <a:p>
            <a:pPr marL="0" indent="0">
              <a:lnSpc>
                <a:spcPct val="100000"/>
              </a:lnSpc>
              <a:spcBef>
                <a:spcPts val="400"/>
              </a:spcBef>
              <a:spcAft>
                <a:spcPts val="0"/>
              </a:spcAft>
              <a:buFont typeface="Times New Roman"/>
              <a:buNone/>
            </a:pPr>
            <a:r>
              <a:rPr lang="en-US" sz="2400" dirty="0"/>
              <a:t>But commitment contracts only work well with high degree of sophistication</a:t>
            </a:r>
          </a:p>
          <a:p>
            <a:pPr marL="482600" indent="-342900">
              <a:lnSpc>
                <a:spcPct val="100000"/>
              </a:lnSpc>
              <a:spcBef>
                <a:spcPts val="400"/>
              </a:spcBef>
              <a:spcAft>
                <a:spcPts val="0"/>
              </a:spcAft>
              <a:buSzPct val="35000"/>
              <a:buFont typeface="Wingdings" panose="05000000000000000000" pitchFamily="2" charset="2"/>
              <a:buChar char="l"/>
            </a:pPr>
            <a:r>
              <a:rPr lang="en-US" sz="2400" dirty="0"/>
              <a:t>Naivete → low demand for commitment</a:t>
            </a:r>
          </a:p>
          <a:p>
            <a:pPr marL="482600" indent="-342900">
              <a:lnSpc>
                <a:spcPct val="100000"/>
              </a:lnSpc>
              <a:spcBef>
                <a:spcPts val="400"/>
              </a:spcBef>
              <a:spcAft>
                <a:spcPts val="0"/>
              </a:spcAft>
              <a:buSzPct val="35000"/>
              <a:buFont typeface="Wingdings" panose="05000000000000000000" pitchFamily="2" charset="2"/>
              <a:buChar char="l"/>
            </a:pPr>
            <a:r>
              <a:rPr lang="en-US" sz="2400" dirty="0"/>
              <a:t>Partial naivete → systematic failure of commitment, with plausibly negative effects on welfare if people incur the costs without the intended benefit (John 2017; Bai et al., 2017)</a:t>
            </a:r>
          </a:p>
          <a:p>
            <a:pPr marL="0" lvl="0" indent="0">
              <a:lnSpc>
                <a:spcPct val="100000"/>
              </a:lnSpc>
              <a:spcBef>
                <a:spcPts val="400"/>
              </a:spcBef>
              <a:spcAft>
                <a:spcPts val="1000"/>
              </a:spcAft>
              <a:buFont typeface="Times New Roman"/>
              <a:buNone/>
            </a:pPr>
            <a:r>
              <a:rPr lang="en-US" sz="2400" dirty="0"/>
              <a:t>Uncertainty also implies low demand for commitment (</a:t>
            </a:r>
            <a:r>
              <a:rPr lang="en-US" sz="2400" dirty="0" err="1"/>
              <a:t>Laibson</a:t>
            </a:r>
            <a:r>
              <a:rPr lang="en-US" sz="2400" dirty="0"/>
              <a:t>, 2015; Amador, </a:t>
            </a:r>
            <a:r>
              <a:rPr lang="en-US" sz="2400" dirty="0" err="1"/>
              <a:t>Werning</a:t>
            </a:r>
            <a:r>
              <a:rPr lang="en-US" sz="2400" dirty="0"/>
              <a:t>, and </a:t>
            </a:r>
            <a:r>
              <a:rPr lang="en-US" sz="2400" dirty="0" err="1"/>
              <a:t>Angeletos</a:t>
            </a:r>
            <a:r>
              <a:rPr lang="en-US" sz="2400" dirty="0"/>
              <a:t>, 2006)</a:t>
            </a:r>
          </a:p>
          <a:p>
            <a:pPr marL="0" lvl="0" indent="0">
              <a:lnSpc>
                <a:spcPct val="100000"/>
              </a:lnSpc>
              <a:spcBef>
                <a:spcPts val="400"/>
              </a:spcBef>
              <a:spcAft>
                <a:spcPts val="1000"/>
              </a:spcAft>
              <a:buFont typeface="Times New Roman"/>
              <a:buNone/>
            </a:pPr>
            <a:r>
              <a:rPr lang="en-US" sz="2400" dirty="0"/>
              <a:t>More promising approach may be to reduce hassle costs, provide direct time-limited incentives, ease liquidity constraints</a:t>
            </a:r>
            <a:endParaRPr sz="2400" dirty="0"/>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152882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CD7BA-CE4A-49E7-A137-AD7468BD5737}"/>
              </a:ext>
            </a:extLst>
          </p:cNvPr>
          <p:cNvSpPr>
            <a:spLocks noGrp="1"/>
          </p:cNvSpPr>
          <p:nvPr>
            <p:ph type="title"/>
          </p:nvPr>
        </p:nvSpPr>
        <p:spPr/>
        <p:txBody>
          <a:bodyPr/>
          <a:lstStyle/>
          <a:p>
            <a:r>
              <a:rPr lang="en-US" dirty="0"/>
              <a:t>Bai, Handel, Miguel and Rao (2017)</a:t>
            </a:r>
          </a:p>
        </p:txBody>
      </p:sp>
      <p:sp>
        <p:nvSpPr>
          <p:cNvPr id="3" name="Content Placeholder 2">
            <a:extLst>
              <a:ext uri="{FF2B5EF4-FFF2-40B4-BE49-F238E27FC236}">
                <a16:creationId xmlns:a16="http://schemas.microsoft.com/office/drawing/2014/main" xmlns="" id="{F002A2BE-3ED8-4C82-A07C-6F18495954F6}"/>
              </a:ext>
            </a:extLst>
          </p:cNvPr>
          <p:cNvSpPr>
            <a:spLocks noGrp="1"/>
          </p:cNvSpPr>
          <p:nvPr>
            <p:ph idx="1"/>
          </p:nvPr>
        </p:nvSpPr>
        <p:spPr>
          <a:xfrm>
            <a:off x="228600" y="1690688"/>
            <a:ext cx="4474029" cy="4152220"/>
          </a:xfrm>
        </p:spPr>
        <p:txBody>
          <a:bodyPr>
            <a:normAutofit/>
          </a:bodyPr>
          <a:lstStyle/>
          <a:p>
            <a:r>
              <a:rPr lang="en-US" dirty="0"/>
              <a:t>Hypertension patients in India</a:t>
            </a:r>
          </a:p>
          <a:p>
            <a:r>
              <a:rPr lang="en-US" dirty="0"/>
              <a:t>Test a number of pre-payment style commitment contracts</a:t>
            </a:r>
          </a:p>
          <a:p>
            <a:r>
              <a:rPr lang="en-US" dirty="0"/>
              <a:t>Take-up of contracts 15-40%, but very high rates of failure to follow through</a:t>
            </a:r>
          </a:p>
          <a:p>
            <a:r>
              <a:rPr lang="en-US" dirty="0"/>
              <a:t>Evidence of partial naivete</a:t>
            </a:r>
          </a:p>
        </p:txBody>
      </p:sp>
      <p:pic>
        <p:nvPicPr>
          <p:cNvPr id="4" name="Picture 3">
            <a:extLst>
              <a:ext uri="{FF2B5EF4-FFF2-40B4-BE49-F238E27FC236}">
                <a16:creationId xmlns:a16="http://schemas.microsoft.com/office/drawing/2014/main" xmlns="" id="{54F01435-B5FF-4221-B0E7-C080AB6DA056}"/>
              </a:ext>
            </a:extLst>
          </p:cNvPr>
          <p:cNvPicPr>
            <a:picLocks noChangeAspect="1"/>
          </p:cNvPicPr>
          <p:nvPr/>
        </p:nvPicPr>
        <p:blipFill>
          <a:blip r:embed="rId2"/>
          <a:stretch>
            <a:fillRect/>
          </a:stretch>
        </p:blipFill>
        <p:spPr>
          <a:xfrm>
            <a:off x="4613289" y="1690688"/>
            <a:ext cx="7521078" cy="3926341"/>
          </a:xfrm>
          <a:prstGeom prst="rect">
            <a:avLst/>
          </a:prstGeom>
        </p:spPr>
      </p:pic>
    </p:spTree>
    <p:extLst>
      <p:ext uri="{BB962C8B-B14F-4D97-AF65-F5344CB8AC3E}">
        <p14:creationId xmlns:p14="http://schemas.microsoft.com/office/powerpoint/2010/main" val="312587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5D010-86F0-4EBE-A099-D5951F91E246}"/>
              </a:ext>
            </a:extLst>
          </p:cNvPr>
          <p:cNvSpPr>
            <a:spLocks noGrp="1"/>
          </p:cNvSpPr>
          <p:nvPr>
            <p:ph type="title"/>
          </p:nvPr>
        </p:nvSpPr>
        <p:spPr/>
        <p:txBody>
          <a:bodyPr/>
          <a:lstStyle/>
          <a:p>
            <a:r>
              <a:rPr lang="en-US" dirty="0"/>
              <a:t>Schilbach (2018 AER)</a:t>
            </a:r>
          </a:p>
        </p:txBody>
      </p:sp>
      <p:sp>
        <p:nvSpPr>
          <p:cNvPr id="3" name="Content Placeholder 2">
            <a:extLst>
              <a:ext uri="{FF2B5EF4-FFF2-40B4-BE49-F238E27FC236}">
                <a16:creationId xmlns:a16="http://schemas.microsoft.com/office/drawing/2014/main" xmlns="" id="{28493737-A6B0-43FE-B50B-F2B8DD294ECE}"/>
              </a:ext>
            </a:extLst>
          </p:cNvPr>
          <p:cNvSpPr>
            <a:spLocks noGrp="1"/>
          </p:cNvSpPr>
          <p:nvPr>
            <p:ph idx="1"/>
          </p:nvPr>
        </p:nvSpPr>
        <p:spPr/>
        <p:txBody>
          <a:bodyPr>
            <a:normAutofit fontScale="92500" lnSpcReduction="10000"/>
          </a:bodyPr>
          <a:lstStyle/>
          <a:p>
            <a:r>
              <a:rPr lang="en-US" dirty="0"/>
              <a:t>Experiment with rickshaw-drivers in Chennai</a:t>
            </a:r>
          </a:p>
          <a:p>
            <a:r>
              <a:rPr lang="en-US" dirty="0"/>
              <a:t>High rates of baseline daytime alcohol consumption (5+ drinks per day) </a:t>
            </a:r>
          </a:p>
          <a:p>
            <a:r>
              <a:rPr lang="en-US" dirty="0"/>
              <a:t>Randomizes:</a:t>
            </a:r>
          </a:p>
          <a:p>
            <a:pPr lvl="1"/>
            <a:r>
              <a:rPr lang="en-US" dirty="0"/>
              <a:t>Incentives for daytime sobriety</a:t>
            </a:r>
          </a:p>
          <a:p>
            <a:pPr lvl="1"/>
            <a:r>
              <a:rPr lang="en-US" dirty="0"/>
              <a:t>Costly commitment (choose between unconditional and strictly dominated conditional payment)</a:t>
            </a:r>
          </a:p>
          <a:p>
            <a:pPr lvl="1"/>
            <a:r>
              <a:rPr lang="en-US" dirty="0"/>
              <a:t>Commitment savings devices</a:t>
            </a:r>
          </a:p>
          <a:p>
            <a:r>
              <a:rPr lang="en-US" dirty="0"/>
              <a:t>Findings:</a:t>
            </a:r>
          </a:p>
          <a:p>
            <a:pPr lvl="1"/>
            <a:r>
              <a:rPr lang="en-US" dirty="0"/>
              <a:t>Incentives reduce daytime drinking (but not overall drinking)</a:t>
            </a:r>
          </a:p>
          <a:p>
            <a:pPr lvl="1"/>
            <a:r>
              <a:rPr lang="en-US" dirty="0"/>
              <a:t>40-60% choose conditional payments</a:t>
            </a:r>
          </a:p>
          <a:p>
            <a:pPr lvl="1"/>
            <a:r>
              <a:rPr lang="en-US" dirty="0"/>
              <a:t>Savings increase as a result of incentives for sobriety (not income effect)</a:t>
            </a:r>
          </a:p>
          <a:p>
            <a:pPr lvl="1"/>
            <a:r>
              <a:rPr lang="en-US" dirty="0"/>
              <a:t>Savings and sobriety commitment devices are substitutes for increasing savings</a:t>
            </a:r>
          </a:p>
        </p:txBody>
      </p:sp>
    </p:spTree>
    <p:extLst>
      <p:ext uri="{BB962C8B-B14F-4D97-AF65-F5344CB8AC3E}">
        <p14:creationId xmlns:p14="http://schemas.microsoft.com/office/powerpoint/2010/main" val="269230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history of views of human behavior (implicit) in development economics</a:t>
            </a:r>
          </a:p>
        </p:txBody>
      </p:sp>
      <p:sp>
        <p:nvSpPr>
          <p:cNvPr id="3" name="Content Placeholder 2"/>
          <p:cNvSpPr>
            <a:spLocks noGrp="1"/>
          </p:cNvSpPr>
          <p:nvPr>
            <p:ph idx="1"/>
          </p:nvPr>
        </p:nvSpPr>
        <p:spPr>
          <a:xfrm>
            <a:off x="838200" y="1825625"/>
            <a:ext cx="10515600" cy="4850478"/>
          </a:xfrm>
        </p:spPr>
        <p:txBody>
          <a:bodyPr>
            <a:normAutofit fontScale="92500" lnSpcReduction="20000"/>
          </a:bodyPr>
          <a:lstStyle/>
          <a:p>
            <a:r>
              <a:rPr lang="en-US" dirty="0"/>
              <a:t>Modernization theory tradition in social science, prominent in 1950s</a:t>
            </a:r>
          </a:p>
          <a:p>
            <a:pPr lvl="1"/>
            <a:r>
              <a:rPr lang="en-US" dirty="0"/>
              <a:t>Tradition vs. rationalism (Weber), fatalism vs. agency </a:t>
            </a:r>
          </a:p>
          <a:p>
            <a:pPr lvl="1"/>
            <a:r>
              <a:rPr lang="en-US" dirty="0"/>
              <a:t>Sees traditional society as not capitalist – feudal or peasant</a:t>
            </a:r>
          </a:p>
          <a:p>
            <a:pPr lvl="1"/>
            <a:r>
              <a:rPr lang="en-US" dirty="0"/>
              <a:t>Role of state was to force savings, education, secularism (e.g. Ataturk, Soviets), urbanization, villagization (Tanzania) </a:t>
            </a:r>
          </a:p>
          <a:p>
            <a:pPr lvl="1"/>
            <a:endParaRPr lang="en-US" dirty="0"/>
          </a:p>
          <a:p>
            <a:r>
              <a:rPr lang="en-US" dirty="0"/>
              <a:t>Much of development economics was a movement against this view:   “Poor but efficient” (Schultz 1964)</a:t>
            </a:r>
          </a:p>
          <a:p>
            <a:endParaRPr lang="en-US" dirty="0"/>
          </a:p>
          <a:p>
            <a:r>
              <a:rPr lang="en-US" dirty="0"/>
              <a:t>But this view may have gone too far. Pendulum has swung again: </a:t>
            </a:r>
          </a:p>
          <a:p>
            <a:pPr lvl="1"/>
            <a:r>
              <a:rPr lang="en-US" dirty="0"/>
              <a:t>Development has embraced some ideas from psych &amp; econ</a:t>
            </a:r>
          </a:p>
          <a:p>
            <a:pPr lvl="2"/>
            <a:r>
              <a:rPr lang="en-US" dirty="0"/>
              <a:t>With a certain level of sloppiness</a:t>
            </a:r>
          </a:p>
          <a:p>
            <a:pPr lvl="1"/>
            <a:r>
              <a:rPr lang="en-US" dirty="0"/>
              <a:t>Almost always using field and lab-in-the-field experiments</a:t>
            </a:r>
          </a:p>
          <a:p>
            <a:pPr lvl="1"/>
            <a:r>
              <a:rPr lang="en-US" dirty="0"/>
              <a:t>Policy influence, e.g. World Development Report 2015: “Mind, Society and Behavior”</a:t>
            </a:r>
          </a:p>
        </p:txBody>
      </p:sp>
    </p:spTree>
    <p:extLst>
      <p:ext uri="{BB962C8B-B14F-4D97-AF65-F5344CB8AC3E}">
        <p14:creationId xmlns:p14="http://schemas.microsoft.com/office/powerpoint/2010/main" val="14770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6F9B6-A780-46FA-BD5A-CCA58D6CA3AB}"/>
              </a:ext>
            </a:extLst>
          </p:cNvPr>
          <p:cNvSpPr>
            <a:spLocks noGrp="1"/>
          </p:cNvSpPr>
          <p:nvPr>
            <p:ph type="title"/>
          </p:nvPr>
        </p:nvSpPr>
        <p:spPr/>
        <p:txBody>
          <a:bodyPr/>
          <a:lstStyle/>
          <a:p>
            <a:pPr algn="ctr"/>
            <a:r>
              <a:rPr lang="en-US" dirty="0"/>
              <a:t>Schilbach (2017)</a:t>
            </a:r>
          </a:p>
        </p:txBody>
      </p:sp>
      <p:pic>
        <p:nvPicPr>
          <p:cNvPr id="4" name="Content Placeholder 3">
            <a:extLst>
              <a:ext uri="{FF2B5EF4-FFF2-40B4-BE49-F238E27FC236}">
                <a16:creationId xmlns:a16="http://schemas.microsoft.com/office/drawing/2014/main" xmlns="" id="{8C0042AC-DB8D-425B-A917-707DB7FB2345}"/>
              </a:ext>
            </a:extLst>
          </p:cNvPr>
          <p:cNvPicPr>
            <a:picLocks noGrp="1" noChangeAspect="1"/>
          </p:cNvPicPr>
          <p:nvPr>
            <p:ph idx="1"/>
          </p:nvPr>
        </p:nvPicPr>
        <p:blipFill>
          <a:blip r:embed="rId2"/>
          <a:stretch>
            <a:fillRect/>
          </a:stretch>
        </p:blipFill>
        <p:spPr>
          <a:xfrm>
            <a:off x="5350479" y="1894114"/>
            <a:ext cx="5947052" cy="4359275"/>
          </a:xfrm>
          <a:prstGeom prst="rect">
            <a:avLst/>
          </a:prstGeom>
        </p:spPr>
      </p:pic>
      <p:pic>
        <p:nvPicPr>
          <p:cNvPr id="5" name="Picture 4">
            <a:extLst>
              <a:ext uri="{FF2B5EF4-FFF2-40B4-BE49-F238E27FC236}">
                <a16:creationId xmlns:a16="http://schemas.microsoft.com/office/drawing/2014/main" xmlns="" id="{3E61C206-EFFE-4DA9-A074-3BE83EDF32DA}"/>
              </a:ext>
            </a:extLst>
          </p:cNvPr>
          <p:cNvPicPr>
            <a:picLocks noChangeAspect="1"/>
          </p:cNvPicPr>
          <p:nvPr/>
        </p:nvPicPr>
        <p:blipFill>
          <a:blip r:embed="rId3"/>
          <a:stretch>
            <a:fillRect/>
          </a:stretch>
        </p:blipFill>
        <p:spPr>
          <a:xfrm>
            <a:off x="364311" y="2300514"/>
            <a:ext cx="4754722" cy="3509229"/>
          </a:xfrm>
          <a:prstGeom prst="rect">
            <a:avLst/>
          </a:prstGeom>
        </p:spPr>
      </p:pic>
      <p:sp>
        <p:nvSpPr>
          <p:cNvPr id="6" name="TextBox 5">
            <a:extLst>
              <a:ext uri="{FF2B5EF4-FFF2-40B4-BE49-F238E27FC236}">
                <a16:creationId xmlns:a16="http://schemas.microsoft.com/office/drawing/2014/main" xmlns="" id="{C707D628-8B46-4457-B0B0-C82CA15FD243}"/>
              </a:ext>
            </a:extLst>
          </p:cNvPr>
          <p:cNvSpPr txBox="1"/>
          <p:nvPr/>
        </p:nvSpPr>
        <p:spPr>
          <a:xfrm>
            <a:off x="449942" y="1872342"/>
            <a:ext cx="4094869" cy="461665"/>
          </a:xfrm>
          <a:prstGeom prst="rect">
            <a:avLst/>
          </a:prstGeom>
          <a:noFill/>
        </p:spPr>
        <p:txBody>
          <a:bodyPr wrap="square" rtlCol="0">
            <a:spAutoFit/>
          </a:bodyPr>
          <a:lstStyle/>
          <a:p>
            <a:pPr algn="ctr"/>
            <a:r>
              <a:rPr lang="en-US" sz="2400" b="1" dirty="0"/>
              <a:t>Demand for commitment</a:t>
            </a:r>
          </a:p>
        </p:txBody>
      </p:sp>
    </p:spTree>
    <p:extLst>
      <p:ext uri="{BB962C8B-B14F-4D97-AF65-F5344CB8AC3E}">
        <p14:creationId xmlns:p14="http://schemas.microsoft.com/office/powerpoint/2010/main" val="4042574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lvl="0">
              <a:spcBef>
                <a:spcPts val="0"/>
              </a:spcBef>
              <a:buNone/>
            </a:pPr>
            <a:r>
              <a:rPr lang="en-US"/>
              <a:t>Attention</a:t>
            </a:r>
          </a:p>
        </p:txBody>
      </p:sp>
      <p:sp>
        <p:nvSpPr>
          <p:cNvPr id="404" name="Shape 404"/>
          <p:cNvSpPr txBox="1">
            <a:spLocks noGrp="1"/>
          </p:cNvSpPr>
          <p:nvPr>
            <p:ph type="body" idx="1"/>
          </p:nvPr>
        </p:nvSpPr>
        <p:spPr>
          <a:xfrm>
            <a:off x="1097279" y="1147626"/>
            <a:ext cx="10058400" cy="4562747"/>
          </a:xfrm>
          <a:prstGeom prst="rect">
            <a:avLst/>
          </a:prstGeom>
        </p:spPr>
        <p:txBody>
          <a:bodyPr lIns="121900" tIns="121900" rIns="121900" bIns="121900" anchor="t" anchorCtr="0">
            <a:noAutofit/>
          </a:bodyPr>
          <a:lstStyle/>
          <a:p>
            <a:pPr marL="0" indent="0">
              <a:lnSpc>
                <a:spcPct val="100000"/>
              </a:lnSpc>
              <a:spcBef>
                <a:spcPts val="400"/>
              </a:spcBef>
              <a:spcAft>
                <a:spcPts val="1000"/>
              </a:spcAft>
              <a:buNone/>
            </a:pPr>
            <a:r>
              <a:rPr lang="en-US" dirty="0"/>
              <a:t>Inattention to health can have large costs.</a:t>
            </a:r>
          </a:p>
          <a:p>
            <a:pPr marL="0" lvl="0" indent="0" rtl="0">
              <a:lnSpc>
                <a:spcPct val="100000"/>
              </a:lnSpc>
              <a:spcBef>
                <a:spcPts val="0"/>
              </a:spcBef>
              <a:spcAft>
                <a:spcPts val="0"/>
              </a:spcAft>
              <a:buNone/>
            </a:pPr>
            <a:endParaRPr dirty="0"/>
          </a:p>
          <a:p>
            <a:pPr marL="0" indent="0">
              <a:lnSpc>
                <a:spcPct val="100000"/>
              </a:lnSpc>
              <a:spcBef>
                <a:spcPts val="400"/>
              </a:spcBef>
              <a:spcAft>
                <a:spcPts val="1000"/>
              </a:spcAft>
              <a:buNone/>
            </a:pPr>
            <a:r>
              <a:rPr lang="en-US" dirty="0"/>
              <a:t>Many reminder interventions in health. Effects mixed.</a:t>
            </a:r>
            <a:br>
              <a:rPr lang="en-US" dirty="0"/>
            </a:br>
            <a:r>
              <a:rPr lang="en-US" dirty="0"/>
              <a:t>(Pop-</a:t>
            </a:r>
            <a:r>
              <a:rPr lang="en-US" dirty="0" err="1"/>
              <a:t>Eleches</a:t>
            </a:r>
            <a:r>
              <a:rPr lang="en-US" dirty="0"/>
              <a:t> et al., 2011; </a:t>
            </a:r>
            <a:r>
              <a:rPr lang="en-US" dirty="0" err="1"/>
              <a:t>Raifman</a:t>
            </a:r>
            <a:r>
              <a:rPr lang="en-US" dirty="0"/>
              <a:t>, et al., 2014; Lester et al., 2010).</a:t>
            </a:r>
          </a:p>
          <a:p>
            <a:pPr marL="0" lvl="0" indent="0" rtl="0">
              <a:lnSpc>
                <a:spcPct val="100000"/>
              </a:lnSpc>
              <a:spcBef>
                <a:spcPts val="0"/>
              </a:spcBef>
              <a:spcAft>
                <a:spcPts val="0"/>
              </a:spcAft>
              <a:buNone/>
            </a:pPr>
            <a:endParaRPr dirty="0"/>
          </a:p>
          <a:p>
            <a:pPr marL="0" indent="0">
              <a:lnSpc>
                <a:spcPct val="100000"/>
              </a:lnSpc>
              <a:spcBef>
                <a:spcPts val="400"/>
              </a:spcBef>
              <a:spcAft>
                <a:spcPts val="0"/>
              </a:spcAft>
              <a:buNone/>
            </a:pPr>
            <a:r>
              <a:rPr lang="en-US" dirty="0"/>
              <a:t>Potential negative externalities if attention is a limited resource.</a:t>
            </a:r>
          </a:p>
          <a:p>
            <a:pPr marL="482600" lvl="0" indent="-342900">
              <a:lnSpc>
                <a:spcPct val="100000"/>
              </a:lnSpc>
              <a:spcBef>
                <a:spcPts val="400"/>
              </a:spcBef>
              <a:spcAft>
                <a:spcPts val="0"/>
              </a:spcAft>
              <a:buSzPct val="35000"/>
              <a:buFont typeface="Wingdings" panose="05000000000000000000" pitchFamily="2" charset="2"/>
              <a:buChar char="l"/>
            </a:pPr>
            <a:r>
              <a:rPr lang="en-US" dirty="0"/>
              <a:t>Ask if people want reminders?</a:t>
            </a:r>
          </a:p>
          <a:p>
            <a:pPr marL="0" lvl="0" indent="0" rtl="0">
              <a:lnSpc>
                <a:spcPct val="100000"/>
              </a:lnSpc>
              <a:spcBef>
                <a:spcPts val="0"/>
              </a:spcBef>
              <a:spcAft>
                <a:spcPts val="0"/>
              </a:spcAft>
              <a:buNone/>
            </a:pPr>
            <a:endParaRPr dirty="0"/>
          </a:p>
          <a:p>
            <a:pPr marL="0" indent="0">
              <a:lnSpc>
                <a:spcPct val="100000"/>
              </a:lnSpc>
              <a:spcBef>
                <a:spcPts val="400"/>
              </a:spcBef>
              <a:spcAft>
                <a:spcPts val="1000"/>
              </a:spcAft>
              <a:buNone/>
            </a:pPr>
            <a:r>
              <a:rPr lang="en-US" dirty="0"/>
              <a:t>Little understanding of long-term effectiveness or of optimal frequency and design of reminders. </a:t>
            </a:r>
          </a:p>
          <a:p>
            <a:pPr marL="0" indent="0">
              <a:lnSpc>
                <a:spcPct val="100000"/>
              </a:lnSpc>
              <a:spcBef>
                <a:spcPts val="400"/>
              </a:spcBef>
              <a:spcAft>
                <a:spcPts val="1000"/>
              </a:spcAft>
              <a:buNone/>
            </a:pPr>
            <a:r>
              <a:rPr lang="en-US" dirty="0"/>
              <a:t>Little understanding of underlying theory </a:t>
            </a:r>
          </a:p>
          <a:p>
            <a:pPr marL="0" indent="0">
              <a:lnSpc>
                <a:spcPct val="100000"/>
              </a:lnSpc>
              <a:spcBef>
                <a:spcPts val="400"/>
              </a:spcBef>
              <a:spcAft>
                <a:spcPts val="1000"/>
              </a:spcAft>
              <a:buNone/>
            </a:pPr>
            <a:endParaRPr dirty="0"/>
          </a:p>
          <a:p>
            <a:pPr marL="0" lvl="0" indent="0" rtl="0">
              <a:lnSpc>
                <a:spcPct val="100000"/>
              </a:lnSpc>
              <a:spcBef>
                <a:spcPts val="0"/>
              </a:spcBef>
              <a:spcAft>
                <a:spcPts val="0"/>
              </a:spcAft>
              <a:buNone/>
            </a:pPr>
            <a:endParaRPr dirty="0"/>
          </a:p>
          <a:p>
            <a:pPr lvl="0">
              <a:lnSpc>
                <a:spcPct val="100000"/>
              </a:lnSpc>
              <a:spcBef>
                <a:spcPts val="0"/>
              </a:spcBef>
              <a:buNone/>
            </a:pPr>
            <a:endParaRPr sz="3200" dirty="0"/>
          </a:p>
        </p:txBody>
      </p:sp>
      <p:sp>
        <p:nvSpPr>
          <p:cNvPr id="405" name="Shape 405"/>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241362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a:t>Behavioral perspectives on some issues in development economics  </a:t>
            </a:r>
          </a:p>
        </p:txBody>
      </p:sp>
      <p:sp>
        <p:nvSpPr>
          <p:cNvPr id="419" name="Shape 41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22</a:t>
            </a:fld>
            <a:endParaRPr lang="en-US"/>
          </a:p>
        </p:txBody>
      </p:sp>
      <p:sp>
        <p:nvSpPr>
          <p:cNvPr id="420" name="Shape 420"/>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658368" marR="0" lvl="1" indent="-493268" algn="l" rtl="0">
              <a:lnSpc>
                <a:spcPct val="100000"/>
              </a:lnSpc>
              <a:spcBef>
                <a:spcPts val="400"/>
              </a:spcBef>
              <a:spcAft>
                <a:spcPts val="0"/>
              </a:spcAft>
              <a:buClr>
                <a:schemeClr val="accent1"/>
              </a:buClr>
              <a:buSzPct val="100000"/>
              <a:buFont typeface="Times New Roman"/>
              <a:buAutoNum type="arabicPeriod"/>
            </a:pPr>
            <a:r>
              <a:rPr lang="en-US" sz="2400" dirty="0"/>
              <a:t>High rates of return without rapid growth; Euler equation puzzle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Health behavior </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b="1" dirty="0"/>
              <a:t>Technology adoption</a:t>
            </a:r>
          </a:p>
          <a:p>
            <a:pPr marL="658368" marR="0" lvl="1" indent="-493268" algn="l" rtl="0">
              <a:lnSpc>
                <a:spcPct val="100000"/>
              </a:lnSpc>
              <a:spcBef>
                <a:spcPts val="600"/>
              </a:spcBef>
              <a:spcAft>
                <a:spcPts val="0"/>
              </a:spcAft>
              <a:buClr>
                <a:schemeClr val="accent1"/>
              </a:buClr>
              <a:buSzPct val="100000"/>
              <a:buFont typeface="Times New Roman"/>
              <a:buAutoNum type="arabicPeriod"/>
            </a:pPr>
            <a:r>
              <a:rPr lang="en-US" sz="2400" dirty="0"/>
              <a:t>Insurance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Trust, cooperation and culture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Size distribution of firms; behavioral firms</a:t>
            </a:r>
          </a:p>
          <a:p>
            <a:pPr marL="457200" marR="0" lvl="0" indent="0" algn="l" rtl="0">
              <a:lnSpc>
                <a:spcPct val="100000"/>
              </a:lnSpc>
              <a:spcBef>
                <a:spcPts val="600"/>
              </a:spcBef>
              <a:spcAft>
                <a:spcPts val="0"/>
              </a:spcAft>
              <a:buNone/>
            </a:pPr>
            <a:endParaRPr sz="2400" dirty="0"/>
          </a:p>
          <a:p>
            <a:pPr marL="0" marR="0" lvl="0" indent="0" rtl="0">
              <a:lnSpc>
                <a:spcPct val="100000"/>
              </a:lnSpc>
              <a:spcBef>
                <a:spcPts val="400"/>
              </a:spcBef>
              <a:spcAft>
                <a:spcPts val="0"/>
              </a:spcAft>
              <a:buNone/>
            </a:pPr>
            <a:endParaRPr sz="2400" i="0" u="none" strike="noStrike" cap="none" dirty="0">
              <a:solidFill>
                <a:srgbClr val="3F3F3F"/>
              </a:solidFill>
            </a:endParaRPr>
          </a:p>
          <a:p>
            <a:pPr marL="914400" marR="0" lvl="1" indent="0" rtl="0">
              <a:lnSpc>
                <a:spcPct val="100000"/>
              </a:lnSpc>
              <a:spcBef>
                <a:spcPts val="600"/>
              </a:spcBef>
              <a:spcAft>
                <a:spcPts val="0"/>
              </a:spcAft>
              <a:buClr>
                <a:schemeClr val="accent1"/>
              </a:buClr>
              <a:buSzPct val="25000"/>
              <a:buFont typeface="Calibri"/>
              <a:buNone/>
            </a:pPr>
            <a:endParaRPr sz="2400" i="0" u="none" strike="noStrike" cap="none" dirty="0">
              <a:solidFill>
                <a:srgbClr val="3F3F3F"/>
              </a:solidFill>
            </a:endParaRPr>
          </a:p>
          <a:p>
            <a:pPr marL="384048" marR="0" lvl="1" indent="-193548" algn="l" rtl="0">
              <a:lnSpc>
                <a:spcPct val="100000"/>
              </a:lnSpc>
              <a:spcBef>
                <a:spcPts val="600"/>
              </a:spcBef>
              <a:spcAft>
                <a:spcPts val="0"/>
              </a:spcAft>
              <a:buClr>
                <a:schemeClr val="accent1"/>
              </a:buClr>
              <a:buSzPct val="75000"/>
              <a:buFont typeface="Calibri"/>
              <a:buNone/>
            </a:pPr>
            <a:endParaRPr sz="2400" i="0" u="none" strike="noStrike" cap="none" dirty="0">
              <a:solidFill>
                <a:srgbClr val="3F3F3F"/>
              </a:solidFill>
            </a:endParaRPr>
          </a:p>
        </p:txBody>
      </p:sp>
    </p:spTree>
    <p:extLst>
      <p:ext uri="{BB962C8B-B14F-4D97-AF65-F5344CB8AC3E}">
        <p14:creationId xmlns:p14="http://schemas.microsoft.com/office/powerpoint/2010/main" val="308356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lvl="0" rtl="0">
              <a:spcBef>
                <a:spcPts val="0"/>
              </a:spcBef>
              <a:buNone/>
            </a:pPr>
            <a:r>
              <a:rPr lang="en-US"/>
              <a:t>Technology Adoption</a:t>
            </a:r>
          </a:p>
        </p:txBody>
      </p:sp>
      <p:sp>
        <p:nvSpPr>
          <p:cNvPr id="427" name="Shape 427"/>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marL="0" lvl="0" indent="0">
              <a:lnSpc>
                <a:spcPct val="100000"/>
              </a:lnSpc>
              <a:spcBef>
                <a:spcPts val="400"/>
              </a:spcBef>
              <a:spcAft>
                <a:spcPts val="1000"/>
              </a:spcAft>
              <a:buNone/>
            </a:pPr>
            <a:r>
              <a:rPr lang="en-US" dirty="0"/>
              <a:t>Various examples with apparently non-optimal technology choice:</a:t>
            </a:r>
          </a:p>
          <a:p>
            <a:pPr marL="482600" lvl="0" indent="-342900">
              <a:lnSpc>
                <a:spcPct val="100000"/>
              </a:lnSpc>
              <a:spcBef>
                <a:spcPts val="400"/>
              </a:spcBef>
              <a:spcAft>
                <a:spcPts val="0"/>
              </a:spcAft>
              <a:buSzPct val="35000"/>
              <a:buFont typeface="Wingdings" panose="05000000000000000000" pitchFamily="2" charset="2"/>
              <a:buChar char="l"/>
            </a:pPr>
            <a:r>
              <a:rPr lang="en-US" dirty="0"/>
              <a:t>Pineapple farming in Ghana, HYV seeds, seaweed pod size, fertilizer, contraceptives, soccer ball manufacturing techniques, layout of equipment in textile factories</a:t>
            </a:r>
          </a:p>
          <a:p>
            <a:pPr marL="0" lvl="0" indent="0">
              <a:lnSpc>
                <a:spcPct val="100000"/>
              </a:lnSpc>
              <a:spcBef>
                <a:spcPts val="400"/>
              </a:spcBef>
              <a:spcAft>
                <a:spcPts val="1000"/>
              </a:spcAft>
              <a:buNone/>
            </a:pPr>
            <a:endParaRPr lang="en-US" dirty="0"/>
          </a:p>
          <a:p>
            <a:pPr marL="0" lvl="0" indent="0">
              <a:lnSpc>
                <a:spcPct val="100000"/>
              </a:lnSpc>
              <a:spcBef>
                <a:spcPts val="400"/>
              </a:spcBef>
              <a:spcAft>
                <a:spcPts val="1000"/>
              </a:spcAft>
              <a:buNone/>
            </a:pPr>
            <a:r>
              <a:rPr lang="en-US" dirty="0"/>
              <a:t>Do external analysts correctly understand payoffs?</a:t>
            </a:r>
          </a:p>
          <a:p>
            <a:pPr marL="0" lvl="0" indent="0">
              <a:lnSpc>
                <a:spcPct val="100000"/>
              </a:lnSpc>
              <a:spcBef>
                <a:spcPts val="400"/>
              </a:spcBef>
              <a:spcAft>
                <a:spcPts val="1000"/>
              </a:spcAft>
              <a:buNone/>
            </a:pPr>
            <a:r>
              <a:rPr lang="en-US" dirty="0"/>
              <a:t>Do decision makers have information?</a:t>
            </a:r>
          </a:p>
        </p:txBody>
      </p:sp>
      <p:sp>
        <p:nvSpPr>
          <p:cNvPr id="428" name="Shape 42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34823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097279" y="286603"/>
            <a:ext cx="10058400" cy="1450800"/>
          </a:xfrm>
          <a:prstGeom prst="rect">
            <a:avLst/>
          </a:prstGeom>
        </p:spPr>
        <p:txBody>
          <a:bodyPr lIns="121900" tIns="121900" rIns="121900" bIns="121900" anchor="b" anchorCtr="0">
            <a:noAutofit/>
          </a:bodyPr>
          <a:lstStyle/>
          <a:p>
            <a:pPr lvl="0" rtl="0">
              <a:spcBef>
                <a:spcPts val="0"/>
              </a:spcBef>
              <a:buNone/>
            </a:pPr>
            <a:r>
              <a:rPr lang="en-US"/>
              <a:t>Technology adoption: attention and complexity</a:t>
            </a:r>
          </a:p>
        </p:txBody>
      </p:sp>
      <p:sp>
        <p:nvSpPr>
          <p:cNvPr id="435" name="Shape 435"/>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marL="0" indent="0">
              <a:lnSpc>
                <a:spcPct val="100000"/>
              </a:lnSpc>
              <a:spcBef>
                <a:spcPts val="400"/>
              </a:spcBef>
              <a:spcAft>
                <a:spcPts val="0"/>
              </a:spcAft>
              <a:buNone/>
            </a:pPr>
            <a:r>
              <a:rPr lang="en-US" sz="2400" dirty="0"/>
              <a:t>Inattention and wrong mental models (Hanna et al. 2014) </a:t>
            </a:r>
          </a:p>
          <a:p>
            <a:pPr marL="482600" indent="-342900">
              <a:lnSpc>
                <a:spcPct val="100000"/>
              </a:lnSpc>
              <a:spcBef>
                <a:spcPts val="400"/>
              </a:spcBef>
              <a:spcAft>
                <a:spcPts val="0"/>
              </a:spcAft>
              <a:buSzPct val="35000"/>
              <a:buFont typeface="Wingdings" panose="05000000000000000000" pitchFamily="2" charset="2"/>
              <a:buChar char="l"/>
            </a:pPr>
            <a:r>
              <a:rPr lang="en-US" sz="2400" dirty="0"/>
              <a:t>Production function is complex and attention is costly </a:t>
            </a:r>
          </a:p>
          <a:p>
            <a:pPr marL="482600" indent="-342900">
              <a:lnSpc>
                <a:spcPct val="100000"/>
              </a:lnSpc>
              <a:spcBef>
                <a:spcPts val="400"/>
              </a:spcBef>
              <a:spcAft>
                <a:spcPts val="0"/>
              </a:spcAft>
              <a:buSzPct val="35000"/>
              <a:buFont typeface="Wingdings" panose="05000000000000000000" pitchFamily="2" charset="2"/>
              <a:buChar char="l"/>
            </a:pPr>
            <a:r>
              <a:rPr lang="en-US" sz="2400" dirty="0"/>
              <a:t>Individuals will pay attention to the dimensions they think are important</a:t>
            </a:r>
          </a:p>
          <a:p>
            <a:pPr marL="482600" indent="-342900">
              <a:lnSpc>
                <a:spcPct val="100000"/>
              </a:lnSpc>
              <a:spcBef>
                <a:spcPts val="400"/>
              </a:spcBef>
              <a:spcAft>
                <a:spcPts val="0"/>
              </a:spcAft>
              <a:buSzPct val="35000"/>
              <a:buFont typeface="Wingdings" panose="05000000000000000000" pitchFamily="2" charset="2"/>
              <a:buChar char="l"/>
            </a:pPr>
            <a:r>
              <a:rPr lang="en-US" sz="2400" dirty="0"/>
              <a:t>If start off thinking something is not important (wrong mental model), will not pay attention and will never learn</a:t>
            </a:r>
          </a:p>
          <a:p>
            <a:pPr marL="482600" indent="-342900">
              <a:lnSpc>
                <a:spcPct val="100000"/>
              </a:lnSpc>
              <a:spcBef>
                <a:spcPts val="400"/>
              </a:spcBef>
              <a:spcAft>
                <a:spcPts val="0"/>
              </a:spcAft>
              <a:buSzPct val="35000"/>
              <a:buFont typeface="Wingdings" panose="05000000000000000000" pitchFamily="2" charset="2"/>
              <a:buChar char="l"/>
            </a:pPr>
            <a:r>
              <a:rPr lang="en-US" sz="2400" dirty="0"/>
              <a:t>Even with infinite data available</a:t>
            </a:r>
          </a:p>
          <a:p>
            <a:pPr marL="0" lvl="0" indent="0" rtl="0">
              <a:lnSpc>
                <a:spcPct val="100000"/>
              </a:lnSpc>
              <a:spcBef>
                <a:spcPts val="1400"/>
              </a:spcBef>
              <a:spcAft>
                <a:spcPts val="0"/>
              </a:spcAft>
              <a:buNone/>
            </a:pPr>
            <a:r>
              <a:rPr lang="en-US" sz="2400" dirty="0"/>
              <a:t>Complexity of information</a:t>
            </a:r>
          </a:p>
          <a:p>
            <a:pPr marL="482600" indent="-342900">
              <a:lnSpc>
                <a:spcPct val="100000"/>
              </a:lnSpc>
              <a:spcBef>
                <a:spcPts val="400"/>
              </a:spcBef>
              <a:spcAft>
                <a:spcPts val="0"/>
              </a:spcAft>
              <a:buSzPct val="35000"/>
              <a:buFont typeface="Wingdings" panose="05000000000000000000" pitchFamily="2" charset="2"/>
              <a:buChar char="l"/>
            </a:pPr>
            <a:r>
              <a:rPr lang="en-US" sz="2400" dirty="0"/>
              <a:t>Provision of simplified information about seaweed pod size (Hanna et al. 2014), water safety (</a:t>
            </a:r>
            <a:r>
              <a:rPr lang="en-US" sz="2400" dirty="0" err="1"/>
              <a:t>Bennear</a:t>
            </a:r>
            <a:r>
              <a:rPr lang="en-US" sz="2400" dirty="0"/>
              <a:t> et al., 2011) or business practices (Drexler et al., 2011) may be more effective than providing full information</a:t>
            </a:r>
          </a:p>
          <a:p>
            <a:pPr marL="482600" indent="-342900">
              <a:lnSpc>
                <a:spcPct val="100000"/>
              </a:lnSpc>
              <a:spcBef>
                <a:spcPts val="400"/>
              </a:spcBef>
              <a:spcAft>
                <a:spcPts val="0"/>
              </a:spcAft>
              <a:buSzPct val="35000"/>
              <a:buFont typeface="Wingdings" panose="05000000000000000000" pitchFamily="2" charset="2"/>
              <a:buChar char="l"/>
            </a:pPr>
            <a:endParaRPr sz="2400" dirty="0"/>
          </a:p>
        </p:txBody>
      </p:sp>
      <p:sp>
        <p:nvSpPr>
          <p:cNvPr id="436" name="Shape 43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257696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lvl="0" rtl="0">
              <a:spcBef>
                <a:spcPts val="0"/>
              </a:spcBef>
              <a:buNone/>
            </a:pPr>
            <a:r>
              <a:rPr lang="en-US"/>
              <a:t>Behavioral Social Learning</a:t>
            </a:r>
          </a:p>
        </p:txBody>
      </p:sp>
      <p:sp>
        <p:nvSpPr>
          <p:cNvPr id="451" name="Shape 451"/>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marL="0" lvl="0" indent="0" rtl="0">
              <a:lnSpc>
                <a:spcPct val="100000"/>
              </a:lnSpc>
              <a:spcBef>
                <a:spcPts val="0"/>
              </a:spcBef>
              <a:buNone/>
            </a:pPr>
            <a:r>
              <a:rPr lang="en-US" dirty="0"/>
              <a:t>Rational social learning will often lead society to right long-run choice if some can get past initial experimentation costs</a:t>
            </a:r>
          </a:p>
          <a:p>
            <a:pPr marL="0" lvl="0" indent="0" rtl="0">
              <a:lnSpc>
                <a:spcPct val="100000"/>
              </a:lnSpc>
              <a:spcBef>
                <a:spcPts val="0"/>
              </a:spcBef>
              <a:buNone/>
            </a:pPr>
            <a:endParaRPr lang="en-US" dirty="0"/>
          </a:p>
          <a:p>
            <a:pPr marL="0" lvl="0" indent="0">
              <a:lnSpc>
                <a:spcPct val="100000"/>
              </a:lnSpc>
              <a:spcBef>
                <a:spcPts val="0"/>
              </a:spcBef>
              <a:buNone/>
            </a:pPr>
            <a:r>
              <a:rPr lang="en-US" dirty="0"/>
              <a:t>Imitating common sources without accounting for redundancy in the signals received can create confident and incorrect beliefs (</a:t>
            </a:r>
            <a:r>
              <a:rPr lang="en-US" dirty="0" err="1"/>
              <a:t>Eyster</a:t>
            </a:r>
            <a:r>
              <a:rPr lang="en-US" dirty="0"/>
              <a:t> and Rabin, 2014).</a:t>
            </a:r>
          </a:p>
          <a:p>
            <a:pPr marL="482600" lvl="0" indent="-342900">
              <a:lnSpc>
                <a:spcPct val="100000"/>
              </a:lnSpc>
              <a:spcBef>
                <a:spcPts val="400"/>
              </a:spcBef>
              <a:buSzPct val="35000"/>
              <a:buFont typeface="Wingdings" panose="05000000000000000000" pitchFamily="2" charset="2"/>
              <a:buChar char="l"/>
            </a:pPr>
            <a:r>
              <a:rPr lang="en-US" dirty="0"/>
              <a:t>People may overweight the beliefs and actions of others.</a:t>
            </a:r>
          </a:p>
          <a:p>
            <a:pPr marL="0" lvl="0" indent="0" rtl="0">
              <a:lnSpc>
                <a:spcPct val="100000"/>
              </a:lnSpc>
              <a:spcBef>
                <a:spcPts val="0"/>
              </a:spcBef>
              <a:buNone/>
            </a:pPr>
            <a:endParaRPr lang="en-US" dirty="0"/>
          </a:p>
          <a:p>
            <a:pPr marL="0" indent="0">
              <a:lnSpc>
                <a:spcPct val="100000"/>
              </a:lnSpc>
              <a:spcBef>
                <a:spcPts val="0"/>
              </a:spcBef>
              <a:buNone/>
            </a:pPr>
            <a:r>
              <a:rPr lang="en-US" dirty="0"/>
              <a:t>Empirical evidence of naïve, non-Bayesian updating, e.g. </a:t>
            </a:r>
            <a:r>
              <a:rPr lang="en-US" dirty="0" err="1"/>
              <a:t>Enke</a:t>
            </a:r>
            <a:r>
              <a:rPr lang="en-US" dirty="0"/>
              <a:t> and Zimmerman, (2017); Chandrasekhar, </a:t>
            </a:r>
            <a:r>
              <a:rPr lang="en-US" dirty="0" err="1"/>
              <a:t>Larreguy</a:t>
            </a:r>
            <a:r>
              <a:rPr lang="en-US" dirty="0"/>
              <a:t>, and </a:t>
            </a:r>
            <a:r>
              <a:rPr lang="en-US" dirty="0" err="1"/>
              <a:t>Xandri</a:t>
            </a:r>
            <a:r>
              <a:rPr lang="en-US" dirty="0"/>
              <a:t> (2016)</a:t>
            </a:r>
          </a:p>
          <a:p>
            <a:pPr marL="0" lvl="0" indent="0" rtl="0">
              <a:lnSpc>
                <a:spcPct val="100000"/>
              </a:lnSpc>
              <a:spcBef>
                <a:spcPts val="0"/>
              </a:spcBef>
              <a:buNone/>
            </a:pPr>
            <a:endParaRPr dirty="0"/>
          </a:p>
        </p:txBody>
      </p:sp>
      <p:sp>
        <p:nvSpPr>
          <p:cNvPr id="452" name="Shape 45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25</a:t>
            </a:fld>
            <a:endParaRPr lang="en-US"/>
          </a:p>
        </p:txBody>
      </p:sp>
    </p:spTree>
    <p:extLst>
      <p:ext uri="{BB962C8B-B14F-4D97-AF65-F5344CB8AC3E}">
        <p14:creationId xmlns:p14="http://schemas.microsoft.com/office/powerpoint/2010/main" val="313496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1097279" y="286603"/>
            <a:ext cx="10058400" cy="1450800"/>
          </a:xfrm>
          <a:prstGeom prst="rect">
            <a:avLst/>
          </a:prstGeom>
          <a:noFill/>
          <a:ln>
            <a:noFill/>
          </a:ln>
        </p:spPr>
        <p:txBody>
          <a:bodyPr lIns="91425" tIns="45700" rIns="91425" bIns="45700" anchor="t" anchorCtr="0">
            <a:noAutofit/>
          </a:bodyPr>
          <a:lstStyle/>
          <a:p>
            <a:pPr marL="0" marR="0" lvl="0" indent="0" algn="l" rtl="0">
              <a:lnSpc>
                <a:spcPct val="85000"/>
              </a:lnSpc>
              <a:spcBef>
                <a:spcPts val="0"/>
              </a:spcBef>
              <a:buClr>
                <a:srgbClr val="3F3F3F"/>
              </a:buClr>
              <a:buSzPct val="25000"/>
              <a:buFont typeface="Calibri"/>
              <a:buNone/>
            </a:pPr>
            <a:r>
              <a:rPr lang="en-US"/>
              <a:t>Redundancy neglect</a:t>
            </a:r>
          </a:p>
        </p:txBody>
      </p:sp>
      <p:sp>
        <p:nvSpPr>
          <p:cNvPr id="465" name="Shape 465"/>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0" marR="0" lvl="1" indent="0" algn="l" rtl="0">
              <a:lnSpc>
                <a:spcPct val="100000"/>
              </a:lnSpc>
              <a:spcBef>
                <a:spcPts val="1400"/>
              </a:spcBef>
              <a:spcAft>
                <a:spcPts val="0"/>
              </a:spcAft>
              <a:buClr>
                <a:schemeClr val="accent1"/>
              </a:buClr>
              <a:buSzPct val="25000"/>
              <a:buFont typeface="Calibri"/>
              <a:buNone/>
            </a:pPr>
            <a:r>
              <a:rPr lang="en-US" sz="2800" dirty="0"/>
              <a:t>This may create information traps, making it hard to encourage adoption of technologies that go against conventional wisdom. </a:t>
            </a:r>
          </a:p>
          <a:p>
            <a:pPr marL="0" marR="0" lvl="1" indent="0" algn="l" rtl="0">
              <a:lnSpc>
                <a:spcPct val="100000"/>
              </a:lnSpc>
              <a:spcBef>
                <a:spcPts val="1400"/>
              </a:spcBef>
              <a:spcAft>
                <a:spcPts val="0"/>
              </a:spcAft>
              <a:buClr>
                <a:schemeClr val="accent1"/>
              </a:buClr>
              <a:buSzPct val="25000"/>
              <a:buFont typeface="Calibri"/>
              <a:buNone/>
            </a:pPr>
            <a:r>
              <a:rPr lang="en-US" sz="2800" dirty="0"/>
              <a:t>Limited field evidence on how non-Bayesian social learning influences technology adoption. Ripe for exploration.</a:t>
            </a:r>
          </a:p>
          <a:p>
            <a:pPr marL="0" marR="0" lvl="1" indent="0" algn="l" rtl="0">
              <a:lnSpc>
                <a:spcPct val="100000"/>
              </a:lnSpc>
              <a:spcBef>
                <a:spcPts val="1400"/>
              </a:spcBef>
              <a:spcAft>
                <a:spcPts val="0"/>
              </a:spcAft>
              <a:buClr>
                <a:schemeClr val="accent1"/>
              </a:buClr>
              <a:buSzPct val="25000"/>
              <a:buFont typeface="Calibri"/>
              <a:buNone/>
            </a:pPr>
            <a:endParaRPr sz="2800" i="0" u="none" strike="noStrike" cap="none" dirty="0">
              <a:solidFill>
                <a:srgbClr val="3F3F3F"/>
              </a:solidFill>
            </a:endParaRPr>
          </a:p>
          <a:p>
            <a:pPr marL="0" marR="0" lvl="1" indent="0" algn="l" rtl="0">
              <a:lnSpc>
                <a:spcPct val="100000"/>
              </a:lnSpc>
              <a:spcBef>
                <a:spcPts val="1400"/>
              </a:spcBef>
              <a:spcAft>
                <a:spcPts val="0"/>
              </a:spcAft>
              <a:buClr>
                <a:schemeClr val="accent1"/>
              </a:buClr>
              <a:buSzPct val="25000"/>
              <a:buFont typeface="Calibri"/>
              <a:buNone/>
            </a:pPr>
            <a:endParaRPr sz="2800" i="0" u="none" strike="noStrike" cap="none" dirty="0">
              <a:solidFill>
                <a:srgbClr val="3F3F3F"/>
              </a:solidFill>
            </a:endParaRPr>
          </a:p>
          <a:p>
            <a:pPr marL="624512" marR="0" lvl="5" indent="-103812" algn="l" rtl="0">
              <a:lnSpc>
                <a:spcPct val="100000"/>
              </a:lnSpc>
              <a:spcBef>
                <a:spcPts val="1400"/>
              </a:spcBef>
              <a:spcAft>
                <a:spcPts val="0"/>
              </a:spcAft>
              <a:buClr>
                <a:schemeClr val="accent1"/>
              </a:buClr>
              <a:buSzPct val="70000"/>
              <a:buFont typeface="Courier New"/>
              <a:buNone/>
            </a:pPr>
            <a:endParaRPr sz="2800" i="0" u="none" strike="noStrike" cap="none" dirty="0">
              <a:solidFill>
                <a:srgbClr val="3F3F3F"/>
              </a:solidFill>
            </a:endParaRPr>
          </a:p>
          <a:p>
            <a:pPr marL="624512" marR="0" lvl="5" indent="-103812" algn="l" rtl="0">
              <a:lnSpc>
                <a:spcPct val="100000"/>
              </a:lnSpc>
              <a:spcBef>
                <a:spcPts val="1400"/>
              </a:spcBef>
              <a:spcAft>
                <a:spcPts val="0"/>
              </a:spcAft>
              <a:buClr>
                <a:schemeClr val="accent1"/>
              </a:buClr>
              <a:buSzPct val="70000"/>
              <a:buFont typeface="Courier New"/>
              <a:buNone/>
            </a:pPr>
            <a:endParaRPr sz="2800" i="0" u="none" strike="noStrike" cap="none" dirty="0">
              <a:solidFill>
                <a:srgbClr val="3F3F3F"/>
              </a:solidFill>
            </a:endParaRPr>
          </a:p>
          <a:p>
            <a:pPr marL="624512" marR="0" lvl="5" indent="-103812" algn="l" rtl="0">
              <a:lnSpc>
                <a:spcPct val="100000"/>
              </a:lnSpc>
              <a:spcBef>
                <a:spcPts val="1400"/>
              </a:spcBef>
              <a:spcAft>
                <a:spcPts val="0"/>
              </a:spcAft>
              <a:buClr>
                <a:schemeClr val="accent1"/>
              </a:buClr>
              <a:buSzPct val="70000"/>
              <a:buFont typeface="Courier New"/>
              <a:buNone/>
            </a:pPr>
            <a:endParaRPr sz="2800" i="0" u="none" strike="noStrike" cap="none" dirty="0">
              <a:solidFill>
                <a:srgbClr val="3F3F3F"/>
              </a:solidFill>
            </a:endParaRPr>
          </a:p>
          <a:p>
            <a:pPr marL="624512" marR="0" lvl="5" indent="-103812" algn="l" rtl="0">
              <a:lnSpc>
                <a:spcPct val="100000"/>
              </a:lnSpc>
              <a:spcBef>
                <a:spcPts val="1400"/>
              </a:spcBef>
              <a:spcAft>
                <a:spcPts val="0"/>
              </a:spcAft>
              <a:buClr>
                <a:schemeClr val="accent1"/>
              </a:buClr>
              <a:buSzPct val="64166"/>
              <a:buFont typeface="Courier New"/>
              <a:buNone/>
            </a:pPr>
            <a:endParaRPr sz="2800" i="0" u="none" strike="noStrike" cap="none" dirty="0">
              <a:solidFill>
                <a:srgbClr val="3F3F3F"/>
              </a:solidFill>
            </a:endParaRPr>
          </a:p>
          <a:p>
            <a:pPr marL="91440" marR="0" lvl="0" indent="-91440" algn="l" rtl="0">
              <a:lnSpc>
                <a:spcPct val="100000"/>
              </a:lnSpc>
              <a:spcBef>
                <a:spcPts val="1400"/>
              </a:spcBef>
              <a:spcAft>
                <a:spcPts val="0"/>
              </a:spcAft>
              <a:buClr>
                <a:schemeClr val="accent1"/>
              </a:buClr>
              <a:buSzPct val="58333"/>
              <a:buFont typeface="Courier New"/>
              <a:buNone/>
            </a:pPr>
            <a:endParaRPr i="0" u="none" strike="noStrike" cap="none" dirty="0">
              <a:solidFill>
                <a:srgbClr val="3F3F3F"/>
              </a:solidFill>
            </a:endParaRPr>
          </a:p>
        </p:txBody>
      </p:sp>
      <p:sp>
        <p:nvSpPr>
          <p:cNvPr id="466" name="Shape 46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26</a:t>
            </a:fld>
            <a:endParaRPr lang="en-US"/>
          </a:p>
        </p:txBody>
      </p:sp>
    </p:spTree>
    <p:extLst>
      <p:ext uri="{BB962C8B-B14F-4D97-AF65-F5344CB8AC3E}">
        <p14:creationId xmlns:p14="http://schemas.microsoft.com/office/powerpoint/2010/main" val="2404390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a:t>Behavioral </a:t>
            </a:r>
            <a:r>
              <a:rPr lang="en-US" sz="4800" i="0" u="none" strike="noStrike" cap="none">
                <a:solidFill>
                  <a:srgbClr val="3F3F3F"/>
                </a:solidFill>
              </a:rPr>
              <a:t>Social Learning </a:t>
            </a:r>
          </a:p>
          <a:p>
            <a:pPr marL="0" marR="0" lvl="0" indent="0" algn="l" rtl="0">
              <a:lnSpc>
                <a:spcPct val="85000"/>
              </a:lnSpc>
              <a:spcBef>
                <a:spcPts val="0"/>
              </a:spcBef>
              <a:buClr>
                <a:srgbClr val="3F3F3F"/>
              </a:buClr>
              <a:buSzPct val="25000"/>
              <a:buFont typeface="Calibri"/>
              <a:buNone/>
            </a:pPr>
            <a:r>
              <a:rPr lang="en-US"/>
              <a:t>Social </a:t>
            </a:r>
            <a:r>
              <a:rPr lang="en-US" sz="4800" i="0" u="none" strike="noStrike" cap="none">
                <a:solidFill>
                  <a:srgbClr val="3F3F3F"/>
                </a:solidFill>
              </a:rPr>
              <a:t>image/preferences</a:t>
            </a:r>
          </a:p>
        </p:txBody>
      </p:sp>
      <p:sp>
        <p:nvSpPr>
          <p:cNvPr id="472" name="Shape 472"/>
          <p:cNvSpPr txBox="1">
            <a:spLocks noGrp="1"/>
          </p:cNvSpPr>
          <p:nvPr>
            <p:ph type="body" idx="1"/>
          </p:nvPr>
        </p:nvSpPr>
        <p:spPr>
          <a:xfrm>
            <a:off x="1097279" y="1845733"/>
            <a:ext cx="10058400" cy="5273524"/>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None/>
            </a:pPr>
            <a:r>
              <a:rPr lang="en-US" i="0" u="none" strike="noStrike" cap="none" dirty="0">
                <a:solidFill>
                  <a:srgbClr val="3F3F3F"/>
                </a:solidFill>
              </a:rPr>
              <a:t>The degree of communication between people may be endogenous—giving and soliciting information is a decision.</a:t>
            </a:r>
          </a:p>
          <a:p>
            <a:pPr marL="0" marR="0" lvl="0" indent="0" algn="l" rtl="0">
              <a:lnSpc>
                <a:spcPct val="100000"/>
              </a:lnSpc>
              <a:spcBef>
                <a:spcPts val="0"/>
              </a:spcBef>
              <a:spcAft>
                <a:spcPts val="0"/>
              </a:spcAft>
              <a:buNone/>
            </a:pPr>
            <a:endParaRPr lang="en-US" i="0" u="none" strike="noStrike" cap="none" dirty="0">
              <a:solidFill>
                <a:srgbClr val="3F3F3F"/>
              </a:solidFill>
            </a:endParaRPr>
          </a:p>
          <a:p>
            <a:pPr marL="0" marR="0" lvl="0" indent="0" algn="l" rtl="0">
              <a:lnSpc>
                <a:spcPct val="100000"/>
              </a:lnSpc>
              <a:spcBef>
                <a:spcPts val="1400"/>
              </a:spcBef>
              <a:spcAft>
                <a:spcPts val="0"/>
              </a:spcAft>
              <a:buNone/>
            </a:pPr>
            <a:r>
              <a:rPr lang="en-US" i="0" u="none" strike="noStrike" cap="none" dirty="0">
                <a:solidFill>
                  <a:srgbClr val="3F3F3F"/>
                </a:solidFill>
              </a:rPr>
              <a:t>People may be hesitant to ask for or provide information when doing so signals their ability (Chandrasekhar, Golub, and Yang, 2017; Banerjee, </a:t>
            </a:r>
            <a:r>
              <a:rPr lang="en-US" i="0" u="none" strike="noStrike" cap="none" dirty="0" err="1">
                <a:solidFill>
                  <a:srgbClr val="3F3F3F"/>
                </a:solidFill>
              </a:rPr>
              <a:t>Breza</a:t>
            </a:r>
            <a:r>
              <a:rPr lang="en-US" i="0" u="none" strike="noStrike" cap="none" dirty="0">
                <a:solidFill>
                  <a:srgbClr val="3F3F3F"/>
                </a:solidFill>
              </a:rPr>
              <a:t>,</a:t>
            </a:r>
            <a:r>
              <a:rPr lang="en-US" dirty="0"/>
              <a:t> </a:t>
            </a:r>
            <a:r>
              <a:rPr lang="en-US" i="0" u="none" strike="noStrike" cap="none" dirty="0">
                <a:solidFill>
                  <a:srgbClr val="3F3F3F"/>
                </a:solidFill>
              </a:rPr>
              <a:t>Chandrasekhar, and Golub, 2017).</a:t>
            </a:r>
          </a:p>
          <a:p>
            <a:pPr marL="482600" lvl="0" indent="-342900">
              <a:lnSpc>
                <a:spcPct val="100000"/>
              </a:lnSpc>
              <a:spcBef>
                <a:spcPts val="400"/>
              </a:spcBef>
              <a:buSzPct val="35000"/>
              <a:buFont typeface="Wingdings" panose="05000000000000000000" pitchFamily="2" charset="2"/>
              <a:buChar char="l"/>
            </a:pPr>
            <a:r>
              <a:rPr lang="en-US" dirty="0"/>
              <a:t>Implies seeding info more broadly can reduce learning</a:t>
            </a:r>
          </a:p>
          <a:p>
            <a:pPr marL="482600" lvl="0" indent="-342900">
              <a:lnSpc>
                <a:spcPct val="100000"/>
              </a:lnSpc>
              <a:spcBef>
                <a:spcPts val="400"/>
              </a:spcBef>
              <a:buSzPct val="35000"/>
              <a:buFont typeface="Wingdings" panose="05000000000000000000" pitchFamily="2" charset="2"/>
              <a:buChar char="l"/>
            </a:pPr>
            <a:endParaRPr lang="en-US" dirty="0"/>
          </a:p>
          <a:p>
            <a:pPr marL="0" marR="0" lvl="0" indent="0" algn="l" rtl="0">
              <a:lnSpc>
                <a:spcPct val="100000"/>
              </a:lnSpc>
              <a:spcBef>
                <a:spcPts val="1400"/>
              </a:spcBef>
              <a:spcAft>
                <a:spcPts val="0"/>
              </a:spcAft>
              <a:buNone/>
            </a:pPr>
            <a:r>
              <a:rPr lang="en-US" i="0" u="none" strike="noStrike" cap="none" dirty="0">
                <a:solidFill>
                  <a:srgbClr val="3F3F3F"/>
                </a:solidFill>
              </a:rPr>
              <a:t>People may not be willing to provide information to others for free if they paid for it or put in effort to get it (Fabrega</a:t>
            </a:r>
            <a:r>
              <a:rPr lang="en-US" dirty="0"/>
              <a:t>s, 2017</a:t>
            </a:r>
            <a:r>
              <a:rPr lang="en-US" i="0" u="none" strike="noStrike" cap="none" dirty="0">
                <a:solidFill>
                  <a:srgbClr val="3F3F3F"/>
                </a:solidFill>
              </a:rPr>
              <a:t>)</a:t>
            </a:r>
          </a:p>
          <a:p>
            <a:pPr marL="0" marR="0" lvl="0" indent="0" algn="l" rtl="0">
              <a:lnSpc>
                <a:spcPct val="100000"/>
              </a:lnSpc>
              <a:spcBef>
                <a:spcPts val="1400"/>
              </a:spcBef>
              <a:spcAft>
                <a:spcPts val="0"/>
              </a:spcAft>
              <a:buClr>
                <a:schemeClr val="accent1"/>
              </a:buClr>
              <a:buSzPct val="100000"/>
              <a:buFont typeface="Courier New"/>
              <a:buNone/>
            </a:pPr>
            <a:endParaRPr i="0" u="none" strike="noStrike" cap="none" dirty="0">
              <a:solidFill>
                <a:srgbClr val="3F3F3F"/>
              </a:solidFill>
            </a:endParaRPr>
          </a:p>
          <a:p>
            <a:pPr marL="0" marR="0" lvl="0" indent="0" algn="l" rtl="0">
              <a:lnSpc>
                <a:spcPct val="100000"/>
              </a:lnSpc>
              <a:spcBef>
                <a:spcPts val="1400"/>
              </a:spcBef>
              <a:spcAft>
                <a:spcPts val="0"/>
              </a:spcAft>
              <a:buClr>
                <a:schemeClr val="accent1"/>
              </a:buClr>
              <a:buSzPct val="100000"/>
              <a:buFont typeface="Courier New"/>
              <a:buNone/>
            </a:pPr>
            <a:endParaRPr i="0" u="none" strike="noStrike" cap="none" dirty="0">
              <a:solidFill>
                <a:srgbClr val="3F3F3F"/>
              </a:solidFill>
            </a:endParaRPr>
          </a:p>
        </p:txBody>
      </p:sp>
      <p:sp>
        <p:nvSpPr>
          <p:cNvPr id="473" name="Shape 47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27</a:t>
            </a:fld>
            <a:endParaRPr lang="en-US"/>
          </a:p>
        </p:txBody>
      </p:sp>
    </p:spTree>
    <p:extLst>
      <p:ext uri="{BB962C8B-B14F-4D97-AF65-F5344CB8AC3E}">
        <p14:creationId xmlns:p14="http://schemas.microsoft.com/office/powerpoint/2010/main" val="188633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a:t>Behavioral perspectives on some issues in development economics  </a:t>
            </a:r>
          </a:p>
        </p:txBody>
      </p:sp>
      <p:sp>
        <p:nvSpPr>
          <p:cNvPr id="479" name="Shape 47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28</a:t>
            </a:fld>
            <a:endParaRPr lang="en-US"/>
          </a:p>
        </p:txBody>
      </p:sp>
      <p:sp>
        <p:nvSpPr>
          <p:cNvPr id="480" name="Shape 480"/>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658368" marR="0" lvl="1" indent="-493268" algn="l" rtl="0">
              <a:lnSpc>
                <a:spcPct val="100000"/>
              </a:lnSpc>
              <a:spcBef>
                <a:spcPts val="400"/>
              </a:spcBef>
              <a:spcAft>
                <a:spcPts val="0"/>
              </a:spcAft>
              <a:buClr>
                <a:schemeClr val="accent1"/>
              </a:buClr>
              <a:buSzPct val="100000"/>
              <a:buFont typeface="Times New Roman"/>
              <a:buAutoNum type="arabicPeriod"/>
            </a:pPr>
            <a:r>
              <a:rPr lang="en-US" sz="2400" dirty="0"/>
              <a:t>High rates of return without rapid growth; Euler equation puzzle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Health behavior </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Technology adoption</a:t>
            </a:r>
          </a:p>
          <a:p>
            <a:pPr marL="658368" marR="0" lvl="1" indent="-493268" algn="l" rtl="0">
              <a:lnSpc>
                <a:spcPct val="100000"/>
              </a:lnSpc>
              <a:spcBef>
                <a:spcPts val="600"/>
              </a:spcBef>
              <a:spcAft>
                <a:spcPts val="0"/>
              </a:spcAft>
              <a:buClr>
                <a:schemeClr val="accent1"/>
              </a:buClr>
              <a:buSzPct val="100000"/>
              <a:buFont typeface="Times New Roman"/>
              <a:buAutoNum type="arabicPeriod"/>
            </a:pPr>
            <a:r>
              <a:rPr lang="en-US" sz="2400" b="1" dirty="0"/>
              <a:t>Insurance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Trust, cooperation and culture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Size distribution of firms; behavioral firms</a:t>
            </a:r>
          </a:p>
          <a:p>
            <a:pPr marL="457200" marR="0" lvl="0" indent="0" algn="l" rtl="0">
              <a:lnSpc>
                <a:spcPct val="100000"/>
              </a:lnSpc>
              <a:spcBef>
                <a:spcPts val="600"/>
              </a:spcBef>
              <a:spcAft>
                <a:spcPts val="0"/>
              </a:spcAft>
              <a:buNone/>
            </a:pPr>
            <a:endParaRPr sz="2400" dirty="0"/>
          </a:p>
          <a:p>
            <a:pPr marL="0" marR="0" lvl="0" indent="0" rtl="0">
              <a:lnSpc>
                <a:spcPct val="100000"/>
              </a:lnSpc>
              <a:spcBef>
                <a:spcPts val="400"/>
              </a:spcBef>
              <a:spcAft>
                <a:spcPts val="0"/>
              </a:spcAft>
              <a:buNone/>
            </a:pPr>
            <a:endParaRPr sz="2400" i="0" u="none" strike="noStrike" cap="none" dirty="0">
              <a:solidFill>
                <a:srgbClr val="3F3F3F"/>
              </a:solidFill>
            </a:endParaRPr>
          </a:p>
          <a:p>
            <a:pPr marL="914400" marR="0" lvl="1" indent="0" rtl="0">
              <a:lnSpc>
                <a:spcPct val="100000"/>
              </a:lnSpc>
              <a:spcBef>
                <a:spcPts val="600"/>
              </a:spcBef>
              <a:spcAft>
                <a:spcPts val="0"/>
              </a:spcAft>
              <a:buClr>
                <a:schemeClr val="accent1"/>
              </a:buClr>
              <a:buSzPct val="25000"/>
              <a:buFont typeface="Calibri"/>
              <a:buNone/>
            </a:pPr>
            <a:endParaRPr sz="2400" i="0" u="none" strike="noStrike" cap="none" dirty="0">
              <a:solidFill>
                <a:srgbClr val="3F3F3F"/>
              </a:solidFill>
            </a:endParaRPr>
          </a:p>
          <a:p>
            <a:pPr marL="384048" marR="0" lvl="1" indent="-193548" algn="l" rtl="0">
              <a:lnSpc>
                <a:spcPct val="100000"/>
              </a:lnSpc>
              <a:spcBef>
                <a:spcPts val="600"/>
              </a:spcBef>
              <a:spcAft>
                <a:spcPts val="0"/>
              </a:spcAft>
              <a:buClr>
                <a:schemeClr val="accent1"/>
              </a:buClr>
              <a:buSzPct val="75000"/>
              <a:buFont typeface="Calibri"/>
              <a:buNone/>
            </a:pPr>
            <a:endParaRPr sz="2400" i="0" u="none" strike="noStrike" cap="none" dirty="0">
              <a:solidFill>
                <a:srgbClr val="3F3F3F"/>
              </a:solidFill>
            </a:endParaRPr>
          </a:p>
        </p:txBody>
      </p:sp>
    </p:spTree>
    <p:extLst>
      <p:ext uri="{BB962C8B-B14F-4D97-AF65-F5344CB8AC3E}">
        <p14:creationId xmlns:p14="http://schemas.microsoft.com/office/powerpoint/2010/main" val="2105416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marL="91440" lvl="0" indent="-34289" rtl="0">
              <a:lnSpc>
                <a:spcPct val="90000"/>
              </a:lnSpc>
              <a:spcBef>
                <a:spcPts val="1200"/>
              </a:spcBef>
              <a:spcAft>
                <a:spcPts val="200"/>
              </a:spcAft>
              <a:buClr>
                <a:schemeClr val="dk1"/>
              </a:buClr>
              <a:buSzPct val="25000"/>
              <a:buFont typeface="Arial"/>
              <a:buNone/>
            </a:pPr>
            <a:r>
              <a:rPr lang="en-US"/>
              <a:t>Low take-up of insurance</a:t>
            </a:r>
          </a:p>
        </p:txBody>
      </p:sp>
      <p:sp>
        <p:nvSpPr>
          <p:cNvPr id="495" name="Shape 495"/>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lvl="0">
              <a:lnSpc>
                <a:spcPct val="100000"/>
              </a:lnSpc>
              <a:spcBef>
                <a:spcPts val="0"/>
              </a:spcBef>
              <a:buNone/>
            </a:pPr>
            <a:r>
              <a:rPr lang="en-US" sz="2400" dirty="0"/>
              <a:t>Risk-sharing is a major topic in development economics</a:t>
            </a:r>
          </a:p>
          <a:p>
            <a:pPr marL="482600" lvl="0" indent="-342900">
              <a:lnSpc>
                <a:spcPct val="100000"/>
              </a:lnSpc>
              <a:spcBef>
                <a:spcPts val="400"/>
              </a:spcBef>
              <a:buSzPct val="35000"/>
              <a:buFont typeface="Wingdings" panose="05000000000000000000" pitchFamily="2" charset="2"/>
              <a:buChar char="l"/>
            </a:pPr>
            <a:r>
              <a:rPr lang="en-US" sz="2400" dirty="0"/>
              <a:t>Large literature on informal risk sharing </a:t>
            </a:r>
          </a:p>
          <a:p>
            <a:pPr marL="482600" lvl="0" indent="-342900">
              <a:lnSpc>
                <a:spcPct val="100000"/>
              </a:lnSpc>
              <a:spcBef>
                <a:spcPts val="400"/>
              </a:spcBef>
              <a:buSzPct val="35000"/>
              <a:buFont typeface="Wingdings" panose="05000000000000000000" pitchFamily="2" charset="2"/>
              <a:buChar char="l"/>
            </a:pPr>
            <a:r>
              <a:rPr lang="en-US" sz="2400" dirty="0"/>
              <a:t>Literature on how risk considerations affect crop choice, migration choice, marriage….</a:t>
            </a:r>
          </a:p>
          <a:p>
            <a:pPr marL="0" lvl="0" indent="0" rtl="0">
              <a:lnSpc>
                <a:spcPct val="100000"/>
              </a:lnSpc>
              <a:spcBef>
                <a:spcPts val="0"/>
              </a:spcBef>
              <a:buNone/>
            </a:pPr>
            <a:endParaRPr lang="en-US" sz="2400" dirty="0"/>
          </a:p>
          <a:p>
            <a:pPr marL="0" lvl="0" indent="0" rtl="0">
              <a:lnSpc>
                <a:spcPct val="100000"/>
              </a:lnSpc>
              <a:spcBef>
                <a:spcPts val="0"/>
              </a:spcBef>
              <a:buNone/>
            </a:pPr>
            <a:r>
              <a:rPr lang="en-US" sz="2400" dirty="0"/>
              <a:t>Many people in developing countries exposed to very risky income streams (e.g. farming)</a:t>
            </a:r>
          </a:p>
          <a:p>
            <a:pPr marL="0" lvl="0" indent="0" rtl="0">
              <a:lnSpc>
                <a:spcPct val="100000"/>
              </a:lnSpc>
              <a:spcBef>
                <a:spcPts val="0"/>
              </a:spcBef>
              <a:buNone/>
            </a:pPr>
            <a:endParaRPr lang="en-US" sz="2400" dirty="0"/>
          </a:p>
          <a:p>
            <a:pPr marL="0" lvl="0" indent="0" rtl="0">
              <a:lnSpc>
                <a:spcPct val="100000"/>
              </a:lnSpc>
              <a:spcBef>
                <a:spcPts val="0"/>
              </a:spcBef>
              <a:buNone/>
            </a:pPr>
            <a:r>
              <a:rPr lang="en-US" sz="2400" dirty="0"/>
              <a:t>Yet low take up of actuarially fair weather insurance (Cole et al., 2012)</a:t>
            </a:r>
          </a:p>
          <a:p>
            <a:pPr marL="482600" indent="-342900">
              <a:lnSpc>
                <a:spcPct val="100000"/>
              </a:lnSpc>
              <a:spcBef>
                <a:spcPts val="400"/>
              </a:spcBef>
              <a:buSzPct val="35000"/>
              <a:buFont typeface="Wingdings" panose="05000000000000000000" pitchFamily="2" charset="2"/>
              <a:buChar char="l"/>
            </a:pPr>
            <a:r>
              <a:rPr lang="en-US" sz="2400" dirty="0"/>
              <a:t>Basis risk? (</a:t>
            </a:r>
            <a:r>
              <a:rPr lang="en-US" sz="2400" dirty="0" err="1"/>
              <a:t>Mobarak</a:t>
            </a:r>
            <a:r>
              <a:rPr lang="en-US" sz="2400" dirty="0"/>
              <a:t> &amp; </a:t>
            </a:r>
            <a:r>
              <a:rPr lang="en-US" sz="2400" dirty="0" err="1"/>
              <a:t>Rosenzweig</a:t>
            </a:r>
            <a:r>
              <a:rPr lang="en-US" sz="2400" dirty="0"/>
              <a:t> 2012 , </a:t>
            </a:r>
            <a:r>
              <a:rPr lang="en-US" sz="2400" dirty="0" err="1"/>
              <a:t>Gine</a:t>
            </a:r>
            <a:r>
              <a:rPr lang="en-US" sz="2400" dirty="0"/>
              <a:t> et al. 2008)</a:t>
            </a:r>
          </a:p>
          <a:p>
            <a:pPr marL="482600" indent="-342900">
              <a:lnSpc>
                <a:spcPct val="100000"/>
              </a:lnSpc>
              <a:spcBef>
                <a:spcPts val="400"/>
              </a:spcBef>
              <a:buSzPct val="35000"/>
              <a:buFont typeface="Wingdings" panose="05000000000000000000" pitchFamily="2" charset="2"/>
              <a:buChar char="l"/>
            </a:pPr>
            <a:endParaRPr lang="en-US" sz="2400" dirty="0"/>
          </a:p>
          <a:p>
            <a:pPr marL="0" lvl="0" indent="-69850" rtl="0">
              <a:lnSpc>
                <a:spcPct val="100000"/>
              </a:lnSpc>
              <a:spcBef>
                <a:spcPts val="0"/>
              </a:spcBef>
              <a:buClr>
                <a:schemeClr val="dk1"/>
              </a:buClr>
              <a:buSzPct val="45833"/>
              <a:buFont typeface="Arial"/>
              <a:buNone/>
            </a:pPr>
            <a:r>
              <a:rPr lang="en-US" sz="2400" dirty="0"/>
              <a:t>Low take-up of health insurance (Thornton et al., 2010)</a:t>
            </a:r>
          </a:p>
          <a:p>
            <a:pPr lvl="0" rtl="0">
              <a:lnSpc>
                <a:spcPct val="100000"/>
              </a:lnSpc>
              <a:spcBef>
                <a:spcPts val="0"/>
              </a:spcBef>
              <a:buClr>
                <a:schemeClr val="dk1"/>
              </a:buClr>
              <a:buSzPct val="45833"/>
              <a:buFont typeface="Arial"/>
              <a:buNone/>
            </a:pPr>
            <a:endParaRPr sz="2400" dirty="0"/>
          </a:p>
          <a:p>
            <a:pPr lvl="0">
              <a:lnSpc>
                <a:spcPct val="100000"/>
              </a:lnSpc>
              <a:spcBef>
                <a:spcPts val="0"/>
              </a:spcBef>
              <a:buNone/>
            </a:pPr>
            <a:endParaRPr dirty="0"/>
          </a:p>
        </p:txBody>
      </p:sp>
      <p:sp>
        <p:nvSpPr>
          <p:cNvPr id="496" name="Shape 49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381464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marL="165100" lvl="1" indent="0">
              <a:lnSpc>
                <a:spcPct val="100000"/>
              </a:lnSpc>
              <a:spcBef>
                <a:spcPts val="400"/>
              </a:spcBef>
              <a:spcAft>
                <a:spcPts val="0"/>
              </a:spcAft>
              <a:buNone/>
            </a:pPr>
            <a:r>
              <a:rPr lang="en-US" dirty="0"/>
              <a:t>Part 1: Behavioral perspectives on some issues from development economics</a:t>
            </a:r>
          </a:p>
          <a:p>
            <a:pPr marL="658368" lvl="1" indent="-493268">
              <a:lnSpc>
                <a:spcPct val="100000"/>
              </a:lnSpc>
              <a:spcBef>
                <a:spcPts val="600"/>
              </a:spcBef>
              <a:buFont typeface="Calibri"/>
              <a:buAutoNum type="arabicPeriod"/>
            </a:pPr>
            <a:r>
              <a:rPr lang="en-US" dirty="0"/>
              <a:t>High rates of return without rapid growth; Euler equation puzzle</a:t>
            </a:r>
          </a:p>
          <a:p>
            <a:pPr marL="658368" lvl="1" indent="-493268">
              <a:lnSpc>
                <a:spcPct val="100000"/>
              </a:lnSpc>
              <a:spcBef>
                <a:spcPts val="600"/>
              </a:spcBef>
              <a:spcAft>
                <a:spcPts val="0"/>
              </a:spcAft>
              <a:buFont typeface="Calibri"/>
              <a:buAutoNum type="arabicPeriod"/>
            </a:pPr>
            <a:r>
              <a:rPr lang="en-US" dirty="0"/>
              <a:t>Health behavior </a:t>
            </a:r>
          </a:p>
          <a:p>
            <a:pPr marL="658368" lvl="1" indent="-493268">
              <a:lnSpc>
                <a:spcPct val="100000"/>
              </a:lnSpc>
              <a:spcBef>
                <a:spcPts val="600"/>
              </a:spcBef>
              <a:spcAft>
                <a:spcPts val="0"/>
              </a:spcAft>
              <a:buFont typeface="Calibri"/>
              <a:buAutoNum type="arabicPeriod"/>
            </a:pPr>
            <a:r>
              <a:rPr lang="en-US" dirty="0"/>
              <a:t>Technology adoption</a:t>
            </a:r>
          </a:p>
          <a:p>
            <a:pPr marL="658368" lvl="1" indent="-493268">
              <a:lnSpc>
                <a:spcPct val="100000"/>
              </a:lnSpc>
              <a:spcBef>
                <a:spcPts val="600"/>
              </a:spcBef>
              <a:spcAft>
                <a:spcPts val="0"/>
              </a:spcAft>
              <a:buFont typeface="Times New Roman"/>
              <a:buAutoNum type="arabicPeriod"/>
            </a:pPr>
            <a:r>
              <a:rPr lang="en-US" dirty="0"/>
              <a:t>Insurance</a:t>
            </a:r>
          </a:p>
          <a:p>
            <a:pPr marL="658368" lvl="1" indent="-493268">
              <a:lnSpc>
                <a:spcPct val="100000"/>
              </a:lnSpc>
              <a:spcBef>
                <a:spcPts val="600"/>
              </a:spcBef>
              <a:spcAft>
                <a:spcPts val="0"/>
              </a:spcAft>
              <a:buFont typeface="Times New Roman"/>
              <a:buAutoNum type="arabicPeriod"/>
            </a:pPr>
            <a:r>
              <a:rPr lang="en-US" dirty="0"/>
              <a:t>Trust, cooperation and culture</a:t>
            </a:r>
          </a:p>
          <a:p>
            <a:pPr lvl="1"/>
            <a:endParaRPr lang="en-US" dirty="0"/>
          </a:p>
          <a:p>
            <a:pPr marL="165100" lvl="1" indent="0">
              <a:lnSpc>
                <a:spcPct val="100000"/>
              </a:lnSpc>
              <a:spcBef>
                <a:spcPts val="400"/>
              </a:spcBef>
              <a:spcAft>
                <a:spcPts val="0"/>
              </a:spcAft>
              <a:buNone/>
            </a:pPr>
            <a:r>
              <a:rPr lang="en-US" dirty="0"/>
              <a:t>Part 2: What’s special about behavioral economics in poor economies?</a:t>
            </a:r>
          </a:p>
          <a:p>
            <a:pPr marL="622300" lvl="1" indent="-457200">
              <a:lnSpc>
                <a:spcPct val="100000"/>
              </a:lnSpc>
              <a:spcBef>
                <a:spcPts val="400"/>
              </a:spcBef>
              <a:buFont typeface="+mj-lt"/>
              <a:buAutoNum type="arabicPeriod"/>
            </a:pPr>
            <a:r>
              <a:rPr lang="en-US" dirty="0"/>
              <a:t>Size distribution of firms; behavioral firms</a:t>
            </a:r>
          </a:p>
          <a:p>
            <a:pPr marL="622300" lvl="1" indent="-457200">
              <a:lnSpc>
                <a:spcPct val="100000"/>
              </a:lnSpc>
              <a:spcBef>
                <a:spcPts val="400"/>
              </a:spcBef>
              <a:buFont typeface="+mj-lt"/>
              <a:buAutoNum type="arabicPeriod"/>
            </a:pPr>
            <a:r>
              <a:rPr lang="en-US" dirty="0"/>
              <a:t>Psychology of poverty</a:t>
            </a:r>
          </a:p>
          <a:p>
            <a:pPr lvl="1"/>
            <a:endParaRPr lang="en-US" dirty="0"/>
          </a:p>
        </p:txBody>
      </p:sp>
    </p:spTree>
    <p:extLst>
      <p:ext uri="{BB962C8B-B14F-4D97-AF65-F5344CB8AC3E}">
        <p14:creationId xmlns:p14="http://schemas.microsoft.com/office/powerpoint/2010/main" val="3015142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1097279" y="148303"/>
            <a:ext cx="10058400" cy="1450800"/>
          </a:xfrm>
          <a:prstGeom prst="rect">
            <a:avLst/>
          </a:prstGeom>
        </p:spPr>
        <p:txBody>
          <a:bodyPr lIns="121900" tIns="121900" rIns="121900" bIns="121900" anchor="t" anchorCtr="0">
            <a:noAutofit/>
          </a:bodyPr>
          <a:lstStyle/>
          <a:p>
            <a:pPr lvl="0">
              <a:spcBef>
                <a:spcPts val="0"/>
              </a:spcBef>
              <a:buNone/>
            </a:pPr>
            <a:r>
              <a:rPr lang="en-US" dirty="0"/>
              <a:t>Potential Explanations: Casaburi and Willis</a:t>
            </a:r>
          </a:p>
        </p:txBody>
      </p:sp>
      <p:sp>
        <p:nvSpPr>
          <p:cNvPr id="503" name="Shape 503"/>
          <p:cNvSpPr txBox="1">
            <a:spLocks noGrp="1"/>
          </p:cNvSpPr>
          <p:nvPr>
            <p:ph type="body" idx="1"/>
          </p:nvPr>
        </p:nvSpPr>
        <p:spPr>
          <a:xfrm>
            <a:off x="1097279" y="903063"/>
            <a:ext cx="10058400" cy="4023300"/>
          </a:xfrm>
          <a:prstGeom prst="rect">
            <a:avLst/>
          </a:prstGeom>
        </p:spPr>
        <p:txBody>
          <a:bodyPr lIns="121900" tIns="121900" rIns="121900" bIns="121900" anchor="t" anchorCtr="0">
            <a:noAutofit/>
          </a:bodyPr>
          <a:lstStyle/>
          <a:p>
            <a:pPr marL="0" lvl="0" indent="-69850" rtl="0">
              <a:lnSpc>
                <a:spcPct val="100000"/>
              </a:lnSpc>
              <a:spcBef>
                <a:spcPts val="0"/>
              </a:spcBef>
              <a:spcAft>
                <a:spcPts val="1000"/>
              </a:spcAft>
              <a:buClr>
                <a:schemeClr val="dk1"/>
              </a:buClr>
              <a:buSzPct val="45833"/>
              <a:buFont typeface="Arial"/>
              <a:buNone/>
            </a:pPr>
            <a:r>
              <a:rPr lang="en-US" sz="2400" dirty="0" err="1"/>
              <a:t>Casaburi</a:t>
            </a:r>
            <a:r>
              <a:rPr lang="en-US" sz="2400" dirty="0"/>
              <a:t> and Willis (2017) intertemporal exchange part of most actual insurance contracts; eliminating this increases insurance take up dramatically</a:t>
            </a:r>
          </a:p>
          <a:p>
            <a:pPr marL="482600" indent="-342900">
              <a:lnSpc>
                <a:spcPct val="100000"/>
              </a:lnSpc>
              <a:spcBef>
                <a:spcPts val="400"/>
              </a:spcBef>
              <a:buSzPct val="35000"/>
              <a:buFont typeface="Wingdings" panose="05000000000000000000" pitchFamily="2" charset="2"/>
              <a:buChar char="l"/>
            </a:pPr>
            <a:r>
              <a:rPr lang="en-US" sz="2400" dirty="0"/>
              <a:t>Important role for liquidity constraints, present bias</a:t>
            </a:r>
          </a:p>
          <a:p>
            <a:pPr marL="0" lvl="0" indent="-69850" rtl="0">
              <a:lnSpc>
                <a:spcPct val="100000"/>
              </a:lnSpc>
              <a:spcBef>
                <a:spcPts val="0"/>
              </a:spcBef>
              <a:spcAft>
                <a:spcPts val="1000"/>
              </a:spcAft>
              <a:buClr>
                <a:schemeClr val="dk1"/>
              </a:buClr>
              <a:buSzPct val="45833"/>
              <a:buFont typeface="Arial"/>
              <a:buNone/>
            </a:pPr>
            <a:endParaRPr lang="en-US" sz="2400" dirty="0"/>
          </a:p>
          <a:p>
            <a:pPr lvl="0">
              <a:lnSpc>
                <a:spcPct val="100000"/>
              </a:lnSpc>
              <a:spcBef>
                <a:spcPts val="0"/>
              </a:spcBef>
              <a:spcAft>
                <a:spcPts val="1000"/>
              </a:spcAft>
              <a:buNone/>
            </a:pPr>
            <a:endParaRPr sz="2400" dirty="0"/>
          </a:p>
        </p:txBody>
      </p:sp>
      <p:sp>
        <p:nvSpPr>
          <p:cNvPr id="504" name="Shape 50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pic>
        <p:nvPicPr>
          <p:cNvPr id="3" name="Picture 2">
            <a:extLst>
              <a:ext uri="{FF2B5EF4-FFF2-40B4-BE49-F238E27FC236}">
                <a16:creationId xmlns:a16="http://schemas.microsoft.com/office/drawing/2014/main" xmlns="" id="{BAD4DE56-210D-4B94-AEB3-17E7BBF5B416}"/>
              </a:ext>
            </a:extLst>
          </p:cNvPr>
          <p:cNvPicPr>
            <a:picLocks noChangeAspect="1"/>
          </p:cNvPicPr>
          <p:nvPr/>
        </p:nvPicPr>
        <p:blipFill>
          <a:blip r:embed="rId3"/>
          <a:stretch>
            <a:fillRect/>
          </a:stretch>
        </p:blipFill>
        <p:spPr>
          <a:xfrm>
            <a:off x="744691" y="2791690"/>
            <a:ext cx="5381788" cy="3657237"/>
          </a:xfrm>
          <a:prstGeom prst="rect">
            <a:avLst/>
          </a:prstGeom>
        </p:spPr>
      </p:pic>
      <p:pic>
        <p:nvPicPr>
          <p:cNvPr id="4" name="Picture 3">
            <a:extLst>
              <a:ext uri="{FF2B5EF4-FFF2-40B4-BE49-F238E27FC236}">
                <a16:creationId xmlns:a16="http://schemas.microsoft.com/office/drawing/2014/main" xmlns="" id="{336ABB71-CED4-4556-963B-E53FB3B672C0}"/>
              </a:ext>
            </a:extLst>
          </p:cNvPr>
          <p:cNvPicPr>
            <a:picLocks noChangeAspect="1"/>
          </p:cNvPicPr>
          <p:nvPr/>
        </p:nvPicPr>
        <p:blipFill>
          <a:blip r:embed="rId4"/>
          <a:stretch>
            <a:fillRect/>
          </a:stretch>
        </p:blipFill>
        <p:spPr>
          <a:xfrm>
            <a:off x="6860548" y="2914713"/>
            <a:ext cx="4987817" cy="3568036"/>
          </a:xfrm>
          <a:prstGeom prst="rect">
            <a:avLst/>
          </a:prstGeom>
        </p:spPr>
      </p:pic>
    </p:spTree>
    <p:extLst>
      <p:ext uri="{BB962C8B-B14F-4D97-AF65-F5344CB8AC3E}">
        <p14:creationId xmlns:p14="http://schemas.microsoft.com/office/powerpoint/2010/main" val="3342755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6F163-D81E-45F8-A04E-AA3CFFB7B5A7}"/>
              </a:ext>
            </a:extLst>
          </p:cNvPr>
          <p:cNvSpPr>
            <a:spLocks noGrp="1"/>
          </p:cNvSpPr>
          <p:nvPr>
            <p:ph type="title"/>
          </p:nvPr>
        </p:nvSpPr>
        <p:spPr/>
        <p:txBody>
          <a:bodyPr/>
          <a:lstStyle/>
          <a:p>
            <a:r>
              <a:rPr lang="en-US" dirty="0"/>
              <a:t>Insurance take-up: Potential explanations</a:t>
            </a:r>
          </a:p>
        </p:txBody>
      </p:sp>
      <p:sp>
        <p:nvSpPr>
          <p:cNvPr id="3" name="Content Placeholder 2">
            <a:extLst>
              <a:ext uri="{FF2B5EF4-FFF2-40B4-BE49-F238E27FC236}">
                <a16:creationId xmlns:a16="http://schemas.microsoft.com/office/drawing/2014/main" xmlns="" id="{A7A1370C-5758-4363-B66A-EBB1DFE03490}"/>
              </a:ext>
            </a:extLst>
          </p:cNvPr>
          <p:cNvSpPr>
            <a:spLocks noGrp="1"/>
          </p:cNvSpPr>
          <p:nvPr>
            <p:ph idx="1"/>
          </p:nvPr>
        </p:nvSpPr>
        <p:spPr/>
        <p:txBody>
          <a:bodyPr>
            <a:normAutofit fontScale="92500"/>
          </a:bodyPr>
          <a:lstStyle/>
          <a:p>
            <a:pPr marL="0" lvl="0" indent="-69850">
              <a:lnSpc>
                <a:spcPct val="100000"/>
              </a:lnSpc>
              <a:spcBef>
                <a:spcPts val="0"/>
              </a:spcBef>
              <a:spcAft>
                <a:spcPts val="1000"/>
              </a:spcAft>
              <a:buClr>
                <a:schemeClr val="dk1"/>
              </a:buClr>
              <a:buSzPct val="45833"/>
              <a:buNone/>
            </a:pPr>
            <a:r>
              <a:rPr lang="en-US" dirty="0"/>
              <a:t>Ambiguity aversion </a:t>
            </a:r>
          </a:p>
          <a:p>
            <a:pPr marL="482600" lvl="0" indent="-342900">
              <a:lnSpc>
                <a:spcPct val="100000"/>
              </a:lnSpc>
              <a:spcBef>
                <a:spcPts val="400"/>
              </a:spcBef>
              <a:buSzPct val="35000"/>
              <a:buFont typeface="Wingdings" panose="05000000000000000000" pitchFamily="2" charset="2"/>
              <a:buChar char="l"/>
            </a:pPr>
            <a:r>
              <a:rPr lang="en-US" dirty="0"/>
              <a:t>Ambiguity in insurance contracts reduces demand; ambiguity aversion magnifies the effect</a:t>
            </a:r>
          </a:p>
          <a:p>
            <a:pPr marL="482600" lvl="0" indent="-342900">
              <a:lnSpc>
                <a:spcPct val="100000"/>
              </a:lnSpc>
              <a:spcBef>
                <a:spcPts val="400"/>
              </a:spcBef>
              <a:buSzPct val="35000"/>
              <a:buFont typeface="Wingdings" panose="05000000000000000000" pitchFamily="2" charset="2"/>
              <a:buChar char="l"/>
            </a:pPr>
            <a:r>
              <a:rPr lang="en-US" dirty="0"/>
              <a:t>e.g. basis risk (Bryan 2013), nonperformance risk (</a:t>
            </a:r>
            <a:r>
              <a:rPr lang="en-US" dirty="0" err="1"/>
              <a:t>Biener</a:t>
            </a:r>
            <a:r>
              <a:rPr lang="en-US" dirty="0"/>
              <a:t> et al. 2017)</a:t>
            </a:r>
          </a:p>
          <a:p>
            <a:pPr marL="0" lvl="0" indent="-69850">
              <a:lnSpc>
                <a:spcPct val="100000"/>
              </a:lnSpc>
              <a:spcBef>
                <a:spcPts val="0"/>
              </a:spcBef>
              <a:spcAft>
                <a:spcPts val="1000"/>
              </a:spcAft>
              <a:buClr>
                <a:schemeClr val="dk1"/>
              </a:buClr>
              <a:buSzPct val="45833"/>
              <a:buNone/>
            </a:pPr>
            <a:endParaRPr lang="en-US" dirty="0"/>
          </a:p>
          <a:p>
            <a:pPr marL="0" lvl="0" indent="-69850">
              <a:lnSpc>
                <a:spcPct val="100000"/>
              </a:lnSpc>
              <a:spcBef>
                <a:spcPts val="0"/>
              </a:spcBef>
              <a:spcAft>
                <a:spcPts val="1000"/>
              </a:spcAft>
              <a:buClr>
                <a:schemeClr val="dk1"/>
              </a:buClr>
              <a:buSzPct val="45833"/>
              <a:buNone/>
            </a:pPr>
            <a:r>
              <a:rPr lang="en-US" dirty="0"/>
              <a:t>Could loss aversion / prospect theory play a role? </a:t>
            </a:r>
          </a:p>
          <a:p>
            <a:pPr marL="482600" lvl="0" indent="-342900">
              <a:lnSpc>
                <a:spcPct val="100000"/>
              </a:lnSpc>
              <a:spcBef>
                <a:spcPts val="400"/>
              </a:spcBef>
              <a:buSzPct val="35000"/>
              <a:buFont typeface="Wingdings" panose="05000000000000000000" pitchFamily="2" charset="2"/>
              <a:buChar char="l"/>
            </a:pPr>
            <a:r>
              <a:rPr lang="en-US" dirty="0"/>
              <a:t>If premiums are seen as losses (Eckles &amp; Wise 2011, Hwang 2016)</a:t>
            </a:r>
          </a:p>
          <a:p>
            <a:pPr marL="482600" lvl="0" indent="-342900">
              <a:lnSpc>
                <a:spcPct val="100000"/>
              </a:lnSpc>
              <a:spcBef>
                <a:spcPts val="400"/>
              </a:spcBef>
              <a:buSzPct val="35000"/>
              <a:buFont typeface="Wingdings" panose="05000000000000000000" pitchFamily="2" charset="2"/>
              <a:buChar char="l"/>
            </a:pPr>
            <a:r>
              <a:rPr lang="en-US" dirty="0"/>
              <a:t>Diminishing sensitivity away from reference point leads to risk-seeking behavior in loss domain </a:t>
            </a:r>
          </a:p>
          <a:p>
            <a:endParaRPr lang="en-US" dirty="0"/>
          </a:p>
        </p:txBody>
      </p:sp>
    </p:spTree>
    <p:extLst>
      <p:ext uri="{BB962C8B-B14F-4D97-AF65-F5344CB8AC3E}">
        <p14:creationId xmlns:p14="http://schemas.microsoft.com/office/powerpoint/2010/main" val="1013902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a:t>Behavioral perspectives on some issues in development economics  </a:t>
            </a:r>
          </a:p>
        </p:txBody>
      </p:sp>
      <p:sp>
        <p:nvSpPr>
          <p:cNvPr id="510" name="Shape 510"/>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32</a:t>
            </a:fld>
            <a:endParaRPr lang="en-US"/>
          </a:p>
        </p:txBody>
      </p:sp>
      <p:sp>
        <p:nvSpPr>
          <p:cNvPr id="511" name="Shape 511"/>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658368" marR="0" lvl="1" indent="-493268" algn="l" rtl="0">
              <a:lnSpc>
                <a:spcPct val="100000"/>
              </a:lnSpc>
              <a:spcBef>
                <a:spcPts val="400"/>
              </a:spcBef>
              <a:spcAft>
                <a:spcPts val="0"/>
              </a:spcAft>
              <a:buClr>
                <a:schemeClr val="accent1"/>
              </a:buClr>
              <a:buSzPct val="100000"/>
              <a:buFont typeface="Times New Roman"/>
              <a:buAutoNum type="arabicPeriod"/>
            </a:pPr>
            <a:r>
              <a:rPr lang="en-US" sz="2400" dirty="0"/>
              <a:t>High rates of return without rapid growth; Euler equation puzzle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Health behavior </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Technology adoption</a:t>
            </a:r>
          </a:p>
          <a:p>
            <a:pPr marL="658368" marR="0" lvl="1" indent="-493268" algn="l" rtl="0">
              <a:lnSpc>
                <a:spcPct val="100000"/>
              </a:lnSpc>
              <a:spcBef>
                <a:spcPts val="600"/>
              </a:spcBef>
              <a:spcAft>
                <a:spcPts val="0"/>
              </a:spcAft>
              <a:buClr>
                <a:schemeClr val="accent1"/>
              </a:buClr>
              <a:buSzPct val="100000"/>
              <a:buFont typeface="Times New Roman"/>
              <a:buAutoNum type="arabicPeriod"/>
            </a:pPr>
            <a:r>
              <a:rPr lang="en-US" sz="2400" dirty="0"/>
              <a:t>Insurance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b="1" dirty="0"/>
              <a:t>Trust, cooperation and culture</a:t>
            </a:r>
          </a:p>
          <a:p>
            <a:pPr marL="658368" lvl="1" indent="-493268" rtl="0">
              <a:lnSpc>
                <a:spcPct val="100000"/>
              </a:lnSpc>
              <a:spcBef>
                <a:spcPts val="600"/>
              </a:spcBef>
              <a:spcAft>
                <a:spcPts val="0"/>
              </a:spcAft>
              <a:buClr>
                <a:schemeClr val="accent1"/>
              </a:buClr>
              <a:buSzPct val="100000"/>
              <a:buFont typeface="Times New Roman"/>
              <a:buAutoNum type="arabicPeriod"/>
            </a:pPr>
            <a:r>
              <a:rPr lang="en-US" sz="2400" dirty="0"/>
              <a:t>Size distribution of firms; behavioral firms</a:t>
            </a:r>
          </a:p>
          <a:p>
            <a:pPr marL="457200" marR="0" lvl="0" indent="0" algn="l" rtl="0">
              <a:lnSpc>
                <a:spcPct val="100000"/>
              </a:lnSpc>
              <a:spcBef>
                <a:spcPts val="600"/>
              </a:spcBef>
              <a:spcAft>
                <a:spcPts val="0"/>
              </a:spcAft>
              <a:buNone/>
            </a:pPr>
            <a:endParaRPr sz="2400" dirty="0"/>
          </a:p>
          <a:p>
            <a:pPr marL="0" marR="0" lvl="0" indent="0" rtl="0">
              <a:lnSpc>
                <a:spcPct val="100000"/>
              </a:lnSpc>
              <a:spcBef>
                <a:spcPts val="400"/>
              </a:spcBef>
              <a:spcAft>
                <a:spcPts val="0"/>
              </a:spcAft>
              <a:buNone/>
            </a:pPr>
            <a:endParaRPr sz="2400" i="0" u="none" strike="noStrike" cap="none" dirty="0">
              <a:solidFill>
                <a:srgbClr val="3F3F3F"/>
              </a:solidFill>
            </a:endParaRPr>
          </a:p>
          <a:p>
            <a:pPr marL="914400" marR="0" lvl="1" indent="0" rtl="0">
              <a:lnSpc>
                <a:spcPct val="100000"/>
              </a:lnSpc>
              <a:spcBef>
                <a:spcPts val="600"/>
              </a:spcBef>
              <a:spcAft>
                <a:spcPts val="0"/>
              </a:spcAft>
              <a:buClr>
                <a:schemeClr val="accent1"/>
              </a:buClr>
              <a:buSzPct val="25000"/>
              <a:buFont typeface="Calibri"/>
              <a:buNone/>
            </a:pPr>
            <a:endParaRPr sz="2400" i="0" u="none" strike="noStrike" cap="none" dirty="0">
              <a:solidFill>
                <a:srgbClr val="3F3F3F"/>
              </a:solidFill>
            </a:endParaRPr>
          </a:p>
          <a:p>
            <a:pPr marL="384048" marR="0" lvl="1" indent="-193548" algn="l" rtl="0">
              <a:lnSpc>
                <a:spcPct val="100000"/>
              </a:lnSpc>
              <a:spcBef>
                <a:spcPts val="600"/>
              </a:spcBef>
              <a:spcAft>
                <a:spcPts val="0"/>
              </a:spcAft>
              <a:buClr>
                <a:schemeClr val="accent1"/>
              </a:buClr>
              <a:buSzPct val="75000"/>
              <a:buFont typeface="Calibri"/>
              <a:buNone/>
            </a:pPr>
            <a:endParaRPr sz="2400" i="0" u="none" strike="noStrike" cap="none" dirty="0">
              <a:solidFill>
                <a:srgbClr val="3F3F3F"/>
              </a:solidFill>
            </a:endParaRPr>
          </a:p>
        </p:txBody>
      </p:sp>
    </p:spTree>
    <p:extLst>
      <p:ext uri="{BB962C8B-B14F-4D97-AF65-F5344CB8AC3E}">
        <p14:creationId xmlns:p14="http://schemas.microsoft.com/office/powerpoint/2010/main" val="1225762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lvl="0">
              <a:spcBef>
                <a:spcPts val="0"/>
              </a:spcBef>
              <a:buNone/>
            </a:pPr>
            <a:r>
              <a:rPr lang="en-US"/>
              <a:t>Trust, Cooperation and Development</a:t>
            </a:r>
          </a:p>
        </p:txBody>
      </p:sp>
      <p:sp>
        <p:nvSpPr>
          <p:cNvPr id="518" name="Shape 518"/>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marL="0" lvl="0" indent="0">
              <a:lnSpc>
                <a:spcPct val="100000"/>
              </a:lnSpc>
              <a:spcBef>
                <a:spcPts val="0"/>
              </a:spcBef>
              <a:buNone/>
            </a:pPr>
            <a:r>
              <a:rPr lang="en-US" sz="2400" dirty="0"/>
              <a:t>Trust and cooperation important for economic and political outcomes </a:t>
            </a:r>
          </a:p>
          <a:p>
            <a:pPr marL="482600" lvl="0" indent="-342900">
              <a:lnSpc>
                <a:spcPct val="100000"/>
              </a:lnSpc>
              <a:spcBef>
                <a:spcPts val="400"/>
              </a:spcBef>
              <a:buSzPct val="35000"/>
              <a:buFont typeface="Wingdings" panose="05000000000000000000" pitchFamily="2" charset="2"/>
              <a:buChar char="l"/>
            </a:pPr>
            <a:r>
              <a:rPr lang="en-US" sz="2400" dirty="0"/>
              <a:t>e.g. </a:t>
            </a:r>
            <a:r>
              <a:rPr lang="en-US" sz="2400" dirty="0" err="1"/>
              <a:t>Algan</a:t>
            </a:r>
            <a:r>
              <a:rPr lang="en-US" sz="2400" dirty="0"/>
              <a:t> and </a:t>
            </a:r>
            <a:r>
              <a:rPr lang="en-US" sz="2400" dirty="0" err="1"/>
              <a:t>Cahuk</a:t>
            </a:r>
            <a:r>
              <a:rPr lang="en-US" sz="2400" dirty="0"/>
              <a:t> (2013) review</a:t>
            </a:r>
          </a:p>
          <a:p>
            <a:pPr marL="482600" lvl="0" indent="-342900">
              <a:lnSpc>
                <a:spcPct val="100000"/>
              </a:lnSpc>
              <a:spcBef>
                <a:spcPts val="400"/>
              </a:spcBef>
              <a:buSzPct val="35000"/>
              <a:buFont typeface="Wingdings" panose="05000000000000000000" pitchFamily="2" charset="2"/>
              <a:buChar char="l"/>
            </a:pPr>
            <a:endParaRPr sz="2400" dirty="0"/>
          </a:p>
          <a:p>
            <a:pPr marL="0" lvl="0" indent="0" rtl="0">
              <a:lnSpc>
                <a:spcPct val="100000"/>
              </a:lnSpc>
              <a:spcBef>
                <a:spcPts val="0"/>
              </a:spcBef>
              <a:buNone/>
            </a:pPr>
            <a:r>
              <a:rPr lang="en-US" sz="2400" dirty="0"/>
              <a:t>Developing countries have lower levels of trust and positive reciprocity </a:t>
            </a:r>
          </a:p>
          <a:p>
            <a:pPr marL="482600" lvl="0" indent="-342900">
              <a:lnSpc>
                <a:spcPct val="100000"/>
              </a:lnSpc>
              <a:spcBef>
                <a:spcPts val="400"/>
              </a:spcBef>
              <a:buSzPct val="35000"/>
              <a:buFont typeface="Wingdings" panose="05000000000000000000" pitchFamily="2" charset="2"/>
              <a:buChar char="l"/>
            </a:pPr>
            <a:r>
              <a:rPr lang="en-US" sz="2400" dirty="0"/>
              <a:t>Falk et al (2017) using global survey </a:t>
            </a:r>
          </a:p>
          <a:p>
            <a:pPr marL="0" lvl="0" indent="-69850" rtl="0">
              <a:lnSpc>
                <a:spcPct val="100000"/>
              </a:lnSpc>
              <a:spcBef>
                <a:spcPts val="0"/>
              </a:spcBef>
              <a:buClr>
                <a:schemeClr val="dk1"/>
              </a:buClr>
              <a:buSzPct val="45833"/>
              <a:buFont typeface="Arial"/>
              <a:buNone/>
            </a:pPr>
            <a:endParaRPr sz="2400" dirty="0"/>
          </a:p>
          <a:p>
            <a:pPr marL="0" lvl="0" indent="-69850">
              <a:lnSpc>
                <a:spcPct val="100000"/>
              </a:lnSpc>
              <a:spcBef>
                <a:spcPts val="0"/>
              </a:spcBef>
              <a:buClr>
                <a:schemeClr val="dk1"/>
              </a:buClr>
              <a:buSzPct val="45833"/>
              <a:buFont typeface="Arial"/>
              <a:buNone/>
            </a:pPr>
            <a:r>
              <a:rPr lang="en-US" sz="2400" dirty="0"/>
              <a:t>Is this a cause or consequence of development?</a:t>
            </a:r>
          </a:p>
          <a:p>
            <a:pPr lvl="0">
              <a:lnSpc>
                <a:spcPct val="100000"/>
              </a:lnSpc>
              <a:spcBef>
                <a:spcPts val="0"/>
              </a:spcBef>
              <a:buNone/>
            </a:pPr>
            <a:endParaRPr sz="2400" dirty="0"/>
          </a:p>
        </p:txBody>
      </p:sp>
      <p:sp>
        <p:nvSpPr>
          <p:cNvPr id="519" name="Shape 51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extLst>
      <p:ext uri="{BB962C8B-B14F-4D97-AF65-F5344CB8AC3E}">
        <p14:creationId xmlns:p14="http://schemas.microsoft.com/office/powerpoint/2010/main" val="1431687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lvl="0">
              <a:spcBef>
                <a:spcPts val="0"/>
              </a:spcBef>
              <a:buNone/>
            </a:pPr>
            <a:r>
              <a:rPr lang="en-US"/>
              <a:t>Trust, Cooperation and Development</a:t>
            </a:r>
          </a:p>
        </p:txBody>
      </p:sp>
      <p:sp>
        <p:nvSpPr>
          <p:cNvPr id="526" name="Shape 526"/>
          <p:cNvSpPr txBox="1">
            <a:spLocks noGrp="1"/>
          </p:cNvSpPr>
          <p:nvPr>
            <p:ph type="body" idx="1"/>
          </p:nvPr>
        </p:nvSpPr>
        <p:spPr>
          <a:xfrm>
            <a:off x="1097279" y="1355464"/>
            <a:ext cx="10058400" cy="4513569"/>
          </a:xfrm>
          <a:prstGeom prst="rect">
            <a:avLst/>
          </a:prstGeom>
        </p:spPr>
        <p:txBody>
          <a:bodyPr lIns="121900" tIns="121900" rIns="121900" bIns="121900" anchor="t" anchorCtr="0">
            <a:noAutofit/>
          </a:bodyPr>
          <a:lstStyle/>
          <a:p>
            <a:pPr marL="0" lvl="0" indent="0">
              <a:lnSpc>
                <a:spcPct val="100000"/>
              </a:lnSpc>
              <a:spcBef>
                <a:spcPts val="0"/>
              </a:spcBef>
              <a:buNone/>
            </a:pPr>
            <a:r>
              <a:rPr lang="en-US" sz="2400" dirty="0"/>
              <a:t>Good reasons to think that variation in trust and reciprocity have deep historical roots</a:t>
            </a:r>
          </a:p>
          <a:p>
            <a:pPr marL="482600" lvl="0" indent="-342900">
              <a:lnSpc>
                <a:spcPct val="100000"/>
              </a:lnSpc>
              <a:spcBef>
                <a:spcPts val="400"/>
              </a:spcBef>
              <a:buSzPct val="35000"/>
              <a:buFont typeface="Wingdings" panose="05000000000000000000" pitchFamily="2" charset="2"/>
              <a:buChar char="l"/>
            </a:pPr>
            <a:r>
              <a:rPr lang="en-US" sz="2400" dirty="0" err="1"/>
              <a:t>Enke</a:t>
            </a:r>
            <a:r>
              <a:rPr lang="en-US" sz="2400" dirty="0"/>
              <a:t> (2017): historical tightness of kinship predicts modern-day in-group favoritism, willingness to cheat on and distrust outsiders, local rather than broader institutions. </a:t>
            </a:r>
          </a:p>
          <a:p>
            <a:pPr marL="482600" lvl="0" indent="-342900">
              <a:lnSpc>
                <a:spcPct val="100000"/>
              </a:lnSpc>
              <a:spcBef>
                <a:spcPts val="400"/>
              </a:spcBef>
              <a:buSzPct val="35000"/>
              <a:buFont typeface="Wingdings" panose="05000000000000000000" pitchFamily="2" charset="2"/>
              <a:buChar char="l"/>
            </a:pPr>
            <a:r>
              <a:rPr lang="en-US" altLang="zh-CN" sz="2400" dirty="0"/>
              <a:t>Nunn and </a:t>
            </a:r>
            <a:r>
              <a:rPr lang="en-US" altLang="zh-CN" sz="2400" dirty="0" err="1"/>
              <a:t>Wantchekon</a:t>
            </a:r>
            <a:r>
              <a:rPr lang="en-US" altLang="zh-CN" sz="2400" dirty="0"/>
              <a:t> </a:t>
            </a:r>
            <a:r>
              <a:rPr lang="en-US" sz="2400" dirty="0"/>
              <a:t>(</a:t>
            </a:r>
            <a:r>
              <a:rPr lang="en-US" altLang="zh-CN" sz="2400" dirty="0"/>
              <a:t>2011</a:t>
            </a:r>
            <a:r>
              <a:rPr lang="en-US" sz="2400" dirty="0"/>
              <a:t>) on long-term consequences of slave trade</a:t>
            </a:r>
          </a:p>
          <a:p>
            <a:pPr marL="482600" lvl="0" indent="-342900">
              <a:lnSpc>
                <a:spcPct val="100000"/>
              </a:lnSpc>
              <a:spcBef>
                <a:spcPts val="400"/>
              </a:spcBef>
              <a:buSzPct val="35000"/>
              <a:buFont typeface="Wingdings" panose="05000000000000000000" pitchFamily="2" charset="2"/>
              <a:buChar char="l"/>
            </a:pPr>
            <a:r>
              <a:rPr lang="en-US" sz="2400" dirty="0"/>
              <a:t>Henrich et al. on how the evolution of fairness and punishment facilitated trust and cooperation, allowing for large-scale societies </a:t>
            </a:r>
          </a:p>
          <a:p>
            <a:pPr marL="775208" lvl="1" indent="-342900">
              <a:lnSpc>
                <a:spcPct val="100000"/>
              </a:lnSpc>
              <a:spcBef>
                <a:spcPts val="400"/>
              </a:spcBef>
              <a:buSzPct val="35000"/>
              <a:buFont typeface="Wingdings" panose="05000000000000000000" pitchFamily="2" charset="2"/>
              <a:buChar char="l"/>
            </a:pPr>
            <a:r>
              <a:rPr lang="en-US" dirty="0"/>
              <a:t>E.g., moralizing gods and cooperation with strangers</a:t>
            </a:r>
          </a:p>
          <a:p>
            <a:pPr marL="775208" lvl="1" indent="-342900">
              <a:lnSpc>
                <a:spcPct val="100000"/>
              </a:lnSpc>
              <a:spcBef>
                <a:spcPts val="400"/>
              </a:spcBef>
              <a:buSzPct val="35000"/>
              <a:buFont typeface="Wingdings" panose="05000000000000000000" pitchFamily="2" charset="2"/>
              <a:buChar char="l"/>
            </a:pPr>
            <a:r>
              <a:rPr lang="en-US" dirty="0"/>
              <a:t>Market integration and fairness; community size and punishment</a:t>
            </a:r>
          </a:p>
          <a:p>
            <a:pPr marL="775208" lvl="1" indent="-342900">
              <a:lnSpc>
                <a:spcPct val="100000"/>
              </a:lnSpc>
              <a:spcBef>
                <a:spcPts val="400"/>
              </a:spcBef>
              <a:buSzPct val="35000"/>
              <a:buFont typeface="Wingdings" panose="05000000000000000000" pitchFamily="2" charset="2"/>
              <a:buChar char="l"/>
            </a:pPr>
            <a:endParaRPr lang="en-US" sz="2400" dirty="0"/>
          </a:p>
          <a:p>
            <a:pPr marL="0" lvl="0" indent="-69850">
              <a:lnSpc>
                <a:spcPct val="100000"/>
              </a:lnSpc>
              <a:spcBef>
                <a:spcPts val="0"/>
              </a:spcBef>
              <a:buClr>
                <a:schemeClr val="dk1"/>
              </a:buClr>
              <a:buSzPct val="45833"/>
              <a:buFont typeface="Arial"/>
              <a:buNone/>
            </a:pPr>
            <a:r>
              <a:rPr lang="en-US" sz="2400" dirty="0"/>
              <a:t>But likely also in part a consequence of development, e.g. market exposure and well-functioning legal institutions might themselves increase trust</a:t>
            </a:r>
          </a:p>
          <a:p>
            <a:pPr lvl="0">
              <a:spcBef>
                <a:spcPts val="0"/>
              </a:spcBef>
              <a:buNone/>
            </a:pPr>
            <a:endParaRPr sz="2400" dirty="0"/>
          </a:p>
        </p:txBody>
      </p:sp>
      <p:sp>
        <p:nvSpPr>
          <p:cNvPr id="527" name="Shape 52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859001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lvl="0">
              <a:spcBef>
                <a:spcPts val="0"/>
              </a:spcBef>
              <a:buNone/>
            </a:pPr>
            <a:r>
              <a:rPr lang="en-US"/>
              <a:t>Shaping social preferences and norms</a:t>
            </a:r>
          </a:p>
        </p:txBody>
      </p:sp>
      <p:sp>
        <p:nvSpPr>
          <p:cNvPr id="550" name="Shape 550"/>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marL="0" lvl="0" indent="-69850" rtl="0">
              <a:lnSpc>
                <a:spcPct val="100000"/>
              </a:lnSpc>
              <a:spcBef>
                <a:spcPts val="0"/>
              </a:spcBef>
              <a:buClr>
                <a:schemeClr val="dk1"/>
              </a:buClr>
              <a:buSzPct val="45833"/>
              <a:buFont typeface="Arial"/>
              <a:buNone/>
            </a:pPr>
            <a:r>
              <a:rPr lang="en-US" sz="2400" dirty="0"/>
              <a:t>Important to understand policies which can improve intergroup behaviors</a:t>
            </a:r>
          </a:p>
          <a:p>
            <a:pPr marL="482600" lvl="0" indent="-342900">
              <a:lnSpc>
                <a:spcPct val="100000"/>
              </a:lnSpc>
              <a:spcBef>
                <a:spcPts val="400"/>
              </a:spcBef>
              <a:buSzPct val="35000"/>
              <a:buFont typeface="Wingdings" panose="05000000000000000000" pitchFamily="2" charset="2"/>
              <a:buChar char="l"/>
            </a:pPr>
            <a:r>
              <a:rPr lang="en-US" sz="2400" dirty="0"/>
              <a:t>Rao (2015) on integration in schools</a:t>
            </a:r>
          </a:p>
          <a:p>
            <a:pPr marL="482600" lvl="0" indent="-342900">
              <a:lnSpc>
                <a:spcPct val="100000"/>
              </a:lnSpc>
              <a:spcBef>
                <a:spcPts val="400"/>
              </a:spcBef>
              <a:buSzPct val="35000"/>
              <a:buFont typeface="Wingdings" panose="05000000000000000000" pitchFamily="2" charset="2"/>
              <a:buChar char="l"/>
            </a:pPr>
            <a:r>
              <a:rPr lang="en-US" sz="2400" dirty="0" err="1"/>
              <a:t>Blouin</a:t>
            </a:r>
            <a:r>
              <a:rPr lang="en-US" sz="2400" dirty="0"/>
              <a:t> and </a:t>
            </a:r>
            <a:r>
              <a:rPr lang="en-US" sz="2400" dirty="0" err="1"/>
              <a:t>Mukund</a:t>
            </a:r>
            <a:r>
              <a:rPr lang="en-US" sz="2400" dirty="0"/>
              <a:t> (2017) on post-conflict Rwanda</a:t>
            </a:r>
          </a:p>
          <a:p>
            <a:pPr marL="482600" lvl="0" indent="-342900">
              <a:lnSpc>
                <a:spcPct val="100000"/>
              </a:lnSpc>
              <a:spcBef>
                <a:spcPts val="400"/>
              </a:spcBef>
              <a:buSzPct val="35000"/>
              <a:buFont typeface="Wingdings" panose="05000000000000000000" pitchFamily="2" charset="2"/>
              <a:buChar char="l"/>
            </a:pPr>
            <a:r>
              <a:rPr lang="en-US" sz="2400" dirty="0"/>
              <a:t>Miguel (2004) on national identity in Tanzania</a:t>
            </a:r>
          </a:p>
          <a:p>
            <a:pPr marL="482600" indent="-342900">
              <a:lnSpc>
                <a:spcPct val="100000"/>
              </a:lnSpc>
              <a:spcBef>
                <a:spcPts val="400"/>
              </a:spcBef>
              <a:buSzPct val="35000"/>
              <a:buFont typeface="Wingdings" panose="05000000000000000000" pitchFamily="2" charset="2"/>
              <a:buChar char="l"/>
            </a:pPr>
            <a:r>
              <a:rPr lang="en-US" sz="2400" dirty="0"/>
              <a:t>Role of policy and culture (Miguel and </a:t>
            </a:r>
            <a:r>
              <a:rPr lang="en-US" sz="2400" dirty="0" err="1"/>
              <a:t>Gugerty</a:t>
            </a:r>
            <a:r>
              <a:rPr lang="en-US" sz="2400" dirty="0"/>
              <a:t>, 2005)</a:t>
            </a:r>
          </a:p>
          <a:p>
            <a:pPr marL="482600" indent="-342900">
              <a:lnSpc>
                <a:spcPct val="100000"/>
              </a:lnSpc>
              <a:spcBef>
                <a:spcPts val="400"/>
              </a:spcBef>
              <a:buSzPct val="35000"/>
              <a:buFont typeface="Wingdings" panose="05000000000000000000" pitchFamily="2" charset="2"/>
              <a:buChar char="l"/>
            </a:pPr>
            <a:endParaRPr lang="en-US" sz="2400" dirty="0"/>
          </a:p>
          <a:p>
            <a:pPr marL="0" lvl="0" indent="0" rtl="0">
              <a:lnSpc>
                <a:spcPct val="100000"/>
              </a:lnSpc>
              <a:spcBef>
                <a:spcPts val="0"/>
              </a:spcBef>
              <a:buNone/>
            </a:pPr>
            <a:r>
              <a:rPr lang="en-US" sz="2400" dirty="0"/>
              <a:t>And policies which can influence certain social norms</a:t>
            </a:r>
          </a:p>
          <a:p>
            <a:pPr marL="482600" lvl="0" indent="-342900">
              <a:lnSpc>
                <a:spcPct val="100000"/>
              </a:lnSpc>
              <a:spcBef>
                <a:spcPts val="400"/>
              </a:spcBef>
              <a:buSzPct val="35000"/>
              <a:buFont typeface="Wingdings" panose="05000000000000000000" pitchFamily="2" charset="2"/>
              <a:buChar char="l"/>
            </a:pPr>
            <a:r>
              <a:rPr lang="en-US" sz="2400" dirty="0"/>
              <a:t>La Ferrara et al. (2002) and Jensen and Oster (2009): TV effects on fertility and gender attitudes</a:t>
            </a:r>
          </a:p>
          <a:p>
            <a:pPr marL="482600" lvl="0" indent="-342900">
              <a:lnSpc>
                <a:spcPct val="100000"/>
              </a:lnSpc>
              <a:spcBef>
                <a:spcPts val="400"/>
              </a:spcBef>
              <a:buSzPct val="35000"/>
              <a:buFont typeface="Wingdings" panose="05000000000000000000" pitchFamily="2" charset="2"/>
              <a:buChar char="l"/>
            </a:pPr>
            <a:r>
              <a:rPr lang="en-US" sz="2400" dirty="0" err="1"/>
              <a:t>Bursztyn</a:t>
            </a:r>
            <a:r>
              <a:rPr lang="en-US" sz="2400" dirty="0"/>
              <a:t> and </a:t>
            </a:r>
            <a:r>
              <a:rPr lang="en-US" sz="2400" dirty="0" err="1"/>
              <a:t>Yanagizawa-Drott</a:t>
            </a:r>
            <a:r>
              <a:rPr lang="en-US" sz="2400" dirty="0"/>
              <a:t> (2018) on female labor force participation in Saudi Arabia</a:t>
            </a:r>
          </a:p>
          <a:p>
            <a:pPr lvl="0">
              <a:spcBef>
                <a:spcPts val="0"/>
              </a:spcBef>
              <a:buNone/>
            </a:pPr>
            <a:endParaRPr dirty="0"/>
          </a:p>
        </p:txBody>
      </p:sp>
      <p:sp>
        <p:nvSpPr>
          <p:cNvPr id="551" name="Shape 55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extLst>
      <p:ext uri="{BB962C8B-B14F-4D97-AF65-F5344CB8AC3E}">
        <p14:creationId xmlns:p14="http://schemas.microsoft.com/office/powerpoint/2010/main" val="1642817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1097275" y="1737399"/>
            <a:ext cx="10058400" cy="4131600"/>
          </a:xfrm>
          <a:prstGeom prst="rect">
            <a:avLst/>
          </a:prstGeom>
          <a:noFill/>
          <a:ln>
            <a:noFill/>
          </a:ln>
        </p:spPr>
        <p:txBody>
          <a:bodyPr lIns="0" tIns="45700" rIns="0" bIns="45700" anchor="t" anchorCtr="0">
            <a:noAutofit/>
          </a:bodyPr>
          <a:lstStyle/>
          <a:p>
            <a:pPr marL="0" marR="0" lvl="0" indent="0" algn="l" rtl="0">
              <a:lnSpc>
                <a:spcPct val="100000"/>
              </a:lnSpc>
              <a:spcBef>
                <a:spcPts val="600"/>
              </a:spcBef>
              <a:spcAft>
                <a:spcPts val="1000"/>
              </a:spcAft>
              <a:buNone/>
            </a:pPr>
            <a:r>
              <a:rPr lang="en-US" sz="2400" dirty="0"/>
              <a:t>Psychology and behavioral econ has focused excessively on WEIRD -- Western, Educated, Industrialized, Rich, Democratic -- populations (</a:t>
            </a:r>
            <a:r>
              <a:rPr lang="en-US" sz="2400" dirty="0" err="1"/>
              <a:t>Henrich</a:t>
            </a:r>
            <a:r>
              <a:rPr lang="en-US" sz="2400" dirty="0"/>
              <a:t> et al. 2010) </a:t>
            </a:r>
          </a:p>
          <a:p>
            <a:pPr marL="0" marR="0" lvl="0" indent="0" algn="l" rtl="0">
              <a:lnSpc>
                <a:spcPct val="100000"/>
              </a:lnSpc>
              <a:spcBef>
                <a:spcPts val="600"/>
              </a:spcBef>
              <a:spcAft>
                <a:spcPts val="1000"/>
              </a:spcAft>
              <a:buNone/>
            </a:pPr>
            <a:r>
              <a:rPr lang="en-US" sz="2400" dirty="0"/>
              <a:t>Have conceptualized </a:t>
            </a:r>
            <a:r>
              <a:rPr lang="en-US" sz="2400" i="0" u="none" strike="noStrike" cap="none" dirty="0">
                <a:solidFill>
                  <a:srgbClr val="3F3F3F"/>
                </a:solidFill>
              </a:rPr>
              <a:t>morality as </a:t>
            </a:r>
            <a:r>
              <a:rPr lang="en-US" sz="2400" dirty="0"/>
              <a:t>being solely </a:t>
            </a:r>
            <a:r>
              <a:rPr lang="en-US" sz="2400" i="0" u="none" strike="noStrike" cap="none" dirty="0">
                <a:solidFill>
                  <a:srgbClr val="3F3F3F"/>
                </a:solidFill>
              </a:rPr>
              <a:t>about </a:t>
            </a:r>
            <a:r>
              <a:rPr lang="en-US" sz="2400" i="1" u="none" strike="noStrike" cap="none" dirty="0">
                <a:solidFill>
                  <a:srgbClr val="3F3F3F"/>
                </a:solidFill>
              </a:rPr>
              <a:t>harm </a:t>
            </a:r>
            <a:r>
              <a:rPr lang="en-US" sz="2400" i="0" u="none" strike="noStrike" cap="none" dirty="0">
                <a:solidFill>
                  <a:srgbClr val="3F3F3F"/>
                </a:solidFill>
              </a:rPr>
              <a:t>and </a:t>
            </a:r>
            <a:r>
              <a:rPr lang="en-US" sz="2400" i="1" u="none" strike="noStrike" cap="none" dirty="0">
                <a:solidFill>
                  <a:srgbClr val="3F3F3F"/>
                </a:solidFill>
              </a:rPr>
              <a:t>fairness</a:t>
            </a:r>
          </a:p>
          <a:p>
            <a:pPr marL="0" marR="0" lvl="0" indent="0" algn="l" rtl="0">
              <a:lnSpc>
                <a:spcPct val="100000"/>
              </a:lnSpc>
              <a:spcBef>
                <a:spcPts val="600"/>
              </a:spcBef>
              <a:spcAft>
                <a:spcPts val="0"/>
              </a:spcAft>
              <a:buNone/>
            </a:pPr>
            <a:r>
              <a:rPr lang="en-US" sz="2400" dirty="0" err="1"/>
              <a:t>Haidt</a:t>
            </a:r>
            <a:r>
              <a:rPr lang="en-US" sz="2400" dirty="0"/>
              <a:t> 2012: Outside of WEIRD population, much broader conception, including not just harm and fairness, but also deeply held belief in morality of:</a:t>
            </a:r>
          </a:p>
          <a:p>
            <a:pPr marL="482600" lvl="0" indent="-342900">
              <a:lnSpc>
                <a:spcPct val="100000"/>
              </a:lnSpc>
              <a:spcBef>
                <a:spcPts val="400"/>
              </a:spcBef>
              <a:buSzPct val="35000"/>
              <a:buFont typeface="Wingdings" panose="05000000000000000000" pitchFamily="2" charset="2"/>
              <a:buChar char="l"/>
            </a:pPr>
            <a:r>
              <a:rPr lang="en-US" sz="2400" i="0" u="none" strike="noStrike" cap="none" dirty="0">
                <a:solidFill>
                  <a:srgbClr val="3F3F3F"/>
                </a:solidFill>
              </a:rPr>
              <a:t> </a:t>
            </a:r>
            <a:r>
              <a:rPr lang="en-US" sz="2400" dirty="0"/>
              <a:t>Loyalty</a:t>
            </a:r>
          </a:p>
          <a:p>
            <a:pPr marL="482600" lvl="0" indent="-342900">
              <a:lnSpc>
                <a:spcPct val="100000"/>
              </a:lnSpc>
              <a:spcBef>
                <a:spcPts val="400"/>
              </a:spcBef>
              <a:buSzPct val="35000"/>
              <a:buFont typeface="Wingdings" panose="05000000000000000000" pitchFamily="2" charset="2"/>
              <a:buChar char="l"/>
            </a:pPr>
            <a:r>
              <a:rPr lang="en-US" sz="2400" dirty="0"/>
              <a:t>Authority / respect</a:t>
            </a:r>
          </a:p>
          <a:p>
            <a:pPr marL="482600" lvl="0" indent="-342900">
              <a:lnSpc>
                <a:spcPct val="100000"/>
              </a:lnSpc>
              <a:spcBef>
                <a:spcPts val="400"/>
              </a:spcBef>
              <a:buSzPct val="35000"/>
              <a:buFont typeface="Wingdings" panose="05000000000000000000" pitchFamily="2" charset="2"/>
              <a:buChar char="l"/>
            </a:pPr>
            <a:r>
              <a:rPr lang="en-US" sz="2400" dirty="0"/>
              <a:t>Purity and sanctity </a:t>
            </a:r>
          </a:p>
          <a:p>
            <a:pPr marL="0" lvl="0" indent="0">
              <a:lnSpc>
                <a:spcPct val="100000"/>
              </a:lnSpc>
              <a:spcBef>
                <a:spcPts val="600"/>
              </a:spcBef>
              <a:spcAft>
                <a:spcPts val="0"/>
              </a:spcAft>
              <a:buNone/>
            </a:pPr>
            <a:r>
              <a:rPr lang="en-US" sz="2400" dirty="0"/>
              <a:t>Implications for economic and political behavior are ripe for exploration</a:t>
            </a:r>
          </a:p>
        </p:txBody>
      </p:sp>
      <p:sp>
        <p:nvSpPr>
          <p:cNvPr id="558" name="Shape 558"/>
          <p:cNvSpPr txBox="1">
            <a:spLocks noGrp="1"/>
          </p:cNvSpPr>
          <p:nvPr>
            <p:ph type="title"/>
          </p:nvPr>
        </p:nvSpPr>
        <p:spPr>
          <a:xfrm>
            <a:off x="1097279" y="286603"/>
            <a:ext cx="10058400" cy="1450800"/>
          </a:xfrm>
          <a:prstGeom prst="rect">
            <a:avLst/>
          </a:prstGeom>
          <a:noFill/>
          <a:ln>
            <a:noFill/>
          </a:ln>
        </p:spPr>
        <p:txBody>
          <a:bodyPr lIns="91425" tIns="45700" rIns="91425" bIns="45700" anchor="t" anchorCtr="0">
            <a:noAutofit/>
          </a:bodyPr>
          <a:lstStyle/>
          <a:p>
            <a:pPr marL="0" marR="0" lvl="0" indent="0" algn="l" rtl="0">
              <a:lnSpc>
                <a:spcPct val="85000"/>
              </a:lnSpc>
              <a:spcBef>
                <a:spcPts val="0"/>
              </a:spcBef>
              <a:buClr>
                <a:srgbClr val="3F3F3F"/>
              </a:buClr>
              <a:buSzPct val="25000"/>
              <a:buFont typeface="Calibri"/>
              <a:buNone/>
            </a:pPr>
            <a:r>
              <a:rPr lang="en-US"/>
              <a:t>Moral attitudes across cultures</a:t>
            </a:r>
          </a:p>
        </p:txBody>
      </p:sp>
      <p:sp>
        <p:nvSpPr>
          <p:cNvPr id="559" name="Shape 55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4195619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marL="165100" lvl="1" indent="0">
              <a:lnSpc>
                <a:spcPct val="100000"/>
              </a:lnSpc>
              <a:spcBef>
                <a:spcPts val="400"/>
              </a:spcBef>
              <a:spcAft>
                <a:spcPts val="0"/>
              </a:spcAft>
              <a:buNone/>
            </a:pPr>
            <a:r>
              <a:rPr lang="en-US" dirty="0"/>
              <a:t>Part 1: Behavioral perspectives on some issues from development economics</a:t>
            </a:r>
          </a:p>
          <a:p>
            <a:pPr marL="658368" lvl="1" indent="-493268">
              <a:lnSpc>
                <a:spcPct val="100000"/>
              </a:lnSpc>
              <a:spcBef>
                <a:spcPts val="600"/>
              </a:spcBef>
              <a:buFont typeface="Calibri"/>
              <a:buAutoNum type="arabicPeriod"/>
            </a:pPr>
            <a:r>
              <a:rPr lang="en-US" dirty="0"/>
              <a:t>High rates of return without rapid growth; Euler equation puzzle</a:t>
            </a:r>
          </a:p>
          <a:p>
            <a:pPr marL="658368" lvl="1" indent="-493268">
              <a:lnSpc>
                <a:spcPct val="100000"/>
              </a:lnSpc>
              <a:spcBef>
                <a:spcPts val="600"/>
              </a:spcBef>
              <a:spcAft>
                <a:spcPts val="0"/>
              </a:spcAft>
              <a:buFont typeface="Calibri"/>
              <a:buAutoNum type="arabicPeriod"/>
            </a:pPr>
            <a:r>
              <a:rPr lang="en-US" dirty="0"/>
              <a:t>Health behavior </a:t>
            </a:r>
          </a:p>
          <a:p>
            <a:pPr marL="658368" lvl="1" indent="-493268">
              <a:lnSpc>
                <a:spcPct val="100000"/>
              </a:lnSpc>
              <a:spcBef>
                <a:spcPts val="600"/>
              </a:spcBef>
              <a:spcAft>
                <a:spcPts val="0"/>
              </a:spcAft>
              <a:buFont typeface="Calibri"/>
              <a:buAutoNum type="arabicPeriod"/>
            </a:pPr>
            <a:r>
              <a:rPr lang="en-US" dirty="0"/>
              <a:t>Technology adoption</a:t>
            </a:r>
          </a:p>
          <a:p>
            <a:pPr marL="658368" lvl="1" indent="-493268">
              <a:lnSpc>
                <a:spcPct val="100000"/>
              </a:lnSpc>
              <a:spcBef>
                <a:spcPts val="600"/>
              </a:spcBef>
              <a:spcAft>
                <a:spcPts val="0"/>
              </a:spcAft>
              <a:buFont typeface="Times New Roman"/>
              <a:buAutoNum type="arabicPeriod"/>
            </a:pPr>
            <a:r>
              <a:rPr lang="en-US" dirty="0"/>
              <a:t>Insurance</a:t>
            </a:r>
          </a:p>
          <a:p>
            <a:pPr marL="658368" lvl="1" indent="-493268">
              <a:lnSpc>
                <a:spcPct val="100000"/>
              </a:lnSpc>
              <a:spcBef>
                <a:spcPts val="600"/>
              </a:spcBef>
              <a:spcAft>
                <a:spcPts val="0"/>
              </a:spcAft>
              <a:buFont typeface="Times New Roman"/>
              <a:buAutoNum type="arabicPeriod"/>
            </a:pPr>
            <a:r>
              <a:rPr lang="en-US" dirty="0"/>
              <a:t>Trust, cooperation and culture</a:t>
            </a:r>
          </a:p>
          <a:p>
            <a:pPr lvl="1"/>
            <a:endParaRPr lang="en-US" dirty="0"/>
          </a:p>
          <a:p>
            <a:pPr marL="165100" lvl="1" indent="0">
              <a:lnSpc>
                <a:spcPct val="100000"/>
              </a:lnSpc>
              <a:spcBef>
                <a:spcPts val="400"/>
              </a:spcBef>
              <a:spcAft>
                <a:spcPts val="0"/>
              </a:spcAft>
              <a:buNone/>
            </a:pPr>
            <a:r>
              <a:rPr lang="en-US" b="1" dirty="0"/>
              <a:t>Part 2: What’s special about behavioral economics in poor economies?</a:t>
            </a:r>
          </a:p>
          <a:p>
            <a:pPr marL="622300" lvl="1" indent="-457200">
              <a:lnSpc>
                <a:spcPct val="100000"/>
              </a:lnSpc>
              <a:spcBef>
                <a:spcPts val="400"/>
              </a:spcBef>
              <a:buFont typeface="+mj-lt"/>
              <a:buAutoNum type="arabicPeriod"/>
            </a:pPr>
            <a:r>
              <a:rPr lang="en-US" dirty="0"/>
              <a:t>Size distribution of firms; behavioral firms</a:t>
            </a:r>
          </a:p>
          <a:p>
            <a:pPr marL="622300" lvl="1" indent="-457200">
              <a:lnSpc>
                <a:spcPct val="100000"/>
              </a:lnSpc>
              <a:spcBef>
                <a:spcPts val="400"/>
              </a:spcBef>
              <a:buFont typeface="+mj-lt"/>
              <a:buAutoNum type="arabicPeriod"/>
            </a:pPr>
            <a:r>
              <a:rPr lang="en-US" dirty="0"/>
              <a:t>Psychology of poverty</a:t>
            </a:r>
          </a:p>
          <a:p>
            <a:pPr lvl="1"/>
            <a:endParaRPr lang="en-US" dirty="0"/>
          </a:p>
        </p:txBody>
      </p:sp>
    </p:spTree>
    <p:extLst>
      <p:ext uri="{BB962C8B-B14F-4D97-AF65-F5344CB8AC3E}">
        <p14:creationId xmlns:p14="http://schemas.microsoft.com/office/powerpoint/2010/main" val="402173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marL="165100" lvl="1" indent="0">
              <a:lnSpc>
                <a:spcPct val="100000"/>
              </a:lnSpc>
              <a:spcBef>
                <a:spcPts val="400"/>
              </a:spcBef>
              <a:spcAft>
                <a:spcPts val="0"/>
              </a:spcAft>
              <a:buNone/>
            </a:pPr>
            <a:r>
              <a:rPr lang="en-US" dirty="0"/>
              <a:t>Part 1: Behavioral perspectives on some issues from development economics</a:t>
            </a:r>
          </a:p>
          <a:p>
            <a:pPr marL="658368" lvl="1" indent="-493268">
              <a:lnSpc>
                <a:spcPct val="100000"/>
              </a:lnSpc>
              <a:spcBef>
                <a:spcPts val="600"/>
              </a:spcBef>
              <a:buFont typeface="Calibri"/>
              <a:buAutoNum type="arabicPeriod"/>
            </a:pPr>
            <a:r>
              <a:rPr lang="en-US" dirty="0"/>
              <a:t>High rates of return without rapid growth; Euler equation puzzle</a:t>
            </a:r>
          </a:p>
          <a:p>
            <a:pPr marL="658368" lvl="1" indent="-493268">
              <a:lnSpc>
                <a:spcPct val="100000"/>
              </a:lnSpc>
              <a:spcBef>
                <a:spcPts val="600"/>
              </a:spcBef>
              <a:spcAft>
                <a:spcPts val="0"/>
              </a:spcAft>
              <a:buFont typeface="Calibri"/>
              <a:buAutoNum type="arabicPeriod"/>
            </a:pPr>
            <a:r>
              <a:rPr lang="en-US" dirty="0"/>
              <a:t>Health behavior </a:t>
            </a:r>
          </a:p>
          <a:p>
            <a:pPr marL="658368" lvl="1" indent="-493268">
              <a:lnSpc>
                <a:spcPct val="100000"/>
              </a:lnSpc>
              <a:spcBef>
                <a:spcPts val="600"/>
              </a:spcBef>
              <a:spcAft>
                <a:spcPts val="0"/>
              </a:spcAft>
              <a:buFont typeface="Calibri"/>
              <a:buAutoNum type="arabicPeriod"/>
            </a:pPr>
            <a:r>
              <a:rPr lang="en-US" dirty="0"/>
              <a:t>Technology adoption</a:t>
            </a:r>
          </a:p>
          <a:p>
            <a:pPr marL="658368" lvl="1" indent="-493268">
              <a:lnSpc>
                <a:spcPct val="100000"/>
              </a:lnSpc>
              <a:spcBef>
                <a:spcPts val="600"/>
              </a:spcBef>
              <a:spcAft>
                <a:spcPts val="0"/>
              </a:spcAft>
              <a:buFont typeface="Times New Roman"/>
              <a:buAutoNum type="arabicPeriod"/>
            </a:pPr>
            <a:r>
              <a:rPr lang="en-US" dirty="0"/>
              <a:t>Insurance</a:t>
            </a:r>
          </a:p>
          <a:p>
            <a:pPr marL="658368" lvl="1" indent="-493268">
              <a:lnSpc>
                <a:spcPct val="100000"/>
              </a:lnSpc>
              <a:spcBef>
                <a:spcPts val="600"/>
              </a:spcBef>
              <a:spcAft>
                <a:spcPts val="0"/>
              </a:spcAft>
              <a:buFont typeface="Times New Roman"/>
              <a:buAutoNum type="arabicPeriod"/>
            </a:pPr>
            <a:r>
              <a:rPr lang="en-US" dirty="0"/>
              <a:t>Trust, cooperation and culture</a:t>
            </a:r>
          </a:p>
          <a:p>
            <a:pPr lvl="1"/>
            <a:endParaRPr lang="en-US" dirty="0"/>
          </a:p>
          <a:p>
            <a:pPr marL="165100" lvl="1" indent="0">
              <a:lnSpc>
                <a:spcPct val="100000"/>
              </a:lnSpc>
              <a:spcBef>
                <a:spcPts val="400"/>
              </a:spcBef>
              <a:spcAft>
                <a:spcPts val="0"/>
              </a:spcAft>
              <a:buNone/>
            </a:pPr>
            <a:r>
              <a:rPr lang="en-US" dirty="0"/>
              <a:t>Part 2: What’s special about behavioral economics in poor economies?</a:t>
            </a:r>
          </a:p>
          <a:p>
            <a:pPr marL="622300" lvl="1" indent="-457200">
              <a:lnSpc>
                <a:spcPct val="100000"/>
              </a:lnSpc>
              <a:spcBef>
                <a:spcPts val="400"/>
              </a:spcBef>
              <a:buFont typeface="+mj-lt"/>
              <a:buAutoNum type="arabicPeriod"/>
            </a:pPr>
            <a:r>
              <a:rPr lang="en-US" b="1" dirty="0"/>
              <a:t>Size distribution of firms; behavioral firms</a:t>
            </a:r>
          </a:p>
          <a:p>
            <a:pPr marL="622300" lvl="1" indent="-457200">
              <a:lnSpc>
                <a:spcPct val="100000"/>
              </a:lnSpc>
              <a:spcBef>
                <a:spcPts val="400"/>
              </a:spcBef>
              <a:buFont typeface="+mj-lt"/>
              <a:buAutoNum type="arabicPeriod"/>
            </a:pPr>
            <a:r>
              <a:rPr lang="en-US" dirty="0"/>
              <a:t>Psychology of poverty</a:t>
            </a:r>
          </a:p>
          <a:p>
            <a:pPr lvl="1"/>
            <a:endParaRPr lang="en-US" dirty="0"/>
          </a:p>
        </p:txBody>
      </p:sp>
    </p:spTree>
    <p:extLst>
      <p:ext uri="{BB962C8B-B14F-4D97-AF65-F5344CB8AC3E}">
        <p14:creationId xmlns:p14="http://schemas.microsoft.com/office/powerpoint/2010/main" val="437594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Behavioral firms in the informal economy</a:t>
            </a:r>
          </a:p>
        </p:txBody>
      </p:sp>
      <p:sp>
        <p:nvSpPr>
          <p:cNvPr id="3" name="Content Placeholder 2"/>
          <p:cNvSpPr>
            <a:spLocks noGrp="1"/>
          </p:cNvSpPr>
          <p:nvPr>
            <p:ph idx="1"/>
          </p:nvPr>
        </p:nvSpPr>
        <p:spPr/>
        <p:txBody>
          <a:bodyPr>
            <a:normAutofit fontScale="92500" lnSpcReduction="10000"/>
          </a:bodyPr>
          <a:lstStyle/>
          <a:p>
            <a:r>
              <a:rPr lang="en-US" dirty="0"/>
              <a:t>Chicago critique of behavioral economics: Even if only 5% do not have behavioral biases, they are the ones who will become the CEOs of Walmart </a:t>
            </a:r>
            <a:r>
              <a:rPr lang="en-US" dirty="0" err="1"/>
              <a:t>etc</a:t>
            </a:r>
            <a:r>
              <a:rPr lang="en-US" dirty="0"/>
              <a:t>…</a:t>
            </a:r>
          </a:p>
          <a:p>
            <a:r>
              <a:rPr lang="en-US" dirty="0"/>
              <a:t>Distortions in developing countries prevent efficient firms from growing and displacing less efficient ones</a:t>
            </a:r>
          </a:p>
          <a:p>
            <a:r>
              <a:rPr lang="en-US" dirty="0"/>
              <a:t>People in developing countries are not just behavioral consumers, </a:t>
            </a:r>
            <a:r>
              <a:rPr lang="en-US" i="1" dirty="0"/>
              <a:t>they are behavioral firms</a:t>
            </a:r>
            <a:r>
              <a:rPr lang="en-US" dirty="0"/>
              <a:t>. Or at least </a:t>
            </a:r>
            <a:r>
              <a:rPr lang="en-US" i="1" dirty="0"/>
              <a:t>behavioral managers.</a:t>
            </a:r>
            <a:endParaRPr lang="en-US" dirty="0"/>
          </a:p>
          <a:p>
            <a:r>
              <a:rPr lang="en-US" i="1" dirty="0"/>
              <a:t>Most</a:t>
            </a:r>
            <a:r>
              <a:rPr lang="en-US" dirty="0"/>
              <a:t> poor people in developing countries operate a “firm”</a:t>
            </a:r>
          </a:p>
          <a:p>
            <a:pPr lvl="1"/>
            <a:r>
              <a:rPr lang="en-US" dirty="0"/>
              <a:t>Most rural poor operate a farm. </a:t>
            </a:r>
          </a:p>
          <a:p>
            <a:pPr lvl="1"/>
            <a:r>
              <a:rPr lang="en-US" dirty="0"/>
              <a:t>Many additionally run a non-agricultural business </a:t>
            </a:r>
          </a:p>
          <a:p>
            <a:pPr lvl="1"/>
            <a:r>
              <a:rPr lang="en-US" dirty="0"/>
              <a:t>About 50% of the urban poor run a business (Banerjee and </a:t>
            </a:r>
            <a:r>
              <a:rPr lang="en-US" dirty="0" err="1"/>
              <a:t>Duflo</a:t>
            </a:r>
            <a:r>
              <a:rPr lang="en-US" dirty="0"/>
              <a:t> 2007)</a:t>
            </a:r>
          </a:p>
          <a:p>
            <a:pPr lvl="1"/>
            <a:r>
              <a:rPr lang="en-US" dirty="0"/>
              <a:t>Comparison: 12% self-employed in OECD</a:t>
            </a:r>
          </a:p>
          <a:p>
            <a:endParaRPr lang="en-US" dirty="0"/>
          </a:p>
          <a:p>
            <a:endParaRPr lang="en-US" dirty="0"/>
          </a:p>
          <a:p>
            <a:endParaRPr lang="en-US" dirty="0"/>
          </a:p>
        </p:txBody>
      </p:sp>
    </p:spTree>
    <p:extLst>
      <p:ext uri="{BB962C8B-B14F-4D97-AF65-F5344CB8AC3E}">
        <p14:creationId xmlns:p14="http://schemas.microsoft.com/office/powerpoint/2010/main" val="195000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marL="165100" lvl="1" indent="0">
              <a:lnSpc>
                <a:spcPct val="100000"/>
              </a:lnSpc>
              <a:spcBef>
                <a:spcPts val="400"/>
              </a:spcBef>
              <a:spcAft>
                <a:spcPts val="0"/>
              </a:spcAft>
              <a:buNone/>
            </a:pPr>
            <a:r>
              <a:rPr lang="en-US" dirty="0"/>
              <a:t>Part 1: Behavioral perspectives on some issues from development economics</a:t>
            </a:r>
          </a:p>
          <a:p>
            <a:pPr marL="658368" lvl="1" indent="-493268">
              <a:lnSpc>
                <a:spcPct val="100000"/>
              </a:lnSpc>
              <a:spcBef>
                <a:spcPts val="600"/>
              </a:spcBef>
              <a:buFont typeface="Calibri"/>
              <a:buAutoNum type="arabicPeriod"/>
            </a:pPr>
            <a:r>
              <a:rPr lang="en-US" b="1" dirty="0"/>
              <a:t>High rates of return without rapid growth; Euler equation puzzle</a:t>
            </a:r>
          </a:p>
          <a:p>
            <a:pPr marL="658368" lvl="1" indent="-493268">
              <a:lnSpc>
                <a:spcPct val="100000"/>
              </a:lnSpc>
              <a:spcBef>
                <a:spcPts val="600"/>
              </a:spcBef>
              <a:spcAft>
                <a:spcPts val="0"/>
              </a:spcAft>
              <a:buFont typeface="Calibri"/>
              <a:buAutoNum type="arabicPeriod"/>
            </a:pPr>
            <a:r>
              <a:rPr lang="en-US" dirty="0"/>
              <a:t>Health behavior </a:t>
            </a:r>
          </a:p>
          <a:p>
            <a:pPr marL="658368" lvl="1" indent="-493268">
              <a:lnSpc>
                <a:spcPct val="100000"/>
              </a:lnSpc>
              <a:spcBef>
                <a:spcPts val="600"/>
              </a:spcBef>
              <a:spcAft>
                <a:spcPts val="0"/>
              </a:spcAft>
              <a:buFont typeface="Calibri"/>
              <a:buAutoNum type="arabicPeriod"/>
            </a:pPr>
            <a:r>
              <a:rPr lang="en-US" dirty="0"/>
              <a:t>Technology adoption</a:t>
            </a:r>
          </a:p>
          <a:p>
            <a:pPr marL="658368" lvl="1" indent="-493268">
              <a:lnSpc>
                <a:spcPct val="100000"/>
              </a:lnSpc>
              <a:spcBef>
                <a:spcPts val="600"/>
              </a:spcBef>
              <a:spcAft>
                <a:spcPts val="0"/>
              </a:spcAft>
              <a:buFont typeface="Times New Roman"/>
              <a:buAutoNum type="arabicPeriod"/>
            </a:pPr>
            <a:r>
              <a:rPr lang="en-US" dirty="0"/>
              <a:t>Insurance</a:t>
            </a:r>
          </a:p>
          <a:p>
            <a:pPr marL="658368" lvl="1" indent="-493268">
              <a:lnSpc>
                <a:spcPct val="100000"/>
              </a:lnSpc>
              <a:spcBef>
                <a:spcPts val="600"/>
              </a:spcBef>
              <a:spcAft>
                <a:spcPts val="0"/>
              </a:spcAft>
              <a:buFont typeface="Times New Roman"/>
              <a:buAutoNum type="arabicPeriod"/>
            </a:pPr>
            <a:r>
              <a:rPr lang="en-US" dirty="0"/>
              <a:t>Trust, cooperation and culture</a:t>
            </a:r>
          </a:p>
          <a:p>
            <a:pPr lvl="1"/>
            <a:endParaRPr lang="en-US" dirty="0"/>
          </a:p>
          <a:p>
            <a:pPr marL="165100" lvl="1" indent="0">
              <a:lnSpc>
                <a:spcPct val="100000"/>
              </a:lnSpc>
              <a:spcBef>
                <a:spcPts val="400"/>
              </a:spcBef>
              <a:spcAft>
                <a:spcPts val="0"/>
              </a:spcAft>
              <a:buNone/>
            </a:pPr>
            <a:r>
              <a:rPr lang="en-US" dirty="0"/>
              <a:t>Part 2: What’s special about behavioral economics in poor economies?</a:t>
            </a:r>
          </a:p>
          <a:p>
            <a:pPr marL="622300" lvl="1" indent="-457200">
              <a:lnSpc>
                <a:spcPct val="100000"/>
              </a:lnSpc>
              <a:spcBef>
                <a:spcPts val="400"/>
              </a:spcBef>
              <a:buFont typeface="+mj-lt"/>
              <a:buAutoNum type="arabicPeriod"/>
            </a:pPr>
            <a:r>
              <a:rPr lang="en-US" dirty="0"/>
              <a:t>Size distribution of firms; behavioral firms</a:t>
            </a:r>
          </a:p>
          <a:p>
            <a:pPr marL="622300" lvl="1" indent="-457200">
              <a:lnSpc>
                <a:spcPct val="100000"/>
              </a:lnSpc>
              <a:spcBef>
                <a:spcPts val="400"/>
              </a:spcBef>
              <a:buFont typeface="+mj-lt"/>
              <a:buAutoNum type="arabicPeriod"/>
            </a:pPr>
            <a:r>
              <a:rPr lang="en-US" dirty="0"/>
              <a:t>Psychology of poverty</a:t>
            </a:r>
          </a:p>
          <a:p>
            <a:pPr lvl="1"/>
            <a:endParaRPr lang="en-US" dirty="0"/>
          </a:p>
        </p:txBody>
      </p:sp>
    </p:spTree>
    <p:extLst>
      <p:ext uri="{BB962C8B-B14F-4D97-AF65-F5344CB8AC3E}">
        <p14:creationId xmlns:p14="http://schemas.microsoft.com/office/powerpoint/2010/main" val="2426618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lvl="0">
              <a:spcBef>
                <a:spcPts val="0"/>
              </a:spcBef>
              <a:buNone/>
            </a:pPr>
            <a:r>
              <a:rPr lang="en-US" dirty="0"/>
              <a:t>Labor in poor countries</a:t>
            </a:r>
          </a:p>
        </p:txBody>
      </p:sp>
      <p:sp>
        <p:nvSpPr>
          <p:cNvPr id="620" name="Shape 620"/>
          <p:cNvSpPr txBox="1">
            <a:spLocks noGrp="1"/>
          </p:cNvSpPr>
          <p:nvPr>
            <p:ph type="body" idx="1"/>
          </p:nvPr>
        </p:nvSpPr>
        <p:spPr>
          <a:xfrm>
            <a:off x="1077823" y="1711140"/>
            <a:ext cx="10058400" cy="4023300"/>
          </a:xfrm>
          <a:prstGeom prst="rect">
            <a:avLst/>
          </a:prstGeom>
        </p:spPr>
        <p:txBody>
          <a:bodyPr lIns="121900" tIns="121900" rIns="121900" bIns="121900" anchor="t" anchorCtr="0">
            <a:noAutofit/>
          </a:bodyPr>
          <a:lstStyle/>
          <a:p>
            <a:pPr marL="0" indent="0">
              <a:buNone/>
            </a:pPr>
            <a:r>
              <a:rPr lang="en-US" sz="2400" dirty="0"/>
              <a:t>Self-employment is high</a:t>
            </a:r>
          </a:p>
          <a:p>
            <a:pPr marL="0" indent="0">
              <a:buNone/>
            </a:pPr>
            <a:r>
              <a:rPr lang="en-US" sz="2400" dirty="0"/>
              <a:t>Wage labor is usually casual, in short spells, w/ low predictability</a:t>
            </a:r>
          </a:p>
          <a:p>
            <a:pPr marL="0" lvl="0" indent="0" rtl="0">
              <a:lnSpc>
                <a:spcPct val="100000"/>
              </a:lnSpc>
              <a:spcBef>
                <a:spcPts val="0"/>
              </a:spcBef>
              <a:buNone/>
            </a:pPr>
            <a:endParaRPr lang="en-US" sz="2400" dirty="0"/>
          </a:p>
          <a:p>
            <a:pPr marL="0" lvl="0" indent="0" rtl="0">
              <a:lnSpc>
                <a:spcPct val="100000"/>
              </a:lnSpc>
              <a:spcBef>
                <a:spcPts val="0"/>
              </a:spcBef>
              <a:buNone/>
            </a:pPr>
            <a:r>
              <a:rPr lang="en-US" sz="2400" dirty="0"/>
              <a:t>Regular employment may be costly:</a:t>
            </a:r>
          </a:p>
          <a:p>
            <a:pPr>
              <a:lnSpc>
                <a:spcPct val="100000"/>
              </a:lnSpc>
              <a:spcBef>
                <a:spcPts val="0"/>
              </a:spcBef>
            </a:pPr>
            <a:r>
              <a:rPr lang="en-US" sz="2400" dirty="0"/>
              <a:t>Loss of flexibility in scheduling, loss of autonomy</a:t>
            </a:r>
          </a:p>
          <a:p>
            <a:pPr>
              <a:lnSpc>
                <a:spcPct val="100000"/>
              </a:lnSpc>
              <a:spcBef>
                <a:spcPts val="0"/>
              </a:spcBef>
            </a:pPr>
            <a:r>
              <a:rPr lang="en-US" sz="2400" dirty="0"/>
              <a:t>Low hours in many contexts</a:t>
            </a:r>
          </a:p>
          <a:p>
            <a:pPr>
              <a:lnSpc>
                <a:spcPct val="100000"/>
              </a:lnSpc>
              <a:spcBef>
                <a:spcPts val="0"/>
              </a:spcBef>
            </a:pPr>
            <a:r>
              <a:rPr lang="en-US" sz="2400" dirty="0"/>
              <a:t>High teacher absence not only in public schools, but also private schools</a:t>
            </a:r>
          </a:p>
          <a:p>
            <a:pPr>
              <a:lnSpc>
                <a:spcPct val="100000"/>
              </a:lnSpc>
              <a:spcBef>
                <a:spcPts val="0"/>
              </a:spcBef>
            </a:pPr>
            <a:r>
              <a:rPr lang="en-US" sz="2400" dirty="0"/>
              <a:t>Evidence that people move in and out of the formal sector </a:t>
            </a:r>
          </a:p>
          <a:p>
            <a:pPr>
              <a:lnSpc>
                <a:spcPct val="100000"/>
              </a:lnSpc>
              <a:spcBef>
                <a:spcPts val="0"/>
              </a:spcBef>
            </a:pPr>
            <a:r>
              <a:rPr lang="en-US" sz="2400" dirty="0" err="1"/>
              <a:t>Blattman</a:t>
            </a:r>
            <a:r>
              <a:rPr lang="en-US" sz="2400" dirty="0"/>
              <a:t> and </a:t>
            </a:r>
            <a:r>
              <a:rPr lang="en-US" sz="2400" dirty="0" err="1"/>
              <a:t>Dercon</a:t>
            </a:r>
            <a:r>
              <a:rPr lang="en-US" sz="2400" dirty="0"/>
              <a:t> (2017) randomly assign industrial jobs in Ethiopia, finding that workers quickly quit and move to different sectors.</a:t>
            </a:r>
          </a:p>
          <a:p>
            <a:pPr marL="0" lvl="0" indent="0">
              <a:lnSpc>
                <a:spcPct val="100000"/>
              </a:lnSpc>
              <a:spcBef>
                <a:spcPts val="0"/>
              </a:spcBef>
              <a:buNone/>
            </a:pPr>
            <a:endParaRPr lang="en-US" sz="2400" dirty="0"/>
          </a:p>
          <a:p>
            <a:pPr marL="0" indent="0">
              <a:spcBef>
                <a:spcPts val="0"/>
              </a:spcBef>
              <a:buNone/>
            </a:pPr>
            <a:r>
              <a:rPr lang="en-US" sz="2400" dirty="0"/>
              <a:t>Wage premia for many formal jobs. Strategic complementarities in regular employment?</a:t>
            </a:r>
            <a:endParaRPr sz="2400" dirty="0"/>
          </a:p>
        </p:txBody>
      </p:sp>
      <p:sp>
        <p:nvSpPr>
          <p:cNvPr id="621" name="Shape 62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40</a:t>
            </a:fld>
            <a:endParaRPr lang="en-US"/>
          </a:p>
        </p:txBody>
      </p:sp>
    </p:spTree>
    <p:extLst>
      <p:ext uri="{BB962C8B-B14F-4D97-AF65-F5344CB8AC3E}">
        <p14:creationId xmlns:p14="http://schemas.microsoft.com/office/powerpoint/2010/main" val="1886727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1097279" y="286603"/>
            <a:ext cx="10058400" cy="1450800"/>
          </a:xfrm>
          <a:prstGeom prst="rect">
            <a:avLst/>
          </a:prstGeom>
        </p:spPr>
        <p:txBody>
          <a:bodyPr lIns="121900" tIns="121900" rIns="121900" bIns="121900" anchor="b" anchorCtr="0">
            <a:noAutofit/>
          </a:bodyPr>
          <a:lstStyle/>
          <a:p>
            <a:pPr lvl="0">
              <a:spcBef>
                <a:spcPts val="0"/>
              </a:spcBef>
              <a:buNone/>
            </a:pPr>
            <a:r>
              <a:rPr lang="en-US"/>
              <a:t>Factory discipline as commitment device</a:t>
            </a:r>
          </a:p>
        </p:txBody>
      </p:sp>
      <p:sp>
        <p:nvSpPr>
          <p:cNvPr id="644" name="Shape 644"/>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marL="0" lvl="0" indent="0" rtl="0">
              <a:lnSpc>
                <a:spcPct val="100000"/>
              </a:lnSpc>
              <a:spcBef>
                <a:spcPts val="0"/>
              </a:spcBef>
              <a:buNone/>
            </a:pPr>
            <a:r>
              <a:rPr lang="en-US" sz="2400" dirty="0"/>
              <a:t>Clark (1994) argues workers want factory discipline as a commitment device</a:t>
            </a:r>
          </a:p>
          <a:p>
            <a:pPr marL="482600" lvl="0" indent="-342900">
              <a:lnSpc>
                <a:spcPct val="100000"/>
              </a:lnSpc>
              <a:spcBef>
                <a:spcPts val="400"/>
              </a:spcBef>
              <a:buSzPct val="35000"/>
              <a:buFont typeface="Wingdings" panose="05000000000000000000" pitchFamily="2" charset="2"/>
              <a:buChar char="l"/>
            </a:pPr>
            <a:r>
              <a:rPr lang="en-US" sz="2400" dirty="0"/>
              <a:t>Much rosier view </a:t>
            </a:r>
          </a:p>
          <a:p>
            <a:pPr marL="0" lvl="0" indent="0">
              <a:lnSpc>
                <a:spcPct val="100000"/>
              </a:lnSpc>
              <a:spcBef>
                <a:spcPts val="0"/>
              </a:spcBef>
              <a:buNone/>
            </a:pPr>
            <a:endParaRPr lang="en-US" sz="2400" dirty="0"/>
          </a:p>
          <a:p>
            <a:pPr marL="0" lvl="0" indent="0">
              <a:lnSpc>
                <a:spcPct val="100000"/>
              </a:lnSpc>
              <a:spcBef>
                <a:spcPts val="0"/>
              </a:spcBef>
              <a:buNone/>
            </a:pPr>
            <a:r>
              <a:rPr lang="en-US" sz="2400" dirty="0"/>
              <a:t>Kaur, Kremer, Mullainathan (2015)</a:t>
            </a:r>
          </a:p>
          <a:p>
            <a:pPr marL="482600" lvl="0" indent="-342900">
              <a:lnSpc>
                <a:spcPct val="100000"/>
              </a:lnSpc>
              <a:spcBef>
                <a:spcPts val="400"/>
              </a:spcBef>
              <a:buSzPct val="35000"/>
              <a:buFont typeface="Wingdings" panose="05000000000000000000" pitchFamily="2" charset="2"/>
              <a:buChar char="l"/>
            </a:pPr>
            <a:r>
              <a:rPr lang="en-US" sz="2400" dirty="0"/>
              <a:t>Find many data entry workers choose dominated commitment contract over piece rate contract</a:t>
            </a:r>
          </a:p>
          <a:p>
            <a:pPr marL="482600" lvl="0" indent="-342900">
              <a:lnSpc>
                <a:spcPct val="100000"/>
              </a:lnSpc>
              <a:spcBef>
                <a:spcPts val="400"/>
              </a:spcBef>
              <a:buSzPct val="35000"/>
              <a:buFont typeface="Wingdings" panose="05000000000000000000" pitchFamily="2" charset="2"/>
              <a:buChar char="l"/>
            </a:pPr>
            <a:r>
              <a:rPr lang="en-US" sz="2400" dirty="0"/>
              <a:t>However, also find substantial heterogeneity</a:t>
            </a:r>
          </a:p>
          <a:p>
            <a:pPr marL="482600" lvl="0" indent="-342900">
              <a:lnSpc>
                <a:spcPct val="100000"/>
              </a:lnSpc>
              <a:spcBef>
                <a:spcPts val="400"/>
              </a:spcBef>
              <a:buSzPct val="35000"/>
              <a:buFont typeface="Wingdings" panose="05000000000000000000" pitchFamily="2" charset="2"/>
              <a:buChar char="l"/>
            </a:pPr>
            <a:r>
              <a:rPr lang="en-US" sz="2400" dirty="0"/>
              <a:t>With asymmetric information, firms may screen out undesirable workers with factory discipline or steep incentives, reducing overall welfare</a:t>
            </a:r>
          </a:p>
        </p:txBody>
      </p:sp>
      <p:sp>
        <p:nvSpPr>
          <p:cNvPr id="645" name="Shape 645"/>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703216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Weak political and market institutions imply difficult decision environments</a:t>
            </a:r>
          </a:p>
        </p:txBody>
      </p:sp>
      <p:sp>
        <p:nvSpPr>
          <p:cNvPr id="3" name="Content Placeholder 2"/>
          <p:cNvSpPr>
            <a:spLocks noGrp="1"/>
          </p:cNvSpPr>
          <p:nvPr>
            <p:ph idx="1"/>
          </p:nvPr>
        </p:nvSpPr>
        <p:spPr>
          <a:xfrm>
            <a:off x="838200" y="1825625"/>
            <a:ext cx="10515600" cy="5257346"/>
          </a:xfrm>
        </p:spPr>
        <p:txBody>
          <a:bodyPr>
            <a:normAutofit lnSpcReduction="10000"/>
          </a:bodyPr>
          <a:lstStyle/>
          <a:p>
            <a:r>
              <a:rPr lang="en-US" dirty="0"/>
              <a:t>Weak governments result in absence of quality assurance, consumer protection </a:t>
            </a:r>
          </a:p>
          <a:p>
            <a:r>
              <a:rPr lang="en-US" dirty="0"/>
              <a:t>Implies choice sets include more bad options than in rich countries</a:t>
            </a:r>
          </a:p>
          <a:p>
            <a:pPr lvl="1"/>
            <a:r>
              <a:rPr lang="en-US" dirty="0"/>
              <a:t>Does this “doctor” have any medical training?</a:t>
            </a:r>
          </a:p>
          <a:p>
            <a:pPr lvl="1"/>
            <a:r>
              <a:rPr lang="en-US" dirty="0"/>
              <a:t>Should I treat my water to make sure it is safe?</a:t>
            </a:r>
          </a:p>
          <a:p>
            <a:r>
              <a:rPr lang="en-US" dirty="0"/>
              <a:t>With poorly set defaults</a:t>
            </a:r>
          </a:p>
          <a:p>
            <a:pPr lvl="1"/>
            <a:r>
              <a:rPr lang="en-US" dirty="0"/>
              <a:t>e.g. no social security withholding, no chosen-by-employer health plan</a:t>
            </a:r>
          </a:p>
          <a:p>
            <a:r>
              <a:rPr lang="en-US" dirty="0"/>
              <a:t>Lacking the commitment and perhaps social norms provided by (say) a formal employer</a:t>
            </a:r>
          </a:p>
          <a:p>
            <a:r>
              <a:rPr lang="en-US" dirty="0"/>
              <a:t>In information poor environments with few debiasing efforts</a:t>
            </a:r>
          </a:p>
          <a:p>
            <a:pPr lvl="1"/>
            <a:r>
              <a:rPr lang="en-US" dirty="0"/>
              <a:t>(Likely rational) lack of trust in many sources of information, including governments.</a:t>
            </a:r>
          </a:p>
          <a:p>
            <a:pPr lvl="1"/>
            <a:r>
              <a:rPr lang="en-US" dirty="0"/>
              <a:t>Missing markets for experts</a:t>
            </a:r>
          </a:p>
          <a:p>
            <a:pPr lvl="1"/>
            <a:endParaRPr lang="en-US" dirty="0"/>
          </a:p>
          <a:p>
            <a:endParaRPr lang="en-US" dirty="0"/>
          </a:p>
          <a:p>
            <a:endParaRPr lang="en-US" dirty="0"/>
          </a:p>
        </p:txBody>
      </p:sp>
    </p:spTree>
    <p:extLst>
      <p:ext uri="{BB962C8B-B14F-4D97-AF65-F5344CB8AC3E}">
        <p14:creationId xmlns:p14="http://schemas.microsoft.com/office/powerpoint/2010/main" val="2428352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marL="165100" lvl="1" indent="0">
              <a:lnSpc>
                <a:spcPct val="100000"/>
              </a:lnSpc>
              <a:spcBef>
                <a:spcPts val="400"/>
              </a:spcBef>
              <a:spcAft>
                <a:spcPts val="0"/>
              </a:spcAft>
              <a:buNone/>
            </a:pPr>
            <a:r>
              <a:rPr lang="en-US" dirty="0"/>
              <a:t>Part 1: Behavioral perspectives on some issues from development economics</a:t>
            </a:r>
          </a:p>
          <a:p>
            <a:pPr marL="658368" lvl="1" indent="-493268">
              <a:lnSpc>
                <a:spcPct val="100000"/>
              </a:lnSpc>
              <a:spcBef>
                <a:spcPts val="600"/>
              </a:spcBef>
              <a:buFont typeface="Calibri"/>
              <a:buAutoNum type="arabicPeriod"/>
            </a:pPr>
            <a:r>
              <a:rPr lang="en-US" dirty="0"/>
              <a:t>High rates of return without rapid growth; Euler equation puzzle</a:t>
            </a:r>
          </a:p>
          <a:p>
            <a:pPr marL="658368" lvl="1" indent="-493268">
              <a:lnSpc>
                <a:spcPct val="100000"/>
              </a:lnSpc>
              <a:spcBef>
                <a:spcPts val="600"/>
              </a:spcBef>
              <a:spcAft>
                <a:spcPts val="0"/>
              </a:spcAft>
              <a:buFont typeface="Calibri"/>
              <a:buAutoNum type="arabicPeriod"/>
            </a:pPr>
            <a:r>
              <a:rPr lang="en-US" dirty="0"/>
              <a:t>Health behavior </a:t>
            </a:r>
          </a:p>
          <a:p>
            <a:pPr marL="658368" lvl="1" indent="-493268">
              <a:lnSpc>
                <a:spcPct val="100000"/>
              </a:lnSpc>
              <a:spcBef>
                <a:spcPts val="600"/>
              </a:spcBef>
              <a:spcAft>
                <a:spcPts val="0"/>
              </a:spcAft>
              <a:buFont typeface="Calibri"/>
              <a:buAutoNum type="arabicPeriod"/>
            </a:pPr>
            <a:r>
              <a:rPr lang="en-US" dirty="0"/>
              <a:t>Technology adoption</a:t>
            </a:r>
          </a:p>
          <a:p>
            <a:pPr marL="658368" lvl="1" indent="-493268">
              <a:lnSpc>
                <a:spcPct val="100000"/>
              </a:lnSpc>
              <a:spcBef>
                <a:spcPts val="600"/>
              </a:spcBef>
              <a:spcAft>
                <a:spcPts val="0"/>
              </a:spcAft>
              <a:buFont typeface="Times New Roman"/>
              <a:buAutoNum type="arabicPeriod"/>
            </a:pPr>
            <a:r>
              <a:rPr lang="en-US" dirty="0"/>
              <a:t>Insurance</a:t>
            </a:r>
          </a:p>
          <a:p>
            <a:pPr marL="658368" lvl="1" indent="-493268">
              <a:lnSpc>
                <a:spcPct val="100000"/>
              </a:lnSpc>
              <a:spcBef>
                <a:spcPts val="600"/>
              </a:spcBef>
              <a:spcAft>
                <a:spcPts val="0"/>
              </a:spcAft>
              <a:buFont typeface="Times New Roman"/>
              <a:buAutoNum type="arabicPeriod"/>
            </a:pPr>
            <a:r>
              <a:rPr lang="en-US" dirty="0"/>
              <a:t>Trust, cooperation and culture</a:t>
            </a:r>
          </a:p>
          <a:p>
            <a:pPr lvl="1"/>
            <a:endParaRPr lang="en-US" dirty="0"/>
          </a:p>
          <a:p>
            <a:pPr marL="165100" lvl="1" indent="0">
              <a:lnSpc>
                <a:spcPct val="100000"/>
              </a:lnSpc>
              <a:spcBef>
                <a:spcPts val="400"/>
              </a:spcBef>
              <a:spcAft>
                <a:spcPts val="0"/>
              </a:spcAft>
              <a:buNone/>
            </a:pPr>
            <a:r>
              <a:rPr lang="en-US" dirty="0"/>
              <a:t>Part 2: What’s special about behavioral economics in poor economies?</a:t>
            </a:r>
          </a:p>
          <a:p>
            <a:pPr marL="622300" lvl="1" indent="-457200">
              <a:lnSpc>
                <a:spcPct val="100000"/>
              </a:lnSpc>
              <a:spcBef>
                <a:spcPts val="400"/>
              </a:spcBef>
              <a:buFont typeface="+mj-lt"/>
              <a:buAutoNum type="arabicPeriod"/>
            </a:pPr>
            <a:r>
              <a:rPr lang="en-US" dirty="0"/>
              <a:t>Size distribution of firms; behavioral firms</a:t>
            </a:r>
          </a:p>
          <a:p>
            <a:pPr marL="622300" lvl="1" indent="-457200">
              <a:lnSpc>
                <a:spcPct val="100000"/>
              </a:lnSpc>
              <a:spcBef>
                <a:spcPts val="400"/>
              </a:spcBef>
              <a:buFont typeface="+mj-lt"/>
              <a:buAutoNum type="arabicPeriod"/>
            </a:pPr>
            <a:r>
              <a:rPr lang="en-US" b="1" dirty="0"/>
              <a:t>Psychology of poverty</a:t>
            </a:r>
          </a:p>
          <a:p>
            <a:pPr lvl="1"/>
            <a:endParaRPr lang="en-US" dirty="0"/>
          </a:p>
        </p:txBody>
      </p:sp>
    </p:spTree>
    <p:extLst>
      <p:ext uri="{BB962C8B-B14F-4D97-AF65-F5344CB8AC3E}">
        <p14:creationId xmlns:p14="http://schemas.microsoft.com/office/powerpoint/2010/main" val="2694330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B4821-E049-40E1-8746-A3E396645AE0}"/>
              </a:ext>
            </a:extLst>
          </p:cNvPr>
          <p:cNvSpPr>
            <a:spLocks noGrp="1"/>
          </p:cNvSpPr>
          <p:nvPr>
            <p:ph type="title"/>
          </p:nvPr>
        </p:nvSpPr>
        <p:spPr/>
        <p:txBody>
          <a:bodyPr/>
          <a:lstStyle/>
          <a:p>
            <a:r>
              <a:rPr lang="en-US" dirty="0"/>
              <a:t>Psychological poverty traps?</a:t>
            </a:r>
          </a:p>
        </p:txBody>
      </p:sp>
      <p:sp>
        <p:nvSpPr>
          <p:cNvPr id="3" name="Content Placeholder 2">
            <a:extLst>
              <a:ext uri="{FF2B5EF4-FFF2-40B4-BE49-F238E27FC236}">
                <a16:creationId xmlns:a16="http://schemas.microsoft.com/office/drawing/2014/main" xmlns="" id="{2C92997D-AFCD-4BAC-BBCE-3B643B3EB475}"/>
              </a:ext>
            </a:extLst>
          </p:cNvPr>
          <p:cNvSpPr>
            <a:spLocks noGrp="1"/>
          </p:cNvSpPr>
          <p:nvPr>
            <p:ph idx="1"/>
          </p:nvPr>
        </p:nvSpPr>
        <p:spPr/>
        <p:txBody>
          <a:bodyPr>
            <a:normAutofit lnSpcReduction="10000"/>
          </a:bodyPr>
          <a:lstStyle/>
          <a:p>
            <a:r>
              <a:rPr lang="en-US" dirty="0"/>
              <a:t>(Seemingly) sub-optimal behaviors among the poor</a:t>
            </a:r>
          </a:p>
          <a:p>
            <a:endParaRPr lang="en-US" dirty="0"/>
          </a:p>
          <a:p>
            <a:r>
              <a:rPr lang="en-US" dirty="0"/>
              <a:t>Why?</a:t>
            </a:r>
          </a:p>
          <a:p>
            <a:pPr lvl="1"/>
            <a:r>
              <a:rPr lang="en-US" dirty="0"/>
              <a:t>Structural conditions</a:t>
            </a:r>
          </a:p>
          <a:p>
            <a:pPr lvl="1"/>
            <a:r>
              <a:rPr lang="en-US" dirty="0"/>
              <a:t>Selection / omitted variables (e.g. education)</a:t>
            </a:r>
          </a:p>
          <a:p>
            <a:pPr lvl="1"/>
            <a:r>
              <a:rPr lang="en-US" dirty="0"/>
              <a:t>Treatment effect of poverty</a:t>
            </a:r>
          </a:p>
          <a:p>
            <a:pPr lvl="1"/>
            <a:endParaRPr lang="en-US" dirty="0"/>
          </a:p>
          <a:p>
            <a:r>
              <a:rPr lang="en-US" dirty="0"/>
              <a:t>A `psychological poverty trap’?</a:t>
            </a:r>
          </a:p>
          <a:p>
            <a:pPr lvl="1"/>
            <a:r>
              <a:rPr lang="en-US" dirty="0"/>
              <a:t>Poverty impedes cognition, decision-making, and productivity</a:t>
            </a:r>
          </a:p>
          <a:p>
            <a:pPr lvl="1"/>
            <a:r>
              <a:rPr lang="en-US" dirty="0"/>
              <a:t>his in turn affects future poverty</a:t>
            </a:r>
          </a:p>
        </p:txBody>
      </p:sp>
    </p:spTree>
    <p:extLst>
      <p:ext uri="{BB962C8B-B14F-4D97-AF65-F5344CB8AC3E}">
        <p14:creationId xmlns:p14="http://schemas.microsoft.com/office/powerpoint/2010/main" val="70768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7A2A90-6548-4444-AC68-DDA60E43A7DF}"/>
              </a:ext>
            </a:extLst>
          </p:cNvPr>
          <p:cNvSpPr>
            <a:spLocks noGrp="1"/>
          </p:cNvSpPr>
          <p:nvPr>
            <p:ph type="title"/>
          </p:nvPr>
        </p:nvSpPr>
        <p:spPr/>
        <p:txBody>
          <a:bodyPr/>
          <a:lstStyle/>
          <a:p>
            <a:r>
              <a:rPr lang="en-US" dirty="0"/>
              <a:t>Four approaches</a:t>
            </a:r>
          </a:p>
        </p:txBody>
      </p:sp>
      <p:sp>
        <p:nvSpPr>
          <p:cNvPr id="3" name="Content Placeholder 2">
            <a:extLst>
              <a:ext uri="{FF2B5EF4-FFF2-40B4-BE49-F238E27FC236}">
                <a16:creationId xmlns:a16="http://schemas.microsoft.com/office/drawing/2014/main" xmlns="" id="{7FB6BE95-D3E6-4235-98F7-25364123837E}"/>
              </a:ext>
            </a:extLst>
          </p:cNvPr>
          <p:cNvSpPr>
            <a:spLocks noGrp="1"/>
          </p:cNvSpPr>
          <p:nvPr>
            <p:ph idx="1"/>
          </p:nvPr>
        </p:nvSpPr>
        <p:spPr/>
        <p:txBody>
          <a:bodyPr>
            <a:normAutofit lnSpcReduction="10000"/>
          </a:bodyPr>
          <a:lstStyle/>
          <a:p>
            <a:r>
              <a:rPr lang="en-US" dirty="0"/>
              <a:t>Scarcity (Mullainathan and </a:t>
            </a:r>
            <a:r>
              <a:rPr lang="en-US" dirty="0" err="1"/>
              <a:t>Shafir</a:t>
            </a:r>
            <a:r>
              <a:rPr lang="en-US" dirty="0"/>
              <a:t> 2013)</a:t>
            </a:r>
          </a:p>
          <a:p>
            <a:pPr lvl="1"/>
            <a:r>
              <a:rPr lang="en-US" dirty="0"/>
              <a:t>Poverty impedes cognitive function</a:t>
            </a:r>
          </a:p>
          <a:p>
            <a:pPr lvl="1"/>
            <a:endParaRPr lang="en-US" dirty="0"/>
          </a:p>
          <a:p>
            <a:r>
              <a:rPr lang="en-US" dirty="0"/>
              <a:t>Stress: Haushofer et al. </a:t>
            </a:r>
          </a:p>
          <a:p>
            <a:pPr lvl="1"/>
            <a:r>
              <a:rPr lang="en-US" dirty="0"/>
              <a:t>Poverty causes stress</a:t>
            </a:r>
          </a:p>
          <a:p>
            <a:pPr lvl="1"/>
            <a:endParaRPr lang="en-US" dirty="0"/>
          </a:p>
          <a:p>
            <a:r>
              <a:rPr lang="en-US" dirty="0"/>
              <a:t>Sleep deprivation, pain, hunger, alcohol</a:t>
            </a:r>
          </a:p>
          <a:p>
            <a:pPr lvl="1"/>
            <a:r>
              <a:rPr lang="en-US" dirty="0"/>
              <a:t>The poor are more likely to be tired, in pain etc.</a:t>
            </a:r>
          </a:p>
          <a:p>
            <a:pPr lvl="1"/>
            <a:endParaRPr lang="en-US" dirty="0"/>
          </a:p>
          <a:p>
            <a:r>
              <a:rPr lang="en-US" dirty="0"/>
              <a:t>Mental health: depression, lack of hope, low aspirations</a:t>
            </a:r>
          </a:p>
        </p:txBody>
      </p:sp>
    </p:spTree>
    <p:extLst>
      <p:ext uri="{BB962C8B-B14F-4D97-AF65-F5344CB8AC3E}">
        <p14:creationId xmlns:p14="http://schemas.microsoft.com/office/powerpoint/2010/main" val="950927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 et al. (2013): Scarcity</a:t>
            </a:r>
          </a:p>
        </p:txBody>
      </p:sp>
      <p:sp>
        <p:nvSpPr>
          <p:cNvPr id="3" name="Content Placeholder 2"/>
          <p:cNvSpPr>
            <a:spLocks noGrp="1"/>
          </p:cNvSpPr>
          <p:nvPr>
            <p:ph idx="1"/>
          </p:nvPr>
        </p:nvSpPr>
        <p:spPr>
          <a:xfrm>
            <a:off x="729916" y="1690688"/>
            <a:ext cx="10515600" cy="4351338"/>
          </a:xfrm>
        </p:spPr>
        <p:txBody>
          <a:bodyPr>
            <a:normAutofit/>
          </a:bodyPr>
          <a:lstStyle/>
          <a:p>
            <a:endParaRPr lang="en-US" dirty="0"/>
          </a:p>
          <a:p>
            <a:endParaRPr lang="en-US" dirty="0"/>
          </a:p>
          <a:p>
            <a:endParaRPr lang="en-US" dirty="0"/>
          </a:p>
          <a:p>
            <a:r>
              <a:rPr lang="en-US" dirty="0"/>
              <a:t>Before Harvest: Cash Poor</a:t>
            </a:r>
          </a:p>
          <a:p>
            <a:r>
              <a:rPr lang="en-US" dirty="0"/>
              <a:t>After Harvest: Cash rich</a:t>
            </a:r>
          </a:p>
          <a:p>
            <a:endParaRPr lang="en-US" dirty="0"/>
          </a:p>
        </p:txBody>
      </p:sp>
      <p:pic>
        <p:nvPicPr>
          <p:cNvPr id="4" name="Picture 3"/>
          <p:cNvPicPr>
            <a:picLocks noChangeAspect="1"/>
          </p:cNvPicPr>
          <p:nvPr/>
        </p:nvPicPr>
        <p:blipFill>
          <a:blip r:embed="rId2"/>
          <a:stretch>
            <a:fillRect/>
          </a:stretch>
        </p:blipFill>
        <p:spPr>
          <a:xfrm>
            <a:off x="5171891" y="2193320"/>
            <a:ext cx="5939967" cy="3848706"/>
          </a:xfrm>
          <a:prstGeom prst="rect">
            <a:avLst/>
          </a:prstGeom>
        </p:spPr>
      </p:pic>
    </p:spTree>
    <p:extLst>
      <p:ext uri="{BB962C8B-B14F-4D97-AF65-F5344CB8AC3E}">
        <p14:creationId xmlns:p14="http://schemas.microsoft.com/office/powerpoint/2010/main" val="3784083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Conduct these tests before vs. after harvest</a:t>
            </a:r>
          </a:p>
        </p:txBody>
      </p:sp>
      <p:pic>
        <p:nvPicPr>
          <p:cNvPr id="4" name="Picture 3"/>
          <p:cNvPicPr>
            <a:picLocks noChangeAspect="1"/>
          </p:cNvPicPr>
          <p:nvPr/>
        </p:nvPicPr>
        <p:blipFill>
          <a:blip r:embed="rId2"/>
          <a:stretch>
            <a:fillRect/>
          </a:stretch>
        </p:blipFill>
        <p:spPr>
          <a:xfrm>
            <a:off x="2281267" y="833296"/>
            <a:ext cx="6688563" cy="4493218"/>
          </a:xfrm>
          <a:prstGeom prst="rect">
            <a:avLst/>
          </a:prstGeom>
        </p:spPr>
      </p:pic>
    </p:spTree>
    <p:extLst>
      <p:ext uri="{BB962C8B-B14F-4D97-AF65-F5344CB8AC3E}">
        <p14:creationId xmlns:p14="http://schemas.microsoft.com/office/powerpoint/2010/main" val="365266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Worse cognitive function when cash-poor</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r>
              <a:rPr lang="en-US" b="1" dirty="0"/>
              <a:t>Post-harvest vs. Pre-harvest:</a:t>
            </a:r>
            <a:r>
              <a:rPr lang="en-US" dirty="0"/>
              <a:t> 1 standard deviation increase in “IQ”</a:t>
            </a:r>
          </a:p>
          <a:p>
            <a:pPr marL="0" indent="0" algn="ctr">
              <a:buNone/>
            </a:pPr>
            <a:r>
              <a:rPr lang="en-US" dirty="0"/>
              <a:t>(Mani et al. 2013)</a:t>
            </a:r>
          </a:p>
        </p:txBody>
      </p:sp>
      <p:pic>
        <p:nvPicPr>
          <p:cNvPr id="4" name="Picture 3"/>
          <p:cNvPicPr>
            <a:picLocks noChangeAspect="1"/>
          </p:cNvPicPr>
          <p:nvPr/>
        </p:nvPicPr>
        <p:blipFill>
          <a:blip r:embed="rId2"/>
          <a:stretch>
            <a:fillRect/>
          </a:stretch>
        </p:blipFill>
        <p:spPr>
          <a:xfrm>
            <a:off x="1278045" y="1690688"/>
            <a:ext cx="9069112" cy="3013379"/>
          </a:xfrm>
          <a:prstGeom prst="rect">
            <a:avLst/>
          </a:prstGeom>
        </p:spPr>
      </p:pic>
    </p:spTree>
    <p:extLst>
      <p:ext uri="{BB962C8B-B14F-4D97-AF65-F5344CB8AC3E}">
        <p14:creationId xmlns:p14="http://schemas.microsoft.com/office/powerpoint/2010/main" val="1339727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Comparing rich and poor individuals</a:t>
            </a:r>
          </a:p>
        </p:txBody>
      </p:sp>
      <p:sp>
        <p:nvSpPr>
          <p:cNvPr id="3" name="Content Placeholder 2"/>
          <p:cNvSpPr>
            <a:spLocks noGrp="1"/>
          </p:cNvSpPr>
          <p:nvPr>
            <p:ph idx="1"/>
          </p:nvPr>
        </p:nvSpPr>
        <p:spPr/>
        <p:txBody>
          <a:bodyPr>
            <a:normAutofit/>
          </a:bodyPr>
          <a:lstStyle/>
          <a:p>
            <a:r>
              <a:rPr lang="en-US" dirty="0"/>
              <a:t>In a New Jersey mall, shoppers asked to think about the following scenario</a:t>
            </a:r>
          </a:p>
          <a:p>
            <a:endParaRPr lang="en-US" dirty="0"/>
          </a:p>
          <a:p>
            <a:r>
              <a:rPr lang="en-US" dirty="0"/>
              <a:t>“Your car is having some trouble and requires $X to be fixed. You can pay in full, take a loan, or take  a chance and forego the service at the moment... How would you go about making this decision?”</a:t>
            </a:r>
          </a:p>
          <a:p>
            <a:endParaRPr lang="en-US" dirty="0"/>
          </a:p>
          <a:p>
            <a:r>
              <a:rPr lang="en-US" dirty="0"/>
              <a:t>Two conditions: Easy (X small = $150) and Hard (X big = $1500). </a:t>
            </a:r>
          </a:p>
          <a:p>
            <a:endParaRPr lang="en-US" dirty="0"/>
          </a:p>
        </p:txBody>
      </p:sp>
    </p:spTree>
    <p:extLst>
      <p:ext uri="{BB962C8B-B14F-4D97-AF65-F5344CB8AC3E}">
        <p14:creationId xmlns:p14="http://schemas.microsoft.com/office/powerpoint/2010/main" val="201629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097279" y="286603"/>
            <a:ext cx="10058399" cy="1450756"/>
          </a:xfrm>
          <a:prstGeom prst="rect">
            <a:avLst/>
          </a:prstGeom>
          <a:noFill/>
          <a:ln>
            <a:noFill/>
          </a:ln>
        </p:spPr>
        <p:txBody>
          <a:bodyPr lIns="91425" tIns="45700" rIns="91425" bIns="45700" anchor="t" anchorCtr="0">
            <a:noAutofit/>
          </a:bodyPr>
          <a:lstStyle/>
          <a:p>
            <a:pPr marL="0" marR="0" lvl="0" indent="0" algn="l" rtl="0">
              <a:lnSpc>
                <a:spcPct val="85000"/>
              </a:lnSpc>
              <a:spcBef>
                <a:spcPts val="0"/>
              </a:spcBef>
              <a:buClr>
                <a:srgbClr val="3F3F3F"/>
              </a:buClr>
              <a:buSzPct val="25000"/>
              <a:buFont typeface="Calibri"/>
              <a:buNone/>
            </a:pPr>
            <a:r>
              <a:rPr lang="en-US" dirty="0"/>
              <a:t>Returns to Capital and Lack of Growth</a:t>
            </a:r>
          </a:p>
        </p:txBody>
      </p:sp>
      <p:sp>
        <p:nvSpPr>
          <p:cNvPr id="199" name="Shape 199"/>
          <p:cNvSpPr txBox="1">
            <a:spLocks noGrp="1"/>
          </p:cNvSpPr>
          <p:nvPr>
            <p:ph type="body" idx="1"/>
          </p:nvPr>
        </p:nvSpPr>
        <p:spPr>
          <a:xfrm>
            <a:off x="1097279" y="1137424"/>
            <a:ext cx="10058400" cy="5433973"/>
          </a:xfrm>
          <a:prstGeom prst="rect">
            <a:avLst/>
          </a:prstGeom>
          <a:noFill/>
          <a:ln>
            <a:noFill/>
          </a:ln>
        </p:spPr>
        <p:txBody>
          <a:bodyPr lIns="0" tIns="45700" rIns="0" bIns="45700" anchor="t" anchorCtr="0">
            <a:noAutofit/>
          </a:bodyPr>
          <a:lstStyle/>
          <a:p>
            <a:pPr marL="0" indent="0">
              <a:lnSpc>
                <a:spcPct val="100000"/>
              </a:lnSpc>
              <a:spcBef>
                <a:spcPts val="0"/>
              </a:spcBef>
              <a:spcAft>
                <a:spcPts val="1000"/>
              </a:spcAft>
              <a:buNone/>
            </a:pPr>
            <a:r>
              <a:rPr lang="en-US" sz="2400" dirty="0">
                <a:solidFill>
                  <a:schemeClr val="accent1"/>
                </a:solidFill>
              </a:rPr>
              <a:t>Puzzle: </a:t>
            </a:r>
            <a:endParaRPr lang="en-US" sz="2400" dirty="0"/>
          </a:p>
          <a:p>
            <a:pPr marL="0" indent="0">
              <a:lnSpc>
                <a:spcPct val="100000"/>
              </a:lnSpc>
              <a:spcBef>
                <a:spcPts val="0"/>
              </a:spcBef>
              <a:spcAft>
                <a:spcPts val="1000"/>
              </a:spcAft>
              <a:buNone/>
            </a:pPr>
            <a:r>
              <a:rPr lang="en-US" sz="2400" dirty="0"/>
              <a:t>High returns to capital in many contexts (Banerjee and </a:t>
            </a:r>
            <a:r>
              <a:rPr lang="en-US" sz="2400" dirty="0" err="1"/>
              <a:t>Duflo</a:t>
            </a:r>
            <a:r>
              <a:rPr lang="en-US" sz="2400" dirty="0"/>
              <a:t>, 2005)</a:t>
            </a:r>
          </a:p>
          <a:p>
            <a:pPr marL="0" indent="0">
              <a:lnSpc>
                <a:spcPct val="100000"/>
              </a:lnSpc>
              <a:spcBef>
                <a:spcPts val="0"/>
              </a:spcBef>
              <a:buNone/>
            </a:pPr>
            <a:r>
              <a:rPr lang="en-US" sz="2400" dirty="0"/>
              <a:t>	High marginal returns to fertilizer (</a:t>
            </a:r>
            <a:r>
              <a:rPr lang="en-US" sz="2400" dirty="0" err="1"/>
              <a:t>Duflo</a:t>
            </a:r>
            <a:r>
              <a:rPr lang="en-US" sz="2400" dirty="0"/>
              <a:t> et al. 2008)</a:t>
            </a:r>
          </a:p>
          <a:p>
            <a:pPr marL="0" indent="0">
              <a:lnSpc>
                <a:spcPct val="100000"/>
              </a:lnSpc>
              <a:spcBef>
                <a:spcPts val="0"/>
              </a:spcBef>
              <a:buNone/>
            </a:pPr>
            <a:r>
              <a:rPr lang="en-US" sz="2400" dirty="0"/>
              <a:t>	Grants to small businesses (</a:t>
            </a:r>
            <a:r>
              <a:rPr lang="en-US" sz="2400" dirty="0" err="1"/>
              <a:t>deMel</a:t>
            </a:r>
            <a:r>
              <a:rPr lang="en-US" sz="2400" dirty="0"/>
              <a:t> et al., 2008) </a:t>
            </a:r>
          </a:p>
          <a:p>
            <a:pPr marL="0" indent="0">
              <a:lnSpc>
                <a:spcPct val="100000"/>
              </a:lnSpc>
              <a:spcBef>
                <a:spcPts val="0"/>
              </a:spcBef>
              <a:buNone/>
            </a:pPr>
            <a:r>
              <a:rPr lang="en-US" sz="2400" dirty="0"/>
              <a:t>	High returns to inventories (Kremer, Lee, Robinson, </a:t>
            </a:r>
            <a:r>
              <a:rPr lang="en-US" sz="2400" dirty="0" err="1"/>
              <a:t>Rostapshova</a:t>
            </a:r>
            <a:r>
              <a:rPr lang="en-US" sz="2400" dirty="0"/>
              <a:t>, 2013)</a:t>
            </a:r>
          </a:p>
          <a:p>
            <a:pPr marL="0" indent="0">
              <a:lnSpc>
                <a:spcPct val="100000"/>
              </a:lnSpc>
              <a:spcBef>
                <a:spcPts val="0"/>
              </a:spcBef>
              <a:buNone/>
            </a:pPr>
            <a:r>
              <a:rPr lang="en-US" sz="2400" dirty="0"/>
              <a:t>	Predictable increases in prices between seasons (Bergquist et al., 2014)</a:t>
            </a:r>
          </a:p>
          <a:p>
            <a:pPr marL="0" indent="0">
              <a:lnSpc>
                <a:spcPct val="100000"/>
              </a:lnSpc>
              <a:spcBef>
                <a:spcPts val="0"/>
              </a:spcBef>
              <a:spcAft>
                <a:spcPts val="1000"/>
              </a:spcAft>
              <a:buNone/>
            </a:pPr>
            <a:endParaRPr lang="en-US" sz="2400" dirty="0"/>
          </a:p>
          <a:p>
            <a:pPr marL="0" indent="0">
              <a:lnSpc>
                <a:spcPct val="100000"/>
              </a:lnSpc>
              <a:spcBef>
                <a:spcPts val="0"/>
              </a:spcBef>
              <a:spcAft>
                <a:spcPts val="1000"/>
              </a:spcAft>
              <a:buNone/>
            </a:pPr>
            <a:r>
              <a:rPr lang="en-US" sz="2400" dirty="0"/>
              <a:t>Borrowing at very high rates</a:t>
            </a:r>
          </a:p>
          <a:p>
            <a:pPr marL="482600" lvl="0" indent="-342900" rtl="0">
              <a:lnSpc>
                <a:spcPct val="100000"/>
              </a:lnSpc>
              <a:spcBef>
                <a:spcPts val="0"/>
              </a:spcBef>
              <a:spcAft>
                <a:spcPts val="0"/>
              </a:spcAft>
              <a:buClr>
                <a:srgbClr val="F0B208"/>
              </a:buClr>
              <a:buSzPct val="35000"/>
              <a:buFont typeface="Wingdings" panose="05000000000000000000" pitchFamily="2" charset="2"/>
              <a:buChar char="l"/>
            </a:pPr>
            <a:r>
              <a:rPr lang="en-US" sz="2400" dirty="0">
                <a:solidFill>
                  <a:srgbClr val="3F3F3F"/>
                </a:solidFill>
              </a:rPr>
              <a:t>70 - 100% annual rates and more</a:t>
            </a:r>
          </a:p>
          <a:p>
            <a:pPr marL="482600" lvl="0" indent="-342900">
              <a:lnSpc>
                <a:spcPct val="100000"/>
              </a:lnSpc>
              <a:spcBef>
                <a:spcPts val="0"/>
              </a:spcBef>
              <a:buClr>
                <a:srgbClr val="F0B208"/>
              </a:buClr>
              <a:buSzPct val="35000"/>
              <a:buFont typeface="Wingdings" panose="05000000000000000000" pitchFamily="2" charset="2"/>
              <a:buChar char="l"/>
            </a:pPr>
            <a:r>
              <a:rPr lang="en-US" sz="2400" dirty="0">
                <a:solidFill>
                  <a:srgbClr val="3F3F3F"/>
                </a:solidFill>
              </a:rPr>
              <a:t>Small-time fruit vendors in Chennai who borrow at </a:t>
            </a:r>
            <a:r>
              <a:rPr lang="en-US" sz="2400" i="1" dirty="0">
                <a:solidFill>
                  <a:srgbClr val="3F3F3F"/>
                </a:solidFill>
              </a:rPr>
              <a:t>daily</a:t>
            </a:r>
            <a:r>
              <a:rPr lang="en-US" sz="2400" dirty="0">
                <a:solidFill>
                  <a:srgbClr val="3F3F3F"/>
                </a:solidFill>
              </a:rPr>
              <a:t> rates of 5%                 ≈ 54,000,000 % annual interest (</a:t>
            </a:r>
            <a:r>
              <a:rPr lang="en-US" sz="2400" dirty="0" err="1">
                <a:solidFill>
                  <a:srgbClr val="3F3F3F"/>
                </a:solidFill>
              </a:rPr>
              <a:t>Karlan</a:t>
            </a:r>
            <a:r>
              <a:rPr lang="en-US" sz="2400" dirty="0">
                <a:solidFill>
                  <a:srgbClr val="3F3F3F"/>
                </a:solidFill>
              </a:rPr>
              <a:t>, Mullainathan and Roth, 2018)</a:t>
            </a:r>
          </a:p>
          <a:p>
            <a:pPr marL="457200" lvl="0" indent="0" rtl="0">
              <a:lnSpc>
                <a:spcPct val="100000"/>
              </a:lnSpc>
              <a:spcBef>
                <a:spcPts val="0"/>
              </a:spcBef>
              <a:spcAft>
                <a:spcPts val="0"/>
              </a:spcAft>
              <a:buNone/>
            </a:pPr>
            <a:endParaRPr sz="2400" dirty="0">
              <a:solidFill>
                <a:schemeClr val="dk1"/>
              </a:solidFill>
            </a:endParaRPr>
          </a:p>
          <a:p>
            <a:pPr marL="0" lvl="0" indent="0" rtl="0">
              <a:lnSpc>
                <a:spcPct val="100000"/>
              </a:lnSpc>
              <a:spcBef>
                <a:spcPts val="0"/>
              </a:spcBef>
              <a:spcAft>
                <a:spcPts val="0"/>
              </a:spcAft>
              <a:buClr>
                <a:schemeClr val="accent1"/>
              </a:buClr>
              <a:buSzPct val="25000"/>
              <a:buFont typeface="Calibri"/>
              <a:buNone/>
            </a:pPr>
            <a:r>
              <a:rPr lang="en-US" sz="2400" dirty="0">
                <a:solidFill>
                  <a:schemeClr val="dk1"/>
                </a:solidFill>
              </a:rPr>
              <a:t>Low take-up of apparently high expected return investments</a:t>
            </a:r>
            <a:endParaRPr sz="2400" dirty="0">
              <a:solidFill>
                <a:schemeClr val="dk1"/>
              </a:solidFill>
            </a:endParaRPr>
          </a:p>
          <a:p>
            <a:pPr marL="0" marR="0" lvl="0" indent="0" algn="l" rtl="0">
              <a:lnSpc>
                <a:spcPct val="100000"/>
              </a:lnSpc>
              <a:spcBef>
                <a:spcPts val="0"/>
              </a:spcBef>
              <a:spcAft>
                <a:spcPts val="0"/>
              </a:spcAft>
              <a:buClr>
                <a:schemeClr val="accent1"/>
              </a:buClr>
              <a:buSzPct val="25000"/>
              <a:buFont typeface="Calibri"/>
              <a:buNone/>
            </a:pPr>
            <a:endParaRPr sz="2400" dirty="0">
              <a:solidFill>
                <a:srgbClr val="000000"/>
              </a:solidFill>
            </a:endParaRPr>
          </a:p>
          <a:p>
            <a:pPr marL="0" lvl="0" indent="0" rtl="0">
              <a:lnSpc>
                <a:spcPct val="100000"/>
              </a:lnSpc>
              <a:spcBef>
                <a:spcPts val="0"/>
              </a:spcBef>
              <a:spcAft>
                <a:spcPts val="0"/>
              </a:spcAft>
              <a:buNone/>
            </a:pPr>
            <a:endParaRPr sz="2400" dirty="0">
              <a:solidFill>
                <a:schemeClr val="dk1"/>
              </a:solidFill>
            </a:endParaRPr>
          </a:p>
          <a:p>
            <a:pPr marL="0" marR="0" lvl="0" indent="0" algn="l" rtl="0">
              <a:lnSpc>
                <a:spcPct val="100000"/>
              </a:lnSpc>
              <a:spcBef>
                <a:spcPts val="1400"/>
              </a:spcBef>
              <a:spcAft>
                <a:spcPts val="0"/>
              </a:spcAft>
              <a:buClr>
                <a:schemeClr val="accent1"/>
              </a:buClr>
              <a:buSzPct val="25000"/>
              <a:buFont typeface="Calibri"/>
              <a:buNone/>
            </a:pPr>
            <a:endParaRPr sz="2400" b="0" i="0" u="none" strike="noStrike" cap="none" dirty="0">
              <a:solidFill>
                <a:srgbClr val="3F3F3F"/>
              </a:solidFill>
              <a:latin typeface="Calibri"/>
              <a:ea typeface="Calibri"/>
              <a:cs typeface="Calibri"/>
              <a:sym typeface="Calibri"/>
            </a:endParaRPr>
          </a:p>
          <a:p>
            <a:pPr marL="0" marR="0" lvl="0" indent="0" algn="ctr" rtl="0">
              <a:lnSpc>
                <a:spcPct val="100000"/>
              </a:lnSpc>
              <a:spcBef>
                <a:spcPts val="1400"/>
              </a:spcBef>
              <a:spcAft>
                <a:spcPts val="0"/>
              </a:spcAft>
              <a:buClr>
                <a:schemeClr val="accent1"/>
              </a:buClr>
              <a:buSzPct val="25000"/>
              <a:buFont typeface="Calibri"/>
              <a:buNone/>
            </a:pPr>
            <a:endParaRPr sz="2400" b="0" i="0" u="none" strike="noStrike" cap="none" dirty="0">
              <a:solidFill>
                <a:srgbClr val="3F3F3F"/>
              </a:solidFill>
              <a:latin typeface="Calibri"/>
              <a:ea typeface="Calibri"/>
              <a:cs typeface="Calibri"/>
              <a:sym typeface="Calibri"/>
            </a:endParaRPr>
          </a:p>
        </p:txBody>
      </p:sp>
      <p:sp>
        <p:nvSpPr>
          <p:cNvPr id="200" name="Shape 200"/>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3880562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Thinking about difficult financial tradeoff hurts the cognitive function of the poor, but not the rich</a:t>
            </a:r>
          </a:p>
          <a:p>
            <a:r>
              <a:rPr lang="en-US" dirty="0"/>
              <a:t>No difference when not faced with tough financial tradeoff</a:t>
            </a:r>
          </a:p>
        </p:txBody>
      </p:sp>
      <p:pic>
        <p:nvPicPr>
          <p:cNvPr id="5" name="Picture 4"/>
          <p:cNvPicPr>
            <a:picLocks noChangeAspect="1"/>
          </p:cNvPicPr>
          <p:nvPr/>
        </p:nvPicPr>
        <p:blipFill>
          <a:blip r:embed="rId2"/>
          <a:stretch>
            <a:fillRect/>
          </a:stretch>
        </p:blipFill>
        <p:spPr>
          <a:xfrm>
            <a:off x="1303028" y="625823"/>
            <a:ext cx="9042736" cy="3958208"/>
          </a:xfrm>
          <a:prstGeom prst="rect">
            <a:avLst/>
          </a:prstGeom>
        </p:spPr>
      </p:pic>
      <p:sp>
        <p:nvSpPr>
          <p:cNvPr id="4" name="Rectangle 3"/>
          <p:cNvSpPr/>
          <p:nvPr/>
        </p:nvSpPr>
        <p:spPr>
          <a:xfrm>
            <a:off x="3884923" y="6176963"/>
            <a:ext cx="2031582" cy="400110"/>
          </a:xfrm>
          <a:prstGeom prst="rect">
            <a:avLst/>
          </a:prstGeom>
        </p:spPr>
        <p:txBody>
          <a:bodyPr wrap="none">
            <a:spAutoFit/>
          </a:bodyPr>
          <a:lstStyle/>
          <a:p>
            <a:pPr algn="ctr"/>
            <a:r>
              <a:rPr lang="en-US" sz="2000" dirty="0"/>
              <a:t>(Mani et al. 2013)</a:t>
            </a:r>
          </a:p>
        </p:txBody>
      </p:sp>
    </p:spTree>
    <p:extLst>
      <p:ext uri="{BB962C8B-B14F-4D97-AF65-F5344CB8AC3E}">
        <p14:creationId xmlns:p14="http://schemas.microsoft.com/office/powerpoint/2010/main" val="3629956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recent work on psychology of poverty</a:t>
            </a:r>
          </a:p>
        </p:txBody>
      </p:sp>
      <p:sp>
        <p:nvSpPr>
          <p:cNvPr id="3" name="Content Placeholder 2"/>
          <p:cNvSpPr>
            <a:spLocks noGrp="1"/>
          </p:cNvSpPr>
          <p:nvPr>
            <p:ph idx="1"/>
          </p:nvPr>
        </p:nvSpPr>
        <p:spPr/>
        <p:txBody>
          <a:bodyPr>
            <a:normAutofit fontScale="92500" lnSpcReduction="20000"/>
          </a:bodyPr>
          <a:lstStyle/>
          <a:p>
            <a:pPr marL="282575" indent="-282575">
              <a:buFont typeface="Courier New" panose="02070309020205020404" pitchFamily="49" charset="0"/>
              <a:buChar char="o"/>
            </a:pPr>
            <a:r>
              <a:rPr lang="en-US" dirty="0"/>
              <a:t>Dean (2017): Noise pollution reduces cognitive function and productivity</a:t>
            </a:r>
          </a:p>
          <a:p>
            <a:pPr marL="282575" indent="-282575">
              <a:buFont typeface="Courier New" panose="02070309020205020404" pitchFamily="49" charset="0"/>
              <a:buChar char="o"/>
            </a:pPr>
            <a:r>
              <a:rPr lang="en-US" dirty="0"/>
              <a:t>Schofield (2014): Increased calorie consumption increases productivity, inter-temporal choice (work now vs. later), some aspects of cognitive function </a:t>
            </a:r>
          </a:p>
          <a:p>
            <a:pPr marL="282575" indent="-282575">
              <a:buFont typeface="Courier New" panose="02070309020205020404" pitchFamily="49" charset="0"/>
              <a:buChar char="o"/>
            </a:pPr>
            <a:r>
              <a:rPr lang="en-US" dirty="0"/>
              <a:t>Group-based Cognitive Behavioral Therapy trying to foster self-regulation and prosocial values reduced self-reported impulsivity and reward responsiveness, criminal and violent behavior in at-risk Liberian men, especially when coupled with cash transfers (</a:t>
            </a:r>
            <a:r>
              <a:rPr lang="en-US" dirty="0" err="1"/>
              <a:t>Blattman</a:t>
            </a:r>
            <a:r>
              <a:rPr lang="en-US" dirty="0"/>
              <a:t> et al. 2015)</a:t>
            </a:r>
          </a:p>
          <a:p>
            <a:pPr marL="282575" indent="-282575">
              <a:buFont typeface="Courier New" panose="02070309020205020404" pitchFamily="49" charset="0"/>
              <a:buChar char="o"/>
            </a:pPr>
            <a:r>
              <a:rPr lang="en-US" dirty="0"/>
              <a:t> Ongoing work: effects of sleep deprivation, depression, pain, noise pollution</a:t>
            </a:r>
          </a:p>
          <a:p>
            <a:pPr marL="282575" indent="-282575">
              <a:buFont typeface="Courier New" panose="02070309020205020404" pitchFamily="49" charset="0"/>
              <a:buChar char="o"/>
            </a:pPr>
            <a:r>
              <a:rPr lang="en-US" dirty="0"/>
              <a:t>So far most “psychology of poverty” evidence is on effects on basic cognitive function. Need more evidence on actual economic outcomes</a:t>
            </a:r>
          </a:p>
          <a:p>
            <a:pPr marL="282575" indent="-282575">
              <a:buFont typeface="Courier New" panose="02070309020205020404" pitchFamily="49" charset="0"/>
              <a:buChar char="o"/>
            </a:pPr>
            <a:endParaRPr lang="en-US" sz="2400" dirty="0"/>
          </a:p>
        </p:txBody>
      </p:sp>
    </p:spTree>
    <p:extLst>
      <p:ext uri="{BB962C8B-B14F-4D97-AF65-F5344CB8AC3E}">
        <p14:creationId xmlns:p14="http://schemas.microsoft.com/office/powerpoint/2010/main" val="3737246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Opportunistic behavioral economics</a:t>
            </a:r>
          </a:p>
        </p:txBody>
      </p:sp>
      <p:sp>
        <p:nvSpPr>
          <p:cNvPr id="3" name="Content Placeholder 2"/>
          <p:cNvSpPr>
            <a:spLocks noGrp="1"/>
          </p:cNvSpPr>
          <p:nvPr>
            <p:ph idx="1"/>
          </p:nvPr>
        </p:nvSpPr>
        <p:spPr>
          <a:xfrm>
            <a:off x="838200" y="1531257"/>
            <a:ext cx="10515600" cy="4645706"/>
          </a:xfrm>
        </p:spPr>
        <p:txBody>
          <a:bodyPr>
            <a:noAutofit/>
          </a:bodyPr>
          <a:lstStyle/>
          <a:p>
            <a:r>
              <a:rPr lang="en-US" dirty="0"/>
              <a:t>Empirical behavioral economics relies heavily on running experiments</a:t>
            </a:r>
          </a:p>
          <a:p>
            <a:r>
              <a:rPr lang="en-US" dirty="0"/>
              <a:t>Experiments in developing countries are inexpensive</a:t>
            </a:r>
          </a:p>
          <a:p>
            <a:pPr lvl="1"/>
            <a:r>
              <a:rPr lang="en-US" dirty="0"/>
              <a:t>Large-scale and large-stake experiments  possible</a:t>
            </a:r>
          </a:p>
          <a:p>
            <a:pPr lvl="1"/>
            <a:r>
              <a:rPr lang="en-US" dirty="0"/>
              <a:t>Can do things like set up firms, hire subjects as full-time “employees” over long periods (Kaur et al. 2015; </a:t>
            </a:r>
            <a:r>
              <a:rPr lang="en-US" dirty="0" err="1"/>
              <a:t>Breza</a:t>
            </a:r>
            <a:r>
              <a:rPr lang="en-US" dirty="0"/>
              <a:t> et al. 2016; Rao et al. 2016)</a:t>
            </a:r>
          </a:p>
          <a:p>
            <a:r>
              <a:rPr lang="en-US" dirty="0"/>
              <a:t>Development has embraced both field and lab experiments (Cameron et al. 2016; </a:t>
            </a:r>
            <a:r>
              <a:rPr lang="en-US" dirty="0" err="1"/>
              <a:t>Imas</a:t>
            </a:r>
            <a:r>
              <a:rPr lang="en-US" dirty="0"/>
              <a:t> and </a:t>
            </a:r>
            <a:r>
              <a:rPr lang="en-US" dirty="0" err="1"/>
              <a:t>Gneezy</a:t>
            </a:r>
            <a:r>
              <a:rPr lang="en-US" dirty="0"/>
              <a:t>, 2016)</a:t>
            </a:r>
          </a:p>
          <a:p>
            <a:r>
              <a:rPr lang="en-US" dirty="0"/>
              <a:t>Infrastructure for running experiments: JPAL, IPA, </a:t>
            </a:r>
            <a:r>
              <a:rPr lang="en-US" dirty="0" err="1"/>
              <a:t>Busara</a:t>
            </a:r>
            <a:r>
              <a:rPr lang="en-US" dirty="0"/>
              <a:t>, experienced staff, streamlined recruitment and training of staff and subjects, etc. </a:t>
            </a:r>
          </a:p>
          <a:p>
            <a:r>
              <a:rPr lang="en-US" dirty="0"/>
              <a:t>Caveat: Depending on setting, literacy and numeracy can be issues</a:t>
            </a:r>
            <a:endParaRPr lang="en-US" sz="1800" dirty="0"/>
          </a:p>
        </p:txBody>
      </p:sp>
    </p:spTree>
    <p:extLst>
      <p:ext uri="{BB962C8B-B14F-4D97-AF65-F5344CB8AC3E}">
        <p14:creationId xmlns:p14="http://schemas.microsoft.com/office/powerpoint/2010/main" val="314972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lvl="0" rtl="0">
              <a:lnSpc>
                <a:spcPct val="90000"/>
              </a:lnSpc>
              <a:spcBef>
                <a:spcPts val="0"/>
              </a:spcBef>
              <a:buClr>
                <a:schemeClr val="dk1"/>
              </a:buClr>
              <a:buSzPct val="30555"/>
              <a:buFont typeface="Arial"/>
              <a:buNone/>
            </a:pPr>
            <a:r>
              <a:rPr lang="en-US" sz="3600" dirty="0">
                <a:solidFill>
                  <a:srgbClr val="3F3F3F"/>
                </a:solidFill>
              </a:rPr>
              <a:t>Euler equation implies counterfactually rapid growth rates, even in absence of any capital market</a:t>
            </a:r>
            <a:r>
              <a:rPr lang="en-US" sz="3600" i="1" dirty="0">
                <a:solidFill>
                  <a:srgbClr val="3F3F3F"/>
                </a:solidFill>
              </a:rPr>
              <a:t>  </a:t>
            </a:r>
          </a:p>
        </p:txBody>
      </p:sp>
      <p:sp>
        <p:nvSpPr>
          <p:cNvPr id="207" name="Shape 207"/>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marL="0" lvl="0" indent="0" rtl="0">
              <a:lnSpc>
                <a:spcPct val="100000"/>
              </a:lnSpc>
              <a:spcBef>
                <a:spcPts val="0"/>
              </a:spcBef>
              <a:spcAft>
                <a:spcPts val="0"/>
              </a:spcAft>
              <a:buNone/>
            </a:pPr>
            <a:r>
              <a:rPr lang="en-US" sz="2400" dirty="0">
                <a:solidFill>
                  <a:srgbClr val="3F3F3F"/>
                </a:solidFill>
              </a:rPr>
              <a:t>Suppose production function F(K) where F'' ≤ 0 </a:t>
            </a:r>
          </a:p>
          <a:p>
            <a:pPr marL="0" lvl="0" indent="0" rtl="0">
              <a:lnSpc>
                <a:spcPct val="100000"/>
              </a:lnSpc>
              <a:spcBef>
                <a:spcPts val="0"/>
              </a:spcBef>
              <a:spcAft>
                <a:spcPts val="0"/>
              </a:spcAft>
              <a:buClr>
                <a:schemeClr val="accent1"/>
              </a:buClr>
              <a:buSzPct val="25000"/>
              <a:buFont typeface="Calibri"/>
              <a:buNone/>
            </a:pPr>
            <a:endParaRPr sz="2400" i="1" dirty="0">
              <a:solidFill>
                <a:srgbClr val="3F3F3F"/>
              </a:solidFill>
            </a:endParaRPr>
          </a:p>
          <a:p>
            <a:pPr marL="1828800" lvl="0" indent="457200" rtl="0">
              <a:lnSpc>
                <a:spcPct val="100000"/>
              </a:lnSpc>
              <a:spcBef>
                <a:spcPts val="0"/>
              </a:spcBef>
              <a:spcAft>
                <a:spcPts val="0"/>
              </a:spcAft>
              <a:buClr>
                <a:schemeClr val="accent1"/>
              </a:buClr>
              <a:buSzPct val="25000"/>
              <a:buFont typeface="Calibri"/>
              <a:buNone/>
            </a:pPr>
            <a:r>
              <a:rPr lang="en-US" sz="2400" i="1" dirty="0">
                <a:solidFill>
                  <a:srgbClr val="3F3F3F"/>
                </a:solidFill>
              </a:rPr>
              <a:t>u' (</a:t>
            </a:r>
            <a:r>
              <a:rPr lang="en-US" sz="2400" i="1" dirty="0" err="1">
                <a:solidFill>
                  <a:srgbClr val="3F3F3F"/>
                </a:solidFill>
              </a:rPr>
              <a:t>c</a:t>
            </a:r>
            <a:r>
              <a:rPr lang="en-US" sz="2400" i="1" baseline="-25000" dirty="0" err="1">
                <a:solidFill>
                  <a:srgbClr val="3F3F3F"/>
                </a:solidFill>
              </a:rPr>
              <a:t>t</a:t>
            </a:r>
            <a:r>
              <a:rPr lang="en-US" sz="2400" i="1" baseline="-25000" dirty="0">
                <a:solidFill>
                  <a:srgbClr val="3F3F3F"/>
                </a:solidFill>
              </a:rPr>
              <a:t> </a:t>
            </a:r>
            <a:r>
              <a:rPr lang="en-US" sz="2400" i="1" dirty="0">
                <a:solidFill>
                  <a:srgbClr val="3F3F3F"/>
                </a:solidFill>
              </a:rPr>
              <a:t>)= δ F' (</a:t>
            </a:r>
            <a:r>
              <a:rPr lang="en-US" sz="2400" i="1" dirty="0" err="1">
                <a:solidFill>
                  <a:srgbClr val="3F3F3F"/>
                </a:solidFill>
              </a:rPr>
              <a:t>K</a:t>
            </a:r>
            <a:r>
              <a:rPr lang="en-US" sz="2400" i="1" baseline="-25000" dirty="0" err="1">
                <a:solidFill>
                  <a:srgbClr val="3F3F3F"/>
                </a:solidFill>
              </a:rPr>
              <a:t>t</a:t>
            </a:r>
            <a:r>
              <a:rPr lang="en-US" sz="2400" i="1" dirty="0">
                <a:solidFill>
                  <a:srgbClr val="3F3F3F"/>
                </a:solidFill>
              </a:rPr>
              <a:t> ) u' (</a:t>
            </a:r>
            <a:r>
              <a:rPr lang="en-US" sz="2400" i="1" dirty="0" err="1">
                <a:solidFill>
                  <a:srgbClr val="3F3F3F"/>
                </a:solidFill>
              </a:rPr>
              <a:t>c</a:t>
            </a:r>
            <a:r>
              <a:rPr lang="en-US" sz="2400" i="1" baseline="-25000" dirty="0" err="1">
                <a:solidFill>
                  <a:srgbClr val="3F3F3F"/>
                </a:solidFill>
              </a:rPr>
              <a:t>t</a:t>
            </a:r>
            <a:r>
              <a:rPr lang="en-US" sz="2400" i="1" baseline="-25000" dirty="0">
                <a:solidFill>
                  <a:srgbClr val="3F3F3F"/>
                </a:solidFill>
              </a:rPr>
              <a:t> + 1</a:t>
            </a:r>
            <a:r>
              <a:rPr lang="en-US" sz="2400" i="1" dirty="0">
                <a:solidFill>
                  <a:srgbClr val="3F3F3F"/>
                </a:solidFill>
              </a:rPr>
              <a:t> )</a:t>
            </a:r>
          </a:p>
          <a:p>
            <a:pPr marL="0" lvl="0" indent="0" rtl="0">
              <a:lnSpc>
                <a:spcPct val="100000"/>
              </a:lnSpc>
              <a:spcBef>
                <a:spcPts val="0"/>
              </a:spcBef>
              <a:spcAft>
                <a:spcPts val="0"/>
              </a:spcAft>
              <a:buNone/>
            </a:pPr>
            <a:endParaRPr sz="2400" dirty="0">
              <a:solidFill>
                <a:srgbClr val="3F3F3F"/>
              </a:solidFill>
            </a:endParaRPr>
          </a:p>
          <a:p>
            <a:pPr marL="0" lvl="0" indent="0" rtl="0">
              <a:lnSpc>
                <a:spcPct val="100000"/>
              </a:lnSpc>
              <a:spcBef>
                <a:spcPts val="0"/>
              </a:spcBef>
              <a:spcAft>
                <a:spcPts val="0"/>
              </a:spcAft>
              <a:buNone/>
            </a:pPr>
            <a:r>
              <a:rPr lang="en-US" sz="2400" dirty="0">
                <a:solidFill>
                  <a:srgbClr val="3F3F3F"/>
                </a:solidFill>
              </a:rPr>
              <a:t>If log utility, </a:t>
            </a:r>
            <a:r>
              <a:rPr lang="en-US" sz="2400" i="1" dirty="0">
                <a:solidFill>
                  <a:srgbClr val="3F3F3F"/>
                </a:solidFill>
              </a:rPr>
              <a:t>F' (K )</a:t>
            </a:r>
            <a:r>
              <a:rPr lang="en-US" sz="2400" dirty="0">
                <a:solidFill>
                  <a:srgbClr val="3F3F3F"/>
                </a:solidFill>
              </a:rPr>
              <a:t> =  50% annually, and </a:t>
            </a:r>
            <a:r>
              <a:rPr lang="en-US" sz="2400" i="1" dirty="0">
                <a:solidFill>
                  <a:srgbClr val="3F3F3F"/>
                </a:solidFill>
              </a:rPr>
              <a:t>δ =</a:t>
            </a:r>
            <a:r>
              <a:rPr lang="en-US" sz="2400" dirty="0">
                <a:solidFill>
                  <a:srgbClr val="3F3F3F"/>
                </a:solidFill>
              </a:rPr>
              <a:t> 4%, then  </a:t>
            </a:r>
            <a:r>
              <a:rPr lang="en-US" sz="2400" dirty="0">
                <a:solidFill>
                  <a:srgbClr val="3F3F3F"/>
                </a:solidFill>
                <a:latin typeface="Arial"/>
                <a:ea typeface="Arial"/>
                <a:cs typeface="Arial"/>
                <a:sym typeface="Arial"/>
              </a:rPr>
              <a:t>ċ/c</a:t>
            </a:r>
            <a:r>
              <a:rPr lang="en-US" sz="2400" dirty="0">
                <a:solidFill>
                  <a:srgbClr val="3F3F3F"/>
                </a:solidFill>
              </a:rPr>
              <a:t> = 46% </a:t>
            </a:r>
          </a:p>
          <a:p>
            <a:pPr marL="139700" indent="0">
              <a:lnSpc>
                <a:spcPct val="100000"/>
              </a:lnSpc>
              <a:spcBef>
                <a:spcPts val="0"/>
              </a:spcBef>
              <a:spcAft>
                <a:spcPts val="1000"/>
              </a:spcAft>
              <a:buSzPct val="35000"/>
              <a:buNone/>
            </a:pPr>
            <a:endParaRPr lang="en-US" sz="2400" dirty="0"/>
          </a:p>
          <a:p>
            <a:pPr marL="0" indent="0">
              <a:lnSpc>
                <a:spcPct val="100000"/>
              </a:lnSpc>
              <a:spcBef>
                <a:spcPts val="0"/>
              </a:spcBef>
              <a:spcAft>
                <a:spcPts val="1000"/>
              </a:spcAft>
              <a:buSzPct val="35000"/>
              <a:buNone/>
            </a:pPr>
            <a:r>
              <a:rPr lang="en-US" sz="2400" dirty="0"/>
              <a:t>Need high “tax” or discount rate to resolve puzzle</a:t>
            </a:r>
          </a:p>
          <a:p>
            <a:pPr marL="139700" indent="0">
              <a:lnSpc>
                <a:spcPct val="100000"/>
              </a:lnSpc>
              <a:spcBef>
                <a:spcPts val="0"/>
              </a:spcBef>
              <a:spcAft>
                <a:spcPts val="1000"/>
              </a:spcAft>
              <a:buSzPct val="35000"/>
              <a:buNone/>
            </a:pPr>
            <a:endParaRPr lang="en-US" sz="2400" dirty="0"/>
          </a:p>
          <a:p>
            <a:pPr marL="0" indent="0">
              <a:lnSpc>
                <a:spcPct val="100000"/>
              </a:lnSpc>
              <a:spcBef>
                <a:spcPts val="0"/>
              </a:spcBef>
              <a:spcAft>
                <a:spcPts val="1000"/>
              </a:spcAft>
              <a:buNone/>
            </a:pPr>
            <a:r>
              <a:rPr lang="en-US" sz="2400" dirty="0"/>
              <a:t>Credit constraints? Suggests transformative effects of credit</a:t>
            </a:r>
          </a:p>
          <a:p>
            <a:pPr marL="482600" lvl="0" indent="-342900">
              <a:lnSpc>
                <a:spcPct val="100000"/>
              </a:lnSpc>
              <a:spcBef>
                <a:spcPts val="0"/>
              </a:spcBef>
              <a:buClr>
                <a:srgbClr val="F0B208"/>
              </a:buClr>
              <a:buSzPct val="35000"/>
              <a:buFont typeface="Wingdings" panose="05000000000000000000" pitchFamily="2" charset="2"/>
              <a:buChar char="l"/>
            </a:pPr>
            <a:r>
              <a:rPr lang="en-US" sz="2400" dirty="0"/>
              <a:t>Seems counterfactual: limited uptake, limited transformation </a:t>
            </a:r>
            <a:br>
              <a:rPr lang="en-US" sz="2400" dirty="0"/>
            </a:br>
            <a:r>
              <a:rPr lang="en-US" sz="2400" dirty="0"/>
              <a:t>(Banerjee, </a:t>
            </a:r>
            <a:r>
              <a:rPr lang="en-US" sz="2400" dirty="0" err="1"/>
              <a:t>Karlan</a:t>
            </a:r>
            <a:r>
              <a:rPr lang="en-US" sz="2400" dirty="0"/>
              <a:t>, and </a:t>
            </a:r>
            <a:r>
              <a:rPr lang="en-US" sz="2400" dirty="0" err="1"/>
              <a:t>Zinman</a:t>
            </a:r>
            <a:r>
              <a:rPr lang="en-US" sz="2400" dirty="0"/>
              <a:t>, 2015)</a:t>
            </a:r>
          </a:p>
          <a:p>
            <a:pPr marL="139700" indent="0">
              <a:lnSpc>
                <a:spcPct val="100000"/>
              </a:lnSpc>
              <a:spcBef>
                <a:spcPts val="0"/>
              </a:spcBef>
              <a:spcAft>
                <a:spcPts val="1000"/>
              </a:spcAft>
              <a:buSzPct val="35000"/>
              <a:buNone/>
            </a:pPr>
            <a:endParaRPr lang="en-US" sz="2400" dirty="0"/>
          </a:p>
          <a:p>
            <a:pPr marL="0" lvl="0" indent="0" rtl="0">
              <a:lnSpc>
                <a:spcPct val="100000"/>
              </a:lnSpc>
              <a:spcBef>
                <a:spcPts val="0"/>
              </a:spcBef>
              <a:spcAft>
                <a:spcPts val="0"/>
              </a:spcAft>
              <a:buNone/>
            </a:pPr>
            <a:endParaRPr sz="2400" dirty="0">
              <a:solidFill>
                <a:srgbClr val="3F3F3F"/>
              </a:solidFill>
            </a:endParaRPr>
          </a:p>
          <a:p>
            <a:pPr marL="0" lvl="0" indent="0" rtl="0">
              <a:lnSpc>
                <a:spcPct val="100000"/>
              </a:lnSpc>
              <a:spcBef>
                <a:spcPts val="0"/>
              </a:spcBef>
              <a:spcAft>
                <a:spcPts val="0"/>
              </a:spcAft>
              <a:buNone/>
            </a:pPr>
            <a:endParaRPr sz="2400" dirty="0">
              <a:solidFill>
                <a:srgbClr val="3F3F3F"/>
              </a:solidFill>
            </a:endParaRPr>
          </a:p>
          <a:p>
            <a:pPr marL="0" lvl="0" indent="-69850" rtl="0">
              <a:lnSpc>
                <a:spcPct val="100000"/>
              </a:lnSpc>
              <a:spcBef>
                <a:spcPts val="0"/>
              </a:spcBef>
              <a:spcAft>
                <a:spcPts val="0"/>
              </a:spcAft>
              <a:buClr>
                <a:schemeClr val="dk1"/>
              </a:buClr>
              <a:buSzPct val="45833"/>
              <a:buFont typeface="Arial"/>
              <a:buNone/>
            </a:pPr>
            <a:endParaRPr sz="2400" dirty="0">
              <a:solidFill>
                <a:srgbClr val="3F3F3F"/>
              </a:solidFill>
            </a:endParaRPr>
          </a:p>
          <a:p>
            <a:pPr lvl="0">
              <a:lnSpc>
                <a:spcPct val="100000"/>
              </a:lnSpc>
              <a:spcBef>
                <a:spcPts val="0"/>
              </a:spcBef>
              <a:buNone/>
            </a:pPr>
            <a:endParaRPr dirty="0">
              <a:solidFill>
                <a:srgbClr val="3F3F3F"/>
              </a:solidFill>
            </a:endParaRPr>
          </a:p>
        </p:txBody>
      </p:sp>
      <p:sp>
        <p:nvSpPr>
          <p:cNvPr id="208" name="Shape 20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249308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lvl="0">
              <a:spcBef>
                <a:spcPts val="0"/>
              </a:spcBef>
              <a:buNone/>
            </a:pPr>
            <a:r>
              <a:rPr lang="en-US"/>
              <a:t>Stochastic income and risk aversion?</a:t>
            </a:r>
          </a:p>
        </p:txBody>
      </p:sp>
      <p:sp>
        <p:nvSpPr>
          <p:cNvPr id="223" name="Shape 223"/>
          <p:cNvSpPr txBox="1">
            <a:spLocks noGrp="1"/>
          </p:cNvSpPr>
          <p:nvPr>
            <p:ph type="body" idx="1"/>
          </p:nvPr>
        </p:nvSpPr>
        <p:spPr>
          <a:xfrm>
            <a:off x="1097279" y="1368308"/>
            <a:ext cx="10058400" cy="4023300"/>
          </a:xfrm>
          <a:prstGeom prst="rect">
            <a:avLst/>
          </a:prstGeom>
        </p:spPr>
        <p:txBody>
          <a:bodyPr lIns="121900" tIns="121900" rIns="121900" bIns="121900" anchor="t" anchorCtr="0">
            <a:noAutofit/>
          </a:bodyPr>
          <a:lstStyle/>
          <a:p>
            <a:pPr marL="0" lvl="0" indent="0" rtl="0">
              <a:lnSpc>
                <a:spcPct val="100000"/>
              </a:lnSpc>
              <a:spcBef>
                <a:spcPts val="0"/>
              </a:spcBef>
              <a:spcAft>
                <a:spcPts val="1000"/>
              </a:spcAft>
              <a:buNone/>
            </a:pPr>
            <a:r>
              <a:rPr lang="en-US" sz="2400" dirty="0">
                <a:solidFill>
                  <a:srgbClr val="3F3F3F"/>
                </a:solidFill>
              </a:rPr>
              <a:t>Maybe people don’t invest because investments are risky? e.g. fertilizer</a:t>
            </a:r>
          </a:p>
          <a:p>
            <a:pPr marL="0" lvl="0" indent="0" rtl="0">
              <a:lnSpc>
                <a:spcPct val="100000"/>
              </a:lnSpc>
              <a:spcBef>
                <a:spcPts val="0"/>
              </a:spcBef>
              <a:spcAft>
                <a:spcPts val="1000"/>
              </a:spcAft>
              <a:buNone/>
            </a:pPr>
            <a:r>
              <a:rPr lang="en-US" sz="2400" dirty="0">
                <a:solidFill>
                  <a:srgbClr val="3F3F3F"/>
                </a:solidFill>
              </a:rPr>
              <a:t>Suppose income in period t is:</a:t>
            </a:r>
          </a:p>
          <a:p>
            <a:pPr marL="0" lvl="0" indent="457200" rtl="0">
              <a:lnSpc>
                <a:spcPct val="100000"/>
              </a:lnSpc>
              <a:spcBef>
                <a:spcPts val="0"/>
              </a:spcBef>
              <a:spcAft>
                <a:spcPts val="1000"/>
              </a:spcAft>
              <a:buNone/>
            </a:pPr>
            <a:endParaRPr sz="2400" i="1" dirty="0">
              <a:solidFill>
                <a:srgbClr val="3F3F3F"/>
              </a:solidFill>
            </a:endParaRPr>
          </a:p>
          <a:p>
            <a:pPr marL="0" lvl="0" indent="0" rtl="0">
              <a:lnSpc>
                <a:spcPct val="100000"/>
              </a:lnSpc>
              <a:spcBef>
                <a:spcPts val="0"/>
              </a:spcBef>
              <a:spcAft>
                <a:spcPts val="1000"/>
              </a:spcAft>
              <a:buNone/>
            </a:pPr>
            <a:endParaRPr lang="en-US" sz="2400" dirty="0">
              <a:solidFill>
                <a:srgbClr val="3F3F3F"/>
              </a:solidFill>
            </a:endParaRPr>
          </a:p>
          <a:p>
            <a:pPr marL="0" lvl="0" indent="0" rtl="0">
              <a:lnSpc>
                <a:spcPct val="100000"/>
              </a:lnSpc>
              <a:spcBef>
                <a:spcPts val="0"/>
              </a:spcBef>
              <a:spcAft>
                <a:spcPts val="1000"/>
              </a:spcAft>
              <a:buNone/>
            </a:pPr>
            <a:r>
              <a:rPr lang="en-US" sz="2400" dirty="0">
                <a:solidFill>
                  <a:srgbClr val="3F3F3F"/>
                </a:solidFill>
              </a:rPr>
              <a:t>where </a:t>
            </a:r>
            <a:r>
              <a:rPr lang="en-US" sz="2400" dirty="0"/>
              <a:t>n assets/</a:t>
            </a:r>
            <a:r>
              <a:rPr lang="en-US" sz="2400" dirty="0">
                <a:solidFill>
                  <a:srgbClr val="3F3F3F"/>
                </a:solidFill>
              </a:rPr>
              <a:t>capital goods, arbitrary pattern of correlation</a:t>
            </a:r>
            <a:r>
              <a:rPr lang="en-US" sz="2400" dirty="0"/>
              <a:t>. </a:t>
            </a:r>
          </a:p>
          <a:p>
            <a:pPr marL="0" lvl="0" indent="0" rtl="0">
              <a:lnSpc>
                <a:spcPct val="100000"/>
              </a:lnSpc>
              <a:spcBef>
                <a:spcPts val="0"/>
              </a:spcBef>
              <a:spcAft>
                <a:spcPts val="1000"/>
              </a:spcAft>
              <a:buNone/>
            </a:pPr>
            <a:r>
              <a:rPr lang="en-US" sz="2400" dirty="0"/>
              <a:t>S</a:t>
            </a:r>
            <a:r>
              <a:rPr lang="en-US" sz="2400" dirty="0">
                <a:solidFill>
                  <a:srgbClr val="3F3F3F"/>
                </a:solidFill>
              </a:rPr>
              <a:t>tochastic Euler equations:</a:t>
            </a:r>
          </a:p>
          <a:p>
            <a:pPr marL="0" lvl="0" indent="0" algn="ctr" rtl="0">
              <a:lnSpc>
                <a:spcPct val="100000"/>
              </a:lnSpc>
              <a:spcBef>
                <a:spcPts val="0"/>
              </a:spcBef>
              <a:spcAft>
                <a:spcPts val="1000"/>
              </a:spcAft>
              <a:buNone/>
            </a:pPr>
            <a:r>
              <a:rPr lang="en-US" sz="2400" i="1" dirty="0">
                <a:solidFill>
                  <a:srgbClr val="3F3F3F"/>
                </a:solidFill>
              </a:rPr>
              <a:t>  u' (</a:t>
            </a:r>
            <a:r>
              <a:rPr lang="en-US" sz="2400" i="1" dirty="0" err="1">
                <a:solidFill>
                  <a:srgbClr val="3F3F3F"/>
                </a:solidFill>
              </a:rPr>
              <a:t>c</a:t>
            </a:r>
            <a:r>
              <a:rPr lang="en-US" sz="2400" i="1" baseline="-25000" dirty="0" err="1">
                <a:solidFill>
                  <a:srgbClr val="3F3F3F"/>
                </a:solidFill>
              </a:rPr>
              <a:t>t</a:t>
            </a:r>
            <a:r>
              <a:rPr lang="en-US" sz="2400" i="1" baseline="-25000" dirty="0">
                <a:solidFill>
                  <a:srgbClr val="3F3F3F"/>
                </a:solidFill>
              </a:rPr>
              <a:t> </a:t>
            </a:r>
            <a:r>
              <a:rPr lang="en-US" sz="2400" i="1" dirty="0">
                <a:solidFill>
                  <a:srgbClr val="3F3F3F"/>
                </a:solidFill>
              </a:rPr>
              <a:t>)= </a:t>
            </a:r>
            <a:r>
              <a:rPr lang="en-US" sz="2400" i="1" dirty="0" err="1">
                <a:solidFill>
                  <a:srgbClr val="3F3F3F"/>
                </a:solidFill>
              </a:rPr>
              <a:t>δ</a:t>
            </a:r>
            <a:r>
              <a:rPr lang="en-US" sz="2400" dirty="0" err="1">
                <a:solidFill>
                  <a:srgbClr val="3F3F3F"/>
                </a:solidFill>
              </a:rPr>
              <a:t>E</a:t>
            </a:r>
            <a:r>
              <a:rPr lang="en-US" sz="2400" i="1" baseline="-25000" dirty="0" err="1">
                <a:solidFill>
                  <a:srgbClr val="3F3F3F"/>
                </a:solidFill>
              </a:rPr>
              <a:t>t</a:t>
            </a:r>
            <a:r>
              <a:rPr lang="en-US" sz="2400" i="1" baseline="-25000" dirty="0">
                <a:solidFill>
                  <a:srgbClr val="3F3F3F"/>
                </a:solidFill>
              </a:rPr>
              <a:t> </a:t>
            </a:r>
            <a:r>
              <a:rPr lang="en-US" sz="2400" dirty="0">
                <a:solidFill>
                  <a:srgbClr val="3F3F3F"/>
                </a:solidFill>
              </a:rPr>
              <a:t>[</a:t>
            </a:r>
            <a:r>
              <a:rPr lang="en-US" sz="2400" i="1" dirty="0">
                <a:solidFill>
                  <a:srgbClr val="3F3F3F"/>
                </a:solidFill>
              </a:rPr>
              <a:t> </a:t>
            </a:r>
            <a:r>
              <a:rPr lang="en-US" sz="2400" i="1" dirty="0" err="1">
                <a:solidFill>
                  <a:srgbClr val="3F3F3F"/>
                </a:solidFill>
              </a:rPr>
              <a:t>μ</a:t>
            </a:r>
            <a:r>
              <a:rPr lang="en-US" sz="2400" i="1" baseline="-25000" dirty="0" err="1">
                <a:solidFill>
                  <a:srgbClr val="3F3F3F"/>
                </a:solidFill>
              </a:rPr>
              <a:t>i,t</a:t>
            </a:r>
            <a:r>
              <a:rPr lang="en-US" sz="2400" i="1" baseline="-25000" dirty="0">
                <a:solidFill>
                  <a:srgbClr val="3F3F3F"/>
                </a:solidFill>
              </a:rPr>
              <a:t> </a:t>
            </a:r>
            <a:r>
              <a:rPr lang="en-US" sz="2400" i="1" dirty="0">
                <a:solidFill>
                  <a:srgbClr val="3F3F3F"/>
                </a:solidFill>
              </a:rPr>
              <a:t> F</a:t>
            </a:r>
            <a:r>
              <a:rPr lang="en-US" sz="2400" i="1" baseline="-25000" dirty="0">
                <a:solidFill>
                  <a:srgbClr val="3F3F3F"/>
                </a:solidFill>
              </a:rPr>
              <a:t>i</a:t>
            </a:r>
            <a:r>
              <a:rPr lang="en-US" sz="2400" i="1" dirty="0">
                <a:solidFill>
                  <a:srgbClr val="3F3F3F"/>
                </a:solidFill>
              </a:rPr>
              <a:t>' (</a:t>
            </a:r>
            <a:r>
              <a:rPr lang="en-US" sz="2400" i="1" dirty="0" err="1">
                <a:solidFill>
                  <a:srgbClr val="3F3F3F"/>
                </a:solidFill>
              </a:rPr>
              <a:t>K</a:t>
            </a:r>
            <a:r>
              <a:rPr lang="en-US" sz="2400" i="1" baseline="-25000" dirty="0" err="1">
                <a:solidFill>
                  <a:srgbClr val="3F3F3F"/>
                </a:solidFill>
              </a:rPr>
              <a:t>i,t</a:t>
            </a:r>
            <a:r>
              <a:rPr lang="en-US" sz="2400" i="1" dirty="0">
                <a:solidFill>
                  <a:srgbClr val="3F3F3F"/>
                </a:solidFill>
              </a:rPr>
              <a:t> ) u' (</a:t>
            </a:r>
            <a:r>
              <a:rPr lang="en-US" sz="2400" i="1" dirty="0" err="1">
                <a:solidFill>
                  <a:srgbClr val="3F3F3F"/>
                </a:solidFill>
              </a:rPr>
              <a:t>c</a:t>
            </a:r>
            <a:r>
              <a:rPr lang="en-US" sz="2400" i="1" baseline="-25000" dirty="0" err="1">
                <a:solidFill>
                  <a:srgbClr val="3F3F3F"/>
                </a:solidFill>
              </a:rPr>
              <a:t>t</a:t>
            </a:r>
            <a:r>
              <a:rPr lang="en-US" sz="2400" i="1" baseline="-25000" dirty="0">
                <a:solidFill>
                  <a:srgbClr val="3F3F3F"/>
                </a:solidFill>
              </a:rPr>
              <a:t> + 1</a:t>
            </a:r>
            <a:r>
              <a:rPr lang="en-US" sz="2400" i="1" dirty="0">
                <a:solidFill>
                  <a:srgbClr val="3F3F3F"/>
                </a:solidFill>
              </a:rPr>
              <a:t> )</a:t>
            </a:r>
            <a:r>
              <a:rPr lang="en-US" sz="2400" dirty="0">
                <a:solidFill>
                  <a:srgbClr val="3F3F3F"/>
                </a:solidFill>
              </a:rPr>
              <a:t>], </a:t>
            </a:r>
            <a:r>
              <a:rPr lang="en-US" sz="2400" i="1" dirty="0" err="1">
                <a:solidFill>
                  <a:srgbClr val="3F3F3F"/>
                </a:solidFill>
              </a:rPr>
              <a:t>i</a:t>
            </a:r>
            <a:r>
              <a:rPr lang="en-US" sz="2400" i="1" dirty="0">
                <a:solidFill>
                  <a:srgbClr val="3F3F3F"/>
                </a:solidFill>
              </a:rPr>
              <a:t>=1, 2 ,..., n</a:t>
            </a:r>
          </a:p>
          <a:p>
            <a:pPr marL="0" lvl="0" indent="387350" rtl="0">
              <a:lnSpc>
                <a:spcPct val="100000"/>
              </a:lnSpc>
              <a:spcBef>
                <a:spcPts val="0"/>
              </a:spcBef>
              <a:spcAft>
                <a:spcPts val="1000"/>
              </a:spcAft>
              <a:buClr>
                <a:schemeClr val="dk1"/>
              </a:buClr>
              <a:buSzPct val="45833"/>
              <a:buFont typeface="Arial"/>
              <a:buNone/>
            </a:pPr>
            <a:endParaRPr sz="2400" dirty="0">
              <a:solidFill>
                <a:srgbClr val="3F3F3F"/>
              </a:solidFill>
            </a:endParaRPr>
          </a:p>
        </p:txBody>
      </p:sp>
      <p:sp>
        <p:nvSpPr>
          <p:cNvPr id="224" name="Shape 22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pic>
        <p:nvPicPr>
          <p:cNvPr id="225" name="Shape 225"/>
          <p:cNvPicPr preferRelativeResize="0"/>
          <p:nvPr/>
        </p:nvPicPr>
        <p:blipFill>
          <a:blip r:embed="rId3">
            <a:alphaModFix/>
          </a:blip>
          <a:stretch>
            <a:fillRect/>
          </a:stretch>
        </p:blipFill>
        <p:spPr>
          <a:xfrm>
            <a:off x="3163812" y="2809010"/>
            <a:ext cx="4314825" cy="723900"/>
          </a:xfrm>
          <a:prstGeom prst="rect">
            <a:avLst/>
          </a:prstGeom>
          <a:noFill/>
          <a:ln>
            <a:noFill/>
          </a:ln>
        </p:spPr>
      </p:pic>
    </p:spTree>
    <p:extLst>
      <p:ext uri="{BB962C8B-B14F-4D97-AF65-F5344CB8AC3E}">
        <p14:creationId xmlns:p14="http://schemas.microsoft.com/office/powerpoint/2010/main" val="69731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1097279" y="286603"/>
            <a:ext cx="10058400" cy="1450800"/>
          </a:xfrm>
          <a:prstGeom prst="rect">
            <a:avLst/>
          </a:prstGeom>
        </p:spPr>
        <p:txBody>
          <a:bodyPr lIns="121900" tIns="121900" rIns="121900" bIns="121900" anchor="t" anchorCtr="0">
            <a:noAutofit/>
          </a:bodyPr>
          <a:lstStyle/>
          <a:p>
            <a:pPr lvl="0" rtl="0">
              <a:spcBef>
                <a:spcPts val="0"/>
              </a:spcBef>
              <a:buNone/>
            </a:pPr>
            <a:r>
              <a:rPr lang="en-US"/>
              <a:t>Stochastic income and risk aversion?</a:t>
            </a:r>
          </a:p>
        </p:txBody>
      </p:sp>
      <p:sp>
        <p:nvSpPr>
          <p:cNvPr id="232" name="Shape 232"/>
          <p:cNvSpPr txBox="1">
            <a:spLocks noGrp="1"/>
          </p:cNvSpPr>
          <p:nvPr>
            <p:ph type="body" idx="1"/>
          </p:nvPr>
        </p:nvSpPr>
        <p:spPr>
          <a:xfrm>
            <a:off x="1097279" y="1368308"/>
            <a:ext cx="10058400" cy="4023300"/>
          </a:xfrm>
          <a:prstGeom prst="rect">
            <a:avLst/>
          </a:prstGeom>
        </p:spPr>
        <p:txBody>
          <a:bodyPr lIns="121900" tIns="121900" rIns="121900" bIns="121900" anchor="t" anchorCtr="0">
            <a:noAutofit/>
          </a:bodyPr>
          <a:lstStyle/>
          <a:p>
            <a:pPr marL="0" lvl="0" indent="0" rtl="0">
              <a:lnSpc>
                <a:spcPct val="100000"/>
              </a:lnSpc>
              <a:spcBef>
                <a:spcPts val="0"/>
              </a:spcBef>
              <a:spcAft>
                <a:spcPts val="1000"/>
              </a:spcAft>
              <a:buNone/>
            </a:pPr>
            <a:r>
              <a:rPr lang="en-US" sz="2400" dirty="0">
                <a:solidFill>
                  <a:srgbClr val="3F3F3F"/>
                </a:solidFill>
              </a:rPr>
              <a:t>Given initial capital stock, risk aversion will </a:t>
            </a:r>
          </a:p>
          <a:p>
            <a:pPr marL="482600" lvl="0" indent="-342900" rtl="0">
              <a:lnSpc>
                <a:spcPct val="100000"/>
              </a:lnSpc>
              <a:spcBef>
                <a:spcPts val="0"/>
              </a:spcBef>
              <a:spcAft>
                <a:spcPts val="1000"/>
              </a:spcAft>
              <a:buClr>
                <a:srgbClr val="F0B208"/>
              </a:buClr>
              <a:buSzPct val="35000"/>
              <a:buFont typeface="Wingdings" panose="05000000000000000000" pitchFamily="2" charset="2"/>
              <a:buChar char="l"/>
            </a:pPr>
            <a:r>
              <a:rPr lang="en-US" sz="2400" dirty="0">
                <a:solidFill>
                  <a:srgbClr val="3F3F3F"/>
                </a:solidFill>
              </a:rPr>
              <a:t>Reduce investment in assets which </a:t>
            </a:r>
            <a:r>
              <a:rPr lang="en-US" sz="2400" dirty="0" err="1">
                <a:solidFill>
                  <a:srgbClr val="3F3F3F"/>
                </a:solidFill>
              </a:rPr>
              <a:t>covary</a:t>
            </a:r>
            <a:r>
              <a:rPr lang="en-US" sz="2400" dirty="0">
                <a:solidFill>
                  <a:srgbClr val="3F3F3F"/>
                </a:solidFill>
              </a:rPr>
              <a:t> positively with consumption</a:t>
            </a:r>
          </a:p>
          <a:p>
            <a:pPr marL="139700" lvl="0" indent="0" rtl="0">
              <a:lnSpc>
                <a:spcPct val="100000"/>
              </a:lnSpc>
              <a:spcBef>
                <a:spcPts val="0"/>
              </a:spcBef>
              <a:spcAft>
                <a:spcPts val="1000"/>
              </a:spcAft>
              <a:buClr>
                <a:srgbClr val="F0B208"/>
              </a:buClr>
              <a:buSzPct val="35000"/>
              <a:buNone/>
            </a:pPr>
            <a:endParaRPr lang="en-US" sz="2400" dirty="0">
              <a:solidFill>
                <a:srgbClr val="3F3F3F"/>
              </a:solidFill>
            </a:endParaRPr>
          </a:p>
          <a:p>
            <a:pPr marL="139700" lvl="0" indent="0" rtl="0">
              <a:lnSpc>
                <a:spcPct val="100000"/>
              </a:lnSpc>
              <a:spcBef>
                <a:spcPts val="0"/>
              </a:spcBef>
              <a:spcAft>
                <a:spcPts val="1000"/>
              </a:spcAft>
              <a:buClr>
                <a:srgbClr val="F0B208"/>
              </a:buClr>
              <a:buSzPct val="35000"/>
              <a:buNone/>
            </a:pPr>
            <a:r>
              <a:rPr lang="en-US" sz="2400" dirty="0">
                <a:solidFill>
                  <a:srgbClr val="3F3F3F"/>
                </a:solidFill>
              </a:rPr>
              <a:t>But standard theory predicts agents will save up buffer stocks (Deaton 1991; Carroll 1997). Then</a:t>
            </a:r>
            <a:r>
              <a:rPr lang="en-US" sz="2400" dirty="0"/>
              <a:t>, consumption should not move with:</a:t>
            </a:r>
          </a:p>
          <a:p>
            <a:pPr marL="482600" indent="-342900">
              <a:lnSpc>
                <a:spcPct val="100000"/>
              </a:lnSpc>
              <a:spcBef>
                <a:spcPts val="0"/>
              </a:spcBef>
              <a:spcAft>
                <a:spcPts val="1000"/>
              </a:spcAft>
              <a:buSzPct val="35000"/>
              <a:buFont typeface="Wingdings" panose="05000000000000000000" pitchFamily="2" charset="2"/>
              <a:buChar char="l"/>
            </a:pPr>
            <a:r>
              <a:rPr lang="en-US" sz="2400" dirty="0"/>
              <a:t>high-frequency income shocks</a:t>
            </a:r>
          </a:p>
          <a:p>
            <a:pPr marL="482600" indent="-342900">
              <a:lnSpc>
                <a:spcPct val="100000"/>
              </a:lnSpc>
              <a:spcBef>
                <a:spcPts val="0"/>
              </a:spcBef>
              <a:spcAft>
                <a:spcPts val="1000"/>
              </a:spcAft>
              <a:buSzPct val="35000"/>
              <a:buFont typeface="Wingdings" panose="05000000000000000000" pitchFamily="2" charset="2"/>
              <a:buChar char="l"/>
            </a:pPr>
            <a:r>
              <a:rPr lang="en-US" sz="2400" dirty="0"/>
              <a:t>predictable income changes (e.g. seasons)</a:t>
            </a:r>
          </a:p>
          <a:p>
            <a:pPr marL="0" lvl="0" indent="0">
              <a:lnSpc>
                <a:spcPct val="100000"/>
              </a:lnSpc>
              <a:spcBef>
                <a:spcPts val="0"/>
              </a:spcBef>
              <a:buNone/>
            </a:pPr>
            <a:endParaRPr lang="en-US" sz="2400" dirty="0">
              <a:solidFill>
                <a:srgbClr val="3F3F3F"/>
              </a:solidFill>
            </a:endParaRPr>
          </a:p>
          <a:p>
            <a:pPr marL="0" indent="0">
              <a:lnSpc>
                <a:spcPct val="100000"/>
              </a:lnSpc>
              <a:spcBef>
                <a:spcPts val="0"/>
              </a:spcBef>
              <a:spcAft>
                <a:spcPts val="1000"/>
              </a:spcAft>
              <a:buNone/>
            </a:pPr>
            <a:r>
              <a:rPr lang="en-US" sz="2400" dirty="0"/>
              <a:t>Returns to fertilizer only modestly correlated with </a:t>
            </a:r>
            <a:r>
              <a:rPr lang="en-US" sz="2400" i="1" dirty="0"/>
              <a:t>lifetime </a:t>
            </a:r>
            <a:r>
              <a:rPr lang="en-US" sz="2400" dirty="0"/>
              <a:t>income</a:t>
            </a:r>
          </a:p>
          <a:p>
            <a:pPr marL="482600" indent="-342900">
              <a:lnSpc>
                <a:spcPct val="100000"/>
              </a:lnSpc>
              <a:spcBef>
                <a:spcPts val="0"/>
              </a:spcBef>
              <a:spcAft>
                <a:spcPts val="1000"/>
              </a:spcAft>
              <a:buSzPct val="35000"/>
              <a:buFont typeface="Wingdings" panose="05000000000000000000" pitchFamily="2" charset="2"/>
              <a:buChar char="l"/>
            </a:pPr>
            <a:r>
              <a:rPr lang="en-US" sz="2400" dirty="0"/>
              <a:t>Beta of fertilizer investment will be modest, and risk aversion will only modestly reduce fertilizer investment</a:t>
            </a:r>
          </a:p>
          <a:p>
            <a:pPr marL="139700" lvl="0" indent="0" rtl="0">
              <a:lnSpc>
                <a:spcPct val="100000"/>
              </a:lnSpc>
              <a:spcBef>
                <a:spcPts val="0"/>
              </a:spcBef>
              <a:spcAft>
                <a:spcPts val="1000"/>
              </a:spcAft>
              <a:buClr>
                <a:srgbClr val="F0B208"/>
              </a:buClr>
              <a:buSzPct val="35000"/>
              <a:buNone/>
            </a:pPr>
            <a:endParaRPr lang="en-US" sz="2400" dirty="0">
              <a:solidFill>
                <a:srgbClr val="3F3F3F"/>
              </a:solidFill>
            </a:endParaRPr>
          </a:p>
          <a:p>
            <a:pPr marL="139700" lvl="0" indent="0" rtl="0">
              <a:lnSpc>
                <a:spcPct val="100000"/>
              </a:lnSpc>
              <a:spcBef>
                <a:spcPts val="0"/>
              </a:spcBef>
              <a:spcAft>
                <a:spcPts val="1000"/>
              </a:spcAft>
              <a:buClr>
                <a:srgbClr val="F0B208"/>
              </a:buClr>
              <a:buSzPct val="35000"/>
              <a:buNone/>
            </a:pPr>
            <a:endParaRPr lang="en-US" sz="2400" dirty="0">
              <a:solidFill>
                <a:srgbClr val="3F3F3F"/>
              </a:solidFill>
            </a:endParaRPr>
          </a:p>
          <a:p>
            <a:pPr marL="139700" lvl="0" indent="0" rtl="0">
              <a:lnSpc>
                <a:spcPct val="100000"/>
              </a:lnSpc>
              <a:spcBef>
                <a:spcPts val="0"/>
              </a:spcBef>
              <a:spcAft>
                <a:spcPts val="1000"/>
              </a:spcAft>
              <a:buClr>
                <a:srgbClr val="F0B208"/>
              </a:buClr>
              <a:buSzPct val="35000"/>
              <a:buNone/>
            </a:pPr>
            <a:endParaRPr lang="en-US" sz="2400" dirty="0">
              <a:solidFill>
                <a:srgbClr val="3F3F3F"/>
              </a:solidFill>
            </a:endParaRPr>
          </a:p>
          <a:p>
            <a:pPr marL="0" lvl="0" indent="0" rtl="0">
              <a:lnSpc>
                <a:spcPct val="100000"/>
              </a:lnSpc>
              <a:spcBef>
                <a:spcPts val="0"/>
              </a:spcBef>
              <a:spcAft>
                <a:spcPts val="1000"/>
              </a:spcAft>
              <a:buNone/>
            </a:pPr>
            <a:endParaRPr sz="2400" dirty="0">
              <a:solidFill>
                <a:srgbClr val="3F3F3F"/>
              </a:solidFill>
            </a:endParaRPr>
          </a:p>
          <a:p>
            <a:pPr marL="0" lvl="0" indent="0" rtl="0">
              <a:lnSpc>
                <a:spcPct val="100000"/>
              </a:lnSpc>
              <a:spcBef>
                <a:spcPts val="0"/>
              </a:spcBef>
              <a:spcAft>
                <a:spcPts val="1000"/>
              </a:spcAft>
              <a:buNone/>
            </a:pPr>
            <a:endParaRPr sz="2400" dirty="0">
              <a:solidFill>
                <a:srgbClr val="3F3F3F"/>
              </a:solidFill>
            </a:endParaRPr>
          </a:p>
          <a:p>
            <a:pPr marL="0" lvl="0" indent="0" rtl="0">
              <a:lnSpc>
                <a:spcPct val="100000"/>
              </a:lnSpc>
              <a:spcBef>
                <a:spcPts val="0"/>
              </a:spcBef>
              <a:spcAft>
                <a:spcPts val="1000"/>
              </a:spcAft>
              <a:buNone/>
            </a:pPr>
            <a:endParaRPr sz="2400" dirty="0">
              <a:solidFill>
                <a:srgbClr val="3F3F3F"/>
              </a:solidFill>
            </a:endParaRPr>
          </a:p>
          <a:p>
            <a:pPr marL="0" lvl="0" indent="387350" rtl="0">
              <a:lnSpc>
                <a:spcPct val="100000"/>
              </a:lnSpc>
              <a:spcBef>
                <a:spcPts val="0"/>
              </a:spcBef>
              <a:spcAft>
                <a:spcPts val="1000"/>
              </a:spcAft>
              <a:buClr>
                <a:schemeClr val="dk1"/>
              </a:buClr>
              <a:buSzPct val="45833"/>
              <a:buFont typeface="Arial"/>
              <a:buNone/>
            </a:pPr>
            <a:endParaRPr sz="2400" dirty="0">
              <a:solidFill>
                <a:srgbClr val="3F3F3F"/>
              </a:solidFill>
            </a:endParaRPr>
          </a:p>
        </p:txBody>
      </p:sp>
      <p:sp>
        <p:nvSpPr>
          <p:cNvPr id="233" name="Shape 23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336380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097279" y="286603"/>
            <a:ext cx="10058400" cy="1450800"/>
          </a:xfrm>
          <a:prstGeom prst="rect">
            <a:avLst/>
          </a:prstGeom>
        </p:spPr>
        <p:txBody>
          <a:bodyPr lIns="121900" tIns="121900" rIns="121900" bIns="121900" anchor="b" anchorCtr="0">
            <a:noAutofit/>
          </a:bodyPr>
          <a:lstStyle/>
          <a:p>
            <a:pPr lvl="0">
              <a:spcBef>
                <a:spcPts val="0"/>
              </a:spcBef>
              <a:buNone/>
            </a:pPr>
            <a:r>
              <a:rPr lang="en-US" dirty="0"/>
              <a:t>Standard model seems counterfactual</a:t>
            </a:r>
          </a:p>
        </p:txBody>
      </p:sp>
      <p:sp>
        <p:nvSpPr>
          <p:cNvPr id="248" name="Shape 248"/>
          <p:cNvSpPr txBox="1">
            <a:spLocks noGrp="1"/>
          </p:cNvSpPr>
          <p:nvPr>
            <p:ph type="body" idx="1"/>
          </p:nvPr>
        </p:nvSpPr>
        <p:spPr>
          <a:xfrm>
            <a:off x="1097279" y="1845733"/>
            <a:ext cx="10058400" cy="4023300"/>
          </a:xfrm>
          <a:prstGeom prst="rect">
            <a:avLst/>
          </a:prstGeom>
        </p:spPr>
        <p:txBody>
          <a:bodyPr lIns="121900" tIns="121900" rIns="121900" bIns="121900" anchor="t" anchorCtr="0">
            <a:noAutofit/>
          </a:bodyPr>
          <a:lstStyle/>
          <a:p>
            <a:pPr marL="0" lvl="0" indent="0" rtl="0">
              <a:lnSpc>
                <a:spcPct val="100000"/>
              </a:lnSpc>
              <a:spcBef>
                <a:spcPts val="0"/>
              </a:spcBef>
              <a:spcAft>
                <a:spcPts val="0"/>
              </a:spcAft>
              <a:buNone/>
            </a:pPr>
            <a:r>
              <a:rPr lang="en-US" sz="2400" dirty="0">
                <a:solidFill>
                  <a:srgbClr val="3F3F3F"/>
                </a:solidFill>
              </a:rPr>
              <a:t>In fact, </a:t>
            </a:r>
          </a:p>
          <a:p>
            <a:pPr marL="482600" lvl="0" indent="-342900">
              <a:lnSpc>
                <a:spcPct val="100000"/>
              </a:lnSpc>
              <a:spcBef>
                <a:spcPts val="0"/>
              </a:spcBef>
              <a:spcAft>
                <a:spcPts val="1000"/>
              </a:spcAft>
              <a:buSzPct val="35000"/>
              <a:buFont typeface="Wingdings" panose="05000000000000000000" pitchFamily="2" charset="2"/>
              <a:buChar char="l"/>
            </a:pPr>
            <a:r>
              <a:rPr lang="en-US" sz="2400" dirty="0"/>
              <a:t>Liquid buffer stocks are often modest, </a:t>
            </a:r>
          </a:p>
          <a:p>
            <a:pPr marL="482600" lvl="0" indent="-342900">
              <a:lnSpc>
                <a:spcPct val="100000"/>
              </a:lnSpc>
              <a:spcBef>
                <a:spcPts val="0"/>
              </a:spcBef>
              <a:spcAft>
                <a:spcPts val="1000"/>
              </a:spcAft>
              <a:buSzPct val="35000"/>
              <a:buFont typeface="Wingdings" panose="05000000000000000000" pitchFamily="2" charset="2"/>
              <a:buChar char="l"/>
            </a:pPr>
            <a:r>
              <a:rPr lang="en-US" sz="2400" dirty="0"/>
              <a:t>Consumption </a:t>
            </a:r>
            <a:r>
              <a:rPr lang="en-US" sz="2400" dirty="0" err="1"/>
              <a:t>covaries</a:t>
            </a:r>
            <a:r>
              <a:rPr lang="en-US" sz="2400" dirty="0"/>
              <a:t> with income, including predictable income</a:t>
            </a:r>
          </a:p>
          <a:p>
            <a:pPr marL="482600" lvl="0" indent="-342900">
              <a:lnSpc>
                <a:spcPct val="100000"/>
              </a:lnSpc>
              <a:spcBef>
                <a:spcPts val="0"/>
              </a:spcBef>
              <a:spcAft>
                <a:spcPts val="1000"/>
              </a:spcAft>
              <a:buSzPct val="35000"/>
              <a:buFont typeface="Wingdings" panose="05000000000000000000" pitchFamily="2" charset="2"/>
              <a:buChar char="l"/>
            </a:pPr>
            <a:r>
              <a:rPr lang="en-US" sz="2400" dirty="0" err="1"/>
              <a:t>Karlan</a:t>
            </a:r>
            <a:r>
              <a:rPr lang="en-US" sz="2400" dirty="0"/>
              <a:t> et al. (2014) find that rainfall insurance increases fertilizer use</a:t>
            </a:r>
          </a:p>
          <a:p>
            <a:pPr marL="0" lvl="0" indent="-69850" rtl="0">
              <a:lnSpc>
                <a:spcPct val="100000"/>
              </a:lnSpc>
              <a:spcBef>
                <a:spcPts val="0"/>
              </a:spcBef>
              <a:spcAft>
                <a:spcPts val="0"/>
              </a:spcAft>
              <a:buClr>
                <a:schemeClr val="dk1"/>
              </a:buClr>
              <a:buSzPct val="45833"/>
              <a:buFont typeface="Arial"/>
              <a:buNone/>
            </a:pPr>
            <a:endParaRPr sz="2400" dirty="0">
              <a:solidFill>
                <a:srgbClr val="3F3F3F"/>
              </a:solidFill>
            </a:endParaRPr>
          </a:p>
          <a:p>
            <a:pPr marL="0" lvl="0" indent="0" rtl="0">
              <a:lnSpc>
                <a:spcPct val="100000"/>
              </a:lnSpc>
              <a:spcBef>
                <a:spcPts val="0"/>
              </a:spcBef>
              <a:spcAft>
                <a:spcPts val="0"/>
              </a:spcAft>
              <a:buNone/>
            </a:pPr>
            <a:r>
              <a:rPr lang="en-US" sz="2400" dirty="0">
                <a:solidFill>
                  <a:srgbClr val="3F3F3F"/>
                </a:solidFill>
              </a:rPr>
              <a:t>All these predictions can emerge if agents are </a:t>
            </a:r>
            <a:r>
              <a:rPr lang="en-US" sz="2400" b="1" dirty="0">
                <a:solidFill>
                  <a:srgbClr val="3F3F3F"/>
                </a:solidFill>
              </a:rPr>
              <a:t>present biased </a:t>
            </a:r>
          </a:p>
          <a:p>
            <a:pPr marL="0" lvl="0" indent="0" rtl="0">
              <a:lnSpc>
                <a:spcPct val="100000"/>
              </a:lnSpc>
              <a:spcBef>
                <a:spcPts val="0"/>
              </a:spcBef>
              <a:spcAft>
                <a:spcPts val="0"/>
              </a:spcAft>
              <a:buNone/>
            </a:pPr>
            <a:endParaRPr sz="2400" dirty="0">
              <a:solidFill>
                <a:srgbClr val="3F3F3F"/>
              </a:solidFill>
            </a:endParaRPr>
          </a:p>
          <a:p>
            <a:pPr marL="0" lvl="0" indent="0" rtl="0">
              <a:lnSpc>
                <a:spcPct val="100000"/>
              </a:lnSpc>
              <a:spcBef>
                <a:spcPts val="0"/>
              </a:spcBef>
              <a:spcAft>
                <a:spcPts val="0"/>
              </a:spcAft>
              <a:buNone/>
            </a:pPr>
            <a:r>
              <a:rPr lang="en-US" sz="2400" dirty="0">
                <a:solidFill>
                  <a:srgbClr val="3F3F3F"/>
                </a:solidFill>
              </a:rPr>
              <a:t>With either deterministic or stochastic Euler equation, matching the data requires a high effective discount rate</a:t>
            </a:r>
          </a:p>
          <a:p>
            <a:pPr marL="0" lvl="0" indent="-69850" rtl="0">
              <a:lnSpc>
                <a:spcPct val="100000"/>
              </a:lnSpc>
              <a:spcBef>
                <a:spcPts val="0"/>
              </a:spcBef>
              <a:spcAft>
                <a:spcPts val="0"/>
              </a:spcAft>
              <a:buClr>
                <a:schemeClr val="dk1"/>
              </a:buClr>
              <a:buSzPct val="45833"/>
              <a:buFont typeface="Arial"/>
              <a:buNone/>
            </a:pPr>
            <a:endParaRPr sz="2400" dirty="0">
              <a:solidFill>
                <a:srgbClr val="3F3F3F"/>
              </a:solidFill>
            </a:endParaRPr>
          </a:p>
        </p:txBody>
      </p:sp>
      <p:sp>
        <p:nvSpPr>
          <p:cNvPr id="249" name="Shape 24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3608133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5249</Words>
  <Application>Microsoft Office PowerPoint</Application>
  <PresentationFormat>Custom</PresentationFormat>
  <Paragraphs>610</Paragraphs>
  <Slides>52</Slides>
  <Notes>29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2018 RSF Behavioral Summer Camp: Behavioral Development Economics </vt:lpstr>
      <vt:lpstr>A history of views of human behavior (implicit) in development economics</vt:lpstr>
      <vt:lpstr>Outline</vt:lpstr>
      <vt:lpstr>Outline</vt:lpstr>
      <vt:lpstr>Returns to Capital and Lack of Growth</vt:lpstr>
      <vt:lpstr>Euler equation implies counterfactually rapid growth rates, even in absence of any capital market  </vt:lpstr>
      <vt:lpstr>Stochastic income and risk aversion?</vt:lpstr>
      <vt:lpstr>Stochastic income and risk aversion?</vt:lpstr>
      <vt:lpstr>Standard model seems counterfactual</vt:lpstr>
      <vt:lpstr>Present biased consumers will… (Laibson 1997; Angeletos et al., 2001)</vt:lpstr>
      <vt:lpstr>Duflo, Kremer and Robinson  (2011 AER)</vt:lpstr>
      <vt:lpstr>Loss aversion and non-adoption</vt:lpstr>
      <vt:lpstr>Carney, Lin, Kremer and Rao (2018)</vt:lpstr>
      <vt:lpstr>Behavioral perspectives on some issues in development economics  </vt:lpstr>
      <vt:lpstr>Health behavior</vt:lpstr>
      <vt:lpstr>Likely Importance of Present Bias</vt:lpstr>
      <vt:lpstr>Commitment devices</vt:lpstr>
      <vt:lpstr>Bai, Handel, Miguel and Rao (2017)</vt:lpstr>
      <vt:lpstr>Schilbach (2018 AER)</vt:lpstr>
      <vt:lpstr>Schilbach (2017)</vt:lpstr>
      <vt:lpstr>Attention</vt:lpstr>
      <vt:lpstr>Behavioral perspectives on some issues in development economics  </vt:lpstr>
      <vt:lpstr>Technology Adoption</vt:lpstr>
      <vt:lpstr>Technology adoption: attention and complexity</vt:lpstr>
      <vt:lpstr>Behavioral Social Learning</vt:lpstr>
      <vt:lpstr>Redundancy neglect</vt:lpstr>
      <vt:lpstr>Behavioral Social Learning  Social image/preferences</vt:lpstr>
      <vt:lpstr>Behavioral perspectives on some issues in development economics  </vt:lpstr>
      <vt:lpstr>Low take-up of insurance</vt:lpstr>
      <vt:lpstr>Potential Explanations: Casaburi and Willis</vt:lpstr>
      <vt:lpstr>Insurance take-up: Potential explanations</vt:lpstr>
      <vt:lpstr>Behavioral perspectives on some issues in development economics  </vt:lpstr>
      <vt:lpstr>Trust, Cooperation and Development</vt:lpstr>
      <vt:lpstr>Trust, Cooperation and Development</vt:lpstr>
      <vt:lpstr>Shaping social preferences and norms</vt:lpstr>
      <vt:lpstr>Moral attitudes across cultures</vt:lpstr>
      <vt:lpstr>Outline</vt:lpstr>
      <vt:lpstr>Outline</vt:lpstr>
      <vt:lpstr>Behavioral firms in the informal economy</vt:lpstr>
      <vt:lpstr>Labor in poor countries</vt:lpstr>
      <vt:lpstr>Factory discipline as commitment device</vt:lpstr>
      <vt:lpstr>Weak political and market institutions imply difficult decision environments</vt:lpstr>
      <vt:lpstr>Outline</vt:lpstr>
      <vt:lpstr>Psychological poverty traps?</vt:lpstr>
      <vt:lpstr>Four approaches</vt:lpstr>
      <vt:lpstr>Mani et al. (2013): Scarcity</vt:lpstr>
      <vt:lpstr>PowerPoint Presentation</vt:lpstr>
      <vt:lpstr>Worse cognitive function when cash-poor</vt:lpstr>
      <vt:lpstr>Comparing rich and poor individuals</vt:lpstr>
      <vt:lpstr>PowerPoint Presentation</vt:lpstr>
      <vt:lpstr>Other recent work on psychology of poverty</vt:lpstr>
      <vt:lpstr>Opportunistic behavioral economics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Development Economics</dc:title>
  <dc:creator>Rao, Gautam</dc:creator>
  <cp:lastModifiedBy>Sall, Emily DePuy</cp:lastModifiedBy>
  <cp:revision>51</cp:revision>
  <dcterms:created xsi:type="dcterms:W3CDTF">2018-07-03T01:11:14Z</dcterms:created>
  <dcterms:modified xsi:type="dcterms:W3CDTF">2018-07-03T17:50:18Z</dcterms:modified>
</cp:coreProperties>
</file>