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4" r:id="rId1"/>
    <p:sldMasterId id="2147483721" r:id="rId2"/>
  </p:sldMasterIdLst>
  <p:notesMasterIdLst>
    <p:notesMasterId r:id="rId47"/>
  </p:notesMasterIdLst>
  <p:handoutMasterIdLst>
    <p:handoutMasterId r:id="rId48"/>
  </p:handoutMasterIdLst>
  <p:sldIdLst>
    <p:sldId id="849" r:id="rId3"/>
    <p:sldId id="854" r:id="rId4"/>
    <p:sldId id="544" r:id="rId5"/>
    <p:sldId id="852" r:id="rId6"/>
    <p:sldId id="564" r:id="rId7"/>
    <p:sldId id="841" r:id="rId8"/>
    <p:sldId id="812" r:id="rId9"/>
    <p:sldId id="813" r:id="rId10"/>
    <p:sldId id="814" r:id="rId11"/>
    <p:sldId id="844" r:id="rId12"/>
    <p:sldId id="817" r:id="rId13"/>
    <p:sldId id="843" r:id="rId14"/>
    <p:sldId id="821" r:id="rId15"/>
    <p:sldId id="850" r:id="rId16"/>
    <p:sldId id="842" r:id="rId17"/>
    <p:sldId id="818" r:id="rId18"/>
    <p:sldId id="819" r:id="rId19"/>
    <p:sldId id="853" r:id="rId20"/>
    <p:sldId id="829" r:id="rId21"/>
    <p:sldId id="830" r:id="rId22"/>
    <p:sldId id="831" r:id="rId23"/>
    <p:sldId id="846" r:id="rId24"/>
    <p:sldId id="832" r:id="rId25"/>
    <p:sldId id="834" r:id="rId26"/>
    <p:sldId id="847" r:id="rId27"/>
    <p:sldId id="845" r:id="rId28"/>
    <p:sldId id="848" r:id="rId29"/>
    <p:sldId id="327" r:id="rId30"/>
    <p:sldId id="306" r:id="rId31"/>
    <p:sldId id="328" r:id="rId32"/>
    <p:sldId id="308" r:id="rId33"/>
    <p:sldId id="322" r:id="rId34"/>
    <p:sldId id="309" r:id="rId35"/>
    <p:sldId id="323" r:id="rId36"/>
    <p:sldId id="324" r:id="rId37"/>
    <p:sldId id="311" r:id="rId38"/>
    <p:sldId id="312" r:id="rId39"/>
    <p:sldId id="313" r:id="rId40"/>
    <p:sldId id="314" r:id="rId41"/>
    <p:sldId id="315" r:id="rId42"/>
    <p:sldId id="316" r:id="rId43"/>
    <p:sldId id="317" r:id="rId44"/>
    <p:sldId id="318" r:id="rId45"/>
    <p:sldId id="851" r:id="rId46"/>
  </p:sldIdLst>
  <p:sldSz cx="12192000" cy="6858000"/>
  <p:notesSz cx="6985000" cy="9271000"/>
  <p:defaultTextStyle>
    <a:defPPr>
      <a:defRPr lang="en-US"/>
    </a:defPPr>
    <a:lvl1pPr algn="l" rtl="0" fontAlgn="base">
      <a:spcBef>
        <a:spcPct val="0"/>
      </a:spcBef>
      <a:spcAft>
        <a:spcPct val="0"/>
      </a:spcAft>
      <a:defRPr sz="1400" kern="1200">
        <a:solidFill>
          <a:schemeClr val="tx1"/>
        </a:solidFill>
        <a:latin typeface="Arial Unicode MS" charset="0"/>
        <a:ea typeface="+mn-ea"/>
        <a:cs typeface="+mn-cs"/>
      </a:defRPr>
    </a:lvl1pPr>
    <a:lvl2pPr marL="457200" algn="l" rtl="0" fontAlgn="base">
      <a:spcBef>
        <a:spcPct val="0"/>
      </a:spcBef>
      <a:spcAft>
        <a:spcPct val="0"/>
      </a:spcAft>
      <a:defRPr sz="1400" kern="1200">
        <a:solidFill>
          <a:schemeClr val="tx1"/>
        </a:solidFill>
        <a:latin typeface="Arial Unicode MS" charset="0"/>
        <a:ea typeface="+mn-ea"/>
        <a:cs typeface="+mn-cs"/>
      </a:defRPr>
    </a:lvl2pPr>
    <a:lvl3pPr marL="914400" algn="l" rtl="0" fontAlgn="base">
      <a:spcBef>
        <a:spcPct val="0"/>
      </a:spcBef>
      <a:spcAft>
        <a:spcPct val="0"/>
      </a:spcAft>
      <a:defRPr sz="1400" kern="1200">
        <a:solidFill>
          <a:schemeClr val="tx1"/>
        </a:solidFill>
        <a:latin typeface="Arial Unicode MS" charset="0"/>
        <a:ea typeface="+mn-ea"/>
        <a:cs typeface="+mn-cs"/>
      </a:defRPr>
    </a:lvl3pPr>
    <a:lvl4pPr marL="1371600" algn="l" rtl="0" fontAlgn="base">
      <a:spcBef>
        <a:spcPct val="0"/>
      </a:spcBef>
      <a:spcAft>
        <a:spcPct val="0"/>
      </a:spcAft>
      <a:defRPr sz="1400" kern="1200">
        <a:solidFill>
          <a:schemeClr val="tx1"/>
        </a:solidFill>
        <a:latin typeface="Arial Unicode MS" charset="0"/>
        <a:ea typeface="+mn-ea"/>
        <a:cs typeface="+mn-cs"/>
      </a:defRPr>
    </a:lvl4pPr>
    <a:lvl5pPr marL="1828800" algn="l" rtl="0" fontAlgn="base">
      <a:spcBef>
        <a:spcPct val="0"/>
      </a:spcBef>
      <a:spcAft>
        <a:spcPct val="0"/>
      </a:spcAft>
      <a:defRPr sz="1400" kern="1200">
        <a:solidFill>
          <a:schemeClr val="tx1"/>
        </a:solidFill>
        <a:latin typeface="Arial Unicode MS" charset="0"/>
        <a:ea typeface="+mn-ea"/>
        <a:cs typeface="+mn-cs"/>
      </a:defRPr>
    </a:lvl5pPr>
    <a:lvl6pPr marL="2286000" algn="l" defTabSz="457200" rtl="0" eaLnBrk="1" latinLnBrk="0" hangingPunct="1">
      <a:defRPr sz="1400" kern="1200">
        <a:solidFill>
          <a:schemeClr val="tx1"/>
        </a:solidFill>
        <a:latin typeface="Arial Unicode MS" charset="0"/>
        <a:ea typeface="+mn-ea"/>
        <a:cs typeface="+mn-cs"/>
      </a:defRPr>
    </a:lvl6pPr>
    <a:lvl7pPr marL="2743200" algn="l" defTabSz="457200" rtl="0" eaLnBrk="1" latinLnBrk="0" hangingPunct="1">
      <a:defRPr sz="1400" kern="1200">
        <a:solidFill>
          <a:schemeClr val="tx1"/>
        </a:solidFill>
        <a:latin typeface="Arial Unicode MS" charset="0"/>
        <a:ea typeface="+mn-ea"/>
        <a:cs typeface="+mn-cs"/>
      </a:defRPr>
    </a:lvl7pPr>
    <a:lvl8pPr marL="3200400" algn="l" defTabSz="457200" rtl="0" eaLnBrk="1" latinLnBrk="0" hangingPunct="1">
      <a:defRPr sz="1400" kern="1200">
        <a:solidFill>
          <a:schemeClr val="tx1"/>
        </a:solidFill>
        <a:latin typeface="Arial Unicode MS" charset="0"/>
        <a:ea typeface="+mn-ea"/>
        <a:cs typeface="+mn-cs"/>
      </a:defRPr>
    </a:lvl8pPr>
    <a:lvl9pPr marL="3657600" algn="l" defTabSz="457200" rtl="0" eaLnBrk="1" latinLnBrk="0" hangingPunct="1">
      <a:defRPr sz="1400" kern="1200">
        <a:solidFill>
          <a:schemeClr val="tx1"/>
        </a:solidFill>
        <a:latin typeface="Arial Unicode MS" charset="0"/>
        <a:ea typeface="+mn-ea"/>
        <a:cs typeface="+mn-cs"/>
      </a:defRPr>
    </a:lvl9pPr>
  </p:defaultTextStyle>
  <p:extLst>
    <p:ext uri="{EFAFB233-063F-42B5-8137-9DF3F51BA10A}">
      <p15:sldGuideLst xmlns:p15="http://schemas.microsoft.com/office/powerpoint/2012/main" xmlns="">
        <p15:guide id="1" orient="horz" pos="4032" userDrawn="1">
          <p15:clr>
            <a:srgbClr val="A4A3A4"/>
          </p15:clr>
        </p15:guide>
        <p15:guide id="2" orient="horz" pos="328" userDrawn="1">
          <p15:clr>
            <a:srgbClr val="A4A3A4"/>
          </p15:clr>
        </p15:guide>
        <p15:guide id="3" orient="horz" pos="438" userDrawn="1">
          <p15:clr>
            <a:srgbClr val="A4A3A4"/>
          </p15:clr>
        </p15:guide>
        <p15:guide id="4" orient="horz" pos="669" userDrawn="1">
          <p15:clr>
            <a:srgbClr val="A4A3A4"/>
          </p15:clr>
        </p15:guide>
        <p15:guide id="5" orient="horz" pos="1095" userDrawn="1">
          <p15:clr>
            <a:srgbClr val="A4A3A4"/>
          </p15:clr>
        </p15:guide>
        <p15:guide id="6" orient="horz" pos="2163" userDrawn="1">
          <p15:clr>
            <a:srgbClr val="A4A3A4"/>
          </p15:clr>
        </p15:guide>
        <p15:guide id="7" orient="horz" pos="124" userDrawn="1">
          <p15:clr>
            <a:srgbClr val="A4A3A4"/>
          </p15:clr>
        </p15:guide>
        <p15:guide id="8" pos="3840" userDrawn="1">
          <p15:clr>
            <a:srgbClr val="A4A3A4"/>
          </p15:clr>
        </p15:guide>
        <p15:guide id="9" pos="7296" userDrawn="1">
          <p15:clr>
            <a:srgbClr val="A4A3A4"/>
          </p15:clr>
        </p15:guide>
        <p15:guide id="10" pos="401" userDrawn="1">
          <p15:clr>
            <a:srgbClr val="A4A3A4"/>
          </p15:clr>
        </p15:guide>
      </p15:sldGuideLst>
    </p:ext>
    <p:ext uri="{2D200454-40CA-4A62-9FC3-DE9A4176ACB9}">
      <p15:notesGuideLst xmlns:p15="http://schemas.microsoft.com/office/powerpoint/2012/main" xmlns="">
        <p15:guide id="1" orient="horz" pos="2920">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Thaler" initials="RT" lastIdx="2" clrIdx="0"/>
  <p:cmAuthor id="1" name="Richard Thaler" initials="" lastIdx="2" clrIdx="1"/>
  <p:cmAuthor id="2" name="Gandhi" initials="LG"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85"/>
    <a:srgbClr val="6E0000"/>
    <a:srgbClr val="000000"/>
    <a:srgbClr val="CCCAFF"/>
    <a:srgbClr val="428740"/>
    <a:srgbClr val="424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86418" autoAdjust="0"/>
  </p:normalViewPr>
  <p:slideViewPr>
    <p:cSldViewPr snapToGrid="0">
      <p:cViewPr>
        <p:scale>
          <a:sx n="42" d="100"/>
          <a:sy n="42" d="100"/>
        </p:scale>
        <p:origin x="-1938" y="-786"/>
      </p:cViewPr>
      <p:guideLst>
        <p:guide orient="horz" pos="4032"/>
        <p:guide orient="horz" pos="328"/>
        <p:guide orient="horz" pos="438"/>
        <p:guide orient="horz" pos="669"/>
        <p:guide orient="horz" pos="1095"/>
        <p:guide orient="horz" pos="2163"/>
        <p:guide orient="horz" pos="124"/>
        <p:guide pos="3840"/>
        <p:guide pos="7296"/>
        <p:guide pos="4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58"/>
    </p:cViewPr>
  </p:sorterViewPr>
  <p:notesViewPr>
    <p:cSldViewPr snapToGrid="0">
      <p:cViewPr>
        <p:scale>
          <a:sx n="75" d="100"/>
          <a:sy n="75" d="100"/>
        </p:scale>
        <p:origin x="-2832" y="-58"/>
      </p:cViewPr>
      <p:guideLst>
        <p:guide orient="horz" pos="2920"/>
        <p:guide pos="220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rthaler:Google%20Drive:Active%20docs:Health%20Insurance%20Choices:Neale's%20HI%20calculator%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9219980314999"/>
          <c:y val="1.5668060059789601E-2"/>
          <c:w val="0.84895780019684997"/>
          <c:h val="0.7735317560573480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0%</c:formatCode>
                <c:ptCount val="3"/>
                <c:pt idx="0">
                  <c:v>0</c:v>
                </c:pt>
                <c:pt idx="1">
                  <c:v>0.25</c:v>
                </c:pt>
                <c:pt idx="2">
                  <c:v>0.5</c:v>
                </c:pt>
              </c:numCache>
            </c:numRef>
          </c:cat>
          <c:val>
            <c:numRef>
              <c:f>Sheet1!$B$2:$B$4</c:f>
              <c:numCache>
                <c:formatCode>0.00%</c:formatCode>
                <c:ptCount val="3"/>
                <c:pt idx="0">
                  <c:v>-0.54500000000000004</c:v>
                </c:pt>
                <c:pt idx="1">
                  <c:v>-0.68100000000000005</c:v>
                </c:pt>
                <c:pt idx="2">
                  <c:v>-0.81699999999999995</c:v>
                </c:pt>
              </c:numCache>
            </c:numRef>
          </c:val>
          <c:extLst xmlns:c16r2="http://schemas.microsoft.com/office/drawing/2015/06/chart">
            <c:ext xmlns:c16="http://schemas.microsoft.com/office/drawing/2014/chart" uri="{C3380CC4-5D6E-409C-BE32-E72D297353CC}">
              <c16:uniqueId val="{00000000-A9B5-4905-8A9A-4257B568EB93}"/>
            </c:ext>
          </c:extLst>
        </c:ser>
        <c:dLbls>
          <c:showLegendKey val="0"/>
          <c:showVal val="0"/>
          <c:showCatName val="0"/>
          <c:showSerName val="0"/>
          <c:showPercent val="0"/>
          <c:showBubbleSize val="0"/>
        </c:dLbls>
        <c:gapWidth val="219"/>
        <c:overlap val="-27"/>
        <c:axId val="96073984"/>
        <c:axId val="98045952"/>
      </c:barChart>
      <c:catAx>
        <c:axId val="96073984"/>
        <c:scaling>
          <c:orientation val="minMax"/>
        </c:scaling>
        <c:delete val="0"/>
        <c:axPos val="t"/>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8045952"/>
        <c:crosses val="max"/>
        <c:auto val="1"/>
        <c:lblAlgn val="ctr"/>
        <c:lblOffset val="100"/>
        <c:noMultiLvlLbl val="0"/>
      </c:catAx>
      <c:valAx>
        <c:axId val="9804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073984"/>
        <c:crosses val="autoZero"/>
        <c:crossBetween val="between"/>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Maroon</a:t>
            </a:r>
            <a:r>
              <a:rPr lang="en-US" baseline="0"/>
              <a:t> Plan vs. Maroon Savings Choice, Family Earning $175K+</a:t>
            </a:r>
            <a:endParaRPr lang="en-US"/>
          </a:p>
        </c:rich>
      </c:tx>
      <c:overlay val="0"/>
    </c:title>
    <c:autoTitleDeleted val="0"/>
    <c:plotArea>
      <c:layout/>
      <c:lineChart>
        <c:grouping val="standard"/>
        <c:varyColors val="0"/>
        <c:ser>
          <c:idx val="0"/>
          <c:order val="0"/>
          <c:tx>
            <c:strRef>
              <c:f>Calcs!$B$27</c:f>
              <c:strCache>
                <c:ptCount val="1"/>
                <c:pt idx="0">
                  <c:v>Maroon Plan</c:v>
                </c:pt>
              </c:strCache>
            </c:strRef>
          </c:tx>
          <c:marker>
            <c:symbol val="none"/>
          </c:marker>
          <c:cat>
            <c:numRef>
              <c:f>Calcs!$A$28:$A$53</c:f>
              <c:numCache>
                <c:formatCode>"$"#,##0</c:formatCode>
                <c:ptCount val="26"/>
                <c:pt idx="0">
                  <c:v>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numCache>
            </c:numRef>
          </c:cat>
          <c:val>
            <c:numRef>
              <c:f>Calcs!$B$28:$B$53</c:f>
              <c:numCache>
                <c:formatCode>"$"#,##0</c:formatCode>
                <c:ptCount val="26"/>
                <c:pt idx="0">
                  <c:v>7224</c:v>
                </c:pt>
                <c:pt idx="1">
                  <c:v>7904</c:v>
                </c:pt>
                <c:pt idx="2">
                  <c:v>8104</c:v>
                </c:pt>
                <c:pt idx="3">
                  <c:v>8304</c:v>
                </c:pt>
                <c:pt idx="4">
                  <c:v>8504</c:v>
                </c:pt>
                <c:pt idx="5">
                  <c:v>8704</c:v>
                </c:pt>
                <c:pt idx="6">
                  <c:v>8904</c:v>
                </c:pt>
                <c:pt idx="7">
                  <c:v>9104</c:v>
                </c:pt>
                <c:pt idx="8">
                  <c:v>9304</c:v>
                </c:pt>
                <c:pt idx="9">
                  <c:v>9504</c:v>
                </c:pt>
                <c:pt idx="10">
                  <c:v>9704</c:v>
                </c:pt>
                <c:pt idx="11">
                  <c:v>9904</c:v>
                </c:pt>
                <c:pt idx="12">
                  <c:v>10104</c:v>
                </c:pt>
                <c:pt idx="13">
                  <c:v>10304</c:v>
                </c:pt>
                <c:pt idx="14">
                  <c:v>10504</c:v>
                </c:pt>
                <c:pt idx="15">
                  <c:v>10704</c:v>
                </c:pt>
                <c:pt idx="16">
                  <c:v>10904</c:v>
                </c:pt>
                <c:pt idx="17">
                  <c:v>11104</c:v>
                </c:pt>
                <c:pt idx="18">
                  <c:v>11224</c:v>
                </c:pt>
                <c:pt idx="19">
                  <c:v>11224</c:v>
                </c:pt>
                <c:pt idx="20">
                  <c:v>11224</c:v>
                </c:pt>
                <c:pt idx="21">
                  <c:v>11224</c:v>
                </c:pt>
                <c:pt idx="22">
                  <c:v>11224</c:v>
                </c:pt>
                <c:pt idx="23">
                  <c:v>11224</c:v>
                </c:pt>
                <c:pt idx="24">
                  <c:v>11224</c:v>
                </c:pt>
                <c:pt idx="25">
                  <c:v>11224</c:v>
                </c:pt>
              </c:numCache>
            </c:numRef>
          </c:val>
          <c:smooth val="0"/>
          <c:extLst xmlns:c16r2="http://schemas.microsoft.com/office/drawing/2015/06/chart">
            <c:ext xmlns:c16="http://schemas.microsoft.com/office/drawing/2014/chart" uri="{C3380CC4-5D6E-409C-BE32-E72D297353CC}">
              <c16:uniqueId val="{00000000-4FF5-4900-B9EB-BF24FAAEA4FC}"/>
            </c:ext>
          </c:extLst>
        </c:ser>
        <c:ser>
          <c:idx val="1"/>
          <c:order val="1"/>
          <c:tx>
            <c:strRef>
              <c:f>Calcs!$C$27</c:f>
              <c:strCache>
                <c:ptCount val="1"/>
                <c:pt idx="0">
                  <c:v>Maroon Savings Choice</c:v>
                </c:pt>
              </c:strCache>
            </c:strRef>
          </c:tx>
          <c:marker>
            <c:symbol val="none"/>
          </c:marker>
          <c:cat>
            <c:numRef>
              <c:f>Calcs!$A$28:$A$53</c:f>
              <c:numCache>
                <c:formatCode>"$"#,##0</c:formatCode>
                <c:ptCount val="26"/>
                <c:pt idx="0">
                  <c:v>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numCache>
            </c:numRef>
          </c:cat>
          <c:val>
            <c:numRef>
              <c:f>Calcs!$C$28:$C$53</c:f>
              <c:numCache>
                <c:formatCode>"$"#,##0</c:formatCode>
                <c:ptCount val="26"/>
                <c:pt idx="0">
                  <c:v>3452</c:v>
                </c:pt>
                <c:pt idx="1">
                  <c:v>4452</c:v>
                </c:pt>
                <c:pt idx="2">
                  <c:v>5452</c:v>
                </c:pt>
                <c:pt idx="3">
                  <c:v>6452</c:v>
                </c:pt>
                <c:pt idx="4">
                  <c:v>7452</c:v>
                </c:pt>
                <c:pt idx="5">
                  <c:v>7652</c:v>
                </c:pt>
                <c:pt idx="6">
                  <c:v>7852</c:v>
                </c:pt>
                <c:pt idx="7">
                  <c:v>8052</c:v>
                </c:pt>
                <c:pt idx="8">
                  <c:v>8252</c:v>
                </c:pt>
                <c:pt idx="9">
                  <c:v>8452</c:v>
                </c:pt>
                <c:pt idx="10">
                  <c:v>8652</c:v>
                </c:pt>
                <c:pt idx="11">
                  <c:v>8852</c:v>
                </c:pt>
                <c:pt idx="12">
                  <c:v>9052</c:v>
                </c:pt>
                <c:pt idx="13">
                  <c:v>9252</c:v>
                </c:pt>
                <c:pt idx="14">
                  <c:v>9452</c:v>
                </c:pt>
                <c:pt idx="15">
                  <c:v>9452</c:v>
                </c:pt>
                <c:pt idx="16">
                  <c:v>9452</c:v>
                </c:pt>
                <c:pt idx="17">
                  <c:v>9452</c:v>
                </c:pt>
                <c:pt idx="18">
                  <c:v>9452</c:v>
                </c:pt>
                <c:pt idx="19">
                  <c:v>9452</c:v>
                </c:pt>
                <c:pt idx="20">
                  <c:v>9452</c:v>
                </c:pt>
                <c:pt idx="21">
                  <c:v>9452</c:v>
                </c:pt>
                <c:pt idx="22">
                  <c:v>9452</c:v>
                </c:pt>
                <c:pt idx="23">
                  <c:v>9452</c:v>
                </c:pt>
                <c:pt idx="24">
                  <c:v>9452</c:v>
                </c:pt>
                <c:pt idx="25">
                  <c:v>9452</c:v>
                </c:pt>
              </c:numCache>
            </c:numRef>
          </c:val>
          <c:smooth val="0"/>
          <c:extLst xmlns:c16r2="http://schemas.microsoft.com/office/drawing/2015/06/chart">
            <c:ext xmlns:c16="http://schemas.microsoft.com/office/drawing/2014/chart" uri="{C3380CC4-5D6E-409C-BE32-E72D297353CC}">
              <c16:uniqueId val="{00000001-4FF5-4900-B9EB-BF24FAAEA4FC}"/>
            </c:ext>
          </c:extLst>
        </c:ser>
        <c:dLbls>
          <c:showLegendKey val="0"/>
          <c:showVal val="0"/>
          <c:showCatName val="0"/>
          <c:showSerName val="0"/>
          <c:showPercent val="0"/>
          <c:showBubbleSize val="0"/>
        </c:dLbls>
        <c:marker val="1"/>
        <c:smooth val="0"/>
        <c:axId val="96506240"/>
        <c:axId val="96508160"/>
      </c:lineChart>
      <c:catAx>
        <c:axId val="96506240"/>
        <c:scaling>
          <c:orientation val="minMax"/>
        </c:scaling>
        <c:delete val="0"/>
        <c:axPos val="b"/>
        <c:title>
          <c:tx>
            <c:rich>
              <a:bodyPr/>
              <a:lstStyle/>
              <a:p>
                <a:pPr>
                  <a:defRPr/>
                </a:pPr>
                <a:r>
                  <a:rPr lang="en-US"/>
                  <a:t>Medical</a:t>
                </a:r>
                <a:r>
                  <a:rPr lang="en-US" baseline="0"/>
                  <a:t> spending</a:t>
                </a:r>
              </a:p>
            </c:rich>
          </c:tx>
          <c:overlay val="0"/>
        </c:title>
        <c:numFmt formatCode="&quot;$&quot;#,##0" sourceLinked="1"/>
        <c:majorTickMark val="out"/>
        <c:minorTickMark val="none"/>
        <c:tickLblPos val="nextTo"/>
        <c:crossAx val="96508160"/>
        <c:crosses val="autoZero"/>
        <c:auto val="1"/>
        <c:lblAlgn val="ctr"/>
        <c:lblOffset val="100"/>
        <c:noMultiLvlLbl val="0"/>
      </c:catAx>
      <c:valAx>
        <c:axId val="96508160"/>
        <c:scaling>
          <c:orientation val="minMax"/>
        </c:scaling>
        <c:delete val="0"/>
        <c:axPos val="l"/>
        <c:majorGridlines/>
        <c:title>
          <c:tx>
            <c:rich>
              <a:bodyPr rot="-5400000" vert="horz"/>
              <a:lstStyle/>
              <a:p>
                <a:pPr>
                  <a:defRPr/>
                </a:pPr>
                <a:r>
                  <a:rPr lang="en-US"/>
                  <a:t>Premium</a:t>
                </a:r>
                <a:r>
                  <a:rPr lang="en-US" baseline="0"/>
                  <a:t> + OOP</a:t>
                </a:r>
              </a:p>
            </c:rich>
          </c:tx>
          <c:overlay val="0"/>
        </c:title>
        <c:numFmt formatCode="&quot;$&quot;#,##0" sourceLinked="1"/>
        <c:majorTickMark val="out"/>
        <c:minorTickMark val="none"/>
        <c:tickLblPos val="nextTo"/>
        <c:crossAx val="96506240"/>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581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idx="2"/>
          </p:nvPr>
        </p:nvSpPr>
        <p:spPr bwMode="auto">
          <a:xfrm>
            <a:off x="403225" y="695325"/>
            <a:ext cx="6178550" cy="34766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1004888" y="4403725"/>
            <a:ext cx="5121275" cy="4171950"/>
          </a:xfrm>
          <a:prstGeom prst="rect">
            <a:avLst/>
          </a:prstGeom>
          <a:noFill/>
          <a:ln w="12700">
            <a:noFill/>
            <a:miter lim="800000"/>
            <a:headEnd/>
            <a:tailEnd/>
          </a:ln>
          <a:effectLst/>
        </p:spPr>
        <p:txBody>
          <a:bodyPr vert="horz" wrap="square" lIns="91909" tIns="45147" rIns="91909" bIns="451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40807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78550" cy="3476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896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14406" y="969010"/>
            <a:ext cx="10164233" cy="2038350"/>
          </a:xfrm>
          <a:prstGeom prst="rect">
            <a:avLst/>
          </a:prstGeom>
        </p:spPr>
        <p:txBody>
          <a:bodyPr/>
          <a:lstStyle>
            <a:lvl1pPr>
              <a:defRPr sz="4000"/>
            </a:lvl1pPr>
          </a:lstStyle>
          <a:p>
            <a:r>
              <a:rPr lang="en-US" altLang="en-US" dirty="0"/>
              <a:t>Click to edit Master title style</a:t>
            </a:r>
          </a:p>
        </p:txBody>
      </p:sp>
    </p:spTree>
    <p:extLst>
      <p:ext uri="{BB962C8B-B14F-4D97-AF65-F5344CB8AC3E}">
        <p14:creationId xmlns:p14="http://schemas.microsoft.com/office/powerpoint/2010/main" val="285171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22"/>
            <a:ext cx="10932543" cy="1101115"/>
          </a:xfrm>
          <a:prstGeom prst="rect">
            <a:avLst/>
          </a:prstGeom>
        </p:spPr>
        <p:txBody>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609600" y="1757680"/>
            <a:ext cx="10972800" cy="4643120"/>
          </a:xfrm>
          <a:prstGeom prst="rect">
            <a:avLst/>
          </a:prstGeom>
        </p:spPr>
        <p:txBody>
          <a:bodyPr/>
          <a:lstStyle>
            <a:lvl1pPr marL="355600" indent="-355600">
              <a:buSzPct val="80000"/>
              <a:tabLst/>
              <a:defRPr sz="2600"/>
            </a:lvl1pPr>
            <a:lvl2pPr marL="447675" indent="-338138">
              <a:buClr>
                <a:schemeClr val="bg1">
                  <a:lumMod val="50000"/>
                </a:schemeClr>
              </a:buClr>
              <a:buSzPct val="80000"/>
              <a:defRPr sz="2200"/>
            </a:lvl2pPr>
            <a:lvl3pPr marL="538163" indent="-325438">
              <a:buSzPct val="80000"/>
              <a:buFont typeface="Arial" panose="020B0604020202020204" pitchFamily="34" charset="0"/>
              <a:buChar char="-"/>
              <a:defRPr sz="1800"/>
            </a:lvl3pPr>
            <a:lvl4pPr marL="630238" indent="-304800">
              <a:buClr>
                <a:schemeClr val="bg1">
                  <a:lumMod val="50000"/>
                </a:schemeClr>
              </a:buClr>
              <a:buSzPct val="80000"/>
              <a:buFont typeface="Arial" panose="020B0604020202020204" pitchFamily="34" charset="0"/>
              <a:buChar char="•"/>
              <a:defRPr sz="1400"/>
            </a:lvl4pPr>
            <a:lvl5pPr marL="720725" indent="-296863">
              <a:buSzPct val="80000"/>
              <a:buFont typeface="Courier New" panose="02070309020205020404" pitchFamily="49" charset="0"/>
              <a:buChar char="o"/>
              <a:defRPr sz="1400"/>
            </a:lvl5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609599" y="6591631"/>
            <a:ext cx="3262686" cy="159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a:prstGeom prst="rect">
            <a:avLst/>
          </a:prstGeom>
        </p:spPr>
        <p:txBody>
          <a:bodyPr/>
          <a:lstStyle>
            <a:lvl1pPr algn="ctr">
              <a:defRPr sz="2025"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633"/>
            </a:lvl1pPr>
            <a:lvl2pPr marL="144661" indent="0">
              <a:buNone/>
              <a:defRPr sz="570"/>
            </a:lvl2pPr>
            <a:lvl3pPr marL="289322" indent="0">
              <a:buNone/>
              <a:defRPr sz="506"/>
            </a:lvl3pPr>
            <a:lvl4pPr marL="433983" indent="0">
              <a:buNone/>
              <a:defRPr sz="443"/>
            </a:lvl4pPr>
            <a:lvl5pPr marL="578644" indent="0">
              <a:buNone/>
              <a:defRPr sz="443"/>
            </a:lvl5pPr>
            <a:lvl6pPr marL="723305" indent="0">
              <a:buNone/>
              <a:defRPr sz="443"/>
            </a:lvl6pPr>
            <a:lvl7pPr marL="867966" indent="0">
              <a:buNone/>
              <a:defRPr sz="443"/>
            </a:lvl7pPr>
            <a:lvl8pPr marL="1012627" indent="0">
              <a:buNone/>
              <a:defRPr sz="443"/>
            </a:lvl8pPr>
            <a:lvl9pPr marL="1157288" indent="0">
              <a:buNone/>
              <a:defRPr sz="443"/>
            </a:lvl9pPr>
          </a:lstStyle>
          <a:p>
            <a:pPr lvl="0"/>
            <a:r>
              <a:rPr lang="en-US"/>
              <a:t>Click to edit Master text styles</a:t>
            </a:r>
          </a:p>
        </p:txBody>
      </p:sp>
    </p:spTree>
    <p:extLst>
      <p:ext uri="{BB962C8B-B14F-4D97-AF65-F5344CB8AC3E}">
        <p14:creationId xmlns:p14="http://schemas.microsoft.com/office/powerpoint/2010/main" val="242035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22"/>
            <a:ext cx="10972800" cy="1101115"/>
          </a:xfrm>
          <a:prstGeom prst="rect">
            <a:avLst/>
          </a:prstGeom>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127817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46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77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Slide Number Placeholder 6"/>
          <p:cNvSpPr txBox="1">
            <a:spLocks noChangeArrowheads="1"/>
          </p:cNvSpPr>
          <p:nvPr userDrawn="1"/>
        </p:nvSpPr>
        <p:spPr bwMode="auto">
          <a:xfrm>
            <a:off x="640257" y="6320500"/>
            <a:ext cx="11607433" cy="457200"/>
          </a:xfrm>
          <a:prstGeom prst="rect">
            <a:avLst/>
          </a:prstGeom>
          <a:noFill/>
          <a:ln w="9525">
            <a:noFill/>
            <a:miter lim="800000"/>
            <a:headEnd/>
            <a:tailEnd/>
          </a:ln>
          <a:effectLst/>
        </p:spPr>
        <p:txBody>
          <a:bodyPr vert="horz" wrap="square" lIns="28930" tIns="14465" rIns="28930" bIns="14465" numCol="1" anchor="b" anchorCtr="0" compatLnSpc="1">
            <a:prstTxWarp prst="textNoShape">
              <a:avLst/>
            </a:prstTxWarp>
          </a:bodyPr>
          <a:lstStyle>
            <a:defPPr>
              <a:defRPr lang="en-US"/>
            </a:defPPr>
            <a:lvl1pPr marL="0" algn="r" defTabSz="914400" rtl="0" eaLnBrk="1" latinLnBrk="0" hangingPunct="1">
              <a:defRPr sz="1200" kern="1200">
                <a:solidFill>
                  <a:srgbClr val="7F7F7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en-US" sz="1050" dirty="0"/>
              <a:t>Choice Architecture in Pension Systems: Theory and Practice</a:t>
            </a:r>
            <a:r>
              <a:rPr lang="en-US" altLang="en-US" sz="1050" baseline="0" dirty="0"/>
              <a:t>                </a:t>
            </a:r>
            <a:r>
              <a:rPr lang="en-US" altLang="en-US" sz="1050" dirty="0"/>
              <a:t>							</a:t>
            </a:r>
            <a:r>
              <a:rPr lang="en-US" altLang="en-US" sz="1050" baseline="0" dirty="0"/>
              <a:t>                </a:t>
            </a:r>
            <a:r>
              <a:rPr lang="en-US" altLang="en-US" sz="1050" dirty="0"/>
              <a:t>   </a:t>
            </a:r>
            <a:fld id="{4818BC10-CBFC-4077-ADD2-CDE7D6CE3A7F}" type="slidenum">
              <a:rPr lang="en-US" altLang="en-US" sz="1050" smtClean="0"/>
              <a:pPr algn="l">
                <a:defRPr/>
              </a:pPr>
              <a:t>‹#›</a:t>
            </a:fld>
            <a:endParaRPr lang="en-US" altLang="en-US" sz="1050" dirty="0"/>
          </a:p>
        </p:txBody>
      </p:sp>
      <p:sp>
        <p:nvSpPr>
          <p:cNvPr id="2050" name="Rectangle 2"/>
          <p:cNvSpPr>
            <a:spLocks noGrp="1" noChangeArrowheads="1"/>
          </p:cNvSpPr>
          <p:nvPr>
            <p:ph type="title"/>
          </p:nvPr>
        </p:nvSpPr>
        <p:spPr bwMode="auto">
          <a:xfrm>
            <a:off x="609600" y="277822"/>
            <a:ext cx="10972800" cy="1101115"/>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altLang="en-US" dirty="0"/>
              <a:t>Click to edit Master title style</a:t>
            </a:r>
          </a:p>
        </p:txBody>
      </p:sp>
      <p:sp>
        <p:nvSpPr>
          <p:cNvPr id="2051" name="Rectangle 3"/>
          <p:cNvSpPr>
            <a:spLocks noGrp="1" noChangeArrowheads="1"/>
          </p:cNvSpPr>
          <p:nvPr>
            <p:ph type="body" idx="1"/>
          </p:nvPr>
        </p:nvSpPr>
        <p:spPr bwMode="auto">
          <a:xfrm>
            <a:off x="609600" y="1757680"/>
            <a:ext cx="10972800" cy="464312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5" name="Freeform 7"/>
          <p:cNvSpPr>
            <a:spLocks noChangeArrowheads="1"/>
          </p:cNvSpPr>
          <p:nvPr userDrawn="1"/>
        </p:nvSpPr>
        <p:spPr bwMode="auto">
          <a:xfrm>
            <a:off x="508000" y="228600"/>
            <a:ext cx="10972800" cy="115316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570" dirty="0"/>
          </a:p>
        </p:txBody>
      </p:sp>
      <p:sp>
        <p:nvSpPr>
          <p:cNvPr id="7176" name="Line 8"/>
          <p:cNvSpPr>
            <a:spLocks noChangeShapeType="1"/>
          </p:cNvSpPr>
          <p:nvPr userDrawn="1"/>
        </p:nvSpPr>
        <p:spPr bwMode="auto">
          <a:xfrm>
            <a:off x="609600" y="6528759"/>
            <a:ext cx="10972800" cy="0"/>
          </a:xfrm>
          <a:prstGeom prst="line">
            <a:avLst/>
          </a:prstGeom>
          <a:noFill/>
          <a:ln w="19050">
            <a:solidFill>
              <a:schemeClr val="accent1"/>
            </a:solidFill>
            <a:round/>
            <a:headEnd/>
            <a:tailEnd/>
          </a:ln>
          <a:effectLst/>
        </p:spPr>
        <p:txBody>
          <a:bodyPr/>
          <a:lstStyle/>
          <a:p>
            <a:pPr>
              <a:defRPr/>
            </a:pPr>
            <a:endParaRPr lang="en-US" sz="570" dirty="0"/>
          </a:p>
        </p:txBody>
      </p:sp>
    </p:spTree>
    <p:extLst>
      <p:ext uri="{BB962C8B-B14F-4D97-AF65-F5344CB8AC3E}">
        <p14:creationId xmlns:p14="http://schemas.microsoft.com/office/powerpoint/2010/main" val="26206588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hdr="0" ftr="0" dt="0"/>
  <p:txStyles>
    <p:titleStyle>
      <a:lvl1pPr algn="ctr" rtl="0" eaLnBrk="0" fontAlgn="base" hangingPunct="0">
        <a:spcBef>
          <a:spcPct val="0"/>
        </a:spcBef>
        <a:spcAft>
          <a:spcPct val="0"/>
        </a:spcAft>
        <a:defRPr sz="2025">
          <a:solidFill>
            <a:schemeClr val="tx2"/>
          </a:solidFill>
          <a:latin typeface="+mj-lt"/>
          <a:ea typeface="+mj-ea"/>
          <a:cs typeface="+mj-cs"/>
        </a:defRPr>
      </a:lvl1pPr>
      <a:lvl2pPr algn="l" rtl="0" eaLnBrk="0" fontAlgn="base" hangingPunct="0">
        <a:spcBef>
          <a:spcPct val="0"/>
        </a:spcBef>
        <a:spcAft>
          <a:spcPct val="0"/>
        </a:spcAft>
        <a:defRPr sz="1329">
          <a:solidFill>
            <a:schemeClr val="tx2"/>
          </a:solidFill>
          <a:latin typeface="Garamond" pitchFamily="18" charset="0"/>
        </a:defRPr>
      </a:lvl2pPr>
      <a:lvl3pPr algn="l" rtl="0" eaLnBrk="0" fontAlgn="base" hangingPunct="0">
        <a:spcBef>
          <a:spcPct val="0"/>
        </a:spcBef>
        <a:spcAft>
          <a:spcPct val="0"/>
        </a:spcAft>
        <a:defRPr sz="1329">
          <a:solidFill>
            <a:schemeClr val="tx2"/>
          </a:solidFill>
          <a:latin typeface="Garamond" pitchFamily="18" charset="0"/>
        </a:defRPr>
      </a:lvl3pPr>
      <a:lvl4pPr algn="l" rtl="0" eaLnBrk="0" fontAlgn="base" hangingPunct="0">
        <a:spcBef>
          <a:spcPct val="0"/>
        </a:spcBef>
        <a:spcAft>
          <a:spcPct val="0"/>
        </a:spcAft>
        <a:defRPr sz="1329">
          <a:solidFill>
            <a:schemeClr val="tx2"/>
          </a:solidFill>
          <a:latin typeface="Garamond" pitchFamily="18" charset="0"/>
        </a:defRPr>
      </a:lvl4pPr>
      <a:lvl5pPr algn="l" rtl="0" eaLnBrk="0" fontAlgn="base" hangingPunct="0">
        <a:spcBef>
          <a:spcPct val="0"/>
        </a:spcBef>
        <a:spcAft>
          <a:spcPct val="0"/>
        </a:spcAft>
        <a:defRPr sz="1329">
          <a:solidFill>
            <a:schemeClr val="tx2"/>
          </a:solidFill>
          <a:latin typeface="Garamond" pitchFamily="18" charset="0"/>
        </a:defRPr>
      </a:lvl5pPr>
      <a:lvl6pPr marL="144661" algn="l" rtl="0" fontAlgn="base">
        <a:spcBef>
          <a:spcPct val="0"/>
        </a:spcBef>
        <a:spcAft>
          <a:spcPct val="0"/>
        </a:spcAft>
        <a:defRPr sz="1329">
          <a:solidFill>
            <a:schemeClr val="tx2"/>
          </a:solidFill>
          <a:latin typeface="Garamond" pitchFamily="18" charset="0"/>
        </a:defRPr>
      </a:lvl6pPr>
      <a:lvl7pPr marL="289322" algn="l" rtl="0" fontAlgn="base">
        <a:spcBef>
          <a:spcPct val="0"/>
        </a:spcBef>
        <a:spcAft>
          <a:spcPct val="0"/>
        </a:spcAft>
        <a:defRPr sz="1329">
          <a:solidFill>
            <a:schemeClr val="tx2"/>
          </a:solidFill>
          <a:latin typeface="Garamond" pitchFamily="18" charset="0"/>
        </a:defRPr>
      </a:lvl7pPr>
      <a:lvl8pPr marL="433983" algn="l" rtl="0" fontAlgn="base">
        <a:spcBef>
          <a:spcPct val="0"/>
        </a:spcBef>
        <a:spcAft>
          <a:spcPct val="0"/>
        </a:spcAft>
        <a:defRPr sz="1329">
          <a:solidFill>
            <a:schemeClr val="tx2"/>
          </a:solidFill>
          <a:latin typeface="Garamond" pitchFamily="18" charset="0"/>
        </a:defRPr>
      </a:lvl8pPr>
      <a:lvl9pPr marL="578644" algn="l" rtl="0" fontAlgn="base">
        <a:spcBef>
          <a:spcPct val="0"/>
        </a:spcBef>
        <a:spcAft>
          <a:spcPct val="0"/>
        </a:spcAft>
        <a:defRPr sz="1329">
          <a:solidFill>
            <a:schemeClr val="tx2"/>
          </a:solidFill>
          <a:latin typeface="Garamond" pitchFamily="18" charset="0"/>
        </a:defRPr>
      </a:lvl9pPr>
    </p:titleStyle>
    <p:bodyStyle>
      <a:lvl1pPr marL="108496" indent="-108496" algn="l" rtl="0" eaLnBrk="0" fontAlgn="base" hangingPunct="0">
        <a:spcBef>
          <a:spcPct val="20000"/>
        </a:spcBef>
        <a:spcAft>
          <a:spcPct val="0"/>
        </a:spcAft>
        <a:buClr>
          <a:schemeClr val="accent1"/>
        </a:buClr>
        <a:buSzPct val="65000"/>
        <a:buFont typeface="Wingdings" pitchFamily="2" charset="2"/>
        <a:buChar char="n"/>
        <a:defRPr sz="1575">
          <a:solidFill>
            <a:schemeClr val="tx1"/>
          </a:solidFill>
          <a:latin typeface="+mn-lt"/>
          <a:ea typeface="+mn-ea"/>
          <a:cs typeface="+mn-cs"/>
        </a:defRPr>
      </a:lvl1pPr>
      <a:lvl2pPr marL="211969" indent="-102971" algn="l" rtl="0" eaLnBrk="0" fontAlgn="base" hangingPunct="0">
        <a:spcBef>
          <a:spcPct val="20000"/>
        </a:spcBef>
        <a:spcAft>
          <a:spcPct val="0"/>
        </a:spcAft>
        <a:buClr>
          <a:schemeClr val="accent2"/>
        </a:buClr>
        <a:buSzPct val="60000"/>
        <a:buFont typeface="Wingdings" pitchFamily="2" charset="2"/>
        <a:buChar char="q"/>
        <a:defRPr sz="1350">
          <a:solidFill>
            <a:schemeClr val="tx1"/>
          </a:solidFill>
          <a:latin typeface="+mn-lt"/>
        </a:defRPr>
      </a:lvl2pPr>
      <a:lvl3pPr marL="323478" indent="-111008" algn="l" rtl="0" eaLnBrk="0" fontAlgn="base" hangingPunct="0">
        <a:spcBef>
          <a:spcPct val="20000"/>
        </a:spcBef>
        <a:spcAft>
          <a:spcPct val="0"/>
        </a:spcAft>
        <a:buClr>
          <a:schemeClr val="accent1"/>
        </a:buClr>
        <a:buSzPct val="65000"/>
        <a:buFont typeface="Wingdings" pitchFamily="2" charset="2"/>
        <a:buChar char="n"/>
        <a:defRPr sz="1125">
          <a:solidFill>
            <a:schemeClr val="tx1"/>
          </a:solidFill>
          <a:latin typeface="+mn-lt"/>
        </a:defRPr>
      </a:lvl3pPr>
      <a:lvl4pPr marL="423938" indent="-99957" algn="l" rtl="0" eaLnBrk="0" fontAlgn="base" hangingPunct="0">
        <a:spcBef>
          <a:spcPct val="20000"/>
        </a:spcBef>
        <a:spcAft>
          <a:spcPct val="0"/>
        </a:spcAft>
        <a:buClr>
          <a:schemeClr val="accent2"/>
        </a:buClr>
        <a:buSzPct val="70000"/>
        <a:buFont typeface="Wingdings" pitchFamily="2" charset="2"/>
        <a:buChar char="q"/>
        <a:defRPr sz="1125">
          <a:solidFill>
            <a:schemeClr val="tx1"/>
          </a:solidFill>
          <a:latin typeface="+mn-lt"/>
        </a:defRPr>
      </a:lvl4pPr>
      <a:lvl5pPr marL="531428" indent="-106989" algn="l" rtl="0" eaLnBrk="0" fontAlgn="base" hangingPunct="0">
        <a:spcBef>
          <a:spcPct val="20000"/>
        </a:spcBef>
        <a:spcAft>
          <a:spcPct val="0"/>
        </a:spcAft>
        <a:buClr>
          <a:schemeClr val="accent1"/>
        </a:buClr>
        <a:buSzPct val="75000"/>
        <a:buFont typeface="Wingdings" pitchFamily="2" charset="2"/>
        <a:buChar char="§"/>
        <a:defRPr sz="788">
          <a:solidFill>
            <a:schemeClr val="tx1"/>
          </a:solidFill>
          <a:latin typeface="+mn-lt"/>
        </a:defRPr>
      </a:lvl5pPr>
      <a:lvl6pPr marL="676089"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6pPr>
      <a:lvl7pPr marL="820750"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7pPr>
      <a:lvl8pPr marL="965411"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8pPr>
      <a:lvl9pPr marL="1110072"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255488"/>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ctr" rtl="0" eaLnBrk="0" fontAlgn="base" hangingPunct="0">
        <a:spcBef>
          <a:spcPct val="0"/>
        </a:spcBef>
        <a:spcAft>
          <a:spcPct val="0"/>
        </a:spcAft>
        <a:defRPr sz="2025">
          <a:solidFill>
            <a:schemeClr val="tx2"/>
          </a:solidFill>
          <a:latin typeface="+mj-lt"/>
          <a:ea typeface="+mj-ea"/>
          <a:cs typeface="+mj-cs"/>
        </a:defRPr>
      </a:lvl1pPr>
      <a:lvl2pPr algn="l" rtl="0" eaLnBrk="0" fontAlgn="base" hangingPunct="0">
        <a:spcBef>
          <a:spcPct val="0"/>
        </a:spcBef>
        <a:spcAft>
          <a:spcPct val="0"/>
        </a:spcAft>
        <a:defRPr sz="1329">
          <a:solidFill>
            <a:schemeClr val="tx2"/>
          </a:solidFill>
          <a:latin typeface="Garamond" pitchFamily="18" charset="0"/>
        </a:defRPr>
      </a:lvl2pPr>
      <a:lvl3pPr algn="l" rtl="0" eaLnBrk="0" fontAlgn="base" hangingPunct="0">
        <a:spcBef>
          <a:spcPct val="0"/>
        </a:spcBef>
        <a:spcAft>
          <a:spcPct val="0"/>
        </a:spcAft>
        <a:defRPr sz="1329">
          <a:solidFill>
            <a:schemeClr val="tx2"/>
          </a:solidFill>
          <a:latin typeface="Garamond" pitchFamily="18" charset="0"/>
        </a:defRPr>
      </a:lvl3pPr>
      <a:lvl4pPr algn="l" rtl="0" eaLnBrk="0" fontAlgn="base" hangingPunct="0">
        <a:spcBef>
          <a:spcPct val="0"/>
        </a:spcBef>
        <a:spcAft>
          <a:spcPct val="0"/>
        </a:spcAft>
        <a:defRPr sz="1329">
          <a:solidFill>
            <a:schemeClr val="tx2"/>
          </a:solidFill>
          <a:latin typeface="Garamond" pitchFamily="18" charset="0"/>
        </a:defRPr>
      </a:lvl4pPr>
      <a:lvl5pPr algn="l" rtl="0" eaLnBrk="0" fontAlgn="base" hangingPunct="0">
        <a:spcBef>
          <a:spcPct val="0"/>
        </a:spcBef>
        <a:spcAft>
          <a:spcPct val="0"/>
        </a:spcAft>
        <a:defRPr sz="1329">
          <a:solidFill>
            <a:schemeClr val="tx2"/>
          </a:solidFill>
          <a:latin typeface="Garamond" pitchFamily="18" charset="0"/>
        </a:defRPr>
      </a:lvl5pPr>
      <a:lvl6pPr marL="144661" algn="l" rtl="0" fontAlgn="base">
        <a:spcBef>
          <a:spcPct val="0"/>
        </a:spcBef>
        <a:spcAft>
          <a:spcPct val="0"/>
        </a:spcAft>
        <a:defRPr sz="1329">
          <a:solidFill>
            <a:schemeClr val="tx2"/>
          </a:solidFill>
          <a:latin typeface="Garamond" pitchFamily="18" charset="0"/>
        </a:defRPr>
      </a:lvl6pPr>
      <a:lvl7pPr marL="289322" algn="l" rtl="0" fontAlgn="base">
        <a:spcBef>
          <a:spcPct val="0"/>
        </a:spcBef>
        <a:spcAft>
          <a:spcPct val="0"/>
        </a:spcAft>
        <a:defRPr sz="1329">
          <a:solidFill>
            <a:schemeClr val="tx2"/>
          </a:solidFill>
          <a:latin typeface="Garamond" pitchFamily="18" charset="0"/>
        </a:defRPr>
      </a:lvl7pPr>
      <a:lvl8pPr marL="433983" algn="l" rtl="0" fontAlgn="base">
        <a:spcBef>
          <a:spcPct val="0"/>
        </a:spcBef>
        <a:spcAft>
          <a:spcPct val="0"/>
        </a:spcAft>
        <a:defRPr sz="1329">
          <a:solidFill>
            <a:schemeClr val="tx2"/>
          </a:solidFill>
          <a:latin typeface="Garamond" pitchFamily="18" charset="0"/>
        </a:defRPr>
      </a:lvl8pPr>
      <a:lvl9pPr marL="578644" algn="l" rtl="0" fontAlgn="base">
        <a:spcBef>
          <a:spcPct val="0"/>
        </a:spcBef>
        <a:spcAft>
          <a:spcPct val="0"/>
        </a:spcAft>
        <a:defRPr sz="1329">
          <a:solidFill>
            <a:schemeClr val="tx2"/>
          </a:solidFill>
          <a:latin typeface="Garamond" pitchFamily="18" charset="0"/>
        </a:defRPr>
      </a:lvl9pPr>
    </p:titleStyle>
    <p:bodyStyle>
      <a:lvl1pPr marL="108496" indent="-108496" algn="l" rtl="0" eaLnBrk="0" fontAlgn="base" hangingPunct="0">
        <a:spcBef>
          <a:spcPct val="20000"/>
        </a:spcBef>
        <a:spcAft>
          <a:spcPct val="0"/>
        </a:spcAft>
        <a:buClr>
          <a:schemeClr val="accent1"/>
        </a:buClr>
        <a:buSzPct val="65000"/>
        <a:buFont typeface="Wingdings" pitchFamily="2" charset="2"/>
        <a:buChar char="n"/>
        <a:defRPr sz="1575">
          <a:solidFill>
            <a:schemeClr val="tx1"/>
          </a:solidFill>
          <a:latin typeface="+mn-lt"/>
          <a:ea typeface="+mn-ea"/>
          <a:cs typeface="+mn-cs"/>
        </a:defRPr>
      </a:lvl1pPr>
      <a:lvl2pPr marL="211969" indent="-102971" algn="l" rtl="0" eaLnBrk="0" fontAlgn="base" hangingPunct="0">
        <a:spcBef>
          <a:spcPct val="20000"/>
        </a:spcBef>
        <a:spcAft>
          <a:spcPct val="0"/>
        </a:spcAft>
        <a:buClr>
          <a:schemeClr val="accent2"/>
        </a:buClr>
        <a:buSzPct val="60000"/>
        <a:buFont typeface="Wingdings" pitchFamily="2" charset="2"/>
        <a:buChar char="q"/>
        <a:defRPr sz="1350">
          <a:solidFill>
            <a:schemeClr val="tx1"/>
          </a:solidFill>
          <a:latin typeface="+mn-lt"/>
        </a:defRPr>
      </a:lvl2pPr>
      <a:lvl3pPr marL="323478" indent="-111008" algn="l" rtl="0" eaLnBrk="0" fontAlgn="base" hangingPunct="0">
        <a:spcBef>
          <a:spcPct val="20000"/>
        </a:spcBef>
        <a:spcAft>
          <a:spcPct val="0"/>
        </a:spcAft>
        <a:buClr>
          <a:schemeClr val="accent1"/>
        </a:buClr>
        <a:buSzPct val="65000"/>
        <a:buFont typeface="Wingdings" pitchFamily="2" charset="2"/>
        <a:buChar char="n"/>
        <a:defRPr sz="1125">
          <a:solidFill>
            <a:schemeClr val="tx1"/>
          </a:solidFill>
          <a:latin typeface="+mn-lt"/>
        </a:defRPr>
      </a:lvl3pPr>
      <a:lvl4pPr marL="423938" indent="-99957" algn="l" rtl="0" eaLnBrk="0" fontAlgn="base" hangingPunct="0">
        <a:spcBef>
          <a:spcPct val="20000"/>
        </a:spcBef>
        <a:spcAft>
          <a:spcPct val="0"/>
        </a:spcAft>
        <a:buClr>
          <a:schemeClr val="accent2"/>
        </a:buClr>
        <a:buSzPct val="70000"/>
        <a:buFont typeface="Wingdings" pitchFamily="2" charset="2"/>
        <a:buChar char="q"/>
        <a:defRPr sz="1125">
          <a:solidFill>
            <a:schemeClr val="tx1"/>
          </a:solidFill>
          <a:latin typeface="+mn-lt"/>
        </a:defRPr>
      </a:lvl4pPr>
      <a:lvl5pPr marL="531428" indent="-106989" algn="l" rtl="0" eaLnBrk="0" fontAlgn="base" hangingPunct="0">
        <a:spcBef>
          <a:spcPct val="20000"/>
        </a:spcBef>
        <a:spcAft>
          <a:spcPct val="0"/>
        </a:spcAft>
        <a:buClr>
          <a:schemeClr val="accent1"/>
        </a:buClr>
        <a:buSzPct val="75000"/>
        <a:buFont typeface="Wingdings" pitchFamily="2" charset="2"/>
        <a:buChar char="§"/>
        <a:defRPr sz="788">
          <a:solidFill>
            <a:schemeClr val="tx1"/>
          </a:solidFill>
          <a:latin typeface="+mn-lt"/>
        </a:defRPr>
      </a:lvl5pPr>
      <a:lvl6pPr marL="676089"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6pPr>
      <a:lvl7pPr marL="820750"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7pPr>
      <a:lvl8pPr marL="965411"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8pPr>
      <a:lvl9pPr marL="1110072"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66F429-C339-E847-862E-F5A3E70C35E5}"/>
              </a:ext>
            </a:extLst>
          </p:cNvPr>
          <p:cNvSpPr>
            <a:spLocks noGrp="1"/>
          </p:cNvSpPr>
          <p:nvPr>
            <p:ph type="ctrTitle"/>
          </p:nvPr>
        </p:nvSpPr>
        <p:spPr>
          <a:xfrm>
            <a:off x="953317" y="2097418"/>
            <a:ext cx="10164233" cy="2038350"/>
          </a:xfrm>
        </p:spPr>
        <p:txBody>
          <a:bodyPr/>
          <a:lstStyle/>
          <a:p>
            <a:r>
              <a:rPr lang="en-US" dirty="0"/>
              <a:t>Nudging in Practice: Retirement Saving and Health Insurance</a:t>
            </a:r>
            <a:br>
              <a:rPr lang="en-US" dirty="0"/>
            </a:br>
            <a:r>
              <a:rPr lang="en-US" dirty="0"/>
              <a:t/>
            </a:r>
            <a:br>
              <a:rPr lang="en-US" dirty="0"/>
            </a:br>
            <a:r>
              <a:rPr lang="en-US" dirty="0"/>
              <a:t>Richard H. Thaler</a:t>
            </a:r>
            <a:br>
              <a:rPr lang="en-US" dirty="0"/>
            </a:br>
            <a:r>
              <a:rPr lang="en-US" dirty="0"/>
              <a:t>Booth School of Business</a:t>
            </a:r>
            <a:br>
              <a:rPr lang="en-US" dirty="0"/>
            </a:br>
            <a:r>
              <a:rPr lang="en-US" dirty="0"/>
              <a:t>University of Chicago</a:t>
            </a:r>
          </a:p>
        </p:txBody>
      </p:sp>
    </p:spTree>
    <p:extLst>
      <p:ext uri="{BB962C8B-B14F-4D97-AF65-F5344CB8AC3E}">
        <p14:creationId xmlns:p14="http://schemas.microsoft.com/office/powerpoint/2010/main" val="69124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937" y="454543"/>
            <a:ext cx="11344039" cy="782051"/>
          </a:xfrm>
        </p:spPr>
        <p:txBody>
          <a:bodyPr/>
          <a:lstStyle/>
          <a:p>
            <a:r>
              <a:rPr lang="de-DE" sz="4800" dirty="0"/>
              <a:t>Do Investors Change </a:t>
            </a:r>
            <a:r>
              <a:rPr lang="de-DE" sz="4800" dirty="0" err="1"/>
              <a:t>their</a:t>
            </a:r>
            <a:r>
              <a:rPr lang="de-DE" sz="4800" dirty="0"/>
              <a:t> </a:t>
            </a:r>
            <a:r>
              <a:rPr lang="de-DE" sz="4800" dirty="0" err="1"/>
              <a:t>Minds</a:t>
            </a:r>
            <a:r>
              <a:rPr lang="de-DE" sz="4800" dirty="0"/>
              <a:t>?</a:t>
            </a:r>
          </a:p>
        </p:txBody>
      </p:sp>
      <p:sp>
        <p:nvSpPr>
          <p:cNvPr id="17" name="Arrow: Right 16">
            <a:extLst>
              <a:ext uri="{FF2B5EF4-FFF2-40B4-BE49-F238E27FC236}">
                <a16:creationId xmlns:a16="http://schemas.microsoft.com/office/drawing/2014/main" xmlns="" id="{8B440227-BFF2-4B5F-9542-DB7AECAD2F95}"/>
              </a:ext>
            </a:extLst>
          </p:cNvPr>
          <p:cNvSpPr/>
          <p:nvPr/>
        </p:nvSpPr>
        <p:spPr>
          <a:xfrm rot="1524265">
            <a:off x="5301345" y="2972170"/>
            <a:ext cx="954992"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231" y="1580757"/>
            <a:ext cx="8824964" cy="530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a:extLst>
              <a:ext uri="{FF2B5EF4-FFF2-40B4-BE49-F238E27FC236}">
                <a16:creationId xmlns:a16="http://schemas.microsoft.com/office/drawing/2014/main" xmlns="" id="{CCAEEE10-8C52-49D9-A3B3-B88A7685C7AB}"/>
              </a:ext>
            </a:extLst>
          </p:cNvPr>
          <p:cNvCxnSpPr>
            <a:cxnSpLocks/>
          </p:cNvCxnSpPr>
          <p:nvPr/>
        </p:nvCxnSpPr>
        <p:spPr>
          <a:xfrm>
            <a:off x="6296891" y="1504641"/>
            <a:ext cx="0" cy="3973774"/>
          </a:xfrm>
          <a:prstGeom prst="line">
            <a:avLst/>
          </a:prstGeom>
          <a:ln w="5715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xmlns="" id="{CC268D14-DF15-4F55-BFA8-26782518BBC5}"/>
              </a:ext>
            </a:extLst>
          </p:cNvPr>
          <p:cNvSpPr/>
          <p:nvPr/>
        </p:nvSpPr>
        <p:spPr>
          <a:xfrm>
            <a:off x="2788255" y="1695989"/>
            <a:ext cx="3151694" cy="1569660"/>
          </a:xfrm>
          <a:prstGeom prst="rect">
            <a:avLst/>
          </a:prstGeom>
          <a:solidFill>
            <a:schemeClr val="bg1">
              <a:alpha val="50000"/>
            </a:schemeClr>
          </a:solidFill>
        </p:spPr>
        <p:txBody>
          <a:bodyPr wrap="square">
            <a:spAutoFit/>
          </a:bodyPr>
          <a:lstStyle/>
          <a:p>
            <a:pPr>
              <a:spcBef>
                <a:spcPts val="600"/>
              </a:spcBef>
            </a:pPr>
            <a:r>
              <a:rPr lang="en-US" sz="2400" b="1" dirty="0"/>
              <a:t>Initial </a:t>
            </a:r>
            <a:r>
              <a:rPr lang="en-US" sz="2400" b="1" dirty="0" err="1"/>
              <a:t>DIYers</a:t>
            </a:r>
            <a:r>
              <a:rPr lang="en-US" sz="2400" b="1" dirty="0"/>
              <a:t> were not allowed to switch to the default fund until 2009.</a:t>
            </a:r>
          </a:p>
        </p:txBody>
      </p:sp>
      <p:sp>
        <p:nvSpPr>
          <p:cNvPr id="20" name="Rectangle 19">
            <a:extLst>
              <a:ext uri="{FF2B5EF4-FFF2-40B4-BE49-F238E27FC236}">
                <a16:creationId xmlns:a16="http://schemas.microsoft.com/office/drawing/2014/main" xmlns="" id="{C30CCE41-6F32-4C34-91E7-CF4942B88182}"/>
              </a:ext>
            </a:extLst>
          </p:cNvPr>
          <p:cNvSpPr/>
          <p:nvPr/>
        </p:nvSpPr>
        <p:spPr>
          <a:xfrm>
            <a:off x="9831739" y="3169818"/>
            <a:ext cx="1937172" cy="1200329"/>
          </a:xfrm>
          <a:prstGeom prst="rect">
            <a:avLst/>
          </a:prstGeom>
        </p:spPr>
        <p:txBody>
          <a:bodyPr wrap="square">
            <a:spAutoFit/>
          </a:bodyPr>
          <a:lstStyle/>
          <a:p>
            <a:pPr algn="r"/>
            <a:r>
              <a:rPr lang="en-US" sz="2400" b="1" dirty="0"/>
              <a:t>Even after that, only 3% move.</a:t>
            </a:r>
          </a:p>
        </p:txBody>
      </p:sp>
      <p:sp>
        <p:nvSpPr>
          <p:cNvPr id="21" name="Arrow: Right 20">
            <a:extLst>
              <a:ext uri="{FF2B5EF4-FFF2-40B4-BE49-F238E27FC236}">
                <a16:creationId xmlns:a16="http://schemas.microsoft.com/office/drawing/2014/main" xmlns="" id="{F78F5CB9-2014-4110-8947-225CC4C37134}"/>
              </a:ext>
            </a:extLst>
          </p:cNvPr>
          <p:cNvSpPr/>
          <p:nvPr/>
        </p:nvSpPr>
        <p:spPr>
          <a:xfrm rot="8296546">
            <a:off x="9739985" y="4588563"/>
            <a:ext cx="539447"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752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7822"/>
            <a:ext cx="10932543" cy="688533"/>
          </a:xfrm>
        </p:spPr>
        <p:txBody>
          <a:bodyPr/>
          <a:lstStyle/>
          <a:p>
            <a:r>
              <a:rPr lang="en-US" altLang="zh-CN" sz="4800" dirty="0" err="1">
                <a:ea typeface="宋体" charset="-122"/>
              </a:rPr>
              <a:t>DIYers</a:t>
            </a:r>
            <a:r>
              <a:rPr lang="en-US" altLang="zh-CN" sz="4800" dirty="0">
                <a:ea typeface="宋体" charset="-122"/>
              </a:rPr>
              <a:t> are Not Very Active</a:t>
            </a:r>
            <a:endParaRPr lang="de-DE" sz="4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044" y="1336806"/>
            <a:ext cx="10034588"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xmlns="" id="{92D876A7-CF13-4BB5-B4A5-E08FB0AE9308}"/>
              </a:ext>
            </a:extLst>
          </p:cNvPr>
          <p:cNvCxnSpPr>
            <a:cxnSpLocks/>
          </p:cNvCxnSpPr>
          <p:nvPr/>
        </p:nvCxnSpPr>
        <p:spPr>
          <a:xfrm>
            <a:off x="2308111" y="2800395"/>
            <a:ext cx="9975273" cy="0"/>
          </a:xfrm>
          <a:prstGeom prst="line">
            <a:avLst/>
          </a:prstGeom>
          <a:ln w="57150"/>
        </p:spPr>
        <p:style>
          <a:lnRef idx="1">
            <a:schemeClr val="dk1"/>
          </a:lnRef>
          <a:fillRef idx="0">
            <a:schemeClr val="dk1"/>
          </a:fillRef>
          <a:effectRef idx="0">
            <a:schemeClr val="dk1"/>
          </a:effectRef>
          <a:fontRef idx="minor">
            <a:schemeClr val="tx1"/>
          </a:fontRef>
        </p:style>
      </p:cxnSp>
      <p:sp>
        <p:nvSpPr>
          <p:cNvPr id="13" name="Arrow: Right 9">
            <a:extLst>
              <a:ext uri="{FF2B5EF4-FFF2-40B4-BE49-F238E27FC236}">
                <a16:creationId xmlns:a16="http://schemas.microsoft.com/office/drawing/2014/main" xmlns="" id="{DD59B332-CE28-4F8C-B46E-062C67AB82E6}"/>
              </a:ext>
            </a:extLst>
          </p:cNvPr>
          <p:cNvSpPr/>
          <p:nvPr/>
        </p:nvSpPr>
        <p:spPr>
          <a:xfrm rot="8083556">
            <a:off x="7887387" y="2183332"/>
            <a:ext cx="663264"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Content Placeholder 4">
            <a:extLst>
              <a:ext uri="{FF2B5EF4-FFF2-40B4-BE49-F238E27FC236}">
                <a16:creationId xmlns:a16="http://schemas.microsoft.com/office/drawing/2014/main" xmlns="" id="{E578D8D7-94B0-4807-A353-1490408EC9FC}"/>
              </a:ext>
            </a:extLst>
          </p:cNvPr>
          <p:cNvSpPr>
            <a:spLocks noGrp="1"/>
          </p:cNvSpPr>
          <p:nvPr>
            <p:ph idx="1"/>
          </p:nvPr>
        </p:nvSpPr>
        <p:spPr>
          <a:xfrm>
            <a:off x="4437136" y="1236139"/>
            <a:ext cx="7666195" cy="830989"/>
          </a:xfrm>
          <a:prstGeom prst="rect">
            <a:avLst/>
          </a:prstGeom>
        </p:spPr>
        <p:txBody>
          <a:bodyPr wrap="square">
            <a:spAutoFit/>
          </a:bodyPr>
          <a:lstStyle/>
          <a:p>
            <a:r>
              <a:rPr lang="en-US" sz="2400" dirty="0"/>
              <a:t>Initially the </a:t>
            </a:r>
            <a:r>
              <a:rPr lang="en-US" sz="2400" dirty="0" err="1"/>
              <a:t>DIYers</a:t>
            </a:r>
            <a:r>
              <a:rPr lang="en-US" sz="2400" dirty="0"/>
              <a:t> were more active but in both cohorts more than 80% make ZERO trades in a year</a:t>
            </a:r>
          </a:p>
        </p:txBody>
      </p:sp>
    </p:spTree>
    <p:extLst>
      <p:ext uri="{BB962C8B-B14F-4D97-AF65-F5344CB8AC3E}">
        <p14:creationId xmlns:p14="http://schemas.microsoft.com/office/powerpoint/2010/main" val="3851239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z="4800" dirty="0">
                <a:ea typeface="宋体" charset="-122"/>
              </a:rPr>
              <a:t>Extreme Inertia</a:t>
            </a:r>
            <a:endParaRPr lang="de-DE" sz="4800" dirty="0"/>
          </a:p>
        </p:txBody>
      </p:sp>
      <p:sp>
        <p:nvSpPr>
          <p:cNvPr id="3" name="Inhaltsplatzhalter 2"/>
          <p:cNvSpPr>
            <a:spLocks noGrp="1"/>
          </p:cNvSpPr>
          <p:nvPr>
            <p:ph idx="1"/>
          </p:nvPr>
        </p:nvSpPr>
        <p:spPr>
          <a:noFill/>
          <a:ln w="9525">
            <a:noFill/>
            <a:miter lim="800000"/>
            <a:headEnd/>
            <a:tailEnd/>
          </a:ln>
        </p:spPr>
        <p:txBody>
          <a:bodyPr vert="horz" wrap="square" lIns="91432" tIns="45716" rIns="91432" bIns="45716" numCol="1" anchor="t" anchorCtr="0" compatLnSpc="1">
            <a:prstTxWarp prst="textNoShape">
              <a:avLst/>
            </a:prstTxWarp>
          </a:bodyPr>
          <a:lstStyle/>
          <a:p>
            <a:pPr eaLnBrk="1" hangingPunct="1">
              <a:spcBef>
                <a:spcPts val="3000"/>
              </a:spcBef>
            </a:pPr>
            <a:r>
              <a:rPr lang="en-US" altLang="zh-CN" sz="2800" dirty="0">
                <a:ea typeface="宋体" charset="-122"/>
                <a:sym typeface="Wingdings" pitchFamily="2" charset="2"/>
              </a:rPr>
              <a:t>There is nothing wrong with inertia in retirement savings plans, per se.  But can anything cause people to make changes?</a:t>
            </a:r>
          </a:p>
          <a:p>
            <a:pPr eaLnBrk="1" hangingPunct="1">
              <a:spcBef>
                <a:spcPts val="3000"/>
              </a:spcBef>
            </a:pPr>
            <a:r>
              <a:rPr lang="en-US" altLang="zh-CN" sz="2800" dirty="0">
                <a:ea typeface="宋体" charset="-122"/>
                <a:sym typeface="Wingdings" pitchFamily="2" charset="2"/>
              </a:rPr>
              <a:t>Leveraging the Default Fund.  </a:t>
            </a:r>
          </a:p>
          <a:p>
            <a:pPr eaLnBrk="1" hangingPunct="1">
              <a:spcBef>
                <a:spcPts val="3000"/>
              </a:spcBef>
            </a:pPr>
            <a:r>
              <a:rPr lang="en-US" sz="2800" dirty="0">
                <a:ea typeface="宋体" charset="-122"/>
                <a:sym typeface="Wingdings" pitchFamily="2" charset="2"/>
              </a:rPr>
              <a:t>Alleged Fraud in a Fund Company.  </a:t>
            </a:r>
            <a:endParaRPr lang="de-DE" sz="2800" dirty="0">
              <a:ea typeface="宋体" charset="-122"/>
            </a:endParaRPr>
          </a:p>
        </p:txBody>
      </p:sp>
    </p:spTree>
    <p:extLst>
      <p:ext uri="{BB962C8B-B14F-4D97-AF65-F5344CB8AC3E}">
        <p14:creationId xmlns:p14="http://schemas.microsoft.com/office/powerpoint/2010/main" val="417799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z="4800" dirty="0">
                <a:ea typeface="宋体" charset="-122"/>
              </a:rPr>
              <a:t>Features of Current AP7 Default Fund</a:t>
            </a:r>
            <a:endParaRPr lang="de-DE" sz="4800" dirty="0"/>
          </a:p>
        </p:txBody>
      </p:sp>
      <p:sp>
        <p:nvSpPr>
          <p:cNvPr id="3" name="Inhaltsplatzhalter 2"/>
          <p:cNvSpPr>
            <a:spLocks noGrp="1"/>
          </p:cNvSpPr>
          <p:nvPr>
            <p:ph idx="1"/>
          </p:nvPr>
        </p:nvSpPr>
        <p:spPr>
          <a:noFill/>
          <a:ln w="9525">
            <a:noFill/>
            <a:miter lim="800000"/>
            <a:headEnd/>
            <a:tailEnd/>
          </a:ln>
        </p:spPr>
        <p:txBody>
          <a:bodyPr vert="horz" wrap="square" lIns="91432" tIns="45716" rIns="91432" bIns="45716" numCol="1" anchor="t" anchorCtr="0" compatLnSpc="1">
            <a:prstTxWarp prst="textNoShape">
              <a:avLst/>
            </a:prstTxWarp>
          </a:bodyPr>
          <a:lstStyle/>
          <a:p>
            <a:pPr eaLnBrk="1" hangingPunct="1">
              <a:spcBef>
                <a:spcPts val="3000"/>
              </a:spcBef>
            </a:pPr>
            <a:r>
              <a:rPr lang="en-US" altLang="zh-CN" sz="2800" dirty="0">
                <a:ea typeface="宋体" charset="-122"/>
                <a:sym typeface="Wingdings" pitchFamily="2" charset="2"/>
              </a:rPr>
              <a:t>Global diversification. </a:t>
            </a:r>
          </a:p>
          <a:p>
            <a:pPr eaLnBrk="1" hangingPunct="1">
              <a:spcBef>
                <a:spcPts val="3000"/>
              </a:spcBef>
            </a:pPr>
            <a:r>
              <a:rPr lang="en-US" altLang="zh-CN" sz="2800" dirty="0">
                <a:ea typeface="宋体" charset="-122"/>
                <a:sym typeface="Wingdings" pitchFamily="2" charset="2"/>
              </a:rPr>
              <a:t>Indexed to avoid various political pressures. Correlation of holdings with MSCI-ACWI index: </a:t>
            </a:r>
            <a:r>
              <a:rPr lang="en-US" altLang="zh-CN" sz="2800" b="1" dirty="0">
                <a:ea typeface="宋体" charset="-122"/>
                <a:sym typeface="Wingdings" pitchFamily="2" charset="2"/>
              </a:rPr>
              <a:t>0.99</a:t>
            </a:r>
            <a:endParaRPr lang="en-US" altLang="zh-CN" sz="2800" dirty="0">
              <a:ea typeface="宋体" charset="-122"/>
              <a:sym typeface="Wingdings" pitchFamily="2" charset="2"/>
            </a:endParaRPr>
          </a:p>
          <a:p>
            <a:pPr eaLnBrk="1" hangingPunct="1">
              <a:spcBef>
                <a:spcPts val="3000"/>
              </a:spcBef>
            </a:pPr>
            <a:r>
              <a:rPr lang="en-US" altLang="zh-CN" sz="2800" dirty="0">
                <a:ea typeface="宋体" charset="-122"/>
                <a:sym typeface="Wingdings" pitchFamily="2" charset="2"/>
              </a:rPr>
              <a:t>Low fees.  </a:t>
            </a:r>
          </a:p>
          <a:p>
            <a:pPr eaLnBrk="1" hangingPunct="1">
              <a:spcBef>
                <a:spcPts val="3000"/>
              </a:spcBef>
            </a:pPr>
            <a:r>
              <a:rPr lang="en-US" altLang="zh-CN" sz="2800" dirty="0">
                <a:ea typeface="宋体" charset="-122"/>
                <a:sym typeface="Wingdings" pitchFamily="2" charset="2"/>
              </a:rPr>
              <a:t>Target date structure (i.e., equity exposure falls with age). </a:t>
            </a:r>
          </a:p>
          <a:p>
            <a:pPr eaLnBrk="1" hangingPunct="1">
              <a:spcBef>
                <a:spcPts val="3000"/>
              </a:spcBef>
            </a:pPr>
            <a:r>
              <a:rPr lang="en-US" altLang="zh-CN" sz="2800" b="1" dirty="0">
                <a:ea typeface="宋体" charset="-122"/>
                <a:sym typeface="Wingdings" pitchFamily="2" charset="2"/>
              </a:rPr>
              <a:t>Leverage permitted </a:t>
            </a:r>
            <a:r>
              <a:rPr lang="en-US" altLang="zh-CN" sz="2800" dirty="0">
                <a:ea typeface="宋体" charset="-122"/>
                <a:sym typeface="Wingdings" pitchFamily="2" charset="2"/>
              </a:rPr>
              <a:t>up to 50% at the discretion of AP7, but the fund has chosen only 25% since 2015. </a:t>
            </a:r>
            <a:endParaRPr lang="de-DE" sz="2800" dirty="0">
              <a:ea typeface="宋体" charset="-122"/>
            </a:endParaRPr>
          </a:p>
        </p:txBody>
      </p:sp>
    </p:spTree>
    <p:extLst>
      <p:ext uri="{BB962C8B-B14F-4D97-AF65-F5344CB8AC3E}">
        <p14:creationId xmlns:p14="http://schemas.microsoft.com/office/powerpoint/2010/main" val="316656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E35FD-95ED-1843-A80F-90D69C1EDC6A}"/>
              </a:ext>
            </a:extLst>
          </p:cNvPr>
          <p:cNvSpPr>
            <a:spLocks noGrp="1"/>
          </p:cNvSpPr>
          <p:nvPr>
            <p:ph type="title"/>
          </p:nvPr>
        </p:nvSpPr>
        <p:spPr/>
        <p:txBody>
          <a:bodyPr/>
          <a:lstStyle/>
          <a:p>
            <a:r>
              <a:rPr lang="en-US" dirty="0"/>
              <a:t>Leverage</a:t>
            </a:r>
          </a:p>
        </p:txBody>
      </p:sp>
      <p:sp>
        <p:nvSpPr>
          <p:cNvPr id="3" name="Content Placeholder 2">
            <a:extLst>
              <a:ext uri="{FF2B5EF4-FFF2-40B4-BE49-F238E27FC236}">
                <a16:creationId xmlns:a16="http://schemas.microsoft.com/office/drawing/2014/main" xmlns="" id="{EC89738A-99A4-7A4C-8FB9-8559BEDEB14D}"/>
              </a:ext>
            </a:extLst>
          </p:cNvPr>
          <p:cNvSpPr>
            <a:spLocks noGrp="1"/>
          </p:cNvSpPr>
          <p:nvPr>
            <p:ph idx="1"/>
          </p:nvPr>
        </p:nvSpPr>
        <p:spPr/>
        <p:txBody>
          <a:bodyPr/>
          <a:lstStyle/>
          <a:p>
            <a:r>
              <a:rPr lang="en-US" dirty="0"/>
              <a:t>To implement the 50% leverage the fund borrows money (at a very low rate—essentially zero) and uses that money to buy options on the index.</a:t>
            </a:r>
          </a:p>
          <a:p>
            <a:r>
              <a:rPr lang="en-US" dirty="0"/>
              <a:t>The key fact: with 50% leverage if the market goes up 10% your return will be 15%, and if the market falls by 10% your return will be minus 15%.</a:t>
            </a:r>
          </a:p>
          <a:p>
            <a:r>
              <a:rPr lang="en-US" dirty="0"/>
              <a:t>Question: what will investors do when the default fund becomes so much riskier?</a:t>
            </a:r>
          </a:p>
          <a:p>
            <a:r>
              <a:rPr lang="en-US" dirty="0"/>
              <a:t>Note: a fund that was essentially identical to the default fund (r=.99) </a:t>
            </a:r>
            <a:r>
              <a:rPr lang="en-US" dirty="0" smtClean="0"/>
              <a:t>without the leverage was </a:t>
            </a:r>
            <a:r>
              <a:rPr lang="en-US" dirty="0"/>
              <a:t>available as an option for similar fees.</a:t>
            </a:r>
          </a:p>
        </p:txBody>
      </p:sp>
    </p:spTree>
    <p:extLst>
      <p:ext uri="{BB962C8B-B14F-4D97-AF65-F5344CB8AC3E}">
        <p14:creationId xmlns:p14="http://schemas.microsoft.com/office/powerpoint/2010/main" val="2268019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3F5BD9-AB9D-44A3-8AFB-73879C27237C}"/>
              </a:ext>
            </a:extLst>
          </p:cNvPr>
          <p:cNvSpPr>
            <a:spLocks noGrp="1"/>
          </p:cNvSpPr>
          <p:nvPr>
            <p:ph type="title"/>
          </p:nvPr>
        </p:nvSpPr>
        <p:spPr>
          <a:xfrm>
            <a:off x="282224" y="77881"/>
            <a:ext cx="11909777" cy="1388420"/>
          </a:xfrm>
        </p:spPr>
        <p:txBody>
          <a:bodyPr>
            <a:normAutofit/>
          </a:bodyPr>
          <a:lstStyle/>
          <a:p>
            <a:pPr eaLnBrk="1" hangingPunct="1"/>
            <a:r>
              <a:rPr lang="en-US" altLang="zh-CN" sz="4000" dirty="0">
                <a:ea typeface="宋体" charset="-122"/>
              </a:rPr>
              <a:t>We cannot reject the hypothesis that 3.5 million </a:t>
            </a:r>
            <a:br>
              <a:rPr lang="en-US" altLang="zh-CN" sz="4000" dirty="0">
                <a:ea typeface="宋体" charset="-122"/>
              </a:rPr>
            </a:br>
            <a:r>
              <a:rPr lang="en-US" altLang="zh-CN" sz="4000" dirty="0">
                <a:ea typeface="宋体" charset="-122"/>
              </a:rPr>
              <a:t>Swedish investors in the default fund are asleep.</a:t>
            </a:r>
            <a:endParaRPr lang="en-US" sz="4000" dirty="0"/>
          </a:p>
        </p:txBody>
      </p:sp>
      <p:sp>
        <p:nvSpPr>
          <p:cNvPr id="6" name="TextBox 5">
            <a:extLst>
              <a:ext uri="{FF2B5EF4-FFF2-40B4-BE49-F238E27FC236}">
                <a16:creationId xmlns:a16="http://schemas.microsoft.com/office/drawing/2014/main" xmlns="" id="{42C7AE72-B80F-4A99-91E2-B42A719CC274}"/>
              </a:ext>
            </a:extLst>
          </p:cNvPr>
          <p:cNvSpPr txBox="1"/>
          <p:nvPr/>
        </p:nvSpPr>
        <p:spPr>
          <a:xfrm>
            <a:off x="395111" y="4635318"/>
            <a:ext cx="2835771" cy="1384995"/>
          </a:xfrm>
          <a:prstGeom prst="rect">
            <a:avLst/>
          </a:prstGeom>
          <a:noFill/>
        </p:spPr>
        <p:txBody>
          <a:bodyPr wrap="square" rtlCol="0">
            <a:spAutoFit/>
          </a:bodyPr>
          <a:lstStyle/>
          <a:p>
            <a:pPr algn="r"/>
            <a:r>
              <a:rPr lang="en-US" sz="2800" b="1" dirty="0">
                <a:latin typeface="+mj-lt"/>
              </a:rPr>
              <a:t>Volume of investors who sold AP7</a:t>
            </a:r>
          </a:p>
        </p:txBody>
      </p:sp>
      <p:sp>
        <p:nvSpPr>
          <p:cNvPr id="7" name="TextBox 6">
            <a:extLst>
              <a:ext uri="{FF2B5EF4-FFF2-40B4-BE49-F238E27FC236}">
                <a16:creationId xmlns:a16="http://schemas.microsoft.com/office/drawing/2014/main" xmlns="" id="{2F73F838-82F5-4724-9296-0E97207EC158}"/>
              </a:ext>
            </a:extLst>
          </p:cNvPr>
          <p:cNvSpPr txBox="1"/>
          <p:nvPr/>
        </p:nvSpPr>
        <p:spPr>
          <a:xfrm>
            <a:off x="982133" y="2066850"/>
            <a:ext cx="2147147" cy="954107"/>
          </a:xfrm>
          <a:prstGeom prst="rect">
            <a:avLst/>
          </a:prstGeom>
          <a:noFill/>
        </p:spPr>
        <p:txBody>
          <a:bodyPr wrap="square" rtlCol="0">
            <a:spAutoFit/>
          </a:bodyPr>
          <a:lstStyle/>
          <a:p>
            <a:pPr algn="r"/>
            <a:r>
              <a:rPr lang="en-US" sz="2800" b="1" dirty="0">
                <a:latin typeface="+mj-lt"/>
              </a:rPr>
              <a:t>Leverage over time</a:t>
            </a:r>
          </a:p>
        </p:txBody>
      </p:sp>
      <p:pic>
        <p:nvPicPr>
          <p:cNvPr id="3" name="Picture 2"/>
          <p:cNvPicPr>
            <a:picLocks noChangeAspect="1"/>
          </p:cNvPicPr>
          <p:nvPr/>
        </p:nvPicPr>
        <p:blipFill>
          <a:blip r:embed="rId2"/>
          <a:stretch>
            <a:fillRect/>
          </a:stretch>
        </p:blipFill>
        <p:spPr>
          <a:xfrm>
            <a:off x="3705348" y="3775354"/>
            <a:ext cx="5540807" cy="2657931"/>
          </a:xfrm>
          <a:prstGeom prst="rect">
            <a:avLst/>
          </a:prstGeom>
        </p:spPr>
      </p:pic>
      <p:pic>
        <p:nvPicPr>
          <p:cNvPr id="4" name="Picture 3"/>
          <p:cNvPicPr>
            <a:picLocks noChangeAspect="1"/>
          </p:cNvPicPr>
          <p:nvPr/>
        </p:nvPicPr>
        <p:blipFill>
          <a:blip r:embed="rId3"/>
          <a:stretch>
            <a:fillRect/>
          </a:stretch>
        </p:blipFill>
        <p:spPr>
          <a:xfrm>
            <a:off x="3705347" y="1375576"/>
            <a:ext cx="5540807" cy="2399778"/>
          </a:xfrm>
          <a:prstGeom prst="rect">
            <a:avLst/>
          </a:prstGeom>
        </p:spPr>
      </p:pic>
    </p:spTree>
    <p:extLst>
      <p:ext uri="{BB962C8B-B14F-4D97-AF65-F5344CB8AC3E}">
        <p14:creationId xmlns:p14="http://schemas.microsoft.com/office/powerpoint/2010/main" val="1408191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511887"/>
          </a:xfrm>
          <a:solidFill>
            <a:schemeClr val="tx1"/>
          </a:solidFill>
          <a:ln>
            <a:solidFill>
              <a:schemeClr val="bg1"/>
            </a:solidFill>
          </a:ln>
        </p:spPr>
        <p:txBody>
          <a:bodyPr/>
          <a:lstStyle/>
          <a:p>
            <a:r>
              <a:rPr lang="en-US" altLang="zh-CN" sz="4800" b="1" dirty="0" err="1">
                <a:solidFill>
                  <a:schemeClr val="bg1"/>
                </a:solidFill>
                <a:ea typeface="宋体" charset="-122"/>
              </a:rPr>
              <a:t>Allra</a:t>
            </a:r>
            <a:r>
              <a:rPr lang="en-US" altLang="zh-CN" sz="4800" b="1" dirty="0">
                <a:solidFill>
                  <a:schemeClr val="bg1"/>
                </a:solidFill>
                <a:ea typeface="宋体" charset="-122"/>
              </a:rPr>
              <a:t> Funds Scandal</a:t>
            </a:r>
            <a:endParaRPr lang="de-DE" sz="4800" b="1" dirty="0">
              <a:solidFill>
                <a:schemeClr val="bg1"/>
              </a:solidFill>
            </a:endParaRPr>
          </a:p>
        </p:txBody>
      </p:sp>
      <p:sp>
        <p:nvSpPr>
          <p:cNvPr id="7" name="Titel 1">
            <a:extLst>
              <a:ext uri="{FF2B5EF4-FFF2-40B4-BE49-F238E27FC236}">
                <a16:creationId xmlns:a16="http://schemas.microsoft.com/office/drawing/2014/main" xmlns="" id="{7EDF0755-6C15-4F35-A018-B6E82C196D9B}"/>
              </a:ext>
            </a:extLst>
          </p:cNvPr>
          <p:cNvSpPr txBox="1">
            <a:spLocks/>
          </p:cNvSpPr>
          <p:nvPr/>
        </p:nvSpPr>
        <p:spPr bwMode="auto">
          <a:xfrm>
            <a:off x="0" y="5756884"/>
            <a:ext cx="12192000" cy="1101115"/>
          </a:xfrm>
          <a:prstGeom prst="rect">
            <a:avLst/>
          </a:prstGeom>
          <a:solidFill>
            <a:schemeClr val="tx1"/>
          </a:solidFill>
          <a:ln w="9525">
            <a:solidFill>
              <a:schemeClr val="bg1"/>
            </a:solidFill>
            <a:miter lim="800000"/>
            <a:headEnd/>
            <a:tailEnd/>
          </a:ln>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2025">
                <a:solidFill>
                  <a:schemeClr val="tx2"/>
                </a:solidFill>
                <a:latin typeface="+mj-lt"/>
                <a:ea typeface="+mj-ea"/>
                <a:cs typeface="+mj-cs"/>
              </a:defRPr>
            </a:lvl1pPr>
            <a:lvl2pPr algn="l" rtl="0" eaLnBrk="0" fontAlgn="base" hangingPunct="0">
              <a:spcBef>
                <a:spcPct val="0"/>
              </a:spcBef>
              <a:spcAft>
                <a:spcPct val="0"/>
              </a:spcAft>
              <a:defRPr sz="1329">
                <a:solidFill>
                  <a:schemeClr val="tx2"/>
                </a:solidFill>
                <a:latin typeface="Garamond" pitchFamily="18" charset="0"/>
              </a:defRPr>
            </a:lvl2pPr>
            <a:lvl3pPr algn="l" rtl="0" eaLnBrk="0" fontAlgn="base" hangingPunct="0">
              <a:spcBef>
                <a:spcPct val="0"/>
              </a:spcBef>
              <a:spcAft>
                <a:spcPct val="0"/>
              </a:spcAft>
              <a:defRPr sz="1329">
                <a:solidFill>
                  <a:schemeClr val="tx2"/>
                </a:solidFill>
                <a:latin typeface="Garamond" pitchFamily="18" charset="0"/>
              </a:defRPr>
            </a:lvl3pPr>
            <a:lvl4pPr algn="l" rtl="0" eaLnBrk="0" fontAlgn="base" hangingPunct="0">
              <a:spcBef>
                <a:spcPct val="0"/>
              </a:spcBef>
              <a:spcAft>
                <a:spcPct val="0"/>
              </a:spcAft>
              <a:defRPr sz="1329">
                <a:solidFill>
                  <a:schemeClr val="tx2"/>
                </a:solidFill>
                <a:latin typeface="Garamond" pitchFamily="18" charset="0"/>
              </a:defRPr>
            </a:lvl4pPr>
            <a:lvl5pPr algn="l" rtl="0" eaLnBrk="0" fontAlgn="base" hangingPunct="0">
              <a:spcBef>
                <a:spcPct val="0"/>
              </a:spcBef>
              <a:spcAft>
                <a:spcPct val="0"/>
              </a:spcAft>
              <a:defRPr sz="1329">
                <a:solidFill>
                  <a:schemeClr val="tx2"/>
                </a:solidFill>
                <a:latin typeface="Garamond" pitchFamily="18" charset="0"/>
              </a:defRPr>
            </a:lvl5pPr>
            <a:lvl6pPr marL="144661" algn="l" rtl="0" fontAlgn="base">
              <a:spcBef>
                <a:spcPct val="0"/>
              </a:spcBef>
              <a:spcAft>
                <a:spcPct val="0"/>
              </a:spcAft>
              <a:defRPr sz="1329">
                <a:solidFill>
                  <a:schemeClr val="tx2"/>
                </a:solidFill>
                <a:latin typeface="Garamond" pitchFamily="18" charset="0"/>
              </a:defRPr>
            </a:lvl6pPr>
            <a:lvl7pPr marL="289322" algn="l" rtl="0" fontAlgn="base">
              <a:spcBef>
                <a:spcPct val="0"/>
              </a:spcBef>
              <a:spcAft>
                <a:spcPct val="0"/>
              </a:spcAft>
              <a:defRPr sz="1329">
                <a:solidFill>
                  <a:schemeClr val="tx2"/>
                </a:solidFill>
                <a:latin typeface="Garamond" pitchFamily="18" charset="0"/>
              </a:defRPr>
            </a:lvl7pPr>
            <a:lvl8pPr marL="433983" algn="l" rtl="0" fontAlgn="base">
              <a:spcBef>
                <a:spcPct val="0"/>
              </a:spcBef>
              <a:spcAft>
                <a:spcPct val="0"/>
              </a:spcAft>
              <a:defRPr sz="1329">
                <a:solidFill>
                  <a:schemeClr val="tx2"/>
                </a:solidFill>
                <a:latin typeface="Garamond" pitchFamily="18" charset="0"/>
              </a:defRPr>
            </a:lvl8pPr>
            <a:lvl9pPr marL="578644" algn="l" rtl="0" fontAlgn="base">
              <a:spcBef>
                <a:spcPct val="0"/>
              </a:spcBef>
              <a:spcAft>
                <a:spcPct val="0"/>
              </a:spcAft>
              <a:defRPr sz="1329">
                <a:solidFill>
                  <a:schemeClr val="tx2"/>
                </a:solidFill>
                <a:latin typeface="Garamond" pitchFamily="18" charset="0"/>
              </a:defRPr>
            </a:lvl9pPr>
          </a:lstStyle>
          <a:p>
            <a:r>
              <a:rPr lang="en-US" altLang="zh-CN" sz="3200" b="1" kern="0" dirty="0">
                <a:solidFill>
                  <a:schemeClr val="bg1"/>
                </a:solidFill>
                <a:ea typeface="宋体" charset="-122"/>
              </a:rPr>
              <a:t>A fancy house (with a swimming pool in Sweden!) and a helicopter caught the eyes of journalist (with dragon tattoo?)</a:t>
            </a:r>
          </a:p>
        </p:txBody>
      </p:sp>
    </p:spTree>
    <p:extLst>
      <p:ext uri="{BB962C8B-B14F-4D97-AF65-F5344CB8AC3E}">
        <p14:creationId xmlns:p14="http://schemas.microsoft.com/office/powerpoint/2010/main" val="1714576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7822"/>
            <a:ext cx="10932543" cy="808473"/>
          </a:xfrm>
        </p:spPr>
        <p:txBody>
          <a:bodyPr/>
          <a:lstStyle/>
          <a:p>
            <a:r>
              <a:rPr lang="en-US" sz="4800" dirty="0">
                <a:ea typeface="宋体" charset="-122"/>
              </a:rPr>
              <a:t>Investors in </a:t>
            </a:r>
            <a:r>
              <a:rPr lang="en-US" sz="4800" dirty="0" err="1">
                <a:ea typeface="宋体" charset="-122"/>
              </a:rPr>
              <a:t>Allra</a:t>
            </a:r>
            <a:r>
              <a:rPr lang="en-US" sz="4800" dirty="0">
                <a:ea typeface="宋体" charset="-122"/>
              </a:rPr>
              <a:t> are Slow to React</a:t>
            </a:r>
            <a:endParaRPr lang="de-DE" sz="4800" dirty="0"/>
          </a:p>
        </p:txBody>
      </p:sp>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6" t="1879" r="1638" b="2451"/>
          <a:stretch/>
        </p:blipFill>
        <p:spPr bwMode="auto">
          <a:xfrm>
            <a:off x="1433944" y="1209660"/>
            <a:ext cx="9538855" cy="515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xmlns="" id="{09B287C5-BCF8-4D6F-8FBB-C5D76CC36CE4}"/>
              </a:ext>
            </a:extLst>
          </p:cNvPr>
          <p:cNvSpPr/>
          <p:nvPr/>
        </p:nvSpPr>
        <p:spPr>
          <a:xfrm>
            <a:off x="2067792" y="1548214"/>
            <a:ext cx="919595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D400450-EDDC-4A74-9C25-4092A7A74396}"/>
              </a:ext>
            </a:extLst>
          </p:cNvPr>
          <p:cNvSpPr/>
          <p:nvPr/>
        </p:nvSpPr>
        <p:spPr>
          <a:xfrm>
            <a:off x="5016496" y="2005015"/>
            <a:ext cx="595630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EF85DB8-C958-4EB6-B121-95539147543F}"/>
              </a:ext>
            </a:extLst>
          </p:cNvPr>
          <p:cNvSpPr/>
          <p:nvPr/>
        </p:nvSpPr>
        <p:spPr>
          <a:xfrm>
            <a:off x="6816436" y="2701466"/>
            <a:ext cx="498070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9707C377-58F4-4DBF-912F-083A7D85DEE2}"/>
              </a:ext>
            </a:extLst>
          </p:cNvPr>
          <p:cNvSpPr/>
          <p:nvPr/>
        </p:nvSpPr>
        <p:spPr>
          <a:xfrm>
            <a:off x="2067792" y="5131945"/>
            <a:ext cx="9915192"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8B9B602-4350-4330-9736-22A7B8159131}"/>
              </a:ext>
            </a:extLst>
          </p:cNvPr>
          <p:cNvSpPr/>
          <p:nvPr/>
        </p:nvSpPr>
        <p:spPr>
          <a:xfrm>
            <a:off x="2023680" y="4462774"/>
            <a:ext cx="8138629"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80D5859-D5A2-41A3-BB0A-A20E242CEFA0}"/>
              </a:ext>
            </a:extLst>
          </p:cNvPr>
          <p:cNvSpPr/>
          <p:nvPr/>
        </p:nvSpPr>
        <p:spPr>
          <a:xfrm>
            <a:off x="2006556" y="3825119"/>
            <a:ext cx="8138629"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039B53A-C99C-49DA-9984-07B098EC4226}"/>
              </a:ext>
            </a:extLst>
          </p:cNvPr>
          <p:cNvSpPr/>
          <p:nvPr/>
        </p:nvSpPr>
        <p:spPr>
          <a:xfrm>
            <a:off x="2006556" y="3356741"/>
            <a:ext cx="5405695" cy="12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177DD2D-A97D-4CA5-BDFD-1928E2B2FFFB}"/>
              </a:ext>
            </a:extLst>
          </p:cNvPr>
          <p:cNvSpPr/>
          <p:nvPr/>
        </p:nvSpPr>
        <p:spPr>
          <a:xfrm>
            <a:off x="2006556" y="2241025"/>
            <a:ext cx="2254827" cy="9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BBE00C56-DE5C-49DF-AFF0-B1CBD2F3C21D}"/>
              </a:ext>
            </a:extLst>
          </p:cNvPr>
          <p:cNvSpPr/>
          <p:nvPr/>
        </p:nvSpPr>
        <p:spPr>
          <a:xfrm>
            <a:off x="8167255" y="3370637"/>
            <a:ext cx="2749549" cy="9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ED4AB9C-16DC-443A-94F8-AE507C897C76}"/>
              </a:ext>
            </a:extLst>
          </p:cNvPr>
          <p:cNvSpPr/>
          <p:nvPr/>
        </p:nvSpPr>
        <p:spPr>
          <a:xfrm>
            <a:off x="10206226" y="3938492"/>
            <a:ext cx="983054" cy="17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3076AB52-22DE-41B3-98BE-D3245FF79541}"/>
              </a:ext>
            </a:extLst>
          </p:cNvPr>
          <p:cNvSpPr/>
          <p:nvPr/>
        </p:nvSpPr>
        <p:spPr>
          <a:xfrm>
            <a:off x="10283097" y="4435494"/>
            <a:ext cx="983054" cy="17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F30D74FA-8A72-4584-9E29-6E3F15A41AEB}"/>
              </a:ext>
            </a:extLst>
          </p:cNvPr>
          <p:cNvSpPr/>
          <p:nvPr/>
        </p:nvSpPr>
        <p:spPr>
          <a:xfrm>
            <a:off x="3379378" y="2261453"/>
            <a:ext cx="967181" cy="774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0DA979B-D590-4090-ABB6-932B5BB14D14}"/>
              </a:ext>
            </a:extLst>
          </p:cNvPr>
          <p:cNvSpPr/>
          <p:nvPr/>
        </p:nvSpPr>
        <p:spPr>
          <a:xfrm>
            <a:off x="3265009" y="1843992"/>
            <a:ext cx="64197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24E9A5F7-E98C-4A26-A2AC-9BE1417AD5AF}"/>
              </a:ext>
            </a:extLst>
          </p:cNvPr>
          <p:cNvSpPr/>
          <p:nvPr/>
        </p:nvSpPr>
        <p:spPr>
          <a:xfrm>
            <a:off x="7525282" y="3470862"/>
            <a:ext cx="556299" cy="52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AE27BA1-8936-4D9C-B553-96628D9A6849}"/>
              </a:ext>
            </a:extLst>
          </p:cNvPr>
          <p:cNvSpPr/>
          <p:nvPr/>
        </p:nvSpPr>
        <p:spPr>
          <a:xfrm>
            <a:off x="5016496" y="2958996"/>
            <a:ext cx="525158" cy="31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EF594F6-F074-446B-95C0-7B00B8B7F8FF}"/>
              </a:ext>
            </a:extLst>
          </p:cNvPr>
          <p:cNvSpPr/>
          <p:nvPr/>
        </p:nvSpPr>
        <p:spPr>
          <a:xfrm>
            <a:off x="9083188" y="4118537"/>
            <a:ext cx="525158" cy="31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30EF59EC-F4DA-4ACE-8CAB-6F8888242D9A}"/>
              </a:ext>
            </a:extLst>
          </p:cNvPr>
          <p:cNvSpPr/>
          <p:nvPr/>
        </p:nvSpPr>
        <p:spPr>
          <a:xfrm>
            <a:off x="9555884" y="3626198"/>
            <a:ext cx="525158" cy="31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5F69E1A0-C53F-4992-A98A-09CEB7A1F4E3}"/>
              </a:ext>
            </a:extLst>
          </p:cNvPr>
          <p:cNvSpPr/>
          <p:nvPr/>
        </p:nvSpPr>
        <p:spPr>
          <a:xfrm>
            <a:off x="7919306" y="3117975"/>
            <a:ext cx="525158" cy="31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6F34A43-E034-40EF-8AD1-ACED96E5B1F3}"/>
              </a:ext>
            </a:extLst>
          </p:cNvPr>
          <p:cNvSpPr/>
          <p:nvPr/>
        </p:nvSpPr>
        <p:spPr>
          <a:xfrm>
            <a:off x="7064150" y="3423449"/>
            <a:ext cx="525158" cy="31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94FA95BF-0ABE-430B-B5E1-F49AF9B53751}"/>
              </a:ext>
            </a:extLst>
          </p:cNvPr>
          <p:cNvSpPr/>
          <p:nvPr/>
        </p:nvSpPr>
        <p:spPr>
          <a:xfrm>
            <a:off x="4053764" y="2781793"/>
            <a:ext cx="2670447"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D407B6D-49F5-43BD-AB70-96156ABA1819}"/>
              </a:ext>
            </a:extLst>
          </p:cNvPr>
          <p:cNvSpPr/>
          <p:nvPr/>
        </p:nvSpPr>
        <p:spPr>
          <a:xfrm>
            <a:off x="5216100" y="2703255"/>
            <a:ext cx="38777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418FFBBE-988E-4D41-92BF-3D143FD2B103}"/>
              </a:ext>
            </a:extLst>
          </p:cNvPr>
          <p:cNvSpPr/>
          <p:nvPr/>
        </p:nvSpPr>
        <p:spPr>
          <a:xfrm>
            <a:off x="4983124" y="1943998"/>
            <a:ext cx="38777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8EF82827-3611-4782-8E06-64FEB94891E6}"/>
              </a:ext>
            </a:extLst>
          </p:cNvPr>
          <p:cNvSpPr/>
          <p:nvPr/>
        </p:nvSpPr>
        <p:spPr>
          <a:xfrm>
            <a:off x="4110085" y="2257294"/>
            <a:ext cx="387773"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62AF88E4-8550-4640-AEEA-EDF4F49173D8}"/>
              </a:ext>
            </a:extLst>
          </p:cNvPr>
          <p:cNvSpPr/>
          <p:nvPr/>
        </p:nvSpPr>
        <p:spPr>
          <a:xfrm>
            <a:off x="4413781" y="2263955"/>
            <a:ext cx="229550" cy="5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962D2850-7C4C-4CB5-92BC-D7EF1B2F707B}"/>
              </a:ext>
            </a:extLst>
          </p:cNvPr>
          <p:cNvSpPr/>
          <p:nvPr/>
        </p:nvSpPr>
        <p:spPr>
          <a:xfrm>
            <a:off x="4918873" y="2209118"/>
            <a:ext cx="229550" cy="5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F92233E4-9484-40A4-9F4A-246E9A1A2639}"/>
              </a:ext>
            </a:extLst>
          </p:cNvPr>
          <p:cNvSpPr/>
          <p:nvPr/>
        </p:nvSpPr>
        <p:spPr>
          <a:xfrm>
            <a:off x="6754909" y="2808567"/>
            <a:ext cx="229550" cy="5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B9334C5F-FA54-475C-B0E7-017DD289A0C2}"/>
              </a:ext>
            </a:extLst>
          </p:cNvPr>
          <p:cNvSpPr/>
          <p:nvPr/>
        </p:nvSpPr>
        <p:spPr>
          <a:xfrm>
            <a:off x="7879872" y="3382174"/>
            <a:ext cx="315632" cy="4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9428C476-79F7-43A5-B93F-7155B15C76AB}"/>
              </a:ext>
            </a:extLst>
          </p:cNvPr>
          <p:cNvSpPr/>
          <p:nvPr/>
        </p:nvSpPr>
        <p:spPr>
          <a:xfrm>
            <a:off x="7386707" y="3416406"/>
            <a:ext cx="315632" cy="4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F348D7DB-C21A-4545-B31C-20648404DFB0}"/>
              </a:ext>
            </a:extLst>
          </p:cNvPr>
          <p:cNvSpPr/>
          <p:nvPr/>
        </p:nvSpPr>
        <p:spPr>
          <a:xfrm>
            <a:off x="7857353" y="3376692"/>
            <a:ext cx="5562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9" name="Rectangle 38">
            <a:extLst>
              <a:ext uri="{FF2B5EF4-FFF2-40B4-BE49-F238E27FC236}">
                <a16:creationId xmlns:a16="http://schemas.microsoft.com/office/drawing/2014/main" xmlns="" id="{2D968177-3ED4-4A88-9621-2D6333BE948C}"/>
              </a:ext>
            </a:extLst>
          </p:cNvPr>
          <p:cNvSpPr/>
          <p:nvPr/>
        </p:nvSpPr>
        <p:spPr>
          <a:xfrm>
            <a:off x="9619406" y="3975311"/>
            <a:ext cx="5562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EA041057-A25A-46F9-B524-C5CC7981EDD3}"/>
              </a:ext>
            </a:extLst>
          </p:cNvPr>
          <p:cNvSpPr/>
          <p:nvPr/>
        </p:nvSpPr>
        <p:spPr>
          <a:xfrm>
            <a:off x="10234673" y="4541244"/>
            <a:ext cx="5562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23C19DA0-18DF-4B40-B59A-F523295741B7}"/>
              </a:ext>
            </a:extLst>
          </p:cNvPr>
          <p:cNvSpPr/>
          <p:nvPr/>
        </p:nvSpPr>
        <p:spPr>
          <a:xfrm>
            <a:off x="9941321" y="4550944"/>
            <a:ext cx="264905" cy="9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76C1A82A-BF82-4CB7-A693-D196FA11EC1D}"/>
              </a:ext>
            </a:extLst>
          </p:cNvPr>
          <p:cNvSpPr/>
          <p:nvPr/>
        </p:nvSpPr>
        <p:spPr>
          <a:xfrm>
            <a:off x="2067792" y="2781793"/>
            <a:ext cx="3210819" cy="114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6FB2CB19-9826-4665-A559-356F1F1F8F92}"/>
              </a:ext>
            </a:extLst>
          </p:cNvPr>
          <p:cNvSpPr/>
          <p:nvPr/>
        </p:nvSpPr>
        <p:spPr>
          <a:xfrm>
            <a:off x="5920012" y="3990837"/>
            <a:ext cx="3839482" cy="114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CC8C5B8-3473-4031-B1CD-5F6C4665EF0B}"/>
              </a:ext>
            </a:extLst>
          </p:cNvPr>
          <p:cNvSpPr/>
          <p:nvPr/>
        </p:nvSpPr>
        <p:spPr>
          <a:xfrm>
            <a:off x="2067792" y="1266554"/>
            <a:ext cx="3210819" cy="382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0E2915F-430D-4B95-B1FE-EAE9B398EF33}"/>
              </a:ext>
            </a:extLst>
          </p:cNvPr>
          <p:cNvSpPr txBox="1"/>
          <p:nvPr/>
        </p:nvSpPr>
        <p:spPr>
          <a:xfrm>
            <a:off x="2230714" y="1148936"/>
            <a:ext cx="2688159" cy="646331"/>
          </a:xfrm>
          <a:prstGeom prst="rect">
            <a:avLst/>
          </a:prstGeom>
          <a:solidFill>
            <a:schemeClr val="bg1"/>
          </a:solidFill>
        </p:spPr>
        <p:txBody>
          <a:bodyPr wrap="square" rtlCol="0">
            <a:spAutoFit/>
          </a:bodyPr>
          <a:lstStyle/>
          <a:p>
            <a:pPr algn="r"/>
            <a:r>
              <a:rPr lang="en-US" sz="1800" dirty="0"/>
              <a:t>New articles launched on 1/30/17</a:t>
            </a:r>
          </a:p>
        </p:txBody>
      </p:sp>
      <p:sp>
        <p:nvSpPr>
          <p:cNvPr id="6" name="TextBox 5">
            <a:extLst>
              <a:ext uri="{FF2B5EF4-FFF2-40B4-BE49-F238E27FC236}">
                <a16:creationId xmlns:a16="http://schemas.microsoft.com/office/drawing/2014/main" xmlns="" id="{E3CFB102-23A1-45AF-B27F-21C34A3FA875}"/>
              </a:ext>
            </a:extLst>
          </p:cNvPr>
          <p:cNvSpPr txBox="1"/>
          <p:nvPr/>
        </p:nvSpPr>
        <p:spPr>
          <a:xfrm>
            <a:off x="2156258" y="2828711"/>
            <a:ext cx="1440873" cy="1200329"/>
          </a:xfrm>
          <a:prstGeom prst="rect">
            <a:avLst/>
          </a:prstGeom>
          <a:solidFill>
            <a:schemeClr val="bg1"/>
          </a:solidFill>
        </p:spPr>
        <p:txBody>
          <a:bodyPr wrap="square" rtlCol="0">
            <a:spAutoFit/>
          </a:bodyPr>
          <a:lstStyle/>
          <a:p>
            <a:r>
              <a:rPr lang="en-US" sz="1800" dirty="0"/>
              <a:t>Purchases of funds were halted on 2/14/17</a:t>
            </a:r>
          </a:p>
        </p:txBody>
      </p:sp>
      <p:sp>
        <p:nvSpPr>
          <p:cNvPr id="7" name="TextBox 6">
            <a:extLst>
              <a:ext uri="{FF2B5EF4-FFF2-40B4-BE49-F238E27FC236}">
                <a16:creationId xmlns:a16="http://schemas.microsoft.com/office/drawing/2014/main" xmlns="" id="{F27CD857-EBF2-4BDF-8170-9CE0013E54A2}"/>
              </a:ext>
            </a:extLst>
          </p:cNvPr>
          <p:cNvSpPr txBox="1"/>
          <p:nvPr/>
        </p:nvSpPr>
        <p:spPr>
          <a:xfrm>
            <a:off x="3545358" y="3691080"/>
            <a:ext cx="2195945" cy="1754326"/>
          </a:xfrm>
          <a:prstGeom prst="rect">
            <a:avLst/>
          </a:prstGeom>
          <a:solidFill>
            <a:schemeClr val="bg1"/>
          </a:solidFill>
        </p:spPr>
        <p:txBody>
          <a:bodyPr wrap="square" rtlCol="0">
            <a:spAutoFit/>
          </a:bodyPr>
          <a:lstStyle/>
          <a:p>
            <a:r>
              <a:rPr lang="en-US" sz="1800" dirty="0"/>
              <a:t>Audit reported </a:t>
            </a:r>
            <a:r>
              <a:rPr lang="en-US" sz="1800" dirty="0" err="1"/>
              <a:t>Allra</a:t>
            </a:r>
            <a:r>
              <a:rPr lang="en-US" sz="1800" dirty="0"/>
              <a:t> to police and the fund was deregistered from the platform on 3/16/17</a:t>
            </a:r>
          </a:p>
        </p:txBody>
      </p:sp>
      <p:sp>
        <p:nvSpPr>
          <p:cNvPr id="9" name="TextBox 8">
            <a:extLst>
              <a:ext uri="{FF2B5EF4-FFF2-40B4-BE49-F238E27FC236}">
                <a16:creationId xmlns:a16="http://schemas.microsoft.com/office/drawing/2014/main" xmlns="" id="{B513F742-DA7E-48B1-981E-A9A32C2A56EF}"/>
              </a:ext>
            </a:extLst>
          </p:cNvPr>
          <p:cNvSpPr txBox="1"/>
          <p:nvPr/>
        </p:nvSpPr>
        <p:spPr>
          <a:xfrm>
            <a:off x="8000292" y="4517930"/>
            <a:ext cx="2195945" cy="1200329"/>
          </a:xfrm>
          <a:prstGeom prst="rect">
            <a:avLst/>
          </a:prstGeom>
          <a:solidFill>
            <a:schemeClr val="bg1"/>
          </a:solidFill>
        </p:spPr>
        <p:txBody>
          <a:bodyPr wrap="square" rtlCol="0">
            <a:spAutoFit/>
          </a:bodyPr>
          <a:lstStyle/>
          <a:p>
            <a:r>
              <a:rPr lang="en-US" sz="1800" dirty="0" err="1"/>
              <a:t>Ålandsbanken</a:t>
            </a:r>
            <a:r>
              <a:rPr lang="en-US" sz="1800" dirty="0"/>
              <a:t> started terminating </a:t>
            </a:r>
            <a:r>
              <a:rPr lang="en-US" sz="1800" dirty="0" err="1"/>
              <a:t>Allra’s</a:t>
            </a:r>
            <a:r>
              <a:rPr lang="en-US" sz="1800" dirty="0"/>
              <a:t> accounts on 6/12/17</a:t>
            </a:r>
          </a:p>
        </p:txBody>
      </p:sp>
      <p:sp>
        <p:nvSpPr>
          <p:cNvPr id="8" name="TextBox 7">
            <a:extLst>
              <a:ext uri="{FF2B5EF4-FFF2-40B4-BE49-F238E27FC236}">
                <a16:creationId xmlns:a16="http://schemas.microsoft.com/office/drawing/2014/main" xmlns="" id="{E1BC2B34-240E-46AA-9F75-F541950B1532}"/>
              </a:ext>
            </a:extLst>
          </p:cNvPr>
          <p:cNvSpPr txBox="1"/>
          <p:nvPr/>
        </p:nvSpPr>
        <p:spPr>
          <a:xfrm>
            <a:off x="5841743" y="4320472"/>
            <a:ext cx="2195945" cy="1200329"/>
          </a:xfrm>
          <a:prstGeom prst="rect">
            <a:avLst/>
          </a:prstGeom>
          <a:solidFill>
            <a:schemeClr val="bg1"/>
          </a:solidFill>
        </p:spPr>
        <p:txBody>
          <a:bodyPr wrap="square" rtlCol="0">
            <a:spAutoFit/>
          </a:bodyPr>
          <a:lstStyle/>
          <a:p>
            <a:r>
              <a:rPr lang="en-US" sz="1800" dirty="0" err="1"/>
              <a:t>Allra</a:t>
            </a:r>
            <a:r>
              <a:rPr lang="en-US" sz="1800" dirty="0"/>
              <a:t> turned all accounts to </a:t>
            </a:r>
            <a:r>
              <a:rPr lang="en-US" sz="1800" dirty="0" err="1"/>
              <a:t>Ålandsbanken</a:t>
            </a:r>
            <a:r>
              <a:rPr lang="en-US" sz="1800" dirty="0"/>
              <a:t> on 5/5/17</a:t>
            </a:r>
          </a:p>
        </p:txBody>
      </p:sp>
      <p:sp>
        <p:nvSpPr>
          <p:cNvPr id="45" name="Arrow: Right 44">
            <a:extLst>
              <a:ext uri="{FF2B5EF4-FFF2-40B4-BE49-F238E27FC236}">
                <a16:creationId xmlns:a16="http://schemas.microsoft.com/office/drawing/2014/main" xmlns="" id="{B0B97A95-C1EA-42FC-83FC-41223F6A7DEE}"/>
              </a:ext>
            </a:extLst>
          </p:cNvPr>
          <p:cNvSpPr/>
          <p:nvPr/>
        </p:nvSpPr>
        <p:spPr>
          <a:xfrm rot="7824689">
            <a:off x="3687279" y="1766077"/>
            <a:ext cx="479913" cy="394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xmlns="" id="{3C16E05E-DBE8-4613-B57F-BB9947BDD995}"/>
              </a:ext>
            </a:extLst>
          </p:cNvPr>
          <p:cNvSpPr/>
          <p:nvPr/>
        </p:nvSpPr>
        <p:spPr>
          <a:xfrm rot="18898357">
            <a:off x="3232498" y="2629412"/>
            <a:ext cx="1349193" cy="394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xmlns="" id="{B7CA65CE-087C-49BF-AF2E-7B92D2D9CD0F}"/>
              </a:ext>
            </a:extLst>
          </p:cNvPr>
          <p:cNvSpPr/>
          <p:nvPr/>
        </p:nvSpPr>
        <p:spPr>
          <a:xfrm rot="18898357">
            <a:off x="4602815" y="3055364"/>
            <a:ext cx="1212681" cy="394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xmlns="" id="{45BE99E2-708D-4380-B3D3-D067F382938C}"/>
              </a:ext>
            </a:extLst>
          </p:cNvPr>
          <p:cNvSpPr/>
          <p:nvPr/>
        </p:nvSpPr>
        <p:spPr>
          <a:xfrm rot="18898357">
            <a:off x="7461070" y="3814991"/>
            <a:ext cx="1071590" cy="394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xmlns="" id="{B9354FD2-8681-4FC7-9C90-FA03CF870DDD}"/>
              </a:ext>
            </a:extLst>
          </p:cNvPr>
          <p:cNvSpPr/>
          <p:nvPr/>
        </p:nvSpPr>
        <p:spPr>
          <a:xfrm rot="18898357">
            <a:off x="9269239" y="3962078"/>
            <a:ext cx="841667" cy="394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8F756E9D-79E5-4708-BD5D-DE9C323E3A04}"/>
              </a:ext>
            </a:extLst>
          </p:cNvPr>
          <p:cNvSpPr txBox="1"/>
          <p:nvPr/>
        </p:nvSpPr>
        <p:spPr>
          <a:xfrm>
            <a:off x="5033648" y="1185074"/>
            <a:ext cx="4340820" cy="461665"/>
          </a:xfrm>
          <a:prstGeom prst="rect">
            <a:avLst/>
          </a:prstGeom>
          <a:solidFill>
            <a:schemeClr val="bg1"/>
          </a:solidFill>
        </p:spPr>
        <p:txBody>
          <a:bodyPr wrap="square" rtlCol="0">
            <a:spAutoFit/>
          </a:bodyPr>
          <a:lstStyle/>
          <a:p>
            <a:pPr algn="ctr"/>
            <a:r>
              <a:rPr lang="en-US" sz="2400" b="1" u="sng" dirty="0">
                <a:solidFill>
                  <a:schemeClr val="tx2"/>
                </a:solidFill>
              </a:rPr>
              <a:t># of Investors in </a:t>
            </a:r>
            <a:r>
              <a:rPr lang="en-US" sz="2400" b="1" u="sng" dirty="0" err="1">
                <a:solidFill>
                  <a:schemeClr val="tx2"/>
                </a:solidFill>
              </a:rPr>
              <a:t>Allra</a:t>
            </a:r>
            <a:r>
              <a:rPr lang="en-US" sz="2400" b="1" u="sng" dirty="0">
                <a:solidFill>
                  <a:schemeClr val="tx2"/>
                </a:solidFill>
              </a:rPr>
              <a:t> Fund</a:t>
            </a:r>
          </a:p>
        </p:txBody>
      </p:sp>
    </p:spTree>
    <p:extLst>
      <p:ext uri="{BB962C8B-B14F-4D97-AF65-F5344CB8AC3E}">
        <p14:creationId xmlns:p14="http://schemas.microsoft.com/office/powerpoint/2010/main" val="3339076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a:t>
            </a:r>
            <a:endParaRPr lang="en-US" dirty="0"/>
          </a:p>
        </p:txBody>
      </p:sp>
      <p:sp>
        <p:nvSpPr>
          <p:cNvPr id="3" name="Content Placeholder 2"/>
          <p:cNvSpPr>
            <a:spLocks noGrp="1"/>
          </p:cNvSpPr>
          <p:nvPr>
            <p:ph idx="1"/>
          </p:nvPr>
        </p:nvSpPr>
        <p:spPr/>
        <p:txBody>
          <a:bodyPr/>
          <a:lstStyle/>
          <a:p>
            <a:r>
              <a:rPr lang="en-US" dirty="0" smtClean="0"/>
              <a:t>In light of what we have observed, what changes to the choice architecture would be advisable?</a:t>
            </a:r>
            <a:endParaRPr lang="en-US" dirty="0"/>
          </a:p>
        </p:txBody>
      </p:sp>
    </p:spTree>
    <p:extLst>
      <p:ext uri="{BB962C8B-B14F-4D97-AF65-F5344CB8AC3E}">
        <p14:creationId xmlns:p14="http://schemas.microsoft.com/office/powerpoint/2010/main" val="211753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z="4800" dirty="0">
                <a:ea typeface="宋体" charset="-122"/>
              </a:rPr>
              <a:t>Let’s do a Pre-Mortem </a:t>
            </a:r>
            <a:endParaRPr lang="de-DE" sz="4800" dirty="0"/>
          </a:p>
        </p:txBody>
      </p:sp>
      <p:sp>
        <p:nvSpPr>
          <p:cNvPr id="3" name="Inhaltsplatzhalter 2"/>
          <p:cNvSpPr>
            <a:spLocks noGrp="1"/>
          </p:cNvSpPr>
          <p:nvPr>
            <p:ph idx="1"/>
          </p:nvPr>
        </p:nvSpPr>
        <p:spPr>
          <a:xfrm>
            <a:off x="609600" y="1757680"/>
            <a:ext cx="11485418" cy="4643120"/>
          </a:xfrm>
          <a:noFill/>
          <a:ln w="9525">
            <a:noFill/>
            <a:miter lim="800000"/>
            <a:headEnd/>
            <a:tailEnd/>
          </a:ln>
        </p:spPr>
        <p:txBody>
          <a:bodyPr vert="horz" wrap="square" lIns="91432" tIns="45716" rIns="91432" bIns="45716" numCol="1" anchor="t" anchorCtr="0" compatLnSpc="1">
            <a:prstTxWarp prst="textNoShape">
              <a:avLst/>
            </a:prstTxWarp>
          </a:bodyPr>
          <a:lstStyle/>
          <a:p>
            <a:pPr eaLnBrk="1" hangingPunct="1">
              <a:spcBef>
                <a:spcPts val="3000"/>
              </a:spcBef>
            </a:pPr>
            <a:r>
              <a:rPr lang="en-US" altLang="zh-CN" sz="3200" dirty="0">
                <a:ea typeface="宋体" charset="-122"/>
                <a:sym typeface="Wingdings" pitchFamily="2" charset="2"/>
              </a:rPr>
              <a:t>Ask yourself: “There has been a disaster, how did it happen?”</a:t>
            </a:r>
          </a:p>
          <a:p>
            <a:pPr eaLnBrk="1" hangingPunct="1">
              <a:spcBef>
                <a:spcPts val="3000"/>
              </a:spcBef>
            </a:pPr>
            <a:r>
              <a:rPr lang="en-US" altLang="zh-CN" sz="3200" dirty="0">
                <a:ea typeface="宋体" charset="-122"/>
                <a:sym typeface="Wingdings" pitchFamily="2" charset="2"/>
              </a:rPr>
              <a:t>One scenario: A repeat of Global Financial Crisis of 2006-9.  </a:t>
            </a:r>
          </a:p>
          <a:p>
            <a:pPr eaLnBrk="1" hangingPunct="1">
              <a:spcBef>
                <a:spcPts val="3000"/>
              </a:spcBef>
            </a:pPr>
            <a:r>
              <a:rPr lang="en-US" altLang="zh-CN" sz="3200" dirty="0">
                <a:ea typeface="宋体" charset="-122"/>
                <a:sym typeface="Wingdings" pitchFamily="2" charset="2"/>
              </a:rPr>
              <a:t>What is the effect of leverage?</a:t>
            </a:r>
          </a:p>
        </p:txBody>
      </p:sp>
    </p:spTree>
    <p:extLst>
      <p:ext uri="{BB962C8B-B14F-4D97-AF65-F5344CB8AC3E}">
        <p14:creationId xmlns:p14="http://schemas.microsoft.com/office/powerpoint/2010/main" val="3066929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wear after a 4:00am wake up call from Sweden</a:t>
            </a:r>
            <a:endParaRPr lang="en-US" dirty="0"/>
          </a:p>
        </p:txBody>
      </p:sp>
      <p:pic>
        <p:nvPicPr>
          <p:cNvPr id="4" name="Content Placeholder 3" descr="quasi irrational.jpg"/>
          <p:cNvPicPr>
            <a:picLocks noGrp="1" noChangeAspect="1"/>
          </p:cNvPicPr>
          <p:nvPr>
            <p:ph idx="1"/>
          </p:nvPr>
        </p:nvPicPr>
        <p:blipFill>
          <a:blip r:embed="rId2">
            <a:extLst>
              <a:ext uri="{28A0092B-C50C-407E-A947-70E740481C1C}">
                <a14:useLocalDpi xmlns:a14="http://schemas.microsoft.com/office/drawing/2010/main" val="0"/>
              </a:ext>
            </a:extLst>
          </a:blip>
          <a:srcRect t="18254" b="18254"/>
          <a:stretch>
            <a:fillRect/>
          </a:stretch>
        </p:blipFill>
        <p:spPr/>
      </p:pic>
    </p:spTree>
    <p:extLst>
      <p:ext uri="{BB962C8B-B14F-4D97-AF65-F5344CB8AC3E}">
        <p14:creationId xmlns:p14="http://schemas.microsoft.com/office/powerpoint/2010/main" val="386241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z="4800" dirty="0">
                <a:ea typeface="宋体" charset="-122"/>
              </a:rPr>
              <a:t>Scenario Simulation</a:t>
            </a:r>
            <a:endParaRPr lang="de-DE" sz="4800" dirty="0"/>
          </a:p>
        </p:txBody>
      </p:sp>
      <p:sp>
        <p:nvSpPr>
          <p:cNvPr id="3" name="Inhaltsplatzhalter 2"/>
          <p:cNvSpPr>
            <a:spLocks noGrp="1"/>
          </p:cNvSpPr>
          <p:nvPr>
            <p:ph idx="1"/>
          </p:nvPr>
        </p:nvSpPr>
        <p:spPr>
          <a:xfrm>
            <a:off x="744070" y="1640714"/>
            <a:ext cx="6089810" cy="4106551"/>
          </a:xfrm>
        </p:spPr>
        <p:txBody>
          <a:bodyPr/>
          <a:lstStyle/>
          <a:p>
            <a:pPr marL="0" indent="0">
              <a:buNone/>
            </a:pPr>
            <a:r>
              <a:rPr lang="en-US" sz="2400" dirty="0"/>
              <a:t>What if the Great Recession (2006-9) repeats itself? </a:t>
            </a:r>
          </a:p>
          <a:p>
            <a:endParaRPr lang="en-US" sz="2400" dirty="0"/>
          </a:p>
          <a:p>
            <a:pPr marL="0" indent="0">
              <a:buNone/>
            </a:pPr>
            <a:r>
              <a:rPr lang="en-US" sz="2400" dirty="0"/>
              <a:t>And this time the Swedish economy  suffers too. </a:t>
            </a:r>
          </a:p>
          <a:p>
            <a:pPr marL="0" indent="0">
              <a:buNone/>
            </a:pPr>
            <a:endParaRPr lang="en-US" sz="2400" dirty="0"/>
          </a:p>
          <a:p>
            <a:r>
              <a:rPr lang="en-US" sz="2400" dirty="0"/>
              <a:t>What would be the effect on the   general public?</a:t>
            </a:r>
          </a:p>
          <a:p>
            <a:r>
              <a:rPr lang="en-US" sz="2400" dirty="0"/>
              <a:t>On Parliament?</a:t>
            </a:r>
          </a:p>
        </p:txBody>
      </p:sp>
      <p:graphicFrame>
        <p:nvGraphicFramePr>
          <p:cNvPr id="9" name="Chart 8">
            <a:extLst>
              <a:ext uri="{FF2B5EF4-FFF2-40B4-BE49-F238E27FC236}">
                <a16:creationId xmlns:a16="http://schemas.microsoft.com/office/drawing/2014/main" xmlns="" id="{257A5662-463F-46E1-B921-85A827A206B8}"/>
              </a:ext>
            </a:extLst>
          </p:cNvPr>
          <p:cNvGraphicFramePr/>
          <p:nvPr>
            <p:extLst>
              <p:ext uri="{D42A27DB-BD31-4B8C-83A1-F6EECF244321}">
                <p14:modId xmlns:p14="http://schemas.microsoft.com/office/powerpoint/2010/main" val="3359751077"/>
              </p:ext>
            </p:extLst>
          </p:nvPr>
        </p:nvGraphicFramePr>
        <p:xfrm>
          <a:off x="6557818" y="2153720"/>
          <a:ext cx="4792127" cy="303236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43A20316-215D-48D3-A775-2242A394CA6D}"/>
              </a:ext>
            </a:extLst>
          </p:cNvPr>
          <p:cNvSpPr txBox="1"/>
          <p:nvPr/>
        </p:nvSpPr>
        <p:spPr>
          <a:xfrm>
            <a:off x="6817820" y="1640714"/>
            <a:ext cx="4613764" cy="400110"/>
          </a:xfrm>
          <a:prstGeom prst="rect">
            <a:avLst/>
          </a:prstGeom>
          <a:noFill/>
        </p:spPr>
        <p:txBody>
          <a:bodyPr wrap="none" rtlCol="0">
            <a:spAutoFit/>
          </a:bodyPr>
          <a:lstStyle/>
          <a:p>
            <a:r>
              <a:rPr lang="en-US" sz="2000" b="1" dirty="0"/>
              <a:t>Default Fund Return If Leverage Is…</a:t>
            </a:r>
          </a:p>
        </p:txBody>
      </p:sp>
      <p:sp>
        <p:nvSpPr>
          <p:cNvPr id="11" name="Inhaltsplatzhalter 2">
            <a:extLst>
              <a:ext uri="{FF2B5EF4-FFF2-40B4-BE49-F238E27FC236}">
                <a16:creationId xmlns:a16="http://schemas.microsoft.com/office/drawing/2014/main" xmlns="" id="{17DE0624-FAE1-4428-8541-3C51FB0A8DB9}"/>
              </a:ext>
            </a:extLst>
          </p:cNvPr>
          <p:cNvSpPr txBox="1">
            <a:spLocks/>
          </p:cNvSpPr>
          <p:nvPr/>
        </p:nvSpPr>
        <p:spPr bwMode="auto">
          <a:xfrm>
            <a:off x="744070" y="5391723"/>
            <a:ext cx="10932543" cy="129307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55600" indent="-355600" algn="l" rtl="0" eaLnBrk="0" fontAlgn="base" hangingPunct="0">
              <a:spcBef>
                <a:spcPct val="20000"/>
              </a:spcBef>
              <a:spcAft>
                <a:spcPct val="0"/>
              </a:spcAft>
              <a:buClr>
                <a:schemeClr val="accent1"/>
              </a:buClr>
              <a:buSzPct val="80000"/>
              <a:buFont typeface="Wingdings" pitchFamily="2" charset="2"/>
              <a:buChar char="n"/>
              <a:tabLst/>
              <a:defRPr sz="2600">
                <a:solidFill>
                  <a:schemeClr val="tx1"/>
                </a:solidFill>
                <a:latin typeface="+mn-lt"/>
                <a:ea typeface="+mn-ea"/>
                <a:cs typeface="+mn-cs"/>
              </a:defRPr>
            </a:lvl1pPr>
            <a:lvl2pPr marL="447675" indent="-338138" algn="l" rtl="0" eaLnBrk="0" fontAlgn="base" hangingPunct="0">
              <a:spcBef>
                <a:spcPct val="20000"/>
              </a:spcBef>
              <a:spcAft>
                <a:spcPct val="0"/>
              </a:spcAft>
              <a:buClr>
                <a:schemeClr val="bg1">
                  <a:lumMod val="50000"/>
                </a:schemeClr>
              </a:buClr>
              <a:buSzPct val="80000"/>
              <a:buFont typeface="Wingdings" pitchFamily="2" charset="2"/>
              <a:buChar char="q"/>
              <a:defRPr sz="2200">
                <a:solidFill>
                  <a:schemeClr val="tx1"/>
                </a:solidFill>
                <a:latin typeface="+mn-lt"/>
              </a:defRPr>
            </a:lvl2pPr>
            <a:lvl3pPr marL="538163" indent="-325438" algn="l" rtl="0" eaLnBrk="0" fontAlgn="base" hangingPunct="0">
              <a:spcBef>
                <a:spcPct val="20000"/>
              </a:spcBef>
              <a:spcAft>
                <a:spcPct val="0"/>
              </a:spcAft>
              <a:buClr>
                <a:schemeClr val="accent1"/>
              </a:buClr>
              <a:buSzPct val="80000"/>
              <a:buFont typeface="Arial" panose="020B0604020202020204" pitchFamily="34" charset="0"/>
              <a:buChar char="-"/>
              <a:defRPr sz="1800">
                <a:solidFill>
                  <a:schemeClr val="tx1"/>
                </a:solidFill>
                <a:latin typeface="+mn-lt"/>
              </a:defRPr>
            </a:lvl3pPr>
            <a:lvl4pPr marL="630238" indent="-304800" algn="l" rtl="0" eaLnBrk="0" fontAlgn="base" hangingPunct="0">
              <a:spcBef>
                <a:spcPct val="20000"/>
              </a:spcBef>
              <a:spcAft>
                <a:spcPct val="0"/>
              </a:spcAft>
              <a:buClr>
                <a:schemeClr val="bg1">
                  <a:lumMod val="50000"/>
                </a:schemeClr>
              </a:buClr>
              <a:buSzPct val="80000"/>
              <a:buFont typeface="Arial" panose="020B0604020202020204" pitchFamily="34" charset="0"/>
              <a:buChar char="•"/>
              <a:defRPr sz="1400">
                <a:solidFill>
                  <a:schemeClr val="tx1"/>
                </a:solidFill>
                <a:latin typeface="+mn-lt"/>
              </a:defRPr>
            </a:lvl4pPr>
            <a:lvl5pPr marL="720725" indent="-296863" algn="l" rtl="0" eaLnBrk="0" fontAlgn="base" hangingPunct="0">
              <a:spcBef>
                <a:spcPct val="20000"/>
              </a:spcBef>
              <a:spcAft>
                <a:spcPct val="0"/>
              </a:spcAft>
              <a:buClr>
                <a:schemeClr val="accent1"/>
              </a:buClr>
              <a:buSzPct val="80000"/>
              <a:buFont typeface="Courier New" panose="02070309020205020404" pitchFamily="49" charset="0"/>
              <a:buChar char="o"/>
              <a:defRPr sz="1400">
                <a:solidFill>
                  <a:schemeClr val="tx1"/>
                </a:solidFill>
                <a:latin typeface="+mn-lt"/>
              </a:defRPr>
            </a:lvl5pPr>
            <a:lvl6pPr marL="676089"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6pPr>
            <a:lvl7pPr marL="820750"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7pPr>
            <a:lvl8pPr marL="965411"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8pPr>
            <a:lvl9pPr marL="1110072" indent="-106989" algn="l" rtl="0" fontAlgn="base">
              <a:spcBef>
                <a:spcPct val="20000"/>
              </a:spcBef>
              <a:spcAft>
                <a:spcPct val="0"/>
              </a:spcAft>
              <a:buClr>
                <a:schemeClr val="accent1"/>
              </a:buClr>
              <a:buSzPct val="75000"/>
              <a:buFont typeface="Wingdings" pitchFamily="2" charset="2"/>
              <a:buChar char="§"/>
              <a:defRPr sz="506">
                <a:solidFill>
                  <a:schemeClr val="tx1"/>
                </a:solidFill>
                <a:latin typeface="+mn-lt"/>
              </a:defRPr>
            </a:lvl9pPr>
          </a:lstStyle>
          <a:p>
            <a:r>
              <a:rPr lang="en-US" sz="2400" kern="0" dirty="0"/>
              <a:t>Would there be pressure to reimburse losses if this leverage was seen to have been “imposed”? </a:t>
            </a:r>
          </a:p>
        </p:txBody>
      </p:sp>
    </p:spTree>
    <p:extLst>
      <p:ext uri="{BB962C8B-B14F-4D97-AF65-F5344CB8AC3E}">
        <p14:creationId xmlns:p14="http://schemas.microsoft.com/office/powerpoint/2010/main" val="1887846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z="4800" dirty="0">
                <a:ea typeface="宋体" charset="-122"/>
              </a:rPr>
              <a:t>Another Pre-Mortem </a:t>
            </a:r>
            <a:endParaRPr lang="de-DE" sz="4800" dirty="0"/>
          </a:p>
        </p:txBody>
      </p:sp>
      <p:sp>
        <p:nvSpPr>
          <p:cNvPr id="3" name="Inhaltsplatzhalter 2"/>
          <p:cNvSpPr>
            <a:spLocks noGrp="1"/>
          </p:cNvSpPr>
          <p:nvPr>
            <p:ph idx="1"/>
          </p:nvPr>
        </p:nvSpPr>
        <p:spPr/>
        <p:txBody>
          <a:bodyPr/>
          <a:lstStyle/>
          <a:p>
            <a:pPr eaLnBrk="1" hangingPunct="1">
              <a:spcBef>
                <a:spcPts val="3000"/>
              </a:spcBef>
            </a:pPr>
            <a:r>
              <a:rPr lang="en-US" altLang="zh-CN" sz="2800" dirty="0">
                <a:ea typeface="宋体" charset="-122"/>
                <a:sym typeface="Wingdings" pitchFamily="2" charset="2"/>
              </a:rPr>
              <a:t>What if more funds were caught cheating? </a:t>
            </a:r>
          </a:p>
          <a:p>
            <a:pPr eaLnBrk="1" hangingPunct="1">
              <a:spcBef>
                <a:spcPts val="3000"/>
              </a:spcBef>
            </a:pPr>
            <a:r>
              <a:rPr lang="en-US" altLang="zh-CN" sz="2800" dirty="0">
                <a:ea typeface="宋体" charset="-122"/>
                <a:sym typeface="Wingdings" pitchFamily="2" charset="2"/>
              </a:rPr>
              <a:t>Should the funds be more closely monitored?  </a:t>
            </a:r>
          </a:p>
          <a:p>
            <a:pPr eaLnBrk="1" hangingPunct="1">
              <a:spcBef>
                <a:spcPts val="3000"/>
              </a:spcBef>
            </a:pPr>
            <a:r>
              <a:rPr lang="en-US" altLang="zh-CN" sz="2800" dirty="0">
                <a:ea typeface="宋体" charset="-122"/>
                <a:sym typeface="Wingdings" pitchFamily="2" charset="2"/>
              </a:rPr>
              <a:t>If so, by whom?  </a:t>
            </a:r>
          </a:p>
          <a:p>
            <a:pPr eaLnBrk="1" hangingPunct="1">
              <a:spcBef>
                <a:spcPts val="3000"/>
              </a:spcBef>
            </a:pPr>
            <a:r>
              <a:rPr lang="en-US" altLang="zh-CN" sz="2800" dirty="0">
                <a:ea typeface="宋体" charset="-122"/>
                <a:sym typeface="Wingdings" pitchFamily="2" charset="2"/>
              </a:rPr>
              <a:t>Who should bear the costs?   </a:t>
            </a:r>
          </a:p>
          <a:p>
            <a:pPr eaLnBrk="1" hangingPunct="1">
              <a:spcBef>
                <a:spcPts val="3000"/>
              </a:spcBef>
            </a:pPr>
            <a:r>
              <a:rPr lang="en-US" altLang="zh-CN" sz="2800" dirty="0">
                <a:ea typeface="宋体" charset="-122"/>
                <a:sym typeface="Wingdings" pitchFamily="2" charset="2"/>
              </a:rPr>
              <a:t>Any implicit guarantees against fraud?  Pressure by government to make good?  Of course, the same concerns apply to the AP7 funds.</a:t>
            </a:r>
          </a:p>
        </p:txBody>
      </p:sp>
    </p:spTree>
    <p:extLst>
      <p:ext uri="{BB962C8B-B14F-4D97-AF65-F5344CB8AC3E}">
        <p14:creationId xmlns:p14="http://schemas.microsoft.com/office/powerpoint/2010/main" val="199969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Recommended Changes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Choice Architecture</a:t>
            </a:r>
          </a:p>
          <a:p>
            <a:pPr marL="514350" indent="-514350">
              <a:buFont typeface="+mj-lt"/>
              <a:buAutoNum type="arabicPeriod"/>
            </a:pPr>
            <a:r>
              <a:rPr lang="en-US" dirty="0"/>
              <a:t>Restart</a:t>
            </a:r>
          </a:p>
          <a:p>
            <a:pPr marL="514350" indent="-514350">
              <a:buFont typeface="+mj-lt"/>
              <a:buAutoNum type="arabicPeriod"/>
            </a:pPr>
            <a:r>
              <a:rPr lang="en-US" dirty="0"/>
              <a:t>Number of funds</a:t>
            </a:r>
          </a:p>
        </p:txBody>
      </p:sp>
    </p:spTree>
    <p:extLst>
      <p:ext uri="{BB962C8B-B14F-4D97-AF65-F5344CB8AC3E}">
        <p14:creationId xmlns:p14="http://schemas.microsoft.com/office/powerpoint/2010/main" val="123291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7823"/>
            <a:ext cx="10932543" cy="877878"/>
          </a:xfrm>
        </p:spPr>
        <p:txBody>
          <a:bodyPr/>
          <a:lstStyle/>
          <a:p>
            <a:r>
              <a:rPr lang="en-US" altLang="zh-CN" sz="4800" dirty="0">
                <a:ea typeface="宋体" charset="-122"/>
              </a:rPr>
              <a:t>Alternative Choice Architectures</a:t>
            </a:r>
            <a:endParaRPr lang="de-DE" sz="4800" dirty="0"/>
          </a:p>
        </p:txBody>
      </p:sp>
      <p:sp>
        <p:nvSpPr>
          <p:cNvPr id="4" name="TextBox 2"/>
          <p:cNvSpPr txBox="1"/>
          <p:nvPr/>
        </p:nvSpPr>
        <p:spPr>
          <a:xfrm>
            <a:off x="1612024" y="1346200"/>
            <a:ext cx="1813691" cy="830997"/>
          </a:xfrm>
          <a:prstGeom prst="rect">
            <a:avLst/>
          </a:prstGeom>
          <a:noFill/>
          <a:ln>
            <a:solidFill>
              <a:schemeClr val="tx1"/>
            </a:solidFill>
          </a:ln>
        </p:spPr>
        <p:txBody>
          <a:bodyPr wrap="square" rtlCol="0">
            <a:spAutoFit/>
          </a:bodyPr>
          <a:lstStyle/>
          <a:p>
            <a:pPr algn="ctr"/>
            <a:r>
              <a:rPr lang="en-US" sz="2400" dirty="0"/>
              <a:t>Default Fund</a:t>
            </a:r>
          </a:p>
        </p:txBody>
      </p:sp>
      <p:cxnSp>
        <p:nvCxnSpPr>
          <p:cNvPr id="5" name="Straight Connector 5"/>
          <p:cNvCxnSpPr>
            <a:stCxn id="4" idx="2"/>
          </p:cNvCxnSpPr>
          <p:nvPr/>
        </p:nvCxnSpPr>
        <p:spPr>
          <a:xfrm>
            <a:off x="2518870" y="2177197"/>
            <a:ext cx="0" cy="159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6"/>
          <p:cNvSpPr/>
          <p:nvPr/>
        </p:nvSpPr>
        <p:spPr>
          <a:xfrm>
            <a:off x="952500" y="2336800"/>
            <a:ext cx="3132740" cy="21182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7"/>
          <p:cNvSpPr txBox="1"/>
          <p:nvPr/>
        </p:nvSpPr>
        <p:spPr>
          <a:xfrm>
            <a:off x="1676400" y="2942988"/>
            <a:ext cx="1648810" cy="830997"/>
          </a:xfrm>
          <a:prstGeom prst="rect">
            <a:avLst/>
          </a:prstGeom>
          <a:noFill/>
        </p:spPr>
        <p:txBody>
          <a:bodyPr wrap="square" rtlCol="0">
            <a:spAutoFit/>
          </a:bodyPr>
          <a:lstStyle/>
          <a:p>
            <a:pPr algn="ctr"/>
            <a:r>
              <a:rPr lang="en-US" sz="2400" dirty="0"/>
              <a:t>Fund </a:t>
            </a:r>
          </a:p>
          <a:p>
            <a:pPr algn="ctr"/>
            <a:r>
              <a:rPr lang="en-US" sz="2400" dirty="0"/>
              <a:t>Square</a:t>
            </a:r>
          </a:p>
        </p:txBody>
      </p:sp>
      <p:sp>
        <p:nvSpPr>
          <p:cNvPr id="8" name="TextBox 9"/>
          <p:cNvSpPr txBox="1"/>
          <p:nvPr/>
        </p:nvSpPr>
        <p:spPr>
          <a:xfrm>
            <a:off x="6640896" y="1346200"/>
            <a:ext cx="1813691" cy="830997"/>
          </a:xfrm>
          <a:prstGeom prst="rect">
            <a:avLst/>
          </a:prstGeom>
          <a:noFill/>
          <a:ln>
            <a:solidFill>
              <a:schemeClr val="tx1"/>
            </a:solidFill>
          </a:ln>
        </p:spPr>
        <p:txBody>
          <a:bodyPr wrap="square" rtlCol="0">
            <a:spAutoFit/>
          </a:bodyPr>
          <a:lstStyle/>
          <a:p>
            <a:pPr algn="ctr"/>
            <a:r>
              <a:rPr lang="en-US" sz="2400" dirty="0"/>
              <a:t>Default Fund</a:t>
            </a:r>
          </a:p>
        </p:txBody>
      </p:sp>
      <p:cxnSp>
        <p:nvCxnSpPr>
          <p:cNvPr id="9" name="Straight Connector 10"/>
          <p:cNvCxnSpPr>
            <a:cxnSpLocks/>
            <a:stCxn id="16" idx="2"/>
            <a:endCxn id="10" idx="0"/>
          </p:cNvCxnSpPr>
          <p:nvPr/>
        </p:nvCxnSpPr>
        <p:spPr>
          <a:xfrm>
            <a:off x="7547742" y="4153932"/>
            <a:ext cx="0" cy="19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1"/>
          <p:cNvSpPr/>
          <p:nvPr/>
        </p:nvSpPr>
        <p:spPr>
          <a:xfrm>
            <a:off x="5981372" y="4344432"/>
            <a:ext cx="3132740" cy="21182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2"/>
          <p:cNvSpPr txBox="1"/>
          <p:nvPr/>
        </p:nvSpPr>
        <p:spPr>
          <a:xfrm>
            <a:off x="6723336" y="4910852"/>
            <a:ext cx="1648810" cy="830997"/>
          </a:xfrm>
          <a:prstGeom prst="rect">
            <a:avLst/>
          </a:prstGeom>
          <a:noFill/>
        </p:spPr>
        <p:txBody>
          <a:bodyPr wrap="square" rtlCol="0">
            <a:spAutoFit/>
          </a:bodyPr>
          <a:lstStyle/>
          <a:p>
            <a:pPr algn="ctr"/>
            <a:r>
              <a:rPr lang="en-US" sz="2400" dirty="0"/>
              <a:t>Fund </a:t>
            </a:r>
          </a:p>
          <a:p>
            <a:pPr algn="ctr"/>
            <a:r>
              <a:rPr lang="en-US" sz="2400" dirty="0"/>
              <a:t>Square</a:t>
            </a:r>
          </a:p>
        </p:txBody>
      </p:sp>
      <p:sp>
        <p:nvSpPr>
          <p:cNvPr id="12" name="TextBox 14"/>
          <p:cNvSpPr txBox="1"/>
          <p:nvPr/>
        </p:nvSpPr>
        <p:spPr>
          <a:xfrm>
            <a:off x="4662323" y="2414032"/>
            <a:ext cx="1813691" cy="1569660"/>
          </a:xfrm>
          <a:prstGeom prst="rect">
            <a:avLst/>
          </a:prstGeom>
          <a:noFill/>
          <a:ln>
            <a:solidFill>
              <a:schemeClr val="tx1"/>
            </a:solidFill>
            <a:prstDash val="dash"/>
          </a:ln>
        </p:spPr>
        <p:txBody>
          <a:bodyPr wrap="square" rtlCol="0">
            <a:spAutoFit/>
          </a:bodyPr>
          <a:lstStyle/>
          <a:p>
            <a:pPr algn="ctr"/>
            <a:r>
              <a:rPr lang="en-US" sz="2400" dirty="0"/>
              <a:t>Default Fund</a:t>
            </a:r>
          </a:p>
          <a:p>
            <a:pPr algn="ctr"/>
            <a:r>
              <a:rPr lang="en-US" sz="2400" dirty="0"/>
              <a:t>Alternative #1</a:t>
            </a:r>
          </a:p>
        </p:txBody>
      </p:sp>
      <p:sp>
        <p:nvSpPr>
          <p:cNvPr id="13" name="TextBox 15"/>
          <p:cNvSpPr txBox="1"/>
          <p:nvPr/>
        </p:nvSpPr>
        <p:spPr>
          <a:xfrm>
            <a:off x="6640896" y="2414032"/>
            <a:ext cx="1813691" cy="1569660"/>
          </a:xfrm>
          <a:prstGeom prst="rect">
            <a:avLst/>
          </a:prstGeom>
          <a:noFill/>
          <a:ln>
            <a:solidFill>
              <a:schemeClr val="tx1"/>
            </a:solidFill>
            <a:prstDash val="dash"/>
          </a:ln>
        </p:spPr>
        <p:txBody>
          <a:bodyPr wrap="square" rtlCol="0">
            <a:spAutoFit/>
          </a:bodyPr>
          <a:lstStyle/>
          <a:p>
            <a:pPr algn="ctr"/>
            <a:r>
              <a:rPr lang="en-US" sz="2400" dirty="0"/>
              <a:t>Default Fund</a:t>
            </a:r>
          </a:p>
          <a:p>
            <a:pPr algn="ctr"/>
            <a:r>
              <a:rPr lang="en-US" sz="2400" dirty="0"/>
              <a:t>Alternative #2</a:t>
            </a:r>
          </a:p>
        </p:txBody>
      </p:sp>
      <p:sp>
        <p:nvSpPr>
          <p:cNvPr id="14" name="TextBox 16"/>
          <p:cNvSpPr txBox="1"/>
          <p:nvPr/>
        </p:nvSpPr>
        <p:spPr>
          <a:xfrm>
            <a:off x="8619468" y="2414032"/>
            <a:ext cx="1813691" cy="1569660"/>
          </a:xfrm>
          <a:prstGeom prst="rect">
            <a:avLst/>
          </a:prstGeom>
          <a:noFill/>
          <a:ln>
            <a:solidFill>
              <a:schemeClr val="tx1"/>
            </a:solidFill>
            <a:prstDash val="dash"/>
          </a:ln>
        </p:spPr>
        <p:txBody>
          <a:bodyPr wrap="square" rtlCol="0">
            <a:spAutoFit/>
          </a:bodyPr>
          <a:lstStyle/>
          <a:p>
            <a:pPr algn="ctr"/>
            <a:r>
              <a:rPr lang="en-US" sz="2400" dirty="0"/>
              <a:t>Default Fund</a:t>
            </a:r>
          </a:p>
          <a:p>
            <a:pPr algn="ctr"/>
            <a:r>
              <a:rPr lang="en-US" sz="2400" dirty="0"/>
              <a:t>Alternative #3</a:t>
            </a:r>
          </a:p>
        </p:txBody>
      </p:sp>
      <p:cxnSp>
        <p:nvCxnSpPr>
          <p:cNvPr id="15" name="Straight Connector 17"/>
          <p:cNvCxnSpPr>
            <a:cxnSpLocks/>
            <a:stCxn id="8" idx="2"/>
          </p:cNvCxnSpPr>
          <p:nvPr/>
        </p:nvCxnSpPr>
        <p:spPr>
          <a:xfrm>
            <a:off x="7547742" y="2177197"/>
            <a:ext cx="0" cy="159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3"/>
          <p:cNvSpPr/>
          <p:nvPr/>
        </p:nvSpPr>
        <p:spPr>
          <a:xfrm>
            <a:off x="4579883" y="2336800"/>
            <a:ext cx="5935717" cy="1817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5819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800" dirty="0"/>
              <a:t>The Fund Platform</a:t>
            </a:r>
            <a:endParaRPr lang="de-DE" sz="4800" dirty="0"/>
          </a:p>
        </p:txBody>
      </p:sp>
      <p:sp>
        <p:nvSpPr>
          <p:cNvPr id="3" name="Inhaltsplatzhalter 2"/>
          <p:cNvSpPr>
            <a:spLocks noGrp="1"/>
          </p:cNvSpPr>
          <p:nvPr>
            <p:ph idx="1"/>
          </p:nvPr>
        </p:nvSpPr>
        <p:spPr>
          <a:noFill/>
          <a:ln w="9525">
            <a:noFill/>
            <a:miter lim="800000"/>
            <a:headEnd/>
            <a:tailEnd/>
          </a:ln>
        </p:spPr>
        <p:txBody>
          <a:bodyPr vert="horz" wrap="square" lIns="91432" tIns="45716" rIns="91432" bIns="45716" numCol="1" anchor="t" anchorCtr="0" compatLnSpc="1">
            <a:prstTxWarp prst="textNoShape">
              <a:avLst/>
            </a:prstTxWarp>
          </a:bodyPr>
          <a:lstStyle/>
          <a:p>
            <a:pPr eaLnBrk="1" hangingPunct="1">
              <a:spcBef>
                <a:spcPts val="3000"/>
              </a:spcBef>
            </a:pPr>
            <a:r>
              <a:rPr lang="en-US" sz="2800" dirty="0">
                <a:ea typeface="宋体" charset="-122"/>
              </a:rPr>
              <a:t>There are now almost 900 funds. Top 100 controls 79% of AUM.</a:t>
            </a:r>
          </a:p>
          <a:p>
            <a:pPr eaLnBrk="1" hangingPunct="1">
              <a:spcBef>
                <a:spcPts val="3000"/>
              </a:spcBef>
            </a:pPr>
            <a:r>
              <a:rPr lang="en-US" sz="2800" dirty="0">
                <a:ea typeface="宋体" charset="-122"/>
              </a:rPr>
              <a:t>Roughly 200,000 people enter the system each year and only about 1,000 are choosing from the Fund Platform.  </a:t>
            </a:r>
          </a:p>
          <a:p>
            <a:pPr eaLnBrk="1" hangingPunct="1">
              <a:spcBef>
                <a:spcPts val="3000"/>
              </a:spcBef>
            </a:pPr>
            <a:r>
              <a:rPr lang="en-US" sz="2800" dirty="0">
                <a:ea typeface="宋体" charset="-122"/>
              </a:rPr>
              <a:t>Can it make sense to have more funds than there are people selecting them?  </a:t>
            </a:r>
          </a:p>
          <a:p>
            <a:pPr eaLnBrk="1" hangingPunct="1">
              <a:spcBef>
                <a:spcPts val="3000"/>
              </a:spcBef>
            </a:pPr>
            <a:r>
              <a:rPr lang="en-US" sz="2800" dirty="0">
                <a:ea typeface="宋体" charset="-122"/>
              </a:rPr>
              <a:t>How many funds can Sweden effectively monitor?</a:t>
            </a:r>
          </a:p>
          <a:p>
            <a:pPr eaLnBrk="1" hangingPunct="1">
              <a:spcBef>
                <a:spcPts val="3000"/>
              </a:spcBef>
            </a:pPr>
            <a:endParaRPr lang="de-DE" sz="2800" dirty="0">
              <a:ea typeface="宋体" charset="-122"/>
            </a:endParaRPr>
          </a:p>
        </p:txBody>
      </p:sp>
    </p:spTree>
    <p:extLst>
      <p:ext uri="{BB962C8B-B14F-4D97-AF65-F5344CB8AC3E}">
        <p14:creationId xmlns:p14="http://schemas.microsoft.com/office/powerpoint/2010/main" val="3169116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When in Doubt: Re-boot</a:t>
            </a:r>
          </a:p>
        </p:txBody>
      </p:sp>
      <p:sp>
        <p:nvSpPr>
          <p:cNvPr id="3" name="Content Placeholder 2"/>
          <p:cNvSpPr>
            <a:spLocks noGrp="1"/>
          </p:cNvSpPr>
          <p:nvPr>
            <p:ph idx="1"/>
          </p:nvPr>
        </p:nvSpPr>
        <p:spPr/>
        <p:txBody>
          <a:bodyPr/>
          <a:lstStyle/>
          <a:p>
            <a:r>
              <a:rPr lang="en-US" dirty="0"/>
              <a:t>Investors in this environment are inactive.</a:t>
            </a:r>
          </a:p>
          <a:p>
            <a:r>
              <a:rPr lang="en-US" dirty="0"/>
              <a:t>Most </a:t>
            </a:r>
            <a:r>
              <a:rPr lang="en-US" dirty="0" err="1"/>
              <a:t>DIYers</a:t>
            </a:r>
            <a:r>
              <a:rPr lang="en-US" dirty="0"/>
              <a:t> are those who were nudged to do so in 2000.</a:t>
            </a:r>
          </a:p>
          <a:p>
            <a:r>
              <a:rPr lang="en-US" dirty="0"/>
              <a:t>Very few people seem to know about the leverage in the default fund.</a:t>
            </a:r>
          </a:p>
          <a:p>
            <a:endParaRPr lang="en-US" dirty="0"/>
          </a:p>
          <a:p>
            <a:r>
              <a:rPr lang="en-US" dirty="0"/>
              <a:t>Conclusion: if reforms are adopted they should be accompanied by a highly publicized reboot in which everyone is encouraged to consider their portfolio and the default for everyone will be the unleveraged default.   </a:t>
            </a:r>
          </a:p>
        </p:txBody>
      </p:sp>
    </p:spTree>
    <p:extLst>
      <p:ext uri="{BB962C8B-B14F-4D97-AF65-F5344CB8AC3E}">
        <p14:creationId xmlns:p14="http://schemas.microsoft.com/office/powerpoint/2010/main" val="272759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When do nudges last forever?</a:t>
            </a:r>
          </a:p>
        </p:txBody>
      </p:sp>
      <p:sp>
        <p:nvSpPr>
          <p:cNvPr id="3" name="Content Placeholder 2"/>
          <p:cNvSpPr>
            <a:spLocks noGrp="1"/>
          </p:cNvSpPr>
          <p:nvPr>
            <p:ph idx="1"/>
          </p:nvPr>
        </p:nvSpPr>
        <p:spPr/>
        <p:txBody>
          <a:bodyPr/>
          <a:lstStyle/>
          <a:p>
            <a:r>
              <a:rPr lang="en-US" dirty="0"/>
              <a:t>There are many different types of nudges:</a:t>
            </a:r>
          </a:p>
          <a:p>
            <a:pPr lvl="1"/>
            <a:r>
              <a:rPr lang="en-US" dirty="0"/>
              <a:t>Defaults</a:t>
            </a:r>
          </a:p>
          <a:p>
            <a:pPr lvl="1"/>
            <a:r>
              <a:rPr lang="en-US" dirty="0"/>
              <a:t>Advertising campaigns</a:t>
            </a:r>
          </a:p>
          <a:p>
            <a:pPr lvl="1"/>
            <a:r>
              <a:rPr lang="en-US" dirty="0"/>
              <a:t>Text reminders</a:t>
            </a:r>
          </a:p>
          <a:p>
            <a:pPr lvl="1"/>
            <a:r>
              <a:rPr lang="en-US" dirty="0"/>
              <a:t>Flies in urinals </a:t>
            </a:r>
            <a:r>
              <a:rPr lang="is-IS" dirty="0"/>
              <a:t>…</a:t>
            </a:r>
          </a:p>
          <a:p>
            <a:r>
              <a:rPr lang="is-IS" dirty="0"/>
              <a:t>Which nudges will be fleeting and which will be enduring?  An empirical question.</a:t>
            </a:r>
          </a:p>
          <a:p>
            <a:r>
              <a:rPr lang="is-IS" dirty="0"/>
              <a:t>This is an example of the type of situation in which nudges are most likely to last</a:t>
            </a:r>
            <a:r>
              <a:rPr lang="en-US" dirty="0"/>
              <a:t>—</a:t>
            </a:r>
            <a:r>
              <a:rPr lang="is-IS" dirty="0"/>
              <a:t>an initial nudge then switch to autopilot.  </a:t>
            </a:r>
          </a:p>
          <a:p>
            <a:r>
              <a:rPr lang="is-IS" dirty="0"/>
              <a:t>In such situations, defaults need to be constructed with extreme care, and should be revisited periodically.</a:t>
            </a:r>
            <a:endParaRPr lang="en-US" dirty="0"/>
          </a:p>
        </p:txBody>
      </p:sp>
    </p:spTree>
    <p:extLst>
      <p:ext uri="{BB962C8B-B14F-4D97-AF65-F5344CB8AC3E}">
        <p14:creationId xmlns:p14="http://schemas.microsoft.com/office/powerpoint/2010/main" val="315703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69763B-5BED-CF4C-B459-8DD8D3F83EEA}"/>
              </a:ext>
            </a:extLst>
          </p:cNvPr>
          <p:cNvSpPr>
            <a:spLocks noGrp="1"/>
          </p:cNvSpPr>
          <p:nvPr>
            <p:ph type="title"/>
          </p:nvPr>
        </p:nvSpPr>
        <p:spPr/>
        <p:txBody>
          <a:bodyPr/>
          <a:lstStyle/>
          <a:p>
            <a:r>
              <a:rPr lang="en-US" dirty="0"/>
              <a:t>And now for something completely different</a:t>
            </a:r>
          </a:p>
        </p:txBody>
      </p:sp>
      <p:sp>
        <p:nvSpPr>
          <p:cNvPr id="3" name="Content Placeholder 2">
            <a:extLst>
              <a:ext uri="{FF2B5EF4-FFF2-40B4-BE49-F238E27FC236}">
                <a16:creationId xmlns:a16="http://schemas.microsoft.com/office/drawing/2014/main" xmlns="" id="{F34FF2F8-F07D-144D-9D19-D9924E1B1E9E}"/>
              </a:ext>
            </a:extLst>
          </p:cNvPr>
          <p:cNvSpPr>
            <a:spLocks noGrp="1"/>
          </p:cNvSpPr>
          <p:nvPr>
            <p:ph idx="1"/>
          </p:nvPr>
        </p:nvSpPr>
        <p:spPr/>
        <p:txBody>
          <a:bodyPr/>
          <a:lstStyle/>
          <a:p>
            <a:r>
              <a:rPr lang="en-US" dirty="0"/>
              <a:t>How do people choose among health insurance plans?</a:t>
            </a:r>
          </a:p>
        </p:txBody>
      </p:sp>
    </p:spTree>
    <p:extLst>
      <p:ext uri="{BB962C8B-B14F-4D97-AF65-F5344CB8AC3E}">
        <p14:creationId xmlns:p14="http://schemas.microsoft.com/office/powerpoint/2010/main" val="213635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C28D19-E094-46C0-A00C-810AE4D0BCE0}"/>
              </a:ext>
            </a:extLst>
          </p:cNvPr>
          <p:cNvSpPr>
            <a:spLocks noGrp="1"/>
          </p:cNvSpPr>
          <p:nvPr>
            <p:ph idx="1"/>
          </p:nvPr>
        </p:nvSpPr>
        <p:spPr>
          <a:xfrm>
            <a:off x="609600" y="1143000"/>
            <a:ext cx="11176000" cy="5257800"/>
          </a:xfrm>
        </p:spPr>
        <p:txBody>
          <a:bodyPr/>
          <a:lstStyle/>
          <a:p>
            <a:pPr marL="0" indent="0" eaLnBrk="1" hangingPunct="1">
              <a:buNone/>
            </a:pPr>
            <a:r>
              <a:rPr lang="en-US" sz="2400" b="1" dirty="0">
                <a:latin typeface="Helvetica" charset="0"/>
              </a:rPr>
              <a:t>Do Individuals Make Sensible Health Insurance Decisions? </a:t>
            </a:r>
          </a:p>
          <a:p>
            <a:pPr marL="0" indent="0" eaLnBrk="1" hangingPunct="1">
              <a:buNone/>
            </a:pPr>
            <a:r>
              <a:rPr lang="en-US" sz="2400" b="1" dirty="0">
                <a:latin typeface="Helvetica" charset="0"/>
              </a:rPr>
              <a:t>Evidence from a Menu with Dominated Options</a:t>
            </a:r>
          </a:p>
          <a:p>
            <a:endParaRPr lang="en-US" dirty="0"/>
          </a:p>
        </p:txBody>
      </p:sp>
      <p:sp>
        <p:nvSpPr>
          <p:cNvPr id="5" name="TextBox 5">
            <a:extLst>
              <a:ext uri="{FF2B5EF4-FFF2-40B4-BE49-F238E27FC236}">
                <a16:creationId xmlns:a16="http://schemas.microsoft.com/office/drawing/2014/main" xmlns="" id="{333BAFF6-1687-4A37-A05A-6CA099AA970E}"/>
              </a:ext>
            </a:extLst>
          </p:cNvPr>
          <p:cNvSpPr txBox="1">
            <a:spLocks noChangeArrowheads="1"/>
          </p:cNvSpPr>
          <p:nvPr/>
        </p:nvSpPr>
        <p:spPr bwMode="auto">
          <a:xfrm>
            <a:off x="609600" y="2232025"/>
            <a:ext cx="3733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1600">
                <a:solidFill>
                  <a:schemeClr val="tx1"/>
                </a:solidFill>
                <a:latin typeface="Helvetica"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lnSpc>
                <a:spcPct val="70000"/>
              </a:lnSpc>
              <a:spcBef>
                <a:spcPct val="50000"/>
              </a:spcBef>
            </a:pPr>
            <a:r>
              <a:rPr lang="en-US" sz="1800" dirty="0">
                <a:latin typeface="Helvetica" charset="0"/>
              </a:rPr>
              <a:t>Saurabh Bhargava</a:t>
            </a:r>
          </a:p>
          <a:p>
            <a:pPr eaLnBrk="1" hangingPunct="1">
              <a:lnSpc>
                <a:spcPct val="70000"/>
              </a:lnSpc>
              <a:spcBef>
                <a:spcPct val="50000"/>
              </a:spcBef>
            </a:pPr>
            <a:r>
              <a:rPr lang="en-US" sz="1400" dirty="0">
                <a:latin typeface="Helvetica" charset="0"/>
                <a:cs typeface="Helvetica" charset="0"/>
              </a:rPr>
              <a:t>Carnegie Mellon University</a:t>
            </a:r>
          </a:p>
          <a:p>
            <a:pPr eaLnBrk="1" hangingPunct="1"/>
            <a:endParaRPr lang="en-US" sz="1800" dirty="0">
              <a:latin typeface="Helvetica" charset="0"/>
              <a:cs typeface="Helvetica" charset="0"/>
            </a:endParaRPr>
          </a:p>
          <a:p>
            <a:pPr eaLnBrk="1" hangingPunct="1"/>
            <a:r>
              <a:rPr lang="en-US" sz="1800" dirty="0">
                <a:latin typeface="Helvetica" charset="0"/>
                <a:cs typeface="Helvetica" charset="0"/>
              </a:rPr>
              <a:t>George Loewenstein</a:t>
            </a:r>
          </a:p>
          <a:p>
            <a:pPr eaLnBrk="1" hangingPunct="1"/>
            <a:r>
              <a:rPr lang="en-US" sz="1400" dirty="0">
                <a:latin typeface="Helvetica" charset="0"/>
                <a:cs typeface="Helvetica" charset="0"/>
              </a:rPr>
              <a:t>Carnegie Mellon University</a:t>
            </a:r>
          </a:p>
          <a:p>
            <a:pPr eaLnBrk="1" hangingPunct="1"/>
            <a:endParaRPr lang="en-US" sz="1800" dirty="0">
              <a:latin typeface="Helvetica" charset="0"/>
              <a:cs typeface="Helvetica" charset="0"/>
            </a:endParaRPr>
          </a:p>
          <a:p>
            <a:pPr eaLnBrk="1" hangingPunct="1"/>
            <a:r>
              <a:rPr lang="en-US" sz="1800" dirty="0">
                <a:latin typeface="Helvetica" charset="0"/>
                <a:cs typeface="Helvetica" charset="0"/>
              </a:rPr>
              <a:t>Justin Sydnor</a:t>
            </a:r>
          </a:p>
          <a:p>
            <a:pPr eaLnBrk="1" hangingPunct="1"/>
            <a:r>
              <a:rPr lang="en-US" sz="1400" dirty="0">
                <a:latin typeface="Helvetica" charset="0"/>
              </a:rPr>
              <a:t>University of Wisconsin </a:t>
            </a:r>
          </a:p>
          <a:p>
            <a:pPr eaLnBrk="1" hangingPunct="1"/>
            <a:endParaRPr lang="en-US" sz="1400" dirty="0">
              <a:latin typeface="Helvetica" charset="0"/>
            </a:endParaRPr>
          </a:p>
        </p:txBody>
      </p:sp>
      <p:pic>
        <p:nvPicPr>
          <p:cNvPr id="6" name="Picture 6" descr="http://academy.justjobs.com/wp-content/uploads/2012/06/interviewer-health-insurance-plan.png">
            <a:extLst>
              <a:ext uri="{FF2B5EF4-FFF2-40B4-BE49-F238E27FC236}">
                <a16:creationId xmlns:a16="http://schemas.microsoft.com/office/drawing/2014/main" xmlns="" id="{EEDDCECF-A3B1-49C6-8BBC-84432AACD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382" y="2438400"/>
            <a:ext cx="49101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690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41" t="7104" r="42957" b="54422"/>
          <a:stretch/>
        </p:blipFill>
        <p:spPr bwMode="auto">
          <a:xfrm>
            <a:off x="3050498" y="935247"/>
            <a:ext cx="5384800" cy="5297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Box 1"/>
          <p:cNvSpPr txBox="1">
            <a:spLocks noChangeArrowheads="1"/>
          </p:cNvSpPr>
          <p:nvPr/>
        </p:nvSpPr>
        <p:spPr bwMode="auto">
          <a:xfrm>
            <a:off x="1612031" y="369455"/>
            <a:ext cx="8988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1600">
                <a:solidFill>
                  <a:schemeClr val="tx1"/>
                </a:solidFill>
                <a:latin typeface="Helvetica"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800" b="1" dirty="0"/>
              <a:t>Build Your Own Policy (if you dare!)</a:t>
            </a:r>
          </a:p>
        </p:txBody>
      </p:sp>
    </p:spTree>
    <p:extLst>
      <p:ext uri="{BB962C8B-B14F-4D97-AF65-F5344CB8AC3E}">
        <p14:creationId xmlns:p14="http://schemas.microsoft.com/office/powerpoint/2010/main" val="3696707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6" y="658916"/>
            <a:ext cx="10164233" cy="2038350"/>
          </a:xfrm>
        </p:spPr>
        <p:txBody>
          <a:bodyPr/>
          <a:lstStyle/>
          <a:p>
            <a:r>
              <a:rPr lang="en-US" sz="4400" dirty="0"/>
              <a:t>When Nudges are Forever: </a:t>
            </a:r>
            <a:br>
              <a:rPr lang="en-US" sz="4400" dirty="0"/>
            </a:br>
            <a:r>
              <a:rPr lang="en-US" sz="4400" dirty="0"/>
              <a:t>Inertia in the Swedish Premium Pension Plan</a:t>
            </a:r>
          </a:p>
        </p:txBody>
      </p:sp>
      <p:sp>
        <p:nvSpPr>
          <p:cNvPr id="3" name="Freeform 7"/>
          <p:cNvSpPr>
            <a:spLocks noChangeArrowheads="1"/>
          </p:cNvSpPr>
          <p:nvPr/>
        </p:nvSpPr>
        <p:spPr bwMode="auto">
          <a:xfrm>
            <a:off x="812800" y="892810"/>
            <a:ext cx="10566400" cy="138303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570" dirty="0"/>
          </a:p>
        </p:txBody>
      </p:sp>
      <p:sp>
        <p:nvSpPr>
          <p:cNvPr id="6" name="Titel 3"/>
          <p:cNvSpPr txBox="1">
            <a:spLocks/>
          </p:cNvSpPr>
          <p:nvPr/>
        </p:nvSpPr>
        <p:spPr bwMode="auto">
          <a:xfrm>
            <a:off x="963084" y="2878051"/>
            <a:ext cx="10363200" cy="358636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1329">
                <a:solidFill>
                  <a:schemeClr val="tx2"/>
                </a:solidFill>
                <a:latin typeface="Garamond" pitchFamily="18" charset="0"/>
              </a:defRPr>
            </a:lvl2pPr>
            <a:lvl3pPr algn="l" rtl="0" eaLnBrk="0" fontAlgn="base" hangingPunct="0">
              <a:spcBef>
                <a:spcPct val="0"/>
              </a:spcBef>
              <a:spcAft>
                <a:spcPct val="0"/>
              </a:spcAft>
              <a:defRPr sz="1329">
                <a:solidFill>
                  <a:schemeClr val="tx2"/>
                </a:solidFill>
                <a:latin typeface="Garamond" pitchFamily="18" charset="0"/>
              </a:defRPr>
            </a:lvl3pPr>
            <a:lvl4pPr algn="l" rtl="0" eaLnBrk="0" fontAlgn="base" hangingPunct="0">
              <a:spcBef>
                <a:spcPct val="0"/>
              </a:spcBef>
              <a:spcAft>
                <a:spcPct val="0"/>
              </a:spcAft>
              <a:defRPr sz="1329">
                <a:solidFill>
                  <a:schemeClr val="tx2"/>
                </a:solidFill>
                <a:latin typeface="Garamond" pitchFamily="18" charset="0"/>
              </a:defRPr>
            </a:lvl4pPr>
            <a:lvl5pPr algn="l" rtl="0" eaLnBrk="0" fontAlgn="base" hangingPunct="0">
              <a:spcBef>
                <a:spcPct val="0"/>
              </a:spcBef>
              <a:spcAft>
                <a:spcPct val="0"/>
              </a:spcAft>
              <a:defRPr sz="1329">
                <a:solidFill>
                  <a:schemeClr val="tx2"/>
                </a:solidFill>
                <a:latin typeface="Garamond" pitchFamily="18" charset="0"/>
              </a:defRPr>
            </a:lvl5pPr>
            <a:lvl6pPr marL="144661" algn="l" rtl="0" fontAlgn="base">
              <a:spcBef>
                <a:spcPct val="0"/>
              </a:spcBef>
              <a:spcAft>
                <a:spcPct val="0"/>
              </a:spcAft>
              <a:defRPr sz="1329">
                <a:solidFill>
                  <a:schemeClr val="tx2"/>
                </a:solidFill>
                <a:latin typeface="Garamond" pitchFamily="18" charset="0"/>
              </a:defRPr>
            </a:lvl6pPr>
            <a:lvl7pPr marL="289322" algn="l" rtl="0" fontAlgn="base">
              <a:spcBef>
                <a:spcPct val="0"/>
              </a:spcBef>
              <a:spcAft>
                <a:spcPct val="0"/>
              </a:spcAft>
              <a:defRPr sz="1329">
                <a:solidFill>
                  <a:schemeClr val="tx2"/>
                </a:solidFill>
                <a:latin typeface="Garamond" pitchFamily="18" charset="0"/>
              </a:defRPr>
            </a:lvl7pPr>
            <a:lvl8pPr marL="433983" algn="l" rtl="0" fontAlgn="base">
              <a:spcBef>
                <a:spcPct val="0"/>
              </a:spcBef>
              <a:spcAft>
                <a:spcPct val="0"/>
              </a:spcAft>
              <a:defRPr sz="1329">
                <a:solidFill>
                  <a:schemeClr val="tx2"/>
                </a:solidFill>
                <a:latin typeface="Garamond" pitchFamily="18" charset="0"/>
              </a:defRPr>
            </a:lvl8pPr>
            <a:lvl9pPr marL="578644" algn="l" rtl="0" fontAlgn="base">
              <a:spcBef>
                <a:spcPct val="0"/>
              </a:spcBef>
              <a:spcAft>
                <a:spcPct val="0"/>
              </a:spcAft>
              <a:defRPr sz="1329">
                <a:solidFill>
                  <a:schemeClr val="tx2"/>
                </a:solidFill>
                <a:latin typeface="Garamond" pitchFamily="18" charset="0"/>
              </a:defRPr>
            </a:lvl9pPr>
          </a:lstStyle>
          <a:p>
            <a:pPr eaLnBrk="1" hangingPunct="1"/>
            <a:r>
              <a:rPr lang="en-US" altLang="zh-CN" sz="2800" kern="0" dirty="0">
                <a:ea typeface="宋体" charset="-122"/>
              </a:rPr>
              <a:t>Henrik Cronqvist </a:t>
            </a:r>
          </a:p>
          <a:p>
            <a:pPr eaLnBrk="1" hangingPunct="1"/>
            <a:r>
              <a:rPr lang="en-US" altLang="zh-CN" sz="2800" i="1" kern="0" dirty="0">
                <a:ea typeface="宋体" charset="-122"/>
              </a:rPr>
              <a:t>University of Miami School of Business Administration</a:t>
            </a:r>
          </a:p>
          <a:p>
            <a:pPr eaLnBrk="1" hangingPunct="1"/>
            <a:endParaRPr lang="en-US" altLang="zh-CN" sz="2800" kern="0" dirty="0">
              <a:ea typeface="宋体" charset="-122"/>
            </a:endParaRPr>
          </a:p>
          <a:p>
            <a:pPr eaLnBrk="1" hangingPunct="1"/>
            <a:r>
              <a:rPr lang="en-US" altLang="zh-CN" sz="2800" kern="0" dirty="0">
                <a:ea typeface="宋体" charset="-122"/>
              </a:rPr>
              <a:t>Richard H. </a:t>
            </a:r>
            <a:r>
              <a:rPr lang="en-US" altLang="zh-CN" sz="2800" kern="0" dirty="0" err="1">
                <a:ea typeface="宋体" charset="-122"/>
              </a:rPr>
              <a:t>Thaler</a:t>
            </a:r>
            <a:endParaRPr lang="en-US" altLang="zh-CN" sz="2800" kern="0" dirty="0">
              <a:ea typeface="宋体" charset="-122"/>
            </a:endParaRPr>
          </a:p>
          <a:p>
            <a:pPr eaLnBrk="1" hangingPunct="1"/>
            <a:r>
              <a:rPr lang="en-US" altLang="zh-CN" sz="2800" i="1" kern="0" dirty="0">
                <a:ea typeface="宋体" charset="-122"/>
              </a:rPr>
              <a:t>University of Chicago Booth School of Business</a:t>
            </a:r>
          </a:p>
          <a:p>
            <a:pPr eaLnBrk="1" hangingPunct="1"/>
            <a:endParaRPr lang="en-US" altLang="zh-CN" sz="2800" kern="0" dirty="0">
              <a:ea typeface="宋体" charset="-122"/>
            </a:endParaRPr>
          </a:p>
          <a:p>
            <a:pPr eaLnBrk="1" hangingPunct="1"/>
            <a:r>
              <a:rPr lang="en-US" altLang="zh-CN" sz="2800" kern="0" dirty="0">
                <a:ea typeface="宋体" charset="-122"/>
              </a:rPr>
              <a:t>Frank Yu</a:t>
            </a:r>
          </a:p>
          <a:p>
            <a:pPr eaLnBrk="1" hangingPunct="1"/>
            <a:r>
              <a:rPr lang="en-US" altLang="zh-CN" sz="2800" i="1" kern="0" dirty="0">
                <a:ea typeface="宋体" charset="-122"/>
              </a:rPr>
              <a:t>China Europe International Business School</a:t>
            </a:r>
          </a:p>
        </p:txBody>
      </p:sp>
    </p:spTree>
    <p:extLst>
      <p:ext uri="{BB962C8B-B14F-4D97-AF65-F5344CB8AC3E}">
        <p14:creationId xmlns:p14="http://schemas.microsoft.com/office/powerpoint/2010/main" val="3141080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4F9E67A7-227C-44BA-A9D0-97B56F6730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47738"/>
            <a:ext cx="44196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xmlns="" id="{7ED5EF89-EB46-47F7-850D-0EC3A19B9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1888" y="947738"/>
            <a:ext cx="4456112"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xmlns="" id="{59C2C676-9F4B-4B9F-B4A9-AFCDB1B9B557}"/>
              </a:ext>
            </a:extLst>
          </p:cNvPr>
          <p:cNvSpPr>
            <a:spLocks noGrp="1"/>
          </p:cNvSpPr>
          <p:nvPr>
            <p:ph type="title"/>
          </p:nvPr>
        </p:nvSpPr>
        <p:spPr>
          <a:xfrm>
            <a:off x="609600" y="277823"/>
            <a:ext cx="10972800" cy="665452"/>
          </a:xfrm>
        </p:spPr>
        <p:txBody>
          <a:bodyPr/>
          <a:lstStyle/>
          <a:p>
            <a:r>
              <a:rPr lang="en-US" dirty="0"/>
              <a:t>The Menu of 48 Plan Options (</a:t>
            </a:r>
            <a:r>
              <a:rPr lang="en-US" i="1" dirty="0"/>
              <a:t>shaded ≈ dominated </a:t>
            </a:r>
            <a:r>
              <a:rPr lang="en-US" dirty="0"/>
              <a:t>)</a:t>
            </a:r>
          </a:p>
        </p:txBody>
      </p:sp>
    </p:spTree>
    <p:extLst>
      <p:ext uri="{BB962C8B-B14F-4D97-AF65-F5344CB8AC3E}">
        <p14:creationId xmlns:p14="http://schemas.microsoft.com/office/powerpoint/2010/main" val="297851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Insurance Decisions—Far from Optimal!</a:t>
            </a:r>
          </a:p>
        </p:txBody>
      </p:sp>
      <p:sp>
        <p:nvSpPr>
          <p:cNvPr id="3" name="Content Placeholder 2"/>
          <p:cNvSpPr>
            <a:spLocks noGrp="1"/>
          </p:cNvSpPr>
          <p:nvPr>
            <p:ph idx="1"/>
          </p:nvPr>
        </p:nvSpPr>
        <p:spPr/>
        <p:txBody>
          <a:bodyPr>
            <a:normAutofit/>
          </a:bodyPr>
          <a:lstStyle/>
          <a:p>
            <a:pPr marL="0" indent="0">
              <a:buNone/>
            </a:pPr>
            <a:endParaRPr lang="en-US" sz="2400" dirty="0"/>
          </a:p>
          <a:p>
            <a:r>
              <a:rPr lang="en-US" sz="2400" dirty="0"/>
              <a:t>A </a:t>
            </a:r>
            <a:r>
              <a:rPr lang="en-US" sz="2400" b="1" dirty="0"/>
              <a:t>majority</a:t>
            </a:r>
            <a:r>
              <a:rPr lang="en-US" sz="2400" dirty="0"/>
              <a:t> of the 23,894 employees selected financially dominated plans (even though there was a default plan which was a non-dominated plan!</a:t>
            </a:r>
          </a:p>
          <a:p>
            <a:pPr lvl="1"/>
            <a:r>
              <a:rPr lang="en-US" sz="2100" dirty="0"/>
              <a:t>The dominated plans are low deductible (LD) compared to high deductible (HD).</a:t>
            </a:r>
          </a:p>
          <a:p>
            <a:pPr lvl="1"/>
            <a:r>
              <a:rPr lang="en-US" sz="2100" dirty="0"/>
              <a:t>Not moral hazard—one would expect that employees would be motivated to spend less under the high deductible plan p11</a:t>
            </a:r>
          </a:p>
          <a:p>
            <a:pPr lvl="1"/>
            <a:r>
              <a:rPr lang="en-US" sz="2100" dirty="0"/>
              <a:t>On average a switch to a $1000 deductible plan leads to a saving of $372 ex post</a:t>
            </a:r>
          </a:p>
        </p:txBody>
      </p:sp>
    </p:spTree>
    <p:extLst>
      <p:ext uri="{BB962C8B-B14F-4D97-AF65-F5344CB8AC3E}">
        <p14:creationId xmlns:p14="http://schemas.microsoft.com/office/powerpoint/2010/main" val="39196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Decisions Continued…</a:t>
            </a:r>
          </a:p>
        </p:txBody>
      </p:sp>
      <p:sp>
        <p:nvSpPr>
          <p:cNvPr id="3" name="Content Placeholder 2"/>
          <p:cNvSpPr>
            <a:spLocks noGrp="1"/>
          </p:cNvSpPr>
          <p:nvPr>
            <p:ph idx="1"/>
          </p:nvPr>
        </p:nvSpPr>
        <p:spPr/>
        <p:txBody>
          <a:bodyPr>
            <a:normAutofit/>
          </a:bodyPr>
          <a:lstStyle/>
          <a:p>
            <a:r>
              <a:rPr lang="en-US" sz="2400" dirty="0"/>
              <a:t> For the 13% of employees who selected plans with a deductible of $750, they are essentially paying $528 to avoid a maximum of $250 in out of pocket costs.</a:t>
            </a:r>
          </a:p>
          <a:p>
            <a:endParaRPr lang="en-US" sz="2400" dirty="0"/>
          </a:p>
          <a:p>
            <a:pPr lvl="0"/>
            <a:r>
              <a:rPr lang="en-US" sz="2400" dirty="0"/>
              <a:t>In contrast, a majority of employees chose the 20% co-pay rather than the 10%.</a:t>
            </a:r>
          </a:p>
          <a:p>
            <a:pPr marL="0" lvl="0" indent="0">
              <a:buNone/>
            </a:pPr>
            <a:r>
              <a:rPr lang="en-US" sz="2400" dirty="0"/>
              <a:t>  </a:t>
            </a:r>
          </a:p>
          <a:p>
            <a:pPr lvl="0"/>
            <a:r>
              <a:rPr lang="en-US" sz="2400" dirty="0"/>
              <a:t>Shows that inferring risk attitudes from such choices is doubly crazy (though standard in the literature).</a:t>
            </a:r>
          </a:p>
          <a:p>
            <a:endParaRPr lang="en-US" sz="2400" dirty="0"/>
          </a:p>
          <a:p>
            <a:endParaRPr lang="en-US" sz="2400" dirty="0"/>
          </a:p>
        </p:txBody>
      </p:sp>
    </p:spTree>
    <p:extLst>
      <p:ext uri="{BB962C8B-B14F-4D97-AF65-F5344CB8AC3E}">
        <p14:creationId xmlns:p14="http://schemas.microsoft.com/office/powerpoint/2010/main" val="41887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Costs of Inertia (Ben Handel 2013 AER)</a:t>
            </a:r>
          </a:p>
        </p:txBody>
      </p:sp>
      <p:sp>
        <p:nvSpPr>
          <p:cNvPr id="3" name="Content Placeholder 2"/>
          <p:cNvSpPr>
            <a:spLocks noGrp="1"/>
          </p:cNvSpPr>
          <p:nvPr>
            <p:ph idx="1"/>
          </p:nvPr>
        </p:nvSpPr>
        <p:spPr>
          <a:xfrm>
            <a:off x="609600" y="1533236"/>
            <a:ext cx="11176000" cy="4867563"/>
          </a:xfrm>
        </p:spPr>
        <p:txBody>
          <a:bodyPr>
            <a:noAutofit/>
          </a:bodyPr>
          <a:lstStyle/>
          <a:p>
            <a:r>
              <a:rPr lang="en-US" sz="2200" dirty="0"/>
              <a:t>Studies a firm that made everyone switch with no default (so active choosing).</a:t>
            </a:r>
          </a:p>
          <a:p>
            <a:pPr marL="0" indent="0">
              <a:buNone/>
            </a:pPr>
            <a:endParaRPr lang="en-US" sz="2200" dirty="0"/>
          </a:p>
          <a:p>
            <a:r>
              <a:rPr lang="en-US" sz="2200" dirty="0"/>
              <a:t>Then prices change but the plan from last year is the default. This is costly.  Inertia causes an average employee to forgo $2032 annually (average family expenditure is $4500 per year) </a:t>
            </a:r>
          </a:p>
          <a:p>
            <a:pPr marL="0" indent="0">
              <a:buNone/>
            </a:pPr>
            <a:endParaRPr lang="en-US" sz="2200" dirty="0"/>
          </a:p>
          <a:p>
            <a:pPr lvl="0"/>
            <a:r>
              <a:rPr lang="en-US" sz="2200" dirty="0"/>
              <a:t>Year 0 is the active choice year.  In year 1 the prices go up for the 250D plan and it becomes dominated for many.  </a:t>
            </a:r>
          </a:p>
          <a:p>
            <a:pPr lvl="1"/>
            <a:r>
              <a:rPr lang="en-US" sz="2000" dirty="0"/>
              <a:t>Of the 1897 who enrolled in 250D in year 0 and remain at the firm in year 1, 29% had the plan become dominated in year 1 but only 11% switch plans to an undominated plan.  </a:t>
            </a:r>
          </a:p>
          <a:p>
            <a:pPr lvl="1"/>
            <a:r>
              <a:rPr lang="en-US" sz="2000" dirty="0"/>
              <a:t>Even in year 2 only 126 have switched.  </a:t>
            </a:r>
          </a:p>
          <a:p>
            <a:pPr lvl="1"/>
            <a:r>
              <a:rPr lang="en-US" sz="2000" dirty="0"/>
              <a:t>Minimum cost of not switching was $374 in year 1 and $396 in year 2.  </a:t>
            </a:r>
          </a:p>
        </p:txBody>
      </p:sp>
    </p:spTree>
    <p:extLst>
      <p:ext uri="{BB962C8B-B14F-4D97-AF65-F5344CB8AC3E}">
        <p14:creationId xmlns:p14="http://schemas.microsoft.com/office/powerpoint/2010/main" val="40779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Inertia..</a:t>
            </a:r>
          </a:p>
        </p:txBody>
      </p:sp>
      <p:sp>
        <p:nvSpPr>
          <p:cNvPr id="3" name="Content Placeholder 2"/>
          <p:cNvSpPr>
            <a:spLocks noGrp="1"/>
          </p:cNvSpPr>
          <p:nvPr>
            <p:ph idx="1"/>
          </p:nvPr>
        </p:nvSpPr>
        <p:spPr/>
        <p:txBody>
          <a:bodyPr>
            <a:normAutofit/>
          </a:bodyPr>
          <a:lstStyle/>
          <a:p>
            <a:pPr lvl="0"/>
            <a:r>
              <a:rPr lang="en-US" sz="2400" dirty="0"/>
              <a:t>Implied “cost” of switching (inertia) is $1729 for single employees and $2480 for “families”.  An employee who enrolls in a flexible spending account is estimated to forgo $551 less due to inertia.  (They have their shit together!)</a:t>
            </a:r>
          </a:p>
          <a:p>
            <a:pPr lvl="0"/>
            <a:endParaRPr lang="en-US" sz="2400" dirty="0"/>
          </a:p>
          <a:p>
            <a:pPr lvl="0"/>
            <a:r>
              <a:rPr lang="en-US" sz="2400" dirty="0"/>
              <a:t>Employees (or their dependents) who have chronic medical conditions or a recent large change in med expenditures have slightly </a:t>
            </a:r>
            <a:r>
              <a:rPr lang="en-US" sz="2400" b="1" dirty="0"/>
              <a:t>more</a:t>
            </a:r>
            <a:r>
              <a:rPr lang="en-US" sz="2400" dirty="0"/>
              <a:t> inertia, going against salience as an explanation.</a:t>
            </a:r>
          </a:p>
          <a:p>
            <a:endParaRPr lang="en-US" sz="2400" dirty="0"/>
          </a:p>
        </p:txBody>
      </p:sp>
    </p:spTree>
    <p:extLst>
      <p:ext uri="{BB962C8B-B14F-4D97-AF65-F5344CB8AC3E}">
        <p14:creationId xmlns:p14="http://schemas.microsoft.com/office/powerpoint/2010/main" val="2680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 deductible do?”</a:t>
            </a:r>
            <a:br>
              <a:rPr lang="en-US" dirty="0"/>
            </a:br>
            <a:r>
              <a:rPr lang="en-US" sz="2700" dirty="0"/>
              <a:t>(Goldberg, Chandra, Handel and </a:t>
            </a:r>
            <a:r>
              <a:rPr lang="en-US" sz="2700" dirty="0" err="1"/>
              <a:t>Kolstad</a:t>
            </a:r>
            <a:r>
              <a:rPr lang="en-US" sz="2700" dirty="0"/>
              <a:t>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sz="2400" dirty="0"/>
              <a:t>Studies a company where everyone is switched from zero deductible to HD.  </a:t>
            </a:r>
          </a:p>
          <a:p>
            <a:endParaRPr lang="en-US" sz="2400" dirty="0"/>
          </a:p>
          <a:p>
            <a:r>
              <a:rPr lang="en-US" sz="2400" dirty="0"/>
              <a:t>Total firmwide spending goes down 12-14%.  </a:t>
            </a:r>
          </a:p>
          <a:p>
            <a:endParaRPr lang="en-US" sz="2400" dirty="0"/>
          </a:p>
          <a:p>
            <a:r>
              <a:rPr lang="en-US" sz="2400" dirty="0"/>
              <a:t>But, even after 2 years no evidence of learning to shop. The reduction in spending is not chosen wisely. They cut back on necessary and unnecessary. “Behavioral Hazard.”</a:t>
            </a:r>
          </a:p>
          <a:p>
            <a:endParaRPr lang="en-US" sz="2400" dirty="0"/>
          </a:p>
          <a:p>
            <a:r>
              <a:rPr lang="en-US" sz="2400" dirty="0"/>
              <a:t>Consumers respond to “spot” prices. They reduce their spending 42% </a:t>
            </a:r>
            <a:r>
              <a:rPr lang="en-US" sz="2400" dirty="0" smtClean="0"/>
              <a:t>during the period in which they have not hit the </a:t>
            </a:r>
            <a:r>
              <a:rPr lang="en-US" sz="2400" dirty="0"/>
              <a:t>deductible.  </a:t>
            </a:r>
          </a:p>
          <a:p>
            <a:endParaRPr lang="en-US" sz="2400" dirty="0"/>
          </a:p>
          <a:p>
            <a:r>
              <a:rPr lang="en-US" sz="2400" dirty="0"/>
              <a:t>90% of all spending reductions occur in the months that consumers began under the deductible, with 49% of all reductions coming from the ex ante sickest half of consumers under the deductible, despite the fact that these consumers have quite low shadow prices. Again no learning in year 2. </a:t>
            </a:r>
          </a:p>
        </p:txBody>
      </p:sp>
    </p:spTree>
    <p:extLst>
      <p:ext uri="{BB962C8B-B14F-4D97-AF65-F5344CB8AC3E}">
        <p14:creationId xmlns:p14="http://schemas.microsoft.com/office/powerpoint/2010/main" val="6227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University of Chicago </a:t>
            </a:r>
            <a:br>
              <a:rPr lang="en-US" dirty="0"/>
            </a:br>
            <a:r>
              <a:rPr lang="en-US" dirty="0"/>
              <a:t>Health Insurance Plans (some details omitted</a:t>
            </a:r>
            <a:r>
              <a:rPr lang="en-US" b="1" dirty="0"/>
              <a: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Two PPOs and two </a:t>
            </a:r>
            <a:r>
              <a:rPr lang="en-US" sz="2400" dirty="0" smtClean="0"/>
              <a:t>HMOs.  </a:t>
            </a:r>
            <a:r>
              <a:rPr lang="en-US" sz="2400" dirty="0"/>
              <a:t>I will concentrate on the former. </a:t>
            </a:r>
          </a:p>
          <a:p>
            <a:endParaRPr lang="en-US" sz="2400" dirty="0"/>
          </a:p>
          <a:p>
            <a:r>
              <a:rPr lang="en-US" sz="2400" dirty="0"/>
              <a:t>For a family with income &gt; $175,000 two options: $1000 (LD) and $4000 (HD)</a:t>
            </a:r>
          </a:p>
          <a:p>
            <a:endParaRPr lang="en-US" sz="2400" dirty="0"/>
          </a:p>
          <a:p>
            <a:r>
              <a:rPr lang="en-US" sz="2400" dirty="0"/>
              <a:t>LD comes with a flexible spending account (FSA), which is “use it or lose it” with cap of $2750.  Claims must be filed.  A pain in the butt.</a:t>
            </a:r>
          </a:p>
          <a:p>
            <a:endParaRPr lang="en-US" sz="2400" dirty="0"/>
          </a:p>
          <a:p>
            <a:r>
              <a:rPr lang="en-US" sz="2400" dirty="0"/>
              <a:t>HD plan offers a health savings account (HSA) which can be carried over forever tax free.  No claims to file, just swipe a debit card.  </a:t>
            </a:r>
            <a:r>
              <a:rPr lang="en-US" sz="2400" b="1" dirty="0"/>
              <a:t>UC contributes $1000 to this account.</a:t>
            </a:r>
          </a:p>
          <a:p>
            <a:endParaRPr lang="en-US" sz="2400" dirty="0"/>
          </a:p>
          <a:p>
            <a:r>
              <a:rPr lang="en-US" sz="2400" dirty="0"/>
              <a:t>HSA is rationally identical to a retirement savings account in the long term. (But people seem to treat them as separate mental accounts.)</a:t>
            </a:r>
          </a:p>
          <a:p>
            <a:endParaRPr lang="en-US" sz="2400" dirty="0"/>
          </a:p>
          <a:p>
            <a:endParaRPr lang="en-US" sz="2400" dirty="0"/>
          </a:p>
        </p:txBody>
      </p:sp>
    </p:spTree>
    <p:extLst>
      <p:ext uri="{BB962C8B-B14F-4D97-AF65-F5344CB8AC3E}">
        <p14:creationId xmlns:p14="http://schemas.microsoft.com/office/powerpoint/2010/main" val="202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 of C PPO Prices (more simplifying assumptions)</a:t>
            </a:r>
          </a:p>
        </p:txBody>
      </p:sp>
      <p:sp>
        <p:nvSpPr>
          <p:cNvPr id="3" name="Content Placeholder 2"/>
          <p:cNvSpPr>
            <a:spLocks noGrp="1"/>
          </p:cNvSpPr>
          <p:nvPr>
            <p:ph idx="1"/>
          </p:nvPr>
        </p:nvSpPr>
        <p:spPr/>
        <p:txBody>
          <a:bodyPr>
            <a:normAutofit fontScale="92500"/>
          </a:bodyPr>
          <a:lstStyle/>
          <a:p>
            <a:r>
              <a:rPr lang="en-US" sz="2800" dirty="0"/>
              <a:t>HD annual premiums are $3204 – 1000 (HSA contribution) = </a:t>
            </a:r>
            <a:r>
              <a:rPr lang="en-US" sz="2800" b="1" dirty="0"/>
              <a:t>$2204</a:t>
            </a:r>
            <a:r>
              <a:rPr lang="en-US" sz="2800" dirty="0"/>
              <a:t>;  </a:t>
            </a:r>
          </a:p>
          <a:p>
            <a:endParaRPr lang="en-US" sz="2800" dirty="0"/>
          </a:p>
          <a:p>
            <a:r>
              <a:rPr lang="en-US" sz="2800" dirty="0"/>
              <a:t>LD premiums </a:t>
            </a:r>
            <a:r>
              <a:rPr lang="en-US" sz="2800" b="1" dirty="0"/>
              <a:t>$5928</a:t>
            </a:r>
            <a:r>
              <a:rPr lang="en-US" sz="2800" dirty="0"/>
              <a:t> so a difference of $</a:t>
            </a:r>
            <a:r>
              <a:rPr lang="en-US" sz="2800" dirty="0">
                <a:solidFill>
                  <a:srgbClr val="FF0000"/>
                </a:solidFill>
              </a:rPr>
              <a:t>3724</a:t>
            </a:r>
            <a:r>
              <a:rPr lang="en-US" sz="2800" dirty="0"/>
              <a:t>.  </a:t>
            </a:r>
          </a:p>
          <a:p>
            <a:endParaRPr lang="en-US" sz="2800" dirty="0"/>
          </a:p>
          <a:p>
            <a:r>
              <a:rPr lang="en-US" sz="2800" dirty="0"/>
              <a:t>Note: premiums quoted monthly but </a:t>
            </a:r>
            <a:r>
              <a:rPr lang="en-US" sz="2800" dirty="0" smtClean="0"/>
              <a:t>deductibles annually.  </a:t>
            </a:r>
            <a:r>
              <a:rPr lang="en-US" sz="2800" dirty="0"/>
              <a:t>Multiplication required!!!</a:t>
            </a:r>
          </a:p>
          <a:p>
            <a:endParaRPr lang="en-US" sz="2800" dirty="0"/>
          </a:p>
          <a:p>
            <a:r>
              <a:rPr lang="en-US" sz="2800" dirty="0"/>
              <a:t>So if an employee puts $3724/12 = $310/</a:t>
            </a:r>
            <a:r>
              <a:rPr lang="en-US" sz="2800" dirty="0" err="1"/>
              <a:t>mo</a:t>
            </a:r>
            <a:r>
              <a:rPr lang="en-US" sz="2800" dirty="0"/>
              <a:t> into the HSA, that plus the </a:t>
            </a:r>
            <a:r>
              <a:rPr lang="en-US" sz="2800" dirty="0" err="1"/>
              <a:t>UofC</a:t>
            </a:r>
            <a:r>
              <a:rPr lang="en-US" sz="2800" dirty="0"/>
              <a:t> contribution gets you to $4724 per year, more than deductible.  And you keep what you don’t spend!</a:t>
            </a:r>
          </a:p>
        </p:txBody>
      </p:sp>
      <p:sp>
        <p:nvSpPr>
          <p:cNvPr id="4" name="TextBox 3">
            <a:extLst>
              <a:ext uri="{FF2B5EF4-FFF2-40B4-BE49-F238E27FC236}">
                <a16:creationId xmlns:a16="http://schemas.microsoft.com/office/drawing/2014/main" xmlns="" id="{D8F49388-CED6-4F0B-8146-704CB83280BD}"/>
              </a:ext>
            </a:extLst>
          </p:cNvPr>
          <p:cNvSpPr txBox="1"/>
          <p:nvPr/>
        </p:nvSpPr>
        <p:spPr>
          <a:xfrm>
            <a:off x="9448800" y="6123709"/>
            <a:ext cx="2152073" cy="369332"/>
          </a:xfrm>
          <a:prstGeom prst="rect">
            <a:avLst/>
          </a:prstGeom>
          <a:noFill/>
        </p:spPr>
        <p:txBody>
          <a:bodyPr wrap="square" rtlCol="0">
            <a:spAutoFit/>
          </a:bodyPr>
          <a:lstStyle/>
          <a:p>
            <a:pPr algn="r"/>
            <a:r>
              <a:rPr lang="en-US" dirty="0"/>
              <a:t>**2017 prices</a:t>
            </a:r>
          </a:p>
        </p:txBody>
      </p:sp>
    </p:spTree>
    <p:extLst>
      <p:ext uri="{BB962C8B-B14F-4D97-AF65-F5344CB8AC3E}">
        <p14:creationId xmlns:p14="http://schemas.microsoft.com/office/powerpoint/2010/main" val="20695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the PPO Plans?*</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748904" y="6126163"/>
            <a:ext cx="6637900" cy="369332"/>
          </a:xfrm>
          <a:prstGeom prst="rect">
            <a:avLst/>
          </a:prstGeom>
          <a:noFill/>
        </p:spPr>
        <p:txBody>
          <a:bodyPr wrap="square" rtlCol="0">
            <a:spAutoFit/>
          </a:bodyPr>
          <a:lstStyle/>
          <a:p>
            <a:r>
              <a:rPr lang="en-US" dirty="0"/>
              <a:t>* warning: some details omitted.</a:t>
            </a:r>
          </a:p>
        </p:txBody>
      </p:sp>
    </p:spTree>
    <p:extLst>
      <p:ext uri="{BB962C8B-B14F-4D97-AF65-F5344CB8AC3E}">
        <p14:creationId xmlns:p14="http://schemas.microsoft.com/office/powerpoint/2010/main" val="1139008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Employees get it right?</a:t>
            </a:r>
          </a:p>
        </p:txBody>
      </p:sp>
      <p:graphicFrame>
        <p:nvGraphicFramePr>
          <p:cNvPr id="4" name="Content Placeholder 3"/>
          <p:cNvGraphicFramePr>
            <a:graphicFrameLocks noGrp="1"/>
          </p:cNvGraphicFramePr>
          <p:nvPr>
            <p:ph idx="1"/>
            <p:extLst/>
          </p:nvPr>
        </p:nvGraphicFramePr>
        <p:xfrm>
          <a:off x="1205345" y="2616199"/>
          <a:ext cx="8982366" cy="2168544"/>
        </p:xfrm>
        <a:graphic>
          <a:graphicData uri="http://schemas.openxmlformats.org/drawingml/2006/table">
            <a:tbl>
              <a:tblPr firstRow="1" bandRow="1">
                <a:tableStyleId>{5C22544A-7EE6-4342-B048-85BDC9FD1C3A}</a:tableStyleId>
              </a:tblPr>
              <a:tblGrid>
                <a:gridCol w="1497061">
                  <a:extLst>
                    <a:ext uri="{9D8B030D-6E8A-4147-A177-3AD203B41FA5}">
                      <a16:colId xmlns:a16="http://schemas.microsoft.com/office/drawing/2014/main" xmlns="" val="20000"/>
                    </a:ext>
                  </a:extLst>
                </a:gridCol>
                <a:gridCol w="1497061">
                  <a:extLst>
                    <a:ext uri="{9D8B030D-6E8A-4147-A177-3AD203B41FA5}">
                      <a16:colId xmlns:a16="http://schemas.microsoft.com/office/drawing/2014/main" xmlns="" val="20001"/>
                    </a:ext>
                  </a:extLst>
                </a:gridCol>
                <a:gridCol w="1497061">
                  <a:extLst>
                    <a:ext uri="{9D8B030D-6E8A-4147-A177-3AD203B41FA5}">
                      <a16:colId xmlns:a16="http://schemas.microsoft.com/office/drawing/2014/main" xmlns="" val="20002"/>
                    </a:ext>
                  </a:extLst>
                </a:gridCol>
                <a:gridCol w="1497061">
                  <a:extLst>
                    <a:ext uri="{9D8B030D-6E8A-4147-A177-3AD203B41FA5}">
                      <a16:colId xmlns:a16="http://schemas.microsoft.com/office/drawing/2014/main" xmlns="" val="20003"/>
                    </a:ext>
                  </a:extLst>
                </a:gridCol>
                <a:gridCol w="1497061">
                  <a:extLst>
                    <a:ext uri="{9D8B030D-6E8A-4147-A177-3AD203B41FA5}">
                      <a16:colId xmlns:a16="http://schemas.microsoft.com/office/drawing/2014/main" xmlns="" val="20004"/>
                    </a:ext>
                  </a:extLst>
                </a:gridCol>
                <a:gridCol w="1497061">
                  <a:extLst>
                    <a:ext uri="{9D8B030D-6E8A-4147-A177-3AD203B41FA5}">
                      <a16:colId xmlns:a16="http://schemas.microsoft.com/office/drawing/2014/main" xmlns="" val="20005"/>
                    </a:ext>
                  </a:extLst>
                </a:gridCol>
              </a:tblGrid>
              <a:tr h="522624">
                <a:tc>
                  <a:txBody>
                    <a:bodyPr/>
                    <a:lstStyle/>
                    <a:p>
                      <a:endParaRPr lang="en-US" sz="2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&lt;$47k</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$47-74k</a:t>
                      </a:r>
                    </a:p>
                  </a:txBody>
                  <a:tcPr anchor="ctr"/>
                </a:tc>
                <a:tc>
                  <a:txBody>
                    <a:bodyPr/>
                    <a:lstStyle/>
                    <a:p>
                      <a:pPr algn="ctr"/>
                      <a:r>
                        <a:rPr lang="en-US" sz="2400" dirty="0"/>
                        <a:t>$75-99k</a:t>
                      </a:r>
                    </a:p>
                  </a:txBody>
                  <a:tcPr anchor="ctr"/>
                </a:tc>
                <a:tc>
                  <a:txBody>
                    <a:bodyPr/>
                    <a:lstStyle/>
                    <a:p>
                      <a:pPr algn="ctr"/>
                      <a:r>
                        <a:rPr lang="en-US" sz="2400" dirty="0"/>
                        <a:t>$100-174</a:t>
                      </a:r>
                    </a:p>
                  </a:txBody>
                  <a:tcPr anchor="ctr"/>
                </a:tc>
                <a:tc>
                  <a:txBody>
                    <a:bodyPr/>
                    <a:lstStyle/>
                    <a:p>
                      <a:pPr algn="ctr"/>
                      <a:r>
                        <a:rPr lang="en-US" sz="2400" dirty="0"/>
                        <a:t>&gt;$175k</a:t>
                      </a:r>
                    </a:p>
                  </a:txBody>
                  <a:tcPr anchor="ctr"/>
                </a:tc>
                <a:extLst>
                  <a:ext uri="{0D108BD9-81ED-4DB2-BD59-A6C34878D82A}">
                    <a16:rowId xmlns:a16="http://schemas.microsoft.com/office/drawing/2014/main" xmlns="" val="10000"/>
                  </a:ext>
                </a:extLst>
              </a:tr>
              <a:tr h="522624">
                <a:tc>
                  <a:txBody>
                    <a:bodyPr/>
                    <a:lstStyle/>
                    <a:p>
                      <a:r>
                        <a:rPr lang="en-US" sz="2400" b="1" dirty="0"/>
                        <a:t>Low Deduct</a:t>
                      </a:r>
                    </a:p>
                  </a:txBody>
                  <a:tcPr anchor="ctr"/>
                </a:tc>
                <a:tc>
                  <a:txBody>
                    <a:bodyPr/>
                    <a:lstStyle/>
                    <a:p>
                      <a:pPr algn="ctr"/>
                      <a:r>
                        <a:rPr lang="en-US" sz="2400" dirty="0"/>
                        <a:t>212</a:t>
                      </a:r>
                    </a:p>
                  </a:txBody>
                  <a:tcPr anchor="ctr"/>
                </a:tc>
                <a:tc>
                  <a:txBody>
                    <a:bodyPr/>
                    <a:lstStyle/>
                    <a:p>
                      <a:pPr algn="ctr"/>
                      <a:r>
                        <a:rPr lang="en-US" sz="2400" dirty="0"/>
                        <a:t>518</a:t>
                      </a:r>
                    </a:p>
                  </a:txBody>
                  <a:tcPr anchor="ctr"/>
                </a:tc>
                <a:tc>
                  <a:txBody>
                    <a:bodyPr/>
                    <a:lstStyle/>
                    <a:p>
                      <a:pPr algn="ctr"/>
                      <a:r>
                        <a:rPr lang="en-US" sz="2400" dirty="0"/>
                        <a:t>250</a:t>
                      </a:r>
                    </a:p>
                  </a:txBody>
                  <a:tcPr anchor="ctr"/>
                </a:tc>
                <a:tc>
                  <a:txBody>
                    <a:bodyPr/>
                    <a:lstStyle/>
                    <a:p>
                      <a:pPr algn="ctr"/>
                      <a:r>
                        <a:rPr lang="en-US" sz="2400" dirty="0"/>
                        <a:t>456</a:t>
                      </a:r>
                    </a:p>
                  </a:txBody>
                  <a:tcPr anchor="ctr"/>
                </a:tc>
                <a:tc>
                  <a:txBody>
                    <a:bodyPr/>
                    <a:lstStyle/>
                    <a:p>
                      <a:pPr algn="ctr"/>
                      <a:r>
                        <a:rPr lang="en-US" sz="2400" dirty="0"/>
                        <a:t>620</a:t>
                      </a:r>
                    </a:p>
                  </a:txBody>
                  <a:tcPr anchor="ctr"/>
                </a:tc>
                <a:extLst>
                  <a:ext uri="{0D108BD9-81ED-4DB2-BD59-A6C34878D82A}">
                    <a16:rowId xmlns:a16="http://schemas.microsoft.com/office/drawing/2014/main" xmlns="" val="10001"/>
                  </a:ext>
                </a:extLst>
              </a:tr>
              <a:tr h="522624">
                <a:tc>
                  <a:txBody>
                    <a:bodyPr/>
                    <a:lstStyle/>
                    <a:p>
                      <a:r>
                        <a:rPr lang="en-US" sz="2400" b="1" dirty="0"/>
                        <a:t>High Deduct</a:t>
                      </a:r>
                    </a:p>
                  </a:txBody>
                  <a:tcPr anchor="ctr"/>
                </a:tc>
                <a:tc>
                  <a:txBody>
                    <a:bodyPr/>
                    <a:lstStyle/>
                    <a:p>
                      <a:pPr algn="ctr"/>
                      <a:r>
                        <a:rPr lang="en-US" sz="2400" dirty="0"/>
                        <a:t>75</a:t>
                      </a:r>
                    </a:p>
                  </a:txBody>
                  <a:tcPr anchor="ctr"/>
                </a:tc>
                <a:tc>
                  <a:txBody>
                    <a:bodyPr/>
                    <a:lstStyle/>
                    <a:p>
                      <a:pPr algn="ctr"/>
                      <a:r>
                        <a:rPr lang="en-US" sz="2400" dirty="0"/>
                        <a:t>203</a:t>
                      </a:r>
                    </a:p>
                  </a:txBody>
                  <a:tcPr anchor="ctr"/>
                </a:tc>
                <a:tc>
                  <a:txBody>
                    <a:bodyPr/>
                    <a:lstStyle/>
                    <a:p>
                      <a:pPr algn="ctr"/>
                      <a:r>
                        <a:rPr lang="en-US" sz="2400" dirty="0"/>
                        <a:t>151</a:t>
                      </a:r>
                    </a:p>
                  </a:txBody>
                  <a:tcPr anchor="ctr"/>
                </a:tc>
                <a:tc>
                  <a:txBody>
                    <a:bodyPr/>
                    <a:lstStyle/>
                    <a:p>
                      <a:pPr algn="ctr"/>
                      <a:r>
                        <a:rPr lang="en-US" sz="2400" dirty="0"/>
                        <a:t>158</a:t>
                      </a:r>
                    </a:p>
                  </a:txBody>
                  <a:tcPr anchor="ctr"/>
                </a:tc>
                <a:tc>
                  <a:txBody>
                    <a:bodyPr/>
                    <a:lstStyle/>
                    <a:p>
                      <a:pPr algn="ctr"/>
                      <a:r>
                        <a:rPr lang="en-US" sz="2400" dirty="0"/>
                        <a:t>118</a:t>
                      </a:r>
                    </a:p>
                  </a:txBody>
                  <a:tcPr anchor="ctr"/>
                </a:tc>
                <a:extLst>
                  <a:ext uri="{0D108BD9-81ED-4DB2-BD59-A6C34878D82A}">
                    <a16:rowId xmlns:a16="http://schemas.microsoft.com/office/drawing/2014/main" xmlns="" val="10002"/>
                  </a:ext>
                </a:extLst>
              </a:tr>
            </a:tbl>
          </a:graphicData>
        </a:graphic>
      </p:graphicFrame>
      <p:sp>
        <p:nvSpPr>
          <p:cNvPr id="3" name="TextBox 2"/>
          <p:cNvSpPr txBox="1"/>
          <p:nvPr/>
        </p:nvSpPr>
        <p:spPr>
          <a:xfrm>
            <a:off x="1270042" y="5232415"/>
            <a:ext cx="5287025" cy="584775"/>
          </a:xfrm>
          <a:prstGeom prst="rect">
            <a:avLst/>
          </a:prstGeom>
          <a:noFill/>
        </p:spPr>
        <p:txBody>
          <a:bodyPr wrap="none" rtlCol="0">
            <a:spAutoFit/>
          </a:bodyPr>
          <a:lstStyle/>
          <a:p>
            <a:r>
              <a:rPr lang="en-US" sz="3200" i="1" dirty="0"/>
              <a:t>Guess which plan is newer?</a:t>
            </a:r>
          </a:p>
        </p:txBody>
      </p:sp>
    </p:spTree>
    <p:extLst>
      <p:ext uri="{BB962C8B-B14F-4D97-AF65-F5344CB8AC3E}">
        <p14:creationId xmlns:p14="http://schemas.microsoft.com/office/powerpoint/2010/main" val="37598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Sweden has a 16% payroll tax to fund its Social Security Program.</a:t>
            </a:r>
          </a:p>
          <a:p>
            <a:r>
              <a:rPr lang="en-US" dirty="0" smtClean="0"/>
              <a:t>In 2000 it introduced a new Premium Pension Plan which diverted 2.5% of the payroll tax into individual accounts.  (Similar to a proposal by George W. Bush in 2005.)</a:t>
            </a:r>
          </a:p>
          <a:p>
            <a:r>
              <a:rPr lang="en-US" dirty="0" smtClean="0"/>
              <a:t>Any fund that had the correct E.U. regulatory approval and applied to be included in the program was accepted.  This led to 450 options when the program started.</a:t>
            </a:r>
            <a:endParaRPr lang="en-US" dirty="0"/>
          </a:p>
        </p:txBody>
      </p:sp>
    </p:spTree>
    <p:extLst>
      <p:ext uri="{BB962C8B-B14F-4D97-AF65-F5344CB8AC3E}">
        <p14:creationId xmlns:p14="http://schemas.microsoft.com/office/powerpoint/2010/main" val="2036133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Annoying Details</a:t>
            </a:r>
          </a:p>
        </p:txBody>
      </p:sp>
      <p:sp>
        <p:nvSpPr>
          <p:cNvPr id="3" name="Content Placeholder 2"/>
          <p:cNvSpPr>
            <a:spLocks noGrp="1"/>
          </p:cNvSpPr>
          <p:nvPr>
            <p:ph idx="1"/>
          </p:nvPr>
        </p:nvSpPr>
        <p:spPr/>
        <p:txBody>
          <a:bodyPr/>
          <a:lstStyle/>
          <a:p>
            <a:r>
              <a:rPr lang="en-US" sz="2800" dirty="0"/>
              <a:t> The FSA is funded immediately on January 1.  If an employee leaves in mid year takes the money with her. This is required by law.</a:t>
            </a:r>
          </a:p>
          <a:p>
            <a:endParaRPr lang="en-US" sz="2800" dirty="0"/>
          </a:p>
          <a:p>
            <a:r>
              <a:rPr lang="en-US" sz="2800" dirty="0"/>
              <a:t> The HSA: The University contribution is funded on January 1, the rest as contributions come in. Don’t know whether it could be changed. There are potential liquidity problems here for those who incur high medical costs early in the year. </a:t>
            </a:r>
          </a:p>
          <a:p>
            <a:pPr marL="0" indent="0">
              <a:buNone/>
            </a:pPr>
            <a:endParaRPr lang="en-US" sz="2800" dirty="0"/>
          </a:p>
        </p:txBody>
      </p:sp>
    </p:spTree>
    <p:extLst>
      <p:ext uri="{BB962C8B-B14F-4D97-AF65-F5344CB8AC3E}">
        <p14:creationId xmlns:p14="http://schemas.microsoft.com/office/powerpoint/2010/main" val="1257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Better Plan</a:t>
            </a:r>
          </a:p>
        </p:txBody>
      </p:sp>
      <p:sp>
        <p:nvSpPr>
          <p:cNvPr id="3" name="Content Placeholder 2"/>
          <p:cNvSpPr>
            <a:spLocks noGrp="1"/>
          </p:cNvSpPr>
          <p:nvPr>
            <p:ph idx="1"/>
          </p:nvPr>
        </p:nvSpPr>
        <p:spPr/>
        <p:txBody>
          <a:bodyPr>
            <a:normAutofit/>
          </a:bodyPr>
          <a:lstStyle/>
          <a:p>
            <a:r>
              <a:rPr lang="en-US" sz="2400" dirty="0"/>
              <a:t>Two plans with same premiums of $500 per month (to make math easy).  Adjust Max OOPCs to be the same.</a:t>
            </a:r>
          </a:p>
          <a:p>
            <a:endParaRPr lang="en-US" sz="2400" dirty="0"/>
          </a:p>
          <a:p>
            <a:r>
              <a:rPr lang="en-US" sz="2400" dirty="0"/>
              <a:t>Plan A (for annoying): $1000 deductible plus nasty </a:t>
            </a:r>
            <a:r>
              <a:rPr lang="en-US" sz="2400" dirty="0" smtClean="0"/>
              <a:t>“use </a:t>
            </a:r>
            <a:r>
              <a:rPr lang="en-US" sz="2400" dirty="0"/>
              <a:t>it or lose </a:t>
            </a:r>
            <a:r>
              <a:rPr lang="en-US" sz="2400" dirty="0" smtClean="0"/>
              <a:t>it” </a:t>
            </a:r>
            <a:r>
              <a:rPr lang="en-US" sz="2400" dirty="0"/>
              <a:t>FSA</a:t>
            </a:r>
          </a:p>
          <a:p>
            <a:endParaRPr lang="en-US" sz="2400" dirty="0"/>
          </a:p>
          <a:p>
            <a:r>
              <a:rPr lang="en-US" sz="2400" dirty="0"/>
              <a:t>Plan B (for better) </a:t>
            </a:r>
            <a:r>
              <a:rPr lang="en-US" sz="2400" b="1" dirty="0"/>
              <a:t>Keep the Savings Plan [save for tomorrow plan?  Better name???]</a:t>
            </a:r>
            <a:r>
              <a:rPr lang="en-US" sz="2400" dirty="0"/>
              <a:t>. Key: at least $4000 of HSA is funded Jan 1 to solve liquidity problems.  The debit card makes things easy.</a:t>
            </a:r>
          </a:p>
        </p:txBody>
      </p:sp>
    </p:spTree>
    <p:extLst>
      <p:ext uri="{BB962C8B-B14F-4D97-AF65-F5344CB8AC3E}">
        <p14:creationId xmlns:p14="http://schemas.microsoft.com/office/powerpoint/2010/main" val="3944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Propaganda (aka marketing)</a:t>
            </a:r>
          </a:p>
        </p:txBody>
      </p:sp>
      <p:sp>
        <p:nvSpPr>
          <p:cNvPr id="3" name="Content Placeholder 2"/>
          <p:cNvSpPr>
            <a:spLocks noGrp="1"/>
          </p:cNvSpPr>
          <p:nvPr>
            <p:ph idx="1"/>
          </p:nvPr>
        </p:nvSpPr>
        <p:spPr/>
        <p:txBody>
          <a:bodyPr>
            <a:normAutofit/>
          </a:bodyPr>
          <a:lstStyle/>
          <a:p>
            <a:r>
              <a:rPr lang="en-US" sz="2400" dirty="0"/>
              <a:t>If you choose the LD plan the first $1000 plus copays etc. are </a:t>
            </a:r>
            <a:r>
              <a:rPr lang="en-US" sz="2400" i="1" dirty="0"/>
              <a:t>on you</a:t>
            </a:r>
            <a:r>
              <a:rPr lang="en-US" sz="2400" dirty="0"/>
              <a:t>. Good luck submitting your claims to the FSA.  </a:t>
            </a:r>
          </a:p>
          <a:p>
            <a:endParaRPr lang="en-US" sz="2400" dirty="0"/>
          </a:p>
          <a:p>
            <a:r>
              <a:rPr lang="en-US" sz="2400" dirty="0"/>
              <a:t>If you choose the BETTER plan the first $4000 of expenses plus copays etc. are taken from your debit card account.  </a:t>
            </a:r>
            <a:r>
              <a:rPr lang="en-US" sz="2400" b="1" dirty="0"/>
              <a:t>If you do not spend $4000 you keep the rest for yourself!  </a:t>
            </a:r>
            <a:r>
              <a:rPr lang="en-US" sz="2400" dirty="0"/>
              <a:t>After that, the insurance company pays.</a:t>
            </a:r>
          </a:p>
          <a:p>
            <a:endParaRPr lang="en-US" sz="2400" dirty="0"/>
          </a:p>
          <a:p>
            <a:r>
              <a:rPr lang="en-US" sz="2400" dirty="0"/>
              <a:t>In future years, if you have built up a balance in excess of your maximum out of pocket costs you can either reduce your monthly premia or use it as an additional retirement account.</a:t>
            </a:r>
          </a:p>
        </p:txBody>
      </p:sp>
    </p:spTree>
    <p:extLst>
      <p:ext uri="{BB962C8B-B14F-4D97-AF65-F5344CB8AC3E}">
        <p14:creationId xmlns:p14="http://schemas.microsoft.com/office/powerpoint/2010/main" val="808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Framing</a:t>
            </a:r>
          </a:p>
        </p:txBody>
      </p:sp>
      <p:sp>
        <p:nvSpPr>
          <p:cNvPr id="3" name="Content Placeholder 2"/>
          <p:cNvSpPr>
            <a:spLocks noGrp="1"/>
          </p:cNvSpPr>
          <p:nvPr>
            <p:ph idx="1"/>
          </p:nvPr>
        </p:nvSpPr>
        <p:spPr/>
        <p:txBody>
          <a:bodyPr/>
          <a:lstStyle/>
          <a:p>
            <a:r>
              <a:rPr lang="en-US" sz="2800" dirty="0"/>
              <a:t>Goal is to reduce the pain of out of pocket spending both psychologically and in terms of hassles but also retain the incentive to economize since you get to pocket the savings yourself.  </a:t>
            </a:r>
            <a:endParaRPr lang="en-US" sz="2800" dirty="0" smtClean="0"/>
          </a:p>
          <a:p>
            <a:r>
              <a:rPr lang="en-US" sz="2800" dirty="0" smtClean="0"/>
              <a:t>A significant worry: “Behavioral Hazard” (</a:t>
            </a:r>
            <a:r>
              <a:rPr lang="en-US" sz="2800" dirty="0" err="1" smtClean="0"/>
              <a:t>Baiker</a:t>
            </a:r>
            <a:r>
              <a:rPr lang="en-US" sz="2800" dirty="0" smtClean="0"/>
              <a:t>, </a:t>
            </a:r>
            <a:r>
              <a:rPr lang="en-US" sz="2800" dirty="0" err="1" smtClean="0"/>
              <a:t>Mullainathan</a:t>
            </a:r>
            <a:r>
              <a:rPr lang="en-US" sz="2800" dirty="0" smtClean="0"/>
              <a:t>, </a:t>
            </a:r>
            <a:r>
              <a:rPr lang="en-US" sz="2800" dirty="0" err="1" smtClean="0"/>
              <a:t>Schwartzstein</a:t>
            </a:r>
            <a:r>
              <a:rPr lang="en-US" sz="2800" dirty="0" smtClean="0"/>
              <a:t>, QJE 2015) “Much high-value care is underused even when patient costs are low.”  Co-pays etc. need to be optimized.</a:t>
            </a:r>
            <a:endParaRPr lang="en-US" sz="2800" dirty="0"/>
          </a:p>
        </p:txBody>
      </p:sp>
    </p:spTree>
    <p:extLst>
      <p:ext uri="{BB962C8B-B14F-4D97-AF65-F5344CB8AC3E}">
        <p14:creationId xmlns:p14="http://schemas.microsoft.com/office/powerpoint/2010/main" val="39066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46D8F-D362-CC49-91AB-D33FE2BA4AF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BCC54C4B-F74D-FF44-A1B6-71A0FDA3C18F}"/>
              </a:ext>
            </a:extLst>
          </p:cNvPr>
          <p:cNvSpPr>
            <a:spLocks noGrp="1"/>
          </p:cNvSpPr>
          <p:nvPr>
            <p:ph idx="1"/>
          </p:nvPr>
        </p:nvSpPr>
        <p:spPr/>
        <p:txBody>
          <a:bodyPr/>
          <a:lstStyle/>
          <a:p>
            <a:r>
              <a:rPr lang="en-US" dirty="0"/>
              <a:t>Choice architecture matters!</a:t>
            </a:r>
          </a:p>
        </p:txBody>
      </p:sp>
    </p:spTree>
    <p:extLst>
      <p:ext uri="{BB962C8B-B14F-4D97-AF65-F5344CB8AC3E}">
        <p14:creationId xmlns:p14="http://schemas.microsoft.com/office/powerpoint/2010/main" val="45016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6" y="277822"/>
            <a:ext cx="11117943" cy="1185218"/>
          </a:xfrm>
        </p:spPr>
        <p:txBody>
          <a:bodyPr/>
          <a:lstStyle/>
          <a:p>
            <a:r>
              <a:rPr lang="en-US" sz="4800" dirty="0"/>
              <a:t>What is “Choice Architecture”?</a:t>
            </a:r>
            <a:r>
              <a:rPr lang="en-US" sz="4000" dirty="0"/>
              <a:t/>
            </a:r>
            <a:br>
              <a:rPr lang="en-US" sz="4000" dirty="0"/>
            </a:br>
            <a:r>
              <a:rPr lang="en-US" i="1" dirty="0"/>
              <a:t>Nudge </a:t>
            </a:r>
            <a:r>
              <a:rPr lang="en-US" dirty="0"/>
              <a:t>(2008) </a:t>
            </a:r>
            <a:r>
              <a:rPr lang="en-US" dirty="0" err="1"/>
              <a:t>Thaler</a:t>
            </a:r>
            <a:r>
              <a:rPr lang="en-US" dirty="0"/>
              <a:t> &amp; </a:t>
            </a:r>
            <a:r>
              <a:rPr lang="en-US" dirty="0" err="1"/>
              <a:t>Sunstein</a:t>
            </a:r>
            <a:endParaRPr lang="en-US" sz="4000" dirty="0"/>
          </a:p>
        </p:txBody>
      </p:sp>
      <p:sp>
        <p:nvSpPr>
          <p:cNvPr id="4" name="Inhaltsplatzhalter 3"/>
          <p:cNvSpPr>
            <a:spLocks noGrp="1"/>
          </p:cNvSpPr>
          <p:nvPr>
            <p:ph idx="1"/>
          </p:nvPr>
        </p:nvSpPr>
        <p:spPr>
          <a:xfrm>
            <a:off x="609599" y="1757680"/>
            <a:ext cx="11651674" cy="4643120"/>
          </a:xfrm>
        </p:spPr>
        <p:txBody>
          <a:bodyPr/>
          <a:lstStyle/>
          <a:p>
            <a:r>
              <a:rPr lang="en-US" dirty="0"/>
              <a:t>A choice architect creates the environment in which people make decisions:</a:t>
            </a:r>
          </a:p>
          <a:p>
            <a:pPr lvl="1"/>
            <a:r>
              <a:rPr lang="en-US" sz="2400" dirty="0"/>
              <a:t>Menus</a:t>
            </a:r>
          </a:p>
          <a:p>
            <a:pPr lvl="1"/>
            <a:r>
              <a:rPr lang="en-US" sz="2400" dirty="0"/>
              <a:t>Web sites (e.g. Amazon, Expedia, etc.)</a:t>
            </a:r>
          </a:p>
          <a:p>
            <a:pPr lvl="1"/>
            <a:endParaRPr lang="en-US" sz="2400" dirty="0"/>
          </a:p>
          <a:p>
            <a:r>
              <a:rPr lang="en-US" dirty="0"/>
              <a:t>Research shows that choice architecture has strong effects.</a:t>
            </a:r>
          </a:p>
          <a:p>
            <a:pPr lvl="1"/>
            <a:r>
              <a:rPr lang="en-US" sz="2400" dirty="0"/>
              <a:t>For example, automatic enrollment achieves 90%+ enrollment in pension plans.</a:t>
            </a:r>
          </a:p>
          <a:p>
            <a:r>
              <a:rPr lang="en-US" sz="2800" dirty="0"/>
              <a:t>But how long do nudges last?</a:t>
            </a:r>
          </a:p>
          <a:p>
            <a:pPr lvl="1"/>
            <a:endParaRPr lang="en-US" sz="2400" dirty="0"/>
          </a:p>
          <a:p>
            <a:r>
              <a:rPr lang="en-US" dirty="0"/>
              <a:t>Our study of the Premium Pension Plan shows that in some environments the effects of choice architecture can be large and long-lasting.</a:t>
            </a:r>
          </a:p>
        </p:txBody>
      </p:sp>
      <p:pic>
        <p:nvPicPr>
          <p:cNvPr id="9" name="Picture 8">
            <a:extLst>
              <a:ext uri="{FF2B5EF4-FFF2-40B4-BE49-F238E27FC236}">
                <a16:creationId xmlns:a16="http://schemas.microsoft.com/office/drawing/2014/main" xmlns="" id="{95C9640E-A603-444C-AB81-9EC6EEA6F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18" y="302219"/>
            <a:ext cx="2265360" cy="1160821"/>
          </a:xfrm>
          <a:prstGeom prst="rect">
            <a:avLst/>
          </a:prstGeom>
        </p:spPr>
      </p:pic>
    </p:spTree>
    <p:extLst>
      <p:ext uri="{BB962C8B-B14F-4D97-AF65-F5344CB8AC3E}">
        <p14:creationId xmlns:p14="http://schemas.microsoft.com/office/powerpoint/2010/main" val="3768421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B587FA0-7ECF-4B4A-BFC5-B14C311CB1C3}"/>
              </a:ext>
            </a:extLst>
          </p:cNvPr>
          <p:cNvSpPr/>
          <p:nvPr/>
        </p:nvSpPr>
        <p:spPr>
          <a:xfrm>
            <a:off x="6731351" y="3219860"/>
            <a:ext cx="2571675" cy="4364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A937039F-FF64-4B9E-9B93-C9365BA9CFE2}"/>
              </a:ext>
            </a:extLst>
          </p:cNvPr>
          <p:cNvSpPr/>
          <p:nvPr/>
        </p:nvSpPr>
        <p:spPr>
          <a:xfrm>
            <a:off x="8717972" y="2150918"/>
            <a:ext cx="1691302" cy="4364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a:t>The Battle of the Nudges</a:t>
            </a:r>
          </a:p>
        </p:txBody>
      </p:sp>
      <p:sp>
        <p:nvSpPr>
          <p:cNvPr id="11" name="Content Placeholder 2"/>
          <p:cNvSpPr>
            <a:spLocks noGrp="1"/>
          </p:cNvSpPr>
          <p:nvPr>
            <p:ph idx="1"/>
          </p:nvPr>
        </p:nvSpPr>
        <p:spPr>
          <a:xfrm>
            <a:off x="609600" y="1351280"/>
            <a:ext cx="11582400" cy="5354320"/>
          </a:xfrm>
        </p:spPr>
        <p:txBody>
          <a:bodyPr/>
          <a:lstStyle/>
          <a:p>
            <a:pPr>
              <a:spcBef>
                <a:spcPts val="1800"/>
              </a:spcBef>
            </a:pPr>
            <a:r>
              <a:rPr lang="en-US" b="1" dirty="0"/>
              <a:t>Nudge #1. </a:t>
            </a:r>
            <a:r>
              <a:rPr lang="en-US" dirty="0"/>
              <a:t>In the 2000 launch, a </a:t>
            </a:r>
            <a:r>
              <a:rPr lang="en-US" b="1" dirty="0"/>
              <a:t>default fund </a:t>
            </a:r>
            <a:r>
              <a:rPr lang="en-US" dirty="0"/>
              <a:t>was selected (AP7) for anyone not wishing to make a choice or for those who did not actively choose. We will call those who take the default fund Delegators.</a:t>
            </a:r>
          </a:p>
          <a:p>
            <a:pPr>
              <a:spcBef>
                <a:spcPts val="1800"/>
              </a:spcBef>
            </a:pPr>
            <a:r>
              <a:rPr lang="en-US" b="1" dirty="0"/>
              <a:t>Nudge #2. </a:t>
            </a:r>
            <a:r>
              <a:rPr lang="en-US" dirty="0"/>
              <a:t>The government </a:t>
            </a:r>
            <a:r>
              <a:rPr lang="en-US" b="1" dirty="0"/>
              <a:t>encouraged citizens to form a portfolio themselves</a:t>
            </a:r>
            <a:r>
              <a:rPr lang="en-US" dirty="0"/>
              <a:t>. We will call these people Do-It-Yourselfers (</a:t>
            </a:r>
            <a:r>
              <a:rPr lang="en-US" dirty="0" err="1"/>
              <a:t>DIYers</a:t>
            </a:r>
            <a:r>
              <a:rPr lang="en-US" dirty="0"/>
              <a:t>).   </a:t>
            </a:r>
          </a:p>
          <a:p>
            <a:pPr>
              <a:spcBef>
                <a:spcPts val="1800"/>
              </a:spcBef>
            </a:pPr>
            <a:r>
              <a:rPr lang="en-US" dirty="0"/>
              <a:t>Both the government and private funds advertised widely.  The government urging people to actively choose, the funds to choose their fund.</a:t>
            </a:r>
          </a:p>
          <a:p>
            <a:pPr>
              <a:spcBef>
                <a:spcPts val="1800"/>
              </a:spcBef>
            </a:pPr>
            <a:r>
              <a:rPr lang="en-US" dirty="0"/>
              <a:t>The ads from individual funds were primarily uninformative. </a:t>
            </a:r>
          </a:p>
        </p:txBody>
      </p:sp>
    </p:spTree>
    <p:extLst>
      <p:ext uri="{BB962C8B-B14F-4D97-AF65-F5344CB8AC3E}">
        <p14:creationId xmlns:p14="http://schemas.microsoft.com/office/powerpoint/2010/main" val="1350019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12192000" cy="812799"/>
          </a:xfrm>
          <a:prstGeom prst="rect">
            <a:avLst/>
          </a:prstGeom>
          <a:solidFill>
            <a:schemeClr val="tx1"/>
          </a:solidFill>
          <a:ln>
            <a:solidFill>
              <a:schemeClr val="bg1"/>
            </a:solidFill>
          </a:ln>
        </p:spPr>
        <p:txBody>
          <a:bodyPr/>
          <a:lstStyle/>
          <a:p>
            <a:r>
              <a:rPr lang="en-US" altLang="zh-CN" sz="4800" b="1" dirty="0">
                <a:solidFill>
                  <a:schemeClr val="bg1"/>
                </a:solidFill>
                <a:ea typeface="宋体" charset="-122"/>
              </a:rPr>
              <a:t>Harrison Ford Offers Investment Advice</a:t>
            </a:r>
            <a:endParaRPr lang="de-DE" sz="4800" b="1" dirty="0">
              <a:solidFill>
                <a:schemeClr val="bg1"/>
              </a:solidFill>
            </a:endParaRPr>
          </a:p>
        </p:txBody>
      </p:sp>
    </p:spTree>
    <p:extLst>
      <p:ext uri="{BB962C8B-B14F-4D97-AF65-F5344CB8AC3E}">
        <p14:creationId xmlns:p14="http://schemas.microsoft.com/office/powerpoint/2010/main" val="215915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z="4800" dirty="0">
                <a:ea typeface="宋体" charset="-122"/>
              </a:rPr>
              <a:t>Which Nudge Won?</a:t>
            </a:r>
            <a:endParaRPr lang="de-DE" sz="4800" dirty="0"/>
          </a:p>
        </p:txBody>
      </p:sp>
      <p:sp>
        <p:nvSpPr>
          <p:cNvPr id="3" name="Inhaltsplatzhalter 2"/>
          <p:cNvSpPr>
            <a:spLocks noGrp="1"/>
          </p:cNvSpPr>
          <p:nvPr>
            <p:ph idx="1"/>
          </p:nvPr>
        </p:nvSpPr>
        <p:spPr>
          <a:xfrm>
            <a:off x="609599" y="1757680"/>
            <a:ext cx="11078817" cy="4643120"/>
          </a:xfrm>
        </p:spPr>
        <p:txBody>
          <a:bodyPr/>
          <a:lstStyle/>
          <a:p>
            <a:pPr eaLnBrk="1" hangingPunct="1"/>
            <a:r>
              <a:rPr lang="en-US" altLang="zh-CN" sz="3000" dirty="0">
                <a:ea typeface="宋体" charset="-122"/>
                <a:sym typeface="Wingdings" pitchFamily="2" charset="2"/>
              </a:rPr>
              <a:t>The Do-It-Yourself Nudge won: Two-thirds (66.6%) of citizens chose to form their own portfolios. </a:t>
            </a:r>
          </a:p>
          <a:p>
            <a:pPr marL="0" indent="0" eaLnBrk="1" hangingPunct="1">
              <a:buNone/>
            </a:pPr>
            <a:endParaRPr lang="en-US" altLang="zh-CN" sz="3000" dirty="0">
              <a:ea typeface="宋体" charset="-122"/>
              <a:sym typeface="Wingdings" pitchFamily="2" charset="2"/>
            </a:endParaRPr>
          </a:p>
          <a:p>
            <a:pPr eaLnBrk="1" hangingPunct="1"/>
            <a:r>
              <a:rPr lang="en-US" altLang="zh-CN" sz="3000" dirty="0">
                <a:ea typeface="宋体" charset="-122"/>
                <a:sym typeface="Wingdings" pitchFamily="2" charset="2"/>
              </a:rPr>
              <a:t>In subsequent years, as new people joined the system (mainly younger people + immigrants), an increasing proportion chose the default fund. </a:t>
            </a:r>
          </a:p>
        </p:txBody>
      </p:sp>
    </p:spTree>
    <p:extLst>
      <p:ext uri="{BB962C8B-B14F-4D97-AF65-F5344CB8AC3E}">
        <p14:creationId xmlns:p14="http://schemas.microsoft.com/office/powerpoint/2010/main" val="2748012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7822"/>
            <a:ext cx="10932543" cy="846795"/>
          </a:xfrm>
        </p:spPr>
        <p:txBody>
          <a:bodyPr/>
          <a:lstStyle/>
          <a:p>
            <a:r>
              <a:rPr lang="en-US" altLang="zh-CN" sz="4800" dirty="0">
                <a:ea typeface="宋体" charset="-122"/>
              </a:rPr>
              <a:t>Investor Behavior: Initial Choices</a:t>
            </a:r>
            <a:endParaRPr lang="de-DE" sz="4800" dirty="0"/>
          </a:p>
        </p:txBody>
      </p:sp>
      <p:pic>
        <p:nvPicPr>
          <p:cNvPr id="3" name="Picture 2"/>
          <p:cNvPicPr>
            <a:picLocks noChangeAspect="1"/>
          </p:cNvPicPr>
          <p:nvPr/>
        </p:nvPicPr>
        <p:blipFill>
          <a:blip r:embed="rId2"/>
          <a:stretch>
            <a:fillRect/>
          </a:stretch>
        </p:blipFill>
        <p:spPr>
          <a:xfrm>
            <a:off x="1633839" y="1184670"/>
            <a:ext cx="8884063" cy="5195359"/>
          </a:xfrm>
          <a:prstGeom prst="rect">
            <a:avLst/>
          </a:prstGeom>
        </p:spPr>
      </p:pic>
      <p:sp>
        <p:nvSpPr>
          <p:cNvPr id="11" name="Rectangle 10">
            <a:extLst>
              <a:ext uri="{FF2B5EF4-FFF2-40B4-BE49-F238E27FC236}">
                <a16:creationId xmlns:a16="http://schemas.microsoft.com/office/drawing/2014/main" xmlns="" id="{D384A043-2DFC-4A15-9BC0-7B1471F485F4}"/>
              </a:ext>
            </a:extLst>
          </p:cNvPr>
          <p:cNvSpPr/>
          <p:nvPr/>
        </p:nvSpPr>
        <p:spPr>
          <a:xfrm>
            <a:off x="4595183" y="1113167"/>
            <a:ext cx="6096000" cy="954107"/>
          </a:xfrm>
          <a:prstGeom prst="rect">
            <a:avLst/>
          </a:prstGeom>
        </p:spPr>
        <p:txBody>
          <a:bodyPr>
            <a:spAutoFit/>
          </a:bodyPr>
          <a:lstStyle/>
          <a:p>
            <a:r>
              <a:rPr lang="en-US" sz="2800" dirty="0"/>
              <a:t>Two-thirds of those who joined in 2000 picked their own portfolios.</a:t>
            </a:r>
          </a:p>
        </p:txBody>
      </p:sp>
      <p:sp>
        <p:nvSpPr>
          <p:cNvPr id="12" name="Rectangle 11">
            <a:extLst>
              <a:ext uri="{FF2B5EF4-FFF2-40B4-BE49-F238E27FC236}">
                <a16:creationId xmlns:a16="http://schemas.microsoft.com/office/drawing/2014/main" xmlns="" id="{EFCDC079-29F7-4A35-A62B-8F95E6313377}"/>
              </a:ext>
            </a:extLst>
          </p:cNvPr>
          <p:cNvSpPr/>
          <p:nvPr/>
        </p:nvSpPr>
        <p:spPr>
          <a:xfrm>
            <a:off x="5489295" y="2951361"/>
            <a:ext cx="5028608" cy="954107"/>
          </a:xfrm>
          <a:prstGeom prst="rect">
            <a:avLst/>
          </a:prstGeom>
        </p:spPr>
        <p:txBody>
          <a:bodyPr wrap="square">
            <a:spAutoFit/>
          </a:bodyPr>
          <a:lstStyle/>
          <a:p>
            <a:r>
              <a:rPr lang="en-US" sz="2800" dirty="0"/>
              <a:t>But in recent years, almost no one is electing to be </a:t>
            </a:r>
            <a:r>
              <a:rPr lang="en-US" sz="2800" dirty="0" err="1"/>
              <a:t>DIYer</a:t>
            </a:r>
            <a:r>
              <a:rPr lang="en-US" sz="2800" dirty="0"/>
              <a:t>.</a:t>
            </a:r>
          </a:p>
        </p:txBody>
      </p:sp>
      <p:sp>
        <p:nvSpPr>
          <p:cNvPr id="13" name="Arrow: Right 6">
            <a:extLst>
              <a:ext uri="{FF2B5EF4-FFF2-40B4-BE49-F238E27FC236}">
                <a16:creationId xmlns:a16="http://schemas.microsoft.com/office/drawing/2014/main" xmlns="" id="{32DE5348-E782-4C84-BB13-70752C99F26E}"/>
              </a:ext>
            </a:extLst>
          </p:cNvPr>
          <p:cNvSpPr/>
          <p:nvPr/>
        </p:nvSpPr>
        <p:spPr>
          <a:xfrm rot="10800000">
            <a:off x="3192807" y="1383497"/>
            <a:ext cx="1219496"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Arrow: Right 7">
            <a:extLst>
              <a:ext uri="{FF2B5EF4-FFF2-40B4-BE49-F238E27FC236}">
                <a16:creationId xmlns:a16="http://schemas.microsoft.com/office/drawing/2014/main" xmlns="" id="{EC897F12-A443-4075-9BA4-9706497C9728}"/>
              </a:ext>
            </a:extLst>
          </p:cNvPr>
          <p:cNvSpPr/>
          <p:nvPr/>
        </p:nvSpPr>
        <p:spPr>
          <a:xfrm rot="7852015">
            <a:off x="6362616" y="4330821"/>
            <a:ext cx="954992"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Arrow: Right 8">
            <a:extLst>
              <a:ext uri="{FF2B5EF4-FFF2-40B4-BE49-F238E27FC236}">
                <a16:creationId xmlns:a16="http://schemas.microsoft.com/office/drawing/2014/main" xmlns="" id="{5662D1F3-9BAC-424A-A359-760C04CA5CEC}"/>
              </a:ext>
            </a:extLst>
          </p:cNvPr>
          <p:cNvSpPr/>
          <p:nvPr/>
        </p:nvSpPr>
        <p:spPr>
          <a:xfrm rot="3851809">
            <a:off x="9014377" y="4356321"/>
            <a:ext cx="954992"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Arrow: Right 9">
            <a:extLst>
              <a:ext uri="{FF2B5EF4-FFF2-40B4-BE49-F238E27FC236}">
                <a16:creationId xmlns:a16="http://schemas.microsoft.com/office/drawing/2014/main" xmlns="" id="{63374DD0-06F4-47EE-86CF-E201FA19FE44}"/>
              </a:ext>
            </a:extLst>
          </p:cNvPr>
          <p:cNvSpPr/>
          <p:nvPr/>
        </p:nvSpPr>
        <p:spPr>
          <a:xfrm rot="5400000">
            <a:off x="7673256" y="4411901"/>
            <a:ext cx="954992" cy="3952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2760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28663</TotalTime>
  <Words>2288</Words>
  <Application>Microsoft Office PowerPoint</Application>
  <PresentationFormat>Custom</PresentationFormat>
  <Paragraphs>242</Paragraphs>
  <Slides>44</Slides>
  <Notes>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Edge</vt:lpstr>
      <vt:lpstr>1_Edge</vt:lpstr>
      <vt:lpstr>Nudging in Practice: Retirement Saving and Health Insurance  Richard H. Thaler Booth School of Business University of Chicago</vt:lpstr>
      <vt:lpstr>What to wear after a 4:00am wake up call from Sweden</vt:lpstr>
      <vt:lpstr>When Nudges are Forever:  Inertia in the Swedish Premium Pension Plan</vt:lpstr>
      <vt:lpstr>Background</vt:lpstr>
      <vt:lpstr>What is “Choice Architecture”? Nudge (2008) Thaler &amp; Sunstein</vt:lpstr>
      <vt:lpstr>The Battle of the Nudges</vt:lpstr>
      <vt:lpstr>Harrison Ford Offers Investment Advice</vt:lpstr>
      <vt:lpstr>Which Nudge Won?</vt:lpstr>
      <vt:lpstr>Investor Behavior: Initial Choices</vt:lpstr>
      <vt:lpstr>Do Investors Change their Minds?</vt:lpstr>
      <vt:lpstr>DIYers are Not Very Active</vt:lpstr>
      <vt:lpstr>Extreme Inertia</vt:lpstr>
      <vt:lpstr>Features of Current AP7 Default Fund</vt:lpstr>
      <vt:lpstr>Leverage</vt:lpstr>
      <vt:lpstr>We cannot reject the hypothesis that 3.5 million  Swedish investors in the default fund are asleep.</vt:lpstr>
      <vt:lpstr>Allra Funds Scandal</vt:lpstr>
      <vt:lpstr>Investors in Allra are Slow to React</vt:lpstr>
      <vt:lpstr>Reforms?</vt:lpstr>
      <vt:lpstr>Let’s do a Pre-Mortem </vt:lpstr>
      <vt:lpstr>Scenario Simulation</vt:lpstr>
      <vt:lpstr>Another Pre-Mortem </vt:lpstr>
      <vt:lpstr>Recommended Changes</vt:lpstr>
      <vt:lpstr>Alternative Choice Architectures</vt:lpstr>
      <vt:lpstr>The Fund Platform</vt:lpstr>
      <vt:lpstr>When in Doubt: Re-boot</vt:lpstr>
      <vt:lpstr>When do nudges last forever?</vt:lpstr>
      <vt:lpstr>And now for something completely different</vt:lpstr>
      <vt:lpstr>PowerPoint Presentation</vt:lpstr>
      <vt:lpstr>PowerPoint Presentation</vt:lpstr>
      <vt:lpstr>The Menu of 48 Plan Options (shaded ≈ dominated )</vt:lpstr>
      <vt:lpstr>Health Insurance Decisions—Far from Optimal!</vt:lpstr>
      <vt:lpstr>Poor Decisions Continued…</vt:lpstr>
      <vt:lpstr>The Costs of Inertia (Ben Handel 2013 AER)</vt:lpstr>
      <vt:lpstr>More On Inertia..</vt:lpstr>
      <vt:lpstr>“What does a deductible do?” (Goldberg, Chandra, Handel and Kolstad ) </vt:lpstr>
      <vt:lpstr>Example: University of Chicago  Health Insurance Plans (some details omitted)</vt:lpstr>
      <vt:lpstr>U of C PPO Prices (more simplifying assumptions)</vt:lpstr>
      <vt:lpstr>Comparing the PPO Plans?*</vt:lpstr>
      <vt:lpstr>Do Employees get it right?</vt:lpstr>
      <vt:lpstr>Annoying Details</vt:lpstr>
      <vt:lpstr>Proposed Better Plan</vt:lpstr>
      <vt:lpstr>Propaganda (aka marketing)</vt:lpstr>
      <vt:lpstr>Ideal Framing</vt:lpstr>
      <vt:lpstr>Conclusion</vt:lpstr>
    </vt:vector>
  </TitlesOfParts>
  <Company>Cafe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YU</dc:creator>
  <cp:lastModifiedBy>Sall, Emily DePuy</cp:lastModifiedBy>
  <cp:revision>1162</cp:revision>
  <cp:lastPrinted>2003-05-15T17:18:32Z</cp:lastPrinted>
  <dcterms:created xsi:type="dcterms:W3CDTF">2010-08-24T16:06:12Z</dcterms:created>
  <dcterms:modified xsi:type="dcterms:W3CDTF">2018-06-29T12:18:47Z</dcterms:modified>
</cp:coreProperties>
</file>