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1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2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91" r:id="rId2"/>
    <p:sldMasterId id="2147483731" r:id="rId3"/>
    <p:sldMasterId id="2147483745" r:id="rId4"/>
    <p:sldMasterId id="2147483759" r:id="rId5"/>
    <p:sldMasterId id="2147483773" r:id="rId6"/>
    <p:sldMasterId id="2147483787" r:id="rId7"/>
    <p:sldMasterId id="2147483803" r:id="rId8"/>
    <p:sldMasterId id="2147483817" r:id="rId9"/>
    <p:sldMasterId id="2147483831" r:id="rId10"/>
    <p:sldMasterId id="2147483843" r:id="rId11"/>
    <p:sldMasterId id="2147483856" r:id="rId12"/>
    <p:sldMasterId id="2147483870" r:id="rId13"/>
  </p:sldMasterIdLst>
  <p:notesMasterIdLst>
    <p:notesMasterId r:id="rId232"/>
  </p:notesMasterIdLst>
  <p:handoutMasterIdLst>
    <p:handoutMasterId r:id="rId233"/>
  </p:handoutMasterIdLst>
  <p:sldIdLst>
    <p:sldId id="363" r:id="rId14"/>
    <p:sldId id="588" r:id="rId15"/>
    <p:sldId id="546" r:id="rId16"/>
    <p:sldId id="555" r:id="rId17"/>
    <p:sldId id="556" r:id="rId18"/>
    <p:sldId id="557" r:id="rId19"/>
    <p:sldId id="558" r:id="rId20"/>
    <p:sldId id="559" r:id="rId21"/>
    <p:sldId id="560" r:id="rId22"/>
    <p:sldId id="561" r:id="rId23"/>
    <p:sldId id="562" r:id="rId24"/>
    <p:sldId id="563" r:id="rId25"/>
    <p:sldId id="564" r:id="rId26"/>
    <p:sldId id="565" r:id="rId27"/>
    <p:sldId id="566" r:id="rId28"/>
    <p:sldId id="567" r:id="rId29"/>
    <p:sldId id="568" r:id="rId30"/>
    <p:sldId id="604" r:id="rId31"/>
    <p:sldId id="582" r:id="rId32"/>
    <p:sldId id="583" r:id="rId33"/>
    <p:sldId id="584" r:id="rId34"/>
    <p:sldId id="547" r:id="rId35"/>
    <p:sldId id="569" r:id="rId36"/>
    <p:sldId id="655" r:id="rId37"/>
    <p:sldId id="605" r:id="rId38"/>
    <p:sldId id="606" r:id="rId39"/>
    <p:sldId id="612" r:id="rId40"/>
    <p:sldId id="645" r:id="rId41"/>
    <p:sldId id="646" r:id="rId42"/>
    <p:sldId id="643" r:id="rId43"/>
    <p:sldId id="642" r:id="rId44"/>
    <p:sldId id="644" r:id="rId45"/>
    <p:sldId id="633" r:id="rId46"/>
    <p:sldId id="632" r:id="rId47"/>
    <p:sldId id="571" r:id="rId48"/>
    <p:sldId id="576" r:id="rId49"/>
    <p:sldId id="572" r:id="rId50"/>
    <p:sldId id="573" r:id="rId51"/>
    <p:sldId id="574" r:id="rId52"/>
    <p:sldId id="575" r:id="rId53"/>
    <p:sldId id="580" r:id="rId54"/>
    <p:sldId id="579" r:id="rId55"/>
    <p:sldId id="581" r:id="rId56"/>
    <p:sldId id="631" r:id="rId57"/>
    <p:sldId id="551" r:id="rId58"/>
    <p:sldId id="589" r:id="rId59"/>
    <p:sldId id="590" r:id="rId60"/>
    <p:sldId id="591" r:id="rId61"/>
    <p:sldId id="592" r:id="rId62"/>
    <p:sldId id="593" r:id="rId63"/>
    <p:sldId id="594" r:id="rId64"/>
    <p:sldId id="595" r:id="rId65"/>
    <p:sldId id="596" r:id="rId66"/>
    <p:sldId id="597" r:id="rId67"/>
    <p:sldId id="598" r:id="rId68"/>
    <p:sldId id="599" r:id="rId69"/>
    <p:sldId id="641" r:id="rId70"/>
    <p:sldId id="600" r:id="rId71"/>
    <p:sldId id="601" r:id="rId72"/>
    <p:sldId id="602" r:id="rId73"/>
    <p:sldId id="613" r:id="rId74"/>
    <p:sldId id="614" r:id="rId75"/>
    <p:sldId id="615" r:id="rId76"/>
    <p:sldId id="616" r:id="rId77"/>
    <p:sldId id="617" r:id="rId78"/>
    <p:sldId id="618" r:id="rId79"/>
    <p:sldId id="619" r:id="rId80"/>
    <p:sldId id="620" r:id="rId81"/>
    <p:sldId id="621" r:id="rId82"/>
    <p:sldId id="622" r:id="rId83"/>
    <p:sldId id="553" r:id="rId84"/>
    <p:sldId id="585" r:id="rId85"/>
    <p:sldId id="586" r:id="rId86"/>
    <p:sldId id="587" r:id="rId87"/>
    <p:sldId id="648" r:id="rId88"/>
    <p:sldId id="649" r:id="rId89"/>
    <p:sldId id="650" r:id="rId90"/>
    <p:sldId id="651" r:id="rId91"/>
    <p:sldId id="652" r:id="rId92"/>
    <p:sldId id="653" r:id="rId93"/>
    <p:sldId id="654" r:id="rId94"/>
    <p:sldId id="554" r:id="rId95"/>
    <p:sldId id="514" r:id="rId96"/>
    <p:sldId id="515" r:id="rId97"/>
    <p:sldId id="516" r:id="rId98"/>
    <p:sldId id="517" r:id="rId99"/>
    <p:sldId id="518" r:id="rId100"/>
    <p:sldId id="531" r:id="rId101"/>
    <p:sldId id="647" r:id="rId102"/>
    <p:sldId id="625" r:id="rId103"/>
    <p:sldId id="626" r:id="rId104"/>
    <p:sldId id="627" r:id="rId105"/>
    <p:sldId id="628" r:id="rId106"/>
    <p:sldId id="629" r:id="rId107"/>
    <p:sldId id="630" r:id="rId108"/>
    <p:sldId id="429" r:id="rId109"/>
    <p:sldId id="431" r:id="rId110"/>
    <p:sldId id="432" r:id="rId111"/>
    <p:sldId id="433" r:id="rId112"/>
    <p:sldId id="434" r:id="rId113"/>
    <p:sldId id="435" r:id="rId114"/>
    <p:sldId id="436" r:id="rId115"/>
    <p:sldId id="437" r:id="rId116"/>
    <p:sldId id="438" r:id="rId117"/>
    <p:sldId id="439" r:id="rId118"/>
    <p:sldId id="440" r:id="rId119"/>
    <p:sldId id="441" r:id="rId120"/>
    <p:sldId id="509" r:id="rId121"/>
    <p:sldId id="442" r:id="rId122"/>
    <p:sldId id="443" r:id="rId123"/>
    <p:sldId id="444" r:id="rId124"/>
    <p:sldId id="445" r:id="rId125"/>
    <p:sldId id="446" r:id="rId126"/>
    <p:sldId id="447" r:id="rId127"/>
    <p:sldId id="448" r:id="rId128"/>
    <p:sldId id="449" r:id="rId129"/>
    <p:sldId id="450" r:id="rId130"/>
    <p:sldId id="451" r:id="rId131"/>
    <p:sldId id="452" r:id="rId132"/>
    <p:sldId id="453" r:id="rId133"/>
    <p:sldId id="454" r:id="rId134"/>
    <p:sldId id="455" r:id="rId135"/>
    <p:sldId id="456" r:id="rId136"/>
    <p:sldId id="457" r:id="rId137"/>
    <p:sldId id="458" r:id="rId138"/>
    <p:sldId id="459" r:id="rId139"/>
    <p:sldId id="460" r:id="rId140"/>
    <p:sldId id="461" r:id="rId141"/>
    <p:sldId id="462" r:id="rId142"/>
    <p:sldId id="463" r:id="rId143"/>
    <p:sldId id="464" r:id="rId144"/>
    <p:sldId id="465" r:id="rId145"/>
    <p:sldId id="466" r:id="rId146"/>
    <p:sldId id="467" r:id="rId147"/>
    <p:sldId id="468" r:id="rId148"/>
    <p:sldId id="469" r:id="rId149"/>
    <p:sldId id="470" r:id="rId150"/>
    <p:sldId id="506" r:id="rId151"/>
    <p:sldId id="505" r:id="rId152"/>
    <p:sldId id="472" r:id="rId153"/>
    <p:sldId id="473" r:id="rId154"/>
    <p:sldId id="474" r:id="rId155"/>
    <p:sldId id="475" r:id="rId156"/>
    <p:sldId id="476" r:id="rId157"/>
    <p:sldId id="477" r:id="rId158"/>
    <p:sldId id="512" r:id="rId159"/>
    <p:sldId id="513" r:id="rId160"/>
    <p:sldId id="478" r:id="rId161"/>
    <p:sldId id="479" r:id="rId162"/>
    <p:sldId id="480" r:id="rId163"/>
    <p:sldId id="481" r:id="rId164"/>
    <p:sldId id="482" r:id="rId165"/>
    <p:sldId id="483" r:id="rId166"/>
    <p:sldId id="519" r:id="rId167"/>
    <p:sldId id="520" r:id="rId168"/>
    <p:sldId id="484" r:id="rId169"/>
    <p:sldId id="485" r:id="rId170"/>
    <p:sldId id="486" r:id="rId171"/>
    <p:sldId id="487" r:id="rId172"/>
    <p:sldId id="488" r:id="rId173"/>
    <p:sldId id="489" r:id="rId174"/>
    <p:sldId id="490" r:id="rId175"/>
    <p:sldId id="491" r:id="rId176"/>
    <p:sldId id="492" r:id="rId177"/>
    <p:sldId id="493" r:id="rId178"/>
    <p:sldId id="494" r:id="rId179"/>
    <p:sldId id="495" r:id="rId180"/>
    <p:sldId id="496" r:id="rId181"/>
    <p:sldId id="497" r:id="rId182"/>
    <p:sldId id="498" r:id="rId183"/>
    <p:sldId id="499" r:id="rId184"/>
    <p:sldId id="504" r:id="rId185"/>
    <p:sldId id="500" r:id="rId186"/>
    <p:sldId id="501" r:id="rId187"/>
    <p:sldId id="502" r:id="rId188"/>
    <p:sldId id="406" r:id="rId189"/>
    <p:sldId id="421" r:id="rId190"/>
    <p:sldId id="368" r:id="rId191"/>
    <p:sldId id="369" r:id="rId192"/>
    <p:sldId id="409" r:id="rId193"/>
    <p:sldId id="410" r:id="rId194"/>
    <p:sldId id="411" r:id="rId195"/>
    <p:sldId id="412" r:id="rId196"/>
    <p:sldId id="413" r:id="rId197"/>
    <p:sldId id="414" r:id="rId198"/>
    <p:sldId id="427" r:id="rId199"/>
    <p:sldId id="415" r:id="rId200"/>
    <p:sldId id="416" r:id="rId201"/>
    <p:sldId id="417" r:id="rId202"/>
    <p:sldId id="418" r:id="rId203"/>
    <p:sldId id="419" r:id="rId204"/>
    <p:sldId id="420" r:id="rId205"/>
    <p:sldId id="370" r:id="rId206"/>
    <p:sldId id="371" r:id="rId207"/>
    <p:sldId id="372" r:id="rId208"/>
    <p:sldId id="373" r:id="rId209"/>
    <p:sldId id="374" r:id="rId210"/>
    <p:sldId id="375" r:id="rId211"/>
    <p:sldId id="422" r:id="rId212"/>
    <p:sldId id="637" r:id="rId213"/>
    <p:sldId id="638" r:id="rId214"/>
    <p:sldId id="640" r:id="rId215"/>
    <p:sldId id="639" r:id="rId216"/>
    <p:sldId id="634" r:id="rId217"/>
    <p:sldId id="636" r:id="rId218"/>
    <p:sldId id="635" r:id="rId219"/>
    <p:sldId id="532" r:id="rId220"/>
    <p:sldId id="623" r:id="rId221"/>
    <p:sldId id="533" r:id="rId222"/>
    <p:sldId id="534" r:id="rId223"/>
    <p:sldId id="535" r:id="rId224"/>
    <p:sldId id="536" r:id="rId225"/>
    <p:sldId id="526" r:id="rId226"/>
    <p:sldId id="529" r:id="rId227"/>
    <p:sldId id="527" r:id="rId228"/>
    <p:sldId id="528" r:id="rId229"/>
    <p:sldId id="537" r:id="rId230"/>
    <p:sldId id="624" r:id="rId23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40404"/>
    <a:srgbClr val="0000FF"/>
    <a:srgbClr val="CCECFF"/>
    <a:srgbClr val="FF6600"/>
    <a:srgbClr val="CC9900"/>
    <a:srgbClr val="33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94707" autoAdjust="0"/>
  </p:normalViewPr>
  <p:slideViewPr>
    <p:cSldViewPr>
      <p:cViewPr>
        <p:scale>
          <a:sx n="53" d="100"/>
          <a:sy n="53" d="100"/>
        </p:scale>
        <p:origin x="-90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5936"/>
    </p:cViewPr>
  </p:sorterViewPr>
  <p:notesViewPr>
    <p:cSldViewPr>
      <p:cViewPr varScale="1">
        <p:scale>
          <a:sx n="83" d="100"/>
          <a:sy n="83" d="100"/>
        </p:scale>
        <p:origin x="381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4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63" Type="http://schemas.openxmlformats.org/officeDocument/2006/relationships/slide" Target="slides/slide50.xml"/><Relationship Id="rId84" Type="http://schemas.openxmlformats.org/officeDocument/2006/relationships/slide" Target="slides/slide71.xml"/><Relationship Id="rId138" Type="http://schemas.openxmlformats.org/officeDocument/2006/relationships/slide" Target="slides/slide125.xml"/><Relationship Id="rId159" Type="http://schemas.openxmlformats.org/officeDocument/2006/relationships/slide" Target="slides/slide146.xml"/><Relationship Id="rId170" Type="http://schemas.openxmlformats.org/officeDocument/2006/relationships/slide" Target="slides/slide157.xml"/><Relationship Id="rId191" Type="http://schemas.openxmlformats.org/officeDocument/2006/relationships/slide" Target="slides/slide178.xml"/><Relationship Id="rId205" Type="http://schemas.openxmlformats.org/officeDocument/2006/relationships/slide" Target="slides/slide192.xml"/><Relationship Id="rId226" Type="http://schemas.openxmlformats.org/officeDocument/2006/relationships/slide" Target="slides/slide213.xml"/><Relationship Id="rId107" Type="http://schemas.openxmlformats.org/officeDocument/2006/relationships/slide" Target="slides/slide9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53" Type="http://schemas.openxmlformats.org/officeDocument/2006/relationships/slide" Target="slides/slide40.xml"/><Relationship Id="rId74" Type="http://schemas.openxmlformats.org/officeDocument/2006/relationships/slide" Target="slides/slide61.xml"/><Relationship Id="rId128" Type="http://schemas.openxmlformats.org/officeDocument/2006/relationships/slide" Target="slides/slide115.xml"/><Relationship Id="rId149" Type="http://schemas.openxmlformats.org/officeDocument/2006/relationships/slide" Target="slides/slide136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2.xml"/><Relationship Id="rId160" Type="http://schemas.openxmlformats.org/officeDocument/2006/relationships/slide" Target="slides/slide147.xml"/><Relationship Id="rId181" Type="http://schemas.openxmlformats.org/officeDocument/2006/relationships/slide" Target="slides/slide168.xml"/><Relationship Id="rId216" Type="http://schemas.openxmlformats.org/officeDocument/2006/relationships/slide" Target="slides/slide203.xml"/><Relationship Id="rId237" Type="http://schemas.openxmlformats.org/officeDocument/2006/relationships/tableStyles" Target="tableStyles.xml"/><Relationship Id="rId22" Type="http://schemas.openxmlformats.org/officeDocument/2006/relationships/slide" Target="slides/slide9.xml"/><Relationship Id="rId43" Type="http://schemas.openxmlformats.org/officeDocument/2006/relationships/slide" Target="slides/slide30.xml"/><Relationship Id="rId64" Type="http://schemas.openxmlformats.org/officeDocument/2006/relationships/slide" Target="slides/slide51.xml"/><Relationship Id="rId118" Type="http://schemas.openxmlformats.org/officeDocument/2006/relationships/slide" Target="slides/slide105.xml"/><Relationship Id="rId139" Type="http://schemas.openxmlformats.org/officeDocument/2006/relationships/slide" Target="slides/slide126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150" Type="http://schemas.openxmlformats.org/officeDocument/2006/relationships/slide" Target="slides/slide137.xml"/><Relationship Id="rId155" Type="http://schemas.openxmlformats.org/officeDocument/2006/relationships/slide" Target="slides/slide142.xml"/><Relationship Id="rId171" Type="http://schemas.openxmlformats.org/officeDocument/2006/relationships/slide" Target="slides/slide158.xml"/><Relationship Id="rId176" Type="http://schemas.openxmlformats.org/officeDocument/2006/relationships/slide" Target="slides/slide163.xml"/><Relationship Id="rId192" Type="http://schemas.openxmlformats.org/officeDocument/2006/relationships/slide" Target="slides/slide179.xml"/><Relationship Id="rId197" Type="http://schemas.openxmlformats.org/officeDocument/2006/relationships/slide" Target="slides/slide184.xml"/><Relationship Id="rId206" Type="http://schemas.openxmlformats.org/officeDocument/2006/relationships/slide" Target="slides/slide193.xml"/><Relationship Id="rId227" Type="http://schemas.openxmlformats.org/officeDocument/2006/relationships/slide" Target="slides/slide214.xml"/><Relationship Id="rId201" Type="http://schemas.openxmlformats.org/officeDocument/2006/relationships/slide" Target="slides/slide188.xml"/><Relationship Id="rId222" Type="http://schemas.openxmlformats.org/officeDocument/2006/relationships/slide" Target="slides/slide209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59" Type="http://schemas.openxmlformats.org/officeDocument/2006/relationships/slide" Target="slides/slide46.xml"/><Relationship Id="rId103" Type="http://schemas.openxmlformats.org/officeDocument/2006/relationships/slide" Target="slides/slide90.xml"/><Relationship Id="rId108" Type="http://schemas.openxmlformats.org/officeDocument/2006/relationships/slide" Target="slides/slide95.xml"/><Relationship Id="rId124" Type="http://schemas.openxmlformats.org/officeDocument/2006/relationships/slide" Target="slides/slide111.xml"/><Relationship Id="rId129" Type="http://schemas.openxmlformats.org/officeDocument/2006/relationships/slide" Target="slides/slide116.xml"/><Relationship Id="rId54" Type="http://schemas.openxmlformats.org/officeDocument/2006/relationships/slide" Target="slides/slide41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40" Type="http://schemas.openxmlformats.org/officeDocument/2006/relationships/slide" Target="slides/slide127.xml"/><Relationship Id="rId145" Type="http://schemas.openxmlformats.org/officeDocument/2006/relationships/slide" Target="slides/slide132.xml"/><Relationship Id="rId161" Type="http://schemas.openxmlformats.org/officeDocument/2006/relationships/slide" Target="slides/slide148.xml"/><Relationship Id="rId166" Type="http://schemas.openxmlformats.org/officeDocument/2006/relationships/slide" Target="slides/slide153.xml"/><Relationship Id="rId182" Type="http://schemas.openxmlformats.org/officeDocument/2006/relationships/slide" Target="slides/slide169.xml"/><Relationship Id="rId187" Type="http://schemas.openxmlformats.org/officeDocument/2006/relationships/slide" Target="slides/slide174.xml"/><Relationship Id="rId217" Type="http://schemas.openxmlformats.org/officeDocument/2006/relationships/slide" Target="slides/slide20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12" Type="http://schemas.openxmlformats.org/officeDocument/2006/relationships/slide" Target="slides/slide199.xml"/><Relationship Id="rId233" Type="http://schemas.openxmlformats.org/officeDocument/2006/relationships/handoutMaster" Target="handoutMasters/handoutMaster1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49" Type="http://schemas.openxmlformats.org/officeDocument/2006/relationships/slide" Target="slides/slide36.xml"/><Relationship Id="rId114" Type="http://schemas.openxmlformats.org/officeDocument/2006/relationships/slide" Target="slides/slide101.xml"/><Relationship Id="rId119" Type="http://schemas.openxmlformats.org/officeDocument/2006/relationships/slide" Target="slides/slide106.xml"/><Relationship Id="rId44" Type="http://schemas.openxmlformats.org/officeDocument/2006/relationships/slide" Target="slides/slide31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130" Type="http://schemas.openxmlformats.org/officeDocument/2006/relationships/slide" Target="slides/slide117.xml"/><Relationship Id="rId135" Type="http://schemas.openxmlformats.org/officeDocument/2006/relationships/slide" Target="slides/slide122.xml"/><Relationship Id="rId151" Type="http://schemas.openxmlformats.org/officeDocument/2006/relationships/slide" Target="slides/slide138.xml"/><Relationship Id="rId156" Type="http://schemas.openxmlformats.org/officeDocument/2006/relationships/slide" Target="slides/slide143.xml"/><Relationship Id="rId177" Type="http://schemas.openxmlformats.org/officeDocument/2006/relationships/slide" Target="slides/slide164.xml"/><Relationship Id="rId198" Type="http://schemas.openxmlformats.org/officeDocument/2006/relationships/slide" Target="slides/slide185.xml"/><Relationship Id="rId172" Type="http://schemas.openxmlformats.org/officeDocument/2006/relationships/slide" Target="slides/slide159.xml"/><Relationship Id="rId193" Type="http://schemas.openxmlformats.org/officeDocument/2006/relationships/slide" Target="slides/slide180.xml"/><Relationship Id="rId202" Type="http://schemas.openxmlformats.org/officeDocument/2006/relationships/slide" Target="slides/slide189.xml"/><Relationship Id="rId207" Type="http://schemas.openxmlformats.org/officeDocument/2006/relationships/slide" Target="slides/slide194.xml"/><Relationship Id="rId223" Type="http://schemas.openxmlformats.org/officeDocument/2006/relationships/slide" Target="slides/slide210.xml"/><Relationship Id="rId228" Type="http://schemas.openxmlformats.org/officeDocument/2006/relationships/slide" Target="slides/slide215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slide" Target="slides/slide9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slide" Target="slides/slide91.xml"/><Relationship Id="rId120" Type="http://schemas.openxmlformats.org/officeDocument/2006/relationships/slide" Target="slides/slide107.xml"/><Relationship Id="rId125" Type="http://schemas.openxmlformats.org/officeDocument/2006/relationships/slide" Target="slides/slide112.xml"/><Relationship Id="rId141" Type="http://schemas.openxmlformats.org/officeDocument/2006/relationships/slide" Target="slides/slide128.xml"/><Relationship Id="rId146" Type="http://schemas.openxmlformats.org/officeDocument/2006/relationships/slide" Target="slides/slide133.xml"/><Relationship Id="rId167" Type="http://schemas.openxmlformats.org/officeDocument/2006/relationships/slide" Target="slides/slide154.xml"/><Relationship Id="rId188" Type="http://schemas.openxmlformats.org/officeDocument/2006/relationships/slide" Target="slides/slide17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162" Type="http://schemas.openxmlformats.org/officeDocument/2006/relationships/slide" Target="slides/slide149.xml"/><Relationship Id="rId183" Type="http://schemas.openxmlformats.org/officeDocument/2006/relationships/slide" Target="slides/slide170.xml"/><Relationship Id="rId213" Type="http://schemas.openxmlformats.org/officeDocument/2006/relationships/slide" Target="slides/slide200.xml"/><Relationship Id="rId218" Type="http://schemas.openxmlformats.org/officeDocument/2006/relationships/slide" Target="slides/slide205.xml"/><Relationship Id="rId234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110" Type="http://schemas.openxmlformats.org/officeDocument/2006/relationships/slide" Target="slides/slide97.xml"/><Relationship Id="rId115" Type="http://schemas.openxmlformats.org/officeDocument/2006/relationships/slide" Target="slides/slide102.xml"/><Relationship Id="rId131" Type="http://schemas.openxmlformats.org/officeDocument/2006/relationships/slide" Target="slides/slide118.xml"/><Relationship Id="rId136" Type="http://schemas.openxmlformats.org/officeDocument/2006/relationships/slide" Target="slides/slide123.xml"/><Relationship Id="rId157" Type="http://schemas.openxmlformats.org/officeDocument/2006/relationships/slide" Target="slides/slide144.xml"/><Relationship Id="rId178" Type="http://schemas.openxmlformats.org/officeDocument/2006/relationships/slide" Target="slides/slide165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52" Type="http://schemas.openxmlformats.org/officeDocument/2006/relationships/slide" Target="slides/slide139.xml"/><Relationship Id="rId173" Type="http://schemas.openxmlformats.org/officeDocument/2006/relationships/slide" Target="slides/slide160.xml"/><Relationship Id="rId194" Type="http://schemas.openxmlformats.org/officeDocument/2006/relationships/slide" Target="slides/slide181.xml"/><Relationship Id="rId199" Type="http://schemas.openxmlformats.org/officeDocument/2006/relationships/slide" Target="slides/slide186.xml"/><Relationship Id="rId203" Type="http://schemas.openxmlformats.org/officeDocument/2006/relationships/slide" Target="slides/slide190.xml"/><Relationship Id="rId208" Type="http://schemas.openxmlformats.org/officeDocument/2006/relationships/slide" Target="slides/slide195.xml"/><Relationship Id="rId229" Type="http://schemas.openxmlformats.org/officeDocument/2006/relationships/slide" Target="slides/slide216.xml"/><Relationship Id="rId19" Type="http://schemas.openxmlformats.org/officeDocument/2006/relationships/slide" Target="slides/slide6.xml"/><Relationship Id="rId224" Type="http://schemas.openxmlformats.org/officeDocument/2006/relationships/slide" Target="slides/slide211.xml"/><Relationship Id="rId14" Type="http://schemas.openxmlformats.org/officeDocument/2006/relationships/slide" Target="slides/slide1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56" Type="http://schemas.openxmlformats.org/officeDocument/2006/relationships/slide" Target="slides/slide43.xml"/><Relationship Id="rId77" Type="http://schemas.openxmlformats.org/officeDocument/2006/relationships/slide" Target="slides/slide64.xml"/><Relationship Id="rId100" Type="http://schemas.openxmlformats.org/officeDocument/2006/relationships/slide" Target="slides/slide87.xml"/><Relationship Id="rId105" Type="http://schemas.openxmlformats.org/officeDocument/2006/relationships/slide" Target="slides/slide92.xml"/><Relationship Id="rId126" Type="http://schemas.openxmlformats.org/officeDocument/2006/relationships/slide" Target="slides/slide113.xml"/><Relationship Id="rId147" Type="http://schemas.openxmlformats.org/officeDocument/2006/relationships/slide" Target="slides/slide134.xml"/><Relationship Id="rId168" Type="http://schemas.openxmlformats.org/officeDocument/2006/relationships/slide" Target="slides/slide15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121" Type="http://schemas.openxmlformats.org/officeDocument/2006/relationships/slide" Target="slides/slide108.xml"/><Relationship Id="rId142" Type="http://schemas.openxmlformats.org/officeDocument/2006/relationships/slide" Target="slides/slide129.xml"/><Relationship Id="rId163" Type="http://schemas.openxmlformats.org/officeDocument/2006/relationships/slide" Target="slides/slide150.xml"/><Relationship Id="rId184" Type="http://schemas.openxmlformats.org/officeDocument/2006/relationships/slide" Target="slides/slide171.xml"/><Relationship Id="rId189" Type="http://schemas.openxmlformats.org/officeDocument/2006/relationships/slide" Target="slides/slide176.xml"/><Relationship Id="rId219" Type="http://schemas.openxmlformats.org/officeDocument/2006/relationships/slide" Target="slides/slide206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01.xml"/><Relationship Id="rId230" Type="http://schemas.openxmlformats.org/officeDocument/2006/relationships/slide" Target="slides/slide217.xml"/><Relationship Id="rId235" Type="http://schemas.openxmlformats.org/officeDocument/2006/relationships/viewProps" Target="viewProps.xml"/><Relationship Id="rId25" Type="http://schemas.openxmlformats.org/officeDocument/2006/relationships/slide" Target="slides/slide12.xml"/><Relationship Id="rId46" Type="http://schemas.openxmlformats.org/officeDocument/2006/relationships/slide" Target="slides/slide33.xml"/><Relationship Id="rId67" Type="http://schemas.openxmlformats.org/officeDocument/2006/relationships/slide" Target="slides/slide54.xml"/><Relationship Id="rId116" Type="http://schemas.openxmlformats.org/officeDocument/2006/relationships/slide" Target="slides/slide103.xml"/><Relationship Id="rId137" Type="http://schemas.openxmlformats.org/officeDocument/2006/relationships/slide" Target="slides/slide124.xml"/><Relationship Id="rId158" Type="http://schemas.openxmlformats.org/officeDocument/2006/relationships/slide" Target="slides/slide145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62" Type="http://schemas.openxmlformats.org/officeDocument/2006/relationships/slide" Target="slides/slide49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111" Type="http://schemas.openxmlformats.org/officeDocument/2006/relationships/slide" Target="slides/slide98.xml"/><Relationship Id="rId132" Type="http://schemas.openxmlformats.org/officeDocument/2006/relationships/slide" Target="slides/slide119.xml"/><Relationship Id="rId153" Type="http://schemas.openxmlformats.org/officeDocument/2006/relationships/slide" Target="slides/slide140.xml"/><Relationship Id="rId174" Type="http://schemas.openxmlformats.org/officeDocument/2006/relationships/slide" Target="slides/slide161.xml"/><Relationship Id="rId179" Type="http://schemas.openxmlformats.org/officeDocument/2006/relationships/slide" Target="slides/slide166.xml"/><Relationship Id="rId195" Type="http://schemas.openxmlformats.org/officeDocument/2006/relationships/slide" Target="slides/slide182.xml"/><Relationship Id="rId209" Type="http://schemas.openxmlformats.org/officeDocument/2006/relationships/slide" Target="slides/slide196.xml"/><Relationship Id="rId190" Type="http://schemas.openxmlformats.org/officeDocument/2006/relationships/slide" Target="slides/slide177.xml"/><Relationship Id="rId204" Type="http://schemas.openxmlformats.org/officeDocument/2006/relationships/slide" Target="slides/slide191.xml"/><Relationship Id="rId220" Type="http://schemas.openxmlformats.org/officeDocument/2006/relationships/slide" Target="slides/slide207.xml"/><Relationship Id="rId225" Type="http://schemas.openxmlformats.org/officeDocument/2006/relationships/slide" Target="slides/slide212.xml"/><Relationship Id="rId15" Type="http://schemas.openxmlformats.org/officeDocument/2006/relationships/slide" Target="slides/slide2.xml"/><Relationship Id="rId36" Type="http://schemas.openxmlformats.org/officeDocument/2006/relationships/slide" Target="slides/slide23.xml"/><Relationship Id="rId57" Type="http://schemas.openxmlformats.org/officeDocument/2006/relationships/slide" Target="slides/slide44.xml"/><Relationship Id="rId106" Type="http://schemas.openxmlformats.org/officeDocument/2006/relationships/slide" Target="slides/slide93.xml"/><Relationship Id="rId127" Type="http://schemas.openxmlformats.org/officeDocument/2006/relationships/slide" Target="slides/slide11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52" Type="http://schemas.openxmlformats.org/officeDocument/2006/relationships/slide" Target="slides/slide39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slide" Target="slides/slide88.xml"/><Relationship Id="rId122" Type="http://schemas.openxmlformats.org/officeDocument/2006/relationships/slide" Target="slides/slide109.xml"/><Relationship Id="rId143" Type="http://schemas.openxmlformats.org/officeDocument/2006/relationships/slide" Target="slides/slide130.xml"/><Relationship Id="rId148" Type="http://schemas.openxmlformats.org/officeDocument/2006/relationships/slide" Target="slides/slide135.xml"/><Relationship Id="rId164" Type="http://schemas.openxmlformats.org/officeDocument/2006/relationships/slide" Target="slides/slide151.xml"/><Relationship Id="rId169" Type="http://schemas.openxmlformats.org/officeDocument/2006/relationships/slide" Target="slides/slide156.xml"/><Relationship Id="rId185" Type="http://schemas.openxmlformats.org/officeDocument/2006/relationships/slide" Target="slides/slide17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167.xml"/><Relationship Id="rId210" Type="http://schemas.openxmlformats.org/officeDocument/2006/relationships/slide" Target="slides/slide197.xml"/><Relationship Id="rId215" Type="http://schemas.openxmlformats.org/officeDocument/2006/relationships/slide" Target="slides/slide202.xml"/><Relationship Id="rId236" Type="http://schemas.openxmlformats.org/officeDocument/2006/relationships/theme" Target="theme/theme1.xml"/><Relationship Id="rId26" Type="http://schemas.openxmlformats.org/officeDocument/2006/relationships/slide" Target="slides/slide13.xml"/><Relationship Id="rId231" Type="http://schemas.openxmlformats.org/officeDocument/2006/relationships/slide" Target="slides/slide218.xml"/><Relationship Id="rId47" Type="http://schemas.openxmlformats.org/officeDocument/2006/relationships/slide" Target="slides/slide34.xml"/><Relationship Id="rId68" Type="http://schemas.openxmlformats.org/officeDocument/2006/relationships/slide" Target="slides/slide55.xml"/><Relationship Id="rId89" Type="http://schemas.openxmlformats.org/officeDocument/2006/relationships/slide" Target="slides/slide76.xml"/><Relationship Id="rId112" Type="http://schemas.openxmlformats.org/officeDocument/2006/relationships/slide" Target="slides/slide99.xml"/><Relationship Id="rId133" Type="http://schemas.openxmlformats.org/officeDocument/2006/relationships/slide" Target="slides/slide120.xml"/><Relationship Id="rId154" Type="http://schemas.openxmlformats.org/officeDocument/2006/relationships/slide" Target="slides/slide141.xml"/><Relationship Id="rId175" Type="http://schemas.openxmlformats.org/officeDocument/2006/relationships/slide" Target="slides/slide162.xml"/><Relationship Id="rId196" Type="http://schemas.openxmlformats.org/officeDocument/2006/relationships/slide" Target="slides/slide183.xml"/><Relationship Id="rId200" Type="http://schemas.openxmlformats.org/officeDocument/2006/relationships/slide" Target="slides/slide187.xml"/><Relationship Id="rId16" Type="http://schemas.openxmlformats.org/officeDocument/2006/relationships/slide" Target="slides/slide3.xml"/><Relationship Id="rId221" Type="http://schemas.openxmlformats.org/officeDocument/2006/relationships/slide" Target="slides/slide208.xml"/><Relationship Id="rId37" Type="http://schemas.openxmlformats.org/officeDocument/2006/relationships/slide" Target="slides/slide24.xml"/><Relationship Id="rId58" Type="http://schemas.openxmlformats.org/officeDocument/2006/relationships/slide" Target="slides/slide45.xml"/><Relationship Id="rId79" Type="http://schemas.openxmlformats.org/officeDocument/2006/relationships/slide" Target="slides/slide66.xml"/><Relationship Id="rId102" Type="http://schemas.openxmlformats.org/officeDocument/2006/relationships/slide" Target="slides/slide89.xml"/><Relationship Id="rId123" Type="http://schemas.openxmlformats.org/officeDocument/2006/relationships/slide" Target="slides/slide110.xml"/><Relationship Id="rId144" Type="http://schemas.openxmlformats.org/officeDocument/2006/relationships/slide" Target="slides/slide131.xml"/><Relationship Id="rId90" Type="http://schemas.openxmlformats.org/officeDocument/2006/relationships/slide" Target="slides/slide77.xml"/><Relationship Id="rId165" Type="http://schemas.openxmlformats.org/officeDocument/2006/relationships/slide" Target="slides/slide152.xml"/><Relationship Id="rId186" Type="http://schemas.openxmlformats.org/officeDocument/2006/relationships/slide" Target="slides/slide173.xml"/><Relationship Id="rId211" Type="http://schemas.openxmlformats.org/officeDocument/2006/relationships/slide" Target="slides/slide198.xml"/><Relationship Id="rId232" Type="http://schemas.openxmlformats.org/officeDocument/2006/relationships/notesMaster" Target="notesMasters/notesMaster1.xml"/><Relationship Id="rId27" Type="http://schemas.openxmlformats.org/officeDocument/2006/relationships/slide" Target="slides/slide14.xml"/><Relationship Id="rId48" Type="http://schemas.openxmlformats.org/officeDocument/2006/relationships/slide" Target="slides/slide35.xml"/><Relationship Id="rId69" Type="http://schemas.openxmlformats.org/officeDocument/2006/relationships/slide" Target="slides/slide56.xml"/><Relationship Id="rId113" Type="http://schemas.openxmlformats.org/officeDocument/2006/relationships/slide" Target="slides/slide100.xml"/><Relationship Id="rId134" Type="http://schemas.openxmlformats.org/officeDocument/2006/relationships/slide" Target="slides/slide12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SHD\assa_presentation\text_data\hd_claims.tx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86098519099424E-2"/>
          <c:y val="4.5138789469498133E-2"/>
          <c:w val="0.87075069856914078"/>
          <c:h val="0.79736280124075398"/>
        </c:manualLayout>
      </c:layout>
      <c:lineChart>
        <c:grouping val="standard"/>
        <c:varyColors val="0"/>
        <c:ser>
          <c:idx val="0"/>
          <c:order val="0"/>
          <c:tx>
            <c:v>Percentage of Home Delivery prescription fills</c:v>
          </c:tx>
          <c:spPr>
            <a:ln w="50800">
              <a:solidFill>
                <a:srgbClr val="FFFFFF"/>
              </a:solidFill>
            </a:ln>
          </c:spPr>
          <c:marker>
            <c:symbol val="none"/>
          </c:marker>
          <c:cat>
            <c:numRef>
              <c:f>hd_claims!$D$2:$D$55</c:f>
              <c:numCache>
                <c:formatCode>mmm\-yy</c:formatCode>
                <c:ptCount val="5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</c:numCache>
            </c:numRef>
          </c:cat>
          <c:val>
            <c:numRef>
              <c:f>hd_claims!$C$2:$C$55</c:f>
              <c:numCache>
                <c:formatCode>General</c:formatCode>
                <c:ptCount val="54"/>
                <c:pt idx="0">
                  <c:v>6.0265199999999846</c:v>
                </c:pt>
                <c:pt idx="1">
                  <c:v>6.3201999999999945</c:v>
                </c:pt>
                <c:pt idx="2">
                  <c:v>6.3500699999999997</c:v>
                </c:pt>
                <c:pt idx="3">
                  <c:v>6.0926099999999996</c:v>
                </c:pt>
                <c:pt idx="4">
                  <c:v>6.6091999999999995</c:v>
                </c:pt>
                <c:pt idx="5">
                  <c:v>6.8463099999999999</c:v>
                </c:pt>
                <c:pt idx="6">
                  <c:v>6.9689799999999975</c:v>
                </c:pt>
                <c:pt idx="7">
                  <c:v>6.4635700000000007</c:v>
                </c:pt>
                <c:pt idx="8">
                  <c:v>6.4551799999999995</c:v>
                </c:pt>
                <c:pt idx="9">
                  <c:v>6.7921199999999855</c:v>
                </c:pt>
                <c:pt idx="10">
                  <c:v>6.7289299999999965</c:v>
                </c:pt>
                <c:pt idx="11">
                  <c:v>6.0161899999999955</c:v>
                </c:pt>
                <c:pt idx="12">
                  <c:v>6.6618699999999995</c:v>
                </c:pt>
                <c:pt idx="13">
                  <c:v>6.3308600000000004</c:v>
                </c:pt>
                <c:pt idx="14">
                  <c:v>5.9804000000000004</c:v>
                </c:pt>
                <c:pt idx="15">
                  <c:v>6.0493000000000023</c:v>
                </c:pt>
                <c:pt idx="16">
                  <c:v>6.0633099999999995</c:v>
                </c:pt>
                <c:pt idx="17">
                  <c:v>6.0338700000000003</c:v>
                </c:pt>
                <c:pt idx="18">
                  <c:v>6.0573399999999955</c:v>
                </c:pt>
                <c:pt idx="19">
                  <c:v>5.9341299999999997</c:v>
                </c:pt>
                <c:pt idx="20">
                  <c:v>5.6626999999999965</c:v>
                </c:pt>
                <c:pt idx="21">
                  <c:v>5.8156699999999999</c:v>
                </c:pt>
                <c:pt idx="22">
                  <c:v>5.9154799999999996</c:v>
                </c:pt>
                <c:pt idx="23">
                  <c:v>5.8390399999999998</c:v>
                </c:pt>
                <c:pt idx="24">
                  <c:v>5.7901099999999985</c:v>
                </c:pt>
                <c:pt idx="25">
                  <c:v>5.23698</c:v>
                </c:pt>
                <c:pt idx="26">
                  <c:v>5.49716</c:v>
                </c:pt>
                <c:pt idx="27">
                  <c:v>5.5001299999999995</c:v>
                </c:pt>
                <c:pt idx="28">
                  <c:v>5.5590200000000003</c:v>
                </c:pt>
                <c:pt idx="29">
                  <c:v>5.3869499999999997</c:v>
                </c:pt>
                <c:pt idx="30">
                  <c:v>5.2982399999999998</c:v>
                </c:pt>
                <c:pt idx="31">
                  <c:v>5.3617900000000001</c:v>
                </c:pt>
                <c:pt idx="32">
                  <c:v>5.2408000000000001</c:v>
                </c:pt>
                <c:pt idx="33">
                  <c:v>5.4734100000000003</c:v>
                </c:pt>
                <c:pt idx="34">
                  <c:v>6.0562100000000001</c:v>
                </c:pt>
                <c:pt idx="35">
                  <c:v>6.7583900000000003</c:v>
                </c:pt>
                <c:pt idx="36">
                  <c:v>8.7818000000000005</c:v>
                </c:pt>
                <c:pt idx="37">
                  <c:v>14.130510000000001</c:v>
                </c:pt>
                <c:pt idx="38">
                  <c:v>17.170070000000031</c:v>
                </c:pt>
                <c:pt idx="39">
                  <c:v>17.506399999999989</c:v>
                </c:pt>
                <c:pt idx="40">
                  <c:v>16.880590000000002</c:v>
                </c:pt>
                <c:pt idx="41">
                  <c:v>17.51333</c:v>
                </c:pt>
                <c:pt idx="42">
                  <c:v>17.156980000000093</c:v>
                </c:pt>
                <c:pt idx="43">
                  <c:v>17.560339999999876</c:v>
                </c:pt>
                <c:pt idx="44">
                  <c:v>16.799139999999905</c:v>
                </c:pt>
                <c:pt idx="45">
                  <c:v>16.973719999999879</c:v>
                </c:pt>
                <c:pt idx="46">
                  <c:v>17.928439999999842</c:v>
                </c:pt>
                <c:pt idx="47">
                  <c:v>18.661100000000001</c:v>
                </c:pt>
                <c:pt idx="48">
                  <c:v>21.443950000000001</c:v>
                </c:pt>
                <c:pt idx="49">
                  <c:v>20.806760000000001</c:v>
                </c:pt>
                <c:pt idx="50">
                  <c:v>24.202550000000002</c:v>
                </c:pt>
                <c:pt idx="51">
                  <c:v>25.102900000000005</c:v>
                </c:pt>
                <c:pt idx="52">
                  <c:v>26.819900000000093</c:v>
                </c:pt>
                <c:pt idx="53">
                  <c:v>26.595299999999906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1D5-4C71-8128-2184B2C7D8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759424"/>
        <c:axId val="100760960"/>
      </c:lineChart>
      <c:dateAx>
        <c:axId val="100759424"/>
        <c:scaling>
          <c:orientation val="minMax"/>
          <c:max val="40118"/>
        </c:scaling>
        <c:delete val="0"/>
        <c:axPos val="b"/>
        <c:numFmt formatCode="mmm\-yy" sourceLinked="1"/>
        <c:majorTickMark val="cross"/>
        <c:minorTickMark val="none"/>
        <c:tickLblPos val="nextTo"/>
        <c:txPr>
          <a:bodyPr rot="-2700000"/>
          <a:lstStyle/>
          <a:p>
            <a:pPr>
              <a:defRPr sz="1400" b="1">
                <a:solidFill>
                  <a:srgbClr val="FFFFFF"/>
                </a:solidFill>
              </a:defRPr>
            </a:pPr>
            <a:endParaRPr lang="en-US"/>
          </a:p>
        </c:txPr>
        <c:crossAx val="100760960"/>
        <c:crosses val="autoZero"/>
        <c:auto val="1"/>
        <c:lblOffset val="100"/>
        <c:baseTimeUnit val="months"/>
        <c:majorUnit val="3"/>
        <c:majorTimeUnit val="months"/>
      </c:dateAx>
      <c:valAx>
        <c:axId val="100760960"/>
        <c:scaling>
          <c:orientation val="minMax"/>
          <c:max val="2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3200" b="1">
                <a:solidFill>
                  <a:srgbClr val="FFFFFF"/>
                </a:solidFill>
              </a:defRPr>
            </a:pPr>
            <a:endParaRPr lang="en-US"/>
          </a:p>
        </c:txPr>
        <c:crossAx val="1007594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85714285714308"/>
          <c:y val="0.55747126436781613"/>
          <c:w val="0.70000000000000062"/>
          <c:h val="0.87356321839080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Converted Rx's to Mail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41-4545-9172-EA8D67021B06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41-4545-9172-EA8D67021B06}"/>
              </c:ext>
            </c:extLst>
          </c:dPt>
          <c:cat>
            <c:strRef>
              <c:f>Sheet1!$A$2:$A$5</c:f>
              <c:strCache>
                <c:ptCount val="4"/>
                <c:pt idx="0">
                  <c:v>Before</c:v>
                </c:pt>
                <c:pt idx="1">
                  <c:v>After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100949</c:v>
                </c:pt>
                <c:pt idx="1">
                  <c:v>292872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41-4545-9172-EA8D67021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635968"/>
        <c:axId val="101637504"/>
      </c:barChart>
      <c:catAx>
        <c:axId val="1016359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01637504"/>
        <c:crosses val="autoZero"/>
        <c:auto val="1"/>
        <c:lblAlgn val="ctr"/>
        <c:lblOffset val="100"/>
        <c:noMultiLvlLbl val="0"/>
      </c:catAx>
      <c:valAx>
        <c:axId val="101637504"/>
        <c:scaling>
          <c:orientation val="minMax"/>
        </c:scaling>
        <c:delete val="0"/>
        <c:axPos val="l"/>
        <c:majorGridlines/>
        <c:numFmt formatCode="#,##0_);\(#,##0\)" sourceLinked="0"/>
        <c:majorTickMark val="out"/>
        <c:minorTickMark val="none"/>
        <c:tickLblPos val="nextTo"/>
        <c:spPr>
          <a:solidFill>
            <a:schemeClr val="tx1"/>
          </a:solidFill>
        </c:spPr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en-US"/>
          </a:p>
        </c:txPr>
        <c:crossAx val="10163596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tx1"/>
    </a:solidFill>
  </c:spPr>
  <c:txPr>
    <a:bodyPr/>
    <a:lstStyle/>
    <a:p>
      <a:pPr>
        <a:defRPr sz="1752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0.64447</cdr:x>
      <cdr:y>0.27273</cdr:y>
    </cdr:from>
    <cdr:to>
      <cdr:x>0.84073</cdr:x>
      <cdr:y>0.45455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4625" y="1371600"/>
          <a:ext cx="1600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0.77697</cdr:x>
      <cdr:y>0.62576</cdr:y>
    </cdr:from>
    <cdr:to>
      <cdr:x>0.97324</cdr:x>
      <cdr:y>0.82273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74614" y="3147059"/>
          <a:ext cx="1635456" cy="99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Active Choice </a:t>
          </a:r>
        </a:p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Program</a:t>
          </a:r>
          <a:endParaRPr lang="en-US" sz="2600" b="1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5FAF0-987E-4D6B-851B-C97985F74D94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CD14F-E692-4FFC-8C6F-29734CB11F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47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7A7003-060F-41FA-95B3-A1F138D96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01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A40D13-913F-483C-B29E-AE31C7052CF8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70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C3A1B8-690E-45D4-A050-FA0DE2A68ADF}" type="slidenum">
              <a:rPr lang="en-US" altLang="en-US">
                <a:solidFill>
                  <a:srgbClr val="000000"/>
                </a:solidFill>
              </a:rPr>
              <a:pPr/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6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2418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B3DC4B-7541-46F1-A529-B26903DCCF27}" type="slidenum">
              <a:rPr lang="en-US" smtClean="0">
                <a:latin typeface="Arial" charset="0"/>
                <a:cs typeface="Arial" charset="0"/>
              </a:rPr>
              <a:pPr/>
              <a:t>151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2581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B84D46-EEB7-4C54-AC74-C08A000D6306}" type="slidenum">
              <a:rPr lang="en-US" smtClean="0">
                <a:latin typeface="Arial" charset="0"/>
                <a:cs typeface="Arial" charset="0"/>
              </a:rPr>
              <a:pPr/>
              <a:t>152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967930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99645-16E3-4BF4-884B-CE1A43290C1A}" type="slidenum">
              <a:rPr lang="en-US" smtClean="0">
                <a:latin typeface="Arial" charset="0"/>
                <a:cs typeface="Arial" charset="0"/>
              </a:rPr>
              <a:pPr/>
              <a:t>156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3999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A1210F-6F96-458F-A4E1-416404FF3E8B}" type="slidenum">
              <a:rPr lang="en-US" smtClean="0">
                <a:latin typeface="Arial" charset="0"/>
                <a:cs typeface="Arial" charset="0"/>
              </a:rPr>
              <a:pPr/>
              <a:t>157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2310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834126-200D-4063-87B3-4E4B51301F41}" type="slidenum">
              <a:rPr lang="en-US" smtClean="0">
                <a:latin typeface="Arial" charset="0"/>
                <a:cs typeface="Arial" charset="0"/>
              </a:rPr>
              <a:pPr/>
              <a:t>158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112606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E0D8A7-5C97-436E-8EE0-8DE07D953991}" type="slidenum">
              <a:rPr lang="en-US" smtClean="0">
                <a:latin typeface="Arial" charset="0"/>
                <a:cs typeface="Arial" charset="0"/>
              </a:rPr>
              <a:pPr/>
              <a:t>160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05110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A14AB0-B923-4634-A623-912739D08369}" type="slidenum">
              <a:rPr lang="en-US" smtClean="0">
                <a:latin typeface="Arial" charset="0"/>
                <a:cs typeface="Arial" charset="0"/>
              </a:rPr>
              <a:pPr/>
              <a:t>161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38165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E043D-42F6-447B-A283-099D1CC861D3}" type="slidenum">
              <a:rPr lang="en-US" smtClean="0">
                <a:latin typeface="Arial" charset="0"/>
                <a:cs typeface="Arial" charset="0"/>
              </a:rPr>
              <a:pPr/>
              <a:t>162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866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C7CFF-86FD-4974-876C-4282546816FF}" type="slidenum">
              <a:rPr lang="en-US" smtClean="0">
                <a:latin typeface="Arial" charset="0"/>
                <a:cs typeface="Arial" charset="0"/>
              </a:rPr>
              <a:pPr/>
              <a:t>163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4125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927B-38F1-4C75-974E-97764C671B5C}" type="slidenum">
              <a:rPr lang="en-US" smtClean="0">
                <a:latin typeface="Arial" charset="0"/>
                <a:cs typeface="Arial" charset="0"/>
              </a:rPr>
              <a:pPr/>
              <a:t>165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14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414D1-CE35-467D-BC7E-264C0C0A7930}" type="slidenum">
              <a:rPr lang="en-US" altLang="en-US">
                <a:solidFill>
                  <a:srgbClr val="000000"/>
                </a:solidFill>
              </a:rPr>
              <a:pPr/>
              <a:t>16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7218" name="Rectangle 7"/>
          <p:cNvSpPr txBox="1">
            <a:spLocks noGrp="1" noChangeArrowheads="1"/>
          </p:cNvSpPr>
          <p:nvPr/>
        </p:nvSpPr>
        <p:spPr bwMode="auto">
          <a:xfrm>
            <a:off x="3971925" y="8832850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6" tIns="46588" rIns="93176" bIns="46588" anchor="b"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0250" indent="-28098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363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625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0888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80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52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924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96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0" hangingPunct="0"/>
            <a:fld id="{49DF8B77-9CCC-4594-8908-504BE36F8AB2}" type="slidenum">
              <a:rPr lang="en-US" altLang="en-US" sz="1200" smtClean="0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rPr>
              <a:pPr algn="r" eaLnBrk="0" hangingPunct="0"/>
              <a:t>16</a:t>
            </a:fld>
            <a:endParaRPr lang="en-US" altLang="en-US" sz="1200" smtClean="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77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4838"/>
            <a:ext cx="5140325" cy="4183062"/>
          </a:xfrm>
        </p:spPr>
        <p:txBody>
          <a:bodyPr lIns="93176" tIns="46588" rIns="93176" bIns="46588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392380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AB434-001D-4BE1-A163-D2B360EEEA77}" type="slidenum">
              <a:rPr lang="en-US" smtClean="0">
                <a:latin typeface="Arial" charset="0"/>
                <a:cs typeface="Arial" charset="0"/>
              </a:rPr>
              <a:pPr/>
              <a:t>166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62993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0FC35-EBC7-41FB-8136-E00CA8517C8E}" type="slidenum">
              <a:rPr lang="en-US" smtClean="0">
                <a:latin typeface="Arial" charset="0"/>
                <a:cs typeface="Arial" charset="0"/>
              </a:rPr>
              <a:pPr/>
              <a:t>167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03170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DDFFE-B3F5-4814-8743-0311D9A5FB60}" type="slidenum">
              <a:rPr lang="en-US" smtClean="0">
                <a:latin typeface="Arial" charset="0"/>
                <a:cs typeface="Arial" charset="0"/>
              </a:rPr>
              <a:pPr/>
              <a:t>168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43174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50B82-0047-43C0-9A69-ECA5488D1073}" type="slidenum">
              <a:rPr lang="en-US" smtClean="0">
                <a:latin typeface="Arial" charset="0"/>
                <a:cs typeface="Arial" charset="0"/>
              </a:rPr>
              <a:pPr/>
              <a:t>169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4020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CC7C-BCC8-4412-AB2E-F493DAE895DA}" type="slidenum">
              <a:rPr lang="en-US" smtClean="0">
                <a:latin typeface="Arial" charset="0"/>
                <a:cs typeface="Arial" charset="0"/>
              </a:rPr>
              <a:pPr/>
              <a:t>170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720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45449-2946-4605-9447-67683B77577A}" type="slidenum">
              <a:rPr lang="en-US" smtClean="0">
                <a:latin typeface="Arial" charset="0"/>
                <a:cs typeface="Arial" charset="0"/>
              </a:rPr>
              <a:pPr/>
              <a:t>171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94565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75" tIns="48238" rIns="96475" bIns="48238" anchor="b"/>
          <a:lstStyle/>
          <a:p>
            <a:pPr algn="r" defTabSz="965067"/>
            <a:fld id="{C141B240-6DBD-4B51-9A71-471133D896D5}" type="slidenum">
              <a:rPr lang="en-US" sz="1300"/>
              <a:pPr algn="r" defTabSz="965067"/>
              <a:t>174</a:t>
            </a:fld>
            <a:endParaRPr lang="en-US" sz="13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5841116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latin typeface="Arial" charset="0"/>
                <a:cs typeface="Arial" charset="0"/>
              </a:rPr>
              <a:pPr/>
              <a:t>176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795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latin typeface="Arial" charset="0"/>
                <a:cs typeface="Arial" charset="0"/>
              </a:rPr>
              <a:pPr/>
              <a:t>178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74165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E4A84-D343-4092-9687-80F31FBC0156}" type="slidenum">
              <a:rPr lang="en-US" smtClean="0">
                <a:latin typeface="Arial" charset="0"/>
                <a:cs typeface="Arial" charset="0"/>
              </a:rPr>
              <a:pPr/>
              <a:t>179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597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9766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/>
              <a:pPr/>
              <a:t>180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35946786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EADA6D-41DE-47DD-B4B0-D224B9B508E1}" type="slidenum">
              <a:rPr lang="en-US"/>
              <a:pPr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54313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6A83C0-2667-459D-BCBD-543F2FDD1851}" type="slidenum">
              <a:rPr lang="en-US"/>
              <a:pPr/>
              <a:t>182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3341759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96334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3395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/>
              <a:pPr/>
              <a:t>187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95585522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09966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76435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15645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29EB41-81F6-4E38-BF1D-3174BE2918CA}" type="slidenum">
              <a:rPr lang="en-US" smtClean="0">
                <a:latin typeface="Arial" charset="0"/>
                <a:cs typeface="Arial" charset="0"/>
              </a:rPr>
              <a:pPr/>
              <a:t>193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34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46956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BDA1EE-D4F9-45D9-91A9-878A61C4C92D}" type="slidenum">
              <a:rPr lang="en-US" smtClean="0">
                <a:latin typeface="Arial" charset="0"/>
                <a:cs typeface="Arial" charset="0"/>
              </a:rPr>
              <a:pPr/>
              <a:t>194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599192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3CCBE-2B72-42A6-A15E-5833AEC2005E}" type="slidenum">
              <a:rPr lang="en-US" smtClean="0">
                <a:latin typeface="Arial" charset="0"/>
                <a:cs typeface="Arial" charset="0"/>
              </a:rPr>
              <a:pPr/>
              <a:t>195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9764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922017-EA16-4FC2-9D64-500EE3EB4425}" type="slidenum">
              <a:rPr lang="en-US" smtClean="0">
                <a:latin typeface="Arial" charset="0"/>
                <a:cs typeface="Arial" charset="0"/>
              </a:rPr>
              <a:pPr/>
              <a:t>196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823887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A1F500-E37C-4477-8813-3F14BB15635F}" type="slidenum">
              <a:rPr lang="en-US" smtClean="0">
                <a:latin typeface="Arial" charset="0"/>
                <a:cs typeface="Arial" charset="0"/>
              </a:rPr>
              <a:pPr/>
              <a:t>197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190527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F9C9D-77CB-434B-9F6F-413D80DF660A}" type="slidenum">
              <a:rPr lang="en-US" smtClean="0">
                <a:latin typeface="Arial" charset="0"/>
                <a:cs typeface="Arial" charset="0"/>
              </a:rPr>
              <a:pPr/>
              <a:t>198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07745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graph displays the</a:t>
            </a:r>
            <a:r>
              <a:rPr lang="en-US" baseline="0" dirty="0" smtClean="0"/>
              <a:t> fraction of prescriptions that are filled through Home Delivery in a given month. The universe is all prescription refills in a given month. Note that Home Delivery prescriptions need to be refilled less often, since the supply of medicine goes up to 90 days. The supply limit for a retail prescription fill is 30 days. The Select Home Delivery program was in effect during the time period marked by the red vertical lines (November 2008-October 2009).  In November 2009, a more aggressive approach to increasing take-up of home delivery was adopted by the company which accounts for the increase in home delivery utilization in this period. We do not analyze this second program in this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19A8C7-BBB9-457A-9A05-592853CA6D1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136665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EF43E-8435-43E3-B61E-331EAC3F84E8}" type="slidenum">
              <a:rPr lang="en-US" smtClean="0">
                <a:latin typeface="Arial" charset="0"/>
                <a:cs typeface="Arial" charset="0"/>
              </a:rPr>
              <a:pPr/>
              <a:t>217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798826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218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75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03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75049-6E27-4E51-8573-3F7DE22F1F51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63807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6F23B-E573-47E5-95A7-7A2E618CFEA3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8889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F842BD-1054-4F0B-9439-92900D9C1F75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7359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45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06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91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60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7F63F-5346-457D-BF5C-35EFF58A165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86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BC757-12B6-4189-8973-A1B8F26907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704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233E8-6557-434D-A331-3B4349FD1F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49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47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18EC-6BBF-4B4B-B0FC-918023AD46E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50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08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22F50-457A-41FF-AEF4-2A609508C9DB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51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62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EC282-6163-48E2-B88A-C18B5D2951D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52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863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6EF6F-ABF9-4F20-91C4-81F8A26EDAB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40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78DE-85A9-40C4-8CE3-1D2151D6630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891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60411-83D6-4434-8348-57BADF18C37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55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222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6442A-53BF-4073-ADEA-6323762D95A2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72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399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01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C98C-784B-4093-8CBF-6561F8C1E9A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60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59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9560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60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422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AB434-001D-4BE1-A163-D2B360EEEA7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61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350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0FC35-EBC7-41FB-8136-E00CA8517C8E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62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817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DDFFE-B3F5-4814-8743-0311D9A5FB6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190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50B82-0047-43C0-9A69-ECA5488D1073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654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CC7C-BCC8-4412-AB2E-F493DAE895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65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0669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45449-2946-4605-9447-67683B77577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15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371DE-3D07-462C-8B76-E84E91C33ACB}" type="slidenum">
              <a:rPr lang="en-US" altLang="en-US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2456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75" tIns="48238" rIns="96475" bIns="48238" anchor="b"/>
          <a:lstStyle/>
          <a:p>
            <a:pPr algn="r" defTabSz="965067"/>
            <a:fld id="{C141B240-6DBD-4B51-9A71-471133D896D5}" type="slidenum">
              <a:rPr lang="en-US" sz="1300">
                <a:solidFill>
                  <a:srgbClr val="000000"/>
                </a:solidFill>
              </a:rPr>
              <a:pPr algn="r" defTabSz="965067"/>
              <a:t>69</a:t>
            </a:fld>
            <a:endParaRPr lang="en-US" sz="1300" dirty="0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745492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71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45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C7CFF-86FD-4974-876C-4282546816FF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72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029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82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947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29A43-9A11-457C-A35E-FF3DA5C13909}" type="slidenum">
              <a:rPr lang="en-US" smtClean="0">
                <a:latin typeface="Arial" charset="0"/>
                <a:cs typeface="Arial" charset="0"/>
              </a:rPr>
              <a:pPr/>
              <a:t>88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8362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04CC884-56B5-4523-9FF2-0EFEE2CD43FD}" type="slidenum">
              <a:rPr lang="en-US" altLang="en-US" sz="1200">
                <a:solidFill>
                  <a:schemeClr val="tx1"/>
                </a:solidFill>
              </a:rPr>
              <a:pPr eaLnBrk="1" hangingPunct="1"/>
              <a:t>90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53887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0910815-6469-411F-AEBA-DD2D84E20E77}" type="slidenum">
              <a:rPr lang="en-US" altLang="en-US" sz="1200">
                <a:solidFill>
                  <a:schemeClr val="tx1"/>
                </a:solidFill>
              </a:rPr>
              <a:pPr eaLnBrk="1" hangingPunct="1"/>
              <a:t>91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78339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1130048-0689-4BD1-9472-7A448783DD8A}" type="slidenum">
              <a:rPr lang="en-US" altLang="en-US" sz="1200">
                <a:solidFill>
                  <a:schemeClr val="tx1"/>
                </a:solidFill>
              </a:rPr>
              <a:pPr eaLnBrk="1" hangingPunct="1"/>
              <a:t>92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0823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8769FA5-270C-4E17-AD30-8BB2B1617ED4}" type="slidenum">
              <a:rPr lang="en-US" altLang="en-US" sz="1200">
                <a:solidFill>
                  <a:schemeClr val="tx1"/>
                </a:solidFill>
              </a:rPr>
              <a:pPr eaLnBrk="1" hangingPunct="1"/>
              <a:t>93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556864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E6C3558-0322-4193-BF3F-74C9329EAD2D}" type="slidenum">
              <a:rPr lang="en-US" altLang="en-US" sz="1200">
                <a:solidFill>
                  <a:schemeClr val="tx1"/>
                </a:solidFill>
              </a:rPr>
              <a:pPr eaLnBrk="1" hangingPunct="1"/>
              <a:t>94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2288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8C043-BFEF-49CB-B0E4-FAFA63CB8003}" type="slidenum">
              <a:rPr lang="en-US" altLang="en-US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6443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A971F0-B1C8-42D6-B1DE-136B5B498BB7}" type="slidenum">
              <a:rPr lang="en-US" altLang="en-US" sz="1200">
                <a:solidFill>
                  <a:schemeClr val="tx1"/>
                </a:solidFill>
              </a:rPr>
              <a:pPr eaLnBrk="1" hangingPunct="1"/>
              <a:t>95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51520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96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7021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EF43E-8435-43E3-B61E-331EAC3F84E8}" type="slidenum">
              <a:rPr lang="en-US" smtClean="0">
                <a:latin typeface="Arial" charset="0"/>
                <a:cs typeface="Arial" charset="0"/>
              </a:rPr>
              <a:pPr/>
              <a:t>97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7211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32023C-D743-4DB3-9078-1EEAFA5FEFC6}" type="slidenum">
              <a:rPr lang="en-US" smtClean="0">
                <a:latin typeface="Arial" charset="0"/>
                <a:cs typeface="Arial" charset="0"/>
              </a:rPr>
              <a:pPr/>
              <a:t>98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770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DD1E3-E578-4388-BCB5-37F9C7AC5EBA}" type="slidenum">
              <a:rPr lang="en-US" smtClean="0">
                <a:latin typeface="Arial" charset="0"/>
                <a:cs typeface="Arial" charset="0"/>
              </a:rPr>
              <a:pPr/>
              <a:t>99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6897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100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032310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101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6309245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29AA8A-7602-4716-8A27-AC04DCF4E5E6}" type="slidenum">
              <a:rPr lang="en-US" smtClean="0">
                <a:latin typeface="Arial" charset="0"/>
                <a:cs typeface="Arial" charset="0"/>
              </a:rPr>
              <a:pPr/>
              <a:t>102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97071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0B1231-2198-42D5-AA06-6D342A83A5AA}" type="slidenum">
              <a:rPr lang="en-US" smtClean="0">
                <a:latin typeface="Arial" charset="0"/>
                <a:cs typeface="Arial" charset="0"/>
              </a:rPr>
              <a:pPr/>
              <a:t>103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3194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B9D438-30DB-4A1A-B61B-B2FB726DEB69}" type="slidenum">
              <a:rPr lang="en-US" smtClean="0">
                <a:latin typeface="Arial" charset="0"/>
                <a:cs typeface="Arial" charset="0"/>
              </a:rPr>
              <a:pPr/>
              <a:t>104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30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BE1C01-AA0D-40DA-B761-F22E6A828762}" type="slidenum">
              <a:rPr lang="en-US" altLang="en-US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9212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70F107-0758-40C2-BCCD-5E2E0A1FD6D9}" type="slidenum">
              <a:rPr lang="en-US" smtClean="0">
                <a:latin typeface="Arial" charset="0"/>
                <a:cs typeface="Arial" charset="0"/>
              </a:rPr>
              <a:pPr/>
              <a:t>105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8340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29A43-9A11-457C-A35E-FF3DA5C13909}" type="slidenum">
              <a:rPr lang="en-US" smtClean="0">
                <a:latin typeface="Arial" charset="0"/>
                <a:cs typeface="Arial" charset="0"/>
              </a:rPr>
              <a:pPr/>
              <a:t>106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0326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5E0021-6D44-4B57-8D89-93D3C94C3A61}" type="slidenum">
              <a:rPr lang="en-US" smtClean="0">
                <a:latin typeface="Arial" charset="0"/>
                <a:cs typeface="Arial" charset="0"/>
              </a:rPr>
              <a:pPr/>
              <a:t>107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94134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DDA4B-1FCA-43A0-9A74-931AF787E136}" type="slidenum">
              <a:rPr lang="en-US" smtClean="0">
                <a:latin typeface="Arial" charset="0"/>
                <a:cs typeface="Arial" charset="0"/>
              </a:rPr>
              <a:pPr/>
              <a:t>109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90800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943339-D8DD-4C5B-8CB3-26ABB3700B13}" type="slidenum">
              <a:rPr lang="en-US" smtClean="0">
                <a:latin typeface="Arial" charset="0"/>
                <a:cs typeface="Arial" charset="0"/>
              </a:rPr>
              <a:pPr/>
              <a:t>110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3996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9039D7-C847-4F7E-82F5-780EE2867D59}" type="slidenum">
              <a:rPr lang="en-US" smtClean="0">
                <a:latin typeface="Arial" charset="0"/>
                <a:cs typeface="Arial" charset="0"/>
              </a:rPr>
              <a:pPr/>
              <a:t>111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0206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2F061C-51B8-49C5-A0F7-1CD43C181793}" type="slidenum">
              <a:rPr lang="en-US" smtClean="0">
                <a:latin typeface="Arial" charset="0"/>
                <a:cs typeface="Arial" charset="0"/>
              </a:rPr>
              <a:pPr/>
              <a:t>112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32108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F441F-F5F1-4D08-BED8-14536359FC50}" type="slidenum">
              <a:rPr lang="en-US" smtClean="0">
                <a:latin typeface="Arial" charset="0"/>
                <a:cs typeface="Arial" charset="0"/>
              </a:rPr>
              <a:pPr/>
              <a:t>113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7657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5E683D-36B1-42A1-8442-A09320B40289}" type="slidenum">
              <a:rPr lang="en-US" smtClean="0">
                <a:latin typeface="Arial" charset="0"/>
                <a:cs typeface="Arial" charset="0"/>
              </a:rPr>
              <a:pPr/>
              <a:t>114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9650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5C22585A-1E50-4632-A825-BF223E032A22}" type="slidenum">
              <a:rPr lang="en-US" sz="1300"/>
              <a:pPr algn="r" defTabSz="966702"/>
              <a:t>116</a:t>
            </a:fld>
            <a:endParaRPr lang="en-US" sz="1300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28214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86922-C3C4-4F18-9CD6-085FA045205D}" type="slidenum">
              <a:rPr lang="en-US" altLang="en-US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524213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117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9497645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118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348180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8A2DC-31E0-4D97-BED6-5C113F7470BA}" type="slidenum">
              <a:rPr lang="en-US" smtClean="0">
                <a:latin typeface="Arial" charset="0"/>
                <a:cs typeface="Arial" charset="0"/>
              </a:rPr>
              <a:pPr/>
              <a:t>119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90823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120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8995978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121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6721131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122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4697681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DC7DD6-DDD0-45A5-A4E3-A820EC1320D8}" type="slidenum">
              <a:rPr lang="en-US" smtClean="0">
                <a:latin typeface="Arial" charset="0"/>
                <a:cs typeface="Arial" charset="0"/>
              </a:rPr>
              <a:pPr/>
              <a:t>123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38841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52954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07027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latin typeface="Arial" charset="0"/>
                <a:cs typeface="Arial" charset="0"/>
              </a:rPr>
              <a:pPr/>
              <a:t>126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91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58105-3309-4722-8381-C1CFC6019AE1}" type="slidenum">
              <a:rPr lang="en-US" altLang="en-US">
                <a:solidFill>
                  <a:srgbClr val="000000"/>
                </a:solidFill>
              </a:rPr>
              <a:pPr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22649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7F63F-5346-457D-BF5C-35EFF58A1650}" type="slidenum">
              <a:rPr lang="en-US" smtClean="0">
                <a:latin typeface="Arial" charset="0"/>
                <a:cs typeface="Arial" charset="0"/>
              </a:rPr>
              <a:pPr/>
              <a:t>127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34114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BC757-12B6-4189-8973-A1B8F269076D}" type="slidenum">
              <a:rPr lang="en-US" smtClean="0">
                <a:latin typeface="Arial" charset="0"/>
                <a:cs typeface="Arial" charset="0"/>
              </a:rPr>
              <a:pPr/>
              <a:t>128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7264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233E8-6557-434D-A331-3B4349FD1FDA}" type="slidenum">
              <a:rPr lang="en-US" smtClean="0">
                <a:latin typeface="Arial" charset="0"/>
                <a:cs typeface="Arial" charset="0"/>
              </a:rPr>
              <a:pPr/>
              <a:t>129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4216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18EC-6BBF-4B4B-B0FC-918023AD46E8}" type="slidenum">
              <a:rPr lang="en-US" smtClean="0">
                <a:latin typeface="Arial" charset="0"/>
                <a:cs typeface="Arial" charset="0"/>
              </a:rPr>
              <a:pPr/>
              <a:t>130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757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22F50-457A-41FF-AEF4-2A609508C9DB}" type="slidenum">
              <a:rPr lang="en-US" smtClean="0">
                <a:latin typeface="Arial" charset="0"/>
                <a:cs typeface="Arial" charset="0"/>
              </a:rPr>
              <a:pPr/>
              <a:t>131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808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EC282-6163-48E2-B88A-C18B5D2951D7}" type="slidenum">
              <a:rPr lang="en-US" smtClean="0">
                <a:latin typeface="Arial" charset="0"/>
                <a:cs typeface="Arial" charset="0"/>
              </a:rPr>
              <a:pPr/>
              <a:t>132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1757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6EF6F-ABF9-4F20-91C4-81F8A26EDAB1}" type="slidenum">
              <a:rPr lang="en-US" smtClean="0">
                <a:latin typeface="Arial" charset="0"/>
                <a:cs typeface="Arial" charset="0"/>
              </a:rPr>
              <a:pPr/>
              <a:t>133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57268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78DE-85A9-40C4-8CE3-1D2151D66308}" type="slidenum">
              <a:rPr lang="en-US" smtClean="0">
                <a:latin typeface="Arial" charset="0"/>
                <a:cs typeface="Arial" charset="0"/>
              </a:rPr>
              <a:pPr/>
              <a:t>134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69240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60411-83D6-4434-8348-57BADF18C371}" type="slidenum">
              <a:rPr lang="en-US" smtClean="0">
                <a:latin typeface="Arial" charset="0"/>
                <a:cs typeface="Arial" charset="0"/>
              </a:rPr>
              <a:pPr/>
              <a:t>135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9636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6442A-53BF-4073-ADEA-6323762D95A2}" type="slidenum">
              <a:rPr lang="en-US" smtClean="0">
                <a:latin typeface="Arial" charset="0"/>
                <a:cs typeface="Arial" charset="0"/>
              </a:rPr>
              <a:pPr/>
              <a:t>136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303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7DE62B-3F82-4840-97E5-383CE7F767B7}" type="slidenum">
              <a:rPr lang="en-US" altLang="en-US">
                <a:solidFill>
                  <a:srgbClr val="000000"/>
                </a:solidFill>
              </a:rPr>
              <a:pPr/>
              <a:t>12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95329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C98C-784B-4093-8CBF-6561F8C1E9AC}" type="slidenum">
              <a:rPr lang="en-US" smtClean="0">
                <a:latin typeface="Arial" charset="0"/>
                <a:cs typeface="Arial" charset="0"/>
              </a:rPr>
              <a:pPr/>
              <a:t>137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3215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latin typeface="Arial" charset="0"/>
                <a:cs typeface="Arial" charset="0"/>
              </a:rPr>
              <a:pPr/>
              <a:t>138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74480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latin typeface="Arial" charset="0"/>
                <a:cs typeface="Arial" charset="0"/>
              </a:rPr>
              <a:pPr/>
              <a:t>139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9617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DDCE0D-2E6C-4202-BAF8-7B10FE882532}" type="slidenum">
              <a:rPr lang="en-US" smtClean="0">
                <a:latin typeface="Arial" charset="0"/>
                <a:cs typeface="Arial" charset="0"/>
              </a:rPr>
              <a:pPr/>
              <a:t>142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87376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122549-1FAA-4DA1-BCF3-B0A551301AB2}" type="slidenum">
              <a:rPr lang="en-US" smtClean="0">
                <a:latin typeface="Arial" charset="0"/>
                <a:cs typeface="Arial" charset="0"/>
              </a:rPr>
              <a:pPr/>
              <a:t>143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43535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4DE51B-7BE4-45A8-81AC-AAB09751ADF4}" type="slidenum">
              <a:rPr lang="en-US" smtClean="0">
                <a:latin typeface="Arial" charset="0"/>
                <a:cs typeface="Arial" charset="0"/>
              </a:rPr>
              <a:pPr/>
              <a:t>144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45024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257689-9BA1-43BE-993A-4E9C985334C5}" type="slidenum">
              <a:rPr lang="en-US" smtClean="0">
                <a:latin typeface="Arial" charset="0"/>
                <a:cs typeface="Arial" charset="0"/>
              </a:rPr>
              <a:pPr/>
              <a:t>145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818367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5C4BE1-3801-4A06-9678-70EDF63C7941}" type="slidenum">
              <a:rPr lang="en-US" smtClean="0">
                <a:latin typeface="Arial" charset="0"/>
                <a:cs typeface="Arial" charset="0"/>
              </a:rPr>
              <a:pPr/>
              <a:t>148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96099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840F4-C841-48C1-8EFC-018D77F1D052}" type="slidenum">
              <a:rPr lang="en-US" smtClean="0">
                <a:latin typeface="Arial" charset="0"/>
                <a:cs typeface="Arial" charset="0"/>
              </a:rPr>
              <a:pPr/>
              <a:t>149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29220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7F34C3-ECF3-43D8-B50F-8E6AF825CBC3}" type="slidenum">
              <a:rPr lang="en-US" smtClean="0">
                <a:latin typeface="Arial" charset="0"/>
                <a:cs typeface="Arial" charset="0"/>
              </a:rPr>
              <a:pPr/>
              <a:t>150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08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57D49-E1AD-4BB1-AE2B-4F440D9638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3179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044DC-21DE-484B-A884-20D487861F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2202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3622F-C096-4FE4-A795-36FF55199C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077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D42E8-CD4C-4F1A-9AF0-A459244604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4670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CB5C7-8942-4785-A498-2A78F46B7B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779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416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179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09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352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3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3294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858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440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3170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074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388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232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578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6541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5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2396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587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9338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04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951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935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461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2805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062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762000"/>
            <a:ext cx="7623175" cy="1752600"/>
          </a:xfrm>
        </p:spPr>
        <p:txBody>
          <a:bodyPr/>
          <a:lstStyle>
            <a:lvl1pPr algn="l">
              <a:defRPr sz="3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895600"/>
            <a:ext cx="7467600" cy="2743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F6165F6-6526-46DD-A9AC-DB54A3A9CB4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457200" y="3810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713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4C06F-785D-4A5D-BEEB-5DB02D7CA1C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88934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D10FD-8CB7-409F-95AC-B909ED1C04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82401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AA8CC-2CD5-4BFF-B763-5F67F68889F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2873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92BE8-9F19-4C63-852A-2926091C7D0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9453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85631-2384-45FC-BBC5-95F7B5C8CCD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9698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176B6-3FE0-40A1-BCAE-56C2A199F8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846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608B9-C76E-4A7D-9C77-0B766CE151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71488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C0053-D035-4AAC-A4E9-63013AADC77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630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65A7C-DEB3-48C2-A896-A7751487B44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2002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E1CBC-593D-4847-A558-5DD627DB59E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87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76F4CEE-9714-4CED-9FD6-C8648B1EAB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4EFDC1-C54E-41C9-9444-B728118338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7612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065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627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5604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8629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3139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814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9560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0026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21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1E5A5-584F-4CAA-AEA1-6BE773B17B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21262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7298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5705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5375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787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1537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0972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0808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8759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40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E85CF-7A03-4234-BAFB-2E84175A0E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801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7525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40530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0748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7124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5098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86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5A8C6-7DFB-424D-B6F1-A6C37C5089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373E2-969E-43A6-BD5D-5F94B41FFD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179A3-E180-45AE-94F9-C9E377AA03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71D48-2E43-4A9F-8590-6AF57416DE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413CC-C954-4B4E-87A1-FF0300A6B4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786C0-ED9C-41D6-876B-3382850A18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43004-D6FF-46D3-9D29-E65A83809A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F732B-9881-48EE-880C-261517E8FF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245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884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0018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695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006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3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887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6322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24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0409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37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009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115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26861-8CAD-4764-8892-B8303A2BF79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793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FD267-8861-4C48-8181-9D2FB644AF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301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E64C4-13FA-49A6-B002-E7E1DAD9D96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88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44D1B-BF9C-4216-866E-76B170664AD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69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711EB-2458-43AF-BEC7-09375412C0F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17413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BCAC8-7EBC-4340-8CFC-D6F652007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8360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7C912-422E-4808-B15F-0FB001F6007D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91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6C5F3-CD27-49CB-83EC-7758EBB93DF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9797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27AC5-AA6B-4222-A245-EF9A14C4751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846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46FFB-D639-4BDB-9DC3-D92CB4AC18B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5401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A1954-ECA9-4797-8B78-484B901C4536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1787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69C53-5F7C-475A-A497-9958DDD142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253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4BB3B-83AF-42EB-BA1F-D4446CBDB37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86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C4CB1-6647-466D-92A5-408F44D026F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03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2B1AB-0AE2-486B-9694-7D113D12CC1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124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289F7-6605-4117-9799-E6DCED57C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683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D0F83-1A11-4AA3-8432-A9F2E59C39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241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D36B7-F501-4063-9F80-916EE1AE74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1655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0C8FE-23AD-4584-9702-82F730F02E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09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E477-DE8E-4EFB-954B-5E3CDDAA53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889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4ED8A-4ED7-47CB-ABA5-D330915375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220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0279B-8FF9-4FC8-9807-D4CDB1FAE2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548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3A320-74A7-4C41-9F54-AE337666CF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5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13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54C808-EB59-46BE-B815-0A0248823D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6/29/2018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98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aramond" panose="02020404030301010803" pitchFamily="18" charset="0"/>
              </a:defRPr>
            </a:lvl1pPr>
          </a:lstStyle>
          <a:p>
            <a:fld id="{7A1A0E19-B963-4104-9C1B-5BE7940419B8}" type="slidenum">
              <a:rPr lang="en-US" altLang="en-US" smtClean="0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59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 kern="1200">
          <a:solidFill>
            <a:srgbClr val="0000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n"/>
        <a:defRPr sz="3000" kern="1200">
          <a:solidFill>
            <a:srgbClr val="0000FF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rgbClr val="0000FF"/>
        </a:buClr>
        <a:buChar char="•"/>
        <a:defRPr sz="2600" kern="1200">
          <a:solidFill>
            <a:srgbClr val="0000FF"/>
          </a:solidFill>
          <a:latin typeface="+mn-lt"/>
          <a:ea typeface="+mn-ea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rgbClr val="0000FF"/>
        </a:buClr>
        <a:buFont typeface="Arial" panose="020B0604020202020204" pitchFamily="34" charset="0"/>
        <a:buChar char="-"/>
        <a:defRPr sz="2200" kern="1200">
          <a:solidFill>
            <a:srgbClr val="0000FF"/>
          </a:solidFill>
          <a:latin typeface="+mn-lt"/>
          <a:ea typeface="+mn-ea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ü"/>
        <a:defRPr sz="2000" kern="1200">
          <a:solidFill>
            <a:srgbClr val="0000FF"/>
          </a:solidFill>
          <a:latin typeface="+mn-lt"/>
          <a:ea typeface="+mn-ea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§"/>
        <a:defRPr sz="2000" kern="1200">
          <a:solidFill>
            <a:srgbClr val="0000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0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24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650CCD-7AC3-4AD3-B831-AF6D7BF8B7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54C808-EB59-46BE-B815-0A0248823DF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latin typeface="Arial" charset="0"/>
              </a:defRPr>
            </a:lvl1pPr>
          </a:lstStyle>
          <a:p>
            <a:pPr>
              <a:defRPr/>
            </a:pPr>
            <a:fld id="{1DB9CD2A-57EC-4855-AF75-A2B642A760E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4396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EB0A5DA-EB00-47C5-B298-E7019E32C056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61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2314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7.bin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23.bin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24.bin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42.emf"/><Relationship Id="rId4" Type="http://schemas.openxmlformats.org/officeDocument/2006/relationships/oleObject" Target="../embeddings/oleObject25.bin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0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0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0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6.bin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7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0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8.bin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29.bin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30.bin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31.bin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32.bin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3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0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3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3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3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3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47.emf"/><Relationship Id="rId4" Type="http://schemas.openxmlformats.org/officeDocument/2006/relationships/oleObject" Target="../embeddings/oleObject34.bin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48.emf"/><Relationship Id="rId4" Type="http://schemas.openxmlformats.org/officeDocument/2006/relationships/oleObject" Target="../embeddings/oleObject35.bin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4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emf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5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0.xml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37.bin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5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2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39.bin"/></Relationships>
</file>

<file path=ppt/slides/_rels/slide18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123.xml"/><Relationship Id="rId7" Type="http://schemas.openxmlformats.org/officeDocument/2006/relationships/image" Target="../media/image54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53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55.wmf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56.wmf"/></Relationships>
</file>

<file path=ppt/slides/_rels/slide18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notesSlide" Target="../notesSlides/notesSlide124.xml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44.bin"/><Relationship Id="rId9" Type="http://schemas.openxmlformats.org/officeDocument/2006/relationships/image" Target="../media/image59.wmf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5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60.wmf"/><Relationship Id="rId4" Type="http://schemas.openxmlformats.org/officeDocument/2006/relationships/oleObject" Target="../embeddings/oleObject47.bin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6.xml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49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48.bin"/></Relationships>
</file>

<file path=ppt/slides/_rels/slide18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notesSlide" Target="../notesSlides/notesSlide127.xml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50.bin"/><Relationship Id="rId9" Type="http://schemas.openxmlformats.org/officeDocument/2006/relationships/image" Target="../media/image65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5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8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54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53.bin"/></Relationships>
</file>

<file path=ppt/slides/_rels/slide19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68.wmf"/><Relationship Id="rId9" Type="http://schemas.openxmlformats.org/officeDocument/2006/relationships/image" Target="../media/image70.wmf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71.wmf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73.emf"/><Relationship Id="rId4" Type="http://schemas.openxmlformats.org/officeDocument/2006/relationships/oleObject" Target="../embeddings/oleObject60.bin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4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4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78.png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06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3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93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9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4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4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2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4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5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6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7.bin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9.bin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5.emf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1.bin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75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22.bin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C3DBAD-CDCC-47D8-848A-B0816907D7A9}" type="slidenum">
              <a:rPr lang="en-US" altLang="en-US" smtClean="0">
                <a:latin typeface="Arial" charset="0"/>
                <a:cs typeface="Arial" charset="0"/>
              </a:rPr>
              <a:pPr/>
              <a:t>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142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Household finance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524000" y="5417403"/>
            <a:ext cx="632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/>
            <a:r>
              <a:rPr lang="en-US" sz="2400" dirty="0" smtClean="0">
                <a:latin typeface="Helvetica" charset="0"/>
              </a:rPr>
              <a:t>June 29, 2018</a:t>
            </a:r>
            <a:endParaRPr lang="en-US" sz="2400" dirty="0">
              <a:latin typeface="Helvetica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sz="1800">
              <a:latin typeface="Helvetica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543050"/>
            <a:ext cx="31432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pPr algn="l"/>
            <a:r>
              <a:rPr lang="en-US" altLang="en-US" b="1"/>
              <a:t>Financial Literacy and Education</a:t>
            </a:r>
          </a:p>
        </p:txBody>
      </p:sp>
      <p:graphicFrame>
        <p:nvGraphicFramePr>
          <p:cNvPr id="660483" name="Object 3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5257800" y="2590800"/>
          <a:ext cx="20891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754" name="Chart" r:id="rId3" imgW="4905451" imgH="3628949" progId="Excel.Chart.8">
                  <p:embed/>
                </p:oleObj>
              </mc:Choice>
              <mc:Fallback>
                <p:oleObj name="Chart" r:id="rId3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8502"/>
                      <a:stretch>
                        <a:fillRect/>
                      </a:stretch>
                    </p:blipFill>
                    <p:spPr bwMode="auto">
                      <a:xfrm>
                        <a:off x="5257800" y="2590800"/>
                        <a:ext cx="208915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4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7391400" y="2286000"/>
          <a:ext cx="1295400" cy="161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755" name="Chart" r:id="rId5" imgW="4905451" imgH="3628949" progId="Excel.Chart.8">
                  <p:embed/>
                </p:oleObj>
              </mc:Choice>
              <mc:Fallback>
                <p:oleObj name="Chart" r:id="rId5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0913" t="67339" r="45569" b="9863"/>
                      <a:stretch>
                        <a:fillRect/>
                      </a:stretch>
                    </p:blipFill>
                    <p:spPr bwMode="auto">
                      <a:xfrm>
                        <a:off x="7391400" y="2286000"/>
                        <a:ext cx="1295400" cy="161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0485" name="Text Box 5"/>
          <p:cNvSpPr txBox="1">
            <a:spLocks noChangeArrowheads="1"/>
          </p:cNvSpPr>
          <p:nvPr/>
        </p:nvSpPr>
        <p:spPr bwMode="auto">
          <a:xfrm>
            <a:off x="1066800" y="6248400"/>
            <a:ext cx="7635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 smtClean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Source: Health and Retirement Study, 2004</a:t>
            </a:r>
          </a:p>
        </p:txBody>
      </p:sp>
      <p:sp>
        <p:nvSpPr>
          <p:cNvPr id="660486" name="Text Box 6"/>
          <p:cNvSpPr txBox="1">
            <a:spLocks noChangeArrowheads="1"/>
          </p:cNvSpPr>
          <p:nvPr/>
        </p:nvSpPr>
        <p:spPr bwMode="auto">
          <a:xfrm>
            <a:off x="5394325" y="1382713"/>
            <a:ext cx="32162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 smtClean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Percent answering risk diversification correctly</a:t>
            </a:r>
          </a:p>
        </p:txBody>
      </p:sp>
      <p:graphicFrame>
        <p:nvGraphicFramePr>
          <p:cNvPr id="660487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457200" y="914400"/>
          <a:ext cx="490855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756" name="Chart" r:id="rId7" imgW="4905451" imgH="3628949" progId="Excel.Chart.8">
                  <p:embed/>
                </p:oleObj>
              </mc:Choice>
              <mc:Fallback>
                <p:oleObj name="Chart" r:id="rId7" imgW="4905451" imgH="362894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465" t="3363" r="30327" b="9180"/>
                      <a:stretch>
                        <a:fillRect/>
                      </a:stretch>
                    </p:blipFill>
                    <p:spPr bwMode="auto">
                      <a:xfrm>
                        <a:off x="457200" y="914400"/>
                        <a:ext cx="4908550" cy="510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8" name="Object 8"/>
          <p:cNvGraphicFramePr>
            <a:graphicFrameLocks noChangeAspect="1"/>
          </p:cNvGraphicFramePr>
          <p:nvPr/>
        </p:nvGraphicFramePr>
        <p:xfrm>
          <a:off x="5334000" y="2286000"/>
          <a:ext cx="208915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757" name="Chart" r:id="rId9" imgW="4924349" imgH="3619500" progId="Excel.Chart.8">
                  <p:embed/>
                </p:oleObj>
              </mc:Choice>
              <mc:Fallback>
                <p:oleObj name="Chart" r:id="rId9" imgW="4924349" imgH="3619500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5228"/>
                      <a:stretch>
                        <a:fillRect/>
                      </a:stretch>
                    </p:blipFill>
                    <p:spPr bwMode="auto">
                      <a:xfrm>
                        <a:off x="5334000" y="2286000"/>
                        <a:ext cx="208915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187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2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600" b="1" dirty="0" smtClean="0">
                <a:solidFill>
                  <a:srgbClr val="040404"/>
                </a:solidFill>
                <a:latin typeface="Gill Sans MT" pitchFamily="34" charset="0"/>
              </a:rPr>
              <a:t>Defaults and Participation</a:t>
            </a:r>
          </a:p>
          <a:p>
            <a:pPr marL="3175" indent="-3175" eaLnBrk="1" hangingPunct="1">
              <a:buFontTx/>
              <a:buNone/>
            </a:pP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Beshears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Choi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Laibson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and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Madrian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 (2010)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265" y="1244323"/>
            <a:ext cx="7632700" cy="56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600" b="1" dirty="0" smtClean="0">
                <a:solidFill>
                  <a:srgbClr val="040404"/>
                </a:solidFill>
                <a:latin typeface="Gill Sans MT" pitchFamily="34" charset="0"/>
              </a:rPr>
              <a:t>Default Stickiness</a:t>
            </a: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811" y="1179512"/>
            <a:ext cx="7508732" cy="552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72400" cy="533400"/>
          </a:xfrm>
        </p:spPr>
        <p:txBody>
          <a:bodyPr/>
          <a:lstStyle/>
          <a:p>
            <a:pPr eaLnBrk="1" hangingPunct="1"/>
            <a:r>
              <a:rPr lang="en-US" sz="3000" dirty="0" err="1" smtClean="0"/>
              <a:t>Choi</a:t>
            </a:r>
            <a:r>
              <a:rPr lang="en-US" sz="3000" dirty="0" smtClean="0"/>
              <a:t>, </a:t>
            </a:r>
            <a:r>
              <a:rPr lang="en-US" sz="3000" dirty="0" err="1" smtClean="0"/>
              <a:t>Laibson</a:t>
            </a:r>
            <a:r>
              <a:rPr lang="en-US" sz="3000" dirty="0" smtClean="0"/>
              <a:t>, </a:t>
            </a:r>
            <a:r>
              <a:rPr lang="en-US" sz="3000" dirty="0" err="1" smtClean="0"/>
              <a:t>Madrian</a:t>
            </a:r>
            <a:r>
              <a:rPr lang="en-US" sz="3000" dirty="0" smtClean="0"/>
              <a:t>, </a:t>
            </a:r>
            <a:r>
              <a:rPr lang="en-US" sz="3000" dirty="0" err="1" smtClean="0"/>
              <a:t>Metrick</a:t>
            </a:r>
            <a:r>
              <a:rPr lang="en-US" sz="3000" dirty="0" smtClean="0"/>
              <a:t> (2004)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1371600"/>
          <a:ext cx="9013825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3" name="Chart" r:id="rId4" imgW="9258300" imgH="5067300" progId="Excel.Sheet.8">
                  <p:embed/>
                </p:oleObj>
              </mc:Choice>
              <mc:Fallback>
                <p:oleObj name="Chart" r:id="rId4" imgW="9258300" imgH="50673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71600"/>
                        <a:ext cx="9013825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4937125" y="3184525"/>
            <a:ext cx="2103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8000"/>
                </a:solidFill>
              </a:rPr>
              <a:t>Hired before AE</a:t>
            </a:r>
          </a:p>
        </p:txBody>
      </p:sp>
      <p:sp>
        <p:nvSpPr>
          <p:cNvPr id="1029" name="Text Box 7"/>
          <p:cNvSpPr txBox="1">
            <a:spLocks noChangeArrowheads="1"/>
          </p:cNvSpPr>
          <p:nvPr/>
        </p:nvSpPr>
        <p:spPr bwMode="auto">
          <a:xfrm>
            <a:off x="3946525" y="4278313"/>
            <a:ext cx="2695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Hired after AE ended</a:t>
            </a:r>
          </a:p>
        </p:txBody>
      </p:sp>
      <p:sp>
        <p:nvSpPr>
          <p:cNvPr id="1030" name="Text Box 8"/>
          <p:cNvSpPr txBox="1">
            <a:spLocks noChangeArrowheads="1"/>
          </p:cNvSpPr>
          <p:nvPr/>
        </p:nvSpPr>
        <p:spPr bwMode="auto">
          <a:xfrm>
            <a:off x="6645275" y="2041525"/>
            <a:ext cx="211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6600"/>
                </a:solidFill>
              </a:rPr>
              <a:t>Hired during AE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1143000" y="6248400"/>
            <a:ext cx="7086600" cy="106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0038" y="1295400"/>
          <a:ext cx="8504237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27" name="Chart" r:id="rId4" imgW="8982151" imgH="4972202" progId="Excel.Sheet.8">
                  <p:embed/>
                </p:oleObj>
              </mc:Choice>
              <mc:Fallback>
                <p:oleObj name="Chart" r:id="rId4" imgW="8982151" imgH="4972202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1295400"/>
                        <a:ext cx="8504237" cy="533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219200"/>
          </a:xfrm>
        </p:spPr>
        <p:txBody>
          <a:bodyPr/>
          <a:lstStyle/>
          <a:p>
            <a:pPr eaLnBrk="1" hangingPunct="1"/>
            <a:r>
              <a:rPr lang="en-US" sz="3000" smtClean="0"/>
              <a:t>Employees enrolled under auto-enrollment cluster at the default contribution rate.</a:t>
            </a:r>
          </a:p>
        </p:txBody>
      </p:sp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2501900" y="2133600"/>
            <a:ext cx="1460500" cy="3124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H="1">
            <a:off x="3475038" y="2733675"/>
            <a:ext cx="715962" cy="333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230688" y="2322513"/>
            <a:ext cx="2279650" cy="9159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Default contribution</a:t>
            </a:r>
          </a:p>
          <a:p>
            <a:pPr eaLnBrk="0" hangingPunct="0"/>
            <a:r>
              <a:rPr lang="en-US" sz="1800"/>
              <a:t>rate under automatic</a:t>
            </a:r>
          </a:p>
          <a:p>
            <a:pPr eaLnBrk="0" hangingPunct="0"/>
            <a:r>
              <a:rPr lang="en-US" sz="1800"/>
              <a:t>enrollment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191000" y="2362200"/>
            <a:ext cx="2286000" cy="838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675" y="457200"/>
            <a:ext cx="8950325" cy="933450"/>
          </a:xfrm>
        </p:spPr>
        <p:txBody>
          <a:bodyPr/>
          <a:lstStyle/>
          <a:p>
            <a:pPr eaLnBrk="1" hangingPunct="1"/>
            <a:r>
              <a:rPr lang="en-US" smtClean="0"/>
              <a:t>Participants stay at the automatic enrollment defaults for a long time.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312738" y="1331913"/>
          <a:ext cx="8491537" cy="518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151" name="Chart" r:id="rId4" imgW="8972702" imgH="5476951" progId="Excel.Sheet.8">
                  <p:embed/>
                </p:oleObj>
              </mc:Choice>
              <mc:Fallback>
                <p:oleObj name="Chart" r:id="rId4" imgW="8972702" imgH="547695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1331913"/>
                        <a:ext cx="8491537" cy="5186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Automatic enrollment: Summary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56588" cy="4711700"/>
          </a:xfrm>
          <a:noFill/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Automatic enrollment dramatically increases 401(k) participation</a:t>
            </a:r>
          </a:p>
          <a:p>
            <a:pPr marL="177800" indent="-177800" eaLnBrk="1" hangingPunct="1"/>
            <a:r>
              <a:rPr lang="en-US" sz="2400" dirty="0" smtClean="0"/>
              <a:t>Participants hired under automatic enrollment tend to stay at the automatic enrollment defaults</a:t>
            </a:r>
          </a:p>
          <a:p>
            <a:pPr marL="177800" indent="-177800" eaLnBrk="1" hangingPunct="1"/>
            <a:r>
              <a:rPr lang="en-US" sz="2400" dirty="0" smtClean="0"/>
              <a:t>Similar default effects are observed for auto-escalation otherwise known as SMART (Save More Tomorrow; </a:t>
            </a:r>
            <a:r>
              <a:rPr lang="en-US" sz="2400" dirty="0" err="1" smtClean="0"/>
              <a:t>Benartzi</a:t>
            </a:r>
            <a:r>
              <a:rPr lang="en-US" sz="2400" dirty="0" smtClean="0"/>
              <a:t> and </a:t>
            </a:r>
            <a:r>
              <a:rPr lang="en-US" sz="2400" dirty="0" err="1" smtClean="0"/>
              <a:t>Thaler</a:t>
            </a:r>
            <a:r>
              <a:rPr lang="en-US" sz="2400" dirty="0" smtClean="0"/>
              <a:t>, 2004)</a:t>
            </a:r>
          </a:p>
          <a:p>
            <a:pPr marL="527050" lvl="1" indent="-177800" eaLnBrk="1" hangingPunct="1"/>
            <a:r>
              <a:rPr lang="en-US" sz="2000" dirty="0" smtClean="0"/>
              <a:t>Has two flavors: opt-out auto-escalation and opt-in auto-escalation (it’s the opt-out version that works – very few opt-in on their own)</a:t>
            </a:r>
          </a:p>
          <a:p>
            <a:pPr marL="177800" indent="-177800" eaLnBrk="1" hangingPunct="1"/>
            <a:r>
              <a:rPr lang="en-US" sz="2400" dirty="0" smtClean="0"/>
              <a:t>Also observe default effects for…</a:t>
            </a:r>
          </a:p>
          <a:p>
            <a:pPr marL="457200" lvl="1" indent="-165100" eaLnBrk="1" hangingPunct="1"/>
            <a:r>
              <a:rPr lang="en-US" sz="2400" dirty="0" smtClean="0"/>
              <a:t>cash distributions at separation</a:t>
            </a:r>
          </a:p>
          <a:p>
            <a:pPr marL="457200" lvl="1" indent="-165100" eaLnBrk="1" hangingPunct="1"/>
            <a:r>
              <a:rPr lang="en-US" sz="2400" dirty="0" smtClean="0"/>
              <a:t>saving rates at changing match thresholds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2B8E74-E8B5-4727-B680-8CAB64319AA4}" type="slidenum">
              <a:rPr lang="en-US" altLang="en-US" smtClean="0">
                <a:latin typeface="Arial" charset="0"/>
                <a:cs typeface="Arial" charset="0"/>
              </a:rPr>
              <a:pPr/>
              <a:t>106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Gauging employee attitudes to automatic enrollment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0085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firms with standard 401(k) plans (</a:t>
            </a:r>
            <a:r>
              <a:rPr lang="en-US" sz="2400" dirty="0" smtClean="0">
                <a:solidFill>
                  <a:srgbClr val="FF0000"/>
                </a:solidFill>
              </a:rPr>
              <a:t>no auto-enrollment</a:t>
            </a:r>
            <a:r>
              <a:rPr lang="en-US" sz="2400" dirty="0" smtClean="0"/>
              <a:t>), 2/3 of workers say that they should save more</a:t>
            </a:r>
          </a:p>
          <a:p>
            <a:pPr eaLnBrk="1" hangingPunct="1"/>
            <a:r>
              <a:rPr lang="en-US" sz="2400" dirty="0" smtClean="0"/>
              <a:t>Opt-out rates under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 are typically only 5%-10% (opt-out rates rarely exceed 20%)</a:t>
            </a:r>
          </a:p>
          <a:p>
            <a:pPr eaLnBrk="1" hangingPunct="1"/>
            <a:r>
              <a:rPr lang="en-US" sz="2400" dirty="0" smtClean="0"/>
              <a:t>Under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 employers report “no complaints” in 401(k) plans</a:t>
            </a:r>
          </a:p>
          <a:p>
            <a:pPr eaLnBrk="1" hangingPunct="1"/>
            <a:r>
              <a:rPr lang="en-US" sz="2400" dirty="0" smtClean="0"/>
              <a:t>In surveys, 97% of employees in auto-enrollment firms report that they approve of </a:t>
            </a:r>
            <a:r>
              <a:rPr lang="en-US" sz="2400" dirty="0" smtClean="0">
                <a:solidFill>
                  <a:srgbClr val="008000"/>
                </a:solidFill>
              </a:rPr>
              <a:t>auto-enrollment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 smtClean="0"/>
              <a:t>Even among employees who opt out of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, 79% report that they approve of auto-enrollment</a:t>
            </a:r>
          </a:p>
          <a:p>
            <a:pPr eaLnBrk="1" hangingPunct="1"/>
            <a:r>
              <a:rPr lang="en-US" sz="2400" dirty="0" smtClean="0"/>
              <a:t>The US government has adopted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. 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Additional evidence on Asset Allocation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Private account component of Swedish Social Security system (</a:t>
            </a:r>
            <a:r>
              <a:rPr lang="en-US" dirty="0" err="1" smtClean="0"/>
              <a:t>Cronqvist</a:t>
            </a:r>
            <a:r>
              <a:rPr lang="en-US" dirty="0" smtClean="0"/>
              <a:t> and </a:t>
            </a:r>
            <a:r>
              <a:rPr lang="en-US" dirty="0" err="1" smtClean="0"/>
              <a:t>Thaler</a:t>
            </a:r>
            <a:r>
              <a:rPr lang="en-US" dirty="0" smtClean="0"/>
              <a:t>, 2004)</a:t>
            </a:r>
          </a:p>
          <a:p>
            <a:pPr lvl="1" eaLnBrk="1" hangingPunct="1"/>
            <a:r>
              <a:rPr lang="en-US" dirty="0" smtClean="0"/>
              <a:t>At inception, one-third of assets are invested in the default fund</a:t>
            </a:r>
          </a:p>
          <a:p>
            <a:pPr lvl="1" eaLnBrk="1" hangingPunct="1"/>
            <a:r>
              <a:rPr lang="en-US" dirty="0" smtClean="0"/>
              <a:t>Subsequent enrollees invest 90% of assets in the default fund</a:t>
            </a:r>
          </a:p>
          <a:p>
            <a:pPr eaLnBrk="1" hangingPunct="1"/>
            <a:r>
              <a:rPr lang="en-US" dirty="0" smtClean="0"/>
              <a:t>Company match in employer stock (Choi, </a:t>
            </a:r>
            <a:r>
              <a:rPr lang="en-US" dirty="0" err="1" smtClean="0"/>
              <a:t>Laibson</a:t>
            </a:r>
            <a:r>
              <a:rPr lang="en-US" dirty="0" smtClean="0"/>
              <a:t> and </a:t>
            </a:r>
            <a:r>
              <a:rPr lang="en-US" dirty="0" err="1" smtClean="0"/>
              <a:t>Madrian</a:t>
            </a:r>
            <a:r>
              <a:rPr lang="en-US" dirty="0" smtClean="0"/>
              <a:t> 2009)</a:t>
            </a:r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Must  choose for oneself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590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9" grpId="0"/>
      <p:bldP spid="10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304800"/>
            <a:ext cx="9329737" cy="944563"/>
          </a:xfrm>
        </p:spPr>
        <p:txBody>
          <a:bodyPr/>
          <a:lstStyle/>
          <a:p>
            <a:pPr eaLnBrk="1" hangingPunct="1"/>
            <a:r>
              <a:rPr lang="en-US" sz="3200" dirty="0" smtClean="0"/>
              <a:t>The Flypaper Effect in Individual Investor Asset Allocation  </a:t>
            </a:r>
            <a:r>
              <a:rPr lang="en-US" sz="2400" dirty="0" smtClean="0"/>
              <a:t>(</a:t>
            </a:r>
            <a:r>
              <a:rPr lang="en-US" sz="2400" dirty="0" err="1" smtClean="0"/>
              <a:t>Choi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2009)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715375" cy="3525838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Studied a firm that used several different match systems in their 401(k) plan. 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I’ll discuss two of those regimes today: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8000"/>
                </a:solidFill>
              </a:rPr>
              <a:t>Match</a:t>
            </a:r>
            <a:r>
              <a:rPr lang="en-US" sz="2400" dirty="0" smtClean="0">
                <a:solidFill>
                  <a:srgbClr val="008000"/>
                </a:solidFill>
              </a:rPr>
              <a:t> allocated to employer stock and workers can reallocate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8000"/>
              </a:buClr>
            </a:pPr>
            <a:r>
              <a:rPr lang="en-US" sz="2400" dirty="0" smtClean="0">
                <a:solidFill>
                  <a:srgbClr val="008000"/>
                </a:solidFill>
              </a:rPr>
              <a:t>Call this “default” case (default is employer stock)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endParaRPr lang="en-US" sz="2400" dirty="0" smtClean="0">
              <a:solidFill>
                <a:srgbClr val="008000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00FF"/>
                </a:solidFill>
              </a:rPr>
              <a:t>Match</a:t>
            </a:r>
            <a:r>
              <a:rPr lang="en-US" sz="2400" dirty="0" smtClean="0">
                <a:solidFill>
                  <a:srgbClr val="0000FF"/>
                </a:solidFill>
              </a:rPr>
              <a:t> allocated to an asset actively chosen by workers;                  workers </a:t>
            </a:r>
            <a:r>
              <a:rPr lang="en-US" sz="2400" i="1" dirty="0" smtClean="0">
                <a:solidFill>
                  <a:srgbClr val="0000FF"/>
                </a:solidFill>
              </a:rPr>
              <a:t>required</a:t>
            </a:r>
            <a:r>
              <a:rPr lang="en-US" sz="2400" dirty="0" smtClean="0">
                <a:solidFill>
                  <a:srgbClr val="0000FF"/>
                </a:solidFill>
              </a:rPr>
              <a:t> to make an active designation. 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00FF"/>
              </a:buClr>
            </a:pPr>
            <a:r>
              <a:rPr lang="en-US" sz="2400" dirty="0" smtClean="0">
                <a:solidFill>
                  <a:srgbClr val="0000FF"/>
                </a:solidFill>
              </a:rPr>
              <a:t>Call this “active choice” case (workers must choose)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AutoNum type="arabicPeriod"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</p:txBody>
      </p:sp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28638" y="5745163"/>
            <a:ext cx="7324725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/>
              <a:t>Economically, these two systems are identical.</a:t>
            </a:r>
          </a:p>
          <a:p>
            <a:pPr eaLnBrk="0" hangingPunct="0"/>
            <a:r>
              <a:rPr lang="en-US" sz="2400"/>
              <a:t>They both allow workers to do whatever the worker wants. </a:t>
            </a:r>
          </a:p>
          <a:p>
            <a:pPr eaLnBrk="0" hangingPunct="0"/>
            <a:endParaRPr lang="en-US" sz="2400"/>
          </a:p>
          <a:p>
            <a:pPr eaLnBrk="0" hangingPunct="0"/>
            <a:endParaRPr 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among the Young (23-27). NLSY: Percentage of correct responses</a:t>
            </a:r>
          </a:p>
        </p:txBody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Interest rate: 79.2%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Inflation: 53.9%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Risk diversification:  46.6%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30572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61CFCE-F1DB-4572-96FD-FA921A927534}" type="slidenum">
              <a:rPr lang="en-US" altLang="en-US" smtClean="0">
                <a:latin typeface="Arial" charset="0"/>
                <a:cs typeface="Arial" charset="0"/>
              </a:rPr>
              <a:pPr/>
              <a:t>110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457200"/>
            <a:ext cx="8229600" cy="1295400"/>
          </a:xfrm>
        </p:spPr>
        <p:txBody>
          <a:bodyPr/>
          <a:lstStyle/>
          <a:p>
            <a:pPr eaLnBrk="1" hangingPunct="1"/>
            <a:r>
              <a:rPr lang="en-US" sz="3600" smtClean="0"/>
              <a:t>Consequences of the two regimes</a:t>
            </a:r>
          </a:p>
        </p:txBody>
      </p:sp>
      <p:graphicFrame>
        <p:nvGraphicFramePr>
          <p:cNvPr id="282627" name="Group 3"/>
          <p:cNvGraphicFramePr>
            <a:graphicFrameLocks noGrp="1"/>
          </p:cNvGraphicFramePr>
          <p:nvPr>
            <p:ph idx="1"/>
          </p:nvPr>
        </p:nvGraphicFramePr>
        <p:xfrm>
          <a:off x="-465138" y="1089025"/>
          <a:ext cx="9567863" cy="3552826"/>
        </p:xfrm>
        <a:graphic>
          <a:graphicData uri="http://schemas.openxmlformats.org/drawingml/2006/table">
            <a:tbl>
              <a:tblPr/>
              <a:tblGrid>
                <a:gridCol w="544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292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10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46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 Defaults into Employer Stock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Active choice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Own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6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Matching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22%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6646" name="Line 25"/>
          <p:cNvSpPr>
            <a:spLocks noChangeShapeType="1"/>
          </p:cNvSpPr>
          <p:nvPr/>
        </p:nvSpPr>
        <p:spPr bwMode="auto">
          <a:xfrm>
            <a:off x="5649913" y="2578100"/>
            <a:ext cx="147002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6647" name="Line 26"/>
          <p:cNvSpPr>
            <a:spLocks noChangeShapeType="1"/>
          </p:cNvSpPr>
          <p:nvPr/>
        </p:nvSpPr>
        <p:spPr bwMode="auto">
          <a:xfrm>
            <a:off x="7464425" y="2559050"/>
            <a:ext cx="1470025" cy="0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82651" name="Oval 27"/>
          <p:cNvSpPr>
            <a:spLocks noChangeArrowheads="1"/>
          </p:cNvSpPr>
          <p:nvPr/>
        </p:nvSpPr>
        <p:spPr bwMode="auto">
          <a:xfrm>
            <a:off x="57912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008000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82652" name="Oval 28"/>
          <p:cNvSpPr>
            <a:spLocks noChangeArrowheads="1"/>
          </p:cNvSpPr>
          <p:nvPr/>
        </p:nvSpPr>
        <p:spPr bwMode="auto">
          <a:xfrm>
            <a:off x="75438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3366FF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6650" name="Text Box 29"/>
          <p:cNvSpPr txBox="1">
            <a:spLocks noChangeArrowheads="1"/>
          </p:cNvSpPr>
          <p:nvPr/>
        </p:nvSpPr>
        <p:spPr bwMode="auto">
          <a:xfrm>
            <a:off x="5616575" y="990600"/>
            <a:ext cx="3527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u="sng"/>
              <a:t>Balances in employer stock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51" grpId="0" animBg="1"/>
      <p:bldP spid="282652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Cash Distributions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19263"/>
            <a:ext cx="8839200" cy="44116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What happens to savings plan balances when employees leave their jobs?</a:t>
            </a:r>
          </a:p>
          <a:p>
            <a:pPr eaLnBrk="1" hangingPunct="1"/>
            <a:r>
              <a:rPr lang="en-US" sz="2400" smtClean="0"/>
              <a:t>Employees can request a cash distribution or roll balances over into another account</a:t>
            </a:r>
          </a:p>
          <a:p>
            <a:pPr lvl="1" eaLnBrk="1" hangingPunct="1"/>
            <a:r>
              <a:rPr lang="en-US" sz="2000" smtClean="0"/>
              <a:t>Balances &gt;$5000:  default leaves balances with former employer</a:t>
            </a:r>
          </a:p>
          <a:p>
            <a:pPr lvl="1" eaLnBrk="1" hangingPunct="1"/>
            <a:r>
              <a:rPr lang="en-US" sz="2000" smtClean="0"/>
              <a:t>Balances &lt;$5000:  default distributes balances as cash transfer</a:t>
            </a:r>
          </a:p>
          <a:p>
            <a:pPr eaLnBrk="1" hangingPunct="1"/>
            <a:r>
              <a:rPr lang="en-US" sz="2400" smtClean="0"/>
              <a:t>Vast majority of employees accept default (Choi et al. 2002, 2004a and 2004b)</a:t>
            </a:r>
          </a:p>
          <a:p>
            <a:pPr eaLnBrk="1" hangingPunct="1"/>
            <a:r>
              <a:rPr lang="en-US" sz="2400" smtClean="0"/>
              <a:t>When employees receive small cash distributions, balances typically consumed (Poterba, Venti and Wise 1998)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Post-Retirement Distributions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Social Security</a:t>
            </a:r>
          </a:p>
          <a:p>
            <a:pPr lvl="1" eaLnBrk="1" hangingPunct="1"/>
            <a:r>
              <a:rPr lang="en-US" smtClean="0"/>
              <a:t>Joint and survivor annuity (reduced benefits)</a:t>
            </a:r>
          </a:p>
          <a:p>
            <a:pPr eaLnBrk="1" hangingPunct="1"/>
            <a:r>
              <a:rPr lang="en-US" smtClean="0"/>
              <a:t>Defined benefit pension</a:t>
            </a:r>
          </a:p>
          <a:p>
            <a:pPr lvl="1" eaLnBrk="1" hangingPunct="1"/>
            <a:r>
              <a:rPr lang="en-US" smtClean="0"/>
              <a:t>Annuity</a:t>
            </a:r>
          </a:p>
          <a:p>
            <a:pPr lvl="1" eaLnBrk="1" hangingPunct="1"/>
            <a:r>
              <a:rPr lang="en-US" smtClean="0"/>
              <a:t>Lump sum payout if offered</a:t>
            </a:r>
          </a:p>
          <a:p>
            <a:pPr eaLnBrk="1" hangingPunct="1"/>
            <a:r>
              <a:rPr lang="en-US" smtClean="0"/>
              <a:t>Defined contribution savings plan</a:t>
            </a:r>
          </a:p>
          <a:p>
            <a:pPr lvl="1" eaLnBrk="1" hangingPunct="1"/>
            <a:r>
              <a:rPr lang="en-US" smtClean="0"/>
              <a:t>Lump sum payout</a:t>
            </a:r>
          </a:p>
          <a:p>
            <a:pPr lvl="1" eaLnBrk="1" hangingPunct="1"/>
            <a:r>
              <a:rPr lang="en-US" smtClean="0"/>
              <a:t>Annuity if offered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Defined Benefit Pension Annuitization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Annuity income and economic welfare of the elderly</a:t>
            </a:r>
          </a:p>
          <a:p>
            <a:pPr lvl="1" eaLnBrk="1" hangingPunct="1"/>
            <a:r>
              <a:rPr lang="en-US" sz="2200" smtClean="0"/>
              <a:t>Social Security replacement rate relatively low on average</a:t>
            </a:r>
          </a:p>
          <a:p>
            <a:pPr lvl="1" eaLnBrk="1" hangingPunct="1"/>
            <a:r>
              <a:rPr lang="en-US" sz="2200" smtClean="0"/>
              <a:t>17% of women fall into poverty after the death of their spouse (Holden and Zick 2000)</a:t>
            </a:r>
          </a:p>
          <a:p>
            <a:pPr eaLnBrk="1" hangingPunct="1"/>
            <a:r>
              <a:rPr lang="en-US" sz="2600" smtClean="0"/>
              <a:t>For married individuals, three distinct annuitization regimes</a:t>
            </a:r>
          </a:p>
          <a:p>
            <a:pPr lvl="1" eaLnBrk="1" hangingPunct="1"/>
            <a:r>
              <a:rPr lang="en-US" sz="2200" smtClean="0"/>
              <a:t>Pre-1974:  no regulation</a:t>
            </a:r>
          </a:p>
          <a:p>
            <a:pPr lvl="1" eaLnBrk="1" hangingPunct="1"/>
            <a:r>
              <a:rPr lang="en-US" sz="2200" smtClean="0"/>
              <a:t>ERISA I (1974): default joint-and-survivor annuity with option to opt-out</a:t>
            </a:r>
          </a:p>
          <a:p>
            <a:pPr lvl="1" eaLnBrk="1" hangingPunct="1"/>
            <a:r>
              <a:rPr lang="en-US" sz="2200" smtClean="0"/>
              <a:t>ERISA II (1984 amendment): default joint-and-survivor annuity, opting out required notarized permission of spouse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Defined Benefit Pension Annuitization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Effect of joint-and-survivor default on annuitization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Pre-1974:  Less than half of married men have joint-and-survivor annuity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Post-ERISA (I + II): joint-and-survivor annuitization increases 25 percentage points (Holden and Nicholson 1998)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Post-1984 amendments: joint-and-survivor annuitization increases 5 to 10 percentage points (Saku 2001)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Other limits to default effects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Many/most households opt out of Defined Benefit </a:t>
            </a:r>
            <a:r>
              <a:rPr lang="en-US" dirty="0" err="1" smtClean="0"/>
              <a:t>annuitization</a:t>
            </a:r>
            <a:r>
              <a:rPr lang="en-US" dirty="0" smtClean="0"/>
              <a:t> (see </a:t>
            </a:r>
            <a:r>
              <a:rPr lang="en-US" dirty="0" err="1" smtClean="0"/>
              <a:t>Previterro</a:t>
            </a:r>
            <a:r>
              <a:rPr lang="en-US" dirty="0" smtClean="0"/>
              <a:t> 2010; Banerjee 2013)</a:t>
            </a:r>
          </a:p>
          <a:p>
            <a:pPr lvl="1" eaLnBrk="1" hangingPunct="1"/>
            <a:r>
              <a:rPr lang="en-US" dirty="0" smtClean="0"/>
              <a:t>73% take cash-out</a:t>
            </a:r>
          </a:p>
          <a:p>
            <a:pPr eaLnBrk="1" hangingPunct="1"/>
            <a:r>
              <a:rPr lang="en-US" dirty="0" smtClean="0"/>
              <a:t>Most households generally opt out of aggressive defaults (</a:t>
            </a:r>
            <a:r>
              <a:rPr lang="en-US" dirty="0" err="1" smtClean="0"/>
              <a:t>Beshears</a:t>
            </a:r>
            <a:r>
              <a:rPr lang="en-US" dirty="0" smtClean="0"/>
              <a:t>, Choi, Laibson, and </a:t>
            </a:r>
            <a:r>
              <a:rPr lang="en-US" dirty="0" err="1" smtClean="0"/>
              <a:t>Madrian</a:t>
            </a:r>
            <a:r>
              <a:rPr lang="en-US" dirty="0" smtClean="0"/>
              <a:t> 2010)</a:t>
            </a:r>
          </a:p>
          <a:p>
            <a:pPr eaLnBrk="1" hangingPunct="1"/>
            <a:r>
              <a:rPr lang="en-US" dirty="0" smtClean="0"/>
              <a:t>Low income households are stickier than high income households (</a:t>
            </a:r>
            <a:r>
              <a:rPr lang="en-US" dirty="0" err="1" smtClean="0"/>
              <a:t>Beshears</a:t>
            </a:r>
            <a:r>
              <a:rPr lang="en-US" dirty="0" smtClean="0"/>
              <a:t>, Choi,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Madrian</a:t>
            </a:r>
            <a:r>
              <a:rPr lang="en-US" dirty="0" smtClean="0"/>
              <a:t>, and Wang 2016).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565383-8988-4465-8EF5-D011EC9C4B6D}" type="slidenum">
              <a:rPr lang="en-US" altLang="en-US" smtClean="0">
                <a:latin typeface="Arial" charset="0"/>
                <a:cs typeface="Arial" charset="0"/>
              </a:rPr>
              <a:pPr/>
              <a:t>115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321014"/>
          </a:xfrm>
        </p:spPr>
        <p:txBody>
          <a:bodyPr/>
          <a:lstStyle/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sz="3600" b="1" dirty="0" smtClean="0">
                <a:solidFill>
                  <a:schemeClr val="accent2"/>
                </a:solidFill>
                <a:latin typeface="Gill Sans MT" pitchFamily="34" charset="0"/>
              </a:rPr>
              <a:t>Plan Details (</a:t>
            </a:r>
            <a:r>
              <a:rPr lang="en-US" sz="3600" b="1" dirty="0" err="1" smtClean="0">
                <a:solidFill>
                  <a:schemeClr val="accent2"/>
                </a:solidFill>
                <a:latin typeface="Gill Sans MT" pitchFamily="34" charset="0"/>
              </a:rPr>
              <a:t>Beshears</a:t>
            </a:r>
            <a:r>
              <a:rPr lang="en-US" sz="3600" b="1" dirty="0" smtClean="0">
                <a:solidFill>
                  <a:schemeClr val="accent2"/>
                </a:solidFill>
                <a:latin typeface="Gill Sans MT" pitchFamily="34" charset="0"/>
              </a:rPr>
              <a:t> et al 2010)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>
              <a:latin typeface="Palatino Linotype" pitchFamily="18" charset="0"/>
            </a:endParaRP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Large UK firm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Employees eligible for DC plan upon hire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Minimum employee contribution rate 4%, with one-for-one employer match on contributions between 12% and 18%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None/>
            </a:pPr>
            <a:r>
              <a:rPr lang="en-US" dirty="0" smtClean="0"/>
              <a:t>Immediate automatic enrollment at 12%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Study new hires, March 2006 –  June 2007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200" b="1" dirty="0" smtClean="0">
                <a:solidFill>
                  <a:schemeClr val="accent2"/>
                </a:solidFill>
                <a:latin typeface="Gill Sans MT" pitchFamily="34" charset="0"/>
              </a:rPr>
              <a:t>Opting Out of Default Contribution Rate</a:t>
            </a: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021" y="1251304"/>
            <a:ext cx="7617323" cy="539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110498" y="6172200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 = 900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Opting Out of Default Contribution Rate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022" y="1219778"/>
            <a:ext cx="7621944" cy="542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Low levels of financial literacy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Endorsement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Complexity and transaction costs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Present-bias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endParaRPr lang="en-US" dirty="0" smtClean="0"/>
          </a:p>
          <a:p>
            <a:pPr marL="619125" indent="-619125" eaLnBrk="1" hangingPunct="1">
              <a:buFont typeface="Wingdings" pitchFamily="2" charset="2"/>
              <a:buAutoNum type="romanLcPeriod"/>
            </a:pPr>
            <a:endParaRPr lang="en-US" dirty="0" smtClean="0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2. Four mutually compatible psychological factors contribute to default effects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Two Takeway Points</a:t>
            </a:r>
          </a:p>
        </p:txBody>
      </p:sp>
      <p:sp>
        <p:nvSpPr>
          <p:cNvPr id="77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95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should not be taken for granted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Illiteracy is widespread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varies a lot among demographic groups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121088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2286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Who Stays at the Default?</a:t>
            </a:r>
          </a:p>
          <a:p>
            <a:pPr marL="3175" indent="-3175" eaLnBrk="1" hangingPunct="1">
              <a:buFontTx/>
              <a:buNone/>
            </a:pP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Beshears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Choi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Laibson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and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Madrian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 (2010)</a:t>
            </a:r>
          </a:p>
          <a:p>
            <a:pPr marL="3175" indent="-3175" eaLnBrk="1" hangingPunct="1">
              <a:buFontTx/>
              <a:buNone/>
            </a:pPr>
            <a:endParaRPr lang="en-US" sz="2800" b="1" dirty="0" smtClean="0">
              <a:solidFill>
                <a:schemeClr val="accent2"/>
              </a:solidFill>
              <a:latin typeface="Gill Sans MT" pitchFamily="34" charset="0"/>
            </a:endParaRPr>
          </a:p>
        </p:txBody>
      </p:sp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08" y="1355372"/>
            <a:ext cx="8773011" cy="528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1000" y="2286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chemeClr val="accent2"/>
                </a:solidFill>
                <a:latin typeface="Gill Sans MT" pitchFamily="34" charset="0"/>
                <a:cs typeface="+mn-cs"/>
              </a:rPr>
              <a:t>Sub-population that opts out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Beshears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Choi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Laibson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and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Madrian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(2010)</a:t>
            </a: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66" y="1368339"/>
            <a:ext cx="8751495" cy="527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876800" y="4419600"/>
            <a:ext cx="1524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81600" y="5410200"/>
            <a:ext cx="609600" cy="533400"/>
          </a:xfrm>
          <a:prstGeom prst="ellipse">
            <a:avLst/>
          </a:prstGeom>
          <a:solidFill>
            <a:srgbClr val="0000FF">
              <a:alpha val="37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1000" y="2286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chemeClr val="accent2"/>
                </a:solidFill>
                <a:latin typeface="Gill Sans MT" pitchFamily="34" charset="0"/>
                <a:cs typeface="+mn-cs"/>
              </a:rPr>
              <a:t>Everyone at company including those at 12% default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Beshears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Choi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Laibson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and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Madrian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(2010)</a:t>
            </a: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66" y="1368339"/>
            <a:ext cx="8751495" cy="527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5181600" y="5410200"/>
            <a:ext cx="609600" cy="533400"/>
          </a:xfrm>
          <a:prstGeom prst="ellipse">
            <a:avLst/>
          </a:prstGeom>
          <a:solidFill>
            <a:srgbClr val="0000FF">
              <a:alpha val="37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dirty="0" smtClean="0"/>
              <a:t>More data on financial illiteracy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11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John Hancock Financial Services Defined Contribution Plan Survey (2002)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38% of respondents report that they have little or no financial knowledge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40% of respondents believe that a money market fund contains stocks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Two-thirds of respondents don’t know that it is possible to lose money in government bonds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Respondents on average believe that employer stock is less risky than a stock mutual fund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Two-thirds report that they would be better off working with an investment advisor than managing investments solo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04800" y="1330325"/>
            <a:ext cx="8651875" cy="3622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433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(30% agree): 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(52% disagree) 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(51% disagree): 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(40% agree) : 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Randomly choose two subjects to receive any positive portfolio return during the subsequent year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Eliminate variation in pre-fee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smtClean="0"/>
              <a:t>Experimenters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Financial illiteracy </a:t>
            </a:r>
            <a:r>
              <a:rPr lang="en-US" sz="3200" dirty="0" smtClean="0"/>
              <a:t>in mutual fund choice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/>
              <a:t>Choi, </a:t>
            </a:r>
            <a:r>
              <a:rPr lang="en-US" sz="2400" dirty="0" err="1"/>
              <a:t>Laibson</a:t>
            </a:r>
            <a:r>
              <a:rPr lang="en-US" sz="2400" dirty="0"/>
              <a:t>, </a:t>
            </a:r>
            <a:r>
              <a:rPr lang="en-US" sz="2400" dirty="0" err="1"/>
              <a:t>Madrian</a:t>
            </a:r>
            <a:r>
              <a:rPr lang="en-US" sz="2400" dirty="0"/>
              <a:t> (</a:t>
            </a:r>
            <a:r>
              <a:rPr lang="en-US" sz="2400" dirty="0" smtClean="0"/>
              <a:t>2011)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458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One year of index fund fees on </a:t>
            </a:r>
            <a:br>
              <a:rPr lang="en-US" sz="3200" b="0" smtClean="0"/>
            </a:br>
            <a:r>
              <a:rPr lang="en-US" sz="3200" b="0" smtClean="0"/>
              <a:t>a $10,000 investment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36588" y="1395413"/>
          <a:ext cx="8213725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176" name="Chart" r:id="rId4" imgW="8182023" imgH="4819602" progId="MSGraph.Chart.8">
                  <p:embed followColorScheme="full"/>
                </p:oleObj>
              </mc:Choice>
              <mc:Fallback>
                <p:oleObj name="Chart" r:id="rId4" imgW="8182023" imgH="4819602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395413"/>
                        <a:ext cx="8213725" cy="484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Experimental conditions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Subjects receive only four prospectuses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Prospectuses are often the only information investors receive from companies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Fees transparency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Eliminate search costs by </a:t>
            </a:r>
            <a:r>
              <a:rPr lang="en-US" sz="2200" i="1" smtClean="0"/>
              <a:t>also</a:t>
            </a:r>
            <a:r>
              <a:rPr lang="en-US" sz="2200" smtClean="0"/>
              <a:t> distributing fee summary sheet (repeats information in prospectus)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solidFill>
                  <a:schemeClr val="bg2"/>
                </a:solidFill>
              </a:rPr>
              <a:t>Returns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bg2"/>
                </a:solidFill>
              </a:rPr>
              <a:t>Highlight extraneous information by distributing summary of funds’ annualized returns since </a:t>
            </a:r>
            <a:r>
              <a:rPr lang="en-US" sz="2200" i="1" smtClean="0">
                <a:solidFill>
                  <a:schemeClr val="bg2"/>
                </a:solidFill>
              </a:rPr>
              <a:t>inception </a:t>
            </a:r>
            <a:r>
              <a:rPr lang="en-US" sz="2200" smtClean="0">
                <a:solidFill>
                  <a:schemeClr val="bg2"/>
                </a:solidFill>
              </a:rPr>
              <a:t>(repeats information in prospectus)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Fees paid by control groups </a:t>
            </a:r>
            <a:r>
              <a:rPr lang="en-US" sz="2000" b="0" smtClean="0"/>
              <a:t>(</a:t>
            </a:r>
            <a:r>
              <a:rPr lang="en-US" sz="2000" smtClean="0">
                <a:solidFill>
                  <a:srgbClr val="CC9900"/>
                </a:solidFill>
              </a:rPr>
              <a:t>prospectus only</a:t>
            </a:r>
            <a:r>
              <a:rPr lang="en-US" sz="2000" b="0" smtClean="0"/>
              <a:t>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87463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200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750" y="5257800"/>
            <a:ext cx="1111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Minimum</a:t>
            </a:r>
          </a:p>
          <a:p>
            <a:pPr algn="ctr"/>
            <a:r>
              <a:rPr lang="en-US" sz="1800"/>
              <a:t>Possible</a:t>
            </a:r>
          </a:p>
          <a:p>
            <a:pPr algn="ctr"/>
            <a:r>
              <a:rPr lang="en-US" sz="1800"/>
              <a:t>Fee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" y="12192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Maximum</a:t>
            </a:r>
          </a:p>
          <a:p>
            <a:pPr algn="ctr"/>
            <a:r>
              <a:rPr lang="en-US" sz="1800"/>
              <a:t>Possible</a:t>
            </a:r>
          </a:p>
          <a:p>
            <a:pPr algn="ctr"/>
            <a:r>
              <a:rPr lang="en-US" sz="1800"/>
              <a:t>Fee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1219200" y="12954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143000" y="5334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63246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t-test: p=0.5086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124200" y="569912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791200" y="5715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178188" name="Line 12"/>
          <p:cNvSpPr>
            <a:spLocks noChangeShapeType="1"/>
          </p:cNvSpPr>
          <p:nvPr/>
        </p:nvSpPr>
        <p:spPr bwMode="auto">
          <a:xfrm>
            <a:off x="22098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2514600" y="3367088"/>
            <a:ext cx="487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bg2"/>
                </a:solidFill>
              </a:rPr>
              <a:t>$443: average fee with random fund allocation</a:t>
            </a:r>
          </a:p>
        </p:txBody>
      </p:sp>
      <p:sp>
        <p:nvSpPr>
          <p:cNvPr id="178190" name="Text Box 14"/>
          <p:cNvSpPr txBox="1">
            <a:spLocks noChangeArrowheads="1"/>
          </p:cNvSpPr>
          <p:nvPr/>
        </p:nvSpPr>
        <p:spPr bwMode="auto">
          <a:xfrm>
            <a:off x="5334000" y="61722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0% of College Controls put all funds in minimum-fee fund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2422525" y="6200775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6% of MBA Controls put all funds in minimum-fee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8" grpId="0" animBg="1"/>
      <p:bldP spid="178189" grpId="0"/>
      <p:bldP spid="178190" grpId="0"/>
      <p:bldP spid="17819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matters</a:t>
            </a:r>
          </a:p>
        </p:txBody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affects financial decisions: Those with low literacy: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calculate how much they need for retirement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participate in the stock market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more likely to have difficulties paying off debt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98569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4038600" cy="5257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000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648200" y="46482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17526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57200" y="55626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648200" y="49530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Effect of fee treatment </a:t>
            </a:r>
            <a:br>
              <a:rPr lang="en-US" sz="3200" b="0" smtClean="0"/>
            </a:br>
            <a:r>
              <a:rPr lang="en-US" sz="2400" b="0" smtClean="0"/>
              <a:t>(</a:t>
            </a:r>
            <a:r>
              <a:rPr lang="en-US" sz="2400" smtClean="0">
                <a:solidFill>
                  <a:schemeClr val="accent2"/>
                </a:solidFill>
              </a:rPr>
              <a:t>prospectus plus 1-page sheet highlighting fees</a:t>
            </a:r>
            <a:r>
              <a:rPr lang="en-US" sz="2400" b="0" smtClean="0"/>
              <a:t>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533400" y="1395413"/>
          <a:ext cx="8458200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224" name="Chart" r:id="rId4" imgW="7305913" imgH="4934117" progId="MSGraph.Chart.8">
                  <p:embed followColorScheme="full"/>
                </p:oleObj>
              </mc:Choice>
              <mc:Fallback>
                <p:oleObj name="Chart" r:id="rId4" imgW="7305913" imgH="4934117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95413"/>
                        <a:ext cx="8458200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6127750"/>
            <a:ext cx="4800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t-tests: </a:t>
            </a:r>
          </a:p>
          <a:p>
            <a:r>
              <a:rPr lang="en-US" sz="1400"/>
              <a:t>MBA: p=0.0000</a:t>
            </a:r>
          </a:p>
          <a:p>
            <a:r>
              <a:rPr lang="en-US" sz="1400"/>
              <a:t>College: p=0.1451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24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29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85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05200" y="4572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16764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4860925" y="6096000"/>
            <a:ext cx="329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10% of College treatment put all funds in minimum-fee fund</a:t>
            </a: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752600" y="60960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19% of MBA treatment put all funds in minimum-fee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2" grpId="0" animBg="1"/>
      <p:bldP spid="182282" grpId="1" animBg="1"/>
      <p:bldP spid="182283" grpId="0"/>
      <p:bldP spid="182284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648200" y="19812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33400" y="1981200"/>
            <a:ext cx="16764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33400" y="41148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</a:t>
            </a:r>
            <a:br>
              <a:rPr lang="en-US" sz="3200" b="0" smtClean="0"/>
            </a:br>
            <a:r>
              <a:rPr lang="en-US" sz="3200" b="0" smtClean="0"/>
              <a:t>average returns since inception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247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196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28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84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</a:t>
            </a:r>
          </a:p>
          <a:p>
            <a:r>
              <a:rPr lang="en-US" sz="1400"/>
              <a:t>MBA: p=0.0055</a:t>
            </a:r>
          </a:p>
          <a:p>
            <a:r>
              <a:rPr lang="en-US" sz="1400"/>
              <a:t>College: p=0.0000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3125" y="34290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546725" y="2971800"/>
            <a:ext cx="473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 fees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22338" y="1395413"/>
          <a:ext cx="7331075" cy="463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271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31075" cy="463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54102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419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292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28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95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84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</a:t>
            </a:r>
          </a:p>
          <a:p>
            <a:r>
              <a:rPr lang="en-US" sz="1400"/>
              <a:t>MBA: p=0.0813</a:t>
            </a:r>
          </a:p>
          <a:p>
            <a:r>
              <a:rPr lang="en-US" sz="1400"/>
              <a:t>College: p=0.0008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470525" y="27432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1752600" y="3657600"/>
            <a:ext cx="43434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endParaRPr lang="en-US" sz="2200" smtClean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648200" y="45720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648200" y="20574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57200" y="23622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57200" y="46482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Lack of confidence and fees</a:t>
            </a:r>
            <a:br>
              <a:rPr lang="en-US" sz="3200" b="0" smtClean="0"/>
            </a:br>
            <a:r>
              <a:rPr lang="en-US" sz="2400" b="0" smtClean="0"/>
              <a:t>(all revealed preferences are not created equal)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295" name="Chart" r:id="rId4" imgW="7305913" imgH="4972121" progId="MSGraph.Chart.8">
                  <p:embed followColorScheme="full"/>
                </p:oleObj>
              </mc:Choice>
              <mc:Fallback>
                <p:oleObj name="Chart" r:id="rId4" imgW="7305913" imgH="4972121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64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46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9530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36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8194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136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6340475"/>
            <a:ext cx="5410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t-tests: MBA 1 vs. 2, p=0.2013; MBA 1 vs. 3, p=0.0479; </a:t>
            </a:r>
          </a:p>
          <a:p>
            <a:r>
              <a:rPr lang="en-US" sz="1400"/>
              <a:t>College 1 vs. 2, p=0.2864; College 1 vs. 3, p=0.3335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28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50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10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5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641725" y="44958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</a:t>
            </a:r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2057400" y="4267200"/>
            <a:ext cx="41910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9BA480-62B3-4337-8BBB-5D3CF00BC0A7}" type="slidenum">
              <a:rPr lang="en-US" altLang="en-US" smtClean="0">
                <a:latin typeface="Arial" charset="0"/>
                <a:cs typeface="Arial" charset="0"/>
              </a:rPr>
              <a:pPr/>
              <a:t>137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82000" cy="1295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We conducted one version with Harvard staff as subjects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1238"/>
            <a:ext cx="8342313" cy="4805362"/>
          </a:xfrm>
        </p:spPr>
        <p:txBody>
          <a:bodyPr/>
          <a:lstStyle/>
          <a:p>
            <a:pPr marL="457200" indent="-457200" eaLnBrk="1" hangingPunct="1"/>
            <a:r>
              <a:rPr lang="en-US" dirty="0" smtClean="0"/>
              <a:t>400 subjects (administrators, faculty assistants, technical personal, but not faculty)</a:t>
            </a:r>
          </a:p>
          <a:p>
            <a:pPr marL="457200" indent="-457200" eaLnBrk="1" hangingPunct="1"/>
            <a:r>
              <a:rPr lang="en-US" dirty="0" smtClean="0"/>
              <a:t>We give </a:t>
            </a:r>
            <a:r>
              <a:rPr lang="en-US" b="1" dirty="0" smtClean="0">
                <a:solidFill>
                  <a:schemeClr val="tx2"/>
                </a:solidFill>
              </a:rPr>
              <a:t>every</a:t>
            </a:r>
            <a:r>
              <a:rPr lang="en-US" dirty="0" smtClean="0"/>
              <a:t> one of our subjects $10,000 and rewarded them with any gains on their investment</a:t>
            </a:r>
          </a:p>
          <a:p>
            <a:pPr marL="749300" lvl="1" indent="-457200" eaLnBrk="1" hangingPunct="1"/>
            <a:r>
              <a:rPr lang="en-US" dirty="0" smtClean="0"/>
              <a:t>$4,000,000 short position in stock market</a:t>
            </a:r>
          </a:p>
          <a:p>
            <a:pPr marL="457200" indent="-457200" eaLnBrk="1" hangingPunct="1"/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latin typeface="Arial" charset="0"/>
                <a:cs typeface="Arial" charset="0"/>
              </a:rPr>
              <a:pPr/>
              <a:t>138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407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3% of Harvard staff</a:t>
            </a:r>
          </a:p>
          <a:p>
            <a:pPr algn="ctr"/>
            <a:r>
              <a:rPr lang="en-US" sz="2000" b="1"/>
              <a:t>in Control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$518</a:t>
            </a: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bg2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$431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0" y="2514600"/>
            <a:ext cx="1752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18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/>
      <p:bldP spid="225291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latin typeface="Arial" charset="0"/>
                <a:cs typeface="Arial" charset="0"/>
              </a:rPr>
              <a:pPr/>
              <a:t>139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431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770438" y="2314575"/>
            <a:ext cx="1735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8000"/>
                </a:solidFill>
              </a:rPr>
              <a:t>Fee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3% of Harvard staff</a:t>
            </a:r>
          </a:p>
          <a:p>
            <a:pPr algn="ctr"/>
            <a:r>
              <a:rPr lang="en-US" sz="2000" b="1"/>
              <a:t>in Control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376738" y="533717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9% of Harvard staff</a:t>
            </a:r>
          </a:p>
          <a:p>
            <a:pPr algn="ctr"/>
            <a:r>
              <a:rPr lang="en-US" sz="2000" b="1"/>
              <a:t>in Fee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5384800" y="2911475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$494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$518</a:t>
            </a: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bg2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$431</a:t>
            </a:r>
          </a:p>
        </p:txBody>
      </p:sp>
    </p:spTree>
    <p:extLst>
      <p:ext uri="{BB962C8B-B14F-4D97-AF65-F5344CB8AC3E}">
        <p14:creationId xmlns:p14="http://schemas.microsoft.com/office/powerpoint/2010/main" val="2532320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08975" cy="479425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More on the power of interest compounding (TNS)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7848600" cy="45720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/>
              <a:t>Suppose you owe $1,000 on your credit card and the interest rate you are charged is 20% per year compounded annually.  If you didn’t pay anything off, at this interest rate, how many years would it take for the amount you owe to double</a:t>
            </a:r>
            <a:r>
              <a:rPr lang="en-US" altLang="en-US"/>
              <a:t>?</a:t>
            </a:r>
          </a:p>
          <a:p>
            <a:pPr marL="742950" lvl="2" indent="-171450"/>
            <a:r>
              <a:rPr lang="en-US" altLang="en-US" sz="2400"/>
              <a:t>2 years</a:t>
            </a:r>
          </a:p>
          <a:p>
            <a:pPr marL="742950" lvl="2" indent="-171450"/>
            <a:r>
              <a:rPr lang="en-US" altLang="en-US" sz="2400"/>
              <a:t>Under 5 years</a:t>
            </a:r>
          </a:p>
          <a:p>
            <a:pPr marL="742950" lvl="2" indent="-171450"/>
            <a:r>
              <a:rPr lang="en-US" altLang="en-US" sz="2400"/>
              <a:t>5 to 10 years</a:t>
            </a:r>
          </a:p>
          <a:p>
            <a:pPr marL="742950" lvl="2" indent="-171450"/>
            <a:r>
              <a:rPr lang="en-US" altLang="en-US" sz="2400"/>
              <a:t>More than 10 years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427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343400" y="3429000"/>
          <a:ext cx="4043363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95" name="Worksheet" r:id="rId3" imgW="2295525" imgH="1143000" progId="Excel.Sheet.8">
                  <p:embed/>
                </p:oleObj>
              </mc:Choice>
              <mc:Fallback>
                <p:oleObj name="Worksheet" r:id="rId3" imgW="2295525" imgH="11430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429000"/>
                        <a:ext cx="4043363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4277" name="Rectangle 5"/>
          <p:cNvSpPr>
            <a:spLocks noChangeArrowheads="1"/>
          </p:cNvSpPr>
          <p:nvPr/>
        </p:nvSpPr>
        <p:spPr bwMode="auto">
          <a:xfrm>
            <a:off x="363538" y="3006725"/>
            <a:ext cx="8142287" cy="4127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04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956" y="1676400"/>
            <a:ext cx="690704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Fraction of people who answer “100”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2358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“If the chance of getting a disease is 10 percent, how many people out of 1,000 would be expected to get the disease?”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HRS; </a:t>
            </a:r>
            <a:r>
              <a:rPr lang="en-US" sz="1600" dirty="0" err="1" smtClean="0"/>
              <a:t>Agarwal</a:t>
            </a:r>
            <a:r>
              <a:rPr lang="en-US" sz="1600" dirty="0" smtClean="0"/>
              <a:t>, Driscoll, </a:t>
            </a:r>
            <a:r>
              <a:rPr lang="en-US" sz="1600" dirty="0" err="1" smtClean="0"/>
              <a:t>Gabaix</a:t>
            </a:r>
            <a:r>
              <a:rPr lang="en-US" sz="1600" dirty="0" smtClean="0"/>
              <a:t>, </a:t>
            </a:r>
            <a:r>
              <a:rPr lang="en-US" sz="1600" dirty="0" err="1" smtClean="0"/>
              <a:t>Laibson</a:t>
            </a:r>
            <a:r>
              <a:rPr lang="en-US" sz="1600" dirty="0" smtClean="0"/>
              <a:t> (2009)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2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Fraction of people who answer “400,000”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2358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“If 5 people all have the winning numbers in the lottery and the prize is two million dollars, how much will each of them get?”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624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HRS; </a:t>
            </a:r>
            <a:r>
              <a:rPr lang="en-US" sz="1600" dirty="0" err="1" smtClean="0"/>
              <a:t>Agarwal</a:t>
            </a:r>
            <a:r>
              <a:rPr lang="en-US" sz="1600" dirty="0" smtClean="0"/>
              <a:t>, Driscoll, </a:t>
            </a:r>
            <a:r>
              <a:rPr lang="en-US" sz="1600" dirty="0" err="1" smtClean="0"/>
              <a:t>Gabaix</a:t>
            </a:r>
            <a:r>
              <a:rPr lang="en-US" sz="1600" dirty="0" smtClean="0"/>
              <a:t>, </a:t>
            </a:r>
            <a:r>
              <a:rPr lang="en-US" sz="1600" dirty="0" err="1" smtClean="0"/>
              <a:t>Laibson</a:t>
            </a:r>
            <a:r>
              <a:rPr lang="en-US" sz="1600" dirty="0" smtClean="0"/>
              <a:t> (2009)</a:t>
            </a:r>
            <a:endParaRPr lang="en-US" sz="16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1676400"/>
            <a:ext cx="6715125" cy="458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ii. Endorsement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411662"/>
          </a:xfrm>
        </p:spPr>
        <p:txBody>
          <a:bodyPr/>
          <a:lstStyle/>
          <a:p>
            <a:pPr eaLnBrk="1" hangingPunct="1"/>
            <a:r>
              <a:rPr lang="en-US" smtClean="0"/>
              <a:t>A non-zero default is perceived as advice</a:t>
            </a:r>
          </a:p>
          <a:p>
            <a:pPr eaLnBrk="1" hangingPunct="1"/>
            <a:r>
              <a:rPr lang="en-US" smtClean="0"/>
              <a:t>Evidence</a:t>
            </a:r>
          </a:p>
          <a:p>
            <a:pPr lvl="1" eaLnBrk="1" hangingPunct="1"/>
            <a:r>
              <a:rPr lang="en-US" smtClean="0"/>
              <a:t>Elective employee stock allocation in firms that do and do not match in employer stock (Benartzi 2001, Holden and Vanderhei 2001, and Brown, Liang and Weisbenner 2006) </a:t>
            </a:r>
          </a:p>
          <a:p>
            <a:pPr lvl="1" eaLnBrk="1" hangingPunct="1"/>
            <a:r>
              <a:rPr lang="en-US" smtClean="0"/>
              <a:t>Asset allocation of employees hired before automatic enrollment (Choi, Laibson, Madrian 2006)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524" name="Group 28"/>
          <p:cNvGraphicFramePr>
            <a:graphicFrameLocks noGrp="1"/>
          </p:cNvGraphicFramePr>
          <p:nvPr>
            <p:ph/>
          </p:nvPr>
        </p:nvGraphicFramePr>
        <p:xfrm>
          <a:off x="533400" y="1371600"/>
          <a:ext cx="8229600" cy="3592513"/>
        </p:xfrm>
        <a:graphic>
          <a:graphicData uri="http://schemas.openxmlformats.org/drawingml/2006/table">
            <a:tbl>
              <a:tblPr/>
              <a:tblGrid>
                <a:gridCol w="4724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17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Asset Allocation Outcomes of Employees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Who are </a:t>
                      </a:r>
                      <a:r>
                        <a:rPr kumimoji="0" lang="en-US" sz="24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Subject to Automatic Enrollment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Any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 default fund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default fund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Company 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Hired before AE, participated before AE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5076" name="Text Box 26"/>
          <p:cNvSpPr txBox="1">
            <a:spLocks noChangeArrowheads="1"/>
          </p:cNvSpPr>
          <p:nvPr/>
        </p:nvSpPr>
        <p:spPr bwMode="auto">
          <a:xfrm>
            <a:off x="1828800" y="228600"/>
            <a:ext cx="567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Choi, Laibson, and Madrian (2007)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46" name="Group 2"/>
          <p:cNvGraphicFramePr>
            <a:graphicFrameLocks noGrp="1"/>
          </p:cNvGraphicFramePr>
          <p:nvPr>
            <p:ph/>
          </p:nvPr>
        </p:nvGraphicFramePr>
        <p:xfrm>
          <a:off x="533400" y="1371600"/>
          <a:ext cx="8229600" cy="3463926"/>
        </p:xfrm>
        <a:graphic>
          <a:graphicData uri="http://schemas.openxmlformats.org/drawingml/2006/table">
            <a:tbl>
              <a:tblPr/>
              <a:tblGrid>
                <a:gridCol w="441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17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Asset Allocation Outcomes of Employees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Who are </a:t>
                      </a:r>
                      <a:r>
                        <a:rPr kumimoji="0" lang="en-US" sz="24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Subject to Automatic Enrollment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Any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 default fund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default fund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Company 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Hired before, participated before AE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Hired before, participated after AE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6100" name="Text Box 26"/>
          <p:cNvSpPr txBox="1">
            <a:spLocks noChangeArrowheads="1"/>
          </p:cNvSpPr>
          <p:nvPr/>
        </p:nvSpPr>
        <p:spPr bwMode="auto">
          <a:xfrm>
            <a:off x="1828800" y="228600"/>
            <a:ext cx="567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Choi, Laibson, and Madrian (2007)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iii. Complexity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Complexity </a:t>
            </a:r>
            <a:r>
              <a:rPr lang="en-US" sz="2600" b="1" smtClean="0">
                <a:solidFill>
                  <a:schemeClr val="accent2"/>
                </a:solidFill>
                <a:sym typeface="Wingdings" pitchFamily="2" charset="2"/>
              </a:rPr>
              <a:t></a:t>
            </a:r>
            <a:r>
              <a:rPr lang="en-US" sz="2600" smtClean="0">
                <a:sym typeface="Wingdings" pitchFamily="2" charset="2"/>
              </a:rPr>
              <a:t> delay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Psychology literature (Tversky and Shafir 1992, Shafir, Simonson and Tversky 1993, Dhar and Knowlis 1999, Iyengar and Lepper 2000 )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Savings literature: each additional 10 funds </a:t>
            </a:r>
            <a:r>
              <a:rPr lang="en-US" sz="2600" smtClean="0">
                <a:sym typeface="Wingdings" pitchFamily="2" charset="2"/>
              </a:rPr>
              <a:t>produces a 1.5 to 2.0 percentage point decline in participation</a:t>
            </a:r>
            <a:r>
              <a:rPr lang="en-US" sz="2600" smtClean="0"/>
              <a:t> (Iyengar, Huberman and Jiang 2004)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Also results on complexity generating more conservative asset allocation (Iyengar and Kamenica 2007).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Quick enrollment experiments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54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97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Complexity and Quick Enrollment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2600" smtClean="0"/>
              <a:t>Conceptual Idea</a:t>
            </a:r>
          </a:p>
          <a:p>
            <a:pPr lvl="1" eaLnBrk="1" hangingPunct="1"/>
            <a:r>
              <a:rPr lang="en-US" sz="2200" smtClean="0"/>
              <a:t>Simplify the savings plan enrollment decision by giving employees an easy way to elect a pre-selected contribution rate and asset allocation bundle</a:t>
            </a:r>
          </a:p>
          <a:p>
            <a:pPr eaLnBrk="1" hangingPunct="1"/>
            <a:r>
              <a:rPr lang="en-US" sz="2600" smtClean="0"/>
              <a:t>Implementation at Company D</a:t>
            </a:r>
          </a:p>
          <a:p>
            <a:pPr lvl="1" eaLnBrk="1" hangingPunct="1"/>
            <a:r>
              <a:rPr lang="en-US" sz="2400" smtClean="0"/>
              <a:t>New hires at employee orientation: 2% contribution rate invested 50% money market &amp; 50% stable value</a:t>
            </a:r>
          </a:p>
          <a:p>
            <a:pPr eaLnBrk="1" hangingPunct="1"/>
            <a:r>
              <a:rPr lang="en-US" sz="2600" smtClean="0"/>
              <a:t>Implementation at Company E</a:t>
            </a:r>
          </a:p>
          <a:p>
            <a:pPr lvl="1" eaLnBrk="1" hangingPunct="1"/>
            <a:r>
              <a:rPr lang="en-US" sz="2400" smtClean="0"/>
              <a:t>Existing non-participants: 3% contribution rate invested 100% in money market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D2E9B8-93A4-4E84-8DF3-3AA2F853909F}" type="slidenum">
              <a:rPr lang="en-US" altLang="en-US" smtClean="0">
                <a:latin typeface="Arial" charset="0"/>
                <a:cs typeface="Arial" charset="0"/>
              </a:rPr>
              <a:pPr/>
              <a:t>149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Complexity and Quick Enrollment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600" smtClean="0"/>
              <a:t>Conceptual Idea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Simplify the savings plan enrollment decision by giving employees an easy way to elect a pre-selected contribution rate and asset allocation bundle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Implementation at Company 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300" smtClean="0"/>
              <a:t>New hires at employee orientation: 2% contribution rate invested 50% money market / 50% stable value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300" smtClean="0"/>
              <a:t>Existing non-participants: employee selects contribution rate invested 50% money market / 50% stable value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Implementation at Company 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Existing non-participants: 3% contribution rate invested 100% in money market fund</a:t>
            </a:r>
            <a:endParaRPr lang="en-US" sz="23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3775" cy="685800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Payment options: Loaning money to the retailer (TNS)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295400"/>
            <a:ext cx="7947025" cy="4876800"/>
          </a:xfrm>
        </p:spPr>
        <p:txBody>
          <a:bodyPr/>
          <a:lstStyle/>
          <a:p>
            <a:pPr marL="400050" lvl="1" indent="-171450">
              <a:buFontTx/>
              <a:buNone/>
            </a:pPr>
            <a:r>
              <a:rPr lang="en-US" altLang="en-US" sz="2200"/>
              <a:t>	</a:t>
            </a:r>
            <a:r>
              <a:rPr lang="en-US" altLang="en-US"/>
              <a:t>You purchase an appliance which costs $1,000. To pay for this appliance, you are given the following two options: a) Pay 12 monthly installments of $100 each; b) Borrow at a 20% annual interest rate and pay back $1,200 a year from now. Which is the more advantageous offer?</a:t>
            </a:r>
          </a:p>
          <a:p>
            <a:pPr marL="742950" lvl="2" indent="-171450"/>
            <a:r>
              <a:rPr lang="en-US" altLang="en-US" sz="2400"/>
              <a:t>Option (a) </a:t>
            </a:r>
          </a:p>
          <a:p>
            <a:pPr marL="742950" lvl="2" indent="-171450"/>
            <a:r>
              <a:rPr lang="en-US" altLang="en-US" sz="2400"/>
              <a:t>Option (b)</a:t>
            </a:r>
          </a:p>
          <a:p>
            <a:pPr marL="742950" lvl="2" indent="-171450"/>
            <a:r>
              <a:rPr lang="en-US" altLang="en-US" sz="2400"/>
              <a:t>They are the same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734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419600" y="3886200"/>
          <a:ext cx="3736975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519" name="Worksheet" r:id="rId3" imgW="2295449" imgH="981151" progId="Excel.Sheet.8">
                  <p:embed/>
                </p:oleObj>
              </mc:Choice>
              <mc:Fallback>
                <p:oleObj name="Worksheet" r:id="rId3" imgW="2295449" imgH="98115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886200"/>
                        <a:ext cx="3736975" cy="192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66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1624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1604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152400" y="762000"/>
          <a:ext cx="8778875" cy="539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44" name="Worksheet" r:id="rId4" imgW="5562695" imgH="3419427" progId="Excel.Sheet.8">
                  <p:embed followColorScheme="full"/>
                </p:oleObj>
              </mc:Choice>
              <mc:Fallback>
                <p:oleObj name="Worksheet" r:id="rId4" imgW="5562695" imgH="3419427" progId="Excel.Shee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762000"/>
                        <a:ext cx="8778875" cy="539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609600" y="228600"/>
            <a:ext cx="81692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/>
              <a:t>Quick Enrollment and </a:t>
            </a:r>
          </a:p>
          <a:p>
            <a:pPr algn="ctr"/>
            <a:r>
              <a:rPr lang="en-US" sz="3200"/>
              <a:t>Savings Plan Participation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749C44-89B7-48AB-854E-5ECE8CAF23E7}" type="slidenum">
              <a:rPr lang="en-US" altLang="en-US" smtClean="0">
                <a:latin typeface="Arial" charset="0"/>
                <a:cs typeface="Arial" charset="0"/>
              </a:rPr>
              <a:pPr/>
              <a:t>151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723" name="Object 3"/>
          <p:cNvGraphicFramePr>
            <a:graphicFrameLocks noChangeAspect="1"/>
          </p:cNvGraphicFramePr>
          <p:nvPr/>
        </p:nvGraphicFramePr>
        <p:xfrm>
          <a:off x="0" y="855663"/>
          <a:ext cx="9070975" cy="580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369" name="Chart" r:id="rId4" imgW="4019702" imgH="2428951" progId="Excel.Sheet.8">
                  <p:embed/>
                </p:oleObj>
              </mc:Choice>
              <mc:Fallback>
                <p:oleObj name="Chart" r:id="rId4" imgW="4019702" imgH="242895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5663"/>
                        <a:ext cx="9070975" cy="580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24" name="Text Box 4"/>
          <p:cNvSpPr txBox="1">
            <a:spLocks noChangeArrowheads="1"/>
          </p:cNvSpPr>
          <p:nvPr/>
        </p:nvSpPr>
        <p:spPr bwMode="auto">
          <a:xfrm>
            <a:off x="2451100" y="33528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2003</a:t>
            </a:r>
          </a:p>
        </p:txBody>
      </p:sp>
      <p:sp>
        <p:nvSpPr>
          <p:cNvPr id="286725" name="Text Box 5"/>
          <p:cNvSpPr txBox="1">
            <a:spLocks noChangeArrowheads="1"/>
          </p:cNvSpPr>
          <p:nvPr/>
        </p:nvSpPr>
        <p:spPr bwMode="auto">
          <a:xfrm>
            <a:off x="3975100" y="23622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2004</a:t>
            </a:r>
          </a:p>
        </p:txBody>
      </p:sp>
      <p:sp>
        <p:nvSpPr>
          <p:cNvPr id="286726" name="Text Box 6"/>
          <p:cNvSpPr txBox="1">
            <a:spLocks noChangeArrowheads="1"/>
          </p:cNvSpPr>
          <p:nvPr/>
        </p:nvSpPr>
        <p:spPr bwMode="auto">
          <a:xfrm>
            <a:off x="5799138" y="1941513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2005</a:t>
            </a:r>
          </a:p>
        </p:txBody>
      </p:sp>
      <p:sp>
        <p:nvSpPr>
          <p:cNvPr id="286727" name="Line 7"/>
          <p:cNvSpPr>
            <a:spLocks noChangeShapeType="1"/>
          </p:cNvSpPr>
          <p:nvPr/>
        </p:nvSpPr>
        <p:spPr bwMode="auto">
          <a:xfrm>
            <a:off x="6530975" y="2265363"/>
            <a:ext cx="431800" cy="1508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728" name="Line 8"/>
          <p:cNvSpPr>
            <a:spLocks noChangeShapeType="1"/>
          </p:cNvSpPr>
          <p:nvPr/>
        </p:nvSpPr>
        <p:spPr bwMode="auto">
          <a:xfrm>
            <a:off x="4467225" y="2771775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729" name="Line 9"/>
          <p:cNvSpPr>
            <a:spLocks noChangeShapeType="1"/>
          </p:cNvSpPr>
          <p:nvPr/>
        </p:nvSpPr>
        <p:spPr bwMode="auto">
          <a:xfrm flipH="1">
            <a:off x="2543175" y="3776663"/>
            <a:ext cx="231775" cy="5619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Text Box 10"/>
          <p:cNvSpPr txBox="1">
            <a:spLocks noChangeArrowheads="1"/>
          </p:cNvSpPr>
          <p:nvPr/>
        </p:nvSpPr>
        <p:spPr bwMode="auto">
          <a:xfrm>
            <a:off x="152400" y="215900"/>
            <a:ext cx="8991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CC00"/>
                </a:solidFill>
                <a:cs typeface="Times New Roman" pitchFamily="18" charset="0"/>
              </a:rPr>
              <a:t>Simplified enrollment raises participation</a:t>
            </a:r>
          </a:p>
          <a:p>
            <a:pPr algn="ctr"/>
            <a:r>
              <a:rPr lang="en-US" sz="2400" b="1">
                <a:solidFill>
                  <a:srgbClr val="FFCC00"/>
                </a:solidFill>
                <a:cs typeface="Times New Roman" pitchFamily="18" charset="0"/>
              </a:rPr>
              <a:t>Beshears, Choi, Laibson, Madrian (2006)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iv.  Present-Biased Preferences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Self control and savings outcomes:  Why do today what you can put off until tomorrow? (</a:t>
            </a:r>
            <a:r>
              <a:rPr lang="en-US" sz="2400" dirty="0" err="1" smtClean="0"/>
              <a:t>Akerlof</a:t>
            </a:r>
            <a:r>
              <a:rPr lang="en-US" sz="2400" dirty="0" smtClean="0"/>
              <a:t> 1991, Laibson 1997; </a:t>
            </a:r>
            <a:r>
              <a:rPr lang="en-US" sz="2400" dirty="0" err="1" smtClean="0"/>
              <a:t>O’Donoghue</a:t>
            </a:r>
            <a:r>
              <a:rPr lang="en-US" sz="2400" dirty="0" smtClean="0"/>
              <a:t> and Rabin 1999; Diamond and </a:t>
            </a:r>
            <a:r>
              <a:rPr lang="en-US" sz="2400" dirty="0" err="1" smtClean="0"/>
              <a:t>Koszegi</a:t>
            </a:r>
            <a:r>
              <a:rPr lang="en-US" sz="2400" dirty="0" smtClean="0"/>
              <a:t> 2003, Gruber and </a:t>
            </a:r>
            <a:r>
              <a:rPr lang="en-US" sz="2400" dirty="0" err="1" smtClean="0"/>
              <a:t>Koszegi</a:t>
            </a:r>
            <a:r>
              <a:rPr lang="en-US" sz="2400" dirty="0" smtClean="0"/>
              <a:t> 2003, Della </a:t>
            </a:r>
            <a:r>
              <a:rPr lang="en-US" sz="2400" dirty="0" err="1" smtClean="0"/>
              <a:t>Vigna</a:t>
            </a:r>
            <a:r>
              <a:rPr lang="en-US" sz="2400" dirty="0" smtClean="0"/>
              <a:t> and </a:t>
            </a:r>
            <a:r>
              <a:rPr lang="en-US" sz="2400" dirty="0" err="1" smtClean="0"/>
              <a:t>Malmendier</a:t>
            </a:r>
            <a:r>
              <a:rPr lang="en-US" sz="2400" dirty="0" smtClean="0"/>
              <a:t> 2004, 2006)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Framework: exponential discounting with an additional factor, </a:t>
            </a:r>
            <a:r>
              <a:rPr lang="el-GR" sz="2400" dirty="0" smtClean="0"/>
              <a:t>β</a:t>
            </a:r>
            <a:r>
              <a:rPr lang="en-US" sz="2400" dirty="0" smtClean="0"/>
              <a:t>&lt;1, that uniformly down-weights the future.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        </a:t>
            </a:r>
            <a:r>
              <a:rPr lang="en-US" sz="2600" dirty="0" err="1" smtClean="0"/>
              <a:t>U</a:t>
            </a:r>
            <a:r>
              <a:rPr lang="en-US" sz="2600" baseline="-25000" dirty="0" err="1" smtClean="0"/>
              <a:t>t</a:t>
            </a:r>
            <a:r>
              <a:rPr lang="en-US" sz="2600" dirty="0" smtClean="0"/>
              <a:t> =    </a:t>
            </a:r>
            <a:r>
              <a:rPr lang="en-US" sz="2600" dirty="0" err="1" smtClean="0"/>
              <a:t>u</a:t>
            </a:r>
            <a:r>
              <a:rPr lang="en-US" sz="2600" baseline="-25000" dirty="0" err="1" smtClean="0"/>
              <a:t>t</a:t>
            </a:r>
            <a:r>
              <a:rPr lang="en-US" sz="2600" dirty="0" smtClean="0"/>
              <a:t> + </a:t>
            </a:r>
            <a:r>
              <a:rPr lang="en-US" sz="2600" dirty="0" smtClean="0">
                <a:latin typeface="Symbol" pitchFamily="18" charset="2"/>
              </a:rPr>
              <a:t>b [d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t+1 </a:t>
            </a:r>
            <a:r>
              <a:rPr lang="en-US" sz="2600" dirty="0" smtClean="0">
                <a:latin typeface="Symbol" pitchFamily="18" charset="2"/>
              </a:rPr>
              <a:t> +   d</a:t>
            </a:r>
            <a:r>
              <a:rPr lang="en-US" sz="2600" baseline="30000" dirty="0" smtClean="0">
                <a:latin typeface="Symbol" pitchFamily="18" charset="2"/>
              </a:rPr>
              <a:t>2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t+2</a:t>
            </a:r>
            <a:r>
              <a:rPr lang="en-US" sz="2600" dirty="0" smtClean="0">
                <a:latin typeface="Symbol" pitchFamily="18" charset="2"/>
              </a:rPr>
              <a:t>  +   d</a:t>
            </a:r>
            <a:r>
              <a:rPr lang="en-US" sz="2600" baseline="30000" dirty="0" smtClean="0">
                <a:latin typeface="Symbol" pitchFamily="18" charset="2"/>
              </a:rPr>
              <a:t>3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t+3 </a:t>
            </a:r>
            <a:r>
              <a:rPr lang="en-US" sz="2600" dirty="0" smtClean="0">
                <a:latin typeface="Symbol" pitchFamily="18" charset="2"/>
              </a:rPr>
              <a:t> + ...]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>
              <a:latin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Lusardi and Tufano (2009)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 smtClean="0"/>
              <a:t>How confident are you that you could come up with $2,000 if an unexpected need arose within the next month?</a:t>
            </a:r>
            <a:r>
              <a:rPr lang="en-US" dirty="0" smtClean="0"/>
              <a:t>  </a:t>
            </a:r>
          </a:p>
          <a:p>
            <a:pPr lvl="1" eaLnBrk="1" hangingPunct="1"/>
            <a:r>
              <a:rPr lang="en-US" i="1" dirty="0" smtClean="0"/>
              <a:t>I am certain…I could</a:t>
            </a:r>
          </a:p>
          <a:p>
            <a:pPr lvl="1" eaLnBrk="1" hangingPunct="1"/>
            <a:r>
              <a:rPr lang="en-US" i="1" dirty="0" smtClean="0"/>
              <a:t>I could probably…</a:t>
            </a:r>
          </a:p>
          <a:p>
            <a:pPr lvl="1" eaLnBrk="1" hangingPunct="1"/>
            <a:r>
              <a:rPr lang="en-US" i="1" dirty="0" smtClean="0"/>
              <a:t>I probably could not…</a:t>
            </a:r>
          </a:p>
          <a:p>
            <a:pPr lvl="1" eaLnBrk="1" hangingPunct="1"/>
            <a:r>
              <a:rPr lang="en-US" i="1" dirty="0" smtClean="0"/>
              <a:t>I am certain…I could not</a:t>
            </a:r>
          </a:p>
          <a:p>
            <a:pPr lvl="1" eaLnBrk="1" hangingPunct="1"/>
            <a:r>
              <a:rPr lang="en-US" dirty="0" smtClean="0"/>
              <a:t>Do not know.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F12760-CDEA-4B3B-8107-43CA328BDDC5}" type="slidenum">
              <a:rPr lang="en-US" altLang="en-US" smtClean="0">
                <a:latin typeface="Arial" charset="0"/>
                <a:cs typeface="Arial" charset="0"/>
              </a:rPr>
              <a:pPr/>
              <a:t>153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254625" y="3276600"/>
            <a:ext cx="155575" cy="762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6" name="Right Brace 5"/>
          <p:cNvSpPr/>
          <p:nvPr/>
        </p:nvSpPr>
        <p:spPr>
          <a:xfrm>
            <a:off x="5257800" y="4191000"/>
            <a:ext cx="155575" cy="1143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51207" name="TextBox 6"/>
          <p:cNvSpPr txBox="1">
            <a:spLocks noChangeArrowheads="1"/>
          </p:cNvSpPr>
          <p:nvPr/>
        </p:nvSpPr>
        <p:spPr bwMode="auto">
          <a:xfrm>
            <a:off x="5791200" y="3276600"/>
            <a:ext cx="11858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47%</a:t>
            </a:r>
          </a:p>
        </p:txBody>
      </p:sp>
      <p:sp>
        <p:nvSpPr>
          <p:cNvPr id="51208" name="TextBox 7"/>
          <p:cNvSpPr txBox="1">
            <a:spLocks noChangeArrowheads="1"/>
          </p:cNvSpPr>
          <p:nvPr/>
        </p:nvSpPr>
        <p:spPr bwMode="auto">
          <a:xfrm>
            <a:off x="5791200" y="4337050"/>
            <a:ext cx="11858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53%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154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074054"/>
            <a:ext cx="8305800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SCF (age 65-74):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$68,100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852047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$12,500</a:t>
            </a:r>
            <a:endParaRPr lang="en-US" sz="2800" dirty="0">
              <a:solidFill>
                <a:srgbClr val="FFFFFF"/>
              </a:solidFill>
              <a:cs typeface="+mn-cs"/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397818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among 2-person households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607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/>
              <a:pPr>
                <a:defRPr/>
              </a:pPr>
              <a:t>155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34996" y="1331893"/>
            <a:ext cx="8051804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SCF: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2313" y="2852047"/>
            <a:ext cx="7387746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$12,500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0454" y="4397818"/>
            <a:ext cx="7387746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2-person households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486439"/>
            <a:ext cx="501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65-74 year old households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2514600"/>
            <a:ext cx="8382000" cy="3810000"/>
          </a:xfrm>
          <a:prstGeom prst="rect">
            <a:avLst/>
          </a:prstGeom>
          <a:solidFill>
            <a:srgbClr val="0001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86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Laibson, Repetto, and Tobacman (2004)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Use MSM to estimate discounting parameters:</a:t>
            </a:r>
          </a:p>
          <a:p>
            <a:pPr lvl="1" eaLnBrk="1" hangingPunct="1"/>
            <a:r>
              <a:rPr lang="en-US" sz="2400" smtClean="0"/>
              <a:t>Substantial illiquid retirement wealth: W/Y = 3.9.</a:t>
            </a:r>
          </a:p>
          <a:p>
            <a:pPr lvl="1" eaLnBrk="1" hangingPunct="1"/>
            <a:r>
              <a:rPr lang="en-US" sz="2400" smtClean="0"/>
              <a:t>Extensive credit card borrowing:</a:t>
            </a:r>
          </a:p>
          <a:p>
            <a:pPr lvl="2" eaLnBrk="1" hangingPunct="1"/>
            <a:r>
              <a:rPr lang="en-US" sz="2400" smtClean="0"/>
              <a:t>68% didn’t pay their credit card in full last month</a:t>
            </a:r>
          </a:p>
          <a:p>
            <a:pPr lvl="2" eaLnBrk="1" hangingPunct="1"/>
            <a:r>
              <a:rPr lang="en-US" sz="2400" smtClean="0"/>
              <a:t>Average credit card interest rate is 14%</a:t>
            </a:r>
          </a:p>
          <a:p>
            <a:pPr lvl="2" eaLnBrk="1" hangingPunct="1"/>
            <a:r>
              <a:rPr lang="en-US" sz="2400" smtClean="0"/>
              <a:t>Credit card debt averages 13% of annual income</a:t>
            </a:r>
          </a:p>
          <a:p>
            <a:pPr lvl="1" eaLnBrk="1" hangingPunct="1"/>
            <a:r>
              <a:rPr lang="en-US" sz="2400" smtClean="0"/>
              <a:t>Consumption-income comovement: </a:t>
            </a:r>
          </a:p>
          <a:p>
            <a:pPr lvl="2" eaLnBrk="1" hangingPunct="1"/>
            <a:r>
              <a:rPr lang="en-US" sz="2400" smtClean="0"/>
              <a:t>Marginal Propensity to Consume = 0.25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z="2400" smtClean="0"/>
              <a:t>	(i.e. consumption tracks income)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LRT Simulation Model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z="2100" smtClean="0"/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z="21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LRT Results: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400" smtClean="0"/>
              <a:t>U</a:t>
            </a:r>
            <a:r>
              <a:rPr lang="en-US" sz="2400" baseline="-25000" smtClean="0"/>
              <a:t>t</a:t>
            </a:r>
            <a:r>
              <a:rPr lang="en-US" sz="2400" smtClean="0"/>
              <a:t> = u</a:t>
            </a:r>
            <a:r>
              <a:rPr lang="en-US" sz="2400" baseline="-25000" smtClean="0"/>
              <a:t>t</a:t>
            </a:r>
            <a:r>
              <a:rPr lang="en-US" sz="2400" smtClean="0"/>
              <a:t> + </a:t>
            </a:r>
            <a:r>
              <a:rPr lang="en-US" sz="2400" smtClean="0">
                <a:latin typeface="Symbol" pitchFamily="18" charset="2"/>
              </a:rPr>
              <a:t>b [d</a:t>
            </a:r>
            <a:r>
              <a:rPr lang="en-US" sz="2400" smtClean="0"/>
              <a:t>u</a:t>
            </a:r>
            <a:r>
              <a:rPr lang="en-US" sz="2400" baseline="-25000" smtClean="0"/>
              <a:t>t+1 </a:t>
            </a:r>
            <a:r>
              <a:rPr lang="en-US" sz="2400" smtClean="0">
                <a:latin typeface="Symbol" pitchFamily="18" charset="2"/>
              </a:rPr>
              <a:t> +   d</a:t>
            </a:r>
            <a:r>
              <a:rPr lang="en-US" sz="2400" baseline="30000" smtClean="0">
                <a:latin typeface="Symbol" pitchFamily="18" charset="2"/>
              </a:rPr>
              <a:t>2</a:t>
            </a:r>
            <a:r>
              <a:rPr lang="en-US" sz="2400" smtClean="0"/>
              <a:t>u</a:t>
            </a:r>
            <a:r>
              <a:rPr lang="en-US" sz="2400" baseline="-25000" smtClean="0"/>
              <a:t>t+2</a:t>
            </a:r>
            <a:r>
              <a:rPr lang="en-US" sz="2400" smtClean="0">
                <a:latin typeface="Symbol" pitchFamily="18" charset="2"/>
              </a:rPr>
              <a:t>  +   d</a:t>
            </a:r>
            <a:r>
              <a:rPr lang="en-US" sz="2400" baseline="30000" smtClean="0">
                <a:latin typeface="Symbol" pitchFamily="18" charset="2"/>
              </a:rPr>
              <a:t>3</a:t>
            </a:r>
            <a:r>
              <a:rPr lang="en-US" sz="2400" smtClean="0"/>
              <a:t>u</a:t>
            </a:r>
            <a:r>
              <a:rPr lang="en-US" sz="2400" baseline="-25000" smtClean="0"/>
              <a:t>t+3 </a:t>
            </a:r>
            <a:r>
              <a:rPr lang="en-US" sz="2400" smtClean="0">
                <a:latin typeface="Symbol" pitchFamily="18" charset="2"/>
              </a:rPr>
              <a:t> + ...]</a:t>
            </a:r>
            <a:r>
              <a:rPr lang="en-US" sz="2400" smtClean="0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/>
            <a:r>
              <a:rPr lang="en-US" sz="2400" smtClean="0">
                <a:latin typeface="Symbol" pitchFamily="18" charset="2"/>
              </a:rPr>
              <a:t> b</a:t>
            </a:r>
            <a:r>
              <a:rPr lang="en-US" sz="2400" smtClean="0"/>
              <a:t> = 0.70 (s.e. 0.11)</a:t>
            </a:r>
          </a:p>
          <a:p>
            <a:pPr eaLnBrk="1" hangingPunct="1"/>
            <a:r>
              <a:rPr lang="en-US" sz="2400" smtClean="0"/>
              <a:t> </a:t>
            </a:r>
            <a:r>
              <a:rPr lang="en-US" sz="2400" smtClean="0">
                <a:latin typeface="Symbol" pitchFamily="18" charset="2"/>
              </a:rPr>
              <a:t>d</a:t>
            </a:r>
            <a:r>
              <a:rPr lang="en-US" sz="2400" smtClean="0"/>
              <a:t> = 0.96 (s.e. 0.01)</a:t>
            </a:r>
          </a:p>
          <a:p>
            <a:pPr eaLnBrk="1" hangingPunct="1"/>
            <a:r>
              <a:rPr lang="en-US" sz="2400" smtClean="0"/>
              <a:t>Null hypothesis of </a:t>
            </a:r>
            <a:r>
              <a:rPr lang="en-US" sz="2400" smtClean="0">
                <a:latin typeface="Symbol" pitchFamily="18" charset="2"/>
              </a:rPr>
              <a:t> b</a:t>
            </a:r>
            <a:r>
              <a:rPr lang="en-US" sz="2400" smtClean="0"/>
              <a:t> = 1 rejected (t-stat of 3).</a:t>
            </a:r>
          </a:p>
          <a:p>
            <a:pPr eaLnBrk="1" hangingPunct="1"/>
            <a:r>
              <a:rPr lang="en-US" sz="2400" smtClean="0"/>
              <a:t>Specification test accepted.</a:t>
            </a:r>
          </a:p>
          <a:p>
            <a:pPr eaLnBrk="1" hangingPunct="1"/>
            <a:r>
              <a:rPr lang="en-US" sz="2400" smtClean="0"/>
              <a:t>Moments: 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371600" y="4267200"/>
            <a:ext cx="65357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Helvetica" charset="0"/>
              </a:rPr>
              <a:t>	      Empirical       Simulated (Hyperbolic)</a:t>
            </a:r>
          </a:p>
          <a:p>
            <a:pPr eaLnBrk="0" hangingPunct="0"/>
            <a:r>
              <a:rPr lang="en-US" sz="2400">
                <a:latin typeface="Helvetica" charset="0"/>
              </a:rPr>
              <a:t>%Visa:    	68%			63%</a:t>
            </a:r>
          </a:p>
          <a:p>
            <a:pPr eaLnBrk="0" hangingPunct="0"/>
            <a:r>
              <a:rPr lang="en-US" sz="2400">
                <a:latin typeface="Helvetica" charset="0"/>
              </a:rPr>
              <a:t>Visa/Y:      	13%			17%</a:t>
            </a:r>
          </a:p>
          <a:p>
            <a:pPr eaLnBrk="0" hangingPunct="0"/>
            <a:r>
              <a:rPr lang="en-US" sz="2400">
                <a:latin typeface="Helvetica" charset="0"/>
              </a:rPr>
              <a:t>MPC:        	23%			31%</a:t>
            </a:r>
          </a:p>
          <a:p>
            <a:pPr eaLnBrk="0" hangingPunct="0"/>
            <a:r>
              <a:rPr lang="en-US" sz="2400">
                <a:latin typeface="Helvetica" charset="0"/>
              </a:rPr>
              <a:t>f(W/Y):  	2.6			2.7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Short-run discount rate:</a:t>
            </a:r>
          </a:p>
          <a:p>
            <a:r>
              <a:rPr lang="en-US" dirty="0" smtClean="0"/>
              <a:t>Long-run discount rate: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159</a:t>
            </a:fld>
            <a:endParaRPr lang="en-US" alt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29200" y="1766887"/>
          <a:ext cx="2044155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91" name="Equation" r:id="rId3" imgW="850680" imgH="406080" progId="Equation.DSMT4">
                  <p:embed/>
                </p:oleObj>
              </mc:Choice>
              <mc:Fallback>
                <p:oleObj name="Equation" r:id="rId3" imgW="850680" imgH="4060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766887"/>
                        <a:ext cx="2044155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1112838"/>
          </a:xfrm>
        </p:spPr>
        <p:txBody>
          <a:bodyPr anchor="b"/>
          <a:lstStyle/>
          <a:p>
            <a:pPr algn="l"/>
            <a:r>
              <a:rPr lang="en-US" altLang="en-US" sz="3200"/>
              <a:t>Who has lower debt literacy? Differences between men and women</a:t>
            </a:r>
          </a:p>
        </p:txBody>
      </p:sp>
      <p:graphicFrame>
        <p:nvGraphicFramePr>
          <p:cNvPr id="776195" name="Object 5"/>
          <p:cNvGraphicFramePr>
            <a:graphicFrameLocks noGrp="1" noChangeAspect="1"/>
          </p:cNvGraphicFramePr>
          <p:nvPr>
            <p:ph idx="4294967295"/>
          </p:nvPr>
        </p:nvGraphicFramePr>
        <p:xfrm>
          <a:off x="1295400" y="1600200"/>
          <a:ext cx="655320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543" name="Chart" r:id="rId4" imgW="9715500" imgH="6877202" progId="Excel.Chart.8">
                  <p:embed/>
                </p:oleObj>
              </mc:Choice>
              <mc:Fallback>
                <p:oleObj name="Chart" r:id="rId4" imgW="9715500" imgH="68772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00200"/>
                        <a:ext cx="6553200" cy="453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6196" name="Text Box 3"/>
          <p:cNvSpPr txBox="1">
            <a:spLocks noChangeArrowheads="1"/>
          </p:cNvSpPr>
          <p:nvPr/>
        </p:nvSpPr>
        <p:spPr bwMode="auto">
          <a:xfrm>
            <a:off x="4403725" y="1354138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endParaRPr lang="en-US" altLang="en-US" sz="1000" smtClean="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6197" name="Rectangle 4"/>
          <p:cNvSpPr>
            <a:spLocks noChangeArrowheads="1"/>
          </p:cNvSpPr>
          <p:nvPr/>
        </p:nvSpPr>
        <p:spPr bwMode="auto">
          <a:xfrm>
            <a:off x="304800" y="1368425"/>
            <a:ext cx="85328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>
                <a:srgbClr val="980204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sz="1600" b="1" smtClean="0">
                <a:solidFill>
                  <a:srgbClr val="6F6C6C"/>
                </a:solidFill>
                <a:ea typeface="ＭＳ Ｐゴシック" panose="020B0600070205080204" pitchFamily="34" charset="-128"/>
                <a:cs typeface="+mn-cs"/>
              </a:rPr>
              <a:t>Percent answering credit card question correctly or “do not know” by gender</a:t>
            </a:r>
          </a:p>
        </p:txBody>
      </p:sp>
    </p:spTree>
    <p:extLst>
      <p:ext uri="{BB962C8B-B14F-4D97-AF65-F5344CB8AC3E}">
        <p14:creationId xmlns:p14="http://schemas.microsoft.com/office/powerpoint/2010/main" val="359678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(assume </a:t>
            </a:r>
            <a:r>
              <a:rPr lang="en-US" sz="3200" b="0" smtClean="0">
                <a:solidFill>
                  <a:schemeClr val="tx1"/>
                </a:solidFill>
                <a:latin typeface="Symbol" pitchFamily="18" charset="2"/>
              </a:rPr>
              <a:t>b = </a:t>
            </a:r>
            <a:r>
              <a:rPr lang="en-US" sz="3300" b="0" smtClean="0">
                <a:solidFill>
                  <a:schemeClr val="tx1"/>
                </a:solidFill>
              </a:rPr>
              <a:t>½</a:t>
            </a:r>
            <a:r>
              <a:rPr lang="en-US" sz="3300" smtClean="0"/>
              <a:t> </a:t>
            </a:r>
            <a:r>
              <a:rPr lang="en-US" sz="3200" b="0" smtClean="0">
                <a:solidFill>
                  <a:schemeClr val="tx1"/>
                </a:solidFill>
              </a:rPr>
              <a:t>,</a:t>
            </a:r>
            <a:r>
              <a:rPr lang="en-US" sz="3200" b="0" smtClean="0">
                <a:solidFill>
                  <a:schemeClr val="tx1"/>
                </a:solidFill>
                <a:latin typeface="Symbol" pitchFamily="18" charset="2"/>
              </a:rPr>
              <a:t> d</a:t>
            </a:r>
            <a:r>
              <a:rPr lang="en-US" sz="3200" b="0" smtClean="0">
                <a:solidFill>
                  <a:schemeClr val="tx1"/>
                </a:solidFill>
              </a:rPr>
              <a:t> = 1).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116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Suppose you can join the plan today (effort cost $50) to gain delayed benefits $20,000 (e.g. value of match)</a:t>
            </a:r>
          </a:p>
          <a:p>
            <a:pPr eaLnBrk="1" hangingPunct="1"/>
            <a:r>
              <a:rPr lang="en-US" sz="2400" dirty="0" smtClean="0"/>
              <a:t>Every day you delay, total benefits fall by $10.  </a:t>
            </a:r>
          </a:p>
          <a:p>
            <a:pPr eaLnBrk="1" hangingPunct="1"/>
            <a:r>
              <a:rPr lang="en-US" sz="2400" dirty="0" smtClean="0"/>
              <a:t>What are the discounted costs of joining at different periods?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Join Today:    	-50 	+  ½ [0]           	= -50</a:t>
            </a:r>
          </a:p>
          <a:p>
            <a:pPr eaLnBrk="1" hangingPunct="1"/>
            <a:r>
              <a:rPr lang="en-US" sz="2400" dirty="0" smtClean="0"/>
              <a:t>Join t+1:    	   0 	+  ½ [-50 - 10]  	= -30</a:t>
            </a:r>
          </a:p>
          <a:p>
            <a:pPr eaLnBrk="1" hangingPunct="1"/>
            <a:r>
              <a:rPr lang="en-US" sz="2400" dirty="0" smtClean="0"/>
              <a:t>Join t+2:                  0 	+  ½ [-50 - 20]  	= -35</a:t>
            </a:r>
          </a:p>
          <a:p>
            <a:pPr eaLnBrk="1" hangingPunct="1"/>
            <a:r>
              <a:rPr lang="en-US" sz="2400" dirty="0" smtClean="0"/>
              <a:t>Join t+3: 	              0 	+  ½ [-50 - 30]  	= -40</a:t>
            </a: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52400" y="4343400"/>
            <a:ext cx="8001000" cy="381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C8E9F5-4BA3-499F-94B3-874E8F2BB3B5}" type="slidenum">
              <a:rPr lang="en-US" altLang="en-US" smtClean="0">
                <a:latin typeface="Arial" charset="0"/>
                <a:cs typeface="Arial" charset="0"/>
              </a:rPr>
              <a:pPr/>
              <a:t>161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Interaction with financial illiteracy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4116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Consider someone with a high level of financial literacy, so effort cost is only $5 (not $50)</a:t>
            </a:r>
          </a:p>
          <a:p>
            <a:pPr eaLnBrk="1" hangingPunct="1"/>
            <a:r>
              <a:rPr lang="en-US" sz="2400" dirty="0" smtClean="0"/>
              <a:t>As before, every day of delay, total benefits fall by $10.  </a:t>
            </a:r>
          </a:p>
          <a:p>
            <a:pPr eaLnBrk="1" hangingPunct="1"/>
            <a:r>
              <a:rPr lang="en-US" sz="2400" dirty="0" smtClean="0"/>
              <a:t>What are the discounted costs of joining at different periods?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Join Today:    	  -5 	+  ½ [0]           	= -5</a:t>
            </a:r>
          </a:p>
          <a:p>
            <a:pPr eaLnBrk="1" hangingPunct="1"/>
            <a:r>
              <a:rPr lang="en-US" sz="2400" dirty="0" smtClean="0"/>
              <a:t>Join t+1:    	   0 	+  ½ [-5 - 10]  	= -7.5</a:t>
            </a:r>
          </a:p>
          <a:p>
            <a:pPr eaLnBrk="1" hangingPunct="1"/>
            <a:r>
              <a:rPr lang="en-US" sz="2400" dirty="0" smtClean="0"/>
              <a:t>Join t+2:                  0 	+  ½ [-5 - 20]  	= -12.5</a:t>
            </a:r>
          </a:p>
          <a:p>
            <a:pPr eaLnBrk="1" hangingPunct="1"/>
            <a:r>
              <a:rPr lang="en-US" sz="2400" dirty="0" smtClean="0"/>
              <a:t>Join t+3: 	              0 	+  ½ [-5 - 30]  	= -17.5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0A9969-C59E-4F72-BEEC-C598C24CE2BD}" type="slidenum">
              <a:rPr lang="en-US" altLang="en-US" smtClean="0">
                <a:latin typeface="Arial" charset="0"/>
                <a:cs typeface="Arial" charset="0"/>
              </a:rPr>
              <a:pPr/>
              <a:t>162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Interaction with endorsement and complexity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411663"/>
          </a:xfrm>
        </p:spPr>
        <p:txBody>
          <a:bodyPr/>
          <a:lstStyle/>
          <a:p>
            <a:pPr eaLnBrk="1" hangingPunct="1"/>
            <a:r>
              <a:rPr lang="en-US" sz="2400" smtClean="0"/>
              <a:t>Consider a plan with a simple form, or an endorsed form, so the effort cost is again only $5 (not $50)</a:t>
            </a:r>
          </a:p>
          <a:p>
            <a:pPr eaLnBrk="1" hangingPunct="1"/>
            <a:r>
              <a:rPr lang="en-US" sz="2400" smtClean="0"/>
              <a:t>As before, every period of delay, total benefits fall by $10.  </a:t>
            </a:r>
          </a:p>
          <a:p>
            <a:pPr eaLnBrk="1" hangingPunct="1"/>
            <a:r>
              <a:rPr lang="en-US" sz="2400" smtClean="0"/>
              <a:t>What are the discounted costs of joining at different periods? 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Join Today:    	  -5 	+  ½ [0]           	= -5</a:t>
            </a:r>
          </a:p>
          <a:p>
            <a:pPr eaLnBrk="1" hangingPunct="1"/>
            <a:r>
              <a:rPr lang="en-US" sz="2400" smtClean="0"/>
              <a:t>Join t+1:    	   0 	+  ½ [-5 - 10]  	= -7.5</a:t>
            </a:r>
          </a:p>
          <a:p>
            <a:pPr eaLnBrk="1" hangingPunct="1"/>
            <a:r>
              <a:rPr lang="en-US" sz="2400" smtClean="0"/>
              <a:t>Join t+2:                  0 	+  ½ [-5 - 20]  	= -12.5</a:t>
            </a:r>
          </a:p>
          <a:p>
            <a:pPr eaLnBrk="1" hangingPunct="1"/>
            <a:r>
              <a:rPr lang="en-US" sz="2400" smtClean="0"/>
              <a:t>Join t+3: 	              0 	+  ½ [-5 - 30]  	= -17.5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in retirement savings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smtClean="0"/>
              <a:t>Survey</a:t>
            </a:r>
          </a:p>
          <a:p>
            <a:pPr marL="457200" lvl="1" indent="-165100" eaLnBrk="1" hangingPunct="1"/>
            <a:r>
              <a:rPr lang="en-US" sz="2400" smtClean="0"/>
              <a:t> Mailed to 590 employees (random sample)</a:t>
            </a:r>
          </a:p>
          <a:p>
            <a:pPr marL="457200" lvl="1" indent="-165100" eaLnBrk="1" hangingPunct="1"/>
            <a:r>
              <a:rPr lang="en-US" sz="2400" smtClean="0"/>
              <a:t> 195 usable responses</a:t>
            </a:r>
          </a:p>
          <a:p>
            <a:pPr marL="457200" lvl="1" indent="-165100" eaLnBrk="1" hangingPunct="1"/>
            <a:r>
              <a:rPr lang="en-US" sz="2400" smtClean="0"/>
              <a:t> Matched to administrative data on actual savings behavior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latin typeface="Arial" charset="0"/>
                <a:cs typeface="Arial" charset="0"/>
              </a:rPr>
              <a:pPr algn="l"/>
              <a:t>164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FFFF"/>
                </a:solidFill>
              </a:rPr>
              <a:t/>
            </a:r>
            <a:br>
              <a:rPr lang="en-US" sz="2800" smtClean="0">
                <a:solidFill>
                  <a:srgbClr val="FFFFFF"/>
                </a:solidFill>
              </a:rPr>
            </a:br>
            <a:r>
              <a:rPr lang="en-US" sz="2800" smtClean="0">
                <a:solidFill>
                  <a:srgbClr val="FFFFFF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264025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>
                <a:solidFill>
                  <a:srgbClr val="FF0000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02625" y="3627438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3820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3. Alternative Policies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Paying employees to save</a:t>
            </a:r>
            <a:endParaRPr lang="en-US" sz="2800" dirty="0" smtClean="0"/>
          </a:p>
          <a:p>
            <a:pPr eaLnBrk="1" hangingPunct="1"/>
            <a:r>
              <a:rPr lang="en-US" sz="2400" dirty="0" smtClean="0"/>
              <a:t>Education/disclosure</a:t>
            </a:r>
          </a:p>
          <a:p>
            <a:pPr eaLnBrk="1" hangingPunct="1"/>
            <a:r>
              <a:rPr lang="en-US" sz="2400" dirty="0" smtClean="0"/>
              <a:t>Peer marketing</a:t>
            </a:r>
            <a:endParaRPr lang="en-US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$100 bills on the sidewalk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 (2009)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24000"/>
            <a:ext cx="8543925" cy="3987800"/>
          </a:xfrm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Employer match is an instantaneous, riskless return on investment</a:t>
            </a:r>
          </a:p>
          <a:p>
            <a:pPr marL="177800" indent="-177800" eaLnBrk="1" hangingPunct="1"/>
            <a:r>
              <a:rPr lang="en-US" sz="2400" dirty="0" smtClean="0"/>
              <a:t>Particularly appealing if you are over 59½ years old</a:t>
            </a:r>
          </a:p>
          <a:p>
            <a:pPr marL="457200" lvl="1" indent="-165100" eaLnBrk="1" hangingPunct="1"/>
            <a:r>
              <a:rPr lang="en-US" sz="2400" dirty="0" smtClean="0"/>
              <a:t> Have the most experience, so should be savvy</a:t>
            </a:r>
          </a:p>
          <a:p>
            <a:pPr marL="457200" lvl="1" indent="-165100" eaLnBrk="1" hangingPunct="1"/>
            <a:r>
              <a:rPr lang="en-US" sz="2400" dirty="0" smtClean="0"/>
              <a:t> Retirement is close, so should be thinking about saving</a:t>
            </a:r>
          </a:p>
          <a:p>
            <a:pPr marL="457200" lvl="1" indent="-165100" eaLnBrk="1" hangingPunct="1"/>
            <a:r>
              <a:rPr lang="en-US" sz="2400" dirty="0" smtClean="0"/>
              <a:t> Can withdraw money from 401(k) without penalty</a:t>
            </a:r>
          </a:p>
          <a:p>
            <a:pPr marL="177800" indent="-177800" eaLnBrk="1" hangingPunct="1"/>
            <a:r>
              <a:rPr lang="en-US" sz="2400" dirty="0" smtClean="0"/>
              <a:t>We study seven companies and find that on average, </a:t>
            </a:r>
            <a:r>
              <a:rPr lang="en-US" sz="2400" u="sng" dirty="0" smtClean="0"/>
              <a:t>half</a:t>
            </a:r>
            <a:r>
              <a:rPr lang="en-US" sz="2400" dirty="0" smtClean="0"/>
              <a:t> of employees over 59½ years old are not fully exploiting their employer match</a:t>
            </a:r>
          </a:p>
          <a:p>
            <a:pPr marL="457200" lvl="1" indent="-165100" eaLnBrk="1" hangingPunct="1"/>
            <a:r>
              <a:rPr lang="en-US" sz="2400" dirty="0" smtClean="0"/>
              <a:t> Average loss is 1.6% of salary per year</a:t>
            </a:r>
          </a:p>
          <a:p>
            <a:pPr marL="177800" indent="-177800" eaLnBrk="1" hangingPunct="1"/>
            <a:r>
              <a:rPr lang="en-US" sz="2400" dirty="0" smtClean="0"/>
              <a:t>Educational intervention has no effect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Financial education 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(2004) 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972425" cy="4584700"/>
          </a:xfrm>
        </p:spPr>
        <p:txBody>
          <a:bodyPr/>
          <a:lstStyle/>
          <a:p>
            <a:pPr marL="177800" indent="-177800" eaLnBrk="1" hangingPunct="1"/>
            <a:r>
              <a:rPr lang="en-US" sz="2400" smtClean="0"/>
              <a:t>Seminars presented by professional financial advisors</a:t>
            </a:r>
          </a:p>
          <a:p>
            <a:pPr marL="177800" indent="-177800" eaLnBrk="1" hangingPunct="1"/>
            <a:r>
              <a:rPr lang="en-US" sz="2400" smtClean="0"/>
              <a:t>Curriculum: Setting savings goals, asset allocation, managing credit and debt, insurance against financial risks</a:t>
            </a:r>
          </a:p>
          <a:p>
            <a:pPr marL="177800" indent="-177800" eaLnBrk="1" hangingPunct="1"/>
            <a:r>
              <a:rPr lang="en-US" sz="2400" smtClean="0"/>
              <a:t>Seminars offered throughout 2000</a:t>
            </a:r>
          </a:p>
          <a:p>
            <a:pPr marL="177800" indent="-177800" eaLnBrk="1" hangingPunct="1"/>
            <a:r>
              <a:rPr lang="en-US" sz="2400" smtClean="0"/>
              <a:t>Linked data on individual employees’ seminar attendance to administrative data on actual savings behavior before and after seminar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136265" name="Group 73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0370B7-8348-4FFB-9F57-986672C53563}" type="slidenum">
              <a:rPr lang="en-US" altLang="en-US" smtClean="0">
                <a:latin typeface="Arial" charset="0"/>
                <a:cs typeface="Arial" charset="0"/>
              </a:rPr>
              <a:pPr/>
              <a:t>169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7388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87425"/>
          </a:xfrm>
        </p:spPr>
        <p:txBody>
          <a:bodyPr/>
          <a:lstStyle/>
          <a:p>
            <a:r>
              <a:rPr lang="en-US" altLang="en-US" sz="3200"/>
              <a:t>People who make errors have “difficulties paying off debt</a:t>
            </a:r>
            <a:r>
              <a:rPr lang="en-US" altLang="en-US"/>
              <a:t>.”</a:t>
            </a:r>
          </a:p>
        </p:txBody>
      </p:sp>
      <p:graphicFrame>
        <p:nvGraphicFramePr>
          <p:cNvPr id="69632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60363" y="2009775"/>
          <a:ext cx="4219575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67" name="Chart" r:id="rId3" imgW="4924541" imgH="3190890" progId="Excel.Chart.8">
                  <p:embed/>
                </p:oleObj>
              </mc:Choice>
              <mc:Fallback>
                <p:oleObj name="Chart" r:id="rId3" imgW="4924541" imgH="319089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2009775"/>
                        <a:ext cx="4219575" cy="273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6324" name="Group 4"/>
          <p:cNvGrpSpPr>
            <a:grpSpLocks noChangeAspect="1"/>
          </p:cNvGrpSpPr>
          <p:nvPr/>
        </p:nvGrpSpPr>
        <p:grpSpPr bwMode="auto">
          <a:xfrm>
            <a:off x="4638675" y="1993900"/>
            <a:ext cx="4116388" cy="2747963"/>
            <a:chOff x="2811" y="2339"/>
            <a:chExt cx="2593" cy="1549"/>
          </a:xfrm>
        </p:grpSpPr>
        <p:sp>
          <p:nvSpPr>
            <p:cNvPr id="69632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811" y="2339"/>
              <a:ext cx="2593" cy="1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6" name="Rectangle 6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7" name="Rectangle 7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8" name="Line 8"/>
            <p:cNvSpPr>
              <a:spLocks noChangeShapeType="1"/>
            </p:cNvSpPr>
            <p:nvPr/>
          </p:nvSpPr>
          <p:spPr bwMode="auto">
            <a:xfrm>
              <a:off x="3214" y="337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9" name="Line 9"/>
            <p:cNvSpPr>
              <a:spLocks noChangeShapeType="1"/>
            </p:cNvSpPr>
            <p:nvPr/>
          </p:nvSpPr>
          <p:spPr bwMode="auto">
            <a:xfrm>
              <a:off x="3214" y="322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0" name="Line 10"/>
            <p:cNvSpPr>
              <a:spLocks noChangeShapeType="1"/>
            </p:cNvSpPr>
            <p:nvPr/>
          </p:nvSpPr>
          <p:spPr bwMode="auto">
            <a:xfrm>
              <a:off x="3214" y="3080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1" name="Line 11"/>
            <p:cNvSpPr>
              <a:spLocks noChangeShapeType="1"/>
            </p:cNvSpPr>
            <p:nvPr/>
          </p:nvSpPr>
          <p:spPr bwMode="auto">
            <a:xfrm>
              <a:off x="3214" y="2926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2" name="Line 12"/>
            <p:cNvSpPr>
              <a:spLocks noChangeShapeType="1"/>
            </p:cNvSpPr>
            <p:nvPr/>
          </p:nvSpPr>
          <p:spPr bwMode="auto">
            <a:xfrm>
              <a:off x="3214" y="277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3" name="Line 13"/>
            <p:cNvSpPr>
              <a:spLocks noChangeShapeType="1"/>
            </p:cNvSpPr>
            <p:nvPr/>
          </p:nvSpPr>
          <p:spPr bwMode="auto">
            <a:xfrm>
              <a:off x="3214" y="262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4" name="Line 14"/>
            <p:cNvSpPr>
              <a:spLocks noChangeShapeType="1"/>
            </p:cNvSpPr>
            <p:nvPr/>
          </p:nvSpPr>
          <p:spPr bwMode="auto">
            <a:xfrm>
              <a:off x="3214" y="247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5" name="Rectangle 15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 w="7938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6" name="Rectangle 16"/>
            <p:cNvSpPr>
              <a:spLocks noChangeArrowheads="1"/>
            </p:cNvSpPr>
            <p:nvPr/>
          </p:nvSpPr>
          <p:spPr bwMode="auto">
            <a:xfrm>
              <a:off x="3531" y="2628"/>
              <a:ext cx="423" cy="899"/>
            </a:xfrm>
            <a:prstGeom prst="rect">
              <a:avLst/>
            </a:prstGeom>
            <a:solidFill>
              <a:schemeClr val="hlink"/>
            </a:solidFill>
            <a:ln w="800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7" name="Rectangle 17"/>
            <p:cNvSpPr>
              <a:spLocks noChangeArrowheads="1"/>
            </p:cNvSpPr>
            <p:nvPr/>
          </p:nvSpPr>
          <p:spPr bwMode="auto">
            <a:xfrm>
              <a:off x="4583" y="2839"/>
              <a:ext cx="422" cy="688"/>
            </a:xfrm>
            <a:prstGeom prst="rect">
              <a:avLst/>
            </a:prstGeom>
            <a:solidFill>
              <a:srgbClr val="FF00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8" name="Line 18"/>
            <p:cNvSpPr>
              <a:spLocks noChangeShapeType="1"/>
            </p:cNvSpPr>
            <p:nvPr/>
          </p:nvSpPr>
          <p:spPr bwMode="auto">
            <a:xfrm>
              <a:off x="3214" y="2479"/>
              <a:ext cx="1" cy="104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9" name="Line 19"/>
            <p:cNvSpPr>
              <a:spLocks noChangeShapeType="1"/>
            </p:cNvSpPr>
            <p:nvPr/>
          </p:nvSpPr>
          <p:spPr bwMode="auto">
            <a:xfrm>
              <a:off x="3195" y="352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0" name="Line 20"/>
            <p:cNvSpPr>
              <a:spLocks noChangeShapeType="1"/>
            </p:cNvSpPr>
            <p:nvPr/>
          </p:nvSpPr>
          <p:spPr bwMode="auto">
            <a:xfrm>
              <a:off x="3195" y="337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1" name="Line 21"/>
            <p:cNvSpPr>
              <a:spLocks noChangeShapeType="1"/>
            </p:cNvSpPr>
            <p:nvPr/>
          </p:nvSpPr>
          <p:spPr bwMode="auto">
            <a:xfrm>
              <a:off x="3195" y="322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2" name="Line 22"/>
            <p:cNvSpPr>
              <a:spLocks noChangeShapeType="1"/>
            </p:cNvSpPr>
            <p:nvPr/>
          </p:nvSpPr>
          <p:spPr bwMode="auto">
            <a:xfrm>
              <a:off x="3195" y="3080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3" name="Line 23"/>
            <p:cNvSpPr>
              <a:spLocks noChangeShapeType="1"/>
            </p:cNvSpPr>
            <p:nvPr/>
          </p:nvSpPr>
          <p:spPr bwMode="auto">
            <a:xfrm>
              <a:off x="3195" y="2926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4" name="Line 24"/>
            <p:cNvSpPr>
              <a:spLocks noChangeShapeType="1"/>
            </p:cNvSpPr>
            <p:nvPr/>
          </p:nvSpPr>
          <p:spPr bwMode="auto">
            <a:xfrm>
              <a:off x="3195" y="277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5" name="Line 25"/>
            <p:cNvSpPr>
              <a:spLocks noChangeShapeType="1"/>
            </p:cNvSpPr>
            <p:nvPr/>
          </p:nvSpPr>
          <p:spPr bwMode="auto">
            <a:xfrm>
              <a:off x="3195" y="262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6" name="Line 26"/>
            <p:cNvSpPr>
              <a:spLocks noChangeShapeType="1"/>
            </p:cNvSpPr>
            <p:nvPr/>
          </p:nvSpPr>
          <p:spPr bwMode="auto">
            <a:xfrm>
              <a:off x="3195" y="247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7" name="Line 27"/>
            <p:cNvSpPr>
              <a:spLocks noChangeShapeType="1"/>
            </p:cNvSpPr>
            <p:nvPr/>
          </p:nvSpPr>
          <p:spPr bwMode="auto">
            <a:xfrm>
              <a:off x="3214" y="352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8" name="Line 28"/>
            <p:cNvSpPr>
              <a:spLocks noChangeShapeType="1"/>
            </p:cNvSpPr>
            <p:nvPr/>
          </p:nvSpPr>
          <p:spPr bwMode="auto">
            <a:xfrm flipV="1">
              <a:off x="3214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9" name="Line 29"/>
            <p:cNvSpPr>
              <a:spLocks noChangeShapeType="1"/>
            </p:cNvSpPr>
            <p:nvPr/>
          </p:nvSpPr>
          <p:spPr bwMode="auto">
            <a:xfrm flipV="1">
              <a:off x="4266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0" name="Line 30"/>
            <p:cNvSpPr>
              <a:spLocks noChangeShapeType="1"/>
            </p:cNvSpPr>
            <p:nvPr/>
          </p:nvSpPr>
          <p:spPr bwMode="auto">
            <a:xfrm flipV="1">
              <a:off x="5318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1" name="Rectangle 31"/>
            <p:cNvSpPr>
              <a:spLocks noChangeArrowheads="1"/>
            </p:cNvSpPr>
            <p:nvPr/>
          </p:nvSpPr>
          <p:spPr bwMode="auto">
            <a:xfrm>
              <a:off x="3076" y="3484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2" name="Rectangle 32"/>
            <p:cNvSpPr>
              <a:spLocks noChangeArrowheads="1"/>
            </p:cNvSpPr>
            <p:nvPr/>
          </p:nvSpPr>
          <p:spPr bwMode="auto">
            <a:xfrm>
              <a:off x="3076" y="3335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3" name="Rectangle 33"/>
            <p:cNvSpPr>
              <a:spLocks noChangeArrowheads="1"/>
            </p:cNvSpPr>
            <p:nvPr/>
          </p:nvSpPr>
          <p:spPr bwMode="auto">
            <a:xfrm>
              <a:off x="3036" y="3186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4" name="Rectangle 34"/>
            <p:cNvSpPr>
              <a:spLocks noChangeArrowheads="1"/>
            </p:cNvSpPr>
            <p:nvPr/>
          </p:nvSpPr>
          <p:spPr bwMode="auto">
            <a:xfrm>
              <a:off x="3036" y="303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5" name="Rectangle 35"/>
            <p:cNvSpPr>
              <a:spLocks noChangeArrowheads="1"/>
            </p:cNvSpPr>
            <p:nvPr/>
          </p:nvSpPr>
          <p:spPr bwMode="auto">
            <a:xfrm>
              <a:off x="3036" y="288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6" name="Rectangle 36"/>
            <p:cNvSpPr>
              <a:spLocks noChangeArrowheads="1"/>
            </p:cNvSpPr>
            <p:nvPr/>
          </p:nvSpPr>
          <p:spPr bwMode="auto">
            <a:xfrm>
              <a:off x="3036" y="2738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7" name="Rectangle 37"/>
            <p:cNvSpPr>
              <a:spLocks noChangeArrowheads="1"/>
            </p:cNvSpPr>
            <p:nvPr/>
          </p:nvSpPr>
          <p:spPr bwMode="auto">
            <a:xfrm>
              <a:off x="3036" y="2589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8" name="Rectangle 38"/>
            <p:cNvSpPr>
              <a:spLocks noChangeArrowheads="1"/>
            </p:cNvSpPr>
            <p:nvPr/>
          </p:nvSpPr>
          <p:spPr bwMode="auto">
            <a:xfrm>
              <a:off x="3036" y="2440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9" name="Rectangle 39"/>
            <p:cNvSpPr>
              <a:spLocks noChangeArrowheads="1"/>
            </p:cNvSpPr>
            <p:nvPr/>
          </p:nvSpPr>
          <p:spPr bwMode="auto">
            <a:xfrm>
              <a:off x="3621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a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0" name="Rectangle 40"/>
            <p:cNvSpPr>
              <a:spLocks noChangeArrowheads="1"/>
            </p:cNvSpPr>
            <p:nvPr/>
          </p:nvSpPr>
          <p:spPr bwMode="auto">
            <a:xfrm>
              <a:off x="4678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b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1" name="Rectangle 41"/>
            <p:cNvSpPr>
              <a:spLocks noChangeArrowheads="1"/>
            </p:cNvSpPr>
            <p:nvPr/>
          </p:nvSpPr>
          <p:spPr bwMode="auto">
            <a:xfrm>
              <a:off x="3791" y="3705"/>
              <a:ext cx="10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Choose two payment options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2" name="Rectangle 42"/>
            <p:cNvSpPr>
              <a:spLocks noChangeArrowheads="1"/>
            </p:cNvSpPr>
            <p:nvPr/>
          </p:nvSpPr>
          <p:spPr bwMode="auto">
            <a:xfrm rot="16200000">
              <a:off x="2441" y="2932"/>
              <a:ext cx="1017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Percentage with "too much debt"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3" name="Rectangle 43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696364" name="AutoShape 44"/>
          <p:cNvSpPr>
            <a:spLocks noChangeArrowheads="1"/>
          </p:cNvSpPr>
          <p:nvPr/>
        </p:nvSpPr>
        <p:spPr bwMode="auto">
          <a:xfrm>
            <a:off x="790575" y="1281113"/>
            <a:ext cx="2555875" cy="565150"/>
          </a:xfrm>
          <a:prstGeom prst="wedgeRectCallout">
            <a:avLst>
              <a:gd name="adj1" fmla="val 36833"/>
              <a:gd name="adj2" fmla="val 137079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Grossly underestimate compounding</a:t>
            </a:r>
          </a:p>
        </p:txBody>
      </p:sp>
      <p:sp>
        <p:nvSpPr>
          <p:cNvPr id="696365" name="AutoShape 45"/>
          <p:cNvSpPr>
            <a:spLocks noChangeArrowheads="1"/>
          </p:cNvSpPr>
          <p:nvPr/>
        </p:nvSpPr>
        <p:spPr bwMode="auto">
          <a:xfrm>
            <a:off x="5980113" y="1357313"/>
            <a:ext cx="2555875" cy="565150"/>
          </a:xfrm>
          <a:prstGeom prst="wedgeRectCallout">
            <a:avLst>
              <a:gd name="adj1" fmla="val -41056"/>
              <a:gd name="adj2" fmla="val 144102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Gives free loan to retailer</a:t>
            </a:r>
          </a:p>
        </p:txBody>
      </p:sp>
    </p:spTree>
    <p:extLst>
      <p:ext uri="{BB962C8B-B14F-4D97-AF65-F5344CB8AC3E}">
        <p14:creationId xmlns:p14="http://schemas.microsoft.com/office/powerpoint/2010/main" val="2593278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9AAA3C-4425-4BAA-B5B9-1093BEA44B07}" type="slidenum">
              <a:rPr lang="en-US" altLang="en-US" smtClean="0">
                <a:latin typeface="Arial" charset="0"/>
                <a:cs typeface="Arial" charset="0"/>
              </a:rPr>
              <a:pPr/>
              <a:t>170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9436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183563" cy="6172200"/>
          </a:xfrm>
        </p:spPr>
        <p:txBody>
          <a:bodyPr/>
          <a:lstStyle/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effects are small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Seminar attendees have good intentions to change their   401(k) savings behavior, but most do not follow through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alone will not dramatically improve the quality of 401(k) savings outcomes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Choi et al (2005) study the effect of the Enron, Worldcom, and Global Crossing scandals on employer stock holding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No net sales of employer stock in reaction to these news stories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scandals did not affect the asset allocation decisions of new hires.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hires did not affect the asset allocation decisions of new hires at other Houston firms.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latin typeface="Arial" charset="0"/>
                <a:cs typeface="Arial" charset="0"/>
              </a:rPr>
              <a:pPr algn="l"/>
              <a:t>172</a:t>
            </a:fld>
            <a:endParaRPr 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1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91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information about your peers affect savings behavior?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/>
              <a:pPr>
                <a:defRPr/>
              </a:pPr>
              <a:t>173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 smtClean="0">
                <a:latin typeface="Gill Sans MT" pitchFamily="34" charset="0"/>
              </a:rPr>
              <a:t>Social marketing and peer effects</a:t>
            </a:r>
            <a:br>
              <a:rPr lang="en-US" dirty="0" smtClean="0">
                <a:latin typeface="Gill Sans MT" pitchFamily="34" charset="0"/>
              </a:rPr>
            </a:br>
            <a:r>
              <a:rPr lang="en-US" sz="2400" dirty="0" err="1" smtClean="0">
                <a:latin typeface="Gill Sans MT" pitchFamily="34" charset="0"/>
              </a:rPr>
              <a:t>Beshears</a:t>
            </a:r>
            <a:r>
              <a:rPr lang="en-US" sz="2400" dirty="0" smtClean="0">
                <a:latin typeface="Gill Sans MT" pitchFamily="34" charset="0"/>
              </a:rPr>
              <a:t>, </a:t>
            </a:r>
            <a:r>
              <a:rPr lang="en-US" sz="2400" dirty="0" err="1" smtClean="0">
                <a:latin typeface="Gill Sans MT" pitchFamily="34" charset="0"/>
              </a:rPr>
              <a:t>Choi</a:t>
            </a:r>
            <a:r>
              <a:rPr lang="en-US" sz="2400" dirty="0" smtClean="0">
                <a:latin typeface="Gill Sans MT" pitchFamily="34" charset="0"/>
              </a:rPr>
              <a:t>, Laibson, </a:t>
            </a:r>
            <a:r>
              <a:rPr lang="en-US" sz="2400" dirty="0" err="1" smtClean="0">
                <a:latin typeface="Gill Sans MT" pitchFamily="34" charset="0"/>
              </a:rPr>
              <a:t>Madrian</a:t>
            </a:r>
            <a:r>
              <a:rPr lang="en-US" sz="2400" dirty="0" smtClean="0">
                <a:latin typeface="Gill Sans MT" pitchFamily="34" charset="0"/>
              </a:rPr>
              <a:t>, Milkman (2011)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/>
          <a:srcRect r="552" b="320"/>
          <a:stretch>
            <a:fillRect/>
          </a:stretch>
        </p:blipFill>
        <p:spPr bwMode="auto">
          <a:xfrm>
            <a:off x="-835378" y="-110840"/>
            <a:ext cx="9979378" cy="12943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Variation in peer information has </a:t>
            </a:r>
            <a:br>
              <a:rPr lang="en-US" sz="3100" dirty="0" smtClean="0"/>
            </a:br>
            <a:r>
              <a:rPr lang="en-US" sz="3100" dirty="0" smtClean="0"/>
              <a:t>no net impact on savings behavior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312"/>
            <a:ext cx="8229600" cy="4805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Small perverse effects for unionized workers</a:t>
            </a:r>
          </a:p>
          <a:p>
            <a:r>
              <a:rPr lang="en-US" dirty="0" smtClean="0"/>
              <a:t>Small positive effect for non-unionized workers</a:t>
            </a:r>
          </a:p>
          <a:p>
            <a:endParaRPr lang="en-US" dirty="0" smtClean="0"/>
          </a:p>
          <a:p>
            <a:r>
              <a:rPr lang="en-US" dirty="0" smtClean="0"/>
              <a:t>Sources of variation of peer information:</a:t>
            </a:r>
          </a:p>
          <a:p>
            <a:pPr lvl="1"/>
            <a:r>
              <a:rPr lang="en-US" dirty="0" smtClean="0"/>
              <a:t>Exclusion vs. inclusion of peer information</a:t>
            </a:r>
          </a:p>
          <a:p>
            <a:pPr lvl="1"/>
            <a:r>
              <a:rPr lang="en-US" dirty="0" smtClean="0"/>
              <a:t>Variation in peer success (due to variation in comparison group)</a:t>
            </a:r>
          </a:p>
          <a:p>
            <a:r>
              <a:rPr lang="en-US" dirty="0" smtClean="0"/>
              <a:t>All sources of variation generate consistent findings.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latin typeface="Arial" charset="0"/>
                <a:cs typeface="Arial" charset="0"/>
              </a:rPr>
              <a:pPr/>
              <a:t>176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4. Behavioral mechanism design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social welfare function (not necessarily based on revealed preference)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theory of consumer/firm behavior (consumers and/or firms may not behave optimally).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Solve for the institutional structure that maximizes the social welfare function, conditional on the theory of consumer/firm behavior.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Specific example of behavioral mechanism design: optimal defaults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Empirical evidence on active choice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177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latin typeface="Arial" charset="0"/>
                <a:cs typeface="Arial" charset="0"/>
              </a:rPr>
              <a:pPr/>
              <a:t>178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A specific example: </a:t>
            </a:r>
            <a:br>
              <a:rPr lang="en-US" dirty="0" smtClean="0"/>
            </a:br>
            <a:r>
              <a:rPr lang="en-US" dirty="0" smtClean="0"/>
              <a:t>Optimal Defaults – public policy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Mechanism design problem in which policy makers set a default for agents with present bias (</a:t>
            </a:r>
            <a:r>
              <a:rPr lang="en-US" sz="2400" dirty="0" err="1" smtClean="0"/>
              <a:t>Carrol</a:t>
            </a:r>
            <a:r>
              <a:rPr lang="en-US" sz="2400" dirty="0" smtClean="0"/>
              <a:t>, </a:t>
            </a:r>
            <a:r>
              <a:rPr lang="en-US" sz="2400" dirty="0" err="1" smtClean="0"/>
              <a:t>Choi</a:t>
            </a:r>
            <a:r>
              <a:rPr lang="en-US" sz="2400" dirty="0" smtClean="0"/>
              <a:t>, Laibson,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and </a:t>
            </a:r>
            <a:r>
              <a:rPr lang="en-US" sz="2400" dirty="0" err="1" smtClean="0"/>
              <a:t>Metrick</a:t>
            </a:r>
            <a:r>
              <a:rPr lang="en-US" sz="2400" dirty="0" smtClean="0"/>
              <a:t> 2009</a:t>
            </a:r>
            <a:r>
              <a:rPr lang="en-US" dirty="0" smtClean="0"/>
              <a:t>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D816B9-5A7A-4DD3-91A8-57BE6091A448}" type="slidenum">
              <a:rPr lang="en-US" altLang="en-US" smtClean="0">
                <a:latin typeface="Arial" charset="0"/>
                <a:cs typeface="Arial" charset="0"/>
              </a:rPr>
              <a:pPr/>
              <a:t>179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set-up of problem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dirty="0" smtClean="0">
                <a:sym typeface="Wingdings" pitchFamily="2" charset="2"/>
              </a:rPr>
              <a:t>Specify (dynamically consistent) social welfare function of planner (e.g., set </a:t>
            </a:r>
            <a:r>
              <a:rPr lang="el-GR" sz="2600" i="1" dirty="0" smtClean="0">
                <a:sym typeface="Wingdings" pitchFamily="2" charset="2"/>
              </a:rPr>
              <a:t>β</a:t>
            </a:r>
            <a:r>
              <a:rPr lang="en-US" sz="2600" dirty="0" smtClean="0">
                <a:sym typeface="Wingdings" pitchFamily="2" charset="2"/>
              </a:rPr>
              <a:t>=1)</a:t>
            </a:r>
          </a:p>
          <a:p>
            <a:pPr eaLnBrk="1" hangingPunct="1"/>
            <a:r>
              <a:rPr lang="en-US" sz="2600" dirty="0" smtClean="0"/>
              <a:t>Specify </a:t>
            </a:r>
            <a:r>
              <a:rPr lang="en-US" sz="2600" i="1" dirty="0" smtClean="0"/>
              <a:t>behavioral</a:t>
            </a:r>
            <a:r>
              <a:rPr lang="en-US" sz="2600" dirty="0" smtClean="0"/>
              <a:t> model of households</a:t>
            </a:r>
          </a:p>
          <a:p>
            <a:pPr lvl="1" eaLnBrk="1" hangingPunct="1"/>
            <a:r>
              <a:rPr lang="en-US" sz="2200" dirty="0" smtClean="0"/>
              <a:t>Flow cost of staying at the default</a:t>
            </a:r>
          </a:p>
          <a:p>
            <a:pPr lvl="1" eaLnBrk="1" hangingPunct="1"/>
            <a:r>
              <a:rPr lang="en-US" sz="2200" dirty="0" smtClean="0"/>
              <a:t>Effort cost of opting-out of the default</a:t>
            </a:r>
          </a:p>
          <a:p>
            <a:pPr lvl="1" eaLnBrk="1" hangingPunct="1"/>
            <a:r>
              <a:rPr lang="en-US" sz="2200" dirty="0" smtClean="0"/>
              <a:t>Effort cost varies over time </a:t>
            </a:r>
            <a:r>
              <a:rPr lang="en-US" sz="2200" dirty="0" smtClean="0">
                <a:sym typeface="Wingdings" pitchFamily="2" charset="2"/>
              </a:rPr>
              <a:t> option value of waiting to leave the default</a:t>
            </a:r>
          </a:p>
          <a:p>
            <a:pPr lvl="1" eaLnBrk="1" hangingPunct="1"/>
            <a:r>
              <a:rPr lang="en-US" sz="2200" dirty="0" smtClean="0">
                <a:sym typeface="Wingdings" pitchFamily="2" charset="2"/>
              </a:rPr>
              <a:t>Present-biased preferences  procrastination</a:t>
            </a:r>
          </a:p>
          <a:p>
            <a:pPr eaLnBrk="1" hangingPunct="1"/>
            <a:r>
              <a:rPr lang="en-US" sz="2600" dirty="0" smtClean="0">
                <a:sym typeface="Wingdings" pitchFamily="2" charset="2"/>
              </a:rPr>
              <a:t>Planner picks default to optimize social welfare function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3976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 dirty="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 dirty="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</p:txBody>
      </p:sp>
    </p:spTree>
    <p:extLst>
      <p:ext uri="{BB962C8B-B14F-4D97-AF65-F5344CB8AC3E}">
        <p14:creationId xmlns:p14="http://schemas.microsoft.com/office/powerpoint/2010/main" val="630305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Specific Details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Agent needs to do a task (once).</a:t>
            </a:r>
          </a:p>
          <a:p>
            <a:pPr marL="857250" lvl="1" indent="-457200" eaLnBrk="1" hangingPunct="1"/>
            <a:r>
              <a:rPr lang="en-US" sz="2000" dirty="0" smtClean="0"/>
              <a:t>Switch savings rate,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s,</a:t>
            </a:r>
            <a:r>
              <a:rPr lang="en-US" sz="2000" dirty="0" smtClean="0"/>
              <a:t> from default,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/>
              <a:t>, to optimal savings rate, </a:t>
            </a:r>
          </a:p>
          <a:p>
            <a:pPr marL="457200" indent="-457200" eaLnBrk="1" hangingPunct="1"/>
            <a:r>
              <a:rPr lang="en-US" sz="2400" dirty="0" smtClean="0"/>
              <a:t>Until task is done, agent losses                    per period.</a:t>
            </a:r>
          </a:p>
          <a:p>
            <a:pPr marL="457200" indent="-457200" eaLnBrk="1" hangingPunct="1"/>
            <a:r>
              <a:rPr lang="en-US" sz="2400" dirty="0" smtClean="0"/>
              <a:t>Doing task costs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units of effort now.</a:t>
            </a:r>
          </a:p>
          <a:p>
            <a:pPr marL="857250" lvl="1" indent="-457200" eaLnBrk="1" hangingPunct="1"/>
            <a:r>
              <a:rPr lang="en-US" sz="2000" dirty="0" smtClean="0"/>
              <a:t>Think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/>
              <a:t> as opportunity cost of time</a:t>
            </a:r>
          </a:p>
          <a:p>
            <a:pPr marL="457200" indent="-457200" eaLnBrk="1" hangingPunct="1"/>
            <a:r>
              <a:rPr lang="en-US" sz="2400" dirty="0" smtClean="0"/>
              <a:t>Each period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is drawn from a uniform distribution on [0,1].</a:t>
            </a:r>
          </a:p>
          <a:p>
            <a:pPr marL="457200" indent="-457200" eaLnBrk="1" hangingPunct="1"/>
            <a:r>
              <a:rPr lang="en-US" sz="2400" dirty="0" smtClean="0"/>
              <a:t>Agent has present-biased discount function with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 &lt; 1 and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dirty="0" smtClean="0"/>
              <a:t> = 1.</a:t>
            </a:r>
          </a:p>
          <a:p>
            <a:pPr marL="457200" indent="-457200" eaLnBrk="1" hangingPunct="1"/>
            <a:r>
              <a:rPr lang="en-US" dirty="0" smtClean="0"/>
              <a:t>So discount function is: 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/>
            <a:r>
              <a:rPr lang="en-US" sz="2400" dirty="0" smtClean="0"/>
              <a:t>Agent has sophisticated (rational) forecast of her own future behavior.  She knows that next period, she will again have the weighting function </a:t>
            </a:r>
            <a:r>
              <a:rPr lang="en-US" dirty="0" smtClean="0"/>
              <a:t>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80025" y="2057400"/>
          <a:ext cx="15779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96" name="Equation" r:id="rId4" imgW="838080" imgH="228600" progId="Equation.DSMT4">
                  <p:embed/>
                </p:oleObj>
              </mc:Choice>
              <mc:Fallback>
                <p:oleObj name="Equation" r:id="rId4" imgW="83808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025" y="2057400"/>
                        <a:ext cx="1577975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5" name="Object 3"/>
          <p:cNvGraphicFramePr>
            <a:graphicFrameLocks noChangeAspect="1"/>
          </p:cNvGraphicFramePr>
          <p:nvPr/>
        </p:nvGraphicFramePr>
        <p:xfrm>
          <a:off x="8382000" y="1600200"/>
          <a:ext cx="35877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97" name="Equation" r:id="rId6" imgW="190440" imgH="203040" progId="Equation.DSMT4">
                  <p:embed/>
                </p:oleObj>
              </mc:Choice>
              <mc:Fallback>
                <p:oleObj name="Equation" r:id="rId6" imgW="19044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600200"/>
                        <a:ext cx="358775" cy="382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Timing of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001000" cy="4114800"/>
          </a:xfrm>
        </p:spPr>
        <p:txBody>
          <a:bodyPr/>
          <a:lstStyle/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Period begins (assume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Pay cost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 dirty="0" smtClean="0">
                <a:cs typeface="Arial" charset="0"/>
              </a:rPr>
              <a:t> (since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Observe current value of opportunity cost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cs typeface="Arial" charset="0"/>
              </a:rPr>
              <a:t> (drawn from uniform distribution)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Do task this period or choose to delay again?</a:t>
            </a:r>
            <a:endParaRPr lang="en-US" sz="2800" i="1" dirty="0" smtClean="0">
              <a:cs typeface="Arial" charset="0"/>
            </a:endParaRP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It task is done, game ends.</a:t>
            </a:r>
            <a:endParaRPr lang="en-US" sz="2800" dirty="0" smtClean="0"/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If task remains undone, next period starts.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cxnSp>
        <p:nvCxnSpPr>
          <p:cNvPr id="25604" name="Straight Arrow Connector 4"/>
          <p:cNvCxnSpPr>
            <a:cxnSpLocks noChangeShapeType="1"/>
          </p:cNvCxnSpPr>
          <p:nvPr/>
        </p:nvCxnSpPr>
        <p:spPr bwMode="auto">
          <a:xfrm>
            <a:off x="685800" y="4799013"/>
            <a:ext cx="8077200" cy="1587"/>
          </a:xfrm>
          <a:prstGeom prst="straightConnector1">
            <a:avLst/>
          </a:prstGeom>
          <a:noFill/>
          <a:ln w="349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492125" y="6183313"/>
            <a:ext cx="1184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t-1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3897313" y="6183313"/>
            <a:ext cx="979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</a:t>
            </a: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7173913" y="6183313"/>
            <a:ext cx="1243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t+1</a:t>
            </a:r>
          </a:p>
        </p:txBody>
      </p:sp>
      <p:cxnSp>
        <p:nvCxnSpPr>
          <p:cNvPr id="25608" name="Straight Connector 9"/>
          <p:cNvCxnSpPr>
            <a:cxnSpLocks noChangeShapeType="1"/>
          </p:cNvCxnSpPr>
          <p:nvPr/>
        </p:nvCxnSpPr>
        <p:spPr bwMode="auto">
          <a:xfrm rot="5400000" flipH="1" flipV="1">
            <a:off x="990601" y="5486400"/>
            <a:ext cx="16764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5609" name="Straight Connector 10"/>
          <p:cNvCxnSpPr>
            <a:cxnSpLocks noChangeShapeType="1"/>
          </p:cNvCxnSpPr>
          <p:nvPr/>
        </p:nvCxnSpPr>
        <p:spPr bwMode="auto">
          <a:xfrm rot="5400000" flipH="1" flipV="1">
            <a:off x="6172994" y="5485606"/>
            <a:ext cx="16764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5610" name="TextBox 11"/>
          <p:cNvSpPr txBox="1">
            <a:spLocks noChangeArrowheads="1"/>
          </p:cNvSpPr>
          <p:nvPr/>
        </p:nvSpPr>
        <p:spPr bwMode="auto">
          <a:xfrm>
            <a:off x="1981200" y="5029200"/>
            <a:ext cx="12954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Pay cost </a:t>
            </a:r>
            <a:r>
              <a:rPr lang="el-GR" sz="1800" i="1" dirty="0"/>
              <a:t>θ</a:t>
            </a:r>
            <a:endParaRPr lang="en-US" sz="1800" i="1" dirty="0"/>
          </a:p>
        </p:txBody>
      </p:sp>
      <p:sp>
        <p:nvSpPr>
          <p:cNvPr id="25611" name="TextBox 12"/>
          <p:cNvSpPr txBox="1">
            <a:spLocks noChangeArrowheads="1"/>
          </p:cNvSpPr>
          <p:nvPr/>
        </p:nvSpPr>
        <p:spPr bwMode="auto">
          <a:xfrm>
            <a:off x="3429000" y="5029200"/>
            <a:ext cx="18288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Observe current value of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5612" name="TextBox 13"/>
          <p:cNvSpPr txBox="1">
            <a:spLocks noChangeArrowheads="1"/>
          </p:cNvSpPr>
          <p:nvPr/>
        </p:nvSpPr>
        <p:spPr bwMode="auto">
          <a:xfrm>
            <a:off x="5486400" y="5029200"/>
            <a:ext cx="13716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Do task or delay again</a:t>
            </a:r>
            <a:endParaRPr lang="en-US" sz="1800" i="1" dirty="0"/>
          </a:p>
        </p:txBody>
      </p:sp>
      <p:sp>
        <p:nvSpPr>
          <p:cNvPr id="25613" name="Right Brace 14"/>
          <p:cNvSpPr>
            <a:spLocks/>
          </p:cNvSpPr>
          <p:nvPr/>
        </p:nvSpPr>
        <p:spPr bwMode="auto">
          <a:xfrm rot="5400000">
            <a:off x="9906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25614" name="Right Brace 15"/>
          <p:cNvSpPr>
            <a:spLocks/>
          </p:cNvSpPr>
          <p:nvPr/>
        </p:nvSpPr>
        <p:spPr bwMode="auto">
          <a:xfrm rot="5400000">
            <a:off x="4343400" y="3581400"/>
            <a:ext cx="152400" cy="4876800"/>
          </a:xfrm>
          <a:prstGeom prst="rightBrace">
            <a:avLst>
              <a:gd name="adj1" fmla="val 8296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25615" name="Right Brace 16"/>
          <p:cNvSpPr>
            <a:spLocks/>
          </p:cNvSpPr>
          <p:nvPr/>
        </p:nvSpPr>
        <p:spPr bwMode="auto">
          <a:xfrm rot="5400000">
            <a:off x="76200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Sophisticated procrastination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8458200" cy="5715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There are many </a:t>
            </a:r>
            <a:r>
              <a:rPr lang="en-US" sz="2400" dirty="0" err="1" smtClean="0"/>
              <a:t>equilibria</a:t>
            </a:r>
            <a:r>
              <a:rPr lang="en-US" sz="2400" dirty="0" smtClean="0"/>
              <a:t> of this game.</a:t>
            </a:r>
          </a:p>
          <a:p>
            <a:pPr eaLnBrk="1" hangingPunct="1"/>
            <a:r>
              <a:rPr lang="en-US" sz="2400" dirty="0" smtClean="0"/>
              <a:t>Let’s study the equilibrium in which sophisticates act whenever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dirty="0" smtClean="0"/>
              <a:t> &lt;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i="1" dirty="0" smtClean="0"/>
              <a:t>.  </a:t>
            </a:r>
            <a:r>
              <a:rPr lang="en-US" sz="2400" dirty="0" smtClean="0"/>
              <a:t>We need to solve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.  </a:t>
            </a:r>
          </a:p>
          <a:p>
            <a:pPr eaLnBrk="1" hangingPunct="1"/>
            <a:r>
              <a:rPr lang="en-US" sz="2400" dirty="0" smtClean="0"/>
              <a:t>Let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 represent the expected </a:t>
            </a:r>
            <a:r>
              <a:rPr lang="en-US" sz="2400" i="1" dirty="0" smtClean="0"/>
              <a:t>undiscounted</a:t>
            </a:r>
            <a:r>
              <a:rPr lang="en-US" sz="2400" dirty="0" smtClean="0"/>
              <a:t> cost if the agent decides </a:t>
            </a:r>
            <a:r>
              <a:rPr lang="en-US" sz="2400" i="1" dirty="0" smtClean="0"/>
              <a:t>not</a:t>
            </a:r>
            <a:r>
              <a:rPr lang="en-US" sz="2400" dirty="0" smtClean="0"/>
              <a:t> to do the task at the end of the current period </a:t>
            </a:r>
            <a:r>
              <a:rPr lang="en-US" sz="2400" i="1" dirty="0" smtClean="0"/>
              <a:t>t</a:t>
            </a:r>
            <a:r>
              <a:rPr lang="en-US" sz="2400" dirty="0" smtClean="0"/>
              <a:t>: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985963" y="4057650"/>
          <a:ext cx="5329237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9" name="Equation" r:id="rId4" imgW="2133360" imgH="431640" progId="Equation.DSMT4">
                  <p:embed/>
                </p:oleObj>
              </mc:Choice>
              <mc:Fallback>
                <p:oleObj name="Equation" r:id="rId4" imgW="213336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963" y="4057650"/>
                        <a:ext cx="5329237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228600" y="5353050"/>
            <a:ext cx="2362200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Cost you’ll pay for certain </a:t>
            </a:r>
            <a:r>
              <a:rPr lang="en-US" sz="1800" b="1" dirty="0" smtClean="0">
                <a:solidFill>
                  <a:srgbClr val="FF0000"/>
                </a:solidFill>
              </a:rPr>
              <a:t>in </a:t>
            </a:r>
            <a:r>
              <a:rPr lang="en-US" sz="1800" b="1" i="1" dirty="0" smtClean="0">
                <a:solidFill>
                  <a:srgbClr val="FF0000"/>
                </a:solidFill>
              </a:rPr>
              <a:t>t+1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>
                <a:solidFill>
                  <a:srgbClr val="FF0000"/>
                </a:solidFill>
              </a:rPr>
              <a:t>since job not yet done</a:t>
            </a:r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2590800" y="3352800"/>
            <a:ext cx="2514600" cy="64611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</a:rPr>
              <a:t>Likelihood of doing it </a:t>
            </a:r>
            <a:r>
              <a:rPr lang="en-US" sz="1800" b="1" dirty="0" smtClean="0">
                <a:solidFill>
                  <a:srgbClr val="7030A0"/>
                </a:solidFill>
              </a:rPr>
              <a:t>in </a:t>
            </a:r>
            <a:r>
              <a:rPr lang="en-US" sz="1800" b="1" i="1" dirty="0" smtClean="0">
                <a:solidFill>
                  <a:srgbClr val="7030A0"/>
                </a:solidFill>
              </a:rPr>
              <a:t>t+1</a:t>
            </a:r>
            <a:endParaRPr lang="en-US" sz="1800" b="1" i="1" dirty="0">
              <a:solidFill>
                <a:srgbClr val="7030A0"/>
              </a:solidFill>
            </a:endParaRPr>
          </a:p>
        </p:txBody>
      </p:sp>
      <p:sp>
        <p:nvSpPr>
          <p:cNvPr id="4103" name="TextBox 8"/>
          <p:cNvSpPr txBox="1">
            <a:spLocks noChangeArrowheads="1"/>
          </p:cNvSpPr>
          <p:nvPr/>
        </p:nvSpPr>
        <p:spPr bwMode="auto">
          <a:xfrm>
            <a:off x="3048000" y="5353050"/>
            <a:ext cx="2743200" cy="1200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</a:rPr>
              <a:t>Expected cost conditional on drawing a low enough </a:t>
            </a:r>
            <a:r>
              <a:rPr lang="en-US" sz="1800" b="1" i="1" dirty="0">
                <a:solidFill>
                  <a:srgbClr val="0000FF"/>
                </a:solidFill>
              </a:rPr>
              <a:t>c</a:t>
            </a:r>
            <a:r>
              <a:rPr lang="en-US" sz="1800" b="1" i="1" baseline="30000" dirty="0">
                <a:solidFill>
                  <a:srgbClr val="0000FF"/>
                </a:solidFill>
              </a:rPr>
              <a:t>*</a:t>
            </a:r>
            <a:r>
              <a:rPr lang="en-US" sz="1800" b="1" dirty="0">
                <a:solidFill>
                  <a:srgbClr val="0000FF"/>
                </a:solidFill>
              </a:rPr>
              <a:t> so that you do it </a:t>
            </a:r>
            <a:r>
              <a:rPr lang="en-US" sz="1800" b="1" dirty="0" smtClean="0">
                <a:solidFill>
                  <a:srgbClr val="0000FF"/>
                </a:solidFill>
              </a:rPr>
              <a:t>in </a:t>
            </a:r>
            <a:r>
              <a:rPr lang="en-US" sz="1800" b="1" i="1" dirty="0" smtClean="0">
                <a:solidFill>
                  <a:srgbClr val="0000FF"/>
                </a:solidFill>
              </a:rPr>
              <a:t>t+1</a:t>
            </a:r>
            <a:endParaRPr lang="en-US" sz="1800" b="1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3352800"/>
            <a:ext cx="2514600" cy="646113"/>
          </a:xfrm>
          <a:prstGeom prst="rect">
            <a:avLst/>
          </a:prstGeom>
          <a:noFill/>
          <a:ln>
            <a:solidFill>
              <a:schemeClr val="accent3">
                <a:lumMod val="2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b="1" dirty="0">
                <a:solidFill>
                  <a:schemeClr val="accent3">
                    <a:lumMod val="25000"/>
                  </a:schemeClr>
                </a:solidFill>
              </a:rPr>
              <a:t>Likelihood of not doing it </a:t>
            </a:r>
            <a:r>
              <a:rPr lang="en-US" sz="1800" b="1" dirty="0" smtClean="0">
                <a:solidFill>
                  <a:schemeClr val="accent3">
                    <a:lumMod val="25000"/>
                  </a:schemeClr>
                </a:solidFill>
              </a:rPr>
              <a:t>in </a:t>
            </a:r>
            <a:r>
              <a:rPr lang="en-US" sz="1800" b="1" i="1" dirty="0" smtClean="0">
                <a:solidFill>
                  <a:schemeClr val="accent3">
                    <a:lumMod val="25000"/>
                  </a:schemeClr>
                </a:solidFill>
              </a:rPr>
              <a:t>t+1</a:t>
            </a:r>
            <a:endParaRPr lang="en-US" sz="1800" b="1" i="1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4105" name="TextBox 10"/>
          <p:cNvSpPr txBox="1">
            <a:spLocks noChangeArrowheads="1"/>
          </p:cNvSpPr>
          <p:nvPr/>
        </p:nvSpPr>
        <p:spPr bwMode="auto">
          <a:xfrm>
            <a:off x="6248400" y="5353050"/>
            <a:ext cx="2209800" cy="1200329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66FF33"/>
                </a:solidFill>
              </a:rPr>
              <a:t>Expected cost </a:t>
            </a:r>
            <a:r>
              <a:rPr lang="en-US" sz="1800" b="1" dirty="0" smtClean="0">
                <a:solidFill>
                  <a:srgbClr val="66FF33"/>
                </a:solidFill>
              </a:rPr>
              <a:t>starting in </a:t>
            </a:r>
            <a:r>
              <a:rPr lang="en-US" sz="1800" b="1" i="1" dirty="0" smtClean="0">
                <a:solidFill>
                  <a:srgbClr val="66FF33"/>
                </a:solidFill>
              </a:rPr>
              <a:t>t+2</a:t>
            </a:r>
            <a:r>
              <a:rPr lang="en-US" sz="1800" b="1" dirty="0" smtClean="0">
                <a:solidFill>
                  <a:srgbClr val="66FF33"/>
                </a:solidFill>
              </a:rPr>
              <a:t> if </a:t>
            </a:r>
            <a:r>
              <a:rPr lang="en-US" sz="1800" b="1" dirty="0">
                <a:solidFill>
                  <a:srgbClr val="66FF33"/>
                </a:solidFill>
              </a:rPr>
              <a:t>project was not </a:t>
            </a:r>
            <a:r>
              <a:rPr lang="en-US" sz="1800" b="1" dirty="0" smtClean="0">
                <a:solidFill>
                  <a:srgbClr val="66FF33"/>
                </a:solidFill>
              </a:rPr>
              <a:t>done in </a:t>
            </a:r>
            <a:r>
              <a:rPr lang="en-US" sz="1800" b="1" i="1" dirty="0" smtClean="0">
                <a:solidFill>
                  <a:srgbClr val="66FF33"/>
                </a:solidFill>
              </a:rPr>
              <a:t>t+1</a:t>
            </a:r>
            <a:endParaRPr lang="en-US" sz="1800" b="1" i="1" dirty="0">
              <a:solidFill>
                <a:srgbClr val="66FF33"/>
              </a:solidFill>
            </a:endParaRPr>
          </a:p>
        </p:txBody>
      </p:sp>
      <p:cxnSp>
        <p:nvCxnSpPr>
          <p:cNvPr id="4106" name="Straight Arrow Connector 12"/>
          <p:cNvCxnSpPr>
            <a:cxnSpLocks noChangeShapeType="1"/>
          </p:cNvCxnSpPr>
          <p:nvPr/>
        </p:nvCxnSpPr>
        <p:spPr bwMode="auto">
          <a:xfrm rot="5400000" flipH="1" flipV="1">
            <a:off x="2247900" y="4991100"/>
            <a:ext cx="685800" cy="3048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107" name="Straight Arrow Connector 13"/>
          <p:cNvCxnSpPr>
            <a:cxnSpLocks noChangeShapeType="1"/>
          </p:cNvCxnSpPr>
          <p:nvPr/>
        </p:nvCxnSpPr>
        <p:spPr bwMode="auto">
          <a:xfrm rot="16200000" flipV="1">
            <a:off x="4686300" y="5219700"/>
            <a:ext cx="304800" cy="228600"/>
          </a:xfrm>
          <a:prstGeom prst="straightConnector1">
            <a:avLst/>
          </a:prstGeom>
          <a:noFill/>
          <a:ln w="25400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4108" name="Straight Arrow Connector 18"/>
          <p:cNvCxnSpPr>
            <a:cxnSpLocks noChangeShapeType="1"/>
          </p:cNvCxnSpPr>
          <p:nvPr/>
        </p:nvCxnSpPr>
        <p:spPr bwMode="auto">
          <a:xfrm rot="10800000">
            <a:off x="7239000" y="4800600"/>
            <a:ext cx="990600" cy="685800"/>
          </a:xfrm>
          <a:prstGeom prst="straightConnector1">
            <a:avLst/>
          </a:prstGeom>
          <a:noFill/>
          <a:ln w="25400" algn="ctr">
            <a:solidFill>
              <a:srgbClr val="66FF33"/>
            </a:solidFill>
            <a:round/>
            <a:headEnd/>
            <a:tailEnd type="arrow" w="med" len="med"/>
          </a:ln>
        </p:spPr>
      </p:cxnSp>
      <p:cxnSp>
        <p:nvCxnSpPr>
          <p:cNvPr id="4109" name="Straight Arrow Connector 20"/>
          <p:cNvCxnSpPr>
            <a:cxnSpLocks noChangeShapeType="1"/>
          </p:cNvCxnSpPr>
          <p:nvPr/>
        </p:nvCxnSpPr>
        <p:spPr bwMode="auto">
          <a:xfrm rot="5400000">
            <a:off x="3810000" y="3886200"/>
            <a:ext cx="533400" cy="228600"/>
          </a:xfrm>
          <a:prstGeom prst="straightConnector1">
            <a:avLst/>
          </a:prstGeom>
          <a:noFill/>
          <a:ln w="25400" algn="ctr">
            <a:solidFill>
              <a:srgbClr val="7030A0"/>
            </a:solidFill>
            <a:round/>
            <a:headEnd/>
            <a:tailEnd type="arrow" w="med" len="med"/>
          </a:ln>
        </p:spPr>
      </p:cxnSp>
      <p:cxnSp>
        <p:nvCxnSpPr>
          <p:cNvPr id="4110" name="Straight Arrow Connector 23"/>
          <p:cNvCxnSpPr>
            <a:cxnSpLocks noChangeShapeType="1"/>
          </p:cNvCxnSpPr>
          <p:nvPr/>
        </p:nvCxnSpPr>
        <p:spPr bwMode="auto">
          <a:xfrm rot="5400000">
            <a:off x="6286500" y="4076700"/>
            <a:ext cx="304800" cy="76200"/>
          </a:xfrm>
          <a:prstGeom prst="straightConnector1">
            <a:avLst/>
          </a:prstGeom>
          <a:noFill/>
          <a:ln w="25400" algn="ctr">
            <a:solidFill>
              <a:srgbClr val="808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sophisticate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Solving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, we find: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E</a:t>
            </a:r>
            <a:r>
              <a:rPr lang="en-US" sz="2400" dirty="0" smtClean="0"/>
              <a:t>xpected delay is:</a:t>
            </a:r>
          </a:p>
          <a:p>
            <a:pPr eaLnBrk="1" hangingPunct="1">
              <a:buNone/>
            </a:pPr>
            <a:endParaRPr lang="en-US" sz="2400" dirty="0" smtClean="0"/>
          </a:p>
          <a:p>
            <a:pPr eaLnBrk="1" hangingPunct="1">
              <a:buNone/>
            </a:pPr>
            <a:endParaRPr lang="en-US" sz="8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939925" y="1219200"/>
          <a:ext cx="537527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85" name="Equation" r:id="rId4" imgW="2654280" imgH="203040" progId="Equation.DSMT4">
                  <p:embed/>
                </p:oleObj>
              </mc:Choice>
              <mc:Fallback>
                <p:oleObj name="Equation" r:id="rId4" imgW="265428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1219200"/>
                        <a:ext cx="5375275" cy="411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14800" y="1752600"/>
          <a:ext cx="1682750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86" name="Equation" r:id="rId6" imgW="838080" imgH="660240" progId="Equation.DSMT4">
                  <p:embed/>
                </p:oleObj>
              </mc:Choice>
              <mc:Fallback>
                <p:oleObj name="Equation" r:id="rId6" imgW="838080" imgH="6602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752600"/>
                        <a:ext cx="1682750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1600200" y="3352800"/>
          <a:ext cx="61880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87" name="Equation" r:id="rId8" imgW="3238200" imgH="279360" progId="Equation.DSMT4">
                  <p:embed/>
                </p:oleObj>
              </mc:Choice>
              <mc:Fallback>
                <p:oleObj name="Equation" r:id="rId8" imgW="3238200" imgH="2793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352800"/>
                        <a:ext cx="6188075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296962" name="Object 2"/>
          <p:cNvGraphicFramePr>
            <a:graphicFrameLocks noChangeAspect="1"/>
          </p:cNvGraphicFramePr>
          <p:nvPr/>
        </p:nvGraphicFramePr>
        <p:xfrm>
          <a:off x="990600" y="228600"/>
          <a:ext cx="7488905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47" name="Equation" r:id="rId3" imgW="3238200" imgH="2641320" progId="Equation.DSMT4">
                  <p:embed/>
                </p:oleObj>
              </mc:Choice>
              <mc:Fallback>
                <p:oleObj name="Equation" r:id="rId3" imgW="3238200" imgH="26413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"/>
                        <a:ext cx="7488905" cy="640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does introducing </a:t>
            </a:r>
            <a:r>
              <a:rPr lang="el-GR" sz="36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&lt; 1 </a:t>
            </a:r>
            <a:r>
              <a:rPr lang="en-US" sz="3600" dirty="0" smtClean="0"/>
              <a:t>change the expected delay time?</a:t>
            </a:r>
            <a:endParaRPr lang="en-US" sz="3600" dirty="0"/>
          </a:p>
        </p:txBody>
      </p:sp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835085" y="1676400"/>
          <a:ext cx="7318315" cy="2887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233" name="Equation" r:id="rId4" imgW="3238200" imgH="1218960" progId="Equation.DSMT4">
                  <p:embed/>
                </p:oleObj>
              </mc:Choice>
              <mc:Fallback>
                <p:oleObj name="Equation" r:id="rId4" imgW="3238200" imgH="1218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85" y="1676400"/>
                        <a:ext cx="7318315" cy="28875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4872335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If 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=2/3</a:t>
            </a:r>
            <a:r>
              <a:rPr lang="en-US" sz="2400" dirty="0" smtClean="0"/>
              <a:t>, then the delay time is scaled up by a factor of</a:t>
            </a:r>
          </a:p>
          <a:p>
            <a:endParaRPr lang="en-US" sz="2400" dirty="0" smtClean="0"/>
          </a:p>
          <a:p>
            <a:r>
              <a:rPr lang="en-US" sz="2400" dirty="0" smtClean="0"/>
              <a:t>In other words, it takes       times longer than it “should” to finish the project </a:t>
            </a:r>
            <a:endParaRPr lang="en-US" sz="24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769225" y="4867275"/>
          <a:ext cx="484188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234" name="Equation" r:id="rId6" imgW="266400" imgH="215640" progId="Equation.DSMT4">
                  <p:embed/>
                </p:oleObj>
              </mc:Choice>
              <mc:Fallback>
                <p:oleObj name="Equation" r:id="rId6" imgW="266400" imgH="215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9225" y="4867275"/>
                        <a:ext cx="484188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68" name="Object 4"/>
          <p:cNvGraphicFramePr>
            <a:graphicFrameLocks noChangeAspect="1"/>
          </p:cNvGraphicFramePr>
          <p:nvPr/>
        </p:nvGraphicFramePr>
        <p:xfrm>
          <a:off x="3500438" y="5629275"/>
          <a:ext cx="4381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235" name="Equation" r:id="rId8" imgW="241200" imgH="215640" progId="Equation.DSMT4">
                  <p:embed/>
                </p:oleObj>
              </mc:Choice>
              <mc:Fallback>
                <p:oleObj name="Equation" r:id="rId8" imgW="24120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5629275"/>
                        <a:ext cx="43815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vs. </a:t>
            </a:r>
            <a:r>
              <a:rPr lang="en-US" smtClean="0"/>
              <a:t>V hat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A model of procrastination: </a:t>
            </a:r>
            <a:r>
              <a:rPr lang="en-US" sz="3200" dirty="0" err="1" smtClean="0">
                <a:cs typeface="Arial" charset="0"/>
              </a:rPr>
              <a:t>naifs</a:t>
            </a:r>
            <a:endParaRPr lang="en-US" sz="3200" dirty="0" smtClean="0">
              <a:cs typeface="Arial" charset="0"/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Same assumptions as before, but…</a:t>
            </a:r>
          </a:p>
          <a:p>
            <a:pPr marL="457200" indent="-457200" eaLnBrk="1" hangingPunct="1"/>
            <a:r>
              <a:rPr lang="en-US" sz="2400" dirty="0" smtClean="0"/>
              <a:t>Agent has naive forecasts of her own future behavior.</a:t>
            </a:r>
          </a:p>
          <a:p>
            <a:pPr marL="457200" indent="-457200" eaLnBrk="1" hangingPunct="1"/>
            <a:r>
              <a:rPr lang="en-US" dirty="0" smtClean="0"/>
              <a:t>She thinks that future selves will act as 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en-US" dirty="0" smtClean="0"/>
              <a:t>.</a:t>
            </a:r>
          </a:p>
          <a:p>
            <a:pPr marL="457200" indent="-457200" eaLnBrk="1" hangingPunct="1"/>
            <a:r>
              <a:rPr lang="en-US" sz="2400" dirty="0" smtClean="0"/>
              <a:t>So she (</a:t>
            </a:r>
            <a:r>
              <a:rPr lang="en-US" sz="2400" b="1" dirty="0" smtClean="0"/>
              <a:t>mistakenly</a:t>
            </a:r>
            <a:r>
              <a:rPr lang="en-US" sz="2400" dirty="0" smtClean="0"/>
              <a:t>) thinks that future selves will pick an action threshold of </a:t>
            </a:r>
          </a:p>
        </p:txBody>
      </p:sp>
      <p:graphicFrame>
        <p:nvGraphicFramePr>
          <p:cNvPr id="245762" name="Object 2"/>
          <p:cNvGraphicFramePr>
            <a:graphicFrameLocks noChangeAspect="1"/>
          </p:cNvGraphicFramePr>
          <p:nvPr/>
        </p:nvGraphicFramePr>
        <p:xfrm>
          <a:off x="3124200" y="3581400"/>
          <a:ext cx="2549525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95" name="Equation" r:id="rId4" imgW="1269720" imgH="660240" progId="Equation.DSMT4">
                  <p:embed/>
                </p:oleObj>
              </mc:Choice>
              <mc:Fallback>
                <p:oleObj name="Equation" r:id="rId4" imgW="1269720" imgH="6602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581400"/>
                        <a:ext cx="2549525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</a:t>
            </a:r>
            <a:r>
              <a:rPr lang="en-US" sz="2400" dirty="0" err="1" smtClean="0"/>
              <a:t>naif</a:t>
            </a:r>
            <a:r>
              <a:rPr lang="en-US" sz="2400" dirty="0" smtClean="0"/>
              <a:t>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To solve for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, recall that:</a:t>
            </a:r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770063" y="1295400"/>
          <a:ext cx="57118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100" name="Equation" r:id="rId4" imgW="2819160" imgH="1143000" progId="Equation.DSMT4">
                  <p:embed/>
                </p:oleObj>
              </mc:Choice>
              <mc:Fallback>
                <p:oleObj name="Equation" r:id="rId4" imgW="2819160" imgH="1143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1295400"/>
                        <a:ext cx="5711825" cy="231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3718" name="Object 4"/>
          <p:cNvGraphicFramePr>
            <a:graphicFrameLocks noChangeAspect="1"/>
          </p:cNvGraphicFramePr>
          <p:nvPr/>
        </p:nvGraphicFramePr>
        <p:xfrm>
          <a:off x="1828800" y="4273550"/>
          <a:ext cx="4689475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101" name="Equation" r:id="rId6" imgW="2133360" imgH="1002960" progId="Equation.DSMT4">
                  <p:embed/>
                </p:oleObj>
              </mc:Choice>
              <mc:Fallback>
                <p:oleObj name="Equation" r:id="rId6" imgW="2133360" imgH="1002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273550"/>
                        <a:ext cx="4689475" cy="220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Substituting in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:</a:t>
            </a:r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r>
              <a:rPr lang="en-US" dirty="0" smtClean="0"/>
              <a:t>So the </a:t>
            </a:r>
            <a:r>
              <a:rPr lang="en-US" dirty="0" err="1" smtClean="0"/>
              <a:t>naif</a:t>
            </a:r>
            <a:r>
              <a:rPr lang="en-US" dirty="0" smtClean="0"/>
              <a:t> uses an action threshold (today) of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But anticipates that in the future, she will use a higher threshold of 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589213" y="1022350"/>
          <a:ext cx="403860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05" name="Equation" r:id="rId4" imgW="1993680" imgH="583920" progId="Equation.DSMT4">
                  <p:embed/>
                </p:oleObj>
              </mc:Choice>
              <mc:Fallback>
                <p:oleObj name="Equation" r:id="rId4" imgW="1993680" imgH="5839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9213" y="1022350"/>
                        <a:ext cx="4038600" cy="1182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2" name="Object 4"/>
          <p:cNvGraphicFramePr>
            <a:graphicFrameLocks noChangeAspect="1"/>
          </p:cNvGraphicFramePr>
          <p:nvPr/>
        </p:nvGraphicFramePr>
        <p:xfrm>
          <a:off x="3849688" y="3927475"/>
          <a:ext cx="167163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06" name="Equation" r:id="rId6" imgW="825480" imgH="241200" progId="Equation.DSMT4">
                  <p:embed/>
                </p:oleObj>
              </mc:Choice>
              <mc:Fallback>
                <p:oleObj name="Equation" r:id="rId6" imgW="82548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3927475"/>
                        <a:ext cx="1671637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3" name="Object 5"/>
          <p:cNvGraphicFramePr>
            <a:graphicFrameLocks noChangeAspect="1"/>
          </p:cNvGraphicFramePr>
          <p:nvPr/>
        </p:nvGraphicFramePr>
        <p:xfrm>
          <a:off x="3916363" y="5694363"/>
          <a:ext cx="12350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07"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363" y="5694363"/>
                        <a:ext cx="123507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433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(30% agree): 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(52% disagree) 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(51% disagree): 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(40% agree) : 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  <p:extLst>
      <p:ext uri="{BB962C8B-B14F-4D97-AF65-F5344CB8AC3E}">
        <p14:creationId xmlns:p14="http://schemas.microsoft.com/office/powerpoint/2010/main" val="942737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So her (naïve) forecast of delay is: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And her actual delay will be:</a:t>
            </a:r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2400" dirty="0" smtClean="0"/>
              <a:t>Being naïve, scales up her delay time by an additional factor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2667000" y="1219200"/>
          <a:ext cx="3494088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48" name="Equation" r:id="rId4" imgW="1828800" imgH="419040" progId="Equation.DSMT4">
                  <p:embed/>
                </p:oleObj>
              </mc:Choice>
              <mc:Fallback>
                <p:oleObj name="Equation" r:id="rId4" imgW="182880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219200"/>
                        <a:ext cx="3494088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89" name="Object 5"/>
          <p:cNvGraphicFramePr>
            <a:graphicFrameLocks noChangeAspect="1"/>
          </p:cNvGraphicFramePr>
          <p:nvPr/>
        </p:nvGraphicFramePr>
        <p:xfrm>
          <a:off x="2420938" y="3429000"/>
          <a:ext cx="422275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49" name="Equation" r:id="rId6" imgW="2209680" imgH="431640" progId="Equation.DSMT4">
                  <p:embed/>
                </p:oleObj>
              </mc:Choice>
              <mc:Fallback>
                <p:oleObj name="Equation" r:id="rId6" imgW="2209680" imgH="431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938" y="3429000"/>
                        <a:ext cx="4222750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= 1, expected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/>
              <a:t> &lt; 1 and sophisticated, expected delay 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anticipated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true delay is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297986" name="Object 2"/>
          <p:cNvGraphicFramePr>
            <a:graphicFrameLocks noChangeAspect="1"/>
          </p:cNvGraphicFramePr>
          <p:nvPr/>
        </p:nvGraphicFramePr>
        <p:xfrm>
          <a:off x="4383088" y="1446213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534" name="Equation" r:id="rId3" imgW="393480" imgH="419040" progId="Equation.DSMT4">
                  <p:embed/>
                </p:oleObj>
              </mc:Choice>
              <mc:Fallback>
                <p:oleObj name="Equation" r:id="rId3" imgW="39348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3088" y="1446213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7" name="Object 3"/>
          <p:cNvGraphicFramePr>
            <a:graphicFrameLocks noChangeAspect="1"/>
          </p:cNvGraphicFramePr>
          <p:nvPr/>
        </p:nvGraphicFramePr>
        <p:xfrm>
          <a:off x="1169988" y="2895600"/>
          <a:ext cx="7656512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535" name="Equation" r:id="rId5" imgW="3911400" imgH="660240" progId="Equation.DSMT4">
                  <p:embed/>
                </p:oleObj>
              </mc:Choice>
              <mc:Fallback>
                <p:oleObj name="Equation" r:id="rId5" imgW="3911400" imgH="6602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88" y="2895600"/>
                        <a:ext cx="7656512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8" name="Object 4"/>
          <p:cNvGraphicFramePr>
            <a:graphicFrameLocks noChangeAspect="1"/>
          </p:cNvGraphicFramePr>
          <p:nvPr/>
        </p:nvGraphicFramePr>
        <p:xfrm>
          <a:off x="6096000" y="4114800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536" name="Equation" r:id="rId7" imgW="393480" imgH="419040" progId="Equation.DSMT4">
                  <p:embed/>
                </p:oleObj>
              </mc:Choice>
              <mc:Fallback>
                <p:oleObj name="Equation" r:id="rId7" imgW="393480" imgH="419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114800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9" name="Object 5"/>
          <p:cNvGraphicFramePr>
            <a:graphicFrameLocks noChangeAspect="1"/>
          </p:cNvGraphicFramePr>
          <p:nvPr/>
        </p:nvGraphicFramePr>
        <p:xfrm>
          <a:off x="1558925" y="5599113"/>
          <a:ext cx="676433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537" name="Equation" r:id="rId8" imgW="3670200" imgH="495000" progId="Equation.DSMT4">
                  <p:embed/>
                </p:oleObj>
              </mc:Choice>
              <mc:Fallback>
                <p:oleObj name="Equation" r:id="rId8" imgW="3670200" imgH="4950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5599113"/>
                        <a:ext cx="6764338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55638"/>
            <a:ext cx="8915400" cy="944562"/>
          </a:xfrm>
        </p:spPr>
        <p:txBody>
          <a:bodyPr/>
          <a:lstStyle/>
          <a:p>
            <a:r>
              <a:rPr lang="en-US" dirty="0" smtClean="0"/>
              <a:t>That completes theory of consumer behavior.</a:t>
            </a:r>
            <a:br>
              <a:rPr lang="en-US" dirty="0" smtClean="0"/>
            </a:br>
            <a:r>
              <a:rPr lang="en-US" dirty="0" smtClean="0"/>
              <a:t>Now solve for government’s optimal policy.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4437"/>
            <a:ext cx="8229600" cy="4525963"/>
          </a:xfrm>
        </p:spPr>
        <p:txBody>
          <a:bodyPr/>
          <a:lstStyle/>
          <a:p>
            <a:r>
              <a:rPr lang="en-US" dirty="0" smtClean="0"/>
              <a:t>Now we need to solve for the optimal default,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Note that the government’s objective ignores present bias, since it uses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 as the welfare criterion.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54263" y="3484563"/>
          <a:ext cx="3575050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39" name="Equation" r:id="rId3" imgW="1054080" imgH="304560" progId="Equation.DSMT4">
                  <p:embed/>
                </p:oleObj>
              </mc:Choice>
              <mc:Fallback>
                <p:oleObj name="Equation" r:id="rId3" imgW="1054080" imgH="3045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3" y="3484563"/>
                        <a:ext cx="3575050" cy="1033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C91457-A5C9-4D3C-B213-8664B061A74B}" type="slidenum">
              <a:rPr lang="en-US" altLang="en-US" smtClean="0">
                <a:latin typeface="Arial" charset="0"/>
                <a:cs typeface="Arial" charset="0"/>
              </a:rPr>
              <a:pPr/>
              <a:t>193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Optimal ‘Defaults’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Two classes of optimal defaults emerge from this calculation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Automatic enrollment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homogeneous savings preferences (e.g. match threshold) and relatively little propensity to procrastinate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“Active Choice” — require individuals to make a choice (eliminate the option to passively accept a default)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heterogeneous savings preferences and relatively strong tendency to procrastinate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Key point:  sometimes the best default is </a:t>
            </a:r>
            <a:r>
              <a:rPr lang="en-US" sz="2600" u="sng" dirty="0" smtClean="0"/>
              <a:t>no</a:t>
            </a:r>
            <a:r>
              <a:rPr lang="en-US" sz="2600" dirty="0" smtClean="0"/>
              <a:t> default.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2400" y="0"/>
            <a:ext cx="33528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Preference Heterogeneity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838200"/>
            <a:ext cx="73914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8001000" y="6172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1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289050" y="60960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0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4343400" y="6172200"/>
            <a:ext cx="84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Beta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2209800" y="2133600"/>
            <a:ext cx="20681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Active </a:t>
            </a:r>
            <a:r>
              <a:rPr lang="en-US" sz="2400" dirty="0" smtClean="0"/>
              <a:t>Choice</a:t>
            </a:r>
            <a:endParaRPr lang="en-US" sz="2400" dirty="0"/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6553200" y="45720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Center</a:t>
            </a:r>
          </a:p>
          <a:p>
            <a:r>
              <a:rPr lang="en-US" sz="2400"/>
              <a:t>Default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6705600" y="17526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Offset</a:t>
            </a:r>
          </a:p>
          <a:p>
            <a:r>
              <a:rPr lang="en-US" sz="2400"/>
              <a:t>Default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755650" y="852488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30%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831850" y="5791200"/>
            <a:ext cx="51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0%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0" y="5942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/>
          </a:p>
          <a:p>
            <a:endParaRPr lang="en-US" sz="1800"/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 rot="10800000">
            <a:off x="755650" y="914400"/>
            <a:ext cx="458788" cy="480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en-US" sz="1800" dirty="0"/>
              <a:t>Low Heterogeneity        High Heterogeneity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-1006475" y="3783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3600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2743200"/>
            <a:ext cx="6858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7C3323-AC19-4D13-B2A9-2CBC950A6A8D}" type="slidenum">
              <a:rPr lang="en-US" altLang="en-US" smtClean="0">
                <a:latin typeface="Arial" charset="0"/>
                <a:cs typeface="Arial" charset="0"/>
              </a:rPr>
              <a:pPr/>
              <a:t>195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Lessons from theoretical  analysis of defaults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Defaults should be set to maximize average well-being, which is </a:t>
            </a:r>
            <a:r>
              <a:rPr lang="en-US" u="sng" smtClean="0"/>
              <a:t>not</a:t>
            </a:r>
            <a:r>
              <a:rPr lang="en-US" smtClean="0"/>
              <a:t> the same as saying that the default should be equal to the average preference.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u="sng" smtClean="0"/>
              <a:t>Endogenous opting out</a:t>
            </a:r>
            <a:r>
              <a:rPr lang="en-US" smtClean="0"/>
              <a:t> should be taken into account when calculating the optimal default.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default has two roles: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causing some people to opt out of the default (which generates costs and benefits)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implicitly setting savings policies for everyone who sticks with the default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195DE2-8AA8-490A-B849-10CABF0D7AED}" type="slidenum">
              <a:rPr lang="en-US" altLang="en-US" smtClean="0">
                <a:latin typeface="Arial" charset="0"/>
                <a:cs typeface="Arial" charset="0"/>
              </a:rPr>
              <a:pPr/>
              <a:t>196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991600" cy="1143000"/>
          </a:xfrm>
        </p:spPr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Empirical evidence on active choice</a:t>
            </a:r>
            <a:br>
              <a:rPr lang="en-US" sz="3200" b="0" dirty="0" smtClean="0">
                <a:solidFill>
                  <a:schemeClr val="tx1"/>
                </a:solidFill>
              </a:rPr>
            </a:br>
            <a:r>
              <a:rPr lang="en-US" sz="2400" b="0" dirty="0" smtClean="0">
                <a:solidFill>
                  <a:schemeClr val="tx1"/>
                </a:solidFill>
              </a:rPr>
              <a:t>Carroll, </a:t>
            </a:r>
            <a:r>
              <a:rPr lang="en-US" sz="2400" b="0" dirty="0" err="1" smtClean="0">
                <a:solidFill>
                  <a:schemeClr val="tx1"/>
                </a:solidFill>
              </a:rPr>
              <a:t>Choi</a:t>
            </a:r>
            <a:r>
              <a:rPr lang="en-US" sz="2400" b="0" dirty="0" smtClean="0">
                <a:solidFill>
                  <a:schemeClr val="tx1"/>
                </a:solidFill>
              </a:rPr>
              <a:t>, Laibson, </a:t>
            </a:r>
            <a:r>
              <a:rPr lang="en-US" sz="2400" b="0" dirty="0" err="1" smtClean="0">
                <a:solidFill>
                  <a:schemeClr val="tx1"/>
                </a:solidFill>
              </a:rPr>
              <a:t>Madrian</a:t>
            </a:r>
            <a:r>
              <a:rPr lang="en-US" sz="2400" b="0" dirty="0" smtClean="0">
                <a:solidFill>
                  <a:schemeClr val="tx1"/>
                </a:solidFill>
              </a:rPr>
              <a:t>, </a:t>
            </a:r>
            <a:r>
              <a:rPr lang="en-US" sz="2400" b="0" dirty="0" err="1" smtClean="0">
                <a:solidFill>
                  <a:schemeClr val="tx1"/>
                </a:solidFill>
              </a:rPr>
              <a:t>Metrick</a:t>
            </a:r>
            <a:r>
              <a:rPr lang="en-US" sz="2400" b="0" dirty="0" smtClean="0">
                <a:solidFill>
                  <a:schemeClr val="tx1"/>
                </a:solidFill>
              </a:rPr>
              <a:t> (2009) </a:t>
            </a:r>
            <a:br>
              <a:rPr lang="en-US" sz="2400" b="0" dirty="0" smtClean="0">
                <a:solidFill>
                  <a:schemeClr val="tx1"/>
                </a:solidFill>
              </a:rPr>
            </a:br>
            <a:endParaRPr lang="en-US" sz="2400" b="0" dirty="0" smtClean="0">
              <a:solidFill>
                <a:schemeClr val="tx1"/>
              </a:solidFill>
            </a:endParaRP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940175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dirty="0" smtClean="0"/>
              <a:t>Active choice mechanisms require employees to make an active choice about 401(k) participation. </a:t>
            </a:r>
          </a:p>
          <a:p>
            <a:pPr marL="177800" indent="-177800" eaLnBrk="1" hangingPunct="1"/>
            <a:r>
              <a:rPr lang="en-US" sz="2400" dirty="0" smtClean="0"/>
              <a:t>Welcome to the company</a:t>
            </a:r>
          </a:p>
          <a:p>
            <a:pPr marL="177800" indent="-177800" eaLnBrk="1" hangingPunct="1"/>
            <a:r>
              <a:rPr lang="en-US" sz="2400" dirty="0" smtClean="0"/>
              <a:t>You are </a:t>
            </a:r>
            <a:r>
              <a:rPr lang="en-US" sz="2400" i="1" dirty="0" smtClean="0"/>
              <a:t>required</a:t>
            </a:r>
            <a:r>
              <a:rPr lang="en-US" sz="2400" dirty="0" smtClean="0"/>
              <a:t> to submit this form within 30 days of hire, </a:t>
            </a:r>
            <a:r>
              <a:rPr lang="en-US" sz="2400" i="1" dirty="0" smtClean="0"/>
              <a:t>regardless</a:t>
            </a:r>
            <a:r>
              <a:rPr lang="en-US" sz="2400" dirty="0" smtClean="0"/>
              <a:t> of your 401(k) participation choice</a:t>
            </a:r>
          </a:p>
          <a:p>
            <a:pPr marL="177800" indent="-177800" eaLnBrk="1" hangingPunct="1"/>
            <a:r>
              <a:rPr lang="en-US" sz="2400" dirty="0" smtClean="0"/>
              <a:t>If you don’t want to participate, indicate that decision </a:t>
            </a:r>
          </a:p>
          <a:p>
            <a:pPr marL="177800" indent="-177800" eaLnBrk="1" hangingPunct="1"/>
            <a:r>
              <a:rPr lang="en-US" sz="2400" dirty="0" smtClean="0"/>
              <a:t>If you want to participate, indicate your contribution rate and asset allocation</a:t>
            </a:r>
          </a:p>
          <a:p>
            <a:pPr marL="177800" indent="-177800" eaLnBrk="1" hangingPunct="1"/>
            <a:r>
              <a:rPr lang="en-US" sz="2400" dirty="0" smtClean="0"/>
              <a:t>Being passive is </a:t>
            </a:r>
            <a:r>
              <a:rPr lang="en-US" sz="2400" i="1" dirty="0" smtClean="0"/>
              <a:t>not</a:t>
            </a:r>
            <a:r>
              <a:rPr lang="en-US" sz="2400" dirty="0" smtClean="0"/>
              <a:t> an option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22C78C-F422-4C94-B300-A8605A6CF14D}" type="slidenum">
              <a:rPr lang="en-US" altLang="en-US" smtClean="0">
                <a:latin typeface="Arial" charset="0"/>
                <a:cs typeface="Arial" charset="0"/>
              </a:rPr>
              <a:pPr/>
              <a:t>197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144463"/>
          <a:ext cx="8816975" cy="671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5" name="Chart" r:id="rId4" imgW="8467649" imgH="6057900" progId="Excel.Sheet.8">
                  <p:embed followColorScheme="full"/>
                </p:oleObj>
              </mc:Choice>
              <mc:Fallback>
                <p:oleObj name="Chart" r:id="rId4" imgW="8467649" imgH="6057900" progId="Excel.Shee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463"/>
                        <a:ext cx="8816975" cy="671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F1CAEB-48F8-4A1E-A314-A3A7A8B774EA}" type="slidenum">
              <a:rPr lang="en-US" altLang="en-US" smtClean="0">
                <a:latin typeface="Arial" charset="0"/>
                <a:cs typeface="Arial" charset="0"/>
              </a:rPr>
              <a:pPr/>
              <a:t>198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Active choice in 401(k) plans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953000"/>
          </a:xfrm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401(k) participation.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average savings rate by 50 percent.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doesn’t induce choice clustering.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Under active decision, employees choose savings rates that they otherwise would have taken three years to achieve.  (Average level </a:t>
            </a:r>
            <a:r>
              <a:rPr lang="en-US" sz="2400" i="1" dirty="0" smtClean="0"/>
              <a:t>as well as</a:t>
            </a:r>
            <a:r>
              <a:rPr lang="en-US" sz="2400" dirty="0" smtClean="0"/>
              <a:t> the multivariate covariance structure.)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active choice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Active choice in asset allocation (</a:t>
            </a:r>
            <a:r>
              <a:rPr lang="en-US" dirty="0" err="1" smtClean="0"/>
              <a:t>Choi</a:t>
            </a:r>
            <a:r>
              <a:rPr lang="en-US" dirty="0" smtClean="0"/>
              <a:t>, Laibson, and </a:t>
            </a:r>
            <a:r>
              <a:rPr lang="en-US" dirty="0" err="1" smtClean="0"/>
              <a:t>Madrian</a:t>
            </a:r>
            <a:r>
              <a:rPr lang="en-US" dirty="0" smtClean="0"/>
              <a:t> 2009)</a:t>
            </a:r>
          </a:p>
          <a:p>
            <a:r>
              <a:rPr lang="en-US" dirty="0" smtClean="0"/>
              <a:t>Active choice in home delivery of chronic medications (</a:t>
            </a:r>
            <a:r>
              <a:rPr lang="en-US" dirty="0" err="1" smtClean="0"/>
              <a:t>Beshears</a:t>
            </a:r>
            <a:r>
              <a:rPr lang="en-US" dirty="0" smtClean="0"/>
              <a:t>, </a:t>
            </a:r>
            <a:r>
              <a:rPr lang="en-US" dirty="0" err="1" smtClean="0"/>
              <a:t>Choi</a:t>
            </a:r>
            <a:r>
              <a:rPr lang="en-US" dirty="0" smtClean="0"/>
              <a:t>, Laibson, </a:t>
            </a:r>
            <a:r>
              <a:rPr lang="en-US" dirty="0" err="1" smtClean="0"/>
              <a:t>Madrian</a:t>
            </a:r>
            <a:r>
              <a:rPr lang="en-US" dirty="0" smtClean="0"/>
              <a:t> 2011)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199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(and health) choices that are </a:t>
            </a:r>
            <a:r>
              <a:rPr lang="en-US" sz="2400" i="1" dirty="0" smtClean="0"/>
              <a:t>seemingly</a:t>
            </a:r>
            <a:r>
              <a:rPr lang="en-US" sz="2400" dirty="0" smtClean="0"/>
              <a:t> easy to manipulate</a:t>
            </a:r>
          </a:p>
          <a:p>
            <a:pPr marL="0" indent="0" eaLnBrk="1" hangingPunct="1">
              <a:buNone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144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956" y="1676400"/>
            <a:ext cx="690704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Fraction of people who answer “100”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358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“If the chance of getting a disease is 10 percent, how many people out of 1,000 would be expected to get the disease?”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62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Source: HRS; </a:t>
            </a:r>
            <a:r>
              <a:rPr lang="en-US" sz="1600" dirty="0" err="1" smtClean="0">
                <a:solidFill>
                  <a:srgbClr val="000000"/>
                </a:solidFill>
              </a:rPr>
              <a:t>Agarwal</a:t>
            </a:r>
            <a:r>
              <a:rPr lang="en-US" sz="1600" dirty="0" smtClean="0">
                <a:solidFill>
                  <a:srgbClr val="000000"/>
                </a:solidFill>
              </a:rPr>
              <a:t>, Driscoll, </a:t>
            </a:r>
            <a:r>
              <a:rPr lang="en-US" sz="1600" dirty="0" err="1" smtClean="0">
                <a:solidFill>
                  <a:srgbClr val="000000"/>
                </a:solidFill>
              </a:rPr>
              <a:t>Gabaix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Laibson</a:t>
            </a:r>
            <a:r>
              <a:rPr lang="en-US" sz="1600" dirty="0" smtClean="0">
                <a:solidFill>
                  <a:srgbClr val="000000"/>
                </a:solidFill>
              </a:rPr>
              <a:t> (2009)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458200" cy="1295400"/>
          </a:xfrm>
        </p:spPr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Regulatory use of defaults: Card </a:t>
            </a:r>
            <a:r>
              <a:rPr lang="en-US" sz="2800" b="0" dirty="0">
                <a:solidFill>
                  <a:schemeClr val="tx1"/>
                </a:solidFill>
                <a:cs typeface="Times New Roman" panose="02020603050405020304" pitchFamily="18" charset="0"/>
              </a:rPr>
              <a:t>Act</a:t>
            </a:r>
            <a:r>
              <a:rPr lang="en-US" sz="2400" b="0" dirty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en-US" sz="2400" b="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en-US" sz="24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Agarwal, </a:t>
            </a:r>
            <a:r>
              <a:rPr lang="en-US" sz="2400" b="0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Chomsisengphet</a:t>
            </a:r>
            <a:r>
              <a:rPr lang="en-US" sz="24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, Mahoney, </a:t>
            </a:r>
            <a:r>
              <a:rPr lang="en-US" sz="2400" b="0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Stroebel</a:t>
            </a:r>
            <a:r>
              <a:rPr lang="en-US" sz="24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(2014)</a:t>
            </a:r>
            <a:endParaRPr lang="en-US" sz="2400" b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200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248074"/>
            <a:ext cx="84582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CARD Act: signed into </a:t>
            </a:r>
            <a:r>
              <a:rPr lang="en-US" sz="2400" dirty="0"/>
              <a:t>law on May 22, 2009.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</a:t>
            </a:r>
            <a:r>
              <a:rPr lang="en-US" sz="2400" dirty="0" smtClean="0"/>
              <a:t>rimarily </a:t>
            </a:r>
            <a:r>
              <a:rPr lang="en-US" sz="2400" dirty="0"/>
              <a:t>amended the Truth in Lending Act and instituted a number of </a:t>
            </a:r>
            <a:r>
              <a:rPr lang="en-US" sz="2400" dirty="0" smtClean="0"/>
              <a:t>new protection </a:t>
            </a:r>
            <a:r>
              <a:rPr lang="en-US" sz="2400" dirty="0"/>
              <a:t>and disclosure requirements for </a:t>
            </a:r>
            <a:r>
              <a:rPr lang="en-US" sz="2400" dirty="0" smtClean="0"/>
              <a:t>credit </a:t>
            </a:r>
            <a:r>
              <a:rPr lang="en-US" sz="2400" dirty="0"/>
              <a:t>cards.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regulation </a:t>
            </a:r>
            <a:r>
              <a:rPr lang="en-US" sz="2400" dirty="0" smtClean="0"/>
              <a:t>excluded small </a:t>
            </a:r>
            <a:r>
              <a:rPr lang="en-US" sz="2400" dirty="0"/>
              <a:t>business credits </a:t>
            </a:r>
            <a:r>
              <a:rPr lang="en-US" sz="2400" dirty="0" smtClean="0"/>
              <a:t>cards.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provisions of the CARD Act were scheduled to take effect in </a:t>
            </a:r>
            <a:r>
              <a:rPr lang="en-US" sz="2400" dirty="0" smtClean="0"/>
              <a:t>three phases </a:t>
            </a:r>
            <a:r>
              <a:rPr lang="en-US" sz="2400" dirty="0"/>
              <a:t>between August 20, 2009, and August 22, 2010.</a:t>
            </a:r>
          </a:p>
        </p:txBody>
      </p:sp>
    </p:spTree>
    <p:extLst>
      <p:ext uri="{BB962C8B-B14F-4D97-AF65-F5344CB8AC3E}">
        <p14:creationId xmlns:p14="http://schemas.microsoft.com/office/powerpoint/2010/main" val="200373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86" y="609600"/>
            <a:ext cx="7543800" cy="792162"/>
          </a:xfrm>
        </p:spPr>
        <p:txBody>
          <a:bodyPr/>
          <a:lstStyle/>
          <a:p>
            <a:r>
              <a:rPr lang="en-US" sz="2800" dirty="0" smtClean="0"/>
              <a:t>Card Act: </a:t>
            </a:r>
            <a:r>
              <a:rPr lang="en-US" sz="2800" dirty="0"/>
              <a:t>Phase 1 – August 20, 2009: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equired </a:t>
            </a:r>
            <a:r>
              <a:rPr lang="en-US" dirty="0"/>
              <a:t>banks to provide consumers with 45-day </a:t>
            </a:r>
            <a:r>
              <a:rPr lang="en-US" dirty="0" smtClean="0"/>
              <a:t>advance notice </a:t>
            </a:r>
            <a:r>
              <a:rPr lang="en-US" dirty="0"/>
              <a:t>of rate increases or any other significant changes to terms and conditions. </a:t>
            </a:r>
            <a:endParaRPr lang="en-US" dirty="0" smtClean="0"/>
          </a:p>
          <a:p>
            <a:r>
              <a:rPr lang="en-US" dirty="0" smtClean="0"/>
              <a:t>Required lenders </a:t>
            </a:r>
            <a:r>
              <a:rPr lang="en-US" dirty="0"/>
              <a:t>to (</a:t>
            </a:r>
            <a:r>
              <a:rPr lang="en-US" dirty="0" err="1"/>
              <a:t>i</a:t>
            </a:r>
            <a:r>
              <a:rPr lang="en-US" dirty="0"/>
              <a:t>) inform consumers in the same notice of their right to cancel the credit </a:t>
            </a:r>
            <a:r>
              <a:rPr lang="en-US" dirty="0" smtClean="0"/>
              <a:t>card account </a:t>
            </a:r>
            <a:r>
              <a:rPr lang="en-US" dirty="0"/>
              <a:t>before the increase or change goes into effect and (ii) mail or deliver periodic statements </a:t>
            </a:r>
            <a:r>
              <a:rPr lang="en-US" dirty="0" smtClean="0"/>
              <a:t>for credit </a:t>
            </a:r>
            <a:r>
              <a:rPr lang="en-US" dirty="0"/>
              <a:t>cards at least 21 days before payment is due.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201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66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82574"/>
            <a:ext cx="7543800" cy="1295400"/>
          </a:xfrm>
        </p:spPr>
        <p:txBody>
          <a:bodyPr/>
          <a:lstStyle/>
          <a:p>
            <a:r>
              <a:rPr lang="en-US" sz="2800" dirty="0" smtClean="0"/>
              <a:t>Card Act: </a:t>
            </a:r>
            <a:r>
              <a:rPr lang="en-US" sz="2800" dirty="0"/>
              <a:t>Phase </a:t>
            </a:r>
            <a:r>
              <a:rPr lang="en-US" sz="2800" dirty="0" smtClean="0"/>
              <a:t>2 </a:t>
            </a:r>
            <a:r>
              <a:rPr lang="en-US" sz="2800" dirty="0"/>
              <a:t>– </a:t>
            </a:r>
            <a:r>
              <a:rPr lang="en-US" sz="2800" dirty="0" smtClean="0"/>
              <a:t>February </a:t>
            </a:r>
            <a:r>
              <a:rPr lang="en-US" sz="2800" dirty="0"/>
              <a:t>22, </a:t>
            </a:r>
            <a:r>
              <a:rPr lang="en-US" sz="2800" dirty="0" smtClean="0"/>
              <a:t>2010: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11662"/>
          </a:xfrm>
        </p:spPr>
        <p:txBody>
          <a:bodyPr/>
          <a:lstStyle/>
          <a:p>
            <a:r>
              <a:rPr lang="en-US" sz="2400" dirty="0"/>
              <a:t>N</a:t>
            </a:r>
            <a:r>
              <a:rPr lang="en-US" sz="2400" dirty="0" smtClean="0"/>
              <a:t>o </a:t>
            </a:r>
            <a:r>
              <a:rPr lang="en-US" sz="2400" dirty="0"/>
              <a:t>fees could be imposed for making a transaction that </a:t>
            </a:r>
            <a:r>
              <a:rPr lang="en-US" sz="2400" dirty="0" smtClean="0"/>
              <a:t>would put </a:t>
            </a:r>
            <a:r>
              <a:rPr lang="en-US" sz="2400" dirty="0"/>
              <a:t>the account over its credit limit unless the cardholder explicitly “opts in” for the credit </a:t>
            </a:r>
            <a:r>
              <a:rPr lang="en-US" sz="2400" dirty="0" smtClean="0"/>
              <a:t>card company </a:t>
            </a:r>
            <a:r>
              <a:rPr lang="en-US" sz="2400" dirty="0"/>
              <a:t>to process rather than decline over-limit transactions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Furthermore</a:t>
            </a:r>
            <a:r>
              <a:rPr lang="en-US" sz="2400" dirty="0"/>
              <a:t>, an over limit fee </a:t>
            </a:r>
            <a:r>
              <a:rPr lang="en-US" sz="2400" dirty="0" smtClean="0"/>
              <a:t>may be </a:t>
            </a:r>
            <a:r>
              <a:rPr lang="en-US" sz="2400" dirty="0"/>
              <a:t>imposed only once during the billing cycle in which the limit is exceeded. </a:t>
            </a:r>
            <a:endParaRPr lang="en-US" sz="2400" dirty="0" smtClean="0"/>
          </a:p>
          <a:p>
            <a:r>
              <a:rPr lang="en-US" sz="2400" dirty="0"/>
              <a:t>R</a:t>
            </a:r>
            <a:r>
              <a:rPr lang="en-US" sz="2400" dirty="0" smtClean="0"/>
              <a:t>equired </a:t>
            </a:r>
            <a:r>
              <a:rPr lang="en-US" sz="2400" dirty="0"/>
              <a:t>statements to </a:t>
            </a:r>
            <a:r>
              <a:rPr lang="en-US" sz="2400" dirty="0" smtClean="0"/>
              <a:t>display:</a:t>
            </a:r>
            <a:endParaRPr lang="en-US" sz="2400" dirty="0"/>
          </a:p>
          <a:p>
            <a:pPr lvl="1"/>
            <a:r>
              <a:rPr lang="en-US" sz="2000" dirty="0"/>
              <a:t>N</a:t>
            </a:r>
            <a:r>
              <a:rPr lang="en-US" sz="2000" dirty="0" smtClean="0"/>
              <a:t>umber </a:t>
            </a:r>
            <a:r>
              <a:rPr lang="en-US" sz="2000" dirty="0"/>
              <a:t>of months and </a:t>
            </a:r>
            <a:r>
              <a:rPr lang="en-US" sz="2000" dirty="0" smtClean="0"/>
              <a:t>total </a:t>
            </a:r>
            <a:r>
              <a:rPr lang="en-US" sz="2000" dirty="0"/>
              <a:t>cost to the consumer </a:t>
            </a:r>
            <a:r>
              <a:rPr lang="en-US" sz="2000" dirty="0" smtClean="0"/>
              <a:t>(principal </a:t>
            </a:r>
            <a:r>
              <a:rPr lang="en-US" sz="2000" dirty="0"/>
              <a:t>and interest) </a:t>
            </a:r>
            <a:r>
              <a:rPr lang="en-US" sz="2000" dirty="0" smtClean="0"/>
              <a:t>that it </a:t>
            </a:r>
            <a:r>
              <a:rPr lang="en-US" sz="2000" dirty="0"/>
              <a:t>would take to pay the outstanding balance, if the consumer pays only the required </a:t>
            </a:r>
            <a:r>
              <a:rPr lang="en-US" sz="2000" dirty="0" smtClean="0"/>
              <a:t>minimum payments;</a:t>
            </a:r>
            <a:endParaRPr lang="en-US" sz="2000" dirty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monthly payment amount that would eliminate the outstanding balance in 36 </a:t>
            </a:r>
            <a:r>
              <a:rPr lang="en-US" sz="2000" dirty="0" smtClean="0"/>
              <a:t>months and </a:t>
            </a:r>
            <a:r>
              <a:rPr lang="en-US" sz="2000" dirty="0"/>
              <a:t>the total cost to the consumer, including interest and </a:t>
            </a:r>
            <a:r>
              <a:rPr lang="en-US" sz="2000" dirty="0" smtClean="0"/>
              <a:t>principal.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202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14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82574"/>
            <a:ext cx="7543800" cy="1295400"/>
          </a:xfrm>
        </p:spPr>
        <p:txBody>
          <a:bodyPr/>
          <a:lstStyle/>
          <a:p>
            <a:r>
              <a:rPr lang="en-US" sz="2800" dirty="0" smtClean="0"/>
              <a:t>Card Act: </a:t>
            </a:r>
            <a:r>
              <a:rPr lang="en-US" sz="2800" dirty="0"/>
              <a:t>Phase 3 – August 22, 2010: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11662"/>
          </a:xfrm>
        </p:spPr>
        <p:txBody>
          <a:bodyPr/>
          <a:lstStyle/>
          <a:p>
            <a:r>
              <a:rPr lang="en-US" sz="2400" dirty="0"/>
              <a:t>R</a:t>
            </a:r>
            <a:r>
              <a:rPr lang="en-US" sz="2400" dirty="0" smtClean="0"/>
              <a:t>egulated </a:t>
            </a:r>
            <a:r>
              <a:rPr lang="en-US" sz="2400" dirty="0"/>
              <a:t>the fees banks </a:t>
            </a:r>
            <a:r>
              <a:rPr lang="en-US" sz="2400" dirty="0" smtClean="0"/>
              <a:t>can charge </a:t>
            </a:r>
            <a:r>
              <a:rPr lang="en-US" sz="2400" dirty="0"/>
              <a:t>by requiring them to be “reasonable and proportional.” </a:t>
            </a:r>
            <a:endParaRPr lang="en-US" sz="2400" dirty="0" smtClean="0"/>
          </a:p>
          <a:p>
            <a:r>
              <a:rPr lang="en-US" sz="2400" dirty="0"/>
              <a:t>C</a:t>
            </a:r>
            <a:r>
              <a:rPr lang="en-US" sz="2400" dirty="0" smtClean="0"/>
              <a:t>annot </a:t>
            </a:r>
            <a:r>
              <a:rPr lang="en-US" sz="2400" dirty="0"/>
              <a:t>charge a late fee of </a:t>
            </a:r>
            <a:r>
              <a:rPr lang="en-US" sz="2400" i="1" dirty="0"/>
              <a:t>more than </a:t>
            </a:r>
            <a:r>
              <a:rPr lang="en-US" sz="2400" dirty="0"/>
              <a:t>$25 unless one of the last six </a:t>
            </a:r>
            <a:r>
              <a:rPr lang="en-US" sz="2400" dirty="0" smtClean="0"/>
              <a:t>payments was </a:t>
            </a:r>
            <a:r>
              <a:rPr lang="en-US" sz="2400" dirty="0"/>
              <a:t>late (in which case the fee may be $35). </a:t>
            </a:r>
            <a:endParaRPr lang="en-US" sz="2400" dirty="0" smtClean="0"/>
          </a:p>
          <a:p>
            <a:r>
              <a:rPr lang="en-US" sz="2400" dirty="0"/>
              <a:t>L</a:t>
            </a:r>
            <a:r>
              <a:rPr lang="en-US" sz="2400" dirty="0" smtClean="0"/>
              <a:t>ate </a:t>
            </a:r>
            <a:r>
              <a:rPr lang="en-US" sz="2400" dirty="0"/>
              <a:t>fee cannot be larger than the </a:t>
            </a:r>
            <a:r>
              <a:rPr lang="en-US" sz="2400" dirty="0" smtClean="0"/>
              <a:t>minimum payment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/>
              <a:t>O</a:t>
            </a:r>
            <a:r>
              <a:rPr lang="en-US" sz="2400" dirty="0" smtClean="0"/>
              <a:t>ver </a:t>
            </a:r>
            <a:r>
              <a:rPr lang="en-US" sz="2400" dirty="0"/>
              <a:t>limit fees </a:t>
            </a:r>
            <a:r>
              <a:rPr lang="en-US" sz="2400" dirty="0" smtClean="0"/>
              <a:t>capped </a:t>
            </a:r>
            <a:r>
              <a:rPr lang="en-US" sz="2400" dirty="0"/>
              <a:t>at the actual over limit amount. </a:t>
            </a:r>
            <a:endParaRPr lang="en-US" sz="2400" dirty="0" smtClean="0"/>
          </a:p>
          <a:p>
            <a:r>
              <a:rPr lang="en-US" sz="2400" dirty="0"/>
              <a:t>P</a:t>
            </a:r>
            <a:r>
              <a:rPr lang="en-US" sz="2400" dirty="0" smtClean="0"/>
              <a:t>revented </a:t>
            </a:r>
            <a:r>
              <a:rPr lang="en-US" sz="2400" dirty="0"/>
              <a:t>issuers from charging more than one penalty fee per violation in a single </a:t>
            </a:r>
            <a:r>
              <a:rPr lang="en-US" sz="2400" dirty="0" smtClean="0"/>
              <a:t>billing period</a:t>
            </a:r>
            <a:r>
              <a:rPr lang="en-US" sz="2400" dirty="0"/>
              <a:t>. </a:t>
            </a:r>
          </a:p>
          <a:p>
            <a:r>
              <a:rPr lang="en-US" sz="2400" dirty="0" smtClean="0"/>
              <a:t>Prohibited </a:t>
            </a:r>
            <a:r>
              <a:rPr lang="en-US" sz="2400" dirty="0"/>
              <a:t>the charging of inactivity fees for not using the credit card </a:t>
            </a:r>
            <a:r>
              <a:rPr lang="en-US" sz="2400" dirty="0" smtClean="0"/>
              <a:t>for a </a:t>
            </a:r>
            <a:r>
              <a:rPr lang="en-US" sz="2400" dirty="0"/>
              <a:t>period of time. </a:t>
            </a:r>
            <a:endParaRPr lang="en-US" sz="2400" dirty="0" smtClean="0"/>
          </a:p>
          <a:p>
            <a:r>
              <a:rPr lang="en-US" sz="2400" dirty="0" smtClean="0"/>
              <a:t>Required </a:t>
            </a:r>
            <a:r>
              <a:rPr lang="en-US" sz="2400" dirty="0"/>
              <a:t>lenders to re-evaluate any new rate increases every six months.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203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95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204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219200"/>
            <a:ext cx="6733829" cy="549534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328725" y="-228600"/>
            <a:ext cx="8458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Regulatory use of defaults: Card Act</a:t>
            </a:r>
            <a:b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Agarwal, </a:t>
            </a:r>
            <a:r>
              <a:rPr lang="en-US" sz="2400" b="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Chomsisengphet</a:t>
            </a:r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Mahoney, </a:t>
            </a:r>
            <a:r>
              <a:rPr lang="en-US" sz="2400" b="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Stroebel</a:t>
            </a:r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(2014)</a:t>
            </a:r>
            <a:endParaRPr lang="en-US" sz="2400" b="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2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205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71223"/>
            <a:ext cx="6855113" cy="5752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675" y="245194"/>
            <a:ext cx="7490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Agarwal, </a:t>
            </a:r>
            <a:r>
              <a:rPr lang="en-US" sz="2400" dirty="0" err="1"/>
              <a:t>Chomsisengphet</a:t>
            </a:r>
            <a:r>
              <a:rPr lang="en-US" sz="2400" dirty="0"/>
              <a:t>, Mahoney, </a:t>
            </a:r>
            <a:r>
              <a:rPr lang="en-US" sz="2400" dirty="0" err="1"/>
              <a:t>Stroebel</a:t>
            </a:r>
            <a:r>
              <a:rPr lang="en-US" sz="2400" dirty="0"/>
              <a:t> (2014)</a:t>
            </a:r>
          </a:p>
        </p:txBody>
      </p:sp>
    </p:spTree>
    <p:extLst>
      <p:ext uri="{BB962C8B-B14F-4D97-AF65-F5344CB8AC3E}">
        <p14:creationId xmlns:p14="http://schemas.microsoft.com/office/powerpoint/2010/main" val="377686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Households receive bad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Anagol</a:t>
            </a:r>
            <a:r>
              <a:rPr lang="en-US" dirty="0" smtClean="0"/>
              <a:t>, Cole, and Sarkar (2016)</a:t>
            </a:r>
          </a:p>
          <a:p>
            <a:pPr lvl="1"/>
            <a:r>
              <a:rPr lang="en-US" dirty="0"/>
              <a:t>A natural experiment requiring disclosure of commissions for a specific product results in agents recommending alternative products with high commissions but no disclosure requirement.</a:t>
            </a:r>
            <a:endParaRPr lang="en-US" dirty="0" smtClean="0"/>
          </a:p>
          <a:p>
            <a:r>
              <a:rPr lang="en-US" dirty="0" smtClean="0"/>
              <a:t>Mullainathan, </a:t>
            </a:r>
            <a:r>
              <a:rPr lang="en-US" dirty="0" err="1" smtClean="0"/>
              <a:t>Noeth</a:t>
            </a:r>
            <a:r>
              <a:rPr lang="en-US" dirty="0" smtClean="0"/>
              <a:t>, and </a:t>
            </a:r>
            <a:r>
              <a:rPr lang="en-US" dirty="0" err="1" smtClean="0"/>
              <a:t>Schoar</a:t>
            </a:r>
            <a:r>
              <a:rPr lang="en-US" dirty="0" smtClean="0"/>
              <a:t> (2012)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206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78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0218611-3B6E-44EF-AC49-F310300790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207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7475"/>
            <a:ext cx="8229600" cy="944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</a:rPr>
              <a:t>Translation to the health domain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85875"/>
            <a:ext cx="8915400" cy="4805363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Similarities with saving behavior:</a:t>
            </a:r>
          </a:p>
          <a:p>
            <a:pPr eaLnBrk="1" hangingPunct="1"/>
            <a:r>
              <a:rPr lang="en-US" dirty="0"/>
              <a:t>Individuals and society have </a:t>
            </a:r>
            <a:r>
              <a:rPr lang="en-US" dirty="0" smtClean="0"/>
              <a:t>aligned </a:t>
            </a:r>
            <a:r>
              <a:rPr lang="en-US" dirty="0"/>
              <a:t>goals</a:t>
            </a:r>
          </a:p>
          <a:p>
            <a:pPr lvl="1" eaLnBrk="1" hangingPunct="1"/>
            <a:r>
              <a:rPr lang="en-US" dirty="0"/>
              <a:t> Improve </a:t>
            </a:r>
            <a:r>
              <a:rPr lang="en-US" dirty="0" smtClean="0"/>
              <a:t>health </a:t>
            </a:r>
            <a:r>
              <a:rPr lang="en-US" dirty="0"/>
              <a:t>and control </a:t>
            </a:r>
            <a:r>
              <a:rPr lang="en-US" dirty="0" smtClean="0"/>
              <a:t>costs</a:t>
            </a:r>
            <a:endParaRPr lang="en-US" dirty="0"/>
          </a:p>
          <a:p>
            <a:pPr eaLnBrk="1" hangingPunct="1"/>
            <a:r>
              <a:rPr lang="en-US" dirty="0" smtClean="0"/>
              <a:t>Individuals want behavior change (just not right now)</a:t>
            </a:r>
          </a:p>
          <a:p>
            <a:pPr lvl="1" eaLnBrk="1" hangingPunct="1"/>
            <a:r>
              <a:rPr lang="en-US" dirty="0" smtClean="0"/>
              <a:t> Improve diet</a:t>
            </a:r>
          </a:p>
          <a:p>
            <a:pPr lvl="1" eaLnBrk="1" hangingPunct="1"/>
            <a:r>
              <a:rPr lang="en-US" dirty="0" smtClean="0"/>
              <a:t> Increase physical activity</a:t>
            </a:r>
          </a:p>
          <a:p>
            <a:pPr lvl="1" eaLnBrk="1" hangingPunct="1"/>
            <a:r>
              <a:rPr lang="en-US" dirty="0" smtClean="0"/>
              <a:t> Stop smoking</a:t>
            </a:r>
          </a:p>
          <a:p>
            <a:pPr lvl="1" eaLnBrk="1" hangingPunct="1"/>
            <a:r>
              <a:rPr lang="en-US" dirty="0" smtClean="0"/>
              <a:t> Adhere to therapeutic recommendations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smtClean="0"/>
              <a:t>Utilize wellness programs</a:t>
            </a:r>
          </a:p>
          <a:p>
            <a:pPr eaLnBrk="1" hangingPunct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610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208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1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91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1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3760364-2697-4841-97A9-6A925339CFA9}" type="slidenum">
              <a:rPr lang="en-US">
                <a:solidFill>
                  <a:srgbClr val="464646"/>
                </a:solidFill>
              </a:rPr>
              <a:pPr>
                <a:defRPr/>
              </a:pPr>
              <a:t>209</a:t>
            </a:fld>
            <a:endParaRPr lang="en-US">
              <a:solidFill>
                <a:srgbClr val="464646"/>
              </a:solidFill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Flu shot study: Control Condition</a:t>
            </a:r>
            <a:endParaRPr lang="en-US" sz="2400" i="1" dirty="0" smtClean="0"/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1" t="18718" r="22437" b="15642"/>
          <a:stretch>
            <a:fillRect/>
          </a:stretch>
        </p:blipFill>
        <p:spPr bwMode="auto">
          <a:xfrm>
            <a:off x="762000" y="1600200"/>
            <a:ext cx="5029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867400" y="3429000"/>
            <a:ext cx="228600" cy="17526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6172200" y="3784600"/>
            <a:ext cx="27908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38915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Fraction of people who answer “400,000”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2358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“If 5 people all have the winning numbers in the lottery and the prize is two million dollars, how much will each of them get?”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24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Source: HRS; </a:t>
            </a:r>
            <a:r>
              <a:rPr lang="en-US" sz="1600" dirty="0" err="1" smtClean="0">
                <a:solidFill>
                  <a:srgbClr val="000000"/>
                </a:solidFill>
              </a:rPr>
              <a:t>Agarwal</a:t>
            </a:r>
            <a:r>
              <a:rPr lang="en-US" sz="1600" dirty="0" smtClean="0">
                <a:solidFill>
                  <a:srgbClr val="000000"/>
                </a:solidFill>
              </a:rPr>
              <a:t>, Driscoll, </a:t>
            </a:r>
            <a:r>
              <a:rPr lang="en-US" sz="1600" dirty="0" err="1" smtClean="0">
                <a:solidFill>
                  <a:srgbClr val="000000"/>
                </a:solidFill>
              </a:rPr>
              <a:t>Gabaix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Laibson</a:t>
            </a:r>
            <a:r>
              <a:rPr lang="en-US" sz="1600" dirty="0" smtClean="0">
                <a:solidFill>
                  <a:srgbClr val="000000"/>
                </a:solidFill>
              </a:rPr>
              <a:t> (2009)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1676400"/>
            <a:ext cx="6715125" cy="458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77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82AA4AF-2409-4672-8C8F-6C39EBE3235D}" type="slidenum">
              <a:rPr lang="en-US">
                <a:solidFill>
                  <a:srgbClr val="464646"/>
                </a:solidFill>
              </a:rPr>
              <a:pPr>
                <a:defRPr/>
              </a:pPr>
              <a:t>210</a:t>
            </a:fld>
            <a:endParaRPr lang="en-US">
              <a:solidFill>
                <a:srgbClr val="464646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Flu </a:t>
            </a:r>
            <a:r>
              <a:rPr lang="en-US" sz="4000" dirty="0"/>
              <a:t>S</a:t>
            </a:r>
            <a:r>
              <a:rPr lang="en-US" sz="4000" dirty="0" smtClean="0"/>
              <a:t>hot Study: Date Plan Condition</a:t>
            </a:r>
            <a:endParaRPr lang="en-US" sz="2400" i="1" dirty="0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t="19231" r="22276" b="15640"/>
          <a:stretch>
            <a:fillRect/>
          </a:stretch>
        </p:blipFill>
        <p:spPr bwMode="auto">
          <a:xfrm>
            <a:off x="838200" y="1676400"/>
            <a:ext cx="5029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943600" y="2438400"/>
            <a:ext cx="228600" cy="15240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8400" y="2609850"/>
            <a:ext cx="2749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invited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to choose a concrete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DATE for getting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a flu vaccine</a:t>
            </a:r>
          </a:p>
        </p:txBody>
      </p:sp>
      <p:sp>
        <p:nvSpPr>
          <p:cNvPr id="8" name="Left Brace 7"/>
          <p:cNvSpPr/>
          <p:nvPr/>
        </p:nvSpPr>
        <p:spPr>
          <a:xfrm>
            <a:off x="5943600" y="4114800"/>
            <a:ext cx="228600" cy="16764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6172200" y="4419600"/>
            <a:ext cx="27765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382270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>
                <a:latin typeface="Calibri" pitchFamily="34" charset="0"/>
                <a:cs typeface="Calibri" pitchFamily="34" charset="0"/>
              </a:rPr>
              <a:t>Date/Time Plan Condition</a:t>
            </a:r>
            <a:endParaRPr lang="en-US" sz="2400" i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9" t="19231" r="22276" b="15898"/>
          <a:stretch>
            <a:fillRect/>
          </a:stretch>
        </p:blipFill>
        <p:spPr bwMode="auto">
          <a:xfrm>
            <a:off x="871538" y="1676400"/>
            <a:ext cx="4995862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943600" y="2438400"/>
            <a:ext cx="228600" cy="15240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8400" y="2562225"/>
            <a:ext cx="2749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invited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to choose a concrete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DATE AND TIME for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getting a flu vaccine</a:t>
            </a:r>
          </a:p>
        </p:txBody>
      </p:sp>
      <p:sp>
        <p:nvSpPr>
          <p:cNvPr id="8" name="Left Brace 7"/>
          <p:cNvSpPr/>
          <p:nvPr/>
        </p:nvSpPr>
        <p:spPr>
          <a:xfrm>
            <a:off x="5943600" y="4114800"/>
            <a:ext cx="228600" cy="16764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6215063" y="4419600"/>
            <a:ext cx="27765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227561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378" y="274638"/>
            <a:ext cx="8875486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Flu shot adherence </a:t>
            </a:r>
            <a:br>
              <a:rPr lang="en-US" dirty="0" smtClean="0"/>
            </a:br>
            <a:r>
              <a:rPr lang="en-US" sz="2700" dirty="0" smtClean="0"/>
              <a:t>Milkman, </a:t>
            </a:r>
            <a:r>
              <a:rPr lang="en-US" sz="2700" dirty="0" err="1" smtClean="0"/>
              <a:t>Beshears</a:t>
            </a:r>
            <a:r>
              <a:rPr lang="en-US" sz="2700" dirty="0" smtClean="0"/>
              <a:t>, Choi, Laibson, and </a:t>
            </a:r>
            <a:r>
              <a:rPr lang="en-US" sz="2700" dirty="0" err="1" smtClean="0"/>
              <a:t>Madrian</a:t>
            </a:r>
            <a:r>
              <a:rPr lang="en-US" sz="2700" dirty="0" smtClean="0"/>
              <a:t> 2011</a:t>
            </a:r>
            <a:endParaRPr lang="en-US" sz="2700" dirty="0"/>
          </a:p>
        </p:txBody>
      </p:sp>
      <p:sp>
        <p:nvSpPr>
          <p:cNvPr id="6" name="TextBox 5"/>
          <p:cNvSpPr txBox="1"/>
          <p:nvPr/>
        </p:nvSpPr>
        <p:spPr>
          <a:xfrm>
            <a:off x="14519" y="4397862"/>
            <a:ext cx="29737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33.0%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3423" y="4390608"/>
            <a:ext cx="28900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date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34.6%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7181" y="4397868"/>
            <a:ext cx="26561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date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time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37.2%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1" t="18718" r="22437" b="15642"/>
          <a:stretch>
            <a:fillRect/>
          </a:stretch>
        </p:blipFill>
        <p:spPr bwMode="auto">
          <a:xfrm>
            <a:off x="0" y="1477820"/>
            <a:ext cx="3011300" cy="292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t="19231" r="22276" b="15640"/>
          <a:stretch>
            <a:fillRect/>
          </a:stretch>
        </p:blipFill>
        <p:spPr bwMode="auto">
          <a:xfrm>
            <a:off x="3053858" y="1477820"/>
            <a:ext cx="3003814" cy="291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9" t="19231" r="22276" b="15898"/>
          <a:stretch>
            <a:fillRect/>
          </a:stretch>
        </p:blipFill>
        <p:spPr bwMode="auto">
          <a:xfrm>
            <a:off x="6108562" y="1477821"/>
            <a:ext cx="3006409" cy="29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0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Use Active Choice to encourage adoption of Home Delivery </a:t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 chronic medication</a:t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Beshears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Laibson, and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Madrian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(in preparation)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609600" y="2311398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Voluntary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No plan design change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Lower employee co-pay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Time saving for employee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Lower employer cost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Better medication adherence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Improved safety</a:t>
            </a:r>
            <a:endParaRPr lang="en-US" sz="2400" dirty="0"/>
          </a:p>
          <a:p>
            <a:pPr marL="342900" indent="-342900">
              <a:spcBef>
                <a:spcPct val="20000"/>
              </a:spcBef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99772" y="5704116"/>
            <a:ext cx="580571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Member Express Scripts Scientific Advisory Board</a:t>
            </a:r>
          </a:p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(Payments donated to charity by Express Scripts.)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27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6565536" y="1158240"/>
            <a:ext cx="0" cy="40690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39"/>
            <a:ext cx="9144000" cy="1143001"/>
          </a:xfrm>
          <a:solidFill>
            <a:srgbClr val="000000"/>
          </a:solidFill>
        </p:spPr>
        <p:txBody>
          <a:bodyPr>
            <a:normAutofit/>
          </a:bodyPr>
          <a:lstStyle/>
          <a:p>
            <a:pPr algn="ctr"/>
            <a:r>
              <a:rPr lang="en-US" sz="3000" dirty="0" smtClean="0"/>
              <a:t>Home Delivery Utilization for All Drug Clas</a:t>
            </a:r>
            <a:r>
              <a:rPr lang="en-US" dirty="0" smtClean="0"/>
              <a:t>ses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312920" y="6278880"/>
            <a:ext cx="4857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Beshears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, Choi, </a:t>
            </a:r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Laibson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, </a:t>
            </a:r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Madrian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 (2012)</a:t>
            </a:r>
            <a:endParaRPr lang="en-US" sz="2000" dirty="0">
              <a:solidFill>
                <a:srgbClr val="C4CCFF"/>
              </a:solidFill>
              <a:cs typeface="+mn-cs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15299353"/>
              </p:ext>
            </p:extLst>
          </p:nvPr>
        </p:nvGraphicFramePr>
        <p:xfrm>
          <a:off x="475614" y="1005840"/>
          <a:ext cx="8333105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3440" y="944880"/>
            <a:ext cx="503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  <a:cs typeface="+mn-cs"/>
              </a:rPr>
              <a:t>%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61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tx1"/>
                </a:solidFill>
                <a:latin typeface="Arial" charset="0"/>
                <a:cs typeface="Arial" charset="0"/>
              </a:rPr>
              <a:t>R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esults from pilot study on 54,863 employees without home delivery taking chronic medication </a:t>
            </a:r>
            <a:br>
              <a:rPr lang="en-US" sz="32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en-US" sz="24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2209800"/>
            <a:ext cx="84449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cs typeface="+mn-cs"/>
            </a:endParaRPr>
          </a:p>
          <a:p>
            <a:r>
              <a:rPr lang="en-US" sz="2400" dirty="0" smtClean="0">
                <a:cs typeface="+mn-cs"/>
              </a:rPr>
              <a:t>Among those making an active choice:</a:t>
            </a:r>
          </a:p>
          <a:p>
            <a:r>
              <a:rPr lang="en-US" sz="2400" dirty="0" smtClean="0">
                <a:cs typeface="+mn-cs"/>
              </a:rPr>
              <a:t>          Fraction choosing home delivery: 			52.2%</a:t>
            </a:r>
          </a:p>
          <a:p>
            <a:r>
              <a:rPr lang="en-US" sz="2400" dirty="0" smtClean="0">
                <a:cs typeface="+mn-cs"/>
              </a:rPr>
              <a:t>          Fraction choosing standard pharmacy pick-up: 	47.8%</a:t>
            </a:r>
          </a:p>
          <a:p>
            <a:endParaRPr lang="en-US" sz="2400" dirty="0" smtClean="0">
              <a:cs typeface="+mn-cs"/>
            </a:endParaRPr>
          </a:p>
          <a:p>
            <a:endParaRPr lang="en-US" sz="2400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47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799" y="373742"/>
            <a:ext cx="8294427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Results from pilot study at one company</a:t>
            </a:r>
            <a:endParaRPr lang="en-US" sz="2400" b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609600" y="1905000"/>
          <a:ext cx="3947886" cy="3929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44" name="TextBox 10"/>
          <p:cNvSpPr txBox="1">
            <a:spLocks noChangeArrowheads="1"/>
          </p:cNvSpPr>
          <p:nvPr/>
        </p:nvSpPr>
        <p:spPr bwMode="auto">
          <a:xfrm>
            <a:off x="130626" y="6255888"/>
            <a:ext cx="2784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  <a:latin typeface="Calibri" pitchFamily="34" charset="0"/>
                <a:cs typeface="+mn-cs"/>
              </a:rPr>
              <a:t>* </a:t>
            </a:r>
            <a:r>
              <a:rPr lang="en-US" sz="1800" dirty="0">
                <a:solidFill>
                  <a:srgbClr val="FFFFFF"/>
                </a:solidFill>
                <a:latin typeface="Arial Narrow" pitchFamily="34" charset="0"/>
                <a:cs typeface="+mn-cs"/>
              </a:rPr>
              <a:t>Annualized</a:t>
            </a:r>
          </a:p>
        </p:txBody>
      </p:sp>
      <p:sp>
        <p:nvSpPr>
          <p:cNvPr id="1045" name="TextBox 7"/>
          <p:cNvSpPr txBox="1">
            <a:spLocks noChangeArrowheads="1"/>
          </p:cNvSpPr>
          <p:nvPr/>
        </p:nvSpPr>
        <p:spPr bwMode="auto">
          <a:xfrm>
            <a:off x="1676400" y="1760538"/>
            <a:ext cx="3297237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 err="1">
                <a:solidFill>
                  <a:srgbClr val="FFFFFF"/>
                </a:solidFill>
                <a:cs typeface="+mn-cs"/>
              </a:rPr>
              <a:t>Rxs</a:t>
            </a:r>
            <a:r>
              <a:rPr lang="en-US" sz="1800" b="1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  <a:cs typeface="+mn-cs"/>
              </a:rPr>
              <a:t>by </a:t>
            </a:r>
            <a:r>
              <a:rPr lang="en-US" sz="1800" b="1" dirty="0">
                <a:solidFill>
                  <a:srgbClr val="FFFFFF"/>
                </a:solidFill>
                <a:cs typeface="+mn-cs"/>
              </a:rPr>
              <a:t>Mail*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349170" y="1447800"/>
            <a:ext cx="1219200" cy="44196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3559" y="4313346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FEFF5"/>
                </a:solidFill>
                <a:cs typeface="+mn-cs"/>
              </a:rPr>
              <a:t>Before</a:t>
            </a:r>
            <a:endParaRPr lang="en-US" sz="2400" dirty="0">
              <a:solidFill>
                <a:srgbClr val="CFEFF5"/>
              </a:solidFill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9183" y="2389340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99FF"/>
                </a:solidFill>
                <a:cs typeface="+mn-cs"/>
              </a:rPr>
              <a:t>After</a:t>
            </a:r>
            <a:endParaRPr lang="en-US" sz="2400" dirty="0">
              <a:solidFill>
                <a:srgbClr val="6699FF"/>
              </a:solidFill>
              <a:cs typeface="+mn-c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531550"/>
              </p:ext>
            </p:extLst>
          </p:nvPr>
        </p:nvGraphicFramePr>
        <p:xfrm>
          <a:off x="4627563" y="2828925"/>
          <a:ext cx="4322618" cy="247498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517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08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01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Annual Savings at pilot company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Plan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$350,000+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Members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$820,000+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5978">
                <a:tc>
                  <a:txBody>
                    <a:bodyPr/>
                    <a:lstStyle/>
                    <a:p>
                      <a:pPr algn="r"/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Total Savings</a:t>
                      </a:r>
                      <a:endParaRPr lang="en-US" sz="2100" b="1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u="none" strike="noStrike" dirty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$1,170,000+</a:t>
                      </a: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92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458200" cy="4411663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Seemingly minor nudges affect behavior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At least </a:t>
            </a:r>
            <a:r>
              <a:rPr lang="en-US" sz="2800" dirty="0"/>
              <a:t>f</a:t>
            </a:r>
            <a:r>
              <a:rPr lang="en-US" sz="2800" dirty="0" smtClean="0"/>
              <a:t>our psychological factors jointly contribute to these effects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Financial illiteracy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Endorsement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Complexity and transaction costs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Present-bias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(Status quo bias/Loss Aversion)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The surprising weakness of incentive- and information-based interventions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Extensions to health domain</a:t>
            </a:r>
          </a:p>
        </p:txBody>
      </p:sp>
    </p:spTree>
    <p:extLst>
      <p:ext uri="{BB962C8B-B14F-4D97-AF65-F5344CB8AC3E}">
        <p14:creationId xmlns:p14="http://schemas.microsoft.com/office/powerpoint/2010/main" val="83871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seemingly easy to manipulate</a:t>
            </a:r>
          </a:p>
          <a:p>
            <a:pPr marL="0" indent="0" eaLnBrk="1" hangingPunct="1">
              <a:buNone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52005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very few </a:t>
            </a:r>
            <a:r>
              <a:rPr lang="en-US" sz="2400" b="1" i="1" dirty="0" smtClean="0">
                <a:solidFill>
                  <a:srgbClr val="FF0000"/>
                </a:solidFill>
              </a:rPr>
              <a:t>liquid</a:t>
            </a:r>
            <a:r>
              <a:rPr lang="en-US" sz="2400" b="1" dirty="0" smtClean="0">
                <a:solidFill>
                  <a:srgbClr val="FF0000"/>
                </a:solidFill>
              </a:rPr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substantial </a:t>
            </a:r>
            <a:r>
              <a:rPr lang="en-US" sz="2400" b="1" i="1" dirty="0" smtClean="0">
                <a:solidFill>
                  <a:srgbClr val="FF0000"/>
                </a:solidFill>
              </a:rPr>
              <a:t>illiquid</a:t>
            </a:r>
            <a:r>
              <a:rPr lang="en-US" sz="2400" b="1" dirty="0" smtClean="0">
                <a:solidFill>
                  <a:srgbClr val="FF0000"/>
                </a:solidFill>
              </a:rPr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</a:t>
            </a:r>
            <a:r>
              <a:rPr lang="en-US" sz="2400" i="1" dirty="0" smtClean="0"/>
              <a:t>seemingly</a:t>
            </a:r>
            <a:r>
              <a:rPr lang="en-US" sz="2400" dirty="0" smtClean="0"/>
              <a:t>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1395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Households </a:t>
            </a:r>
            <a:r>
              <a:rPr lang="en-US" dirty="0" smtClean="0"/>
              <a:t>live hand </a:t>
            </a:r>
            <a:r>
              <a:rPr lang="en-US" dirty="0"/>
              <a:t>to </a:t>
            </a:r>
            <a:r>
              <a:rPr lang="en-US" dirty="0" smtClean="0"/>
              <a:t>mouth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 err="1"/>
              <a:t>Lusardi</a:t>
            </a:r>
            <a:r>
              <a:rPr lang="en-US" sz="2800" dirty="0"/>
              <a:t> </a:t>
            </a:r>
            <a:r>
              <a:rPr lang="en-US" sz="2800" dirty="0" smtClean="0"/>
              <a:t>and </a:t>
            </a:r>
            <a:r>
              <a:rPr lang="en-US" sz="2800" dirty="0" err="1" smtClean="0"/>
              <a:t>Tufano</a:t>
            </a:r>
            <a:r>
              <a:rPr lang="en-US" sz="2800" dirty="0" smtClean="0"/>
              <a:t> (2009)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 smtClean="0"/>
              <a:t>How confident are you that you could come up with $2,000 if an unexpected need arose within the next month?</a:t>
            </a:r>
            <a:r>
              <a:rPr lang="en-US" dirty="0" smtClean="0"/>
              <a:t>  </a:t>
            </a:r>
          </a:p>
          <a:p>
            <a:pPr lvl="1" eaLnBrk="1" hangingPunct="1"/>
            <a:r>
              <a:rPr lang="en-US" i="1" dirty="0" smtClean="0"/>
              <a:t>I am certain…I could</a:t>
            </a:r>
          </a:p>
          <a:p>
            <a:pPr lvl="1" eaLnBrk="1" hangingPunct="1"/>
            <a:r>
              <a:rPr lang="en-US" i="1" dirty="0" smtClean="0"/>
              <a:t>I could probably…</a:t>
            </a:r>
          </a:p>
          <a:p>
            <a:pPr lvl="1" eaLnBrk="1" hangingPunct="1"/>
            <a:r>
              <a:rPr lang="en-US" i="1" dirty="0" smtClean="0"/>
              <a:t>I probably could not…</a:t>
            </a:r>
          </a:p>
          <a:p>
            <a:pPr lvl="1" eaLnBrk="1" hangingPunct="1"/>
            <a:r>
              <a:rPr lang="en-US" i="1" dirty="0" smtClean="0"/>
              <a:t>I am certain…I could not</a:t>
            </a:r>
          </a:p>
          <a:p>
            <a:pPr lvl="1" eaLnBrk="1" hangingPunct="1"/>
            <a:r>
              <a:rPr lang="en-US" dirty="0" smtClean="0"/>
              <a:t>Do not know.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F12760-CDEA-4B3B-8107-43CA328BDDC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/>
              <a:t>23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254625" y="3276600"/>
            <a:ext cx="155575" cy="762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5257800" y="4191000"/>
            <a:ext cx="155575" cy="1143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51207" name="TextBox 6"/>
          <p:cNvSpPr txBox="1">
            <a:spLocks noChangeArrowheads="1"/>
          </p:cNvSpPr>
          <p:nvPr/>
        </p:nvSpPr>
        <p:spPr bwMode="auto">
          <a:xfrm>
            <a:off x="5791200" y="3362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47%</a:t>
            </a:r>
          </a:p>
        </p:txBody>
      </p:sp>
      <p:sp>
        <p:nvSpPr>
          <p:cNvPr id="51208" name="TextBox 7"/>
          <p:cNvSpPr txBox="1">
            <a:spLocks noChangeArrowheads="1"/>
          </p:cNvSpPr>
          <p:nvPr/>
        </p:nvSpPr>
        <p:spPr bwMode="auto">
          <a:xfrm>
            <a:off x="5791200" y="4505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53%</a:t>
            </a:r>
          </a:p>
        </p:txBody>
      </p:sp>
    </p:spTree>
    <p:extLst>
      <p:ext uri="{BB962C8B-B14F-4D97-AF65-F5344CB8AC3E}">
        <p14:creationId xmlns:p14="http://schemas.microsoft.com/office/powerpoint/2010/main" val="112429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/>
          <a:lstStyle/>
          <a:p>
            <a:r>
              <a:rPr lang="en-US" dirty="0" smtClean="0"/>
              <a:t>Households live hand to mouth</a:t>
            </a:r>
            <a:br>
              <a:rPr lang="en-US" dirty="0" smtClean="0"/>
            </a:br>
            <a:r>
              <a:rPr lang="en-US" sz="2400" dirty="0" smtClean="0"/>
              <a:t>(Board </a:t>
            </a:r>
            <a:r>
              <a:rPr lang="en-US" sz="2400" dirty="0"/>
              <a:t>of Governors of the Federal Reserve System 2016</a:t>
            </a:r>
            <a:r>
              <a:rPr lang="en-US" sz="2400" dirty="0" smtClean="0"/>
              <a:t>)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Forty-six percent of U.S. adults report that they either could not come up with $400 to cover an emergency expense, or would have to borrow or sell something to do </a:t>
            </a:r>
            <a:r>
              <a:rPr lang="en-US" dirty="0" smtClean="0"/>
              <a:t>so.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0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074054"/>
            <a:ext cx="8305800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SCF (age 65-74):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852047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$12,500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397818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2-person households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564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996" y="1331893"/>
            <a:ext cx="8051804" cy="2677656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Survey of Consumer Finances</a:t>
            </a:r>
          </a:p>
          <a:p>
            <a:pPr algn="ctr"/>
            <a:endParaRPr lang="en-US" sz="2800" dirty="0" smtClean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including personal retirement accounts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i</a:t>
            </a:r>
            <a:r>
              <a:rPr lang="en-US" sz="2800" dirty="0" smtClean="0">
                <a:solidFill>
                  <a:srgbClr val="FFFFFF"/>
                </a:solidFill>
              </a:rPr>
              <a:t>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486439"/>
            <a:ext cx="501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65-74 year old households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78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79" y="0"/>
            <a:ext cx="8936521" cy="69379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438090"/>
            <a:ext cx="5811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Poterba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Venti</a:t>
            </a:r>
            <a:r>
              <a:rPr lang="en-US" sz="2000" dirty="0" smtClean="0">
                <a:solidFill>
                  <a:srgbClr val="FF0000"/>
                </a:solidFill>
              </a:rPr>
              <a:t>, and Wise 2013; HRS 2008 wave)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28600" y="2590800"/>
            <a:ext cx="8763000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38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7772400" cy="1143000"/>
          </a:xfrm>
        </p:spPr>
        <p:txBody>
          <a:bodyPr/>
          <a:lstStyle/>
          <a:p>
            <a:r>
              <a:rPr lang="en-US" dirty="0" smtClean="0"/>
              <a:t>2013 Survey of Consumer Finances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Beshears</a:t>
            </a:r>
            <a:r>
              <a:rPr lang="en-US" dirty="0" smtClean="0"/>
              <a:t> et al 2017)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53613"/>
            <a:ext cx="8887126" cy="54043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2395728"/>
            <a:ext cx="3121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(excluding social security)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573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609600"/>
            <a:ext cx="8891175" cy="505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5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</a:rPr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(and health) choices that are seemingly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7284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Decomposition of household wealth, age </a:t>
            </a:r>
            <a:r>
              <a:rPr lang="en-US" dirty="0" smtClean="0"/>
              <a:t>60-69</a:t>
            </a:r>
            <a:r>
              <a:rPr lang="en-US" dirty="0"/>
              <a:t>, +/- </a:t>
            </a:r>
            <a:r>
              <a:rPr lang="en-US" dirty="0" smtClean="0"/>
              <a:t>5 </a:t>
            </a:r>
            <a:r>
              <a:rPr lang="en-US" dirty="0"/>
              <a:t>percentile points from median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3D95BB-6700-4589-AC0B-83845ED45290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9" y="1994773"/>
            <a:ext cx="4137239" cy="4005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422" y="1994773"/>
            <a:ext cx="4137239" cy="25212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8341" y="6130751"/>
            <a:ext cx="434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Survey of Consumer Finances, 2013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4188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Decomposition of household wealth, age 50-59, +/- </a:t>
            </a:r>
            <a:r>
              <a:rPr lang="en-US" dirty="0" smtClean="0"/>
              <a:t>5 </a:t>
            </a:r>
            <a:r>
              <a:rPr lang="en-US" dirty="0"/>
              <a:t>percentile points from median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3D95BB-6700-4589-AC0B-83845ED45290}" type="slidenum">
              <a:rPr lang="en-US" smtClean="0"/>
              <a:t>31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9" y="1994773"/>
            <a:ext cx="4137239" cy="40059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226" y="1994774"/>
            <a:ext cx="4137239" cy="25282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4541" y="6130751"/>
            <a:ext cx="434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Survey of Consumer Finances, 2013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2716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Decomposition of household wealth, age </a:t>
            </a:r>
            <a:r>
              <a:rPr lang="en-US" dirty="0" smtClean="0"/>
              <a:t>30-39</a:t>
            </a:r>
            <a:r>
              <a:rPr lang="en-US" dirty="0"/>
              <a:t>, +/- </a:t>
            </a:r>
            <a:r>
              <a:rPr lang="en-US" dirty="0" smtClean="0"/>
              <a:t>5 </a:t>
            </a:r>
            <a:r>
              <a:rPr lang="en-US" dirty="0"/>
              <a:t>percentile points from median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3D95BB-6700-4589-AC0B-83845ED45290}" type="slidenum">
              <a:rPr lang="en-US" smtClean="0"/>
              <a:t>32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9" y="1994774"/>
            <a:ext cx="4077116" cy="40157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756" y="1994774"/>
            <a:ext cx="4077116" cy="2527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4541" y="6130751"/>
            <a:ext cx="434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Survey of Consumer Finances, 2013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9863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education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0135730"/>
                  </p:ext>
                </p:extLst>
              </p:nvPr>
            </p:nvGraphicFramePr>
            <p:xfrm>
              <a:off x="-990600" y="1676400"/>
              <a:ext cx="89347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1295400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dirty="0" smtClean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liquid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total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den>
                              </m:f>
                            </m:oMath>
                          </a14:m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0135730"/>
                  </p:ext>
                </p:extLst>
              </p:nvPr>
            </p:nvGraphicFramePr>
            <p:xfrm>
              <a:off x="-990600" y="1676400"/>
              <a:ext cx="89347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1219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6280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5" t="-210680" r="-39564" b="-4165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46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Marginal Propensity to Consume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Shapiro (2005): food stamps and monthly caloric cycle (calories drop 10-15% over the month)</a:t>
            </a:r>
          </a:p>
          <a:p>
            <a:r>
              <a:rPr lang="en-US" dirty="0" err="1" smtClean="0"/>
              <a:t>Mastrobuoni</a:t>
            </a:r>
            <a:r>
              <a:rPr lang="en-US" dirty="0" smtClean="0"/>
              <a:t> and Weinberg (2009): Social Security and monthly caloric cycle</a:t>
            </a:r>
          </a:p>
          <a:p>
            <a:r>
              <a:rPr lang="en-US" dirty="0" smtClean="0"/>
              <a:t>Parker (2014): study of 2008 Economic Stimulus Payments using Nielsen data generating a within-year MPC of 60%</a:t>
            </a:r>
          </a:p>
          <a:p>
            <a:r>
              <a:rPr lang="en-US" dirty="0" err="1" smtClean="0"/>
              <a:t>Ganong</a:t>
            </a:r>
            <a:r>
              <a:rPr lang="en-US" dirty="0" smtClean="0"/>
              <a:t> and Noel (2016): when unemployment insurance runs out (a predictable event), household consumption drops by 11%.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62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High MPC’s out of liquid wealth</a:t>
            </a:r>
            <a:br>
              <a:rPr lang="en-US" dirty="0" smtClean="0"/>
            </a:br>
            <a:r>
              <a:rPr lang="en-US" dirty="0" smtClean="0"/>
              <a:t>Shapiro (2005)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5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</p:spPr>
            <p:txBody>
              <a:bodyPr/>
              <a:lstStyle/>
              <a:p>
                <a:r>
                  <a:rPr lang="en-US" dirty="0" smtClean="0"/>
                  <a:t>For food stamp recipients, caloric intake declines by 10-15% over the food stamp month.</a:t>
                </a:r>
              </a:p>
              <a:p>
                <a:r>
                  <a:rPr lang="en-US" dirty="0" smtClean="0"/>
                  <a:t>To be resolved with exponential discounting, requires an annual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discount factor </a:t>
                </a:r>
                <a:r>
                  <a:rPr lang="en-US" dirty="0" smtClean="0"/>
                  <a:t>of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0.23=</m:t>
                    </m:r>
                    <m:func>
                      <m:func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−1.47</m:t>
                            </m:r>
                          </m:e>
                        </m:d>
                      </m:e>
                    </m:func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 smtClean="0"/>
                  <a:t>Survey evidence reveals rising desperation over the course of the food stamp month, suggesting that a high elasticity of </a:t>
                </a:r>
                <a:r>
                  <a:rPr lang="en-US" dirty="0" err="1" smtClean="0"/>
                  <a:t>intertemporal</a:t>
                </a:r>
                <a:r>
                  <a:rPr lang="en-US" dirty="0" smtClean="0"/>
                  <a:t> substitution is not a likely explanation. </a:t>
                </a:r>
              </a:p>
              <a:p>
                <a:r>
                  <a:rPr lang="en-US" dirty="0" smtClean="0"/>
                  <a:t>Households with more short-run impatience (estimated from hypothetical </a:t>
                </a:r>
                <a:r>
                  <a:rPr lang="en-US" dirty="0" err="1" smtClean="0"/>
                  <a:t>intertemporal</a:t>
                </a:r>
                <a:r>
                  <a:rPr lang="en-US" dirty="0" smtClean="0"/>
                  <a:t> choices) are more likely to run out of food sometime during the month.</a:t>
                </a:r>
              </a:p>
            </p:txBody>
          </p:sp>
        </mc:Choice>
        <mc:Fallback xmlns="">
          <p:sp>
            <p:nvSpPr>
              <p:cNvPr id="2765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  <a:blipFill rotWithShape="0">
                <a:blip r:embed="rId2"/>
                <a:stretch>
                  <a:fillRect l="-1098" t="-903" r="-1882" b="-3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42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The data can reject a number of alternative hypotheses.</a:t>
            </a: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Households that shop for food more frequently do not display a smaller decline in intake over the month, casting doubt on depreciation stories.</a:t>
            </a:r>
          </a:p>
          <a:p>
            <a:r>
              <a:rPr lang="en-US" smtClean="0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 smtClean="0"/>
              <a:t>Survey respondents are not more likely to eat in another person’s home toward the end of the month.</a:t>
            </a:r>
          </a:p>
          <a:p>
            <a:r>
              <a:rPr lang="en-US" smtClean="0"/>
              <a:t>The data show no evidence of learning over time</a:t>
            </a:r>
          </a:p>
        </p:txBody>
      </p:sp>
    </p:spTree>
    <p:extLst>
      <p:ext uri="{BB962C8B-B14F-4D97-AF65-F5344CB8AC3E}">
        <p14:creationId xmlns:p14="http://schemas.microsoft.com/office/powerpoint/2010/main" val="374866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MPC’s out of Social security</a:t>
            </a:r>
            <a:br>
              <a:rPr lang="en-US" dirty="0" smtClean="0"/>
            </a:br>
            <a:r>
              <a:rPr lang="it-IT" dirty="0" smtClean="0"/>
              <a:t>Mastrobuoni and Weinberg (2009)</a:t>
            </a:r>
            <a:br>
              <a:rPr lang="it-IT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Individuals with substantial savings smooth consumption over the monthly pay cycle</a:t>
            </a:r>
          </a:p>
          <a:p>
            <a:r>
              <a:rPr lang="en-US" dirty="0" smtClean="0"/>
              <a:t>Individuals without savings consume 25 percent fewer calories the week before they receive SS checks relative to the week after</a:t>
            </a:r>
          </a:p>
        </p:txBody>
      </p:sp>
    </p:spTree>
    <p:extLst>
      <p:ext uri="{BB962C8B-B14F-4D97-AF65-F5344CB8AC3E}">
        <p14:creationId xmlns:p14="http://schemas.microsoft.com/office/powerpoint/2010/main" val="288041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077200" cy="1143000"/>
          </a:xfrm>
        </p:spPr>
        <p:txBody>
          <a:bodyPr/>
          <a:lstStyle/>
          <a:p>
            <a:r>
              <a:rPr lang="en-US" dirty="0"/>
              <a:t>Lifecycle simulations (</a:t>
            </a:r>
            <a:r>
              <a:rPr lang="en-US" dirty="0" err="1"/>
              <a:t>Angeletos</a:t>
            </a:r>
            <a:r>
              <a:rPr lang="en-US" dirty="0"/>
              <a:t> et al 2001)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r>
              <a:rPr lang="en-US" dirty="0" smtClean="0"/>
              <a:t>Mortality</a:t>
            </a:r>
          </a:p>
          <a:p>
            <a:r>
              <a:rPr lang="en-US" dirty="0" smtClean="0"/>
              <a:t>Dependents </a:t>
            </a:r>
          </a:p>
          <a:p>
            <a:r>
              <a:rPr lang="en-US" dirty="0" smtClean="0"/>
              <a:t>Retirement/Social Security</a:t>
            </a:r>
          </a:p>
          <a:p>
            <a:r>
              <a:rPr lang="en-US" dirty="0" smtClean="0"/>
              <a:t>Three </a:t>
            </a:r>
            <a:r>
              <a:rPr lang="en-US" dirty="0"/>
              <a:t>educational groups: NHS, HS, COLL  </a:t>
            </a:r>
            <a:endParaRPr lang="en-US" dirty="0" smtClean="0"/>
          </a:p>
          <a:p>
            <a:r>
              <a:rPr lang="en-US" dirty="0" smtClean="0"/>
              <a:t>Stochastic </a:t>
            </a:r>
            <a:r>
              <a:rPr lang="en-US" dirty="0"/>
              <a:t>labor income </a:t>
            </a:r>
            <a:endParaRPr lang="en-US" dirty="0" smtClean="0"/>
          </a:p>
          <a:p>
            <a:r>
              <a:rPr lang="en-US" dirty="0" smtClean="0"/>
              <a:t>Credit </a:t>
            </a:r>
            <a:r>
              <a:rPr lang="en-US" dirty="0"/>
              <a:t>limit: (.30</a:t>
            </a:r>
            <a:r>
              <a:rPr lang="en-US" dirty="0" smtClean="0"/>
              <a:t>)(permanent income) </a:t>
            </a:r>
          </a:p>
          <a:p>
            <a:r>
              <a:rPr lang="en-US" dirty="0" smtClean="0"/>
              <a:t>3 state </a:t>
            </a:r>
            <a:r>
              <a:rPr lang="en-US" dirty="0"/>
              <a:t>variables: liquid </a:t>
            </a:r>
            <a:r>
              <a:rPr lang="en-US" dirty="0" smtClean="0"/>
              <a:t>and </a:t>
            </a:r>
            <a:r>
              <a:rPr lang="en-US" dirty="0"/>
              <a:t>illiquid wealth, </a:t>
            </a:r>
            <a:r>
              <a:rPr lang="en-US" dirty="0" smtClean="0"/>
              <a:t>income.</a:t>
            </a:r>
          </a:p>
          <a:p>
            <a:r>
              <a:rPr lang="en-US" dirty="0" smtClean="0"/>
              <a:t>2 choice </a:t>
            </a:r>
            <a:r>
              <a:rPr lang="en-US" dirty="0"/>
              <a:t>variables: liquid </a:t>
            </a:r>
            <a:r>
              <a:rPr lang="en-US" dirty="0" smtClean="0"/>
              <a:t>and illiquid wealth investment</a:t>
            </a:r>
          </a:p>
        </p:txBody>
      </p:sp>
    </p:spTree>
    <p:extLst>
      <p:ext uri="{BB962C8B-B14F-4D97-AF65-F5344CB8AC3E}">
        <p14:creationId xmlns:p14="http://schemas.microsoft.com/office/powerpoint/2010/main" val="344758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relative risk aversion = 2</a:t>
            </a:r>
            <a:endParaRPr lang="en-US" dirty="0"/>
          </a:p>
          <a:p>
            <a:r>
              <a:rPr lang="en-US" dirty="0" smtClean="0"/>
              <a:t>For exponential discounting economy: </a:t>
            </a:r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β=1</a:t>
            </a:r>
            <a:r>
              <a:rPr lang="el-GR" sz="2800" dirty="0" smtClean="0"/>
              <a:t>  </a:t>
            </a:r>
            <a:endParaRPr lang="en-US" sz="2800" dirty="0" smtClean="0"/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=0.94  (</a:t>
            </a:r>
            <a:r>
              <a:rPr lang="en-US" dirty="0" smtClean="0"/>
              <a:t>match median ‘W/Y’ of 3.9 ages 50-59)</a:t>
            </a:r>
            <a:endParaRPr lang="en-US" dirty="0"/>
          </a:p>
          <a:p>
            <a:r>
              <a:rPr lang="en-US" dirty="0" smtClean="0"/>
              <a:t>For quasi-hyperbolic discounting economy: </a:t>
            </a:r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β=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</a:t>
            </a:r>
            <a:endParaRPr lang="en-US" sz="2800" dirty="0"/>
          </a:p>
          <a:p>
            <a:pPr marL="457200" lvl="1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=0.96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/>
              <a:t>match median ‘W/Y</a:t>
            </a:r>
            <a:r>
              <a:rPr lang="en-US" dirty="0" smtClean="0"/>
              <a:t>’ of 3.9 </a:t>
            </a:r>
            <a:r>
              <a:rPr lang="en-US" dirty="0"/>
              <a:t>ages 50-59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1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17587"/>
          </a:xfrm>
        </p:spPr>
        <p:txBody>
          <a:bodyPr/>
          <a:lstStyle/>
          <a:p>
            <a:pPr algn="l"/>
            <a:r>
              <a:rPr lang="en-US" altLang="en-US"/>
              <a:t>Assessing Literacy: Numeracy 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4987925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/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Compound Interest</a:t>
            </a:r>
            <a:endParaRPr lang="en-US" altLang="en-US">
              <a:solidFill>
                <a:srgbClr val="FF0000"/>
              </a:solidFill>
            </a:endParaRP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“Suppose you had $100 in a savings account and the interest rate was 2% per year.  After 5 years, how much do you think you would have in the account if you left the money to grow?”</a:t>
            </a: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endParaRPr lang="en-US" altLang="en-US" sz="900"/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i) More than $102;</a:t>
            </a:r>
            <a:r>
              <a:rPr lang="en-US" altLang="en-US"/>
              <a:t>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Less than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Don’t know (DK);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62200" y="6299822"/>
            <a:ext cx="6486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Source: </a:t>
            </a:r>
            <a:r>
              <a:rPr lang="en-US" sz="2400" dirty="0" err="1" smtClean="0"/>
              <a:t>Annamarai</a:t>
            </a:r>
            <a:r>
              <a:rPr lang="en-US" sz="2400" dirty="0" smtClean="0"/>
              <a:t> Lusardi and Olivia Mitchell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3333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Predictions (HS education)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2057400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1295400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73%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dirty="0" smtClean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liquid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total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den>
                              </m:f>
                            </m:oMath>
                          </a14:m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0.50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0.39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19%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51%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$900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$3408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0.17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2057400"/>
                    <a:gridCol w="1828800"/>
                    <a:gridCol w="1219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73%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6280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5" t="-209709" r="-100000" b="-417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0.50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0.39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19%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51%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$900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$3408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0.17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6731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LRT Simulation Model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84358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cs typeface="Arial" charset="0"/>
              </a:rPr>
              <a:t>Laibson</a:t>
            </a:r>
            <a:r>
              <a:rPr lang="en-US" dirty="0" smtClean="0">
                <a:cs typeface="Arial" charset="0"/>
              </a:rPr>
              <a:t>, </a:t>
            </a:r>
            <a:r>
              <a:rPr lang="en-US" dirty="0" err="1" smtClean="0">
                <a:cs typeface="Arial" charset="0"/>
              </a:rPr>
              <a:t>Repetto</a:t>
            </a:r>
            <a:r>
              <a:rPr lang="en-US" dirty="0" smtClean="0">
                <a:cs typeface="Arial" charset="0"/>
              </a:rPr>
              <a:t>, and </a:t>
            </a:r>
            <a:r>
              <a:rPr lang="en-US" dirty="0" err="1" smtClean="0">
                <a:cs typeface="Arial" charset="0"/>
              </a:rPr>
              <a:t>Tobacman</a:t>
            </a:r>
            <a:r>
              <a:rPr lang="en-US" dirty="0" smtClean="0">
                <a:cs typeface="Arial" charset="0"/>
              </a:rPr>
              <a:t> (2012)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Use MSM to estimate discounting parameters:</a:t>
            </a:r>
          </a:p>
          <a:p>
            <a:pPr lvl="1" eaLnBrk="1" hangingPunct="1"/>
            <a:r>
              <a:rPr lang="en-US" dirty="0" smtClean="0"/>
              <a:t>Substantial voluntarily accumulated illiquid wealth: W/Y = 3.9.</a:t>
            </a:r>
          </a:p>
          <a:p>
            <a:pPr lvl="1" eaLnBrk="1" hangingPunct="1"/>
            <a:r>
              <a:rPr lang="en-US" dirty="0" smtClean="0"/>
              <a:t>Extensive credit card borrowing:</a:t>
            </a:r>
          </a:p>
          <a:p>
            <a:pPr lvl="2" eaLnBrk="1" hangingPunct="1"/>
            <a:r>
              <a:rPr lang="en-US" dirty="0" smtClean="0"/>
              <a:t>68% didn’t pay their credit card in full last month</a:t>
            </a:r>
          </a:p>
          <a:p>
            <a:pPr lvl="2" eaLnBrk="1" hangingPunct="1"/>
            <a:r>
              <a:rPr lang="en-US" dirty="0" smtClean="0"/>
              <a:t>Average credit card interest rate is 14%</a:t>
            </a:r>
          </a:p>
          <a:p>
            <a:pPr lvl="2" eaLnBrk="1" hangingPunct="1"/>
            <a:r>
              <a:rPr lang="en-US" dirty="0" smtClean="0"/>
              <a:t>Credit card debt averages 13% of annual income</a:t>
            </a:r>
          </a:p>
          <a:p>
            <a:pPr lvl="1" eaLnBrk="1" hangingPunct="1"/>
            <a:r>
              <a:rPr lang="en-US" dirty="0" smtClean="0"/>
              <a:t>Consumption-income </a:t>
            </a:r>
            <a:r>
              <a:rPr lang="en-US" dirty="0" err="1" smtClean="0"/>
              <a:t>comovement</a:t>
            </a:r>
            <a:r>
              <a:rPr lang="en-US" dirty="0" smtClean="0"/>
              <a:t>: </a:t>
            </a:r>
          </a:p>
          <a:p>
            <a:pPr lvl="2" eaLnBrk="1" hangingPunct="1"/>
            <a:r>
              <a:rPr lang="en-US" dirty="0" smtClean="0"/>
              <a:t>Marginal Propensity to Consume = 0.23</a:t>
            </a:r>
          </a:p>
          <a:p>
            <a:pPr lvl="2" eaLnBrk="1" hangingPunct="1">
              <a:buFontTx/>
              <a:buNone/>
            </a:pPr>
            <a:r>
              <a:rPr lang="en-US" dirty="0" smtClean="0"/>
              <a:t>	(i.e. consumption tracks income)</a:t>
            </a:r>
          </a:p>
        </p:txBody>
      </p:sp>
    </p:spTree>
    <p:extLst>
      <p:ext uri="{BB962C8B-B14F-4D97-AF65-F5344CB8AC3E}">
        <p14:creationId xmlns:p14="http://schemas.microsoft.com/office/powerpoint/2010/main" val="3404665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Arial" charset="0"/>
              </a:rPr>
              <a:t>LRT Results: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419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dirty="0" err="1" smtClean="0">
                <a:cs typeface="Arial" charset="0"/>
              </a:rPr>
              <a:t>U</a:t>
            </a:r>
            <a:r>
              <a:rPr lang="en-US" sz="2800" baseline="-25000" dirty="0" err="1" smtClean="0">
                <a:cs typeface="Arial" charset="0"/>
              </a:rPr>
              <a:t>t</a:t>
            </a:r>
            <a:r>
              <a:rPr lang="en-US" sz="2800" dirty="0" smtClean="0">
                <a:cs typeface="Arial" charset="0"/>
              </a:rPr>
              <a:t> = </a:t>
            </a:r>
            <a:r>
              <a:rPr lang="en-US" sz="2800" dirty="0" err="1" smtClean="0">
                <a:cs typeface="Arial" charset="0"/>
              </a:rPr>
              <a:t>u</a:t>
            </a:r>
            <a:r>
              <a:rPr lang="en-US" sz="2800" baseline="-25000" dirty="0" err="1" smtClean="0">
                <a:cs typeface="Arial" charset="0"/>
              </a:rPr>
              <a:t>t</a:t>
            </a:r>
            <a:r>
              <a:rPr lang="en-US" sz="2800" dirty="0" smtClean="0">
                <a:cs typeface="Arial" charset="0"/>
              </a:rPr>
              <a:t> +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b [d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t+1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+   d</a:t>
            </a:r>
            <a:r>
              <a:rPr lang="en-US" sz="2800" baseline="30000" dirty="0" smtClean="0">
                <a:latin typeface="Symbol" pitchFamily="18" charset="2"/>
                <a:cs typeface="Arial" charset="0"/>
              </a:rPr>
              <a:t>2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t+2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 +   d</a:t>
            </a:r>
            <a:r>
              <a:rPr lang="en-US" sz="2800" baseline="30000" dirty="0" smtClean="0">
                <a:latin typeface="Symbol" pitchFamily="18" charset="2"/>
                <a:cs typeface="Arial" charset="0"/>
              </a:rPr>
              <a:t>3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t+3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+ ...]</a:t>
            </a:r>
            <a:r>
              <a:rPr lang="en-US" sz="2800" dirty="0" smtClean="0"/>
              <a:t> </a:t>
            </a:r>
          </a:p>
          <a:p>
            <a:pPr algn="ctr" eaLnBrk="1" hangingPunct="1">
              <a:buFontTx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z="2800" dirty="0" smtClean="0">
                <a:latin typeface="Symbol" pitchFamily="18" charset="2"/>
                <a:cs typeface="Arial" charset="0"/>
              </a:rPr>
              <a:t> b</a:t>
            </a:r>
            <a:r>
              <a:rPr lang="en-US" dirty="0" smtClean="0"/>
              <a:t> = 0.70 (</a:t>
            </a:r>
            <a:r>
              <a:rPr lang="en-US" dirty="0" err="1" smtClean="0"/>
              <a:t>s.e.</a:t>
            </a:r>
            <a:r>
              <a:rPr lang="en-US" dirty="0" smtClean="0"/>
              <a:t> 0.11)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d</a:t>
            </a:r>
            <a:r>
              <a:rPr lang="en-US" dirty="0" smtClean="0"/>
              <a:t> = 0.96 (</a:t>
            </a:r>
            <a:r>
              <a:rPr lang="en-US" dirty="0" err="1" smtClean="0"/>
              <a:t>s.e.</a:t>
            </a:r>
            <a:r>
              <a:rPr lang="en-US" dirty="0" smtClean="0"/>
              <a:t> 0.01)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Null hypothesis of </a:t>
            </a:r>
            <a:r>
              <a:rPr lang="en-US" dirty="0" smtClean="0">
                <a:latin typeface="Symbol" pitchFamily="18" charset="2"/>
                <a:cs typeface="Arial" charset="0"/>
              </a:rPr>
              <a:t>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b</a:t>
            </a:r>
            <a:r>
              <a:rPr lang="en-US" dirty="0" smtClean="0"/>
              <a:t> = 1 rejected (t-stat of 3).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Specification test accepted.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501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r>
              <a:rPr lang="en-US" dirty="0" smtClean="0"/>
              <a:t>Households have </a:t>
            </a:r>
            <a:r>
              <a:rPr lang="en-US" dirty="0"/>
              <a:t>a low MPC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out </a:t>
            </a:r>
            <a:r>
              <a:rPr lang="en-US" dirty="0"/>
              <a:t>of illiquid wealth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ouseholds have little </a:t>
            </a:r>
            <a:r>
              <a:rPr lang="en-US" b="1" dirty="0" smtClean="0"/>
              <a:t>liquid</a:t>
            </a:r>
            <a:r>
              <a:rPr lang="en-US" dirty="0" smtClean="0"/>
              <a:t> wealth, and the </a:t>
            </a:r>
            <a:r>
              <a:rPr lang="en-US" b="1" dirty="0" smtClean="0"/>
              <a:t>illiquid</a:t>
            </a:r>
            <a:r>
              <a:rPr lang="en-US" dirty="0" smtClean="0"/>
              <a:t> wealth is hard to access</a:t>
            </a:r>
          </a:p>
          <a:p>
            <a:r>
              <a:rPr lang="en-US" dirty="0" smtClean="0"/>
              <a:t>Though note that illiquid assets sometimes become liquid in large lumps (e.g., cash-out refinancing; </a:t>
            </a:r>
            <a:r>
              <a:rPr lang="en-US" dirty="0" err="1" smtClean="0"/>
              <a:t>cf</a:t>
            </a:r>
            <a:r>
              <a:rPr lang="en-US" dirty="0" smtClean="0"/>
              <a:t> Greenspan and Kennedy 2008)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Also, note that idiosyncratic wealth shocks to illiquid retirement savings accounts lead agents to </a:t>
            </a:r>
            <a:r>
              <a:rPr lang="en-US" b="1" dirty="0" smtClean="0"/>
              <a:t>increase</a:t>
            </a:r>
            <a:r>
              <a:rPr lang="en-US" dirty="0" smtClean="0"/>
              <a:t> their savings rate (Choi,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Madrian</a:t>
            </a:r>
            <a:r>
              <a:rPr lang="en-US" dirty="0" smtClean="0"/>
              <a:t>, </a:t>
            </a:r>
            <a:r>
              <a:rPr lang="en-US" dirty="0" err="1" smtClean="0"/>
              <a:t>Metrick</a:t>
            </a:r>
            <a:r>
              <a:rPr lang="en-US" dirty="0" smtClean="0"/>
              <a:t> 2009)</a:t>
            </a:r>
          </a:p>
          <a:p>
            <a:pPr lvl="1"/>
            <a:r>
              <a:rPr lang="en-US" dirty="0" smtClean="0"/>
              <a:t>Return chasing effect </a:t>
            </a:r>
          </a:p>
        </p:txBody>
      </p:sp>
    </p:spTree>
    <p:extLst>
      <p:ext uri="{BB962C8B-B14F-4D97-AF65-F5344CB8AC3E}">
        <p14:creationId xmlns:p14="http://schemas.microsoft.com/office/powerpoint/2010/main" val="16396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</a:t>
            </a:r>
            <a:r>
              <a:rPr lang="en-US" sz="2400" i="1" dirty="0" smtClean="0"/>
              <a:t>seemingly</a:t>
            </a:r>
            <a:r>
              <a:rPr lang="en-US" sz="2400" dirty="0" smtClean="0"/>
              <a:t>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0319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Randomly choose two subjects to receive any positive portfolio return during the subsequent year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Eliminate variation in pre-fee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 smtClean="0"/>
              <a:t>Experimenters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Financial illiteracy </a:t>
            </a:r>
            <a:r>
              <a:rPr lang="en-US" sz="3200" dirty="0" smtClean="0">
                <a:solidFill>
                  <a:srgbClr val="000000"/>
                </a:solidFill>
              </a:rPr>
              <a:t>in mutual fund choice</a:t>
            </a:r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Choi, </a:t>
            </a:r>
            <a:r>
              <a:rPr lang="en-US" sz="2400" dirty="0" err="1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2011)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7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458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One year of index fund fees on </a:t>
            </a:r>
            <a:br>
              <a:rPr lang="en-US" sz="3200" b="0" smtClean="0"/>
            </a:br>
            <a:r>
              <a:rPr lang="en-US" sz="3200" b="0" smtClean="0"/>
              <a:t>a $10,000 investment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36588" y="1395413"/>
          <a:ext cx="8213725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91" name="Chart" r:id="rId4" imgW="8182023" imgH="4819602" progId="MSGraph.Chart.8">
                  <p:embed followColorScheme="full"/>
                </p:oleObj>
              </mc:Choice>
              <mc:Fallback>
                <p:oleObj name="Chart" r:id="rId4" imgW="8182023" imgH="4819602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395413"/>
                        <a:ext cx="8213725" cy="484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07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Experimental conditions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Subjects receive only four prospectuses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Prospectuses are often the only information investors receive from companies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Fees transparency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Eliminate search costs by </a:t>
            </a:r>
            <a:r>
              <a:rPr lang="en-US" sz="2200" i="1" smtClean="0"/>
              <a:t>also</a:t>
            </a:r>
            <a:r>
              <a:rPr lang="en-US" sz="2200" smtClean="0"/>
              <a:t> distributing fee summary sheet (repeats information in prospectus)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solidFill>
                  <a:schemeClr val="bg2"/>
                </a:solidFill>
              </a:rPr>
              <a:t>Returns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bg2"/>
                </a:solidFill>
              </a:rPr>
              <a:t>Highlight extraneous information by distributing summary of funds’ annualized returns since </a:t>
            </a:r>
            <a:r>
              <a:rPr lang="en-US" sz="2200" i="1" smtClean="0">
                <a:solidFill>
                  <a:schemeClr val="bg2"/>
                </a:solidFill>
              </a:rPr>
              <a:t>inception </a:t>
            </a:r>
            <a:r>
              <a:rPr lang="en-US" sz="2200" smtClean="0">
                <a:solidFill>
                  <a:schemeClr val="bg2"/>
                </a:solidFill>
              </a:rPr>
              <a:t>(repeats information in prospectus)</a:t>
            </a:r>
          </a:p>
        </p:txBody>
      </p:sp>
    </p:spTree>
    <p:extLst>
      <p:ext uri="{BB962C8B-B14F-4D97-AF65-F5344CB8AC3E}">
        <p14:creationId xmlns:p14="http://schemas.microsoft.com/office/powerpoint/2010/main" val="29842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Fees paid by control groups </a:t>
            </a:r>
            <a:r>
              <a:rPr lang="en-US" sz="2000" b="0" smtClean="0"/>
              <a:t>(</a:t>
            </a:r>
            <a:r>
              <a:rPr lang="en-US" sz="2000" smtClean="0">
                <a:solidFill>
                  <a:srgbClr val="CC9900"/>
                </a:solidFill>
              </a:rPr>
              <a:t>prospectus only</a:t>
            </a:r>
            <a:r>
              <a:rPr lang="en-US" sz="2000" b="0" smtClean="0"/>
              <a:t>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87463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615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750" y="5257800"/>
            <a:ext cx="1111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Minimum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" y="12192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Maximum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1219200" y="12954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143000" y="5334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63246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t-test: p=0.5086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124200" y="569912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791200" y="5715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178188" name="Line 12"/>
          <p:cNvSpPr>
            <a:spLocks noChangeShapeType="1"/>
          </p:cNvSpPr>
          <p:nvPr/>
        </p:nvSpPr>
        <p:spPr bwMode="auto">
          <a:xfrm>
            <a:off x="22098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2514600" y="3367088"/>
            <a:ext cx="487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808080"/>
                </a:solidFill>
              </a:rPr>
              <a:t>$443: average fee with random fund allocation</a:t>
            </a:r>
          </a:p>
        </p:txBody>
      </p:sp>
      <p:sp>
        <p:nvSpPr>
          <p:cNvPr id="178190" name="Text Box 14"/>
          <p:cNvSpPr txBox="1">
            <a:spLocks noChangeArrowheads="1"/>
          </p:cNvSpPr>
          <p:nvPr/>
        </p:nvSpPr>
        <p:spPr bwMode="auto">
          <a:xfrm>
            <a:off x="5334000" y="61722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0% of College Controls put all funds in minimum-fee fund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2422525" y="6200775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6% of MBA Controls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7190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8" grpId="0" animBg="1"/>
      <p:bldP spid="178189" grpId="0"/>
      <p:bldP spid="178190" grpId="0"/>
      <p:bldP spid="1781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7813"/>
            <a:ext cx="8229600" cy="636587"/>
          </a:xfrm>
        </p:spPr>
        <p:txBody>
          <a:bodyPr/>
          <a:lstStyle/>
          <a:p>
            <a:pPr algn="l"/>
            <a:r>
              <a:rPr lang="en-US" altLang="en-US"/>
              <a:t> Assessing Literacy: Inflation  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029200"/>
          </a:xfrm>
        </p:spPr>
        <p:txBody>
          <a:bodyPr/>
          <a:lstStyle/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Inflation</a:t>
            </a:r>
            <a:endParaRPr lang="en-US" altLang="en-US">
              <a:solidFill>
                <a:srgbClr val="FF0000"/>
              </a:solidFill>
            </a:endParaRPr>
          </a:p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“Imagine that the interest rate on your savings account was 1% per year and inflation was 2% per year.  After 1 year, would you be able to buy with the money in this account:”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More than today;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the same;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iii) Less than today;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237788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4038600" cy="5257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000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648200" y="46482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17526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57200" y="55626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648200" y="49530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91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Effect of fee treatment </a:t>
            </a:r>
            <a:br>
              <a:rPr lang="en-US" sz="3200" b="0" smtClean="0"/>
            </a:br>
            <a:r>
              <a:rPr lang="en-US" sz="2400" b="0" smtClean="0"/>
              <a:t>(</a:t>
            </a:r>
            <a:r>
              <a:rPr lang="en-US" sz="2400" smtClean="0">
                <a:solidFill>
                  <a:schemeClr val="accent2"/>
                </a:solidFill>
              </a:rPr>
              <a:t>prospectus plus 1-page sheet highlighting fees</a:t>
            </a:r>
            <a:r>
              <a:rPr lang="en-US" sz="2400" b="0" smtClean="0"/>
              <a:t>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533400" y="1395413"/>
          <a:ext cx="8458200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639" name="Chart" r:id="rId4" imgW="7305913" imgH="4934117" progId="MSGraph.Chart.8">
                  <p:embed followColorScheme="full"/>
                </p:oleObj>
              </mc:Choice>
              <mc:Fallback>
                <p:oleObj name="Chart" r:id="rId4" imgW="7305913" imgH="493411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95413"/>
                        <a:ext cx="8458200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6127750"/>
            <a:ext cx="4800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p=0.0000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p=0.1451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24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29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85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05200" y="4572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16764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4860925" y="6096000"/>
            <a:ext cx="329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10% of College treatment put all funds in minimum-fee fund</a:t>
            </a: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752600" y="60960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19% of MBA treatment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012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2" grpId="0" animBg="1"/>
      <p:bldP spid="182282" grpId="1" animBg="1"/>
      <p:bldP spid="182283" grpId="0"/>
      <p:bldP spid="18228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648200" y="19812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33400" y="1981200"/>
            <a:ext cx="16764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33400" y="41148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7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</a:t>
            </a:r>
            <a:br>
              <a:rPr lang="en-US" sz="3200" b="0" smtClean="0"/>
            </a:br>
            <a:r>
              <a:rPr lang="en-US" sz="3200" b="0" smtClean="0"/>
              <a:t>average returns since inception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63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196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p=0.0055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3125" y="34290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546725" y="2971800"/>
            <a:ext cx="473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3605597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 fees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22338" y="1395413"/>
          <a:ext cx="7331075" cy="463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87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31075" cy="463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54102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419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292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95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p=0.0813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p=0.0008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470525" y="27432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1752600" y="3657600"/>
            <a:ext cx="43434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69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endParaRPr lang="en-US" sz="2200" smtClean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648200" y="45720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648200" y="20574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57200" y="23622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57200" y="46482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07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Lack of confidence and fees</a:t>
            </a:r>
            <a:br>
              <a:rPr lang="en-US" sz="3200" b="0" smtClean="0"/>
            </a:br>
            <a:r>
              <a:rPr lang="en-US" sz="2400" b="0" smtClean="0"/>
              <a:t>(all revealed preferences are not created equal)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711" name="Chart" r:id="rId4" imgW="7305913" imgH="4972121" progId="MSGraph.Chart.8">
                  <p:embed followColorScheme="full"/>
                </p:oleObj>
              </mc:Choice>
              <mc:Fallback>
                <p:oleObj name="Chart" r:id="rId4" imgW="7305913" imgH="4972121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64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46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9530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36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8194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136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6340475"/>
            <a:ext cx="5410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MBA 1 vs. 2, p=0.2013; MBA 1 vs. 3, p=0.0479; </a:t>
            </a:r>
          </a:p>
          <a:p>
            <a:r>
              <a:rPr lang="en-US" sz="1400">
                <a:solidFill>
                  <a:srgbClr val="000000"/>
                </a:solidFill>
              </a:rPr>
              <a:t>College 1 vs. 2, p=0.2864; College 1 vs. 3, p=0.3335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28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50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10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641725" y="44958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</a:t>
            </a:r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2057400" y="4267200"/>
            <a:ext cx="41910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77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No variation in underlying returns (excluding fees)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 smtClean="0"/>
              <a:t>Experimenters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Financial illiteracy </a:t>
            </a:r>
            <a:r>
              <a:rPr lang="en-US" sz="3200" dirty="0" smtClean="0">
                <a:solidFill>
                  <a:srgbClr val="000000"/>
                </a:solidFill>
              </a:rPr>
              <a:t>in mutual fund choice</a:t>
            </a:r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Choi, </a:t>
            </a:r>
            <a:r>
              <a:rPr lang="en-US" sz="2400" dirty="0" err="1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2011)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70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9BA480-62B3-4337-8BBB-5D3CF00BC0A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58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82000" cy="1295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We conducted one version with Harvard staff as subjects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1238"/>
            <a:ext cx="8342313" cy="4805362"/>
          </a:xfrm>
        </p:spPr>
        <p:txBody>
          <a:bodyPr/>
          <a:lstStyle/>
          <a:p>
            <a:pPr marL="457200" indent="-457200" eaLnBrk="1" hangingPunct="1"/>
            <a:r>
              <a:rPr lang="en-US" dirty="0" smtClean="0"/>
              <a:t>400 subjects (administrators, faculty assistants, technical personal, but not faculty)</a:t>
            </a:r>
          </a:p>
          <a:p>
            <a:pPr marL="457200" indent="-457200" eaLnBrk="1" hangingPunct="1"/>
            <a:r>
              <a:rPr lang="en-US" dirty="0" smtClean="0"/>
              <a:t>We give </a:t>
            </a:r>
            <a:r>
              <a:rPr lang="en-US" b="1" dirty="0" smtClean="0">
                <a:solidFill>
                  <a:schemeClr val="tx2"/>
                </a:solidFill>
              </a:rPr>
              <a:t>every</a:t>
            </a:r>
            <a:r>
              <a:rPr lang="en-US" dirty="0" smtClean="0"/>
              <a:t> one of our subjects $10,000 and rewarded them with any gains on their investment</a:t>
            </a:r>
          </a:p>
          <a:p>
            <a:pPr marL="749300" lvl="1" indent="-457200" eaLnBrk="1" hangingPunct="1"/>
            <a:r>
              <a:rPr lang="en-US" dirty="0" smtClean="0"/>
              <a:t>$4,000,000 short position in stock market</a:t>
            </a:r>
          </a:p>
          <a:p>
            <a:pPr marL="457200" indent="-45720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265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59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5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0" y="2514600"/>
            <a:ext cx="1752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0947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/>
      <p:bldP spid="2252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Assessing Literacy: Risk Diversification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35525"/>
          </a:xfrm>
        </p:spPr>
        <p:txBody>
          <a:bodyPr/>
          <a:lstStyle/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Risk Diversification</a:t>
            </a:r>
          </a:p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“Do you think the following statement is true or false? Buying a single company stock usually provides a safer return than a stock mutual fund.”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True;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ii) False;</a:t>
            </a:r>
            <a:r>
              <a:rPr lang="en-US" altLang="en-US"/>
              <a:t>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343612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60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59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770438" y="2314575"/>
            <a:ext cx="1735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8000"/>
                </a:solidFill>
              </a:rPr>
              <a:t>Fee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376738" y="533717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9%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Fee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5384800" y="2911475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$494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</p:spTree>
    <p:extLst>
      <p:ext uri="{BB962C8B-B14F-4D97-AF65-F5344CB8AC3E}">
        <p14:creationId xmlns:p14="http://schemas.microsoft.com/office/powerpoint/2010/main" val="1330247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$100 bills on the sidewalk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 (2009)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24000"/>
            <a:ext cx="8543925" cy="3987800"/>
          </a:xfrm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Employer match is an instantaneous, riskless return on investment</a:t>
            </a:r>
          </a:p>
          <a:p>
            <a:pPr marL="177800" indent="-177800" eaLnBrk="1" hangingPunct="1"/>
            <a:r>
              <a:rPr lang="en-US" sz="2400" dirty="0" smtClean="0"/>
              <a:t>Particularly appealing if you are over 59½ years old</a:t>
            </a:r>
          </a:p>
          <a:p>
            <a:pPr marL="457200" lvl="1" indent="-165100" eaLnBrk="1" hangingPunct="1"/>
            <a:r>
              <a:rPr lang="en-US" sz="2400" dirty="0" smtClean="0"/>
              <a:t> Have the most experience, so should be savvy</a:t>
            </a:r>
          </a:p>
          <a:p>
            <a:pPr marL="457200" lvl="1" indent="-165100" eaLnBrk="1" hangingPunct="1"/>
            <a:r>
              <a:rPr lang="en-US" sz="2400" dirty="0" smtClean="0"/>
              <a:t> Retirement is close, so should be thinking about saving</a:t>
            </a:r>
          </a:p>
          <a:p>
            <a:pPr marL="457200" lvl="1" indent="-165100" eaLnBrk="1" hangingPunct="1"/>
            <a:r>
              <a:rPr lang="en-US" sz="2400" dirty="0" smtClean="0"/>
              <a:t> Can withdraw money from 401(k) without penalty</a:t>
            </a:r>
          </a:p>
          <a:p>
            <a:pPr marL="177800" indent="-177800" eaLnBrk="1" hangingPunct="1"/>
            <a:r>
              <a:rPr lang="en-US" sz="2400" dirty="0" smtClean="0"/>
              <a:t>We study seven companies and find that on average, </a:t>
            </a:r>
            <a:r>
              <a:rPr lang="en-US" sz="2400" u="sng" dirty="0" smtClean="0"/>
              <a:t>half</a:t>
            </a:r>
            <a:r>
              <a:rPr lang="en-US" sz="2400" dirty="0" smtClean="0"/>
              <a:t> of employees over 59½ years old are not fully exploiting their employer match</a:t>
            </a:r>
          </a:p>
          <a:p>
            <a:pPr marL="457200" lvl="1" indent="-165100" eaLnBrk="1" hangingPunct="1"/>
            <a:r>
              <a:rPr lang="en-US" sz="2400" dirty="0" smtClean="0"/>
              <a:t> Average loss is 1.6% of salary per year</a:t>
            </a:r>
          </a:p>
          <a:p>
            <a:pPr marL="177800" indent="-177800" eaLnBrk="1" hangingPunct="1"/>
            <a:r>
              <a:rPr lang="en-US" sz="2400" dirty="0" smtClean="0"/>
              <a:t>Educational intervention has no effect</a:t>
            </a:r>
          </a:p>
        </p:txBody>
      </p:sp>
    </p:spTree>
    <p:extLst>
      <p:ext uri="{BB962C8B-B14F-4D97-AF65-F5344CB8AC3E}">
        <p14:creationId xmlns:p14="http://schemas.microsoft.com/office/powerpoint/2010/main" val="21436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Financial education 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(2004) 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972425" cy="4584700"/>
          </a:xfrm>
        </p:spPr>
        <p:txBody>
          <a:bodyPr/>
          <a:lstStyle/>
          <a:p>
            <a:pPr marL="177800" indent="-177800" eaLnBrk="1" hangingPunct="1"/>
            <a:r>
              <a:rPr lang="en-US" sz="2400" smtClean="0"/>
              <a:t>Seminars presented by professional financial advisors</a:t>
            </a:r>
          </a:p>
          <a:p>
            <a:pPr marL="177800" indent="-177800" eaLnBrk="1" hangingPunct="1"/>
            <a:r>
              <a:rPr lang="en-US" sz="2400" smtClean="0"/>
              <a:t>Curriculum: Setting savings goals, asset allocation, managing credit and debt, insurance against financial risks</a:t>
            </a:r>
          </a:p>
          <a:p>
            <a:pPr marL="177800" indent="-177800" eaLnBrk="1" hangingPunct="1"/>
            <a:r>
              <a:rPr lang="en-US" sz="2400" smtClean="0"/>
              <a:t>Seminars offered throughout 2000</a:t>
            </a:r>
          </a:p>
          <a:p>
            <a:pPr marL="177800" indent="-177800" eaLnBrk="1" hangingPunct="1"/>
            <a:r>
              <a:rPr lang="en-US" sz="2400" smtClean="0"/>
              <a:t>Linked data on individual employees’ seminar attendance to administrative data on actual savings behavior before and after seminar</a:t>
            </a:r>
          </a:p>
        </p:txBody>
      </p:sp>
    </p:spTree>
    <p:extLst>
      <p:ext uri="{BB962C8B-B14F-4D97-AF65-F5344CB8AC3E}">
        <p14:creationId xmlns:p14="http://schemas.microsoft.com/office/powerpoint/2010/main" val="797201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136265" name="Group 73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81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0370B7-8348-4FFB-9F57-986672C53563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64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7388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443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9AAA3C-4425-4BAA-B5B9-1093BEA44B0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65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9436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961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183563" cy="6172200"/>
          </a:xfrm>
        </p:spPr>
        <p:txBody>
          <a:bodyPr/>
          <a:lstStyle/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effects are small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Seminar attendees have good intentions to change their   401(k) savings behavior, but most do not follow through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alone will not dramatically improve the quality of 401(k) savings outcomes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Choi et al (2005) study the effect of the Enron, Worldcom, and Global Crossing scandals on employer stock holding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No net sales of employer stock in reaction to these news stories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scandals did not affect the asset allocation decisions of new hires.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hires did not affect the asset allocation decisions of new hires at other Houston firms.</a:t>
            </a:r>
          </a:p>
        </p:txBody>
      </p:sp>
    </p:spTree>
    <p:extLst>
      <p:ext uri="{BB962C8B-B14F-4D97-AF65-F5344CB8AC3E}">
        <p14:creationId xmlns:p14="http://schemas.microsoft.com/office/powerpoint/2010/main" val="617361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67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1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91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2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information about your peers affect savings behavior?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66916"/>
            <a:ext cx="82296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 smtClean="0">
                <a:latin typeface="Gill Sans MT" pitchFamily="34" charset="0"/>
              </a:rPr>
              <a:t>Social marketing and peer effects</a:t>
            </a:r>
            <a:br>
              <a:rPr lang="en-US" dirty="0" smtClean="0">
                <a:latin typeface="Gill Sans MT" pitchFamily="34" charset="0"/>
              </a:rPr>
            </a:br>
            <a:r>
              <a:rPr lang="en-US" sz="2400" dirty="0" err="1" smtClean="0">
                <a:latin typeface="Gill Sans MT" pitchFamily="34" charset="0"/>
              </a:rPr>
              <a:t>Beshears</a:t>
            </a:r>
            <a:r>
              <a:rPr lang="en-US" sz="2400" dirty="0" smtClean="0">
                <a:latin typeface="Gill Sans MT" pitchFamily="34" charset="0"/>
              </a:rPr>
              <a:t>, Choi, Laibson, </a:t>
            </a:r>
            <a:r>
              <a:rPr lang="en-US" sz="2400" dirty="0" err="1" smtClean="0">
                <a:latin typeface="Gill Sans MT" pitchFamily="34" charset="0"/>
              </a:rPr>
              <a:t>Madrian</a:t>
            </a:r>
            <a:r>
              <a:rPr lang="en-US" sz="2400" dirty="0" smtClean="0">
                <a:latin typeface="Gill Sans MT" pitchFamily="34" charset="0"/>
              </a:rPr>
              <a:t>, Milkman (2014)</a:t>
            </a:r>
          </a:p>
        </p:txBody>
      </p:sp>
    </p:spTree>
    <p:extLst>
      <p:ext uri="{BB962C8B-B14F-4D97-AF65-F5344CB8AC3E}">
        <p14:creationId xmlns:p14="http://schemas.microsoft.com/office/powerpoint/2010/main" val="104032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/>
          <a:srcRect r="552" b="320"/>
          <a:stretch>
            <a:fillRect/>
          </a:stretch>
        </p:blipFill>
        <p:spPr bwMode="auto">
          <a:xfrm>
            <a:off x="-835378" y="-110840"/>
            <a:ext cx="9979378" cy="12943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79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pPr algn="l"/>
            <a:r>
              <a:rPr lang="en-US" altLang="en-US"/>
              <a:t>How much do older people (ages 50+) know?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381000" y="1233488"/>
            <a:ext cx="822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800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graphicFrame>
        <p:nvGraphicFramePr>
          <p:cNvPr id="149512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381000" y="1543050"/>
          <a:ext cx="8229600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400" name="Bitmap Image" r:id="rId4" imgW="11104762" imgH="3828571" progId="Paint.Picture">
                  <p:embed/>
                </p:oleObj>
              </mc:Choice>
              <mc:Fallback>
                <p:oleObj name="Bitmap Image" r:id="rId4" imgW="11104762" imgH="38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543050"/>
                        <a:ext cx="8229600" cy="325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1" name="Text Box 7"/>
          <p:cNvSpPr txBox="1">
            <a:spLocks noChangeArrowheads="1"/>
          </p:cNvSpPr>
          <p:nvPr/>
        </p:nvSpPr>
        <p:spPr bwMode="auto">
          <a:xfrm>
            <a:off x="609600" y="4953000"/>
            <a:ext cx="7924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dirty="0" smtClean="0">
                <a:latin typeface="Arial" panose="020B0604020202020204" pitchFamily="34" charset="0"/>
                <a:cs typeface="+mn-cs"/>
              </a:rPr>
              <a:t>34% correctly answer all 3 questions</a:t>
            </a:r>
          </a:p>
        </p:txBody>
      </p:sp>
    </p:spTree>
    <p:extLst>
      <p:ext uri="{BB962C8B-B14F-4D97-AF65-F5344CB8AC3E}">
        <p14:creationId xmlns:p14="http://schemas.microsoft.com/office/powerpoint/2010/main" val="9329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Variation in peer information has </a:t>
            </a:r>
            <a:br>
              <a:rPr lang="en-US" sz="3100" dirty="0" smtClean="0"/>
            </a:br>
            <a:r>
              <a:rPr lang="en-US" sz="3100" dirty="0" smtClean="0"/>
              <a:t>no net impact on savings behavior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312"/>
            <a:ext cx="8229600" cy="4805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Small perverse effects for unionized workers</a:t>
            </a:r>
          </a:p>
          <a:p>
            <a:r>
              <a:rPr lang="en-US" dirty="0" smtClean="0"/>
              <a:t>Small positive effect for non-unionized workers</a:t>
            </a:r>
          </a:p>
          <a:p>
            <a:endParaRPr lang="en-US" dirty="0" smtClean="0"/>
          </a:p>
          <a:p>
            <a:r>
              <a:rPr lang="en-US" dirty="0" smtClean="0"/>
              <a:t>Sources of variation of peer information:</a:t>
            </a:r>
          </a:p>
          <a:p>
            <a:pPr lvl="1"/>
            <a:r>
              <a:rPr lang="en-US" dirty="0" smtClean="0"/>
              <a:t>Exclusion vs. inclusion of peer information</a:t>
            </a:r>
          </a:p>
          <a:p>
            <a:pPr lvl="1"/>
            <a:r>
              <a:rPr lang="en-US" dirty="0" smtClean="0"/>
              <a:t>Variation in peer success (due to variation in comparison group)</a:t>
            </a:r>
          </a:p>
          <a:p>
            <a:r>
              <a:rPr lang="en-US" dirty="0" smtClean="0"/>
              <a:t>All sources of variation generate consistent findings.</a:t>
            </a:r>
          </a:p>
        </p:txBody>
      </p:sp>
    </p:spTree>
    <p:extLst>
      <p:ext uri="{BB962C8B-B14F-4D97-AF65-F5344CB8AC3E}">
        <p14:creationId xmlns:p14="http://schemas.microsoft.com/office/powerpoint/2010/main" val="3548288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</a:t>
            </a:r>
            <a:r>
              <a:rPr lang="en-US" sz="2400" i="1" dirty="0" smtClean="0"/>
              <a:t>seemingly</a:t>
            </a:r>
            <a:r>
              <a:rPr lang="en-US" sz="2400" dirty="0" smtClean="0"/>
              <a:t>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5785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in retirement savings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smtClean="0"/>
              <a:t>Survey</a:t>
            </a:r>
          </a:p>
          <a:p>
            <a:pPr marL="457200" lvl="1" indent="-165100" eaLnBrk="1" hangingPunct="1"/>
            <a:r>
              <a:rPr lang="en-US" sz="2400" smtClean="0"/>
              <a:t> Mailed to 590 employees (random sample)</a:t>
            </a:r>
          </a:p>
          <a:p>
            <a:pPr marL="457200" lvl="1" indent="-165100" eaLnBrk="1" hangingPunct="1"/>
            <a:r>
              <a:rPr lang="en-US" sz="2400" smtClean="0"/>
              <a:t> 195 usable responses</a:t>
            </a:r>
          </a:p>
          <a:p>
            <a:pPr marL="457200" lvl="1" indent="-165100" eaLnBrk="1" hangingPunct="1"/>
            <a:r>
              <a:rPr lang="en-US" sz="2400" smtClean="0"/>
              <a:t> Matched to administrative data on actual savings behavior</a:t>
            </a:r>
          </a:p>
        </p:txBody>
      </p:sp>
    </p:spTree>
    <p:extLst>
      <p:ext uri="{BB962C8B-B14F-4D97-AF65-F5344CB8AC3E}">
        <p14:creationId xmlns:p14="http://schemas.microsoft.com/office/powerpoint/2010/main" val="4025231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73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FFFF"/>
                </a:solidFill>
              </a:rPr>
              <a:t/>
            </a:r>
            <a:br>
              <a:rPr lang="en-US" sz="2800" smtClean="0">
                <a:solidFill>
                  <a:srgbClr val="FFFFFF"/>
                </a:solidFill>
              </a:rPr>
            </a:br>
            <a:r>
              <a:rPr lang="en-US" sz="2800" smtClean="0">
                <a:solidFill>
                  <a:srgbClr val="FFFFFF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264025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>
                <a:solidFill>
                  <a:srgbClr val="FF0000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02625" y="3627438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3820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2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943" y="731838"/>
            <a:ext cx="7543800" cy="1295400"/>
          </a:xfrm>
        </p:spPr>
        <p:txBody>
          <a:bodyPr/>
          <a:lstStyle/>
          <a:p>
            <a:r>
              <a:rPr lang="en-US" dirty="0" smtClean="0"/>
              <a:t>Credit card pay down</a:t>
            </a:r>
            <a:br>
              <a:rPr lang="en-US" dirty="0" smtClean="0"/>
            </a:br>
            <a:r>
              <a:rPr lang="en-US" dirty="0" err="1" smtClean="0"/>
              <a:t>Kuchler</a:t>
            </a:r>
            <a:r>
              <a:rPr lang="en-US" dirty="0" smtClean="0"/>
              <a:t> (2015)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36738"/>
            <a:ext cx="8229600" cy="4411662"/>
          </a:xfrm>
        </p:spPr>
        <p:txBody>
          <a:bodyPr/>
          <a:lstStyle/>
          <a:p>
            <a:r>
              <a:rPr lang="en-US" sz="2800" dirty="0" smtClean="0"/>
              <a:t>Data from on-line financial </a:t>
            </a:r>
            <a:r>
              <a:rPr lang="en-US" sz="2800" dirty="0"/>
              <a:t>management service </a:t>
            </a:r>
            <a:r>
              <a:rPr lang="en-US" sz="2800" dirty="0" err="1" smtClean="0"/>
              <a:t>ReadyForZero</a:t>
            </a:r>
            <a:r>
              <a:rPr lang="en-US" sz="2800" dirty="0" smtClean="0"/>
              <a:t>, </a:t>
            </a:r>
            <a:r>
              <a:rPr lang="en-US" sz="2800" dirty="0"/>
              <a:t>which </a:t>
            </a:r>
            <a:r>
              <a:rPr lang="en-US" sz="2800" dirty="0" smtClean="0"/>
              <a:t>gives users help </a:t>
            </a:r>
            <a:r>
              <a:rPr lang="en-US" sz="2800" dirty="0"/>
              <a:t>in managing their debt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Median credit card debt at sign-up: $10,669.</a:t>
            </a:r>
          </a:p>
          <a:p>
            <a:r>
              <a:rPr lang="en-US" sz="2800" dirty="0" smtClean="0"/>
              <a:t>When </a:t>
            </a:r>
            <a:r>
              <a:rPr lang="en-US" sz="2800" dirty="0"/>
              <a:t>users sign up for the site, they plan to reduce their debt </a:t>
            </a:r>
            <a:r>
              <a:rPr lang="en-US" sz="2800" dirty="0" smtClean="0"/>
              <a:t>significantly.</a:t>
            </a:r>
          </a:p>
          <a:p>
            <a:r>
              <a:rPr lang="en-US" sz="2800" dirty="0" smtClean="0"/>
              <a:t>Median plan over first 90 days: </a:t>
            </a:r>
            <a:r>
              <a:rPr lang="en-US" sz="2800" b="1" dirty="0" smtClean="0">
                <a:solidFill>
                  <a:srgbClr val="FF0000"/>
                </a:solidFill>
              </a:rPr>
              <a:t>$1,947 </a:t>
            </a:r>
          </a:p>
          <a:p>
            <a:r>
              <a:rPr lang="en-US" sz="2800" dirty="0" smtClean="0"/>
              <a:t>Most users reduce their </a:t>
            </a:r>
            <a:r>
              <a:rPr lang="en-US" sz="2800" dirty="0"/>
              <a:t>debt levels by </a:t>
            </a:r>
            <a:r>
              <a:rPr lang="en-US" sz="2800" dirty="0" smtClean="0"/>
              <a:t>very little</a:t>
            </a:r>
          </a:p>
          <a:p>
            <a:r>
              <a:rPr lang="en-US" sz="2800" dirty="0" smtClean="0"/>
              <a:t>Median pay down over first 90 days: </a:t>
            </a:r>
            <a:r>
              <a:rPr lang="en-US" sz="2800" b="1" dirty="0" smtClean="0">
                <a:solidFill>
                  <a:srgbClr val="FF0000"/>
                </a:solidFill>
              </a:rPr>
              <a:t>$234</a:t>
            </a:r>
            <a:r>
              <a:rPr lang="en-US" sz="28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1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Estimating discount functions with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consumption </a:t>
            </a:r>
            <a:r>
              <a:rPr lang="en-US" sz="3200" b="1" dirty="0"/>
              <a:t>choices over the </a:t>
            </a:r>
            <a:r>
              <a:rPr lang="en-US" sz="3200" b="1" dirty="0" smtClean="0"/>
              <a:t>lifecycle</a:t>
            </a: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2700" dirty="0" err="1" smtClean="0"/>
              <a:t>Laibson</a:t>
            </a:r>
            <a:r>
              <a:rPr lang="en-US" sz="2700" dirty="0" smtClean="0"/>
              <a:t>, </a:t>
            </a:r>
            <a:r>
              <a:rPr lang="en-US" sz="2700" dirty="0" err="1" smtClean="0"/>
              <a:t>Maxted</a:t>
            </a:r>
            <a:r>
              <a:rPr lang="en-US" sz="2700" dirty="0" smtClean="0"/>
              <a:t>, Repetto, </a:t>
            </a:r>
            <a:r>
              <a:rPr lang="en-US" sz="2700" dirty="0" err="1" smtClean="0"/>
              <a:t>Tobacman</a:t>
            </a:r>
            <a:r>
              <a:rPr lang="en-US" sz="2700" dirty="0" smtClean="0"/>
              <a:t> (2017)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220075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Demographics: 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ortality, child dependents, adult dependents, three </a:t>
            </a:r>
            <a:r>
              <a:rPr lang="en-US" dirty="0"/>
              <a:t>educational </a:t>
            </a:r>
            <a:r>
              <a:rPr lang="en-US" dirty="0" smtClean="0"/>
              <a:t>groups, stochastic </a:t>
            </a:r>
            <a:r>
              <a:rPr lang="en-US" dirty="0"/>
              <a:t>labor income </a:t>
            </a:r>
            <a:r>
              <a:rPr lang="en-US" dirty="0" smtClean="0"/>
              <a:t>with life-course variation</a:t>
            </a:r>
          </a:p>
          <a:p>
            <a:pPr marL="0" indent="0">
              <a:buNone/>
            </a:pPr>
            <a:r>
              <a:rPr lang="en-US" dirty="0" smtClean="0"/>
              <a:t>Dynamic </a:t>
            </a:r>
            <a:r>
              <a:rPr lang="en-US" dirty="0"/>
              <a:t>Budget </a:t>
            </a:r>
            <a:r>
              <a:rPr lang="en-US" dirty="0" smtClean="0"/>
              <a:t>Constraint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redit cards with credit limit, liquid and partially illiquid assets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State </a:t>
            </a:r>
            <a:r>
              <a:rPr lang="en-US" dirty="0"/>
              <a:t>variables</a:t>
            </a:r>
            <a:r>
              <a:rPr lang="en-US" dirty="0" smtClean="0"/>
              <a:t>:  </a:t>
            </a:r>
          </a:p>
          <a:p>
            <a:pPr lvl="1"/>
            <a:r>
              <a:rPr lang="en-US" dirty="0" smtClean="0"/>
              <a:t>liquid </a:t>
            </a:r>
            <a:r>
              <a:rPr lang="en-US" dirty="0"/>
              <a:t>wealth, illiquid wealth, </a:t>
            </a:r>
            <a:r>
              <a:rPr lang="en-US" dirty="0" err="1"/>
              <a:t>autocorrelated</a:t>
            </a:r>
            <a:r>
              <a:rPr lang="en-US" dirty="0"/>
              <a:t> </a:t>
            </a:r>
            <a:r>
              <a:rPr lang="en-US" dirty="0" smtClean="0"/>
              <a:t>labor income   </a:t>
            </a:r>
          </a:p>
          <a:p>
            <a:pPr marL="0" indent="0">
              <a:buNone/>
            </a:pPr>
            <a:r>
              <a:rPr lang="en-US" dirty="0" smtClean="0"/>
              <a:t>Preferences:</a:t>
            </a:r>
          </a:p>
          <a:p>
            <a:pPr lvl="1"/>
            <a:r>
              <a:rPr lang="en-US" dirty="0" smtClean="0"/>
              <a:t>Quasi-hyperbolic discounting</a:t>
            </a:r>
            <a:r>
              <a:rPr lang="en-US" dirty="0"/>
              <a:t> </a:t>
            </a:r>
            <a:r>
              <a:rPr lang="en-US" dirty="0" smtClean="0"/>
              <a:t>(focus on naïve case) and constant relative risk aversion</a:t>
            </a:r>
          </a:p>
        </p:txBody>
      </p:sp>
    </p:spTree>
    <p:extLst>
      <p:ext uri="{BB962C8B-B14F-4D97-AF65-F5344CB8AC3E}">
        <p14:creationId xmlns:p14="http://schemas.microsoft.com/office/powerpoint/2010/main" val="201167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 of simulated moments.</a:t>
            </a:r>
          </a:p>
          <a:p>
            <a:pPr lvl="1"/>
            <a:r>
              <a:rPr lang="en-US" dirty="0" smtClean="0"/>
              <a:t>Solve for the preference parameters (discounting and risk aversion) that minimize the weighted squared difference between 12 simulated and empirical balance sheet moments.</a:t>
            </a:r>
          </a:p>
          <a:p>
            <a:r>
              <a:rPr lang="en-US" dirty="0" smtClean="0"/>
              <a:t>Main population: households with a high school education and not a college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26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90598" y="819148"/>
          <a:ext cx="6210301" cy="512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1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261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69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% </a:t>
                      </a:r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Visa 21-30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8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8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8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1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 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8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1450" y="143528"/>
            <a:ext cx="8810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Empirical Moments used in Method of Simulated Moments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56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192377"/>
              </p:ext>
            </p:extLst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6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Beta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Delta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400051" y="2867025"/>
            <a:ext cx="9667875" cy="39966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95875" y="371475"/>
            <a:ext cx="4324349" cy="66445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85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666565"/>
              </p:ext>
            </p:extLst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6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Beta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Delta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400051" y="2867025"/>
            <a:ext cx="9667875" cy="39966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24700" y="371475"/>
            <a:ext cx="2295524" cy="6644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1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Correct responses: By Gender</a:t>
            </a:r>
          </a:p>
        </p:txBody>
      </p:sp>
      <p:graphicFrame>
        <p:nvGraphicFramePr>
          <p:cNvPr id="65433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838200" y="914400"/>
          <a:ext cx="70104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23" name="Chart" r:id="rId3" imgW="4905375" imgH="3629025" progId="Excel.Chart.8">
                  <p:embed/>
                </p:oleObj>
              </mc:Choice>
              <mc:Fallback>
                <p:oleObj name="Chart" r:id="rId3" imgW="4905375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041" b="3398"/>
                      <a:stretch>
                        <a:fillRect/>
                      </a:stretch>
                    </p:blipFill>
                    <p:spPr bwMode="auto">
                      <a:xfrm>
                        <a:off x="838200" y="914400"/>
                        <a:ext cx="70104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18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734765"/>
              </p:ext>
            </p:extLst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6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Beta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Delta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124700" y="371475"/>
            <a:ext cx="2295524" cy="6644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5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6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23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Beta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Delta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Make financial choices that are </a:t>
            </a:r>
            <a:r>
              <a:rPr lang="en-US" sz="2400" b="1" i="1" dirty="0" smtClean="0">
                <a:solidFill>
                  <a:srgbClr val="FF0000"/>
                </a:solidFill>
              </a:rPr>
              <a:t>seemingly</a:t>
            </a:r>
            <a:r>
              <a:rPr lang="en-US" sz="2400" b="1" dirty="0" smtClean="0">
                <a:solidFill>
                  <a:srgbClr val="FF0000"/>
                </a:solidFill>
              </a:rPr>
              <a:t> easy to manipulate</a:t>
            </a:r>
            <a:endParaRPr lang="en-US" sz="2400" b="1" dirty="0">
              <a:solidFill>
                <a:srgbClr val="FF0000"/>
              </a:solidFill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35120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Opt-in enrollment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879" y="696691"/>
            <a:ext cx="7353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Opt-out enrollment (auto-enrollment)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C4CCFF">
                    <a:lumMod val="10000"/>
                  </a:srgbClr>
                </a:solidFill>
                <a:cs typeface="+mn-cs"/>
              </a:rPr>
              <a:t>START HERE</a:t>
            </a:r>
            <a:endParaRPr lang="en-US" sz="1800" b="1" dirty="0">
              <a:solidFill>
                <a:srgbClr val="C4CCFF">
                  <a:lumMod val="10000"/>
                </a:srgbClr>
              </a:solidFill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6324600"/>
            <a:ext cx="9105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040404"/>
                </a:solidFill>
              </a:rPr>
              <a:t>Madrian</a:t>
            </a:r>
            <a:r>
              <a:rPr lang="en-US" sz="2200" dirty="0" smtClean="0">
                <a:solidFill>
                  <a:srgbClr val="040404"/>
                </a:solidFill>
              </a:rPr>
              <a:t> and </a:t>
            </a:r>
            <a:r>
              <a:rPr lang="en-US" sz="2200" dirty="0" err="1" smtClean="0">
                <a:solidFill>
                  <a:srgbClr val="040404"/>
                </a:solidFill>
              </a:rPr>
              <a:t>Shea</a:t>
            </a:r>
            <a:r>
              <a:rPr lang="en-US" sz="2200" dirty="0" smtClean="0">
                <a:solidFill>
                  <a:srgbClr val="040404"/>
                </a:solidFill>
              </a:rPr>
              <a:t> (2001); Choi, </a:t>
            </a:r>
            <a:r>
              <a:rPr lang="en-US" sz="2200" dirty="0" err="1" smtClean="0">
                <a:solidFill>
                  <a:srgbClr val="040404"/>
                </a:solidFill>
              </a:rPr>
              <a:t>Laibson</a:t>
            </a:r>
            <a:r>
              <a:rPr lang="en-US" sz="2200" dirty="0" smtClean="0">
                <a:solidFill>
                  <a:srgbClr val="040404"/>
                </a:solidFill>
              </a:rPr>
              <a:t>, </a:t>
            </a:r>
            <a:r>
              <a:rPr lang="en-US" sz="2200" dirty="0" err="1" smtClean="0">
                <a:solidFill>
                  <a:srgbClr val="040404"/>
                </a:solidFill>
              </a:rPr>
              <a:t>Madrian</a:t>
            </a:r>
            <a:r>
              <a:rPr lang="en-US" sz="2200" dirty="0" smtClean="0">
                <a:solidFill>
                  <a:srgbClr val="040404"/>
                </a:solidFill>
              </a:rPr>
              <a:t>, and </a:t>
            </a:r>
            <a:r>
              <a:rPr lang="en-US" sz="2200" dirty="0" err="1" smtClean="0">
                <a:solidFill>
                  <a:srgbClr val="040404"/>
                </a:solidFill>
              </a:rPr>
              <a:t>Metrick</a:t>
            </a:r>
            <a:r>
              <a:rPr lang="en-US" sz="2200" dirty="0" smtClean="0">
                <a:solidFill>
                  <a:srgbClr val="040404"/>
                </a:solidFill>
              </a:rPr>
              <a:t> (2002)</a:t>
            </a:r>
            <a:endParaRPr lang="en-US" sz="22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35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-1.04046E-6 L 0.17032 -0.19029 C 0.19931 -0.23329 0.24306 -0.25688 0.28837 -0.25688 C 0.34028 -0.25688 0.38178 -0.23329 0.41077 -0.19029 L 0.55018 -1.04046E-6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4.10405E-6 L -0.17361 -0.1889 C -0.20295 -0.23167 -0.24653 -0.25526 -0.29184 -0.25526 C -0.34375 -0.25526 -0.38507 -0.23167 -0.41441 -0.1889 L -0.5533 -4.10405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-128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/>
      <p:bldP spid="8" grpId="0"/>
      <p:bldP spid="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Must  choose for oneself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5931" y="6411030"/>
            <a:ext cx="5497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40404"/>
                </a:solidFill>
              </a:rPr>
              <a:t>Carroll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smtClean="0">
                <a:solidFill>
                  <a:srgbClr val="040404"/>
                </a:solidFill>
              </a:rPr>
              <a:t>Choi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Laibson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Madrian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Metrick</a:t>
            </a:r>
            <a:r>
              <a:rPr lang="en-US" sz="2000" dirty="0" smtClean="0">
                <a:solidFill>
                  <a:srgbClr val="040404"/>
                </a:solidFill>
              </a:rPr>
              <a:t> (2009)</a:t>
            </a:r>
            <a:endParaRPr lang="en-US" sz="20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90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9" grpId="0"/>
      <p:bldP spid="10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6926" y="6248400"/>
            <a:ext cx="5801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40404"/>
                </a:solidFill>
              </a:rPr>
              <a:t>Beshears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smtClean="0">
                <a:solidFill>
                  <a:srgbClr val="040404"/>
                </a:solidFill>
              </a:rPr>
              <a:t>Choi, </a:t>
            </a:r>
            <a:r>
              <a:rPr lang="en-US" sz="2400" dirty="0" err="1" smtClean="0">
                <a:solidFill>
                  <a:srgbClr val="040404"/>
                </a:solidFill>
              </a:rPr>
              <a:t>Laibson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err="1" smtClean="0">
                <a:solidFill>
                  <a:srgbClr val="040404"/>
                </a:solidFill>
              </a:rPr>
              <a:t>Madrian</a:t>
            </a:r>
            <a:r>
              <a:rPr lang="en-US" sz="2400" dirty="0" smtClean="0">
                <a:solidFill>
                  <a:srgbClr val="040404"/>
                </a:solidFill>
              </a:rPr>
              <a:t> (2013)</a:t>
            </a:r>
            <a:endParaRPr lang="en-US" sz="24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4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6926" y="6248400"/>
            <a:ext cx="5801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40404"/>
                </a:solidFill>
              </a:rPr>
              <a:t>Beshears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smtClean="0">
                <a:solidFill>
                  <a:srgbClr val="040404"/>
                </a:solidFill>
              </a:rPr>
              <a:t>Choi, </a:t>
            </a:r>
            <a:r>
              <a:rPr lang="en-US" sz="2400" dirty="0" err="1" smtClean="0">
                <a:solidFill>
                  <a:srgbClr val="040404"/>
                </a:solidFill>
              </a:rPr>
              <a:t>Laibson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err="1" smtClean="0">
                <a:solidFill>
                  <a:srgbClr val="040404"/>
                </a:solidFill>
              </a:rPr>
              <a:t>Madrian</a:t>
            </a:r>
            <a:r>
              <a:rPr lang="en-US" sz="2400" dirty="0" smtClean="0">
                <a:solidFill>
                  <a:srgbClr val="040404"/>
                </a:solidFill>
              </a:rPr>
              <a:t> (2013)</a:t>
            </a:r>
            <a:endParaRPr lang="en-US" sz="24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97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70132B6-923F-4C8D-997E-572658670FB0}" type="slidenum">
              <a:rPr lang="en-US" smtClean="0">
                <a:solidFill>
                  <a:srgbClr val="000000"/>
                </a:solidFill>
              </a:rPr>
              <a:pPr/>
              <a:t>87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solidFill>
                  <a:schemeClr val="bg1"/>
                </a:solidFill>
              </a:rPr>
              <a:t>P</a:t>
            </a:r>
            <a:r>
              <a:rPr lang="en-US" sz="2800" dirty="0" smtClean="0">
                <a:solidFill>
                  <a:schemeClr val="bg1"/>
                </a:solidFill>
              </a:rPr>
              <a:t>articipation in 401K plans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(for a typical firm)</a:t>
            </a: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309938" y="1538288"/>
          <a:ext cx="5734050" cy="471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450" name="Chart" r:id="rId3" imgW="6067616" imgH="4057793" progId="MSGraph.Chart.8">
                  <p:embed followColorScheme="full"/>
                </p:oleObj>
              </mc:Choice>
              <mc:Fallback>
                <p:oleObj name="Chart" r:id="rId3" imgW="6067616" imgH="405779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538288"/>
                        <a:ext cx="5734050" cy="471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0025" y="1849438"/>
            <a:ext cx="33464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Default non-enrollment</a:t>
            </a:r>
            <a:r>
              <a:rPr lang="en-US" sz="2000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 </a:t>
            </a:r>
            <a:r>
              <a:rPr lang="en-US" sz="2000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(opt in)</a:t>
            </a:r>
            <a:endParaRPr lang="en-US" sz="2000" b="1" dirty="0">
              <a:solidFill>
                <a:srgbClr val="FFFFFF">
                  <a:lumMod val="65000"/>
                </a:srgbClr>
              </a:solidFill>
              <a:latin typeface="Calibri" pitchFamily="34" charset="0"/>
            </a:endParaRP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957763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40%</a:t>
            </a:r>
          </a:p>
        </p:txBody>
      </p:sp>
      <p:sp>
        <p:nvSpPr>
          <p:cNvPr id="441369" name="Text Box 6"/>
          <p:cNvSpPr txBox="1">
            <a:spLocks noChangeArrowheads="1"/>
          </p:cNvSpPr>
          <p:nvPr/>
        </p:nvSpPr>
        <p:spPr bwMode="auto">
          <a:xfrm>
            <a:off x="446088" y="2844800"/>
            <a:ext cx="3048000" cy="6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 smtClean="0">
                <a:solidFill>
                  <a:srgbClr val="00CC00"/>
                </a:solidFill>
                <a:latin typeface="Calibri" pitchFamily="34" charset="0"/>
              </a:rPr>
              <a:t>Quick Enrollment</a:t>
            </a:r>
          </a:p>
          <a:p>
            <a:pPr algn="r">
              <a:lnSpc>
                <a:spcPct val="80000"/>
              </a:lnSpc>
            </a:pPr>
            <a:r>
              <a:rPr lang="en-US" sz="2000" b="1" dirty="0" smtClean="0">
                <a:solidFill>
                  <a:srgbClr val="00CC00"/>
                </a:solidFill>
                <a:latin typeface="Calibri" pitchFamily="34" charset="0"/>
              </a:rPr>
              <a:t>(“</a:t>
            </a:r>
            <a:r>
              <a:rPr lang="en-US" sz="2000" b="1" dirty="0">
                <a:solidFill>
                  <a:srgbClr val="00CC00"/>
                </a:solidFill>
                <a:latin typeface="Calibri" pitchFamily="34" charset="0"/>
              </a:rPr>
              <a:t>check a box”)</a:t>
            </a:r>
          </a:p>
        </p:txBody>
      </p:sp>
      <p:sp>
        <p:nvSpPr>
          <p:cNvPr id="441370" name="Rectangle 14"/>
          <p:cNvSpPr>
            <a:spLocks noChangeArrowheads="1"/>
          </p:cNvSpPr>
          <p:nvPr/>
        </p:nvSpPr>
        <p:spPr bwMode="auto">
          <a:xfrm>
            <a:off x="3773488" y="2754313"/>
            <a:ext cx="2506662" cy="73183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1" name="Text Box 9"/>
          <p:cNvSpPr txBox="1">
            <a:spLocks noChangeArrowheads="1"/>
          </p:cNvSpPr>
          <p:nvPr/>
        </p:nvSpPr>
        <p:spPr bwMode="auto">
          <a:xfrm>
            <a:off x="5592763" y="2936875"/>
            <a:ext cx="91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50%</a:t>
            </a:r>
          </a:p>
        </p:txBody>
      </p:sp>
      <p:sp>
        <p:nvSpPr>
          <p:cNvPr id="441373" name="Text Box 7"/>
          <p:cNvSpPr txBox="1">
            <a:spLocks noChangeArrowheads="1"/>
          </p:cNvSpPr>
          <p:nvPr/>
        </p:nvSpPr>
        <p:spPr bwMode="auto">
          <a:xfrm>
            <a:off x="185738" y="3749675"/>
            <a:ext cx="330041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FCC00"/>
                </a:solidFill>
                <a:latin typeface="Calibri" pitchFamily="34" charset="0"/>
              </a:rPr>
              <a:t>Active choice</a:t>
            </a:r>
            <a:r>
              <a:rPr lang="en-US" sz="2000" b="1">
                <a:solidFill>
                  <a:srgbClr val="FFCC00"/>
                </a:solidFill>
                <a:latin typeface="Calibri" pitchFamily="34" charset="0"/>
              </a:rPr>
              <a:t>            (perceived req’t to choose)</a:t>
            </a:r>
          </a:p>
        </p:txBody>
      </p:sp>
      <p:sp>
        <p:nvSpPr>
          <p:cNvPr id="441374" name="Rectangle 15"/>
          <p:cNvSpPr>
            <a:spLocks noChangeArrowheads="1"/>
          </p:cNvSpPr>
          <p:nvPr/>
        </p:nvSpPr>
        <p:spPr bwMode="auto">
          <a:xfrm>
            <a:off x="3795713" y="3684588"/>
            <a:ext cx="3363912" cy="6746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5" name="Text Box 10"/>
          <p:cNvSpPr txBox="1">
            <a:spLocks noChangeArrowheads="1"/>
          </p:cNvSpPr>
          <p:nvPr/>
        </p:nvSpPr>
        <p:spPr bwMode="auto">
          <a:xfrm>
            <a:off x="6432550" y="383857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70%</a:t>
            </a:r>
          </a:p>
        </p:txBody>
      </p:sp>
      <p:sp>
        <p:nvSpPr>
          <p:cNvPr id="441377" name="Text Box 8"/>
          <p:cNvSpPr txBox="1">
            <a:spLocks noChangeArrowheads="1"/>
          </p:cNvSpPr>
          <p:nvPr/>
        </p:nvSpPr>
        <p:spPr bwMode="auto">
          <a:xfrm>
            <a:off x="638175" y="4678363"/>
            <a:ext cx="28289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64D0A"/>
                </a:solidFill>
                <a:latin typeface="Calibri" pitchFamily="34" charset="0"/>
              </a:rPr>
              <a:t>Default enrollment</a:t>
            </a:r>
            <a:r>
              <a:rPr lang="en-US" sz="2000" b="1">
                <a:solidFill>
                  <a:srgbClr val="F64D0A"/>
                </a:solidFill>
                <a:latin typeface="Calibri" pitchFamily="34" charset="0"/>
              </a:rPr>
              <a:t>     (opt out)</a:t>
            </a:r>
          </a:p>
        </p:txBody>
      </p:sp>
      <p:sp>
        <p:nvSpPr>
          <p:cNvPr id="441378" name="Rectangle 16"/>
          <p:cNvSpPr>
            <a:spLocks noChangeArrowheads="1"/>
          </p:cNvSpPr>
          <p:nvPr/>
        </p:nvSpPr>
        <p:spPr bwMode="auto">
          <a:xfrm>
            <a:off x="3792538" y="4556125"/>
            <a:ext cx="4283075" cy="6746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9" name="Text Box 11"/>
          <p:cNvSpPr txBox="1">
            <a:spLocks noChangeArrowheads="1"/>
          </p:cNvSpPr>
          <p:nvPr/>
        </p:nvSpPr>
        <p:spPr bwMode="auto">
          <a:xfrm>
            <a:off x="7343775" y="46863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90%</a:t>
            </a:r>
          </a:p>
        </p:txBody>
      </p:sp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3554413" y="6089650"/>
            <a:ext cx="5332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FFFF"/>
                </a:solidFill>
              </a:rPr>
              <a:t>Participation Rate (1 year of tenure)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767328" y="5285232"/>
            <a:ext cx="48006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74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69" grpId="0"/>
      <p:bldP spid="441370" grpId="0" animBg="1"/>
      <p:bldP spid="441371" grpId="0"/>
      <p:bldP spid="441373" grpId="0"/>
      <p:bldP spid="441374" grpId="0" animBg="1"/>
      <p:bldP spid="441375" grpId="0"/>
      <p:bldP spid="441377" grpId="0"/>
      <p:bldP spid="441378" grpId="0" animBg="1"/>
      <p:bldP spid="441379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2B8E74-E8B5-4727-B680-8CAB64319AA4}" type="slidenum">
              <a:rPr lang="en-US" altLang="en-US" smtClean="0">
                <a:latin typeface="Arial" charset="0"/>
                <a:cs typeface="Arial" charset="0"/>
              </a:rPr>
              <a:pPr/>
              <a:t>88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Gauging employee attitudes to automatic enrollment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0085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surveys, 97% of employees in auto-enrollment firms report that they approve of </a:t>
            </a:r>
            <a:r>
              <a:rPr lang="en-US" sz="2400" dirty="0" smtClean="0">
                <a:solidFill>
                  <a:srgbClr val="008000"/>
                </a:solidFill>
              </a:rPr>
              <a:t>auto-enrollment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 smtClean="0"/>
              <a:t>Even among employees who opt out of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, 79% report that they approve of auto-enrollment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79311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However, there is a new wave of evidence on leakage and crowd-out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/>
              <a:t>Argento, Bryant, Sabelhaus </a:t>
            </a:r>
            <a:r>
              <a:rPr lang="en-US" sz="2400" dirty="0" smtClean="0"/>
              <a:t>(2014): for households under age 55, retirement savings account inflows are offset by substantial outflows (40% of the inflows).</a:t>
            </a:r>
          </a:p>
          <a:p>
            <a:r>
              <a:rPr lang="en-US" sz="2400" dirty="0" err="1" smtClean="0"/>
              <a:t>Beshears</a:t>
            </a:r>
            <a:r>
              <a:rPr lang="en-US" sz="2400" dirty="0" smtClean="0"/>
              <a:t> et al (2017): leakage offsets about 1/3 of the positive effect of auto-enrollment (rising with time since hire)</a:t>
            </a:r>
          </a:p>
          <a:p>
            <a:r>
              <a:rPr lang="en-US" sz="2400" dirty="0" err="1" smtClean="0"/>
              <a:t>Beshears</a:t>
            </a:r>
            <a:r>
              <a:rPr lang="en-US" sz="2400" dirty="0" smtClean="0"/>
              <a:t> et al (2017</a:t>
            </a:r>
            <a:r>
              <a:rPr lang="en-US" sz="2400" dirty="0"/>
              <a:t>): </a:t>
            </a:r>
            <a:r>
              <a:rPr lang="en-US" sz="2400" dirty="0" smtClean="0"/>
              <a:t>four years after hire, automatic </a:t>
            </a:r>
            <a:r>
              <a:rPr lang="en-US" sz="2400" dirty="0"/>
              <a:t>enrollment </a:t>
            </a:r>
            <a:r>
              <a:rPr lang="en-US" sz="2400" dirty="0" smtClean="0"/>
              <a:t>significantly increases </a:t>
            </a:r>
            <a:r>
              <a:rPr lang="en-US" sz="2400" dirty="0"/>
              <a:t>auto loan balances by 2.0% of income and first mortgage balances by 7.4% of </a:t>
            </a:r>
            <a:r>
              <a:rPr lang="en-US" sz="2400" dirty="0" smtClean="0"/>
              <a:t>income (compared with a 6% positive savings effect). Net savings effect is ambiguous.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89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234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b="1"/>
              <a:t>Financial Literacy and Age</a:t>
            </a:r>
          </a:p>
        </p:txBody>
      </p:sp>
      <p:graphicFrame>
        <p:nvGraphicFramePr>
          <p:cNvPr id="65536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990600"/>
          <a:ext cx="8153400" cy="506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47" name="Chart" r:id="rId3" imgW="5886450" imgH="3629025" progId="Excel.Chart.8">
                  <p:embed/>
                </p:oleObj>
              </mc:Choice>
              <mc:Fallback>
                <p:oleObj name="Chart" r:id="rId3" imgW="5886450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90600"/>
                        <a:ext cx="8153400" cy="506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064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9DB0B89-5FBA-477A-A769-52BE0CF612A9}" type="slidenum">
              <a:rPr lang="en-US" altLang="en-US" sz="1400">
                <a:solidFill>
                  <a:schemeClr val="tx1"/>
                </a:solidFill>
              </a:rPr>
              <a:pPr eaLnBrk="1" hangingPunct="1"/>
              <a:t>90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Save </a:t>
            </a:r>
            <a:r>
              <a:rPr lang="en-US" sz="32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More Tomorrow </a:t>
            </a: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(</a:t>
            </a:r>
            <a:r>
              <a:rPr lang="en-US" sz="32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SMarT</a:t>
            </a: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)</a:t>
            </a:r>
            <a:b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Benartzi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2800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Thaler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(2004)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People pre-commit to saving more in the future.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solidFill>
                <a:srgbClr val="00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Saving increases are synchronized with salary increases.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solidFill>
                <a:srgbClr val="00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People remain in the plan unless they drop out.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696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849BB55-443F-4967-9BF6-036F4ADE9367}" type="slidenum">
              <a:rPr lang="en-US" altLang="en-US" sz="1400">
                <a:solidFill>
                  <a:schemeClr val="tx1"/>
                </a:solidFill>
              </a:rPr>
              <a:pPr eaLnBrk="1" hangingPunct="1"/>
              <a:t>91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Save More Tomorrow (</a:t>
            </a:r>
            <a:r>
              <a:rPr lang="en-US" sz="40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SMarT</a:t>
            </a:r>
            <a: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)</a:t>
            </a:r>
            <a:b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Benartzi</a:t>
            </a:r>
            <a:r>
              <a:rPr lang="en-US" sz="36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36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Thaler</a:t>
            </a:r>
            <a:r>
              <a:rPr lang="en-US" sz="36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(2004)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Manufacturing firm hired a financial consultant to advise employees on how much to save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Financial consultant typically advised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5%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increases 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If participants did not accept the advice, they were offered the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SMarT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program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60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D2AD219-AA85-4E3F-A837-4A0D34BB82A8}" type="slidenum">
              <a:rPr lang="en-US" altLang="en-US" sz="1400">
                <a:solidFill>
                  <a:schemeClr val="tx1"/>
                </a:solidFill>
              </a:rPr>
              <a:pPr eaLnBrk="1" hangingPunct="1"/>
              <a:t>92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>
                <a:ea typeface="ＭＳ Ｐゴシック" charset="-128"/>
                <a:cs typeface="ＭＳ Ｐゴシック" charset="-128"/>
              </a:rPr>
              <a:t>The First SMarT Program (cont.) 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Participants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precommit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to increase their saving rate by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3%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per year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Saving increases synchronized with pay raises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The increases continue unless the participant opts out or hits the plan max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68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AEEE703-F158-4BEB-9D1F-E4C911EE418B}" type="slidenum">
              <a:rPr lang="en-US" altLang="en-US" sz="1400">
                <a:solidFill>
                  <a:schemeClr val="tx1"/>
                </a:solidFill>
              </a:rPr>
              <a:pPr eaLnBrk="1" hangingPunct="1"/>
              <a:t>93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ＭＳ Ｐゴシック" charset="-128"/>
                <a:cs typeface="ＭＳ Ｐゴシック" charset="-128"/>
              </a:rPr>
              <a:t>Participation Data</a:t>
            </a:r>
          </a:p>
        </p:txBody>
      </p:sp>
      <p:graphicFrame>
        <p:nvGraphicFramePr>
          <p:cNvPr id="5529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914400" y="1524000"/>
          <a:ext cx="71104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75" name="Document" r:id="rId4" imgW="7324560" imgH="4238640" progId="Word.Document.8">
                  <p:embed/>
                </p:oleObj>
              </mc:Choice>
              <mc:Fallback>
                <p:oleObj name="Document" r:id="rId4" imgW="7324560" imgH="42386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524000"/>
                        <a:ext cx="7110413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645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6692DAA-B6A6-450A-94B8-FB7ECA0C8A31}" type="slidenum">
              <a:rPr lang="en-US" altLang="en-US" sz="1400">
                <a:solidFill>
                  <a:schemeClr val="tx1"/>
                </a:solidFill>
              </a:rPr>
              <a:pPr eaLnBrk="1" hangingPunct="1"/>
              <a:t>94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228600"/>
            <a:ext cx="7543800" cy="12954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Saving Rates</a:t>
            </a:r>
          </a:p>
        </p:txBody>
      </p:sp>
      <p:graphicFrame>
        <p:nvGraphicFramePr>
          <p:cNvPr id="57346" name="Object 2"/>
          <p:cNvGraphicFramePr>
            <a:graphicFrameLocks noGrp="1" noChangeAspect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85323777"/>
              </p:ext>
            </p:extLst>
          </p:nvPr>
        </p:nvGraphicFramePr>
        <p:xfrm>
          <a:off x="381000" y="1449388"/>
          <a:ext cx="8540750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00" name="Document" r:id="rId4" imgW="7880426" imgH="3738113" progId="Word.Document.8">
                  <p:embed/>
                </p:oleObj>
              </mc:Choice>
              <mc:Fallback>
                <p:oleObj name="Document" r:id="rId4" imgW="7880426" imgH="37381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49388"/>
                        <a:ext cx="8540750" cy="4051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86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Lessons from SMarT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Throw the kitchen sink at the problem.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Upside:  likely to work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Downside: not sure what things matter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Subsequent studies reveal that linking to pay raises is nice but not essential.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Ease of sign up is essential.</a:t>
            </a:r>
          </a:p>
        </p:txBody>
      </p:sp>
    </p:spTree>
    <p:extLst>
      <p:ext uri="{BB962C8B-B14F-4D97-AF65-F5344CB8AC3E}">
        <p14:creationId xmlns:p14="http://schemas.microsoft.com/office/powerpoint/2010/main" val="4223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Should Choice Architecture Influence Economic Outcomes?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Standard neoclassical theory:  		    		       If transactions costs are small and stakes are large, choice architecture should not influence rational consumers.</a:t>
            </a:r>
          </a:p>
          <a:p>
            <a:pPr eaLnBrk="1" hangingPunct="1"/>
            <a:r>
              <a:rPr lang="en-US" sz="2400" dirty="0" smtClean="0"/>
              <a:t>In practice, defaults make an enormous difference:</a:t>
            </a:r>
          </a:p>
          <a:p>
            <a:pPr lvl="1" eaLnBrk="1" hangingPunct="1"/>
            <a:r>
              <a:rPr lang="en-US" sz="2400" dirty="0" smtClean="0"/>
              <a:t>Organ donation (Johnson and Goldstein 2003)</a:t>
            </a:r>
          </a:p>
          <a:p>
            <a:pPr lvl="1" eaLnBrk="1" hangingPunct="1"/>
            <a:r>
              <a:rPr lang="en-US" sz="2400" dirty="0" smtClean="0"/>
              <a:t>Car insurance</a:t>
            </a:r>
          </a:p>
          <a:p>
            <a:pPr lvl="1" eaLnBrk="1" hangingPunct="1"/>
            <a:r>
              <a:rPr lang="en-US" sz="2400" dirty="0" smtClean="0"/>
              <a:t>Car purchase options</a:t>
            </a:r>
          </a:p>
          <a:p>
            <a:pPr lvl="1" eaLnBrk="1" hangingPunct="1"/>
            <a:r>
              <a:rPr lang="en-US" sz="2400" dirty="0" smtClean="0"/>
              <a:t>Consent to receive e-mail marketing</a:t>
            </a:r>
          </a:p>
          <a:p>
            <a:pPr lvl="1" eaLnBrk="1" hangingPunct="1"/>
            <a:r>
              <a:rPr lang="en-US" sz="2400" dirty="0" smtClean="0"/>
              <a:t>Savings</a:t>
            </a:r>
          </a:p>
          <a:p>
            <a:pPr lvl="1" eaLnBrk="1" hangingPunct="1"/>
            <a:r>
              <a:rPr lang="en-US" sz="2400" dirty="0" smtClean="0"/>
              <a:t>Asset allocation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458200" cy="4411663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Seemingly minor nudges affect all saving and asset allocation outcomes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At least </a:t>
            </a:r>
            <a:r>
              <a:rPr lang="en-US" sz="2800" dirty="0"/>
              <a:t>f</a:t>
            </a:r>
            <a:r>
              <a:rPr lang="en-US" sz="2800" dirty="0" smtClean="0"/>
              <a:t>our psychological factors jointly contribute to these effects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Financial illiteracy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Endorsement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Complexity and transaction costs (bounded rationality)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Present-bias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(Status quo bias/Loss Aversion)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The surprising weakness of incentive- and information-based interventions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Extensions to health domain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5344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1. Seemingly minor nudges </a:t>
            </a:r>
            <a:r>
              <a:rPr lang="en-US" dirty="0"/>
              <a:t>a</a:t>
            </a:r>
            <a:r>
              <a:rPr lang="en-US" dirty="0" smtClean="0"/>
              <a:t>ffect </a:t>
            </a:r>
            <a:r>
              <a:rPr lang="en-US" dirty="0"/>
              <a:t>s</a:t>
            </a:r>
            <a:r>
              <a:rPr lang="en-US" dirty="0" smtClean="0"/>
              <a:t>aving and asset allocation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err="1" smtClean="0"/>
              <a:t>i</a:t>
            </a:r>
            <a:r>
              <a:rPr lang="en-US" b="1" dirty="0" smtClean="0"/>
              <a:t>.    Participation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ii.   Contribution rates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iii.  Asset allocation</a:t>
            </a:r>
            <a:endParaRPr lang="en-US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iv.  Pre-retirement distributions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v.  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Decumulation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/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annuitization</a:t>
            </a:r>
            <a:endParaRPr lang="en-US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7630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/>
            </a:r>
            <a:br>
              <a:rPr lang="en-US" sz="3600" smtClean="0"/>
            </a:br>
            <a:r>
              <a:rPr lang="en-US" sz="3600" smtClean="0"/>
              <a:t>Participation,</a:t>
            </a:r>
            <a:br>
              <a:rPr lang="en-US" sz="3600" smtClean="0"/>
            </a:br>
            <a:r>
              <a:rPr lang="en-US" sz="3600" smtClean="0"/>
              <a:t>Contribution rates, and </a:t>
            </a:r>
            <a:br>
              <a:rPr lang="en-US" sz="3600" smtClean="0"/>
            </a:br>
            <a:r>
              <a:rPr lang="en-US" sz="3600" smtClean="0"/>
              <a:t>Asset Allocation</a:t>
            </a:r>
          </a:p>
        </p:txBody>
      </p:sp>
      <p:sp>
        <p:nvSpPr>
          <p:cNvPr id="21507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838200" y="2286000"/>
            <a:ext cx="7337425" cy="4089400"/>
          </a:xfrm>
          <a:noFill/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dirty="0" smtClean="0"/>
              <a:t> </a:t>
            </a:r>
            <a:r>
              <a:rPr lang="en-US" sz="2400" b="1" dirty="0" smtClean="0"/>
              <a:t>Automatic Enrollment in a US 401(k) plan</a:t>
            </a:r>
          </a:p>
          <a:p>
            <a:pPr marL="177800" indent="-177800" eaLnBrk="1" hangingPunct="1"/>
            <a:endParaRPr lang="en-US" sz="2400" b="1" dirty="0" smtClean="0"/>
          </a:p>
          <a:p>
            <a:pPr marL="177800" indent="-177800" eaLnBrk="1" hangingPunct="1"/>
            <a:r>
              <a:rPr lang="en-US" sz="2400" dirty="0" smtClean="0"/>
              <a:t> Welcome to the company</a:t>
            </a:r>
          </a:p>
          <a:p>
            <a:pPr marL="177800" indent="-177800" eaLnBrk="1" hangingPunct="1"/>
            <a:r>
              <a:rPr lang="en-US" sz="2400" dirty="0" smtClean="0"/>
              <a:t> If you don’t do anything…</a:t>
            </a:r>
          </a:p>
          <a:p>
            <a:pPr marL="457200" lvl="1" indent="-165100" eaLnBrk="1" hangingPunct="1"/>
            <a:r>
              <a:rPr lang="en-US" sz="2400" dirty="0" smtClean="0"/>
              <a:t> You are automatically enrolled in the 401(k) </a:t>
            </a:r>
          </a:p>
          <a:p>
            <a:pPr marL="457200" lvl="1" indent="-165100" eaLnBrk="1" hangingPunct="1"/>
            <a:r>
              <a:rPr lang="en-US" sz="2400" dirty="0" smtClean="0"/>
              <a:t> You save 2% of your pay</a:t>
            </a:r>
          </a:p>
          <a:p>
            <a:pPr marL="177800" indent="-177800" eaLnBrk="1" hangingPunct="1"/>
            <a:r>
              <a:rPr lang="en-US" sz="2400" dirty="0" smtClean="0"/>
              <a:t> Call this phone number to opt out of enrollment or change your investment allocations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019800"/>
            <a:ext cx="6123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First study: </a:t>
            </a:r>
            <a:r>
              <a:rPr lang="en-US" sz="2800" dirty="0" err="1" smtClean="0"/>
              <a:t>Madrian</a:t>
            </a:r>
            <a:r>
              <a:rPr lang="en-US" sz="2800" dirty="0" smtClean="0"/>
              <a:t> and Shea (2001)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">
  <a:themeElements>
    <a:clrScheme name="1_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30978</TotalTime>
  <Words>10776</Words>
  <Application>Microsoft Office PowerPoint</Application>
  <PresentationFormat>On-screen Show (4:3)</PresentationFormat>
  <Paragraphs>2233</Paragraphs>
  <Slides>218</Slides>
  <Notes>137</Notes>
  <HiddenSlides>146</HiddenSlides>
  <MMClips>0</MMClips>
  <ScaleCrop>false</ScaleCrop>
  <HeadingPairs>
    <vt:vector size="6" baseType="variant">
      <vt:variant>
        <vt:lpstr>Theme</vt:lpstr>
      </vt:variant>
      <vt:variant>
        <vt:i4>13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218</vt:i4>
      </vt:variant>
    </vt:vector>
  </HeadingPairs>
  <TitlesOfParts>
    <vt:vector size="236" baseType="lpstr">
      <vt:lpstr>Network</vt:lpstr>
      <vt:lpstr>1_default</vt:lpstr>
      <vt:lpstr>3_default</vt:lpstr>
      <vt:lpstr>4_default</vt:lpstr>
      <vt:lpstr>2_default</vt:lpstr>
      <vt:lpstr>1_Network</vt:lpstr>
      <vt:lpstr>5_default</vt:lpstr>
      <vt:lpstr>1_Blank Presentation</vt:lpstr>
      <vt:lpstr>6_default</vt:lpstr>
      <vt:lpstr>Office Theme</vt:lpstr>
      <vt:lpstr>Edge</vt:lpstr>
      <vt:lpstr>2_Blank Presentation</vt:lpstr>
      <vt:lpstr>3_Blank Presentation</vt:lpstr>
      <vt:lpstr>Bitmap Image</vt:lpstr>
      <vt:lpstr>Chart</vt:lpstr>
      <vt:lpstr>Worksheet</vt:lpstr>
      <vt:lpstr>Document</vt:lpstr>
      <vt:lpstr>Equation</vt:lpstr>
      <vt:lpstr>PowerPoint Presentation</vt:lpstr>
      <vt:lpstr>Nine claims about household finance</vt:lpstr>
      <vt:lpstr>Nine claims about household finance</vt:lpstr>
      <vt:lpstr>Assessing Literacy: Numeracy </vt:lpstr>
      <vt:lpstr> Assessing Literacy: Inflation  </vt:lpstr>
      <vt:lpstr>Assessing Literacy: Risk Diversification</vt:lpstr>
      <vt:lpstr>How much do older people (ages 50+) know?</vt:lpstr>
      <vt:lpstr>Correct responses: By Gender</vt:lpstr>
      <vt:lpstr>Financial Literacy and Age</vt:lpstr>
      <vt:lpstr>Financial Literacy and Education</vt:lpstr>
      <vt:lpstr>Financial Literacy among the Young (23-27). NLSY: Percentage of correct responses</vt:lpstr>
      <vt:lpstr>Two Takeway Points</vt:lpstr>
      <vt:lpstr>Financial literacy matters</vt:lpstr>
      <vt:lpstr>More on the power of interest compounding (TNS)</vt:lpstr>
      <vt:lpstr>Payment options: Loaning money to the retailer (TNS)</vt:lpstr>
      <vt:lpstr>Who has lower debt literacy? Differences between men and women</vt:lpstr>
      <vt:lpstr>People who make errors have “difficulties paying off debt.”</vt:lpstr>
      <vt:lpstr>PowerPoint Presentation</vt:lpstr>
      <vt:lpstr>PowerPoint Presentation</vt:lpstr>
      <vt:lpstr>PowerPoint Presentation</vt:lpstr>
      <vt:lpstr>PowerPoint Presentation</vt:lpstr>
      <vt:lpstr>Nine claims about household finance</vt:lpstr>
      <vt:lpstr>Households live hand to mouth Lusardi and Tufano (2009)</vt:lpstr>
      <vt:lpstr>Households live hand to mouth (Board of Governors of the Federal Reserve System 2016) </vt:lpstr>
      <vt:lpstr>PowerPoint Presentation</vt:lpstr>
      <vt:lpstr>PowerPoint Presentation</vt:lpstr>
      <vt:lpstr>PowerPoint Presentation</vt:lpstr>
      <vt:lpstr>2013 Survey of Consumer Finances (Beshears et al 2017)</vt:lpstr>
      <vt:lpstr>PowerPoint Presentation</vt:lpstr>
      <vt:lpstr>Decomposition of household wealth, age 60-69, +/- 5 percentile points from median</vt:lpstr>
      <vt:lpstr>Decomposition of household wealth, age 50-59, +/- 5 percentile points from median</vt:lpstr>
      <vt:lpstr>Decomposition of household wealth, age 30-39, +/- 5 percentile points from median</vt:lpstr>
      <vt:lpstr>High School education</vt:lpstr>
      <vt:lpstr>High Marginal Propensity to Consume</vt:lpstr>
      <vt:lpstr>High MPC’s out of liquid wealth Shapiro (2005)</vt:lpstr>
      <vt:lpstr>The data can reject a number of alternative hypotheses.</vt:lpstr>
      <vt:lpstr>High MPC’s out of Social security Mastrobuoni and Weinberg (2009) </vt:lpstr>
      <vt:lpstr>Lifecycle simulations (Angeletos et al 2001)</vt:lpstr>
      <vt:lpstr>Preferences</vt:lpstr>
      <vt:lpstr>Predictions (HS education)</vt:lpstr>
      <vt:lpstr>LRT Simulation Model</vt:lpstr>
      <vt:lpstr>Laibson, Repetto, and Tobacman (2012)</vt:lpstr>
      <vt:lpstr>LRT Results:</vt:lpstr>
      <vt:lpstr>Households have a low MPC  out of illiquid wealth </vt:lpstr>
      <vt:lpstr>Nine claims about household finance</vt:lpstr>
      <vt:lpstr>PowerPoint Presentation</vt:lpstr>
      <vt:lpstr>One year of index fund fees on  a $10,000 investment</vt:lpstr>
      <vt:lpstr>Experimental conditions</vt:lpstr>
      <vt:lpstr>Fees paid by control groups (prospectus only)</vt:lpstr>
      <vt:lpstr>Ranking of factor importance</vt:lpstr>
      <vt:lpstr>Effect of fee treatment  (prospectus plus 1-page sheet highlighting fees)</vt:lpstr>
      <vt:lpstr>Ranking of factor importance</vt:lpstr>
      <vt:lpstr>Returns treatment effect on average returns since inception</vt:lpstr>
      <vt:lpstr>Returns treatment effect on fees</vt:lpstr>
      <vt:lpstr>Ranking of factor importance</vt:lpstr>
      <vt:lpstr>Lack of confidence and fees (all revealed preferences are not created equal)</vt:lpstr>
      <vt:lpstr>PowerPoint Presentation</vt:lpstr>
      <vt:lpstr>We conducted one version with Harvard staff as subjects</vt:lpstr>
      <vt:lpstr>Data from Harvard Staff</vt:lpstr>
      <vt:lpstr>Data from Harvard Staff</vt:lpstr>
      <vt:lpstr>$100 bills on the sidewalk Choi, Laibson, Madrian (2009) </vt:lpstr>
      <vt:lpstr>Financial education  Choi, Laibson, Madrian, Metrick (2004)  </vt:lpstr>
      <vt:lpstr>Effect of education is positive but small</vt:lpstr>
      <vt:lpstr>Effect of education is positive but small</vt:lpstr>
      <vt:lpstr>Effect of education is positive but small</vt:lpstr>
      <vt:lpstr>PowerPoint Presentation</vt:lpstr>
      <vt:lpstr>Information and disclosure generally don’t do much on their own</vt:lpstr>
      <vt:lpstr>Social marketing and peer effects Beshears, Choi, Laibson, Madrian, Milkman (2014)</vt:lpstr>
      <vt:lpstr>PowerPoint Presentation</vt:lpstr>
      <vt:lpstr>Variation in peer information has  no net impact on savings behavior </vt:lpstr>
      <vt:lpstr>Nine claims about household finance</vt:lpstr>
      <vt:lpstr>Procrastination in retirement savings Choi, Laibson, Madrian, Metrick (2002)</vt:lpstr>
      <vt:lpstr> Typical breakdown among 100 employees</vt:lpstr>
      <vt:lpstr>Credit card pay down Kuchler (2015) </vt:lpstr>
      <vt:lpstr>Estimating discount functions with  consumption choices over the lifecycle Laibson, Maxted, Repetto, Tobacman (2017)</vt:lpstr>
      <vt:lpstr>Methodology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Nine claims about household finance</vt:lpstr>
      <vt:lpstr>Opt-in enrollment</vt:lpstr>
      <vt:lpstr>Active Choice</vt:lpstr>
      <vt:lpstr>PowerPoint Presentation</vt:lpstr>
      <vt:lpstr>PowerPoint Presentation</vt:lpstr>
      <vt:lpstr>Participation in 401K plans (for a typical firm)</vt:lpstr>
      <vt:lpstr>Gauging employee attitudes to automatic enrollment</vt:lpstr>
      <vt:lpstr>However, there is a new wave of evidence on leakage and crowd-out</vt:lpstr>
      <vt:lpstr>Save More Tomorrow (SMarT) Benartzi and Thaler (2004)</vt:lpstr>
      <vt:lpstr>Save More Tomorrow (SMarT) Benartzi and Thaler (2004)</vt:lpstr>
      <vt:lpstr>The First SMarT Program (cont.) </vt:lpstr>
      <vt:lpstr>Participation Data</vt:lpstr>
      <vt:lpstr>Saving Rates</vt:lpstr>
      <vt:lpstr>Lessons from SMarT</vt:lpstr>
      <vt:lpstr>Should Choice Architecture Influence Economic Outcomes?</vt:lpstr>
      <vt:lpstr>Outline</vt:lpstr>
      <vt:lpstr>1. Seemingly minor nudges affect saving and asset allocation</vt:lpstr>
      <vt:lpstr> Participation, Contribution rates, and  Asset Allocation</vt:lpstr>
      <vt:lpstr>PowerPoint Presentation</vt:lpstr>
      <vt:lpstr>PowerPoint Presentation</vt:lpstr>
      <vt:lpstr>Choi, Laibson, Madrian, Metrick (2004)</vt:lpstr>
      <vt:lpstr>Employees enrolled under auto-enrollment cluster at the default contribution rate.</vt:lpstr>
      <vt:lpstr>Participants stay at the automatic enrollment defaults for a long time.</vt:lpstr>
      <vt:lpstr>Automatic enrollment: Summary</vt:lpstr>
      <vt:lpstr>Gauging employee attitudes to automatic enrollment</vt:lpstr>
      <vt:lpstr>Additional evidence on Asset Allocation</vt:lpstr>
      <vt:lpstr>Active Choice</vt:lpstr>
      <vt:lpstr>The Flypaper Effect in Individual Investor Asset Allocation  (Choi, Laibson, Madrian 2009)</vt:lpstr>
      <vt:lpstr>Consequences of the two regimes</vt:lpstr>
      <vt:lpstr>Cash Distributions</vt:lpstr>
      <vt:lpstr>Post-Retirement Distributions</vt:lpstr>
      <vt:lpstr>Defined Benefit Pension Annuitization</vt:lpstr>
      <vt:lpstr>Defined Benefit Pension Annuitization</vt:lpstr>
      <vt:lpstr>Other limits to default effects</vt:lpstr>
      <vt:lpstr>PowerPoint Presentation</vt:lpstr>
      <vt:lpstr>PowerPoint Presentation</vt:lpstr>
      <vt:lpstr>PowerPoint Presentation</vt:lpstr>
      <vt:lpstr>2. Four mutually compatible psychological factors contribute to default effects</vt:lpstr>
      <vt:lpstr>PowerPoint Presentation</vt:lpstr>
      <vt:lpstr>PowerPoint Presentation</vt:lpstr>
      <vt:lpstr>PowerPoint Presentation</vt:lpstr>
      <vt:lpstr>More data on financial illiteracy</vt:lpstr>
      <vt:lpstr>PowerPoint Presentation</vt:lpstr>
      <vt:lpstr>PowerPoint Presentation</vt:lpstr>
      <vt:lpstr>PowerPoint Presentation</vt:lpstr>
      <vt:lpstr>One year of index fund fees on  a $10,000 investment</vt:lpstr>
      <vt:lpstr>Experimental conditions</vt:lpstr>
      <vt:lpstr>Fees paid by control groups (prospectus only)</vt:lpstr>
      <vt:lpstr>Ranking of factor importance</vt:lpstr>
      <vt:lpstr>Effect of fee treatment  (prospectus plus 1-page sheet highlighting fees)</vt:lpstr>
      <vt:lpstr>Ranking of factor importance</vt:lpstr>
      <vt:lpstr>Returns treatment effect on average returns since inception</vt:lpstr>
      <vt:lpstr>Returns treatment effect on fees</vt:lpstr>
      <vt:lpstr>Ranking of factor importance</vt:lpstr>
      <vt:lpstr>Lack of confidence and fees (all revealed preferences are not created equal)</vt:lpstr>
      <vt:lpstr>We conducted one version with Harvard staff as subjects</vt:lpstr>
      <vt:lpstr>Data from Harvard Staff</vt:lpstr>
      <vt:lpstr>Data from Harvard Staff</vt:lpstr>
      <vt:lpstr>PowerPoint Presentation</vt:lpstr>
      <vt:lpstr>PowerPoint Presentation</vt:lpstr>
      <vt:lpstr>ii. Endorsement</vt:lpstr>
      <vt:lpstr>PowerPoint Presentation</vt:lpstr>
      <vt:lpstr>PowerPoint Presentation</vt:lpstr>
      <vt:lpstr>iii. Complexity</vt:lpstr>
      <vt:lpstr>PowerPoint Presentation</vt:lpstr>
      <vt:lpstr>PowerPoint Presentation</vt:lpstr>
      <vt:lpstr>Complexity and Quick Enrollment</vt:lpstr>
      <vt:lpstr>Complexity and Quick Enrollment</vt:lpstr>
      <vt:lpstr>PowerPoint Presentation</vt:lpstr>
      <vt:lpstr>PowerPoint Presentation</vt:lpstr>
      <vt:lpstr>iv.  Present-Biased Preferences</vt:lpstr>
      <vt:lpstr>Lusardi and Tufano (2009)</vt:lpstr>
      <vt:lpstr>PowerPoint Presentation</vt:lpstr>
      <vt:lpstr>PowerPoint Presentation</vt:lpstr>
      <vt:lpstr>Laibson, Repetto, and Tobacman (2004)</vt:lpstr>
      <vt:lpstr>LRT Simulation Model</vt:lpstr>
      <vt:lpstr>LRT Results:</vt:lpstr>
      <vt:lpstr>Intuition</vt:lpstr>
      <vt:lpstr>Procrastination (assume b = ½ , d = 1).</vt:lpstr>
      <vt:lpstr>Interaction with financial illiteracy</vt:lpstr>
      <vt:lpstr>Interaction with endorsement and complexity</vt:lpstr>
      <vt:lpstr>Procrastination in retirement savings Choi, Laibson, Madrian, Metrick (2002)</vt:lpstr>
      <vt:lpstr> Typical breakdown among 100 employees</vt:lpstr>
      <vt:lpstr>3. Alternative Policies</vt:lpstr>
      <vt:lpstr>$100 bills on the sidewalk Choi, Laibson, Madrian (2009) </vt:lpstr>
      <vt:lpstr>Financial education  Choi, Laibson, Madrian, Metrick (2004)  </vt:lpstr>
      <vt:lpstr>Effect of education is positive but small</vt:lpstr>
      <vt:lpstr>Effect of education is positive but small</vt:lpstr>
      <vt:lpstr>Effect of education is positive but small</vt:lpstr>
      <vt:lpstr>PowerPoint Presentation</vt:lpstr>
      <vt:lpstr>Information and disclosure generally don’t do much on their own</vt:lpstr>
      <vt:lpstr>Social marketing and peer effects Beshears, Choi, Laibson, Madrian, Milkman (2011)</vt:lpstr>
      <vt:lpstr>PowerPoint Presentation</vt:lpstr>
      <vt:lpstr>Variation in peer information has  no net impact on savings behavior </vt:lpstr>
      <vt:lpstr>4. Behavioral mechanism design</vt:lpstr>
      <vt:lpstr>PowerPoint Presentation</vt:lpstr>
      <vt:lpstr>A specific example:  Optimal Defaults – public policy</vt:lpstr>
      <vt:lpstr>Basic set-up of problem</vt:lpstr>
      <vt:lpstr>Specific Details</vt:lpstr>
      <vt:lpstr>Timing of game</vt:lpstr>
      <vt:lpstr>Sophisticated procrastination</vt:lpstr>
      <vt:lpstr>PowerPoint Presentation</vt:lpstr>
      <vt:lpstr>PowerPoint Presentation</vt:lpstr>
      <vt:lpstr>How does introducing β &lt; 1 change the expected delay time?</vt:lpstr>
      <vt:lpstr>V vs. V hat</vt:lpstr>
      <vt:lpstr>A model of procrastination: naifs</vt:lpstr>
      <vt:lpstr>PowerPoint Presentation</vt:lpstr>
      <vt:lpstr>PowerPoint Presentation</vt:lpstr>
      <vt:lpstr>PowerPoint Presentation</vt:lpstr>
      <vt:lpstr>Summary</vt:lpstr>
      <vt:lpstr>That completes theory of consumer behavior. Now solve for government’s optimal policy.</vt:lpstr>
      <vt:lpstr>Optimal ‘Defaults’</vt:lpstr>
      <vt:lpstr>PowerPoint Presentation</vt:lpstr>
      <vt:lpstr>Lessons from theoretical  analysis of defaults</vt:lpstr>
      <vt:lpstr>Empirical evidence on active choice Carroll, Choi, Laibson, Madrian, Metrick (2009)  </vt:lpstr>
      <vt:lpstr>PowerPoint Presentation</vt:lpstr>
      <vt:lpstr>Active choice in 401(k) plans</vt:lpstr>
      <vt:lpstr>Other active choice interventions</vt:lpstr>
      <vt:lpstr>Regulatory use of defaults: Card Act Agarwal, Chomsisengphet, Mahoney, Stroebel (2014)</vt:lpstr>
      <vt:lpstr>Card Act: Phase 1 – August 20, 2009: </vt:lpstr>
      <vt:lpstr>Card Act: Phase 2 – February 22, 2010:</vt:lpstr>
      <vt:lpstr>Card Act: Phase 3 – August 22, 2010: </vt:lpstr>
      <vt:lpstr>PowerPoint Presentation</vt:lpstr>
      <vt:lpstr>PowerPoint Presentation</vt:lpstr>
      <vt:lpstr>Households receive bad advice</vt:lpstr>
      <vt:lpstr>Translation to the health domain</vt:lpstr>
      <vt:lpstr>Information and disclosure generally don’t do much on their own</vt:lpstr>
      <vt:lpstr>Flu shot study: Control Condition</vt:lpstr>
      <vt:lpstr>Flu Shot Study: Date Plan Condition</vt:lpstr>
      <vt:lpstr>Date/Time Plan Condition</vt:lpstr>
      <vt:lpstr>Flu shot adherence  Milkman, Beshears, Choi, Laibson, and Madrian 2011</vt:lpstr>
      <vt:lpstr>Use Active Choice to encourage adoption of Home Delivery  of chronic medication Beshears, Choi, Laibson, and Madrian (in preparation)</vt:lpstr>
      <vt:lpstr>Home Delivery Utilization for All Drug Classes</vt:lpstr>
      <vt:lpstr>Results from pilot study on 54,863 employees without home delivery taking chronic medication  </vt:lpstr>
      <vt:lpstr>Results from pilot study at one company</vt:lpstr>
      <vt:lpstr>Outline</vt:lpstr>
      <vt:lpstr>Nine claims about household finance</vt:lpstr>
    </vt:vector>
  </TitlesOfParts>
  <Company>The Wharton School of Business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Default Options for Retirement Saving Outcomes:  Evidence from the United States</dc:title>
  <dc:creator>Brigitte C. Madrian</dc:creator>
  <cp:lastModifiedBy>Sall, Emily DePuy</cp:lastModifiedBy>
  <cp:revision>365</cp:revision>
  <cp:lastPrinted>2018-04-11T13:50:45Z</cp:lastPrinted>
  <dcterms:created xsi:type="dcterms:W3CDTF">2005-10-12T15:03:06Z</dcterms:created>
  <dcterms:modified xsi:type="dcterms:W3CDTF">2018-06-29T12:12:57Z</dcterms:modified>
</cp:coreProperties>
</file>