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1"/>
  </p:sldMasterIdLst>
  <p:notesMasterIdLst>
    <p:notesMasterId r:id="rId50"/>
  </p:notesMasterIdLst>
  <p:handoutMasterIdLst>
    <p:handoutMasterId r:id="rId51"/>
  </p:handoutMasterIdLst>
  <p:sldIdLst>
    <p:sldId id="352" r:id="rId2"/>
    <p:sldId id="396" r:id="rId3"/>
    <p:sldId id="554" r:id="rId4"/>
    <p:sldId id="611" r:id="rId5"/>
    <p:sldId id="617" r:id="rId6"/>
    <p:sldId id="565" r:id="rId7"/>
    <p:sldId id="613" r:id="rId8"/>
    <p:sldId id="614" r:id="rId9"/>
    <p:sldId id="615" r:id="rId10"/>
    <p:sldId id="612" r:id="rId11"/>
    <p:sldId id="566" r:id="rId12"/>
    <p:sldId id="569" r:id="rId13"/>
    <p:sldId id="572" r:id="rId14"/>
    <p:sldId id="571" r:id="rId15"/>
    <p:sldId id="573" r:id="rId16"/>
    <p:sldId id="575" r:id="rId17"/>
    <p:sldId id="576" r:id="rId18"/>
    <p:sldId id="577" r:id="rId19"/>
    <p:sldId id="578" r:id="rId20"/>
    <p:sldId id="579" r:id="rId21"/>
    <p:sldId id="580" r:id="rId22"/>
    <p:sldId id="582" r:id="rId23"/>
    <p:sldId id="581" r:id="rId24"/>
    <p:sldId id="583" r:id="rId25"/>
    <p:sldId id="608" r:id="rId26"/>
    <p:sldId id="618" r:id="rId27"/>
    <p:sldId id="603" r:id="rId28"/>
    <p:sldId id="616" r:id="rId29"/>
    <p:sldId id="622" r:id="rId30"/>
    <p:sldId id="588" r:id="rId31"/>
    <p:sldId id="599" r:id="rId32"/>
    <p:sldId id="600" r:id="rId33"/>
    <p:sldId id="619" r:id="rId34"/>
    <p:sldId id="537" r:id="rId35"/>
    <p:sldId id="555" r:id="rId36"/>
    <p:sldId id="556" r:id="rId37"/>
    <p:sldId id="557" r:id="rId38"/>
    <p:sldId id="558" r:id="rId39"/>
    <p:sldId id="559" r:id="rId40"/>
    <p:sldId id="563" r:id="rId41"/>
    <p:sldId id="564" r:id="rId42"/>
    <p:sldId id="602" r:id="rId43"/>
    <p:sldId id="620" r:id="rId44"/>
    <p:sldId id="610" r:id="rId45"/>
    <p:sldId id="624" r:id="rId46"/>
    <p:sldId id="623" r:id="rId47"/>
    <p:sldId id="621" r:id="rId48"/>
    <p:sldId id="605" r:id="rId49"/>
  </p:sldIdLst>
  <p:sldSz cx="9144000" cy="6858000" type="screen4x3"/>
  <p:notesSz cx="6881813" cy="92964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85915" autoAdjust="0"/>
  </p:normalViewPr>
  <p:slideViewPr>
    <p:cSldViewPr>
      <p:cViewPr>
        <p:scale>
          <a:sx n="50" d="100"/>
          <a:sy n="50" d="100"/>
        </p:scale>
        <p:origin x="-9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1EF51015-2D41-4661-8EE2-B9DBFD590656}" type="datetime1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C67241FE-C3BE-47AC-8496-F82E8C7DF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9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CE2BC683-207B-4D5B-9D4C-226BAABF0D0F}" type="datetime1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35433C4-06D5-4A85-AB13-EAE555AF2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98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9500A57C-BCAA-4947-A0CB-AF510664C3A0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2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3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86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09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23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77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10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82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04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79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2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2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22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20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22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21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78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22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52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23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70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24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10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26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96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32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156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682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33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3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6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32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947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386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990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14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250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858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381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971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43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18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4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219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141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6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901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47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880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6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5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48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4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24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9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6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F7BF-D8AE-469A-82F3-BB78B74488A7}" type="datetime1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B038-86A2-4717-ADEC-C37075758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4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940B-E934-4715-B38F-4B5A97F4822A}" type="datetime1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7871-C4E3-4795-A3A2-8BF6A8A65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5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47F4A-7784-4243-909F-D209D7F38896}" type="datetime1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B5D5-C730-4258-8FDC-B186BA04B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1B82-D421-42F1-86FA-33B6636B91FE}" type="datetime1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56BE4-C732-4348-A74F-B9CC50B2E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8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BA26-821B-442C-8EBE-A84E7A27B374}" type="datetime1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D7319-FA69-4FD0-B272-BA76EC3EC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F0BF-8B11-4B58-870B-203780C58EF2}" type="datetime1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0F1A4-C287-4AF5-AB89-37A1668EA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9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86EF-B65E-46D5-8214-E14944853FD3}" type="datetime1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82194-8394-4006-AB80-20DF40C7D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8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8A2B-6E54-401B-BE59-A769E0A719CC}" type="datetime1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DD16-B5D8-4008-AE15-CE7111C3C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F5A45-051C-48EB-98FC-0E1DC670EFD1}" type="datetime1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495AF-DB9D-4229-961B-5BE5357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1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3DDB6-3DD5-40E8-8379-E2FCCFC1843F}" type="datetime1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3850-92FB-428E-9E55-C4CB781FB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2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1336-2104-44A2-9A60-16DE7A6F9B80}" type="datetime1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0B20F-6E12-4230-A158-0FC406CC4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5097C53F-4D42-43F7-889A-AC9DD79903CD}" type="datetime1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Constantia" pitchFamily="1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AE85CDF8-F9A2-4724-BB41-68B17009B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76" r:id="rId2"/>
    <p:sldLayoutId id="2147484984" r:id="rId3"/>
    <p:sldLayoutId id="2147484977" r:id="rId4"/>
    <p:sldLayoutId id="2147484978" r:id="rId5"/>
    <p:sldLayoutId id="2147484979" r:id="rId6"/>
    <p:sldLayoutId id="2147484980" r:id="rId7"/>
    <p:sldLayoutId id="2147484985" r:id="rId8"/>
    <p:sldLayoutId id="2147484986" r:id="rId9"/>
    <p:sldLayoutId id="2147484981" r:id="rId10"/>
    <p:sldLayoutId id="21474849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pitchFamily="-112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  <a:ea typeface="ＭＳ Ｐゴシック" pitchFamily="-112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  <a:ea typeface="ＭＳ Ｐゴシック" pitchFamily="-112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  <a:ea typeface="ＭＳ Ｐゴシック" pitchFamily="-112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  <a:ea typeface="ＭＳ Ｐゴシック" pitchFamily="-112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pitchFamily="-112" charset="-128"/>
          <a:cs typeface="ＭＳ Ｐゴシック" charset="-128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en-US" sz="2800" b="1" dirty="0" smtClean="0"/>
              <a:t>2018 Behavioral Summer Camp:</a:t>
            </a:r>
            <a:br>
              <a:rPr lang="en-US" sz="2800" b="1" dirty="0" smtClean="0"/>
            </a:br>
            <a:r>
              <a:rPr lang="en-US" sz="2800" b="1" dirty="0" smtClean="0"/>
              <a:t>Behavioral Labor Economics</a:t>
            </a:r>
            <a:endParaRPr sz="2800" dirty="0" smtClean="0"/>
          </a:p>
        </p:txBody>
      </p:sp>
      <p:sp>
        <p:nvSpPr>
          <p:cNvPr id="6147" name="Subtitle 3"/>
          <p:cNvSpPr>
            <a:spLocks noGrp="1"/>
          </p:cNvSpPr>
          <p:nvPr>
            <p:ph type="subTitle" idx="1"/>
          </p:nvPr>
        </p:nvSpPr>
        <p:spPr>
          <a:xfrm>
            <a:off x="990600" y="3200400"/>
            <a:ext cx="7315200" cy="20574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Stefano DellaVigna, UC Berkeley and NBER</a:t>
            </a:r>
          </a:p>
          <a:p>
            <a:endParaRPr lang="en-US" sz="2400" dirty="0"/>
          </a:p>
          <a:p>
            <a:r>
              <a:rPr lang="en-US" sz="2400" dirty="0" smtClean="0"/>
              <a:t>(with Alex Mas, Princeton and NBER</a:t>
            </a:r>
          </a:p>
          <a:p>
            <a:r>
              <a:rPr lang="en-US" sz="2400" dirty="0" smtClean="0"/>
              <a:t>for </a:t>
            </a:r>
            <a:r>
              <a:rPr lang="en-US" sz="2400" i="1" dirty="0" smtClean="0"/>
              <a:t>Handbook of Behavioral Economics, </a:t>
            </a:r>
            <a:r>
              <a:rPr lang="en-US" sz="2400" dirty="0" smtClean="0"/>
              <a:t>Vol. </a:t>
            </a:r>
            <a:r>
              <a:rPr lang="en-US" sz="2400" smtClean="0"/>
              <a:t>2)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June 27,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Effort: Social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 smtClean="0"/>
              <a:t>Second key component: motivation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If motivation important for effort, may justify paying higher wages to trigger reciprocity </a:t>
            </a:r>
            <a:r>
              <a:rPr lang="en-US" sz="1800" dirty="0" smtClean="0"/>
              <a:t>(</a:t>
            </a:r>
            <a:r>
              <a:rPr lang="en-US" sz="1800" dirty="0" err="1" smtClean="0"/>
              <a:t>Akerlof</a:t>
            </a:r>
            <a:r>
              <a:rPr lang="en-US" sz="1800" dirty="0" smtClean="0"/>
              <a:t> 1981)</a:t>
            </a:r>
            <a:endParaRPr lang="en-US" dirty="0"/>
          </a:p>
          <a:p>
            <a:pPr marL="381000" indent="-381000" eaLnBrk="1" hangingPunct="1">
              <a:defRPr/>
            </a:pPr>
            <a:endParaRPr lang="en-US" sz="2400" dirty="0" smtClean="0"/>
          </a:p>
          <a:p>
            <a:pPr marL="381000" indent="-381000" eaLnBrk="1" hangingPunct="1">
              <a:defRPr/>
            </a:pPr>
            <a:r>
              <a:rPr lang="en-US" dirty="0" smtClean="0"/>
              <a:t>Two dimensions of motivation:</a:t>
            </a:r>
          </a:p>
          <a:p>
            <a:pPr marL="655638" lvl="1" indent="-381000" eaLnBrk="1" hangingPunct="1">
              <a:defRPr/>
            </a:pPr>
            <a:r>
              <a:rPr lang="en-US" sz="2200" i="1" dirty="0" smtClean="0"/>
              <a:t>Vertical Social Preferences</a:t>
            </a:r>
            <a:r>
              <a:rPr lang="en-US" sz="2200" dirty="0" smtClean="0"/>
              <a:t> (toward employer)</a:t>
            </a:r>
          </a:p>
          <a:p>
            <a:pPr marL="655638" lvl="1" indent="-381000" eaLnBrk="1" hangingPunct="1">
              <a:defRPr/>
            </a:pPr>
            <a:r>
              <a:rPr lang="en-US" sz="2200" i="1" dirty="0" smtClean="0"/>
              <a:t>Horizontal Social Preferences</a:t>
            </a:r>
            <a:r>
              <a:rPr lang="en-US" sz="2200" dirty="0" smtClean="0"/>
              <a:t> (toward co-employees)</a:t>
            </a:r>
            <a:endParaRPr lang="en-US" sz="2000" dirty="0" smtClean="0"/>
          </a:p>
          <a:p>
            <a:pPr marL="655638" lvl="1" indent="-381000" eaLnBrk="1" hangingPunct="1">
              <a:defRPr/>
            </a:pPr>
            <a:endParaRPr lang="en-US" sz="1800" dirty="0" smtClean="0"/>
          </a:p>
          <a:p>
            <a:pPr marL="381000" indent="-381000" eaLnBrk="1" hangingPunct="1">
              <a:defRPr/>
            </a:pPr>
            <a:r>
              <a:rPr lang="en-US" dirty="0" smtClean="0"/>
              <a:t>Two dimensions of effort: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Extra effort that helps the employer </a:t>
            </a:r>
            <a:r>
              <a:rPr lang="en-US" sz="2000" dirty="0" smtClean="0"/>
              <a:t>(e.g., fix production defect)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Boycott that hurts employer </a:t>
            </a:r>
            <a:r>
              <a:rPr lang="en-US" sz="2000" dirty="0" smtClean="0"/>
              <a:t>(e.g., stealing stationery)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384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Effort, Model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066800"/>
            <a:ext cx="851214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Effort, </a:t>
            </a:r>
            <a:r>
              <a:rPr lang="en-US" sz="3200" dirty="0"/>
              <a:t>Vertical Preferences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04" y="1219200"/>
            <a:ext cx="856869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Effort, </a:t>
            </a:r>
            <a:r>
              <a:rPr lang="en-US" sz="3200" dirty="0"/>
              <a:t>Vertical Preferences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620000" cy="56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Effort, </a:t>
            </a:r>
            <a:r>
              <a:rPr lang="en-US" sz="3200" dirty="0"/>
              <a:t>Vertical Preferences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143000"/>
            <a:ext cx="844729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Effort, </a:t>
            </a:r>
            <a:r>
              <a:rPr lang="en-US" sz="3200" dirty="0"/>
              <a:t>Vertical Preferences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7848600" cy="546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Effort, Horizontal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832539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Effort, </a:t>
            </a:r>
            <a:r>
              <a:rPr lang="en-US" sz="3200" dirty="0"/>
              <a:t>Horizontal Preferences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8160796" cy="55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Effort, </a:t>
            </a:r>
            <a:r>
              <a:rPr lang="en-US" sz="3200" dirty="0"/>
              <a:t>Horizontal Preferences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853025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Effort, </a:t>
            </a:r>
            <a:r>
              <a:rPr lang="en-US" sz="3200" dirty="0"/>
              <a:t>Horizontal Preferences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5943600" cy="58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Behavioral Economics by Field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Fields of applications of Behavioral Economics</a:t>
            </a:r>
          </a:p>
          <a:p>
            <a:pPr eaLnBrk="1" hangingPunct="1">
              <a:defRPr/>
            </a:pPr>
            <a:r>
              <a:rPr lang="en-US" sz="2800" dirty="0" smtClean="0"/>
              <a:t>1980s and 1990s</a:t>
            </a:r>
            <a:endParaRPr lang="en-US" sz="2800" dirty="0"/>
          </a:p>
          <a:p>
            <a:pPr lvl="1" eaLnBrk="1" hangingPunct="1">
              <a:defRPr/>
            </a:pPr>
            <a:r>
              <a:rPr lang="en-US" i="1" dirty="0" smtClean="0"/>
              <a:t>Behavioral Finance</a:t>
            </a:r>
            <a:r>
              <a:rPr lang="en-US" dirty="0" smtClean="0"/>
              <a:t> (</a:t>
            </a:r>
            <a:r>
              <a:rPr lang="en-US" i="1" dirty="0" smtClean="0"/>
              <a:t>Asset Pricing</a:t>
            </a:r>
            <a:r>
              <a:rPr lang="en-US" dirty="0" smtClean="0"/>
              <a:t>) </a:t>
            </a:r>
          </a:p>
          <a:p>
            <a:pPr lvl="1" eaLnBrk="1" hangingPunct="1">
              <a:defRPr/>
            </a:pPr>
            <a:r>
              <a:rPr lang="en-US" i="1" dirty="0" smtClean="0"/>
              <a:t>Behavioral Household Finance</a:t>
            </a:r>
          </a:p>
          <a:p>
            <a:pPr eaLnBrk="1" hangingPunct="1">
              <a:defRPr/>
            </a:pPr>
            <a:r>
              <a:rPr lang="en-US" sz="2800" dirty="0" smtClean="0"/>
              <a:t>2000 on</a:t>
            </a:r>
          </a:p>
          <a:p>
            <a:pPr lvl="1" eaLnBrk="1" hangingPunct="1">
              <a:defRPr/>
            </a:pPr>
            <a:r>
              <a:rPr lang="en-US" i="1" dirty="0" smtClean="0"/>
              <a:t>Behavioral Corporate Finance</a:t>
            </a:r>
          </a:p>
          <a:p>
            <a:pPr lvl="1" eaLnBrk="1" hangingPunct="1">
              <a:defRPr/>
            </a:pPr>
            <a:r>
              <a:rPr lang="en-US" i="1" dirty="0"/>
              <a:t>Behavioral Development Economics</a:t>
            </a:r>
          </a:p>
          <a:p>
            <a:pPr lvl="1" eaLnBrk="1" hangingPunct="1">
              <a:defRPr/>
            </a:pPr>
            <a:r>
              <a:rPr lang="en-US" i="1" dirty="0" smtClean="0"/>
              <a:t>Behavioral </a:t>
            </a:r>
            <a:r>
              <a:rPr lang="en-US" i="1" dirty="0"/>
              <a:t>Industrial Organization</a:t>
            </a:r>
          </a:p>
          <a:p>
            <a:pPr eaLnBrk="1" hangingPunct="1">
              <a:defRPr/>
            </a:pPr>
            <a:r>
              <a:rPr lang="en-US" dirty="0" smtClean="0"/>
              <a:t>Last 5-10 years</a:t>
            </a:r>
          </a:p>
          <a:p>
            <a:pPr marL="655638" lvl="1" indent="-381000" eaLnBrk="1" hangingPunct="1">
              <a:defRPr/>
            </a:pPr>
            <a:r>
              <a:rPr lang="en-US" i="1" dirty="0"/>
              <a:t>Behavioral Public Finance</a:t>
            </a:r>
            <a:endParaRPr lang="en-US" dirty="0"/>
          </a:p>
          <a:p>
            <a:pPr marL="655638" lvl="1" indent="-381000" eaLnBrk="1" hangingPunct="1">
              <a:defRPr/>
            </a:pPr>
            <a:r>
              <a:rPr lang="en-US" i="1" dirty="0" smtClean="0"/>
              <a:t>Behavioral </a:t>
            </a:r>
            <a:r>
              <a:rPr lang="en-US" i="1" dirty="0"/>
              <a:t>Health Economics</a:t>
            </a:r>
          </a:p>
          <a:p>
            <a:pPr marL="655638" lvl="1" indent="-381000" eaLnBrk="1" hangingPunct="1">
              <a:defRPr/>
            </a:pPr>
            <a:r>
              <a:rPr lang="en-US" i="1" dirty="0" smtClean="0"/>
              <a:t>Behavioral </a:t>
            </a:r>
            <a:r>
              <a:rPr lang="en-US" i="1" dirty="0"/>
              <a:t>Political Economy</a:t>
            </a:r>
          </a:p>
          <a:p>
            <a:pPr marL="655638" lvl="1" indent="-381000" eaLnBrk="1" hangingPunct="1">
              <a:defRPr/>
            </a:pPr>
            <a:r>
              <a:rPr lang="en-US" i="1" dirty="0" smtClean="0"/>
              <a:t>Behavioral </a:t>
            </a:r>
            <a:r>
              <a:rPr lang="en-US" i="1" dirty="0"/>
              <a:t>Education </a:t>
            </a:r>
            <a:r>
              <a:rPr lang="en-US" i="1" dirty="0" smtClean="0"/>
              <a:t>Economics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Effort, </a:t>
            </a:r>
            <a:r>
              <a:rPr lang="en-US" sz="3200" dirty="0"/>
              <a:t>Horizontal Preferences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8200"/>
            <a:ext cx="7251375" cy="57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Effort, </a:t>
            </a:r>
            <a:r>
              <a:rPr lang="en-US" sz="3200" dirty="0"/>
              <a:t>Horizontal Preferences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858866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Effort, </a:t>
            </a:r>
            <a:r>
              <a:rPr lang="en-US" sz="3200" dirty="0"/>
              <a:t>Horizontal Preferences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837418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Effort, </a:t>
            </a:r>
            <a:r>
              <a:rPr lang="en-US" sz="3200" dirty="0"/>
              <a:t>Horizontal Preferences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458200" cy="46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Effort, </a:t>
            </a:r>
            <a:r>
              <a:rPr lang="en-US" sz="3200" dirty="0"/>
              <a:t>Horizontal Preferences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8305800" cy="57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/>
          <a:lstStyle/>
          <a:p>
            <a:pPr algn="ctr"/>
            <a:r>
              <a:rPr lang="en-US" sz="3200" dirty="0" smtClean="0"/>
              <a:t>Worker Effort, Other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7772400" cy="4572000"/>
          </a:xfrm>
        </p:spPr>
        <p:txBody>
          <a:bodyPr/>
          <a:lstStyle/>
          <a:p>
            <a:r>
              <a:rPr lang="en-US" sz="2400" dirty="0" smtClean="0"/>
              <a:t>Other behavioral determinants of effort: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 smtClean="0"/>
              <a:t>Non-financial rewards</a:t>
            </a:r>
            <a:r>
              <a:rPr lang="en-US" sz="2400" dirty="0" smtClean="0"/>
              <a:t> as motivators </a:t>
            </a:r>
            <a:r>
              <a:rPr lang="en-US" sz="2000" dirty="0" smtClean="0"/>
              <a:t>(</a:t>
            </a:r>
            <a:r>
              <a:rPr lang="en-US" sz="2000" dirty="0" err="1" smtClean="0"/>
              <a:t>eg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Akerlof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Kranton</a:t>
            </a:r>
            <a:r>
              <a:rPr lang="en-US" sz="2000" b="1" dirty="0" smtClean="0"/>
              <a:t>; </a:t>
            </a:r>
            <a:r>
              <a:rPr lang="en-US" sz="2000" b="1" dirty="0" err="1" smtClean="0"/>
              <a:t>Besley-Ghatak</a:t>
            </a:r>
            <a:r>
              <a:rPr lang="en-US" sz="2000" b="1" dirty="0" smtClean="0"/>
              <a:t>; Ashraf, </a:t>
            </a:r>
            <a:r>
              <a:rPr lang="en-US" sz="2000" b="1" dirty="0" err="1" smtClean="0"/>
              <a:t>Bandiera</a:t>
            </a:r>
            <a:r>
              <a:rPr lang="en-US" sz="2000" b="1" dirty="0" smtClean="0"/>
              <a:t> and Jack</a:t>
            </a:r>
            <a:r>
              <a:rPr lang="en-US" sz="2000" dirty="0" smtClean="0"/>
              <a:t>)</a:t>
            </a:r>
          </a:p>
          <a:p>
            <a:pPr marL="731838" lvl="1" indent="-457200"/>
            <a:r>
              <a:rPr lang="en-US" sz="2000" dirty="0" smtClean="0"/>
              <a:t>Evidence mixed on importance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i="1" dirty="0" smtClean="0">
                <a:sym typeface="Wingdings" panose="05000000000000000000" pitchFamily="2" charset="2"/>
              </a:rPr>
              <a:t>Crowd-out of motivation </a:t>
            </a:r>
            <a:r>
              <a:rPr lang="en-US" sz="2200" dirty="0" smtClean="0">
                <a:sym typeface="Wingdings" panose="05000000000000000000" pitchFamily="2" charset="2"/>
              </a:rPr>
              <a:t>from financial rewards </a:t>
            </a:r>
            <a:r>
              <a:rPr lang="en-US" sz="2000" dirty="0" smtClean="0">
                <a:sym typeface="Wingdings" panose="05000000000000000000" pitchFamily="2" charset="2"/>
              </a:rPr>
              <a:t>(</a:t>
            </a:r>
            <a:r>
              <a:rPr lang="en-US" sz="2000" b="1" dirty="0" err="1" smtClean="0">
                <a:sym typeface="Wingdings" panose="05000000000000000000" pitchFamily="2" charset="2"/>
              </a:rPr>
              <a:t>Gneezy</a:t>
            </a:r>
            <a:r>
              <a:rPr lang="en-US" sz="2000" b="1" dirty="0" smtClean="0">
                <a:sym typeface="Wingdings" panose="05000000000000000000" pitchFamily="2" charset="2"/>
              </a:rPr>
              <a:t> and </a:t>
            </a:r>
            <a:r>
              <a:rPr lang="en-US" sz="2000" b="1" dirty="0" err="1" smtClean="0">
                <a:sym typeface="Wingdings" panose="05000000000000000000" pitchFamily="2" charset="2"/>
              </a:rPr>
              <a:t>Rustichini</a:t>
            </a:r>
            <a:r>
              <a:rPr lang="en-US" sz="2000" b="1" dirty="0" smtClean="0">
                <a:sym typeface="Wingdings" panose="05000000000000000000" pitchFamily="2" charset="2"/>
              </a:rPr>
              <a:t> QJE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</a:p>
          <a:p>
            <a:pPr marL="731838" lvl="1" indent="-457200"/>
            <a:r>
              <a:rPr lang="en-US" sz="2000" dirty="0" smtClean="0">
                <a:sym typeface="Wingdings" panose="05000000000000000000" pitchFamily="2" charset="2"/>
              </a:rPr>
              <a:t>Not much evidence</a:t>
            </a:r>
          </a:p>
          <a:p>
            <a:pPr marL="731838" lvl="1" indent="-457200"/>
            <a:endParaRPr lang="en-US" sz="2000" dirty="0" smtClean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i="1" dirty="0" smtClean="0">
                <a:sym typeface="Wingdings" panose="05000000000000000000" pitchFamily="2" charset="2"/>
              </a:rPr>
              <a:t>Overconfidence </a:t>
            </a:r>
            <a:r>
              <a:rPr lang="en-US" sz="2200" dirty="0" smtClean="0">
                <a:sym typeface="Wingdings" panose="05000000000000000000" pitchFamily="2" charset="2"/>
              </a:rPr>
              <a:t>of workers, matters for </a:t>
            </a:r>
            <a:r>
              <a:rPr lang="en-US" sz="2200" dirty="0" err="1" smtClean="0">
                <a:sym typeface="Wingdings" panose="05000000000000000000" pitchFamily="2" charset="2"/>
              </a:rPr>
              <a:t>eg</a:t>
            </a:r>
            <a:r>
              <a:rPr lang="en-US" sz="2200" dirty="0" smtClean="0">
                <a:sym typeface="Wingdings" panose="05000000000000000000" pitchFamily="2" charset="2"/>
              </a:rPr>
              <a:t>, retention of truckers </a:t>
            </a:r>
            <a:r>
              <a:rPr lang="en-US" sz="2000" dirty="0" smtClean="0">
                <a:sym typeface="Wingdings" panose="05000000000000000000" pitchFamily="2" charset="2"/>
              </a:rPr>
              <a:t>(</a:t>
            </a:r>
            <a:r>
              <a:rPr lang="en-US" sz="2000" b="1" dirty="0" smtClean="0">
                <a:sym typeface="Wingdings" panose="05000000000000000000" pitchFamily="2" charset="2"/>
              </a:rPr>
              <a:t>Hoffman and Burks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  <a:endParaRPr lang="en-US" sz="22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2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Five Main Areas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dirty="0" smtClean="0"/>
              <a:t>Five main areas of research: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Worker Effort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</a:t>
            </a:r>
            <a:endParaRPr lang="en-US" dirty="0" smtClean="0"/>
          </a:p>
          <a:p>
            <a:pPr marL="1006475" lvl="2" indent="-457200" eaLnBrk="1" hangingPunct="1">
              <a:defRPr/>
            </a:pPr>
            <a:r>
              <a:rPr lang="en-US" dirty="0" smtClean="0"/>
              <a:t>Horizontal / vertical social preferences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>
                <a:solidFill>
                  <a:srgbClr val="0070C0"/>
                </a:solidFill>
              </a:rPr>
              <a:t>Wage Setting</a:t>
            </a:r>
          </a:p>
          <a:p>
            <a:pPr marL="1006475" lvl="2" indent="-457200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Wage compression</a:t>
            </a:r>
          </a:p>
          <a:p>
            <a:pPr marL="1006475" lvl="2" indent="-457200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Nominal wage rigidity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Job Search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Present bias / overconfidence / ref dep in search effort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Labor Supply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Reference dependence and income targeting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Gender norms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Education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College attendance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Present bias / social norms / info / complexity of forms</a:t>
            </a:r>
          </a:p>
          <a:p>
            <a:pPr marL="1006475" lvl="2" indent="-457200" eaLnBrk="1" hangingPunct="1">
              <a:buFont typeface="+mj-lt"/>
              <a:buAutoNum type="arabicPeriod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38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/>
          <a:lstStyle/>
          <a:p>
            <a:pPr algn="ctr"/>
            <a:r>
              <a:rPr lang="en-US" sz="3200" dirty="0" smtClean="0"/>
              <a:t>Wage Setting Implications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Implications of effort findings for wage setting</a:t>
            </a:r>
          </a:p>
          <a:p>
            <a:r>
              <a:rPr lang="en-US" sz="2400" i="1" dirty="0" smtClean="0"/>
              <a:t>Present bias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ym typeface="Wingdings" panose="05000000000000000000" pitchFamily="2" charset="2"/>
              </a:rPr>
              <a:t>Commitment devices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Why so uncommon? </a:t>
            </a:r>
            <a:r>
              <a:rPr lang="en-US" sz="2000" b="1" dirty="0" smtClean="0">
                <a:sym typeface="Wingdings" panose="05000000000000000000" pitchFamily="2" charset="2"/>
              </a:rPr>
              <a:t>(</a:t>
            </a:r>
            <a:r>
              <a:rPr lang="en-US" sz="2000" b="1" dirty="0" err="1" smtClean="0">
                <a:sym typeface="Wingdings" panose="05000000000000000000" pitchFamily="2" charset="2"/>
              </a:rPr>
              <a:t>Laibson</a:t>
            </a:r>
            <a:r>
              <a:rPr lang="en-US" sz="2000" b="1" dirty="0" smtClean="0">
                <a:sym typeface="Wingdings" panose="05000000000000000000" pitchFamily="2" charset="2"/>
              </a:rPr>
              <a:t> AEA)</a:t>
            </a:r>
            <a:endParaRPr lang="en-US" sz="1100" b="1" dirty="0" smtClean="0">
              <a:sym typeface="Wingdings" panose="05000000000000000000" pitchFamily="2" charset="2"/>
            </a:endParaRPr>
          </a:p>
          <a:p>
            <a:endParaRPr lang="en-US" sz="1100" dirty="0" smtClean="0"/>
          </a:p>
          <a:p>
            <a:r>
              <a:rPr lang="en-US" sz="2400" i="1" dirty="0" smtClean="0"/>
              <a:t>Vertical social preferences </a:t>
            </a:r>
            <a:r>
              <a:rPr lang="en-US" sz="2400" i="1" dirty="0" smtClean="0">
                <a:sym typeface="Wingdings" panose="05000000000000000000" pitchFamily="2" charset="2"/>
              </a:rPr>
              <a:t> </a:t>
            </a:r>
            <a:endParaRPr lang="en-US" sz="2400" i="1" dirty="0" smtClean="0"/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Gift exchange / efficiency wages maybe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Constraints on Manager pay (</a:t>
            </a:r>
            <a:r>
              <a:rPr lang="en-US" sz="2200" b="1" dirty="0" smtClean="0">
                <a:sym typeface="Wingdings" panose="05000000000000000000" pitchFamily="2" charset="2"/>
              </a:rPr>
              <a:t>Mas, 2015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  <a:endParaRPr lang="en-US" sz="1000" dirty="0" smtClean="0">
              <a:sym typeface="Wingdings" panose="05000000000000000000" pitchFamily="2" charset="2"/>
            </a:endParaRPr>
          </a:p>
          <a:p>
            <a:endParaRPr lang="en-US" sz="1050" dirty="0">
              <a:sym typeface="Wingdings" panose="05000000000000000000" pitchFamily="2" charset="2"/>
            </a:endParaRPr>
          </a:p>
          <a:p>
            <a:r>
              <a:rPr lang="en-US" i="1" dirty="0" smtClean="0">
                <a:sym typeface="Wingdings" panose="05000000000000000000" pitchFamily="2" charset="2"/>
              </a:rPr>
              <a:t>Horizontal social preferences</a:t>
            </a:r>
            <a:r>
              <a:rPr lang="en-US" dirty="0" smtClean="0">
                <a:sym typeface="Wingdings" panose="05000000000000000000" pitchFamily="2" charset="2"/>
              </a:rPr>
              <a:t> 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Pay compression / wage differentials across firms </a:t>
            </a:r>
            <a:r>
              <a:rPr lang="en-US" sz="2000" dirty="0" smtClean="0">
                <a:sym typeface="Wingdings" panose="05000000000000000000" pitchFamily="2" charset="2"/>
              </a:rPr>
              <a:t>(</a:t>
            </a:r>
            <a:r>
              <a:rPr lang="en-US" sz="2000" b="1" dirty="0" smtClean="0">
                <a:sym typeface="Wingdings" panose="05000000000000000000" pitchFamily="2" charset="2"/>
              </a:rPr>
              <a:t>Card, </a:t>
            </a:r>
            <a:r>
              <a:rPr lang="en-US" sz="2000" b="1" dirty="0" err="1" smtClean="0">
                <a:sym typeface="Wingdings" panose="05000000000000000000" pitchFamily="2" charset="2"/>
              </a:rPr>
              <a:t>Heining</a:t>
            </a:r>
            <a:r>
              <a:rPr lang="en-US" sz="2000" b="1" dirty="0" smtClean="0">
                <a:sym typeface="Wingdings" panose="05000000000000000000" pitchFamily="2" charset="2"/>
              </a:rPr>
              <a:t>, Kline QJE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Drives outsourcing </a:t>
            </a:r>
            <a:r>
              <a:rPr lang="en-US" sz="2000" dirty="0">
                <a:sym typeface="Wingdings" panose="05000000000000000000" pitchFamily="2" charset="2"/>
              </a:rPr>
              <a:t>(</a:t>
            </a:r>
            <a:r>
              <a:rPr lang="en-US" sz="2000" b="1" dirty="0">
                <a:sym typeface="Wingdings" panose="05000000000000000000" pitchFamily="2" charset="2"/>
              </a:rPr>
              <a:t>Goldschmidt and </a:t>
            </a:r>
            <a:r>
              <a:rPr lang="en-US" sz="2000" b="1" dirty="0" err="1">
                <a:sym typeface="Wingdings" panose="05000000000000000000" pitchFamily="2" charset="2"/>
              </a:rPr>
              <a:t>Schmieder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smtClean="0">
                <a:sym typeface="Wingdings" panose="05000000000000000000" pitchFamily="2" charset="2"/>
              </a:rPr>
              <a:t>QJE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</a:p>
          <a:p>
            <a:pPr lvl="1"/>
            <a:endParaRPr lang="en-US" sz="18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Overconfidence of workers  </a:t>
            </a:r>
            <a:r>
              <a:rPr lang="en-US" sz="2400" dirty="0">
                <a:sym typeface="Wingdings" panose="05000000000000000000" pitchFamily="2" charset="2"/>
              </a:rPr>
              <a:t>Stock options </a:t>
            </a:r>
            <a:r>
              <a:rPr lang="en-US" sz="2000" b="1" dirty="0">
                <a:sym typeface="Wingdings" panose="05000000000000000000" pitchFamily="2" charset="2"/>
              </a:rPr>
              <a:t>(Bergman and </a:t>
            </a:r>
            <a:r>
              <a:rPr lang="en-US" sz="2000" b="1" dirty="0" err="1">
                <a:sym typeface="Wingdings" panose="05000000000000000000" pitchFamily="2" charset="2"/>
              </a:rPr>
              <a:t>Jenter</a:t>
            </a:r>
            <a:r>
              <a:rPr lang="en-US" sz="2000" b="1" dirty="0">
                <a:sym typeface="Wingdings" panose="05000000000000000000" pitchFamily="2" charset="2"/>
              </a:rPr>
              <a:t>, 2007; Cowgill and </a:t>
            </a:r>
            <a:r>
              <a:rPr lang="en-US" sz="2000" b="1" dirty="0" err="1">
                <a:sym typeface="Wingdings" panose="05000000000000000000" pitchFamily="2" charset="2"/>
              </a:rPr>
              <a:t>Zitzewitz</a:t>
            </a:r>
            <a:r>
              <a:rPr lang="en-US" sz="2000" b="1" dirty="0">
                <a:sym typeface="Wingdings" panose="05000000000000000000" pitchFamily="2" charset="2"/>
              </a:rPr>
              <a:t>, 2015)</a:t>
            </a:r>
            <a:endParaRPr lang="en-US" sz="3000" b="1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68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/>
          <a:lstStyle/>
          <a:p>
            <a:pPr algn="ctr"/>
            <a:r>
              <a:rPr lang="en-US" sz="3200" dirty="0" smtClean="0"/>
              <a:t>Wage Setting Implications, Outsourcing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715000"/>
          </a:xfrm>
        </p:spPr>
        <p:txBody>
          <a:bodyPr/>
          <a:lstStyle/>
          <a:p>
            <a:r>
              <a:rPr lang="en-US" sz="2800" dirty="0" smtClean="0"/>
              <a:t>Pay compression:</a:t>
            </a:r>
          </a:p>
          <a:p>
            <a:pPr lvl="1"/>
            <a:r>
              <a:rPr lang="en-US" dirty="0" smtClean="0"/>
              <a:t>Some firms pay more than others</a:t>
            </a:r>
          </a:p>
          <a:p>
            <a:pPr lvl="1"/>
            <a:r>
              <a:rPr lang="en-US" dirty="0" smtClean="0"/>
              <a:t>This applies also to low skill workers</a:t>
            </a:r>
          </a:p>
          <a:p>
            <a:pPr lvl="1"/>
            <a:r>
              <a:rPr lang="en-US" dirty="0" smtClean="0"/>
              <a:t>As competition strengthens </a:t>
            </a:r>
            <a:r>
              <a:rPr lang="en-US" dirty="0" smtClean="0">
                <a:sym typeface="Wingdings" panose="05000000000000000000" pitchFamily="2" charset="2"/>
              </a:rPr>
              <a:t> save $ by outsourcing </a:t>
            </a:r>
            <a:r>
              <a:rPr lang="en-US" dirty="0">
                <a:sym typeface="Wingdings" panose="05000000000000000000" pitchFamily="2" charset="2"/>
              </a:rPr>
              <a:t>low-skill workers </a:t>
            </a:r>
            <a:r>
              <a:rPr lang="en-US" sz="2000" dirty="0">
                <a:sym typeface="Wingdings" panose="05000000000000000000" pitchFamily="2" charset="2"/>
              </a:rPr>
              <a:t>(</a:t>
            </a:r>
            <a:r>
              <a:rPr lang="en-US" sz="2000" b="1" dirty="0">
                <a:sym typeface="Wingdings" panose="05000000000000000000" pitchFamily="2" charset="2"/>
              </a:rPr>
              <a:t>Goldschmidt and </a:t>
            </a:r>
            <a:r>
              <a:rPr lang="en-US" sz="2000" b="1" dirty="0" err="1">
                <a:sym typeface="Wingdings" panose="05000000000000000000" pitchFamily="2" charset="2"/>
              </a:rPr>
              <a:t>Schmieder</a:t>
            </a:r>
            <a:r>
              <a:rPr lang="en-US" sz="2000" b="1" dirty="0">
                <a:sym typeface="Wingdings" panose="05000000000000000000" pitchFamily="2" charset="2"/>
              </a:rPr>
              <a:t> QJE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Germany : </a:t>
            </a:r>
            <a:r>
              <a:rPr lang="en-US" dirty="0" smtClean="0">
                <a:sym typeface="Wingdings" panose="05000000000000000000" pitchFamily="2" charset="2"/>
              </a:rPr>
              <a:t>Share of outsourced workers much increased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581400"/>
            <a:ext cx="4601017" cy="30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/>
          <a:lstStyle/>
          <a:p>
            <a:pPr algn="ctr"/>
            <a:r>
              <a:rPr lang="en-US" sz="3200" dirty="0" smtClean="0"/>
              <a:t>Wage Setting Implications, Outsourcing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715000"/>
          </a:xfrm>
        </p:spPr>
        <p:txBody>
          <a:bodyPr/>
          <a:lstStyle/>
          <a:p>
            <a:r>
              <a:rPr lang="en-US" sz="2800" dirty="0" smtClean="0"/>
              <a:t>More outsourcing in firms with higher pay, controlling for all else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0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Preferences for equity have indirect effects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58200"/>
            <a:ext cx="7222988" cy="4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Behavioral Labor Economics: History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sz="2800" dirty="0" smtClean="0"/>
              <a:t>What about </a:t>
            </a:r>
            <a:r>
              <a:rPr lang="en-US" sz="2800" i="1" dirty="0" smtClean="0"/>
              <a:t>Behavioral Labor Economics?</a:t>
            </a:r>
            <a:endParaRPr lang="en-US" sz="2800" dirty="0" smtClean="0"/>
          </a:p>
          <a:p>
            <a:pPr marL="381000" indent="-381000" eaLnBrk="1" hangingPunct="1">
              <a:defRPr/>
            </a:pPr>
            <a:r>
              <a:rPr lang="en-US" dirty="0" smtClean="0"/>
              <a:t>Work since early days of behavioral econ: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Inter-industry wage differentials </a:t>
            </a:r>
            <a:r>
              <a:rPr lang="en-US" sz="2000" dirty="0" smtClean="0"/>
              <a:t>(</a:t>
            </a:r>
            <a:r>
              <a:rPr lang="en-US" sz="2000" dirty="0" err="1" smtClean="0"/>
              <a:t>Thaler</a:t>
            </a:r>
            <a:r>
              <a:rPr lang="en-US" sz="2000" dirty="0" smtClean="0"/>
              <a:t>, 1989)</a:t>
            </a:r>
            <a:endParaRPr lang="en-US" dirty="0" smtClean="0"/>
          </a:p>
          <a:p>
            <a:pPr marL="655638" lvl="1" indent="-381000" eaLnBrk="1" hangingPunct="1">
              <a:defRPr/>
            </a:pPr>
            <a:r>
              <a:rPr lang="en-US" dirty="0" smtClean="0"/>
              <a:t>Fairness constraints </a:t>
            </a:r>
            <a:r>
              <a:rPr lang="en-US" sz="2000" dirty="0" smtClean="0"/>
              <a:t>(</a:t>
            </a:r>
            <a:r>
              <a:rPr lang="en-US" sz="2000" dirty="0" err="1" smtClean="0"/>
              <a:t>Kahneman-Knetsch-Thaler</a:t>
            </a:r>
            <a:r>
              <a:rPr lang="en-US" sz="2000" dirty="0" smtClean="0"/>
              <a:t>, 1986)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Gift Exchange </a:t>
            </a:r>
            <a:r>
              <a:rPr lang="en-US" sz="2000" dirty="0" smtClean="0"/>
              <a:t>(</a:t>
            </a:r>
            <a:r>
              <a:rPr lang="en-US" sz="2000" dirty="0" err="1" smtClean="0"/>
              <a:t>Akerlof</a:t>
            </a:r>
            <a:r>
              <a:rPr lang="en-US" sz="2000" dirty="0" smtClean="0"/>
              <a:t>, 1982, 1984)</a:t>
            </a:r>
            <a:endParaRPr lang="en-US" sz="1400" dirty="0" smtClean="0"/>
          </a:p>
          <a:p>
            <a:pPr marL="655638" lvl="1" indent="-381000" eaLnBrk="1" hangingPunct="1">
              <a:defRPr/>
            </a:pPr>
            <a:endParaRPr lang="en-US" sz="1600" dirty="0" smtClean="0"/>
          </a:p>
          <a:p>
            <a:pPr marL="655638" lvl="1" indent="-381000" eaLnBrk="1" hangingPunct="1">
              <a:defRPr/>
            </a:pPr>
            <a:r>
              <a:rPr lang="en-US" dirty="0" smtClean="0"/>
              <a:t>Yet, did not quite pick up pace</a:t>
            </a:r>
          </a:p>
          <a:p>
            <a:pPr marL="655638" lvl="1" indent="-381000" eaLnBrk="1" hangingPunct="1">
              <a:defRPr/>
            </a:pPr>
            <a:endParaRPr lang="en-US" sz="1600" dirty="0" smtClean="0"/>
          </a:p>
          <a:p>
            <a:pPr marL="381000" indent="-381000" eaLnBrk="1" hangingPunct="1">
              <a:defRPr/>
            </a:pPr>
            <a:r>
              <a:rPr lang="en-US" dirty="0" smtClean="0"/>
              <a:t>Surprising because of deep psych roots in labor econ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Institutionalists influenced by Veblen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Richard Ely: “</a:t>
            </a:r>
            <a:r>
              <a:rPr lang="en-US" i="1" dirty="0"/>
              <a:t>exploring the human problem by the psychological method</a:t>
            </a:r>
            <a:r>
              <a:rPr lang="en-US" dirty="0" smtClean="0"/>
              <a:t>”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Albert Rees / John Dunlop: key role of fairness in labor negotiation</a:t>
            </a:r>
          </a:p>
        </p:txBody>
      </p:sp>
    </p:spTree>
    <p:extLst>
      <p:ext uri="{BB962C8B-B14F-4D97-AF65-F5344CB8AC3E}">
        <p14:creationId xmlns:p14="http://schemas.microsoft.com/office/powerpoint/2010/main" val="57218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Wage Setting, Nominal Wage Rigidity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762000"/>
            <a:ext cx="8534400" cy="59436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b="1" dirty="0" err="1" smtClean="0"/>
              <a:t>Kahneman</a:t>
            </a:r>
            <a:r>
              <a:rPr lang="en-US" b="1" dirty="0"/>
              <a:t>, </a:t>
            </a:r>
            <a:r>
              <a:rPr lang="en-US" b="1" dirty="0" err="1"/>
              <a:t>Knetsch</a:t>
            </a:r>
            <a:r>
              <a:rPr lang="en-US" b="1" dirty="0"/>
              <a:t> and </a:t>
            </a:r>
            <a:r>
              <a:rPr lang="en-US" b="1" dirty="0" err="1"/>
              <a:t>Thaler</a:t>
            </a:r>
            <a:r>
              <a:rPr lang="en-US" b="1" dirty="0"/>
              <a:t> (1986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/>
              <a:t>Telephone surveys in Canada in 1984 and 1985 --&gt; Ask questions on </a:t>
            </a:r>
            <a:r>
              <a:rPr lang="en-US" dirty="0" smtClean="0"/>
              <a:t>fairness</a:t>
            </a:r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r>
              <a:rPr lang="en-US" dirty="0"/>
              <a:t>A real and nominal wage cut is not fair (Question </a:t>
            </a:r>
            <a:r>
              <a:rPr lang="en-US" dirty="0" smtClean="0"/>
              <a:t>4A)</a:t>
            </a:r>
          </a:p>
          <a:p>
            <a:pPr marL="381000" indent="-381000" eaLnBrk="1" hangingPunct="1">
              <a:defRPr/>
            </a:pPr>
            <a:r>
              <a:rPr lang="en-US" dirty="0" smtClean="0"/>
              <a:t>A </a:t>
            </a:r>
            <a:r>
              <a:rPr lang="en-US" dirty="0"/>
              <a:t>real (but not nominal) wage cut is fair (Question 4B</a:t>
            </a:r>
            <a:r>
              <a:rPr lang="en-US" dirty="0" smtClean="0"/>
              <a:t>)</a:t>
            </a:r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981200"/>
            <a:ext cx="4463315" cy="317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Wage Setting, Nominal Wage Rigidity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144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b="1" dirty="0" err="1" smtClean="0"/>
              <a:t>Bewley</a:t>
            </a:r>
            <a:r>
              <a:rPr lang="en-US" b="1" dirty="0" smtClean="0"/>
              <a:t> (1999) </a:t>
            </a:r>
            <a:r>
              <a:rPr lang="en-US" dirty="0" smtClean="0"/>
              <a:t>interviews of managers and workers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They hate nominal wage cuts</a:t>
            </a:r>
          </a:p>
          <a:p>
            <a:pPr marL="381000" indent="-381000" eaLnBrk="1" hangingPunct="1">
              <a:defRPr/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xpect employers to avoid nominal wage decreases</a:t>
            </a:r>
          </a:p>
          <a:p>
            <a:pPr marL="655638" lvl="1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r>
              <a:rPr lang="en-US" b="1" dirty="0" smtClean="0"/>
              <a:t>Card and </a:t>
            </a:r>
            <a:r>
              <a:rPr lang="en-US" b="1" dirty="0" err="1" smtClean="0"/>
              <a:t>Hyslop</a:t>
            </a:r>
            <a:r>
              <a:rPr lang="en-US" b="1" dirty="0" smtClean="0"/>
              <a:t> (1997)</a:t>
            </a:r>
            <a:r>
              <a:rPr lang="en-US" dirty="0" smtClean="0"/>
              <a:t>: Early evidence on this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220" y="3272786"/>
            <a:ext cx="4279980" cy="3204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87759"/>
            <a:ext cx="4495800" cy="27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4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Wage Setting, Nominal Wage Rigidity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85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b="1" dirty="0" err="1" smtClean="0"/>
              <a:t>Hipsman</a:t>
            </a:r>
            <a:r>
              <a:rPr lang="en-US" b="1" dirty="0" smtClean="0"/>
              <a:t> </a:t>
            </a:r>
            <a:r>
              <a:rPr lang="en-US" b="1" dirty="0"/>
              <a:t>(2011</a:t>
            </a:r>
            <a:r>
              <a:rPr lang="en-US" b="1" dirty="0" smtClean="0"/>
              <a:t>)</a:t>
            </a:r>
            <a:r>
              <a:rPr lang="en-US" dirty="0" smtClean="0"/>
              <a:t> and </a:t>
            </a:r>
            <a:r>
              <a:rPr lang="en-US" b="1" dirty="0" err="1" smtClean="0"/>
              <a:t>Hipsman</a:t>
            </a:r>
            <a:r>
              <a:rPr lang="en-US" b="1" dirty="0" smtClean="0"/>
              <a:t> and </a:t>
            </a:r>
            <a:r>
              <a:rPr lang="en-US" b="1" dirty="0" err="1" smtClean="0"/>
              <a:t>Laibson</a:t>
            </a:r>
            <a:r>
              <a:rPr lang="en-US" b="1" dirty="0" smtClean="0"/>
              <a:t> (2015)</a:t>
            </a:r>
          </a:p>
          <a:p>
            <a:pPr marL="381000" indent="-381000" eaLnBrk="1" hangingPunct="1">
              <a:defRPr/>
            </a:pPr>
            <a:r>
              <a:rPr lang="en-US" dirty="0"/>
              <a:t>Administrative data from several firms (Hewlett)</a:t>
            </a:r>
          </a:p>
          <a:p>
            <a:pPr marL="381000" indent="-381000" eaLnBrk="1" hangingPunct="1">
              <a:defRPr/>
            </a:pPr>
            <a:r>
              <a:rPr lang="en-US" dirty="0" smtClean="0"/>
              <a:t>Base </a:t>
            </a:r>
            <a:r>
              <a:rPr lang="en-US" dirty="0"/>
              <a:t>pay % increase among </a:t>
            </a:r>
            <a:r>
              <a:rPr lang="en-US" dirty="0" smtClean="0"/>
              <a:t>employees </a:t>
            </a:r>
            <a:r>
              <a:rPr lang="en-US" dirty="0"/>
              <a:t>in 2007 and </a:t>
            </a:r>
            <a:r>
              <a:rPr lang="en-US" dirty="0" smtClean="0"/>
              <a:t>2008</a:t>
            </a:r>
          </a:p>
          <a:p>
            <a:pPr marL="381000" indent="-381000" eaLnBrk="1" hangingPunct="1">
              <a:defRPr/>
            </a:pPr>
            <a:r>
              <a:rPr lang="en-US" u="sng" dirty="0" smtClean="0"/>
              <a:t>0.36%</a:t>
            </a:r>
            <a:r>
              <a:rPr lang="en-US" dirty="0" smtClean="0"/>
              <a:t> </a:t>
            </a:r>
            <a:r>
              <a:rPr lang="en-US" dirty="0"/>
              <a:t>pay cuts, </a:t>
            </a:r>
            <a:r>
              <a:rPr lang="en-US" u="sng" dirty="0" smtClean="0"/>
              <a:t>54.58%</a:t>
            </a:r>
            <a:r>
              <a:rPr lang="en-US" dirty="0" smtClean="0"/>
              <a:t> </a:t>
            </a:r>
            <a:r>
              <a:rPr lang="en-US" dirty="0"/>
              <a:t>pay freezes, </a:t>
            </a:r>
            <a:r>
              <a:rPr lang="en-US" dirty="0" smtClean="0"/>
              <a:t>45.06% </a:t>
            </a:r>
            <a:r>
              <a:rPr lang="en-US" dirty="0"/>
              <a:t>pay </a:t>
            </a:r>
            <a:r>
              <a:rPr lang="en-US" dirty="0" smtClean="0"/>
              <a:t>raises</a:t>
            </a:r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r>
              <a:rPr lang="en-US" dirty="0" smtClean="0"/>
              <a:t>Implications when </a:t>
            </a:r>
            <a:r>
              <a:rPr lang="en-US" dirty="0"/>
              <a:t>low </a:t>
            </a:r>
            <a:r>
              <a:rPr lang="en-US" dirty="0" smtClean="0"/>
              <a:t>inflation: firings? Less hiring?</a:t>
            </a: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90800"/>
            <a:ext cx="5410200" cy="36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Five Main Areas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dirty="0" smtClean="0"/>
              <a:t>Five main areas of research: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Worker Effort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</a:t>
            </a:r>
            <a:endParaRPr lang="en-US" dirty="0" smtClean="0"/>
          </a:p>
          <a:p>
            <a:pPr marL="1006475" lvl="2" indent="-457200" eaLnBrk="1" hangingPunct="1">
              <a:defRPr/>
            </a:pPr>
            <a:r>
              <a:rPr lang="en-US" dirty="0" smtClean="0"/>
              <a:t>Horizontal / vertical social preferences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Wage Setting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Wage compression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Nominal wage rigidity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>
                <a:solidFill>
                  <a:srgbClr val="0070C0"/>
                </a:solidFill>
              </a:rPr>
              <a:t>Job Search</a:t>
            </a:r>
          </a:p>
          <a:p>
            <a:pPr marL="1006475" lvl="2" indent="-457200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Present bias / overconfidence / ref dep in search effort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Labor Supply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Reference dependence and income targeting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Gender norms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Education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College attendance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Present bias / social norms / info / complexity of forms</a:t>
            </a:r>
          </a:p>
          <a:p>
            <a:pPr marL="1006475" lvl="2" indent="-457200" eaLnBrk="1" hangingPunct="1">
              <a:buFont typeface="+mj-lt"/>
              <a:buAutoNum type="arabicPeriod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7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Job 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8583000" cy="38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Job Search, Present Bias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40418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Job Search, Overconfidence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838200"/>
            <a:ext cx="7305675" cy="110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26039"/>
            <a:ext cx="7086600" cy="447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Job Search, Overconfidence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70" y="990600"/>
            <a:ext cx="8280530" cy="3153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343400"/>
            <a:ext cx="8229600" cy="56388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sz="2400" dirty="0" smtClean="0"/>
              <a:t>Clear evidence for the first form of overconfidence</a:t>
            </a:r>
          </a:p>
          <a:p>
            <a:pPr marL="381000" indent="-381000" eaLnBrk="1" hangingPunct="1">
              <a:defRPr/>
            </a:pPr>
            <a:r>
              <a:rPr lang="en-US" sz="2400" dirty="0" smtClean="0"/>
              <a:t>Very little known about the second (control overconfidence, </a:t>
            </a:r>
            <a:r>
              <a:rPr lang="en-US" sz="2400" b="1" dirty="0" err="1" smtClean="0"/>
              <a:t>Spinnewijn</a:t>
            </a:r>
            <a:r>
              <a:rPr lang="en-US" sz="2400" b="1" dirty="0" smtClean="0"/>
              <a:t>, JEEA 2015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42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Job Search, Reference </a:t>
            </a:r>
            <a:r>
              <a:rPr lang="en-US" sz="3200" dirty="0"/>
              <a:t>D</a:t>
            </a:r>
            <a:r>
              <a:rPr lang="en-US" sz="3200" dirty="0" smtClean="0"/>
              <a:t>ependence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410200"/>
            <a:ext cx="8229600" cy="56388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843561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Job Search, Reference </a:t>
            </a:r>
            <a:r>
              <a:rPr lang="en-US" sz="3200" dirty="0"/>
              <a:t>D</a:t>
            </a:r>
            <a:r>
              <a:rPr lang="en-US" sz="3200" dirty="0" smtClean="0"/>
              <a:t>ependence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410200"/>
            <a:ext cx="8229600" cy="56388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793276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Five Main Areas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dirty="0" smtClean="0"/>
              <a:t>Five main areas of research: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Worker Effort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</a:t>
            </a:r>
            <a:endParaRPr lang="en-US" dirty="0" smtClean="0"/>
          </a:p>
          <a:p>
            <a:pPr marL="1006475" lvl="2" indent="-457200" eaLnBrk="1" hangingPunct="1">
              <a:defRPr/>
            </a:pPr>
            <a:r>
              <a:rPr lang="en-US" dirty="0" smtClean="0"/>
              <a:t>Horizontal / vertical social preferences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Wage Setting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Wage compression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Nominal wage rigidity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Job Search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Present bias / overconfidence / ref dep in search effort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Labor Supply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Reference dependence and income targeting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Gender norms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Education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College attendance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Present bias / social norms / info / complexity of forms</a:t>
            </a:r>
          </a:p>
          <a:p>
            <a:pPr marL="1006475" lvl="2" indent="-457200" eaLnBrk="1" hangingPunct="1">
              <a:buFont typeface="+mj-lt"/>
              <a:buAutoNum type="arabicPeriod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96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1. Job Search, </a:t>
            </a:r>
            <a:r>
              <a:rPr lang="en-US" sz="3200" dirty="0"/>
              <a:t>R</a:t>
            </a:r>
            <a:r>
              <a:rPr lang="en-US" sz="3200" dirty="0" smtClean="0"/>
              <a:t>eference </a:t>
            </a:r>
            <a:r>
              <a:rPr lang="en-US" sz="3200" dirty="0"/>
              <a:t>D</a:t>
            </a:r>
            <a:r>
              <a:rPr lang="en-US" sz="3200" dirty="0" smtClean="0"/>
              <a:t>ependence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73369" y="5410200"/>
            <a:ext cx="8153400" cy="16764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sz="2000" dirty="0" smtClean="0"/>
              <a:t>UI reform in Hungary displays patterns in hazards after 270 days strongly suggestive of reference dependence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53749"/>
            <a:ext cx="6858000" cy="4504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990600"/>
            <a:ext cx="277606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Job Search, Reference </a:t>
            </a:r>
            <a:r>
              <a:rPr lang="en-US" sz="3200" dirty="0"/>
              <a:t>D</a:t>
            </a:r>
            <a:r>
              <a:rPr lang="en-US" sz="3200" dirty="0" smtClean="0"/>
              <a:t>ependence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5029200"/>
            <a:ext cx="8493369" cy="18288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sz="2000" dirty="0" smtClean="0"/>
              <a:t>Estimate of two models: </a:t>
            </a:r>
          </a:p>
          <a:p>
            <a:pPr marL="655638" lvl="1" indent="-381000" eaLnBrk="1" hangingPunct="1">
              <a:defRPr/>
            </a:pPr>
            <a:r>
              <a:rPr lang="en-US" sz="1800" dirty="0"/>
              <a:t>S</a:t>
            </a:r>
            <a:r>
              <a:rPr lang="en-US" sz="1800" dirty="0" smtClean="0"/>
              <a:t>tandard model with unobserved heterogeneity (3 cost types) </a:t>
            </a:r>
          </a:p>
          <a:p>
            <a:pPr marL="655638" lvl="1" indent="-381000" eaLnBrk="1" hangingPunct="1">
              <a:defRPr/>
            </a:pPr>
            <a:r>
              <a:rPr lang="en-US" sz="1800" dirty="0"/>
              <a:t>M</a:t>
            </a:r>
            <a:r>
              <a:rPr lang="en-US" sz="1800" dirty="0" smtClean="0"/>
              <a:t>odel with reference dependences (and 2 cost types)</a:t>
            </a:r>
          </a:p>
          <a:p>
            <a:pPr marL="655638" lvl="1" indent="-381000" eaLnBrk="1" hangingPunct="1">
              <a:defRPr/>
            </a:pPr>
            <a:r>
              <a:rPr lang="en-US" sz="1800" dirty="0" smtClean="0"/>
              <a:t>Hold constant number of parameters</a:t>
            </a:r>
          </a:p>
          <a:p>
            <a:pPr marL="655638" lvl="1" indent="-381000" eaLnBrk="1" hangingPunct="1">
              <a:defRPr/>
            </a:pPr>
            <a:r>
              <a:rPr lang="en-US" sz="1800" dirty="0" smtClean="0"/>
              <a:t>Return to this tomorrow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84" y="1600200"/>
            <a:ext cx="4506016" cy="3276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00200"/>
            <a:ext cx="4522973" cy="321161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838200"/>
            <a:ext cx="8493369" cy="18288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000" dirty="0" smtClean="0"/>
              <a:t>Standard model				Reference-dependent model</a:t>
            </a:r>
          </a:p>
        </p:txBody>
      </p:sp>
    </p:spTree>
    <p:extLst>
      <p:ext uri="{BB962C8B-B14F-4D97-AF65-F5344CB8AC3E}">
        <p14:creationId xmlns:p14="http://schemas.microsoft.com/office/powerpoint/2010/main" val="33460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Job Search, Reference </a:t>
            </a:r>
            <a:r>
              <a:rPr lang="en-US" sz="3200" dirty="0"/>
              <a:t>D</a:t>
            </a:r>
            <a:r>
              <a:rPr lang="en-US" sz="3200" dirty="0" smtClean="0"/>
              <a:t>ependence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762000"/>
            <a:ext cx="8153400" cy="60960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sz="2400" dirty="0" smtClean="0"/>
              <a:t>Alternative approach: collect survey on search effort over time for a person </a:t>
            </a:r>
            <a:r>
              <a:rPr lang="en-US" sz="2400" dirty="0" smtClean="0">
                <a:sym typeface="Wingdings" panose="05000000000000000000" pitchFamily="2" charset="2"/>
              </a:rPr>
              <a:t> Control for heterogeneity</a:t>
            </a:r>
          </a:p>
          <a:p>
            <a:pPr marL="381000" indent="-381000" eaLnBrk="1" hangingPunct="1">
              <a:defRPr/>
            </a:pPr>
            <a:r>
              <a:rPr lang="en-US" sz="2400" b="1" dirty="0" smtClean="0">
                <a:sym typeface="Wingdings" panose="05000000000000000000" pitchFamily="2" charset="2"/>
              </a:rPr>
              <a:t>Krueger and Muller (BPEA)</a:t>
            </a:r>
            <a:r>
              <a:rPr lang="en-US" sz="2400" dirty="0" smtClean="0">
                <a:sym typeface="Wingdings" panose="05000000000000000000" pitchFamily="2" charset="2"/>
              </a:rPr>
              <a:t> did it for UI recipients in NJ</a:t>
            </a:r>
          </a:p>
          <a:p>
            <a:pPr marL="381000" indent="-381000" eaLnBrk="1" hangingPunct="1">
              <a:defRPr/>
            </a:pPr>
            <a:r>
              <a:rPr lang="en-US" sz="2400" dirty="0" smtClean="0">
                <a:sym typeface="Wingdings" panose="05000000000000000000" pitchFamily="2" charset="2"/>
              </a:rPr>
              <a:t>BUT find </a:t>
            </a:r>
            <a:r>
              <a:rPr lang="en-US" sz="2400" dirty="0" err="1" smtClean="0">
                <a:sym typeface="Wingdings" panose="05000000000000000000" pitchFamily="2" charset="2"/>
              </a:rPr>
              <a:t>seasaw</a:t>
            </a:r>
            <a:r>
              <a:rPr lang="en-US" sz="2400" dirty="0" smtClean="0">
                <a:sym typeface="Wingdings" panose="05000000000000000000" pitchFamily="2" charset="2"/>
              </a:rPr>
              <a:t> pattern (survey fatigue)</a:t>
            </a: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r>
              <a:rPr lang="en-US" sz="2000" b="1" dirty="0" smtClean="0"/>
              <a:t>DellaVigna, </a:t>
            </a:r>
            <a:r>
              <a:rPr lang="en-US" sz="2000" b="1" dirty="0" err="1" smtClean="0"/>
              <a:t>Heining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Schmieder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Trenkle</a:t>
            </a:r>
            <a:r>
              <a:rPr lang="en-US" sz="2000" dirty="0" smtClean="0"/>
              <a:t>: </a:t>
            </a:r>
            <a:r>
              <a:rPr lang="en-US" sz="2400" dirty="0"/>
              <a:t>survey in Germany</a:t>
            </a:r>
          </a:p>
          <a:p>
            <a:pPr marL="655638" lvl="1" indent="-381000" eaLnBrk="1" hangingPunct="1">
              <a:defRPr/>
            </a:pPr>
            <a:r>
              <a:rPr lang="en-US" dirty="0"/>
              <a:t>Weekly SMS question on </a:t>
            </a:r>
            <a:r>
              <a:rPr lang="en-US" dirty="0" smtClean="0"/>
              <a:t>search effort for 10k </a:t>
            </a:r>
            <a:r>
              <a:rPr lang="en-US" dirty="0" err="1" smtClean="0"/>
              <a:t>unempl</a:t>
            </a:r>
            <a:r>
              <a:rPr lang="en-US" dirty="0" smtClean="0"/>
              <a:t>.</a:t>
            </a:r>
            <a:endParaRPr lang="en-US" dirty="0"/>
          </a:p>
          <a:p>
            <a:pPr marL="381000" indent="-381000" eaLnBrk="1" hangingPunct="1">
              <a:defRPr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38400"/>
            <a:ext cx="6705600" cy="35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Five Main Areas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dirty="0" smtClean="0"/>
              <a:t>Five main areas of research: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Worker Effort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</a:t>
            </a:r>
            <a:endParaRPr lang="en-US" dirty="0" smtClean="0"/>
          </a:p>
          <a:p>
            <a:pPr marL="1006475" lvl="2" indent="-457200" eaLnBrk="1" hangingPunct="1">
              <a:defRPr/>
            </a:pPr>
            <a:r>
              <a:rPr lang="en-US" dirty="0" smtClean="0"/>
              <a:t>Horizontal / vertical social preferences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Wage Setting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Wage compression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Nominal wage rigidity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Job Search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Present bias / overconfidence / ref dep in search effort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>
                <a:solidFill>
                  <a:srgbClr val="0070C0"/>
                </a:solidFill>
              </a:rPr>
              <a:t>Labor Supply</a:t>
            </a:r>
          </a:p>
          <a:p>
            <a:pPr marL="1006475" lvl="2" indent="-457200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Reference dependence and income targeting</a:t>
            </a:r>
          </a:p>
          <a:p>
            <a:pPr marL="1006475" lvl="2" indent="-457200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Gender norms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Education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College attendance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Present bias / social norms / info / complexity of forms</a:t>
            </a:r>
          </a:p>
          <a:p>
            <a:pPr marL="1006475" lvl="2" indent="-457200" eaLnBrk="1" hangingPunct="1">
              <a:buFont typeface="+mj-lt"/>
              <a:buAutoNum type="arabicPeriod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80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Labor Supply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144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 smtClean="0"/>
              <a:t>(High-frequency) Labor Supply</a:t>
            </a:r>
          </a:p>
          <a:p>
            <a:pPr marL="381000" indent="-381000" eaLnBrk="1" hangingPunct="1">
              <a:defRPr/>
            </a:pPr>
            <a:r>
              <a:rPr lang="en-US" dirty="0" smtClean="0"/>
              <a:t>Target earnings and Reference dependence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When </a:t>
            </a:r>
            <a:r>
              <a:rPr lang="en-US" dirty="0"/>
              <a:t>wages are </a:t>
            </a:r>
            <a:r>
              <a:rPr lang="en-US" dirty="0" smtClean="0"/>
              <a:t>higher, work </a:t>
            </a:r>
            <a:r>
              <a:rPr lang="en-US" i="1" dirty="0" smtClean="0"/>
              <a:t>less</a:t>
            </a:r>
            <a:endParaRPr lang="en-US" dirty="0" smtClean="0"/>
          </a:p>
          <a:p>
            <a:pPr marL="655638" lvl="1" indent="-381000" eaLnBrk="1" hangingPunct="1">
              <a:defRPr/>
            </a:pPr>
            <a:r>
              <a:rPr lang="en-US" dirty="0" smtClean="0"/>
              <a:t>Cab drivers </a:t>
            </a:r>
            <a:r>
              <a:rPr lang="en-US" sz="2000" dirty="0" smtClean="0"/>
              <a:t>(</a:t>
            </a:r>
            <a:r>
              <a:rPr lang="en-US" sz="2000" b="1" dirty="0" err="1" smtClean="0"/>
              <a:t>Camerer</a:t>
            </a:r>
            <a:r>
              <a:rPr lang="en-US" sz="2000" b="1" dirty="0" smtClean="0"/>
              <a:t> et al., 1997; Farber, 2005, 2015; Crawford and </a:t>
            </a:r>
            <a:r>
              <a:rPr lang="en-US" sz="2000" b="1" dirty="0" err="1" smtClean="0"/>
              <a:t>Meng</a:t>
            </a:r>
            <a:r>
              <a:rPr lang="en-US" sz="2000" b="1" dirty="0" smtClean="0"/>
              <a:t>, 2011; Farber, 2015</a:t>
            </a:r>
            <a:r>
              <a:rPr lang="en-US" sz="2000" dirty="0" smtClean="0"/>
              <a:t>)</a:t>
            </a:r>
            <a:endParaRPr lang="en-US" dirty="0" smtClean="0"/>
          </a:p>
          <a:p>
            <a:pPr marL="655638" lvl="1" indent="-381000" eaLnBrk="1" hangingPunct="1">
              <a:defRPr/>
            </a:pPr>
            <a:r>
              <a:rPr lang="en-US" dirty="0" smtClean="0"/>
              <a:t>Bike Messengers </a:t>
            </a:r>
            <a:r>
              <a:rPr lang="en-US" sz="2000" dirty="0" smtClean="0"/>
              <a:t>(</a:t>
            </a:r>
            <a:r>
              <a:rPr lang="en-US" sz="2000" b="1" dirty="0" smtClean="0"/>
              <a:t>Fehr and </a:t>
            </a:r>
            <a:r>
              <a:rPr lang="en-US" sz="2000" b="1" dirty="0" err="1" smtClean="0"/>
              <a:t>Goette</a:t>
            </a:r>
            <a:r>
              <a:rPr lang="en-US" sz="2000" b="1" dirty="0" smtClean="0"/>
              <a:t>, 2008</a:t>
            </a:r>
            <a:r>
              <a:rPr lang="en-US" sz="2000" dirty="0" smtClean="0"/>
              <a:t>)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Literature was a mess</a:t>
            </a:r>
          </a:p>
          <a:p>
            <a:pPr marL="655638" lvl="1" indent="-381000" eaLnBrk="1" hangingPunct="1">
              <a:defRPr/>
            </a:pPr>
            <a:endParaRPr lang="en-US" dirty="0" smtClean="0"/>
          </a:p>
          <a:p>
            <a:pPr marL="655638" lvl="1" indent="-381000" eaLnBrk="1" hangingPunct="1">
              <a:defRPr/>
            </a:pPr>
            <a:r>
              <a:rPr lang="en-US" dirty="0" smtClean="0"/>
              <a:t>Enter </a:t>
            </a:r>
            <a:r>
              <a:rPr lang="en-US" b="1" dirty="0" err="1" smtClean="0"/>
              <a:t>Thakral</a:t>
            </a:r>
            <a:r>
              <a:rPr lang="en-US" b="1" dirty="0" smtClean="0"/>
              <a:t> and To (WP)</a:t>
            </a:r>
            <a:r>
              <a:rPr lang="en-US" dirty="0" smtClean="0"/>
              <a:t> that clarifies facts:</a:t>
            </a:r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r>
              <a:rPr lang="en-US" dirty="0" smtClean="0"/>
              <a:t>Yes, drivers more likely to stop when they earned more income</a:t>
            </a:r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r>
              <a:rPr lang="en-US" dirty="0" smtClean="0"/>
              <a:t>Effect size moderate overall</a:t>
            </a:r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r>
              <a:rPr lang="en-US" dirty="0" smtClean="0"/>
              <a:t>Importantly: only recent earnings (last 2-3 hours) matter, not earnings very early on in day</a:t>
            </a:r>
          </a:p>
          <a:p>
            <a:pPr marL="655638" lvl="1" indent="-381000" eaLnBrk="1" hangingPunct="1">
              <a:defRPr/>
            </a:pPr>
            <a:endParaRPr lang="en-US" sz="2000" dirty="0" smtClean="0"/>
          </a:p>
          <a:p>
            <a:pPr marL="655638" lvl="1" indent="-381000" eaLnBrk="1" hangingPunct="1">
              <a:defRPr/>
            </a:pPr>
            <a:endParaRPr lang="en-US" sz="2000" dirty="0" smtClean="0"/>
          </a:p>
          <a:p>
            <a:pPr marL="655638" lvl="1" indent="-381000" eaLnBrk="1" hangingPunct="1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44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Labor Supply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144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638" lvl="1" indent="-381000" eaLnBrk="1" hangingPunct="1">
              <a:defRPr/>
            </a:pPr>
            <a:r>
              <a:rPr lang="en-US" b="1" dirty="0" err="1" smtClean="0"/>
              <a:t>Thakral</a:t>
            </a:r>
            <a:r>
              <a:rPr lang="en-US" b="1" dirty="0" smtClean="0"/>
              <a:t> and To (WP)</a:t>
            </a:r>
            <a:r>
              <a:rPr lang="en-US" dirty="0" smtClean="0"/>
              <a:t> key finding:</a:t>
            </a:r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 smtClean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 smtClean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 smtClean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 smtClean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 smtClean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 smtClean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 smtClean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 smtClean="0"/>
          </a:p>
          <a:p>
            <a:pPr marL="1006475" lvl="2" indent="-457200" eaLnBrk="1" hangingPunct="1">
              <a:defRPr/>
            </a:pPr>
            <a:r>
              <a:rPr lang="en-US" sz="2400" dirty="0" smtClean="0"/>
              <a:t>Consistent with backward-looking reference points or form of KR reference points</a:t>
            </a:r>
          </a:p>
          <a:p>
            <a:pPr marL="655638" lvl="1" indent="-381000" eaLnBrk="1" hangingPunct="1">
              <a:defRPr/>
            </a:pPr>
            <a:endParaRPr lang="en-US" sz="2000" dirty="0" smtClean="0"/>
          </a:p>
          <a:p>
            <a:pPr marL="655638" lvl="1" indent="-381000" eaLnBrk="1" hangingPunct="1">
              <a:defRPr/>
            </a:pPr>
            <a:endParaRPr lang="en-US" sz="2000" dirty="0" smtClean="0"/>
          </a:p>
          <a:p>
            <a:pPr marL="655638" lvl="1" indent="-381000" eaLnBrk="1" hangingPunct="1">
              <a:defRPr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71600"/>
            <a:ext cx="6400800" cy="444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9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Labor Supply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144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 smtClean="0"/>
              <a:t>Gender norms in Labor Supply </a:t>
            </a:r>
            <a:r>
              <a:rPr lang="en-US" sz="2400" b="1" dirty="0" smtClean="0"/>
              <a:t>(Bertrand, </a:t>
            </a:r>
            <a:r>
              <a:rPr lang="en-US" sz="2400" b="1" dirty="0" err="1" smtClean="0"/>
              <a:t>Kamenica</a:t>
            </a:r>
            <a:r>
              <a:rPr lang="en-US" sz="2400" b="1" dirty="0" smtClean="0"/>
              <a:t>, Pan QJE)</a:t>
            </a:r>
            <a:endParaRPr lang="en-US" b="1" dirty="0" smtClean="0"/>
          </a:p>
          <a:p>
            <a:pPr marL="655638" lvl="1" indent="-381000" eaLnBrk="1" hangingPunct="1">
              <a:defRPr/>
            </a:pPr>
            <a:r>
              <a:rPr lang="en-US" dirty="0" smtClean="0"/>
              <a:t>Husband dislikes if spouse earns more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Marriages less likely to occur if wife earns more</a:t>
            </a:r>
          </a:p>
          <a:p>
            <a:pPr marL="655638" lvl="1" indent="-381000" eaLnBrk="1" hangingPunct="1">
              <a:defRPr/>
            </a:pPr>
            <a:endParaRPr lang="en-US" dirty="0" smtClean="0"/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 smtClean="0"/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 smtClean="0"/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 smtClean="0"/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 smtClean="0"/>
          </a:p>
          <a:p>
            <a:pPr marL="617538" lvl="1" indent="-342900" eaLnBrk="1" hangingPunct="1">
              <a:defRPr/>
            </a:pPr>
            <a:r>
              <a:rPr lang="en-US" dirty="0" smtClean="0"/>
              <a:t>Important follow up: ask Johannes </a:t>
            </a:r>
            <a:r>
              <a:rPr lang="en-US" dirty="0" err="1" smtClean="0"/>
              <a:t>Hermle</a:t>
            </a:r>
            <a:r>
              <a:rPr lang="en-US" dirty="0" smtClean="0"/>
              <a:t>!</a:t>
            </a:r>
          </a:p>
          <a:p>
            <a:pPr marL="655638" lvl="1" indent="-381000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159" y="2597770"/>
            <a:ext cx="5051241" cy="37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Five Main Areas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dirty="0" smtClean="0"/>
              <a:t>Five main areas of research: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Worker Effort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</a:t>
            </a:r>
            <a:endParaRPr lang="en-US" dirty="0" smtClean="0"/>
          </a:p>
          <a:p>
            <a:pPr marL="1006475" lvl="2" indent="-457200" eaLnBrk="1" hangingPunct="1">
              <a:defRPr/>
            </a:pPr>
            <a:r>
              <a:rPr lang="en-US" dirty="0" smtClean="0"/>
              <a:t>Horizontal / vertical social preferences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Wage Setting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Wage compression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Nominal wage rigidity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Job Search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Present bias / overconfidence / ref dep in search effort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Labor Supply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Reference dependence and income targeting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Gender norms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>
                <a:solidFill>
                  <a:srgbClr val="0070C0"/>
                </a:solidFill>
              </a:rPr>
              <a:t>Education</a:t>
            </a:r>
          </a:p>
          <a:p>
            <a:pPr marL="1006475" lvl="2" indent="-457200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College attendance</a:t>
            </a:r>
          </a:p>
          <a:p>
            <a:pPr marL="1006475" lvl="2" indent="-457200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Present bias / social norms / info / complexity of forms</a:t>
            </a:r>
          </a:p>
          <a:p>
            <a:pPr marL="1006475" lvl="2" indent="-457200" eaLnBrk="1" hangingPunct="1">
              <a:buFont typeface="+mj-lt"/>
              <a:buAutoNum type="arabicPeriod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241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Educational Choices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144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 smtClean="0"/>
              <a:t>Facts on benefits of attending school: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Returns to school are high (10%-12%/</a:t>
            </a:r>
            <a:r>
              <a:rPr lang="en-US" dirty="0" err="1" smtClean="0"/>
              <a:t>yr</a:t>
            </a:r>
            <a:r>
              <a:rPr lang="en-US" dirty="0" smtClean="0"/>
              <a:t> of school)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If anything, college premium has increased over time</a:t>
            </a:r>
          </a:p>
          <a:p>
            <a:pPr marL="381000" indent="-381000" eaLnBrk="1" hangingPunct="1">
              <a:defRPr/>
            </a:pPr>
            <a:r>
              <a:rPr lang="en-US" dirty="0" smtClean="0"/>
              <a:t>Then why doesn’t (nearly) everyone go?</a:t>
            </a:r>
          </a:p>
          <a:p>
            <a:pPr marL="381000" indent="-381000" eaLnBrk="1" hangingPunct="1">
              <a:defRPr/>
            </a:pPr>
            <a:r>
              <a:rPr lang="en-US" dirty="0" smtClean="0"/>
              <a:t>Active debate. Relevant behavioral factors:</a:t>
            </a:r>
            <a:endParaRPr lang="en-US" dirty="0"/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i="1" dirty="0" smtClean="0"/>
              <a:t>Excessive discounting</a:t>
            </a:r>
            <a:r>
              <a:rPr lang="en-US" dirty="0" smtClean="0"/>
              <a:t> </a:t>
            </a:r>
            <a:r>
              <a:rPr lang="en-US" sz="2000" dirty="0" smtClean="0"/>
              <a:t>(</a:t>
            </a:r>
            <a:r>
              <a:rPr lang="en-US" sz="2000" b="1" dirty="0" err="1" smtClean="0"/>
              <a:t>Oreopoulos</a:t>
            </a:r>
            <a:r>
              <a:rPr lang="en-US" sz="2000" b="1" dirty="0" smtClean="0"/>
              <a:t>, 2007</a:t>
            </a:r>
            <a:r>
              <a:rPr lang="en-US" sz="2000" dirty="0" smtClean="0"/>
              <a:t>)</a:t>
            </a:r>
            <a:endParaRPr lang="en-US" sz="1600" dirty="0" smtClean="0"/>
          </a:p>
          <a:p>
            <a:pPr marL="731838" lvl="1" indent="-457200" eaLnBrk="1" hangingPunct="1">
              <a:buFont typeface="+mj-lt"/>
              <a:buAutoNum type="arabicPeriod"/>
              <a:defRPr/>
            </a:pPr>
            <a:endParaRPr lang="en-US" sz="1800" dirty="0" smtClean="0"/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i="1" dirty="0" smtClean="0"/>
              <a:t>Poor information</a:t>
            </a:r>
            <a:r>
              <a:rPr lang="en-US" dirty="0" smtClean="0"/>
              <a:t>, misperceived returns to college </a:t>
            </a:r>
            <a:r>
              <a:rPr lang="en-US" sz="2000" dirty="0" smtClean="0"/>
              <a:t>(</a:t>
            </a:r>
            <a:r>
              <a:rPr lang="en-US" sz="2000" b="1" dirty="0" smtClean="0"/>
              <a:t>Jensen, 2010; </a:t>
            </a:r>
            <a:r>
              <a:rPr lang="en-US" sz="2000" b="1" dirty="0" err="1"/>
              <a:t>Wiswall</a:t>
            </a:r>
            <a:r>
              <a:rPr lang="en-US" sz="2000" b="1" dirty="0"/>
              <a:t> and Zafar, 2015</a:t>
            </a:r>
            <a:r>
              <a:rPr lang="en-US" sz="2000" dirty="0" smtClean="0"/>
              <a:t>)</a:t>
            </a:r>
            <a:endParaRPr lang="en-US" sz="1400" dirty="0" smtClean="0"/>
          </a:p>
          <a:p>
            <a:pPr marL="731838" lvl="1" indent="-457200" eaLnBrk="1" hangingPunct="1">
              <a:buFont typeface="+mj-lt"/>
              <a:buAutoNum type="arabicPeriod"/>
              <a:defRPr/>
            </a:pPr>
            <a:endParaRPr lang="en-US" sz="1600" dirty="0"/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i="1" dirty="0" smtClean="0"/>
              <a:t>Complexity</a:t>
            </a:r>
            <a:r>
              <a:rPr lang="en-US" dirty="0" smtClean="0"/>
              <a:t>. FAFSA forms too hard </a:t>
            </a:r>
            <a:r>
              <a:rPr lang="en-US" sz="2000" dirty="0" smtClean="0"/>
              <a:t>(</a:t>
            </a:r>
            <a:r>
              <a:rPr lang="en-US" sz="2000" b="1" dirty="0" err="1" smtClean="0"/>
              <a:t>Bettinger</a:t>
            </a:r>
            <a:r>
              <a:rPr lang="en-US" sz="2000" b="1" dirty="0" smtClean="0"/>
              <a:t>, Long, </a:t>
            </a:r>
            <a:r>
              <a:rPr lang="en-US" sz="2000" b="1" dirty="0" err="1" smtClean="0"/>
              <a:t>Oreopoulos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Sanbonmatsu</a:t>
            </a:r>
            <a:r>
              <a:rPr lang="en-US" sz="2000" b="1" dirty="0" smtClean="0"/>
              <a:t>, 2012</a:t>
            </a:r>
            <a:r>
              <a:rPr lang="en-US" sz="2000" dirty="0" smtClean="0"/>
              <a:t>)</a:t>
            </a:r>
            <a:endParaRPr lang="en-US" sz="1400" dirty="0" smtClean="0"/>
          </a:p>
          <a:p>
            <a:pPr marL="731838" lvl="1" indent="-457200" eaLnBrk="1" hangingPunct="1">
              <a:buFont typeface="+mj-lt"/>
              <a:buAutoNum type="arabicPeriod"/>
              <a:defRPr/>
            </a:pPr>
            <a:endParaRPr lang="en-US" sz="1400" dirty="0" smtClean="0"/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i="1" dirty="0" smtClean="0"/>
              <a:t>Social norms. </a:t>
            </a:r>
            <a:r>
              <a:rPr lang="en-US" dirty="0" smtClean="0"/>
              <a:t>Acting white </a:t>
            </a:r>
            <a:r>
              <a:rPr lang="en-US" sz="2000" b="1" dirty="0" smtClean="0"/>
              <a:t>(</a:t>
            </a:r>
            <a:r>
              <a:rPr lang="en-US" sz="2000" b="1" dirty="0"/>
              <a:t>Fryer and </a:t>
            </a:r>
            <a:r>
              <a:rPr lang="en-US" sz="2000" b="1" dirty="0" smtClean="0"/>
              <a:t>Austen-Smith; </a:t>
            </a:r>
            <a:r>
              <a:rPr lang="en-US" sz="2000" b="1" dirty="0" err="1" smtClean="0"/>
              <a:t>Bursztyn</a:t>
            </a:r>
            <a:r>
              <a:rPr lang="en-US" sz="2000" b="1" dirty="0" smtClean="0"/>
              <a:t>, Jensen)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83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Five Main Areas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dirty="0" smtClean="0"/>
              <a:t>Five main areas of research: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>
                <a:solidFill>
                  <a:srgbClr val="0070C0"/>
                </a:solidFill>
              </a:rPr>
              <a:t>Worker Effort</a:t>
            </a:r>
          </a:p>
          <a:p>
            <a:pPr marL="1006475" lvl="2" indent="-457200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Present bias </a:t>
            </a:r>
            <a:endParaRPr lang="en-US" dirty="0" smtClean="0">
              <a:solidFill>
                <a:srgbClr val="0070C0"/>
              </a:solidFill>
            </a:endParaRPr>
          </a:p>
          <a:p>
            <a:pPr marL="1006475" lvl="2" indent="-457200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Horizontal / vertical social preferences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Wage Setting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Wage compression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Nominal wage rigidity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Job Search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Present bias / overconfidence / ref dep in search effort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Labor Supply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Reference dependence and income targeting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Gender norms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 smtClean="0"/>
              <a:t>Education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College attendance</a:t>
            </a:r>
          </a:p>
          <a:p>
            <a:pPr marL="1006475" lvl="2" indent="-457200" eaLnBrk="1" hangingPunct="1">
              <a:defRPr/>
            </a:pPr>
            <a:r>
              <a:rPr lang="en-US" dirty="0" smtClean="0"/>
              <a:t>Present bias / social norms / info / complexity of forms</a:t>
            </a:r>
          </a:p>
          <a:p>
            <a:pPr marL="1006475" lvl="2" indent="-457200" eaLnBrk="1" hangingPunct="1">
              <a:buFont typeface="+mj-lt"/>
              <a:buAutoNum type="arabicPeriod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893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 smtClean="0"/>
              <a:t>What determines effort at the workplace?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Explicit and </a:t>
            </a:r>
            <a:r>
              <a:rPr lang="en-US" dirty="0"/>
              <a:t>i</a:t>
            </a:r>
            <a:r>
              <a:rPr lang="en-US" dirty="0" smtClean="0"/>
              <a:t>mplicit incentives (e.g., promotions)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But also motivation and social preferences</a:t>
            </a:r>
          </a:p>
          <a:p>
            <a:pPr marL="381000" indent="-381000" eaLnBrk="1" hangingPunct="1">
              <a:defRPr/>
            </a:pPr>
            <a:r>
              <a:rPr lang="en-US" dirty="0" smtClean="0"/>
              <a:t>Factor 1: </a:t>
            </a:r>
            <a:r>
              <a:rPr lang="en-US" i="1" dirty="0" smtClean="0"/>
              <a:t>Present bias</a:t>
            </a:r>
            <a:endParaRPr lang="en-US" i="1" dirty="0"/>
          </a:p>
          <a:p>
            <a:pPr marL="655638" lvl="1" indent="-381000" eaLnBrk="1" hangingPunct="1">
              <a:defRPr/>
            </a:pPr>
            <a:r>
              <a:rPr lang="en-US" dirty="0" smtClean="0"/>
              <a:t>Work entails immediate effort costs and delayed  benefit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Present bias </a:t>
            </a:r>
            <a:r>
              <a:rPr lang="en-US" dirty="0" smtClean="0">
                <a:sym typeface="Wingdings" panose="05000000000000000000" pitchFamily="2" charset="2"/>
              </a:rPr>
              <a:t>Not work hard enough</a:t>
            </a:r>
          </a:p>
          <a:p>
            <a:pPr marL="381000" indent="-381000" eaLnBrk="1" hangingPunct="1">
              <a:defRPr/>
            </a:pPr>
            <a:r>
              <a:rPr lang="en-US" dirty="0" smtClean="0"/>
              <a:t>Key point, with remarkably little evidence</a:t>
            </a:r>
          </a:p>
          <a:p>
            <a:pPr marL="381000" indent="-381000" eaLnBrk="1" hangingPunct="1">
              <a:defRPr/>
            </a:pPr>
            <a:endParaRPr lang="en-US" b="1" dirty="0" smtClean="0"/>
          </a:p>
          <a:p>
            <a:pPr marL="381000" indent="-381000" eaLnBrk="1" hangingPunct="1">
              <a:defRPr/>
            </a:pPr>
            <a:r>
              <a:rPr lang="en-US" b="1" dirty="0" smtClean="0"/>
              <a:t>Kaur, Kremer, Mullainathan (JPE) </a:t>
            </a:r>
            <a:r>
              <a:rPr lang="en-US" dirty="0"/>
              <a:t>s</a:t>
            </a:r>
            <a:r>
              <a:rPr lang="en-US" dirty="0" smtClean="0"/>
              <a:t>et up factory so as to: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Randomize timing of pay (relative to effort)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Offer commitment device to work harder</a:t>
            </a:r>
          </a:p>
          <a:p>
            <a:pPr marL="655638" lvl="1" indent="-381000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78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Effort: Present Bias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Effort relative to pay identifies time preferences </a:t>
            </a:r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r>
              <a:rPr lang="en-US" dirty="0" smtClean="0"/>
              <a:t>Not quite beta-delta, but close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1667828"/>
            <a:ext cx="5992659" cy="35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Effort: Present Bias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7620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 startAt="2"/>
              <a:defRPr/>
            </a:pPr>
            <a:r>
              <a:rPr lang="en-US" dirty="0" smtClean="0"/>
              <a:t>Commitment device:</a:t>
            </a:r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dirty="0"/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dirty="0"/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dirty="0"/>
          </a:p>
          <a:p>
            <a:pPr marL="788988" lvl="1" indent="-514350" eaLnBrk="1" hangingPunct="1">
              <a:defRPr/>
            </a:pPr>
            <a:r>
              <a:rPr lang="en-US" dirty="0" smtClean="0"/>
              <a:t>High take-up and enhances production </a:t>
            </a:r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224258"/>
            <a:ext cx="3124200" cy="2338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62" y="3962400"/>
            <a:ext cx="54768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Worker Effort: Present Bias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7620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Also on effort and present bias: </a:t>
            </a:r>
            <a:r>
              <a:rPr lang="en-US" b="1" dirty="0" smtClean="0"/>
              <a:t>Augenblick, </a:t>
            </a:r>
            <a:r>
              <a:rPr lang="en-US" b="1" dirty="0" err="1" smtClean="0"/>
              <a:t>Niederle</a:t>
            </a:r>
            <a:r>
              <a:rPr lang="en-US" b="1" dirty="0" smtClean="0"/>
              <a:t>, </a:t>
            </a:r>
            <a:r>
              <a:rPr lang="en-US" b="1" dirty="0" err="1" smtClean="0"/>
              <a:t>Sprenger</a:t>
            </a:r>
            <a:r>
              <a:rPr lang="en-US" b="1" dirty="0" smtClean="0"/>
              <a:t> (QJE)</a:t>
            </a:r>
          </a:p>
          <a:p>
            <a:pPr lvl="1" eaLnBrk="1" hangingPunct="1">
              <a:defRPr/>
            </a:pPr>
            <a:r>
              <a:rPr lang="en-US" dirty="0" smtClean="0"/>
              <a:t>Online experiment, allocate effort now versus later</a:t>
            </a:r>
          </a:p>
          <a:p>
            <a:pPr lvl="1" eaLnBrk="1" hangingPunct="1">
              <a:defRPr/>
            </a:pPr>
            <a:r>
              <a:rPr lang="en-US" dirty="0" smtClean="0"/>
              <a:t>Methodological break-through to identify beta-delta, compared to money now- money later choices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Significant present bias</a:t>
            </a:r>
          </a:p>
          <a:p>
            <a:pPr lvl="1" eaLnBrk="1" hangingPunct="1">
              <a:defRPr/>
            </a:pPr>
            <a:r>
              <a:rPr lang="en-US" dirty="0" smtClean="0"/>
              <a:t>Limited demand for commitment if costly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With same design, evidence on: </a:t>
            </a:r>
          </a:p>
          <a:p>
            <a:pPr lvl="1" eaLnBrk="1" hangingPunct="1">
              <a:defRPr/>
            </a:pPr>
            <a:r>
              <a:rPr lang="en-US" dirty="0" err="1" smtClean="0"/>
              <a:t>Naivete</a:t>
            </a:r>
            <a:r>
              <a:rPr lang="en-US" dirty="0" smtClean="0"/>
              <a:t>’ vs. sophistication (</a:t>
            </a:r>
            <a:r>
              <a:rPr lang="en-US" b="1" dirty="0" smtClean="0"/>
              <a:t>Augenblick-Rabin RES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dirty="0" smtClean="0"/>
              <a:t>Present-bias already within hours (</a:t>
            </a:r>
            <a:r>
              <a:rPr lang="en-US" b="1" dirty="0" smtClean="0"/>
              <a:t>Augenblick WP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dirty="0" smtClean="0"/>
              <a:t>Naïve about self, not others (</a:t>
            </a:r>
            <a:r>
              <a:rPr lang="en-US" b="1" dirty="0" err="1" smtClean="0"/>
              <a:t>Fedyk</a:t>
            </a:r>
            <a:r>
              <a:rPr lang="en-US" b="1" dirty="0" smtClean="0"/>
              <a:t> WP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dirty="0"/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dirty="0"/>
          </a:p>
          <a:p>
            <a:pPr marL="788988" lvl="1" indent="-514350" eaLnBrk="1" hangingPunct="1">
              <a:defRPr/>
            </a:pPr>
            <a:r>
              <a:rPr lang="en-US" dirty="0" smtClean="0"/>
              <a:t>High take-up and enhances production </a:t>
            </a:r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26596</TotalTime>
  <Words>1735</Words>
  <Application>Microsoft Office PowerPoint</Application>
  <PresentationFormat>On-screen Show (4:3)</PresentationFormat>
  <Paragraphs>419</Paragraphs>
  <Slides>48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  <vt:variant>
        <vt:lpstr>Custom Shows</vt:lpstr>
      </vt:variant>
      <vt:variant>
        <vt:i4>1</vt:i4>
      </vt:variant>
    </vt:vector>
  </HeadingPairs>
  <TitlesOfParts>
    <vt:vector size="50" baseType="lpstr">
      <vt:lpstr>Equity</vt:lpstr>
      <vt:lpstr>2018 Behavioral Summer Camp: Behavioral Labor Economics</vt:lpstr>
      <vt:lpstr>Behavioral Economics by Field</vt:lpstr>
      <vt:lpstr>Behavioral Labor Economics: History</vt:lpstr>
      <vt:lpstr>Five Main Areas</vt:lpstr>
      <vt:lpstr>Five Main Areas</vt:lpstr>
      <vt:lpstr>Worker Effort</vt:lpstr>
      <vt:lpstr>Worker Effort: Present Bias</vt:lpstr>
      <vt:lpstr>Worker Effort: Present Bias</vt:lpstr>
      <vt:lpstr>Worker Effort: Present Bias</vt:lpstr>
      <vt:lpstr>Worker Effort: Social Preferences</vt:lpstr>
      <vt:lpstr>Worker Effort, Model</vt:lpstr>
      <vt:lpstr>Worker Effort, Vertical Preferences</vt:lpstr>
      <vt:lpstr>Worker Effort, Vertical Preferences</vt:lpstr>
      <vt:lpstr>Worker Effort, Vertical Preferences</vt:lpstr>
      <vt:lpstr>Worker Effort, Vertical Preferences</vt:lpstr>
      <vt:lpstr>Worker Effort, Horizontal Preferences</vt:lpstr>
      <vt:lpstr>Worker Effort, Horizontal Preferences</vt:lpstr>
      <vt:lpstr>Worker Effort, Horizontal Preferences</vt:lpstr>
      <vt:lpstr>Worker Effort, Horizontal Preferences</vt:lpstr>
      <vt:lpstr>Worker Effort, Horizontal Preferences</vt:lpstr>
      <vt:lpstr>Worker Effort, Horizontal Preferences</vt:lpstr>
      <vt:lpstr>Worker Effort, Horizontal Preferences</vt:lpstr>
      <vt:lpstr>Worker Effort, Horizontal Preferences</vt:lpstr>
      <vt:lpstr>Worker Effort, Horizontal Preferences</vt:lpstr>
      <vt:lpstr>Worker Effort, Other</vt:lpstr>
      <vt:lpstr>Five Main Areas</vt:lpstr>
      <vt:lpstr>Wage Setting Implications</vt:lpstr>
      <vt:lpstr>Wage Setting Implications, Outsourcing</vt:lpstr>
      <vt:lpstr>Wage Setting Implications, Outsourcing</vt:lpstr>
      <vt:lpstr>Wage Setting, Nominal Wage Rigidity</vt:lpstr>
      <vt:lpstr>Wage Setting, Nominal Wage Rigidity</vt:lpstr>
      <vt:lpstr>Wage Setting, Nominal Wage Rigidity</vt:lpstr>
      <vt:lpstr>Five Main Areas</vt:lpstr>
      <vt:lpstr>Job Search</vt:lpstr>
      <vt:lpstr>Job Search, Present Bias</vt:lpstr>
      <vt:lpstr>Job Search, Overconfidence</vt:lpstr>
      <vt:lpstr>Job Search, Overconfidence</vt:lpstr>
      <vt:lpstr>Job Search, Reference Dependence</vt:lpstr>
      <vt:lpstr>Job Search, Reference Dependence</vt:lpstr>
      <vt:lpstr>1. Job Search, Reference Dependence</vt:lpstr>
      <vt:lpstr>Job Search, Reference Dependence</vt:lpstr>
      <vt:lpstr>Job Search, Reference Dependence</vt:lpstr>
      <vt:lpstr>Five Main Areas</vt:lpstr>
      <vt:lpstr>Labor Supply</vt:lpstr>
      <vt:lpstr>Labor Supply</vt:lpstr>
      <vt:lpstr>Labor Supply</vt:lpstr>
      <vt:lpstr>Five Main Areas</vt:lpstr>
      <vt:lpstr>Educational Choices</vt:lpstr>
      <vt:lpstr>Custom Show 1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Search of Attention   Zhi Da†, Joey Engelberg‡, and Pengjie Gao*    †,* University of Notre Dame ‡ UNC</dc:title>
  <dc:creator>pgao</dc:creator>
  <cp:lastModifiedBy>Sall, Emily DePuy</cp:lastModifiedBy>
  <cp:revision>590</cp:revision>
  <cp:lastPrinted>2009-10-04T16:26:24Z</cp:lastPrinted>
  <dcterms:created xsi:type="dcterms:W3CDTF">2009-11-03T21:35:35Z</dcterms:created>
  <dcterms:modified xsi:type="dcterms:W3CDTF">2018-06-27T12:06:43Z</dcterms:modified>
</cp:coreProperties>
</file>