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5"/>
  </p:notesMasterIdLst>
  <p:sldIdLst>
    <p:sldId id="256" r:id="rId2"/>
    <p:sldId id="331" r:id="rId3"/>
    <p:sldId id="277" r:id="rId4"/>
    <p:sldId id="257" r:id="rId5"/>
    <p:sldId id="339" r:id="rId6"/>
    <p:sldId id="325" r:id="rId7"/>
    <p:sldId id="300" r:id="rId8"/>
    <p:sldId id="326" r:id="rId9"/>
    <p:sldId id="258" r:id="rId10"/>
    <p:sldId id="259" r:id="rId11"/>
    <p:sldId id="328" r:id="rId12"/>
    <p:sldId id="260" r:id="rId13"/>
    <p:sldId id="261" r:id="rId14"/>
    <p:sldId id="263" r:id="rId15"/>
    <p:sldId id="265" r:id="rId16"/>
    <p:sldId id="275" r:id="rId17"/>
    <p:sldId id="276" r:id="rId18"/>
    <p:sldId id="266" r:id="rId19"/>
    <p:sldId id="267" r:id="rId20"/>
    <p:sldId id="338" r:id="rId21"/>
    <p:sldId id="302" r:id="rId22"/>
    <p:sldId id="303" r:id="rId23"/>
    <p:sldId id="321" r:id="rId24"/>
    <p:sldId id="304" r:id="rId25"/>
    <p:sldId id="305" r:id="rId26"/>
    <p:sldId id="306" r:id="rId27"/>
    <p:sldId id="307" r:id="rId28"/>
    <p:sldId id="308" r:id="rId29"/>
    <p:sldId id="309" r:id="rId30"/>
    <p:sldId id="310" r:id="rId31"/>
    <p:sldId id="268" r:id="rId32"/>
    <p:sldId id="311" r:id="rId33"/>
    <p:sldId id="312" r:id="rId34"/>
    <p:sldId id="313" r:id="rId35"/>
    <p:sldId id="314" r:id="rId36"/>
    <p:sldId id="315" r:id="rId37"/>
    <p:sldId id="316" r:id="rId38"/>
    <p:sldId id="317" r:id="rId39"/>
    <p:sldId id="318" r:id="rId40"/>
    <p:sldId id="319" r:id="rId41"/>
    <p:sldId id="320" r:id="rId42"/>
    <p:sldId id="322" r:id="rId43"/>
    <p:sldId id="280" r:id="rId44"/>
    <p:sldId id="281" r:id="rId45"/>
    <p:sldId id="282" r:id="rId46"/>
    <p:sldId id="283" r:id="rId47"/>
    <p:sldId id="284" r:id="rId48"/>
    <p:sldId id="285" r:id="rId49"/>
    <p:sldId id="286" r:id="rId50"/>
    <p:sldId id="287" r:id="rId51"/>
    <p:sldId id="288" r:id="rId52"/>
    <p:sldId id="289" r:id="rId53"/>
    <p:sldId id="290" r:id="rId54"/>
    <p:sldId id="291" r:id="rId55"/>
    <p:sldId id="292" r:id="rId56"/>
    <p:sldId id="293" r:id="rId57"/>
    <p:sldId id="294" r:id="rId58"/>
    <p:sldId id="295" r:id="rId59"/>
    <p:sldId id="296" r:id="rId60"/>
    <p:sldId id="297" r:id="rId61"/>
    <p:sldId id="298" r:id="rId62"/>
    <p:sldId id="323" r:id="rId63"/>
    <p:sldId id="330" r:id="rId6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36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fld id="{FB47D760-056D-4A6A-9A71-A1D3110EB2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6A71EAD-11A6-4FDB-BA46-F28EF7572D31}" type="slidenum">
              <a:rPr lang="en-US" altLang="en-US" sz="1200" smtClean="0"/>
              <a:pPr/>
              <a:t>1</a:t>
            </a:fld>
            <a:endParaRPr lang="en-US" altLang="en-US" sz="1200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5BB8B11-ACC5-43F4-B43C-B4368B3F5E10}" type="slidenum">
              <a:rPr lang="en-US" altLang="en-US" sz="1200" smtClean="0"/>
              <a:pPr/>
              <a:t>14</a:t>
            </a:fld>
            <a:endParaRPr lang="en-US" altLang="en-US" sz="120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40A4D72-5E33-491E-B09A-3FA28E74B1FF}" type="slidenum">
              <a:rPr lang="en-US" altLang="en-US" sz="1200" smtClean="0"/>
              <a:pPr/>
              <a:t>15</a:t>
            </a:fld>
            <a:endParaRPr lang="en-US" altLang="en-US" sz="120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830BB56-0054-42BC-8D5A-5C81162F8057}" type="slidenum">
              <a:rPr lang="en-US" altLang="en-US" sz="1200" smtClean="0"/>
              <a:pPr/>
              <a:t>16</a:t>
            </a:fld>
            <a:endParaRPr lang="en-US" altLang="en-US" sz="1200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D6F62CF-FB77-4E35-80FB-0041ED01F17D}" type="slidenum">
              <a:rPr lang="en-US" altLang="en-US" sz="1200" smtClean="0"/>
              <a:pPr/>
              <a:t>17</a:t>
            </a:fld>
            <a:endParaRPr lang="en-US" altLang="en-US" sz="1200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F981C7-FB15-4E57-B479-5E92DDBC279D}" type="slidenum">
              <a:rPr lang="en-US" altLang="en-US" sz="1200" smtClean="0"/>
              <a:pPr/>
              <a:t>18</a:t>
            </a:fld>
            <a:endParaRPr lang="en-US" altLang="en-US" sz="1200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6976D24-DF68-4E3D-98E5-5102A3213927}" type="slidenum">
              <a:rPr lang="en-US" altLang="en-US" sz="1200" smtClean="0"/>
              <a:pPr/>
              <a:t>19</a:t>
            </a:fld>
            <a:endParaRPr lang="en-US" altLang="en-US" sz="1200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F181138-CAB0-4DEA-828F-0C3199822539}" type="slidenum">
              <a:rPr lang="en-US" altLang="en-US" sz="1200" smtClean="0"/>
              <a:pPr/>
              <a:t>21</a:t>
            </a:fld>
            <a:endParaRPr lang="en-US" altLang="en-US" sz="1200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FC16EBD-F13F-4FB4-8443-ED06884D68DA}" type="slidenum">
              <a:rPr lang="en-US" altLang="en-US" sz="1200" smtClean="0"/>
              <a:pPr/>
              <a:t>22</a:t>
            </a:fld>
            <a:endParaRPr lang="en-US" altLang="en-US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EE489F5-9486-4054-A5B0-AB87A71125C3}" type="slidenum">
              <a:rPr lang="en-US" altLang="en-US" sz="1200" smtClean="0"/>
              <a:pPr/>
              <a:t>23</a:t>
            </a:fld>
            <a:endParaRPr lang="en-US" altLang="en-US" sz="1200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F45EA20-DB66-4E56-9203-A323EA00BEDE}" type="slidenum">
              <a:rPr lang="en-US" altLang="en-US" sz="1200" smtClean="0"/>
              <a:pPr/>
              <a:t>24</a:t>
            </a:fld>
            <a:endParaRPr lang="en-US" altLang="en-US" sz="1200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4351AA6-0297-4AA5-8C2C-ED492605B93C}" type="slidenum">
              <a:rPr lang="en-US" altLang="en-US" sz="1200" smtClean="0"/>
              <a:pPr/>
              <a:t>2</a:t>
            </a:fld>
            <a:endParaRPr lang="en-US" altLang="en-US" sz="1200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27A4BCA-D29E-4052-B9DB-331C86F9960D}" type="slidenum">
              <a:rPr lang="en-US" altLang="en-US" sz="1200" smtClean="0"/>
              <a:pPr/>
              <a:t>25</a:t>
            </a:fld>
            <a:endParaRPr lang="en-US" altLang="en-US" sz="120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E020374-B6F4-4E7F-A707-714DC745BA12}" type="slidenum">
              <a:rPr lang="en-US" altLang="en-US" sz="1200" smtClean="0"/>
              <a:pPr/>
              <a:t>26</a:t>
            </a:fld>
            <a:endParaRPr lang="en-US" altLang="en-US" sz="1200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0606A36-4D53-4186-AA49-40B677B5B628}" type="slidenum">
              <a:rPr lang="en-US" altLang="en-US" sz="1200" smtClean="0"/>
              <a:pPr/>
              <a:t>27</a:t>
            </a:fld>
            <a:endParaRPr lang="en-US" altLang="en-US" sz="1200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3C20379-288B-45B8-9B70-421A19B7C982}" type="slidenum">
              <a:rPr lang="en-US" altLang="en-US" sz="1200" smtClean="0"/>
              <a:pPr/>
              <a:t>28</a:t>
            </a:fld>
            <a:endParaRPr lang="en-US" altLang="en-US" sz="1200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B532110-A0E9-4395-A3D4-1E498B471A79}" type="slidenum">
              <a:rPr lang="en-US" altLang="en-US" sz="1200" smtClean="0"/>
              <a:pPr/>
              <a:t>29</a:t>
            </a:fld>
            <a:endParaRPr lang="en-US" altLang="en-US" sz="120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C145D2-7AC8-44A5-A639-BDE4542C579C}" type="slidenum">
              <a:rPr lang="en-US" altLang="en-US" sz="1200" smtClean="0"/>
              <a:pPr/>
              <a:t>30</a:t>
            </a:fld>
            <a:endParaRPr lang="en-US" altLang="en-US" sz="1200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01A10A4-B1F3-47CA-B834-BDBD25750EF0}" type="slidenum">
              <a:rPr lang="en-US" altLang="en-US" sz="1200" smtClean="0"/>
              <a:pPr/>
              <a:t>31</a:t>
            </a:fld>
            <a:endParaRPr lang="en-US" altLang="en-US" sz="1200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1DC1573-8AF0-4F32-8FA4-3327CF0AD16C}" type="slidenum">
              <a:rPr lang="en-US" altLang="en-US" sz="1200" smtClean="0"/>
              <a:pPr/>
              <a:t>32</a:t>
            </a:fld>
            <a:endParaRPr lang="en-US" altLang="en-US" sz="1200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0CCA7DB-FB11-4911-805E-C5ED608114C0}" type="slidenum">
              <a:rPr lang="en-US" altLang="en-US" sz="1200" smtClean="0"/>
              <a:pPr/>
              <a:t>33</a:t>
            </a:fld>
            <a:endParaRPr lang="en-US" altLang="en-US" sz="120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C0D4CB6-CD0C-449C-8DAE-9ACF568CA0F0}" type="slidenum">
              <a:rPr lang="en-US" altLang="en-US" sz="1200" smtClean="0"/>
              <a:pPr/>
              <a:t>34</a:t>
            </a:fld>
            <a:endParaRPr lang="en-US" altLang="en-US" sz="1200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E4D065E-51D2-4E8D-9DEE-C2AE205B669E}" type="slidenum">
              <a:rPr lang="en-US" altLang="en-US" sz="1200" smtClean="0"/>
              <a:pPr/>
              <a:t>3</a:t>
            </a:fld>
            <a:endParaRPr lang="en-US" altLang="en-US" sz="1200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F425CEB-009E-4593-A895-820FF87C2F54}" type="slidenum">
              <a:rPr lang="en-US" altLang="en-US" sz="1200" smtClean="0"/>
              <a:pPr/>
              <a:t>35</a:t>
            </a:fld>
            <a:endParaRPr lang="en-US" altLang="en-US" sz="1200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94B4CBB-7E2B-44F8-87C6-8F9237E5989D}" type="slidenum">
              <a:rPr lang="en-US" altLang="en-US" sz="1200" smtClean="0"/>
              <a:pPr/>
              <a:t>36</a:t>
            </a:fld>
            <a:endParaRPr lang="en-US" altLang="en-US" sz="1200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851FE6F-0B17-4B12-B628-E9FBAD34470E}" type="slidenum">
              <a:rPr lang="en-US" altLang="en-US" sz="1200" smtClean="0"/>
              <a:pPr/>
              <a:t>37</a:t>
            </a:fld>
            <a:endParaRPr lang="en-US" altLang="en-US" sz="1200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887240A-AED9-496D-81F1-037108F63446}" type="slidenum">
              <a:rPr lang="en-US" altLang="en-US" sz="1200" smtClean="0"/>
              <a:pPr/>
              <a:t>38</a:t>
            </a:fld>
            <a:endParaRPr lang="en-US" altLang="en-US" sz="1200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8B8887-C732-41B4-8ADF-F1B774867EB4}" type="slidenum">
              <a:rPr lang="en-US" altLang="en-US" sz="1200" smtClean="0"/>
              <a:pPr/>
              <a:t>39</a:t>
            </a:fld>
            <a:endParaRPr lang="en-US" altLang="en-US" sz="1200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45A7FF6-FF2D-47CD-9F36-C2C25149699B}" type="slidenum">
              <a:rPr lang="en-US" altLang="en-US" sz="1200" smtClean="0"/>
              <a:pPr/>
              <a:t>40</a:t>
            </a:fld>
            <a:endParaRPr lang="en-US" altLang="en-US" sz="1200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55C7F93-DEB8-47D3-A163-8A150999DE51}" type="slidenum">
              <a:rPr lang="en-US" altLang="en-US" sz="1200" smtClean="0"/>
              <a:pPr/>
              <a:t>41</a:t>
            </a:fld>
            <a:endParaRPr lang="en-US" altLang="en-US" sz="1200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8B81516-7155-4E0D-B424-6C1CF6523D54}" type="slidenum">
              <a:rPr lang="en-US" altLang="en-US" sz="1200" smtClean="0"/>
              <a:pPr/>
              <a:t>42</a:t>
            </a:fld>
            <a:endParaRPr lang="en-US" altLang="en-US" sz="1200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7466DE5-0DAB-4EBF-93FB-BDD937CF9F01}" type="slidenum">
              <a:rPr lang="en-US" altLang="en-US" sz="1200" smtClean="0"/>
              <a:pPr/>
              <a:t>43</a:t>
            </a:fld>
            <a:endParaRPr lang="en-US" altLang="en-US" sz="1200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167BC47-94E3-459B-86C2-975CDF3F6294}" type="slidenum">
              <a:rPr lang="en-US" altLang="en-US" sz="1200" smtClean="0"/>
              <a:pPr/>
              <a:t>44</a:t>
            </a:fld>
            <a:endParaRPr lang="en-US" altLang="en-US" sz="1200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32AA079-BFA9-46CC-9977-406002BF13E0}" type="slidenum">
              <a:rPr lang="en-US" altLang="en-US" sz="1200" smtClean="0"/>
              <a:pPr/>
              <a:t>4</a:t>
            </a:fld>
            <a:endParaRPr lang="en-US" altLang="en-US" sz="120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11F59E-DA01-44D2-BAE2-D76F8625B099}" type="slidenum">
              <a:rPr lang="en-US" altLang="en-US" sz="1200" smtClean="0"/>
              <a:pPr/>
              <a:t>45</a:t>
            </a:fld>
            <a:endParaRPr lang="en-US" altLang="en-US" sz="1200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0060AB7-2EDF-4F7A-B821-B820040F49AF}" type="slidenum">
              <a:rPr lang="en-US" altLang="en-US" sz="1200" smtClean="0"/>
              <a:pPr/>
              <a:t>46</a:t>
            </a:fld>
            <a:endParaRPr lang="en-US" altLang="en-US" sz="120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66592F1-F613-4564-9938-AD290379078A}" type="slidenum">
              <a:rPr lang="en-US" altLang="en-US" sz="1200" smtClean="0"/>
              <a:pPr/>
              <a:t>47</a:t>
            </a:fld>
            <a:endParaRPr lang="en-US" altLang="en-US" sz="1200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13E793E-1152-417B-AA5F-8E1F921348E2}" type="slidenum">
              <a:rPr lang="en-US" altLang="en-US" sz="1200" smtClean="0"/>
              <a:pPr/>
              <a:t>48</a:t>
            </a:fld>
            <a:endParaRPr lang="en-US" altLang="en-US" sz="1200" smtClean="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A5ED4-274F-45A2-9D0C-B3D766C5D045}" type="slidenum">
              <a:rPr lang="en-US" altLang="en-US" sz="1200" smtClean="0"/>
              <a:pPr/>
              <a:t>49</a:t>
            </a:fld>
            <a:endParaRPr lang="en-US" altLang="en-US" sz="1200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29DEBF0-C5E8-4231-ABC4-C2B2787FB957}" type="slidenum">
              <a:rPr lang="en-US" altLang="en-US" sz="1200" smtClean="0"/>
              <a:pPr/>
              <a:t>50</a:t>
            </a:fld>
            <a:endParaRPr lang="en-US" altLang="en-US" sz="1200" smtClean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34FFD4-F752-4778-BF41-221146ABAF4B}" type="slidenum">
              <a:rPr lang="en-US" altLang="en-US" sz="1200" smtClean="0"/>
              <a:pPr/>
              <a:t>51</a:t>
            </a:fld>
            <a:endParaRPr lang="en-US" altLang="en-US" sz="1200" smtClean="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2B999E-1BFC-4187-82B3-1EEE94503A00}" type="slidenum">
              <a:rPr lang="en-US" altLang="en-US" sz="1200" smtClean="0"/>
              <a:pPr/>
              <a:t>52</a:t>
            </a:fld>
            <a:endParaRPr lang="en-US" altLang="en-US" sz="1200" smtClean="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806882B-C3C6-4AF5-9EC4-62CE03609D0A}" type="slidenum">
              <a:rPr lang="en-US" altLang="en-US" sz="1200" smtClean="0"/>
              <a:pPr/>
              <a:t>53</a:t>
            </a:fld>
            <a:endParaRPr lang="en-US" altLang="en-US" sz="1200" smtClean="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2975F1-9D69-4D60-AFD8-FE3948F65CA8}" type="slidenum">
              <a:rPr lang="en-US" altLang="en-US" sz="1200" smtClean="0"/>
              <a:pPr/>
              <a:t>54</a:t>
            </a:fld>
            <a:endParaRPr lang="en-US" altLang="en-US" sz="1200" smtClean="0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32AA079-BFA9-46CC-9977-406002BF13E0}" type="slidenum">
              <a:rPr lang="en-US" altLang="en-US" sz="1200" smtClean="0"/>
              <a:pPr/>
              <a:t>5</a:t>
            </a:fld>
            <a:endParaRPr lang="en-US" altLang="en-US" sz="120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92494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4614C78-83A3-4604-9521-822500242777}" type="slidenum">
              <a:rPr lang="en-US" altLang="en-US" sz="1200" smtClean="0"/>
              <a:pPr/>
              <a:t>55</a:t>
            </a:fld>
            <a:endParaRPr lang="en-US" altLang="en-US" sz="1200" smtClean="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2DA7FED-8B6C-4795-ADA8-4A7E186D7604}" type="slidenum">
              <a:rPr lang="en-US" altLang="en-US" sz="1200" smtClean="0"/>
              <a:pPr/>
              <a:t>56</a:t>
            </a:fld>
            <a:endParaRPr lang="en-US" altLang="en-US" sz="1200" smtClean="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A8E9DD0-4277-4A69-907D-DC5A731EF5CC}" type="slidenum">
              <a:rPr lang="en-US" altLang="en-US" sz="1200" smtClean="0"/>
              <a:pPr/>
              <a:t>57</a:t>
            </a:fld>
            <a:endParaRPr lang="en-US" altLang="en-US" sz="1200" smtClean="0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424659C-3B19-4FCA-BC23-3A778DF0722F}" type="slidenum">
              <a:rPr lang="en-US" altLang="en-US" sz="1200" smtClean="0"/>
              <a:pPr/>
              <a:t>58</a:t>
            </a:fld>
            <a:endParaRPr lang="en-US" altLang="en-US" sz="1200" smtClean="0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180971F-1C7A-4285-8632-DDF3DCFE7AD0}" type="slidenum">
              <a:rPr lang="en-US" altLang="en-US" sz="1200" smtClean="0"/>
              <a:pPr/>
              <a:t>59</a:t>
            </a:fld>
            <a:endParaRPr lang="en-US" altLang="en-US" sz="1200" smtClean="0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54D804C-3F66-4897-9F64-C28591BBF5E3}" type="slidenum">
              <a:rPr lang="en-US" altLang="en-US" sz="1200" smtClean="0"/>
              <a:pPr/>
              <a:t>60</a:t>
            </a:fld>
            <a:endParaRPr lang="en-US" altLang="en-US" sz="1200" smtClean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5D1989E-E02D-4677-A782-26B1601D3427}" type="slidenum">
              <a:rPr lang="en-US" altLang="en-US" sz="1200" smtClean="0"/>
              <a:pPr/>
              <a:t>61</a:t>
            </a:fld>
            <a:endParaRPr lang="en-US" altLang="en-US" sz="1200" smtClean="0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CB76BD7-DC93-4B9B-BF25-DE81568CF936}" type="slidenum">
              <a:rPr lang="en-US" altLang="en-US" sz="1200" smtClean="0"/>
              <a:pPr/>
              <a:t>63</a:t>
            </a:fld>
            <a:endParaRPr lang="en-US" altLang="en-US" sz="1200" smtClean="0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9606144-6507-4733-B9A5-85CE8781D6F1}" type="slidenum">
              <a:rPr lang="en-US" altLang="en-US" sz="1200" smtClean="0"/>
              <a:pPr/>
              <a:t>9</a:t>
            </a:fld>
            <a:endParaRPr lang="en-US" altLang="en-US" sz="1200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5D445FD-7018-42DB-9E6A-2EE253FB70B7}" type="slidenum">
              <a:rPr lang="en-US" altLang="en-US" sz="1200" smtClean="0"/>
              <a:pPr/>
              <a:t>10</a:t>
            </a:fld>
            <a:endParaRPr lang="en-US" altLang="en-US" sz="120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AE09911-0A19-457B-B11E-DC58605AA6D5}" type="slidenum">
              <a:rPr lang="en-US" altLang="en-US" sz="1200" smtClean="0"/>
              <a:pPr/>
              <a:t>12</a:t>
            </a:fld>
            <a:endParaRPr lang="en-US" altLang="en-US" sz="1200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C178895-E7E4-4F6A-A006-68C6C27DFCF1}" type="slidenum">
              <a:rPr lang="en-US" altLang="en-US" sz="1200" smtClean="0"/>
              <a:pPr/>
              <a:t>13</a:t>
            </a:fld>
            <a:endParaRPr lang="en-US" altLang="en-US" sz="120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12966-D5DF-4E8E-88DF-7F42E72E56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507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1BFB3-16D8-4B32-9B4D-26FAC269B3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5789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358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358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9081D-82E8-463B-862C-42725898B9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4176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63936-CD1F-4DF4-B453-B626D0FA4B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6661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9C360-A973-46C8-B9AE-7A9FD9CA8B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4220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63136-7423-4BA8-BFF0-608353A4F2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71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31219-6BE9-43A6-A6E5-9F244AFFFD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4141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76F64-9176-4FD8-8EC6-EA17048619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343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6325D-A134-4131-BFBC-3C4589207C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3073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C2C39-E88F-4BB2-BA96-706361112E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190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22EF4-C9BB-43D7-BB78-936EE4DF3C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7735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/>
            </a:lvl1pPr>
          </a:lstStyle>
          <a:p>
            <a:pPr>
              <a:defRPr/>
            </a:pPr>
            <a:fld id="{2A860984-0619-4ABC-8791-7048FEC379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990600"/>
            <a:ext cx="9144000" cy="1143000"/>
          </a:xfrm>
        </p:spPr>
        <p:txBody>
          <a:bodyPr/>
          <a:lstStyle/>
          <a:p>
            <a:r>
              <a:rPr lang="en-US" altLang="en-US" b="1" smtClean="0">
                <a:solidFill>
                  <a:schemeClr val="accent2"/>
                </a:solidFill>
              </a:rPr>
              <a:t/>
            </a:r>
            <a:br>
              <a:rPr lang="en-US" altLang="en-US" b="1" smtClean="0">
                <a:solidFill>
                  <a:schemeClr val="accent2"/>
                </a:solidFill>
              </a:rPr>
            </a:br>
            <a:r>
              <a:rPr lang="en-US" altLang="en-US" sz="3200" b="1" smtClean="0">
                <a:solidFill>
                  <a:schemeClr val="accent2"/>
                </a:solidFill>
              </a:rPr>
              <a:t>Introduction, Definition, and Methodology</a:t>
            </a:r>
            <a:endParaRPr lang="en-US" altLang="en-US" sz="3200" b="1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886200"/>
            <a:ext cx="8229600" cy="1163638"/>
          </a:xfrm>
        </p:spPr>
        <p:txBody>
          <a:bodyPr/>
          <a:lstStyle/>
          <a:p>
            <a:r>
              <a:rPr lang="en-US" altLang="en-US" smtClean="0">
                <a:solidFill>
                  <a:schemeClr val="accent2"/>
                </a:solidFill>
              </a:rPr>
              <a:t>June 26, </a:t>
            </a:r>
            <a:r>
              <a:rPr lang="en-US" altLang="en-US" dirty="0" smtClean="0">
                <a:solidFill>
                  <a:schemeClr val="accent2"/>
                </a:solidFill>
              </a:rPr>
              <a:t>2018</a:t>
            </a:r>
          </a:p>
          <a:p>
            <a:endParaRPr lang="en-US" altLang="en-US" dirty="0" smtClean="0">
              <a:solidFill>
                <a:schemeClr val="accent2"/>
              </a:solidFill>
            </a:endParaRPr>
          </a:p>
          <a:p>
            <a:r>
              <a:rPr lang="en-US" altLang="en-US" sz="1400" dirty="0" smtClean="0">
                <a:solidFill>
                  <a:schemeClr val="accent2"/>
                </a:solidFill>
              </a:rPr>
              <a:t>Note: </a:t>
            </a:r>
            <a:r>
              <a:rPr lang="en-US" altLang="en-US" sz="1400" dirty="0" err="1" smtClean="0">
                <a:solidFill>
                  <a:schemeClr val="accent2"/>
                </a:solidFill>
              </a:rPr>
              <a:t>Powerpoint</a:t>
            </a:r>
            <a:r>
              <a:rPr lang="en-US" altLang="en-US" sz="1400" dirty="0" smtClean="0">
                <a:solidFill>
                  <a:schemeClr val="accent2"/>
                </a:solidFill>
              </a:rPr>
              <a:t> deck includes many “hidden slides,” which were not used in actual presentation.</a:t>
            </a:r>
            <a:endParaRPr lang="en-US" altLang="en-US" sz="1400" dirty="0" smtClean="0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429000" y="2514600"/>
            <a:ext cx="2119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David Laibson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altLang="en-US" sz="2800" smtClean="0"/>
              <a:t>Is behavioral economics a field?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752600"/>
            <a:ext cx="3810000" cy="3786188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 smtClean="0">
                <a:solidFill>
                  <a:srgbClr val="FF0000"/>
                </a:solidFill>
              </a:rPr>
              <a:t>No:</a:t>
            </a:r>
          </a:p>
          <a:p>
            <a:r>
              <a:rPr lang="en-US" altLang="en-US" sz="2400" smtClean="0">
                <a:solidFill>
                  <a:srgbClr val="FF0000"/>
                </a:solidFill>
              </a:rPr>
              <a:t>Few “pure” jobs</a:t>
            </a:r>
          </a:p>
          <a:p>
            <a:r>
              <a:rPr lang="en-US" altLang="en-US" sz="2400" smtClean="0">
                <a:solidFill>
                  <a:srgbClr val="FF0000"/>
                </a:solidFill>
              </a:rPr>
              <a:t>Difficult job market</a:t>
            </a:r>
          </a:p>
          <a:p>
            <a:r>
              <a:rPr lang="en-US" altLang="en-US" sz="2400" smtClean="0">
                <a:solidFill>
                  <a:srgbClr val="FF0000"/>
                </a:solidFill>
              </a:rPr>
              <a:t>No journal</a:t>
            </a:r>
          </a:p>
          <a:p>
            <a:r>
              <a:rPr lang="en-US" altLang="en-US" sz="2400" smtClean="0">
                <a:solidFill>
                  <a:srgbClr val="FF0000"/>
                </a:solidFill>
              </a:rPr>
              <a:t>Why ghettoize?</a:t>
            </a:r>
          </a:p>
          <a:p>
            <a:r>
              <a:rPr lang="en-US" altLang="en-US" sz="2400" smtClean="0">
                <a:solidFill>
                  <a:srgbClr val="FF0000"/>
                </a:solidFill>
              </a:rPr>
              <a:t>Applied theory is not a field, so why should applied psychology be a field?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752600"/>
            <a:ext cx="4648200" cy="467201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 smtClean="0">
                <a:solidFill>
                  <a:srgbClr val="00B050"/>
                </a:solidFill>
              </a:rPr>
              <a:t>Yes:</a:t>
            </a:r>
          </a:p>
          <a:p>
            <a:r>
              <a:rPr lang="en-US" altLang="en-US" sz="2400" smtClean="0">
                <a:solidFill>
                  <a:srgbClr val="00B050"/>
                </a:solidFill>
              </a:rPr>
              <a:t>Some courses</a:t>
            </a:r>
          </a:p>
          <a:p>
            <a:r>
              <a:rPr lang="en-US" altLang="en-US" sz="2400" smtClean="0">
                <a:solidFill>
                  <a:srgbClr val="00B050"/>
                </a:solidFill>
              </a:rPr>
              <a:t>You can take behavioral orals</a:t>
            </a:r>
          </a:p>
          <a:p>
            <a:r>
              <a:rPr lang="en-US" altLang="en-US" sz="2400" smtClean="0">
                <a:solidFill>
                  <a:srgbClr val="00B050"/>
                </a:solidFill>
              </a:rPr>
              <a:t>Some seminars</a:t>
            </a:r>
          </a:p>
          <a:p>
            <a:r>
              <a:rPr lang="en-US" altLang="en-US" sz="2400" smtClean="0">
                <a:solidFill>
                  <a:srgbClr val="00B050"/>
                </a:solidFill>
              </a:rPr>
              <a:t>Many conferences</a:t>
            </a:r>
          </a:p>
          <a:p>
            <a:r>
              <a:rPr lang="en-US" altLang="en-US" sz="2400" smtClean="0">
                <a:solidFill>
                  <a:srgbClr val="00B050"/>
                </a:solidFill>
              </a:rPr>
              <a:t>Some “methodological” fields do exist: econometrics, theory, experimental economics</a:t>
            </a:r>
          </a:p>
          <a:p>
            <a:endParaRPr lang="en-US" altLang="en-US" sz="2400" smtClean="0"/>
          </a:p>
          <a:p>
            <a:endParaRPr lang="en-US" altLang="en-US" sz="2400" smtClean="0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408238" y="5791200"/>
            <a:ext cx="40687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Future field status uncertain.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build="p"/>
      <p:bldP spid="51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Expectation/wish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2850011"/>
          </a:xfrm>
        </p:spPr>
        <p:txBody>
          <a:bodyPr/>
          <a:lstStyle/>
          <a:p>
            <a:r>
              <a:rPr lang="en-US" altLang="en-US" dirty="0" smtClean="0"/>
              <a:t>All economists will eventually incorporate behavioral stuff where appropriate.</a:t>
            </a:r>
          </a:p>
          <a:p>
            <a:r>
              <a:rPr lang="en-US" altLang="en-US" dirty="0" smtClean="0"/>
              <a:t>Psychology is to “normal economics” as game theory is to “normal economics.”</a:t>
            </a:r>
          </a:p>
          <a:p>
            <a:r>
              <a:rPr lang="en-US" altLang="en-US" dirty="0" smtClean="0"/>
              <a:t>Everyone uses it as a matter of course (when appropriate).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smtClean="0"/>
              <a:t>Methodology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2366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 smtClean="0"/>
              <a:t>Experimental methods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What makes a good model?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[Beware of multiple-testing bias (and p-hacking)]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altLang="en-US" sz="2800" smtClean="0"/>
              <a:t>Lab empirics (experiments)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524375"/>
          </a:xfrm>
        </p:spPr>
        <p:txBody>
          <a:bodyPr/>
          <a:lstStyle/>
          <a:p>
            <a:r>
              <a:rPr lang="en-US" altLang="en-US" smtClean="0">
                <a:solidFill>
                  <a:srgbClr val="000000"/>
                </a:solidFill>
              </a:rPr>
              <a:t>If experiments are run well, they will have high </a:t>
            </a:r>
            <a:r>
              <a:rPr lang="en-US" altLang="en-US" smtClean="0">
                <a:solidFill>
                  <a:srgbClr val="FF0000"/>
                </a:solidFill>
              </a:rPr>
              <a:t>internal validity</a:t>
            </a:r>
            <a:endParaRPr lang="en-US" altLang="en-US" smtClean="0">
              <a:solidFill>
                <a:srgbClr val="000000"/>
              </a:solidFill>
            </a:endParaRPr>
          </a:p>
          <a:p>
            <a:pPr lvl="1"/>
            <a:r>
              <a:rPr lang="en-US" altLang="en-US" smtClean="0">
                <a:solidFill>
                  <a:srgbClr val="000000"/>
                </a:solidFill>
              </a:rPr>
              <a:t>I understand the specific causal mechanism that is driving my result</a:t>
            </a:r>
          </a:p>
          <a:p>
            <a:pPr lvl="1"/>
            <a:r>
              <a:rPr lang="en-US" altLang="en-US" smtClean="0">
                <a:solidFill>
                  <a:srgbClr val="000000"/>
                </a:solidFill>
              </a:rPr>
              <a:t>I can turn the result on and off by manipulating the experimental treatment</a:t>
            </a:r>
          </a:p>
          <a:p>
            <a:pPr lvl="1"/>
            <a:r>
              <a:rPr lang="en-US" altLang="en-US" smtClean="0">
                <a:solidFill>
                  <a:srgbClr val="000000"/>
                </a:solidFill>
              </a:rPr>
              <a:t>My result is robust and replicable (not “fragile”)</a:t>
            </a:r>
          </a:p>
          <a:p>
            <a:r>
              <a:rPr lang="en-US" altLang="en-US" smtClean="0">
                <a:solidFill>
                  <a:srgbClr val="000000"/>
                </a:solidFill>
              </a:rPr>
              <a:t>But even a well-run experiment may have low </a:t>
            </a:r>
            <a:r>
              <a:rPr lang="en-US" altLang="en-US" smtClean="0">
                <a:solidFill>
                  <a:srgbClr val="FF0000"/>
                </a:solidFill>
              </a:rPr>
              <a:t>external validity</a:t>
            </a:r>
            <a:endParaRPr lang="en-US" altLang="en-US" smtClean="0">
              <a:solidFill>
                <a:srgbClr val="000000"/>
              </a:solidFill>
            </a:endParaRPr>
          </a:p>
          <a:p>
            <a:pPr lvl="1"/>
            <a:r>
              <a:rPr lang="en-US" altLang="en-US" smtClean="0">
                <a:solidFill>
                  <a:srgbClr val="000000"/>
                </a:solidFill>
              </a:rPr>
              <a:t>The mechanism that I am studying is important for particular real-world behaviors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76400"/>
            <a:ext cx="4114800" cy="282575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 smtClean="0">
                <a:solidFill>
                  <a:schemeClr val="accent2"/>
                </a:solidFill>
              </a:rPr>
              <a:t>Internal validity</a:t>
            </a:r>
            <a:endParaRPr lang="en-US" altLang="en-US" sz="2400" smtClean="0">
              <a:solidFill>
                <a:srgbClr val="000000"/>
              </a:solidFill>
            </a:endParaRPr>
          </a:p>
          <a:p>
            <a:r>
              <a:rPr lang="en-US" altLang="en-US" sz="2400" smtClean="0">
                <a:solidFill>
                  <a:srgbClr val="000000"/>
                </a:solidFill>
              </a:rPr>
              <a:t>experimental artifacts</a:t>
            </a:r>
          </a:p>
          <a:p>
            <a:r>
              <a:rPr lang="en-US" altLang="en-US" sz="2400" smtClean="0">
                <a:solidFill>
                  <a:srgbClr val="000000"/>
                </a:solidFill>
              </a:rPr>
              <a:t>demand effects (are the subjects trying to respond to the perceived expectations of the experimenter?)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76800" y="1676400"/>
            <a:ext cx="4267200" cy="42291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 smtClean="0">
                <a:solidFill>
                  <a:schemeClr val="accent2"/>
                </a:solidFill>
              </a:rPr>
              <a:t>External validity</a:t>
            </a:r>
            <a:endParaRPr lang="en-US" altLang="en-US" sz="2400" smtClean="0">
              <a:solidFill>
                <a:srgbClr val="000000"/>
              </a:solidFill>
            </a:endParaRPr>
          </a:p>
          <a:p>
            <a:r>
              <a:rPr lang="en-US" altLang="en-US" sz="2400" smtClean="0">
                <a:solidFill>
                  <a:srgbClr val="000000"/>
                </a:solidFill>
              </a:rPr>
              <a:t>unrepresentative subjects</a:t>
            </a:r>
          </a:p>
          <a:p>
            <a:r>
              <a:rPr lang="en-US" altLang="en-US" sz="2400" b="1" smtClean="0">
                <a:solidFill>
                  <a:srgbClr val="000000"/>
                </a:solidFill>
              </a:rPr>
              <a:t>under-experienced subjects</a:t>
            </a:r>
          </a:p>
          <a:p>
            <a:r>
              <a:rPr lang="en-US" altLang="en-US" sz="2400" b="1" smtClean="0">
                <a:solidFill>
                  <a:srgbClr val="000000"/>
                </a:solidFill>
              </a:rPr>
              <a:t>missing decision aids</a:t>
            </a:r>
          </a:p>
          <a:p>
            <a:r>
              <a:rPr lang="en-US" altLang="en-US" sz="2400" smtClean="0">
                <a:solidFill>
                  <a:srgbClr val="000000"/>
                </a:solidFill>
              </a:rPr>
              <a:t>under-incentivized tasks</a:t>
            </a:r>
          </a:p>
          <a:p>
            <a:r>
              <a:rPr lang="en-US" altLang="en-US" sz="2400" b="1" smtClean="0">
                <a:solidFill>
                  <a:srgbClr val="000000"/>
                </a:solidFill>
              </a:rPr>
              <a:t>non-naturalistic problems</a:t>
            </a:r>
          </a:p>
          <a:p>
            <a:r>
              <a:rPr lang="en-US" altLang="en-US" sz="2400" smtClean="0">
                <a:solidFill>
                  <a:srgbClr val="000000"/>
                </a:solidFill>
              </a:rPr>
              <a:t>Thousands of other ways that lab decisions differ from field decisions</a:t>
            </a:r>
          </a:p>
        </p:txBody>
      </p:sp>
      <p:sp>
        <p:nvSpPr>
          <p:cNvPr id="23556" name="Text Box 5"/>
          <p:cNvSpPr txBox="1">
            <a:spLocks noChangeArrowheads="1"/>
          </p:cNvSpPr>
          <p:nvPr/>
        </p:nvSpPr>
        <p:spPr bwMode="auto">
          <a:xfrm>
            <a:off x="304800" y="379413"/>
            <a:ext cx="8305800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en-US" sz="3200">
                <a:solidFill>
                  <a:srgbClr val="FF0000"/>
                </a:solidFill>
              </a:rPr>
              <a:t>Challenges to internal and external validity</a:t>
            </a:r>
          </a:p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en-US" sz="3200">
                <a:solidFill>
                  <a:srgbClr val="FF0000"/>
                </a:solidFill>
              </a:rPr>
              <a:t>in lab experiments.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8533775"/>
              </p:ext>
            </p:extLst>
          </p:nvPr>
        </p:nvGraphicFramePr>
        <p:xfrm>
          <a:off x="625475" y="1008063"/>
          <a:ext cx="7874000" cy="592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1" name="Document" r:id="rId4" imgW="9690672" imgH="7308022" progId="Word.Document.8">
                  <p:embed/>
                </p:oleObj>
              </mc:Choice>
              <mc:Fallback>
                <p:oleObj name="Document" r:id="rId4" imgW="9690672" imgH="7308022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" y="1008063"/>
                        <a:ext cx="7874000" cy="592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352800" y="228600"/>
            <a:ext cx="23034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200"/>
              <a:t>“The Rules”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6059488" y="6472238"/>
            <a:ext cx="29321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Adapted from George Loewenstein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altLang="en-US" sz="2800" smtClean="0"/>
              <a:t>Experimental Debriefing</a:t>
            </a:r>
            <a:br>
              <a:rPr lang="en-US" altLang="en-US" sz="2800" smtClean="0"/>
            </a:br>
            <a:r>
              <a:rPr lang="en-US" altLang="en-US" sz="2800" smtClean="0"/>
              <a:t>(especially for pilots)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305800" cy="3490913"/>
          </a:xfrm>
        </p:spPr>
        <p:txBody>
          <a:bodyPr/>
          <a:lstStyle/>
          <a:p>
            <a:r>
              <a:rPr lang="en-US" altLang="en-US" smtClean="0"/>
              <a:t>“Was the experiment confusing?”</a:t>
            </a:r>
          </a:p>
          <a:p>
            <a:r>
              <a:rPr lang="en-US" altLang="en-US" smtClean="0"/>
              <a:t>“What strategies did you use?”</a:t>
            </a:r>
          </a:p>
          <a:p>
            <a:r>
              <a:rPr lang="en-US" altLang="en-US" smtClean="0"/>
              <a:t>“How did you come up with your answer?”</a:t>
            </a:r>
          </a:p>
          <a:p>
            <a:r>
              <a:rPr lang="en-US" altLang="en-US" smtClean="0"/>
              <a:t>“What was the experiment about?”</a:t>
            </a:r>
          </a:p>
          <a:p>
            <a:r>
              <a:rPr lang="en-US" altLang="en-US" smtClean="0"/>
              <a:t>“What were the other subjects thinking?”</a:t>
            </a:r>
          </a:p>
          <a:p>
            <a:r>
              <a:rPr lang="en-US" altLang="en-US" smtClean="0"/>
              <a:t>What would your payoff have been if you had gone UP instead of DOWN?”</a:t>
            </a:r>
          </a:p>
          <a:p>
            <a:pPr>
              <a:buFontTx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smtClean="0"/>
              <a:t>Experimental odds and ends...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973388"/>
          </a:xfrm>
        </p:spPr>
        <p:txBody>
          <a:bodyPr/>
          <a:lstStyle/>
          <a:p>
            <a:r>
              <a:rPr lang="en-US" altLang="en-US" smtClean="0"/>
              <a:t>Run a pilot (debrief pilot)</a:t>
            </a:r>
          </a:p>
          <a:p>
            <a:r>
              <a:rPr lang="en-US" altLang="en-US" smtClean="0"/>
              <a:t>Randomize order of treatments.</a:t>
            </a:r>
          </a:p>
          <a:p>
            <a:r>
              <a:rPr lang="en-US" altLang="en-US" smtClean="0"/>
              <a:t>Consider measuring expectations and other non-observables.</a:t>
            </a:r>
          </a:p>
          <a:p>
            <a:r>
              <a:rPr lang="en-US" altLang="en-US" smtClean="0"/>
              <a:t>Consider collecting demographic info.</a:t>
            </a:r>
          </a:p>
          <a:p>
            <a:r>
              <a:rPr lang="en-US" altLang="en-US" smtClean="0"/>
              <a:t>Consider measuring cognitive process (aka process tracing).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219200"/>
          </a:xfrm>
        </p:spPr>
        <p:txBody>
          <a:bodyPr/>
          <a:lstStyle/>
          <a:p>
            <a:r>
              <a:rPr lang="en-US" altLang="en-US" sz="2800" smtClean="0"/>
              <a:t>Field empirics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327525"/>
          </a:xfrm>
        </p:spPr>
        <p:txBody>
          <a:bodyPr/>
          <a:lstStyle/>
          <a:p>
            <a:r>
              <a:rPr lang="en-US" altLang="en-US" smtClean="0"/>
              <a:t>High external, low internal validity (unless you run a field experiment or have some other convincing source of exogenous variation).</a:t>
            </a:r>
          </a:p>
          <a:p>
            <a:r>
              <a:rPr lang="en-US" altLang="en-US" smtClean="0"/>
              <a:t>In the field, it is sometimes hard to pin down the causes of phenomena (e.g., problems of reverse causality and omitted variable biases plague empirical studies).</a:t>
            </a:r>
          </a:p>
          <a:p>
            <a:r>
              <a:rPr lang="en-US" altLang="en-US" smtClean="0"/>
              <a:t>Test multiple predictions to rule out competing hypotheses.</a:t>
            </a:r>
          </a:p>
          <a:p>
            <a:r>
              <a:rPr lang="en-US" altLang="en-US" smtClean="0"/>
              <a:t>Make sure you know exactly how your model is identified.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524000"/>
            <a:ext cx="7772400" cy="3268663"/>
          </a:xfrm>
        </p:spPr>
        <p:txBody>
          <a:bodyPr/>
          <a:lstStyle/>
          <a:p>
            <a:r>
              <a:rPr lang="en-US" altLang="en-US" smtClean="0"/>
              <a:t>Don’t glibly overlook rational explanations.</a:t>
            </a:r>
          </a:p>
          <a:p>
            <a:r>
              <a:rPr lang="en-US" altLang="en-US" smtClean="0"/>
              <a:t>But, don’t automatically accept rational actor “just so stories” (in practice rational actor model can be just as ad hoc as behavioral models)</a:t>
            </a:r>
          </a:p>
          <a:p>
            <a:r>
              <a:rPr lang="en-US" altLang="en-US" smtClean="0"/>
              <a:t>When faced with competing explanations take parsimony as one leading guide.</a:t>
            </a:r>
          </a:p>
          <a:p>
            <a:r>
              <a:rPr lang="en-US" altLang="en-US" smtClean="0"/>
              <a:t>Behavioral explanations needn’t be the only explanation.</a:t>
            </a:r>
          </a:p>
        </p:txBody>
      </p:sp>
      <p:sp>
        <p:nvSpPr>
          <p:cNvPr id="33795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219200"/>
          </a:xfrm>
          <a:noFill/>
        </p:spPr>
        <p:txBody>
          <a:bodyPr/>
          <a:lstStyle/>
          <a:p>
            <a:r>
              <a:rPr lang="en-US" altLang="en-US" sz="2800" smtClean="0"/>
              <a:t>Field empirics continued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 sz="3200" b="1" smtClean="0"/>
              <a:t>Outline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8229600" cy="1790700"/>
          </a:xfrm>
        </p:spPr>
        <p:txBody>
          <a:bodyPr/>
          <a:lstStyle/>
          <a:p>
            <a:r>
              <a:rPr lang="en-US" altLang="en-US" smtClean="0"/>
              <a:t>Definition of Behavioral Economics</a:t>
            </a:r>
          </a:p>
          <a:p>
            <a:r>
              <a:rPr lang="en-US" altLang="en-US" smtClean="0"/>
              <a:t>Methodology</a:t>
            </a:r>
          </a:p>
          <a:p>
            <a:r>
              <a:rPr lang="en-US" altLang="en-US" smtClean="0"/>
              <a:t>Seven properties of good models</a:t>
            </a:r>
          </a:p>
          <a:p>
            <a:r>
              <a:rPr lang="en-US" altLang="en-US" smtClean="0"/>
              <a:t>Thumbnail history (for more details look at slides)</a:t>
            </a:r>
          </a:p>
        </p:txBody>
      </p:sp>
      <p:pic>
        <p:nvPicPr>
          <p:cNvPr id="5124" name="Picture 2" descr="http://upload.wikimedia.org/wikipedia/en/thumb/0/02/Homer_Simpson_2006.png/212px-Homer_Simpson_200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809625"/>
            <a:ext cx="2019300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Field experiments and </a:t>
            </a:r>
            <a:br>
              <a:rPr lang="en-US" altLang="en-US" smtClean="0"/>
            </a:br>
            <a:r>
              <a:rPr lang="en-US" altLang="en-US" smtClean="0"/>
              <a:t>lab experiments are complementary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711200" y="2286000"/>
            <a:ext cx="8280400" cy="4154984"/>
          </a:xfrm>
        </p:spPr>
        <p:txBody>
          <a:bodyPr/>
          <a:lstStyle/>
          <a:p>
            <a:r>
              <a:rPr lang="en-US" altLang="en-US" dirty="0" smtClean="0"/>
              <a:t>Neither is the gold standard</a:t>
            </a:r>
          </a:p>
          <a:p>
            <a:r>
              <a:rPr lang="en-US" altLang="en-US" dirty="0" smtClean="0"/>
              <a:t>They feed off (and stimulate) each other in useful </a:t>
            </a:r>
            <a:r>
              <a:rPr lang="en-US" altLang="en-US" dirty="0" smtClean="0"/>
              <a:t>ways</a:t>
            </a:r>
          </a:p>
          <a:p>
            <a:r>
              <a:rPr lang="en-US" altLang="en-US" dirty="0" smtClean="0"/>
              <a:t>Lab experiments give you more control</a:t>
            </a:r>
          </a:p>
          <a:p>
            <a:r>
              <a:rPr lang="en-US" altLang="en-US" dirty="0" smtClean="0"/>
              <a:t>Field experiments give you more external validity</a:t>
            </a:r>
            <a:endParaRPr lang="en-US" altLang="en-US" dirty="0" smtClean="0"/>
          </a:p>
          <a:p>
            <a:r>
              <a:rPr lang="en-US" altLang="en-US" dirty="0" smtClean="0"/>
              <a:t>Avoid making the mistake of thinking that just because you’ve run a well-designed lab experiment you know how the phenomenon will generalize</a:t>
            </a:r>
          </a:p>
          <a:p>
            <a:r>
              <a:rPr lang="en-US" altLang="en-US" dirty="0" smtClean="0"/>
              <a:t>Avoid making the mistake of thinking that just because you’ve run a well-designed field experiment you know how the phenomenon will generalize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7038"/>
            <a:ext cx="8229600" cy="944562"/>
          </a:xfrm>
        </p:spPr>
        <p:txBody>
          <a:bodyPr/>
          <a:lstStyle/>
          <a:p>
            <a:r>
              <a:rPr lang="en-US" altLang="en-US" sz="3200" dirty="0" smtClean="0"/>
              <a:t>Seven Properties of Good Models</a:t>
            </a:r>
            <a:br>
              <a:rPr lang="en-US" altLang="en-US" sz="3200" dirty="0" smtClean="0"/>
            </a:br>
            <a:r>
              <a:rPr lang="en-US" altLang="en-US" sz="2400" dirty="0" err="1" smtClean="0"/>
              <a:t>Gabaix</a:t>
            </a:r>
            <a:r>
              <a:rPr lang="en-US" altLang="en-US" sz="2400" dirty="0" smtClean="0"/>
              <a:t> and </a:t>
            </a:r>
            <a:r>
              <a:rPr lang="en-US" altLang="en-US" sz="2400" dirty="0" err="1" smtClean="0"/>
              <a:t>Laibson</a:t>
            </a:r>
            <a:r>
              <a:rPr lang="en-US" altLang="en-US" sz="2400" dirty="0" smtClean="0"/>
              <a:t> (2008)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672013"/>
          </a:xfrm>
        </p:spPr>
        <p:txBody>
          <a:bodyPr/>
          <a:lstStyle/>
          <a:p>
            <a:pPr marL="457200" indent="-457200">
              <a:buFontTx/>
              <a:buNone/>
            </a:pPr>
            <a:r>
              <a:rPr lang="en-US" altLang="en-US" smtClean="0"/>
              <a:t>These properties typically need to be traded off against each other.  No social science model achieves all of these goals.</a:t>
            </a:r>
          </a:p>
          <a:p>
            <a:pPr marL="457200" indent="-457200">
              <a:buFontTx/>
              <a:buAutoNum type="arabicPeriod"/>
            </a:pPr>
            <a:r>
              <a:rPr lang="en-US" altLang="en-US" i="1" smtClean="0"/>
              <a:t>Parsimony</a:t>
            </a:r>
          </a:p>
          <a:p>
            <a:pPr marL="457200" indent="-457200">
              <a:buFontTx/>
              <a:buAutoNum type="arabicPeriod"/>
            </a:pPr>
            <a:r>
              <a:rPr lang="en-US" altLang="en-US" smtClean="0"/>
              <a:t>Tractability</a:t>
            </a:r>
          </a:p>
          <a:p>
            <a:pPr marL="457200" indent="-457200">
              <a:buFontTx/>
              <a:buAutoNum type="arabicPeriod"/>
            </a:pPr>
            <a:r>
              <a:rPr lang="en-US" altLang="en-US" smtClean="0"/>
              <a:t>Conceptual insightfulness</a:t>
            </a:r>
          </a:p>
          <a:p>
            <a:pPr marL="457200" indent="-457200">
              <a:buFontTx/>
              <a:buAutoNum type="arabicPeriod"/>
            </a:pPr>
            <a:r>
              <a:rPr lang="en-US" altLang="en-US" smtClean="0"/>
              <a:t>Generalizability (portability)</a:t>
            </a:r>
          </a:p>
          <a:p>
            <a:pPr marL="457200" indent="-457200">
              <a:buFontTx/>
              <a:buAutoNum type="arabicPeriod"/>
            </a:pPr>
            <a:r>
              <a:rPr lang="en-US" altLang="en-US" i="1" smtClean="0"/>
              <a:t>Falsifiability</a:t>
            </a:r>
          </a:p>
          <a:p>
            <a:pPr marL="457200" indent="-457200">
              <a:buFontTx/>
              <a:buAutoNum type="arabicPeriod"/>
            </a:pPr>
            <a:r>
              <a:rPr lang="en-US" altLang="en-US" i="1" smtClean="0"/>
              <a:t>Empirical accuracy</a:t>
            </a:r>
          </a:p>
          <a:p>
            <a:pPr marL="457200" indent="-457200">
              <a:buFontTx/>
              <a:buAutoNum type="arabicPeriod"/>
            </a:pPr>
            <a:r>
              <a:rPr lang="en-US" altLang="en-US" i="1" smtClean="0"/>
              <a:t>Predictive precision: the model makes sharp predictions.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2"/>
          <p:cNvGrpSpPr>
            <a:grpSpLocks/>
          </p:cNvGrpSpPr>
          <p:nvPr/>
        </p:nvGrpSpPr>
        <p:grpSpPr bwMode="auto">
          <a:xfrm>
            <a:off x="381000" y="322263"/>
            <a:ext cx="8321675" cy="6094412"/>
            <a:chOff x="240" y="203"/>
            <a:chExt cx="5242" cy="3839"/>
          </a:xfrm>
        </p:grpSpPr>
        <p:graphicFrame>
          <p:nvGraphicFramePr>
            <p:cNvPr id="38918" name="Object 3"/>
            <p:cNvGraphicFramePr>
              <a:graphicFrameLocks noChangeAspect="1"/>
            </p:cNvGraphicFramePr>
            <p:nvPr/>
          </p:nvGraphicFramePr>
          <p:xfrm>
            <a:off x="384" y="336"/>
            <a:ext cx="4992" cy="29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51" name="Chart" r:id="rId4" imgW="4600651" imgH="2286000" progId="Excel.Chart.8">
                    <p:embed/>
                  </p:oleObj>
                </mc:Choice>
                <mc:Fallback>
                  <p:oleObj name="Chart" r:id="rId4" imgW="4600651" imgH="2286000" progId="Excel.Chart.8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" y="336"/>
                          <a:ext cx="4992" cy="2928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8919" name="Text Box 4"/>
            <p:cNvSpPr txBox="1">
              <a:spLocks noChangeArrowheads="1"/>
            </p:cNvSpPr>
            <p:nvPr/>
          </p:nvSpPr>
          <p:spPr bwMode="auto">
            <a:xfrm>
              <a:off x="1596" y="203"/>
              <a:ext cx="3057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/>
                <a:t>Figure 1: The value of parsimony.</a:t>
              </a:r>
              <a:r>
                <a:rPr lang="en-US" altLang="en-US" sz="1800"/>
                <a:t>  </a:t>
              </a:r>
            </a:p>
          </p:txBody>
        </p:sp>
        <p:sp>
          <p:nvSpPr>
            <p:cNvPr id="38920" name="Text Box 5"/>
            <p:cNvSpPr txBox="1">
              <a:spLocks noChangeArrowheads="1"/>
            </p:cNvSpPr>
            <p:nvPr/>
          </p:nvSpPr>
          <p:spPr bwMode="auto">
            <a:xfrm>
              <a:off x="240" y="3216"/>
              <a:ext cx="5242" cy="82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/>
                <a:t>The data (squares) is generated by sin(x/10) + ε, where ε is distributed uniformly between -½ and ½.  The sold line fits the first 50 data points to a fifth-order polynomial – a non-parsimonious model.  The polynomial has good fit in sample.  </a:t>
              </a:r>
            </a:p>
          </p:txBody>
        </p:sp>
        <p:sp>
          <p:nvSpPr>
            <p:cNvPr id="38921" name="Line 6"/>
            <p:cNvSpPr>
              <a:spLocks noChangeShapeType="1"/>
            </p:cNvSpPr>
            <p:nvPr/>
          </p:nvSpPr>
          <p:spPr bwMode="auto">
            <a:xfrm>
              <a:off x="4053" y="672"/>
              <a:ext cx="0" cy="22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2" name="Line 7"/>
            <p:cNvSpPr>
              <a:spLocks noChangeShapeType="1"/>
            </p:cNvSpPr>
            <p:nvPr/>
          </p:nvSpPr>
          <p:spPr bwMode="auto">
            <a:xfrm flipH="1">
              <a:off x="672" y="1152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3" name="Line 8"/>
            <p:cNvSpPr>
              <a:spLocks noChangeShapeType="1"/>
            </p:cNvSpPr>
            <p:nvPr/>
          </p:nvSpPr>
          <p:spPr bwMode="auto">
            <a:xfrm>
              <a:off x="2976" y="1152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4" name="Text Box 9"/>
            <p:cNvSpPr txBox="1">
              <a:spLocks noChangeArrowheads="1"/>
            </p:cNvSpPr>
            <p:nvPr/>
          </p:nvSpPr>
          <p:spPr bwMode="auto">
            <a:xfrm>
              <a:off x="1344" y="960"/>
              <a:ext cx="1738" cy="4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Sample for estimation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of a 5th order polynomial</a:t>
              </a:r>
            </a:p>
          </p:txBody>
        </p:sp>
      </p:grpSp>
      <p:sp>
        <p:nvSpPr>
          <p:cNvPr id="38915" name="Rectangle 10"/>
          <p:cNvSpPr>
            <a:spLocks noChangeArrowheads="1"/>
          </p:cNvSpPr>
          <p:nvPr/>
        </p:nvSpPr>
        <p:spPr bwMode="auto">
          <a:xfrm>
            <a:off x="6400800" y="838200"/>
            <a:ext cx="2286000" cy="4038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8916" name="Rectangle 11"/>
          <p:cNvSpPr>
            <a:spLocks noChangeArrowheads="1"/>
          </p:cNvSpPr>
          <p:nvPr/>
        </p:nvSpPr>
        <p:spPr bwMode="auto">
          <a:xfrm>
            <a:off x="6400800" y="838200"/>
            <a:ext cx="274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8917" name="Rectangle 13"/>
          <p:cNvSpPr>
            <a:spLocks noChangeArrowheads="1"/>
          </p:cNvSpPr>
          <p:nvPr/>
        </p:nvSpPr>
        <p:spPr bwMode="auto">
          <a:xfrm>
            <a:off x="228600" y="4953000"/>
            <a:ext cx="8915400" cy="1905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381000" y="322263"/>
            <a:ext cx="8321675" cy="6094412"/>
            <a:chOff x="240" y="203"/>
            <a:chExt cx="5242" cy="3839"/>
          </a:xfrm>
        </p:grpSpPr>
        <p:graphicFrame>
          <p:nvGraphicFramePr>
            <p:cNvPr id="40963" name="Object 3"/>
            <p:cNvGraphicFramePr>
              <a:graphicFrameLocks noChangeAspect="1"/>
            </p:cNvGraphicFramePr>
            <p:nvPr/>
          </p:nvGraphicFramePr>
          <p:xfrm>
            <a:off x="384" y="336"/>
            <a:ext cx="4992" cy="29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96" name="Chart" r:id="rId4" imgW="4600651" imgH="2286000" progId="Excel.Chart.8">
                    <p:embed/>
                  </p:oleObj>
                </mc:Choice>
                <mc:Fallback>
                  <p:oleObj name="Chart" r:id="rId4" imgW="4600651" imgH="2286000" progId="Excel.Chart.8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" y="336"/>
                          <a:ext cx="4992" cy="29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0964" name="Text Box 4"/>
            <p:cNvSpPr txBox="1">
              <a:spLocks noChangeArrowheads="1"/>
            </p:cNvSpPr>
            <p:nvPr/>
          </p:nvSpPr>
          <p:spPr bwMode="auto">
            <a:xfrm>
              <a:off x="1596" y="203"/>
              <a:ext cx="305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/>
                <a:t>Figure 1: The value of parsimony.</a:t>
              </a:r>
              <a:r>
                <a:rPr lang="en-US" altLang="en-US" sz="1800"/>
                <a:t>  </a:t>
              </a:r>
            </a:p>
          </p:txBody>
        </p:sp>
        <p:sp>
          <p:nvSpPr>
            <p:cNvPr id="40965" name="Text Box 5"/>
            <p:cNvSpPr txBox="1">
              <a:spLocks noChangeArrowheads="1"/>
            </p:cNvSpPr>
            <p:nvPr/>
          </p:nvSpPr>
          <p:spPr bwMode="auto">
            <a:xfrm>
              <a:off x="240" y="3216"/>
              <a:ext cx="5242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/>
                <a:t>The data (squares) is generated by sin(x/10) + ε, where ε is distributed uniformly between -½ and ½.  The sold line fits the first 50 data points to a fifth-order polynomial – a non-parsimonious model.  The polynomial has good fit in sample and poor fit out of sample (dashed line).  </a:t>
              </a:r>
            </a:p>
          </p:txBody>
        </p:sp>
        <p:sp>
          <p:nvSpPr>
            <p:cNvPr id="40966" name="Line 6"/>
            <p:cNvSpPr>
              <a:spLocks noChangeShapeType="1"/>
            </p:cNvSpPr>
            <p:nvPr/>
          </p:nvSpPr>
          <p:spPr bwMode="auto">
            <a:xfrm>
              <a:off x="4053" y="672"/>
              <a:ext cx="0" cy="22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7" name="Line 7"/>
            <p:cNvSpPr>
              <a:spLocks noChangeShapeType="1"/>
            </p:cNvSpPr>
            <p:nvPr/>
          </p:nvSpPr>
          <p:spPr bwMode="auto">
            <a:xfrm flipH="1">
              <a:off x="672" y="1152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" name="Line 8"/>
            <p:cNvSpPr>
              <a:spLocks noChangeShapeType="1"/>
            </p:cNvSpPr>
            <p:nvPr/>
          </p:nvSpPr>
          <p:spPr bwMode="auto">
            <a:xfrm>
              <a:off x="2976" y="1152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" name="Text Box 9"/>
            <p:cNvSpPr txBox="1">
              <a:spLocks noChangeArrowheads="1"/>
            </p:cNvSpPr>
            <p:nvPr/>
          </p:nvSpPr>
          <p:spPr bwMode="auto">
            <a:xfrm>
              <a:off x="1344" y="960"/>
              <a:ext cx="173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Sample for estimation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of a 5th order polynomial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762000" y="1219200"/>
            <a:ext cx="2549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Model = “X+Y &gt; 1” =</a:t>
            </a:r>
            <a:r>
              <a:rPr lang="en-US" altLang="en-US"/>
              <a:t> </a:t>
            </a: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625475" y="2362200"/>
            <a:ext cx="3124200" cy="2667000"/>
          </a:xfrm>
          <a:prstGeom prst="rect">
            <a:avLst/>
          </a:prstGeom>
          <a:solidFill>
            <a:srgbClr val="3366FF">
              <a:alpha val="3294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3657600" y="51419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X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228600" y="21701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Y</a:t>
            </a:r>
          </a:p>
        </p:txBody>
      </p:sp>
      <p:sp>
        <p:nvSpPr>
          <p:cNvPr id="43014" name="AutoShape 6"/>
          <p:cNvSpPr>
            <a:spLocks noChangeArrowheads="1"/>
          </p:cNvSpPr>
          <p:nvPr/>
        </p:nvSpPr>
        <p:spPr bwMode="auto">
          <a:xfrm>
            <a:off x="630238" y="4487863"/>
            <a:ext cx="533400" cy="533400"/>
          </a:xfrm>
          <a:prstGeom prst="rtTriangle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1006475" y="50434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238125" y="43576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1</a:t>
            </a:r>
          </a:p>
        </p:txBody>
      </p:sp>
      <p:grpSp>
        <p:nvGrpSpPr>
          <p:cNvPr id="43017" name="Group 9"/>
          <p:cNvGrpSpPr>
            <a:grpSpLocks/>
          </p:cNvGrpSpPr>
          <p:nvPr/>
        </p:nvGrpSpPr>
        <p:grpSpPr bwMode="auto">
          <a:xfrm>
            <a:off x="777875" y="2667000"/>
            <a:ext cx="762000" cy="914400"/>
            <a:chOff x="490" y="1680"/>
            <a:chExt cx="480" cy="576"/>
          </a:xfrm>
        </p:grpSpPr>
        <p:sp>
          <p:nvSpPr>
            <p:cNvPr id="43043" name="Oval 10"/>
            <p:cNvSpPr>
              <a:spLocks noChangeArrowheads="1"/>
            </p:cNvSpPr>
            <p:nvPr/>
          </p:nvSpPr>
          <p:spPr bwMode="auto">
            <a:xfrm>
              <a:off x="682" y="1680"/>
              <a:ext cx="144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3044" name="Oval 11"/>
            <p:cNvSpPr>
              <a:spLocks noChangeArrowheads="1"/>
            </p:cNvSpPr>
            <p:nvPr/>
          </p:nvSpPr>
          <p:spPr bwMode="auto">
            <a:xfrm>
              <a:off x="730" y="2112"/>
              <a:ext cx="144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3045" name="Oval 12"/>
            <p:cNvSpPr>
              <a:spLocks noChangeArrowheads="1"/>
            </p:cNvSpPr>
            <p:nvPr/>
          </p:nvSpPr>
          <p:spPr bwMode="auto">
            <a:xfrm>
              <a:off x="826" y="1872"/>
              <a:ext cx="144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3046" name="Oval 13"/>
            <p:cNvSpPr>
              <a:spLocks noChangeArrowheads="1"/>
            </p:cNvSpPr>
            <p:nvPr/>
          </p:nvSpPr>
          <p:spPr bwMode="auto">
            <a:xfrm>
              <a:off x="490" y="1776"/>
              <a:ext cx="144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59758" name="Text Box 14"/>
          <p:cNvSpPr txBox="1">
            <a:spLocks noChangeArrowheads="1"/>
          </p:cNvSpPr>
          <p:nvPr/>
        </p:nvSpPr>
        <p:spPr bwMode="auto">
          <a:xfrm>
            <a:off x="4343400" y="19415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3019" name="Rectangle 15"/>
          <p:cNvSpPr>
            <a:spLocks noChangeArrowheads="1"/>
          </p:cNvSpPr>
          <p:nvPr/>
        </p:nvSpPr>
        <p:spPr bwMode="auto">
          <a:xfrm>
            <a:off x="3276600" y="1219200"/>
            <a:ext cx="457200" cy="457200"/>
          </a:xfrm>
          <a:prstGeom prst="rect">
            <a:avLst/>
          </a:prstGeom>
          <a:solidFill>
            <a:srgbClr val="3366FF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3020" name="Text Box 16"/>
          <p:cNvSpPr txBox="1">
            <a:spLocks noChangeArrowheads="1"/>
          </p:cNvSpPr>
          <p:nvPr/>
        </p:nvSpPr>
        <p:spPr bwMode="auto">
          <a:xfrm>
            <a:off x="2178050" y="1752600"/>
            <a:ext cx="1162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  Data =</a:t>
            </a:r>
            <a:r>
              <a:rPr lang="en-US" altLang="en-US"/>
              <a:t> </a:t>
            </a:r>
          </a:p>
        </p:txBody>
      </p:sp>
      <p:sp>
        <p:nvSpPr>
          <p:cNvPr id="43021" name="Oval 17"/>
          <p:cNvSpPr>
            <a:spLocks noChangeArrowheads="1"/>
          </p:cNvSpPr>
          <p:nvPr/>
        </p:nvSpPr>
        <p:spPr bwMode="auto">
          <a:xfrm>
            <a:off x="3352800" y="1846263"/>
            <a:ext cx="228600" cy="2286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3022" name="Rectangle 18"/>
          <p:cNvSpPr>
            <a:spLocks noChangeArrowheads="1"/>
          </p:cNvSpPr>
          <p:nvPr/>
        </p:nvSpPr>
        <p:spPr bwMode="auto">
          <a:xfrm>
            <a:off x="0" y="5667375"/>
            <a:ext cx="44196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2"/>
                </a:solidFill>
              </a:rPr>
              <a:t>Panel A: </a:t>
            </a:r>
            <a:r>
              <a:rPr lang="en-US" altLang="en-US" sz="1800"/>
              <a:t>Model is falsifiable, empirically consistent, and does not have predictive precision. </a:t>
            </a:r>
            <a:br>
              <a:rPr lang="en-US" altLang="en-US" sz="1800"/>
            </a:br>
            <a:endParaRPr lang="en-US" altLang="en-US" sz="1800"/>
          </a:p>
        </p:txBody>
      </p:sp>
      <p:sp>
        <p:nvSpPr>
          <p:cNvPr id="159763" name="Text Box 19"/>
          <p:cNvSpPr txBox="1">
            <a:spLocks noChangeArrowheads="1"/>
          </p:cNvSpPr>
          <p:nvPr/>
        </p:nvSpPr>
        <p:spPr bwMode="auto">
          <a:xfrm>
            <a:off x="5294313" y="1127125"/>
            <a:ext cx="3048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Model = “(X,Y) = (1,5)” =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/>
              <a:t>   </a:t>
            </a:r>
            <a:r>
              <a:rPr lang="en-US" altLang="en-US" sz="1600"/>
              <a:t>             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                             Data =</a:t>
            </a:r>
            <a:r>
              <a:rPr lang="en-US" altLang="en-US"/>
              <a:t> </a:t>
            </a:r>
          </a:p>
        </p:txBody>
      </p:sp>
      <p:sp>
        <p:nvSpPr>
          <p:cNvPr id="159764" name="Rectangle 20"/>
          <p:cNvSpPr>
            <a:spLocks noChangeArrowheads="1"/>
          </p:cNvSpPr>
          <p:nvPr/>
        </p:nvSpPr>
        <p:spPr bwMode="auto">
          <a:xfrm>
            <a:off x="5546725" y="2362200"/>
            <a:ext cx="3124200" cy="2667000"/>
          </a:xfrm>
          <a:prstGeom prst="rect">
            <a:avLst/>
          </a:prstGeom>
          <a:solidFill>
            <a:schemeClr val="bg1">
              <a:alpha val="32941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59765" name="Text Box 21"/>
          <p:cNvSpPr txBox="1">
            <a:spLocks noChangeArrowheads="1"/>
          </p:cNvSpPr>
          <p:nvPr/>
        </p:nvSpPr>
        <p:spPr bwMode="auto">
          <a:xfrm>
            <a:off x="8578850" y="51419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X</a:t>
            </a:r>
          </a:p>
        </p:txBody>
      </p:sp>
      <p:sp>
        <p:nvSpPr>
          <p:cNvPr id="159766" name="Text Box 22"/>
          <p:cNvSpPr txBox="1">
            <a:spLocks noChangeArrowheads="1"/>
          </p:cNvSpPr>
          <p:nvPr/>
        </p:nvSpPr>
        <p:spPr bwMode="auto">
          <a:xfrm>
            <a:off x="5149850" y="21701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Y</a:t>
            </a:r>
          </a:p>
        </p:txBody>
      </p:sp>
      <p:sp>
        <p:nvSpPr>
          <p:cNvPr id="159767" name="Text Box 23"/>
          <p:cNvSpPr txBox="1">
            <a:spLocks noChangeArrowheads="1"/>
          </p:cNvSpPr>
          <p:nvPr/>
        </p:nvSpPr>
        <p:spPr bwMode="auto">
          <a:xfrm>
            <a:off x="5921375" y="50434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159768" name="Text Box 24"/>
          <p:cNvSpPr txBox="1">
            <a:spLocks noChangeArrowheads="1"/>
          </p:cNvSpPr>
          <p:nvPr/>
        </p:nvSpPr>
        <p:spPr bwMode="auto">
          <a:xfrm>
            <a:off x="5159375" y="42672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159769" name="Text Box 25"/>
          <p:cNvSpPr txBox="1">
            <a:spLocks noChangeArrowheads="1"/>
          </p:cNvSpPr>
          <p:nvPr/>
        </p:nvSpPr>
        <p:spPr bwMode="auto">
          <a:xfrm>
            <a:off x="5159375" y="28956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5</a:t>
            </a:r>
          </a:p>
        </p:txBody>
      </p:sp>
      <p:sp>
        <p:nvSpPr>
          <p:cNvPr id="159770" name="Oval 26"/>
          <p:cNvSpPr>
            <a:spLocks noChangeArrowheads="1"/>
          </p:cNvSpPr>
          <p:nvPr/>
        </p:nvSpPr>
        <p:spPr bwMode="auto">
          <a:xfrm>
            <a:off x="8305800" y="1219200"/>
            <a:ext cx="228600" cy="228600"/>
          </a:xfrm>
          <a:prstGeom prst="ellipse">
            <a:avLst/>
          </a:prstGeom>
          <a:solidFill>
            <a:srgbClr val="3366FF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59771" name="Oval 27"/>
          <p:cNvSpPr>
            <a:spLocks noChangeArrowheads="1"/>
          </p:cNvSpPr>
          <p:nvPr/>
        </p:nvSpPr>
        <p:spPr bwMode="auto">
          <a:xfrm>
            <a:off x="8305800" y="1773238"/>
            <a:ext cx="228600" cy="2286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3032" name="AutoShape 28"/>
          <p:cNvSpPr>
            <a:spLocks noChangeArrowheads="1"/>
          </p:cNvSpPr>
          <p:nvPr/>
        </p:nvSpPr>
        <p:spPr bwMode="auto">
          <a:xfrm>
            <a:off x="3124200" y="1371600"/>
            <a:ext cx="381000" cy="381000"/>
          </a:xfrm>
          <a:prstGeom prst="rtTriangle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59773" name="Rectangle 29"/>
          <p:cNvSpPr>
            <a:spLocks noChangeArrowheads="1"/>
          </p:cNvSpPr>
          <p:nvPr/>
        </p:nvSpPr>
        <p:spPr bwMode="auto">
          <a:xfrm>
            <a:off x="4724400" y="5713413"/>
            <a:ext cx="44196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2"/>
                </a:solidFill>
              </a:rPr>
              <a:t>Panel B: </a:t>
            </a:r>
            <a:r>
              <a:rPr lang="en-US" altLang="en-US" sz="1800"/>
              <a:t>Model is falsifiable, empirically inconsistent, and has predictive precision. </a:t>
            </a:r>
            <a:br>
              <a:rPr lang="en-US" altLang="en-US" sz="1800"/>
            </a:br>
            <a:endParaRPr lang="en-US" altLang="en-US" sz="1800"/>
          </a:p>
        </p:txBody>
      </p:sp>
      <p:sp>
        <p:nvSpPr>
          <p:cNvPr id="43034" name="Text Box 30"/>
          <p:cNvSpPr txBox="1">
            <a:spLocks noChangeArrowheads="1"/>
          </p:cNvSpPr>
          <p:nvPr/>
        </p:nvSpPr>
        <p:spPr bwMode="auto">
          <a:xfrm>
            <a:off x="1143000" y="152400"/>
            <a:ext cx="70754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Figure 2: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Falsifiability, Empirical Consistency, and Predictive Precision </a:t>
            </a:r>
          </a:p>
        </p:txBody>
      </p:sp>
      <p:sp>
        <p:nvSpPr>
          <p:cNvPr id="43035" name="Line 31"/>
          <p:cNvSpPr>
            <a:spLocks noChangeShapeType="1"/>
          </p:cNvSpPr>
          <p:nvPr/>
        </p:nvSpPr>
        <p:spPr bwMode="auto">
          <a:xfrm>
            <a:off x="620713" y="4343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6" name="Line 32"/>
          <p:cNvSpPr>
            <a:spLocks noChangeShapeType="1"/>
          </p:cNvSpPr>
          <p:nvPr/>
        </p:nvSpPr>
        <p:spPr bwMode="auto">
          <a:xfrm>
            <a:off x="685800" y="5029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33"/>
          <p:cNvGrpSpPr>
            <a:grpSpLocks/>
          </p:cNvGrpSpPr>
          <p:nvPr/>
        </p:nvGrpSpPr>
        <p:grpSpPr bwMode="auto">
          <a:xfrm>
            <a:off x="5715000" y="2743200"/>
            <a:ext cx="762000" cy="914400"/>
            <a:chOff x="490" y="1680"/>
            <a:chExt cx="480" cy="576"/>
          </a:xfrm>
        </p:grpSpPr>
        <p:sp>
          <p:nvSpPr>
            <p:cNvPr id="43039" name="Oval 34"/>
            <p:cNvSpPr>
              <a:spLocks noChangeArrowheads="1"/>
            </p:cNvSpPr>
            <p:nvPr/>
          </p:nvSpPr>
          <p:spPr bwMode="auto">
            <a:xfrm>
              <a:off x="682" y="1680"/>
              <a:ext cx="144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3040" name="Oval 35"/>
            <p:cNvSpPr>
              <a:spLocks noChangeArrowheads="1"/>
            </p:cNvSpPr>
            <p:nvPr/>
          </p:nvSpPr>
          <p:spPr bwMode="auto">
            <a:xfrm>
              <a:off x="730" y="2112"/>
              <a:ext cx="144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3041" name="Oval 36"/>
            <p:cNvSpPr>
              <a:spLocks noChangeArrowheads="1"/>
            </p:cNvSpPr>
            <p:nvPr/>
          </p:nvSpPr>
          <p:spPr bwMode="auto">
            <a:xfrm>
              <a:off x="826" y="1872"/>
              <a:ext cx="144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3042" name="Oval 37"/>
            <p:cNvSpPr>
              <a:spLocks noChangeArrowheads="1"/>
            </p:cNvSpPr>
            <p:nvPr/>
          </p:nvSpPr>
          <p:spPr bwMode="auto">
            <a:xfrm>
              <a:off x="490" y="1776"/>
              <a:ext cx="144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59782" name="Oval 38"/>
          <p:cNvSpPr>
            <a:spLocks noChangeArrowheads="1"/>
          </p:cNvSpPr>
          <p:nvPr/>
        </p:nvSpPr>
        <p:spPr bwMode="auto">
          <a:xfrm>
            <a:off x="5943600" y="3048000"/>
            <a:ext cx="228600" cy="228600"/>
          </a:xfrm>
          <a:prstGeom prst="ellipse">
            <a:avLst/>
          </a:prstGeom>
          <a:solidFill>
            <a:srgbClr val="3366FF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58" grpId="0"/>
      <p:bldP spid="159763" grpId="0"/>
      <p:bldP spid="159764" grpId="0" animBg="1"/>
      <p:bldP spid="159765" grpId="0"/>
      <p:bldP spid="159766" grpId="0"/>
      <p:bldP spid="159767" grpId="0"/>
      <p:bldP spid="159768" grpId="0"/>
      <p:bldP spid="159769" grpId="0"/>
      <p:bldP spid="159770" grpId="0" animBg="1"/>
      <p:bldP spid="159771" grpId="0" animBg="1"/>
      <p:bldP spid="159773" grpId="0"/>
      <p:bldP spid="15978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92325"/>
            <a:ext cx="8534400" cy="3785652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dirty="0" smtClean="0"/>
              <a:t>Theorem (</a:t>
            </a:r>
            <a:r>
              <a:rPr lang="en-US" altLang="en-US" dirty="0" smtClean="0"/>
              <a:t>existence and uniqueness): A small object projected at finite speed </a:t>
            </a:r>
            <a:r>
              <a:rPr lang="en-US" altLang="en-US" dirty="0" smtClean="0"/>
              <a:t>from the surface of an arbitrarily large object will follow a unique path that eventually returns it to the surface of the large object.  </a:t>
            </a:r>
          </a:p>
          <a:p>
            <a:pPr>
              <a:buFontTx/>
              <a:buNone/>
            </a:pPr>
            <a:endParaRPr lang="en-US" altLang="en-US" dirty="0" smtClean="0"/>
          </a:p>
          <a:p>
            <a:pPr>
              <a:buFontTx/>
              <a:buNone/>
            </a:pPr>
            <a:r>
              <a:rPr lang="en-US" altLang="en-US" dirty="0" smtClean="0"/>
              <a:t>This is falsifiable (is it interesting or useful?).</a:t>
            </a:r>
          </a:p>
          <a:p>
            <a:pPr>
              <a:buFontTx/>
              <a:buNone/>
            </a:pPr>
            <a:endParaRPr lang="en-US" altLang="en-US" dirty="0" smtClean="0"/>
          </a:p>
          <a:p>
            <a:pPr>
              <a:buFontTx/>
              <a:buNone/>
            </a:pPr>
            <a:endParaRPr lang="en-US" altLang="en-US" dirty="0" smtClean="0"/>
          </a:p>
          <a:p>
            <a:pPr>
              <a:buFontTx/>
              <a:buNone/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smtClean="0"/>
              <a:t>Useful classical physics: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9950"/>
            <a:ext cx="8534400" cy="4154488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Theory: At the surface of the earth gravity causes a constant acceleration of  </a:t>
            </a:r>
            <a:r>
              <a:rPr lang="en-US" altLang="en-US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9.8 </a:t>
            </a:r>
            <a:r>
              <a:rPr lang="en-US" altLang="en-US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en-US" altLang="en-US" smtClean="0"/>
              <a:t>.</a:t>
            </a:r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r>
              <a:rPr lang="en-US" altLang="en-US" smtClean="0"/>
              <a:t>Predictive precision: An object projected from the surface of the earth will follow a parabolic path, attaining a height of   </a:t>
            </a:r>
            <a:r>
              <a:rPr lang="en-US" altLang="en-US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/(2</a:t>
            </a:r>
            <a:r>
              <a:rPr lang="en-US" altLang="en-US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r>
              <a:rPr lang="en-US" altLang="en-US" smtClean="0"/>
              <a:t>before falling back to the surface (where </a:t>
            </a:r>
            <a:r>
              <a:rPr lang="en-US" altLang="en-US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mtClean="0"/>
              <a:t> is the vertical velocity of the object at </a:t>
            </a:r>
            <a:r>
              <a:rPr lang="en-US" altLang="en-US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0</a:t>
            </a:r>
            <a:r>
              <a:rPr lang="en-US" altLang="en-US" smtClean="0"/>
              <a:t>).</a:t>
            </a:r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smtClean="0"/>
              <a:t>Predictive Precision in Economics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93382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Black-Scholes Option Pricing Formula</a:t>
            </a:r>
          </a:p>
          <a:p>
            <a:pPr>
              <a:buFontTx/>
              <a:buNone/>
            </a:pPr>
            <a:r>
              <a:rPr lang="en-US" altLang="en-US" smtClean="0"/>
              <a:t>Auction Theory</a:t>
            </a:r>
          </a:p>
          <a:p>
            <a:pPr>
              <a:buFontTx/>
              <a:buNone/>
            </a:pPr>
            <a:r>
              <a:rPr lang="en-US" altLang="en-US" smtClean="0"/>
              <a:t>Solow growth model</a:t>
            </a:r>
          </a:p>
          <a:p>
            <a:pPr>
              <a:buFontTx/>
              <a:buNone/>
            </a:pPr>
            <a:r>
              <a:rPr lang="en-US" altLang="en-US" smtClean="0"/>
              <a:t>Quantity theory of money</a:t>
            </a:r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r>
              <a:rPr lang="en-US" altLang="en-US" smtClean="0"/>
              <a:t>These theories are not exactly right, but they do make precise quantitative predictions that are almost right.</a:t>
            </a:r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44563"/>
          </a:xfrm>
        </p:spPr>
        <p:txBody>
          <a:bodyPr/>
          <a:lstStyle/>
          <a:p>
            <a:r>
              <a:rPr lang="en-US" altLang="en-US" smtClean="0"/>
              <a:t>The Role of Assumptions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302125"/>
          </a:xfrm>
        </p:spPr>
        <p:txBody>
          <a:bodyPr/>
          <a:lstStyle/>
          <a:p>
            <a:r>
              <a:rPr lang="en-US" altLang="en-US" smtClean="0"/>
              <a:t>Models use assumptions – including axioms – to make predictions.</a:t>
            </a:r>
          </a:p>
          <a:p>
            <a:r>
              <a:rPr lang="en-US" altLang="en-US" smtClean="0"/>
              <a:t>Scientific models do not have inviolate axioms.</a:t>
            </a:r>
          </a:p>
          <a:p>
            <a:r>
              <a:rPr lang="en-US" altLang="en-US" smtClean="0"/>
              <a:t>Scientific axioms – even seemingly sacrosanct axioms – are usually modified with time.</a:t>
            </a:r>
          </a:p>
          <a:p>
            <a:pPr lvl="1"/>
            <a:r>
              <a:rPr lang="en-US" altLang="en-US" smtClean="0"/>
              <a:t>Earth is flat</a:t>
            </a:r>
          </a:p>
          <a:p>
            <a:pPr lvl="1"/>
            <a:r>
              <a:rPr lang="en-US" altLang="en-US" smtClean="0"/>
              <a:t>Planets and stars rotate around earth</a:t>
            </a:r>
          </a:p>
          <a:p>
            <a:pPr lvl="2"/>
            <a:r>
              <a:rPr lang="en-US" altLang="en-US" smtClean="0"/>
              <a:t>Ptolemaeus vs. Copernicus</a:t>
            </a:r>
          </a:p>
          <a:p>
            <a:pPr lvl="1"/>
            <a:r>
              <a:rPr lang="en-US" altLang="en-US" smtClean="0"/>
              <a:t>Space is three dimensional and Euclidean</a:t>
            </a:r>
          </a:p>
          <a:p>
            <a:pPr lvl="2"/>
            <a:r>
              <a:rPr lang="en-US" altLang="en-US" smtClean="0"/>
              <a:t>Newton vs. Einstein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229600" cy="944562"/>
          </a:xfrm>
        </p:spPr>
        <p:txBody>
          <a:bodyPr/>
          <a:lstStyle/>
          <a:p>
            <a:r>
              <a:rPr lang="en-US" altLang="en-US" smtClean="0"/>
              <a:t>Accuracy vs. Tractability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41438"/>
            <a:ext cx="8686800" cy="4525962"/>
          </a:xfrm>
        </p:spPr>
        <p:txBody>
          <a:bodyPr/>
          <a:lstStyle/>
          <a:p>
            <a:pPr marL="457200" indent="-457200"/>
            <a:r>
              <a:rPr lang="en-US" altLang="en-US" smtClean="0"/>
              <a:t>Assumptions need not be 100% accurate to be useful.</a:t>
            </a:r>
          </a:p>
          <a:p>
            <a:pPr marL="457200" indent="-457200"/>
            <a:r>
              <a:rPr lang="en-US" altLang="en-US" smtClean="0"/>
              <a:t>Some false assumptions are maintained because they enhance the properties of Parsimony, Tractability, Conceptual insightfulness, Generalizability, and    Predictive Precision.</a:t>
            </a:r>
          </a:p>
          <a:p>
            <a:pPr marL="914400" lvl="1" indent="-457200"/>
            <a:r>
              <a:rPr lang="en-US" altLang="en-US" smtClean="0"/>
              <a:t>The earth is not flat, but flat maps are more tractable than globes.</a:t>
            </a:r>
          </a:p>
          <a:p>
            <a:pPr marL="914400" lvl="1" indent="-457200"/>
            <a:r>
              <a:rPr lang="en-US" altLang="en-US" smtClean="0"/>
              <a:t>The earth is not even round – it’s an ellipsoid with grooves and bumps – but the round earth model is a parsimonious approximation. </a:t>
            </a:r>
          </a:p>
          <a:p>
            <a:pPr marL="457200" indent="-457200">
              <a:buFontTx/>
              <a:buNone/>
            </a:pPr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altLang="en-US" sz="2800" smtClean="0"/>
              <a:t>Semantics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305800" cy="5705475"/>
          </a:xfrm>
        </p:spPr>
        <p:txBody>
          <a:bodyPr/>
          <a:lstStyle/>
          <a:p>
            <a:r>
              <a:rPr lang="en-US" altLang="en-US" dirty="0" smtClean="0"/>
              <a:t>Behavioral economics</a:t>
            </a:r>
          </a:p>
          <a:p>
            <a:pPr lvl="1"/>
            <a:r>
              <a:rPr lang="en-US" altLang="en-US" dirty="0" smtClean="0"/>
              <a:t>name irritates </a:t>
            </a:r>
            <a:r>
              <a:rPr lang="en-US" altLang="en-US" dirty="0" smtClean="0"/>
              <a:t>some people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are there any economists who aren’t studying behavior?</a:t>
            </a:r>
          </a:p>
          <a:p>
            <a:r>
              <a:rPr lang="en-US" altLang="en-US" dirty="0" smtClean="0"/>
              <a:t>Other names you’ll hear:</a:t>
            </a:r>
          </a:p>
          <a:p>
            <a:pPr lvl="1"/>
            <a:r>
              <a:rPr lang="en-US" altLang="en-US" dirty="0" smtClean="0"/>
              <a:t>Psychology and economics</a:t>
            </a:r>
          </a:p>
          <a:p>
            <a:pPr lvl="1"/>
            <a:r>
              <a:rPr lang="en-US" altLang="en-US" dirty="0" smtClean="0"/>
              <a:t>Psychological economics</a:t>
            </a:r>
          </a:p>
          <a:p>
            <a:r>
              <a:rPr lang="en-US" altLang="en-US" dirty="0" smtClean="0"/>
              <a:t>Subfields: </a:t>
            </a:r>
          </a:p>
          <a:p>
            <a:pPr lvl="1"/>
            <a:r>
              <a:rPr lang="en-US" altLang="en-US" dirty="0" smtClean="0"/>
              <a:t>Behavioral Finance</a:t>
            </a:r>
          </a:p>
          <a:p>
            <a:pPr lvl="1"/>
            <a:r>
              <a:rPr lang="en-US" altLang="en-US" dirty="0" smtClean="0"/>
              <a:t>Behavioral Game Theory</a:t>
            </a:r>
          </a:p>
          <a:p>
            <a:pPr lvl="1"/>
            <a:r>
              <a:rPr lang="en-US" altLang="en-US" dirty="0" smtClean="0"/>
              <a:t>Behavioral Public Finance</a:t>
            </a:r>
          </a:p>
          <a:p>
            <a:pPr lvl="1"/>
            <a:r>
              <a:rPr lang="en-US" altLang="en-US" dirty="0" smtClean="0"/>
              <a:t>Behavioral IO</a:t>
            </a:r>
          </a:p>
          <a:p>
            <a:pPr lvl="1"/>
            <a:r>
              <a:rPr lang="en-US" altLang="en-US" dirty="0" smtClean="0"/>
              <a:t>etc…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Economic Assumptions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028825"/>
            <a:ext cx="8839200" cy="3341688"/>
          </a:xfrm>
        </p:spPr>
        <p:txBody>
          <a:bodyPr/>
          <a:lstStyle/>
          <a:p>
            <a:r>
              <a:rPr lang="en-US" altLang="en-US" smtClean="0"/>
              <a:t>Classical economic assumptions are also useful approximations.</a:t>
            </a:r>
          </a:p>
          <a:p>
            <a:pPr lvl="1"/>
            <a:r>
              <a:rPr lang="en-US" altLang="en-US" smtClean="0"/>
              <a:t>Perfect rationality</a:t>
            </a:r>
          </a:p>
          <a:p>
            <a:pPr lvl="1"/>
            <a:r>
              <a:rPr lang="en-US" altLang="en-US" smtClean="0"/>
              <a:t>Dynamic consistency</a:t>
            </a:r>
          </a:p>
          <a:p>
            <a:pPr lvl="1"/>
            <a:r>
              <a:rPr lang="en-US" altLang="en-US" smtClean="0"/>
              <a:t>Revealed preference</a:t>
            </a:r>
          </a:p>
          <a:p>
            <a:r>
              <a:rPr lang="en-US" altLang="en-US" smtClean="0"/>
              <a:t>These assumptions should be continuously judged on their ability to enhance the seven modeling properties enumerated a few slides back.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 sz="3200" smtClean="0"/>
              <a:t>A few final thoughts on theory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534400" cy="5410200"/>
          </a:xfrm>
        </p:spPr>
        <p:txBody>
          <a:bodyPr/>
          <a:lstStyle/>
          <a:p>
            <a:r>
              <a:rPr lang="en-US" altLang="en-US" smtClean="0"/>
              <a:t>Is it cute math, or are you talking about something potentially real?</a:t>
            </a:r>
          </a:p>
          <a:p>
            <a:r>
              <a:rPr lang="en-US" altLang="en-US" smtClean="0"/>
              <a:t>Is it real but minor? </a:t>
            </a:r>
          </a:p>
          <a:p>
            <a:r>
              <a:rPr lang="en-US" altLang="en-US" smtClean="0"/>
              <a:t>Does it generate non-obvious implications (are they true)?</a:t>
            </a:r>
          </a:p>
          <a:p>
            <a:pPr lvl="1"/>
            <a:r>
              <a:rPr lang="en-US" altLang="en-US" smtClean="0"/>
              <a:t>Beware the ‘multiple-testing’ problem (“half” of the sign implications will be true by chance)</a:t>
            </a:r>
          </a:p>
          <a:p>
            <a:pPr lvl="1"/>
            <a:r>
              <a:rPr lang="en-US" altLang="en-US" smtClean="0"/>
              <a:t>The goal is not to fool your advisor and a few referees</a:t>
            </a:r>
          </a:p>
          <a:p>
            <a:r>
              <a:rPr lang="en-US" altLang="en-US" smtClean="0"/>
              <a:t>Does it explain things that you already knew?  Only OK. Does it predict new things that you can confirm? Better.</a:t>
            </a:r>
          </a:p>
          <a:p>
            <a:r>
              <a:rPr lang="en-US" altLang="en-US" smtClean="0"/>
              <a:t>Could it become a workhorse for other economists (is your model a tool economists can use)?</a:t>
            </a:r>
          </a:p>
          <a:p>
            <a:r>
              <a:rPr lang="en-US" altLang="en-US" smtClean="0"/>
              <a:t>Does it truly explain an anomaly or is the success a coincidence?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44563"/>
          </a:xfrm>
        </p:spPr>
        <p:txBody>
          <a:bodyPr/>
          <a:lstStyle/>
          <a:p>
            <a:r>
              <a:rPr lang="en-US" altLang="en-US" smtClean="0"/>
              <a:t>Empirical scope in science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0475"/>
            <a:ext cx="8686800" cy="4911725"/>
          </a:xfrm>
        </p:spPr>
        <p:txBody>
          <a:bodyPr/>
          <a:lstStyle/>
          <a:p>
            <a:r>
              <a:rPr lang="en-US" altLang="en-US" smtClean="0"/>
              <a:t>The scope of productive scientific inquiry is always in debate.</a:t>
            </a:r>
          </a:p>
          <a:p>
            <a:r>
              <a:rPr lang="en-US" altLang="en-US" smtClean="0"/>
              <a:t>It is easy to “get ahead” of measurement technologies.  </a:t>
            </a:r>
          </a:p>
          <a:p>
            <a:pPr lvl="1"/>
            <a:r>
              <a:rPr lang="en-US" altLang="en-US" smtClean="0"/>
              <a:t>Phrenology (circa 1900) was a premature and counterproductive effort to study the relationship between the brain and human behavior.</a:t>
            </a:r>
          </a:p>
          <a:p>
            <a:r>
              <a:rPr lang="en-US" altLang="en-US" smtClean="0"/>
              <a:t>Nevertheless, empirical scope has a clear trend.  Over time, most scientific fields have </a:t>
            </a:r>
            <a:r>
              <a:rPr lang="en-US" altLang="en-US" i="1" smtClean="0"/>
              <a:t>productively</a:t>
            </a:r>
            <a:r>
              <a:rPr lang="en-US" altLang="en-US" smtClean="0"/>
              <a:t> incorporated progressively smaller units of analysis.</a:t>
            </a:r>
          </a:p>
          <a:p>
            <a:pPr lvl="1"/>
            <a:r>
              <a:rPr lang="en-US" altLang="en-US" smtClean="0"/>
              <a:t>Physics: atoms, subatomic particles, strings</a:t>
            </a:r>
          </a:p>
          <a:p>
            <a:pPr lvl="1"/>
            <a:r>
              <a:rPr lang="en-US" altLang="en-US" smtClean="0"/>
              <a:t>Biology: cells, DNA, molecules</a:t>
            </a:r>
          </a:p>
          <a:p>
            <a:pPr lvl="1"/>
            <a:r>
              <a:rPr lang="en-US" altLang="en-US" smtClean="0"/>
              <a:t>Psychology: neurons, neurotransmitters.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Empirical Scope in Economics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We anticipate that economics will also successfully  follow a similar path of generalization.  Economics will incorporate finer and finer levels of analysis – including measurements of activity in the brain.</a:t>
            </a:r>
          </a:p>
          <a:p>
            <a:r>
              <a:rPr lang="en-US" altLang="en-US" smtClean="0"/>
              <a:t>The positive study of human behavior will be advanced by the study of the human brain – the question is </a:t>
            </a:r>
            <a:r>
              <a:rPr lang="en-US" altLang="en-US" i="1" smtClean="0"/>
              <a:t>when</a:t>
            </a:r>
            <a:r>
              <a:rPr lang="en-US" altLang="en-US" smtClean="0"/>
              <a:t> not </a:t>
            </a:r>
            <a:r>
              <a:rPr lang="en-US" altLang="en-US" i="1" smtClean="0"/>
              <a:t>whether</a:t>
            </a:r>
            <a:r>
              <a:rPr lang="en-US" altLang="en-US" smtClean="0"/>
              <a:t> this will happen.  </a:t>
            </a:r>
          </a:p>
          <a:p>
            <a:r>
              <a:rPr lang="en-US" altLang="en-US" smtClean="0"/>
              <a:t>We anticipate that over the next thirty years economics will successfully incorporate methods and measurements from biology, neuroscience and genomics.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Domains of evidence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Market behavior</a:t>
            </a:r>
          </a:p>
          <a:p>
            <a:r>
              <a:rPr lang="en-US" altLang="en-US" smtClean="0"/>
              <a:t>Laboratory behavior</a:t>
            </a:r>
          </a:p>
          <a:p>
            <a:r>
              <a:rPr lang="en-US" altLang="en-US" smtClean="0"/>
              <a:t>Beliefs</a:t>
            </a:r>
          </a:p>
          <a:p>
            <a:r>
              <a:rPr lang="en-US" altLang="en-US" smtClean="0"/>
              <a:t>Other self-reports</a:t>
            </a:r>
          </a:p>
          <a:p>
            <a:r>
              <a:rPr lang="en-US" altLang="en-US" smtClean="0"/>
              <a:t>Third-party reports</a:t>
            </a:r>
          </a:p>
          <a:p>
            <a:r>
              <a:rPr lang="en-US" altLang="en-US" smtClean="0"/>
              <a:t>Biological and physiological measurement (e.g., neuroimaging, hormones, and genes)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762000" y="5289550"/>
            <a:ext cx="7467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Each domain of evidence complements the others, even if our ultimate goal is only to be able to predict market behavior.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Normative Economics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46275"/>
            <a:ext cx="8229600" cy="315912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Normative economics depends on some axioms that are </a:t>
            </a:r>
            <a:r>
              <a:rPr lang="en-US" altLang="en-US" i="1" smtClean="0"/>
              <a:t>not</a:t>
            </a:r>
            <a:r>
              <a:rPr lang="en-US" altLang="en-US" smtClean="0"/>
              <a:t> subject to empirical verification.  These non-empirical axioms are only subject to evaluation with philosophical arguments.</a:t>
            </a:r>
          </a:p>
          <a:p>
            <a:r>
              <a:rPr lang="en-US" altLang="en-US" smtClean="0"/>
              <a:t>Do positive intertemporal preferences and normative intertemporal preferences coincide?</a:t>
            </a:r>
          </a:p>
          <a:p>
            <a:r>
              <a:rPr lang="en-US" altLang="en-US" smtClean="0"/>
              <a:t>How should society trade-off my welfare with someone else’s welfare?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44563"/>
          </a:xfrm>
        </p:spPr>
        <p:txBody>
          <a:bodyPr/>
          <a:lstStyle/>
          <a:p>
            <a:r>
              <a:rPr lang="en-US" altLang="en-US" smtClean="0"/>
              <a:t>Desirable axioms for welfare economics.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60438"/>
            <a:ext cx="8229600" cy="4525962"/>
          </a:xfrm>
        </p:spPr>
        <p:txBody>
          <a:bodyPr/>
          <a:lstStyle/>
          <a:p>
            <a:r>
              <a:rPr lang="en-US" altLang="en-US" smtClean="0"/>
              <a:t>Some classical economic axioms are appealing axioms of normative economics, whether or not they turn out not to be desirable assumptions for positive economics.</a:t>
            </a:r>
          </a:p>
          <a:p>
            <a:pPr lvl="1"/>
            <a:r>
              <a:rPr lang="en-US" altLang="en-US" smtClean="0"/>
              <a:t>Dynamic consistency. </a:t>
            </a:r>
          </a:p>
          <a:p>
            <a:pPr lvl="1"/>
            <a:r>
              <a:rPr lang="en-US" altLang="en-US" smtClean="0"/>
              <a:t>Rational maximization.</a:t>
            </a:r>
          </a:p>
          <a:p>
            <a:r>
              <a:rPr lang="en-US" altLang="en-US" smtClean="0"/>
              <a:t>Other classical economic axioms are not good axioms of normative economics.  </a:t>
            </a:r>
          </a:p>
          <a:p>
            <a:r>
              <a:rPr lang="en-US" altLang="en-US" smtClean="0"/>
              <a:t>If revealed preference is going to be an axiom of normative economics, we’ll need to simultaneously incorporate a theory of errors into whatever is being revealed.  </a:t>
            </a:r>
          </a:p>
          <a:p>
            <a:r>
              <a:rPr lang="en-US" altLang="en-US" smtClean="0"/>
              <a:t>So what is being revealed is a combination of “normative preferences” and other stuff (including mistakes).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 example of normative economics from a behavioral perspective.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Tx/>
              <a:buNone/>
            </a:pPr>
            <a:r>
              <a:rPr lang="en-US" altLang="en-US" smtClean="0"/>
              <a:t>Normative framework has four components:</a:t>
            </a:r>
          </a:p>
          <a:p>
            <a:pPr marL="457200" indent="-457200">
              <a:buFontTx/>
              <a:buAutoNum type="arabicPeriod"/>
            </a:pPr>
            <a:r>
              <a:rPr lang="en-US" altLang="en-US" smtClean="0"/>
              <a:t>Positive model of behavior (e.g. </a:t>
            </a:r>
            <a:r>
              <a:rPr lang="el-GR" altLang="en-US" smtClean="0">
                <a:cs typeface="Arial" panose="020B0604020202020204" pitchFamily="34" charset="0"/>
              </a:rPr>
              <a:t>β</a:t>
            </a:r>
            <a:r>
              <a:rPr lang="en-US" altLang="en-US" smtClean="0">
                <a:cs typeface="Arial" panose="020B0604020202020204" pitchFamily="34" charset="0"/>
              </a:rPr>
              <a:t>-</a:t>
            </a:r>
            <a:r>
              <a:rPr lang="el-GR" altLang="en-US" smtClean="0">
                <a:cs typeface="Arial" panose="020B0604020202020204" pitchFamily="34" charset="0"/>
              </a:rPr>
              <a:t>β</a:t>
            </a:r>
            <a:r>
              <a:rPr lang="en-US" altLang="en-US" smtClean="0">
                <a:cs typeface="Arial" panose="020B0604020202020204" pitchFamily="34" charset="0"/>
              </a:rPr>
              <a:t>-</a:t>
            </a:r>
            <a:r>
              <a:rPr lang="el-GR" altLang="en-US" smtClean="0">
                <a:cs typeface="Arial" panose="020B0604020202020204" pitchFamily="34" charset="0"/>
              </a:rPr>
              <a:t>δ</a:t>
            </a:r>
            <a:r>
              <a:rPr lang="en-US" altLang="en-US" smtClean="0"/>
              <a:t> discounting with coefficient of relative risk aversion </a:t>
            </a:r>
            <a:r>
              <a:rPr lang="el-GR" altLang="en-US" smtClean="0">
                <a:cs typeface="Arial" panose="020B0604020202020204" pitchFamily="34" charset="0"/>
              </a:rPr>
              <a:t>ρ</a:t>
            </a:r>
            <a:r>
              <a:rPr lang="en-US" altLang="en-US" smtClean="0"/>
              <a:t>).</a:t>
            </a:r>
          </a:p>
          <a:p>
            <a:pPr marL="457200" indent="-457200">
              <a:buFontTx/>
              <a:buAutoNum type="arabicPeriod"/>
            </a:pPr>
            <a:r>
              <a:rPr lang="en-US" altLang="en-US" smtClean="0"/>
              <a:t>Some set of normative axioms mapping positive parameters to normative parameters.</a:t>
            </a:r>
          </a:p>
          <a:p>
            <a:pPr marL="914400" lvl="1" indent="-457200"/>
            <a:r>
              <a:rPr lang="en-US" altLang="en-US" smtClean="0"/>
              <a:t>Normative utility function is    </a:t>
            </a:r>
            <a:r>
              <a:rPr lang="el-GR" altLang="en-US" smtClean="0">
                <a:cs typeface="Arial" panose="020B0604020202020204" pitchFamily="34" charset="0"/>
              </a:rPr>
              <a:t>Σ</a:t>
            </a:r>
            <a:r>
              <a:rPr lang="en-US" altLang="en-US" smtClean="0">
                <a:cs typeface="Arial" panose="020B0604020202020204" pitchFamily="34" charset="0"/>
              </a:rPr>
              <a:t> </a:t>
            </a:r>
            <a:r>
              <a:rPr lang="el-GR" altLang="en-US" smtClean="0">
                <a:cs typeface="Arial" panose="020B0604020202020204" pitchFamily="34" charset="0"/>
              </a:rPr>
              <a:t>δ</a:t>
            </a:r>
            <a:r>
              <a:rPr lang="en-US" altLang="en-US" baseline="30000" smtClean="0">
                <a:cs typeface="Arial" panose="020B0604020202020204" pitchFamily="34" charset="0"/>
              </a:rPr>
              <a:t>t</a:t>
            </a:r>
            <a:r>
              <a:rPr lang="en-US" altLang="en-US" sz="1200" smtClean="0">
                <a:cs typeface="Arial" panose="020B0604020202020204" pitchFamily="34" charset="0"/>
              </a:rPr>
              <a:t> </a:t>
            </a:r>
            <a:r>
              <a:rPr lang="en-US" altLang="en-US" smtClean="0">
                <a:cs typeface="Arial" panose="020B0604020202020204" pitchFamily="34" charset="0"/>
              </a:rPr>
              <a:t>u(c</a:t>
            </a:r>
            <a:r>
              <a:rPr lang="en-US" altLang="en-US" baseline="-25000" smtClean="0">
                <a:cs typeface="Arial" panose="020B0604020202020204" pitchFamily="34" charset="0"/>
              </a:rPr>
              <a:t>t</a:t>
            </a:r>
            <a:r>
              <a:rPr lang="en-US" altLang="en-US" smtClean="0">
                <a:cs typeface="Arial" panose="020B0604020202020204" pitchFamily="34" charset="0"/>
              </a:rPr>
              <a:t>) </a:t>
            </a:r>
            <a:endParaRPr lang="el-GR" altLang="en-US" smtClean="0">
              <a:cs typeface="Arial" panose="020B0604020202020204" pitchFamily="34" charset="0"/>
            </a:endParaRPr>
          </a:p>
          <a:p>
            <a:pPr marL="457200" indent="-457200">
              <a:buFontTx/>
              <a:buAutoNum type="arabicPeriod"/>
            </a:pPr>
            <a:r>
              <a:rPr lang="en-US" altLang="en-US" smtClean="0"/>
              <a:t>Structural estimation of parameters in (1), which infers both positive parameters and normative parameters.</a:t>
            </a:r>
          </a:p>
          <a:p>
            <a:pPr marL="457200" indent="-457200">
              <a:buFontTx/>
              <a:buAutoNum type="arabicPeriod"/>
            </a:pPr>
            <a:r>
              <a:rPr lang="en-US" altLang="en-US" smtClean="0"/>
              <a:t>Mechanism design taking account of both positive model of behavior and normative welfare function.</a:t>
            </a: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5575300" y="1970088"/>
            <a:ext cx="2682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^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 Behavioral Approach to </a:t>
            </a:r>
            <a:br>
              <a:rPr lang="en-US" altLang="en-US" smtClean="0"/>
            </a:br>
            <a:r>
              <a:rPr lang="en-US" altLang="en-US" smtClean="0"/>
              <a:t>Revealed Preference: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46225"/>
            <a:ext cx="8229600" cy="4473575"/>
          </a:xfrm>
        </p:spPr>
        <p:txBody>
          <a:bodyPr/>
          <a:lstStyle/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r>
              <a:rPr lang="en-US" altLang="en-US" smtClean="0"/>
              <a:t>Choice (and other measurements) reveal both the </a:t>
            </a:r>
            <a:r>
              <a:rPr lang="en-US" altLang="en-US" i="1" smtClean="0"/>
              <a:t>normative preferences</a:t>
            </a:r>
            <a:r>
              <a:rPr lang="en-US" altLang="en-US" smtClean="0"/>
              <a:t> and the </a:t>
            </a:r>
            <a:r>
              <a:rPr lang="en-US" altLang="en-US" i="1" smtClean="0"/>
              <a:t>positive model of behavior</a:t>
            </a:r>
            <a:r>
              <a:rPr lang="en-US" altLang="en-US" smtClean="0"/>
              <a:t>.  </a:t>
            </a:r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r>
              <a:rPr lang="en-US" altLang="en-US" smtClean="0"/>
              <a:t>Normative axioms explain how you derive one from the other.</a:t>
            </a:r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r>
              <a:rPr lang="en-US" altLang="en-US" smtClean="0"/>
              <a:t>These normative axioms are arbitrary, but they are just as arbitrary as the classical normative axioms (i.e. classical revealed preference).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944562"/>
          </a:xfrm>
        </p:spPr>
        <p:txBody>
          <a:bodyPr/>
          <a:lstStyle/>
          <a:p>
            <a:r>
              <a:rPr lang="en-US" altLang="en-US" smtClean="0"/>
              <a:t>The alarm clock</a:t>
            </a:r>
            <a:br>
              <a:rPr lang="en-US" altLang="en-US" smtClean="0"/>
            </a:br>
            <a:endParaRPr lang="en-US" altLang="en-US" sz="3600" smtClean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22438"/>
            <a:ext cx="8534400" cy="4525962"/>
          </a:xfrm>
        </p:spPr>
        <p:txBody>
          <a:bodyPr/>
          <a:lstStyle/>
          <a:p>
            <a:r>
              <a:rPr lang="en-US" altLang="en-US" smtClean="0"/>
              <a:t>If he can’t jog tomorrow, David sets his alarm for 8:00 AM.</a:t>
            </a:r>
          </a:p>
          <a:p>
            <a:r>
              <a:rPr lang="en-US" altLang="en-US" smtClean="0"/>
              <a:t>Otherwise, David sets his alarm for 7:00 AM so he can go for a jog.  The alarm wakes him up, but David always lies in bed until 8:00 AM, thereby missing his jog.</a:t>
            </a:r>
          </a:p>
          <a:p>
            <a:r>
              <a:rPr lang="en-US" altLang="en-US" smtClean="0"/>
              <a:t>David’s self-reported preference ranking (at night).</a:t>
            </a:r>
          </a:p>
          <a:p>
            <a:pPr lvl="1"/>
            <a:r>
              <a:rPr lang="en-US" altLang="en-US" smtClean="0"/>
              <a:t>Wake up at 7:00 AM and go for a jog.</a:t>
            </a:r>
          </a:p>
          <a:p>
            <a:pPr lvl="1"/>
            <a:r>
              <a:rPr lang="en-US" altLang="en-US" smtClean="0"/>
              <a:t>Wake up at 8:00 AM (too late to jog).</a:t>
            </a:r>
          </a:p>
          <a:p>
            <a:pPr lvl="1"/>
            <a:r>
              <a:rPr lang="en-US" altLang="en-US" smtClean="0"/>
              <a:t>Wake up at 7:00 AM and nevertheless fail to jog.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458200" cy="1143000"/>
          </a:xfrm>
        </p:spPr>
        <p:txBody>
          <a:bodyPr/>
          <a:lstStyle/>
          <a:p>
            <a:r>
              <a:rPr lang="en-US" altLang="en-US" sz="2800" smtClean="0"/>
              <a:t>Definition: Behavioral Economics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382000" cy="5780044"/>
          </a:xfrm>
        </p:spPr>
        <p:txBody>
          <a:bodyPr/>
          <a:lstStyle/>
          <a:p>
            <a:r>
              <a:rPr lang="en-US" altLang="en-US" b="1" dirty="0" smtClean="0"/>
              <a:t>Behavioral economics is just like the rest of economics, but </a:t>
            </a:r>
            <a:r>
              <a:rPr lang="en-US" altLang="en-US" b="1" i="1" dirty="0" smtClean="0"/>
              <a:t>also</a:t>
            </a:r>
            <a:r>
              <a:rPr lang="en-US" altLang="en-US" b="1" dirty="0" smtClean="0"/>
              <a:t> includes psychological factors.</a:t>
            </a:r>
          </a:p>
          <a:p>
            <a:r>
              <a:rPr lang="en-US" altLang="en-US" dirty="0" smtClean="0"/>
              <a:t>Adds psychology to economics, particularly cognitive psychology and social psychology. </a:t>
            </a:r>
          </a:p>
          <a:p>
            <a:r>
              <a:rPr lang="en-US" altLang="en-US" dirty="0" smtClean="0"/>
              <a:t>Buy texts in these fields to learn the psychology</a:t>
            </a:r>
          </a:p>
          <a:p>
            <a:pPr marL="1371600" lvl="2" indent="-457200">
              <a:buFontTx/>
              <a:buAutoNum type="alphaLcPeriod"/>
            </a:pPr>
            <a:r>
              <a:rPr lang="en-US" altLang="en-US" dirty="0" err="1" smtClean="0"/>
              <a:t>Schacter</a:t>
            </a:r>
            <a:r>
              <a:rPr lang="en-US" altLang="en-US" dirty="0" smtClean="0"/>
              <a:t>, Gilbert, and Wegner, </a:t>
            </a:r>
            <a:r>
              <a:rPr lang="en-US" altLang="en-US" i="1" dirty="0" smtClean="0"/>
              <a:t>Psychology</a:t>
            </a:r>
            <a:r>
              <a:rPr lang="en-US" altLang="en-US" dirty="0" smtClean="0"/>
              <a:t> </a:t>
            </a:r>
          </a:p>
          <a:p>
            <a:pPr marL="1371600" lvl="2" indent="-457200">
              <a:buFontTx/>
              <a:buAutoNum type="alphaLcPeriod"/>
            </a:pPr>
            <a:r>
              <a:rPr lang="en-US" altLang="en-US" dirty="0" smtClean="0"/>
              <a:t>Ross and </a:t>
            </a:r>
            <a:r>
              <a:rPr lang="en-US" altLang="en-US" dirty="0" err="1" smtClean="0"/>
              <a:t>Nisbett</a:t>
            </a:r>
            <a:r>
              <a:rPr lang="en-US" altLang="en-US" dirty="0" smtClean="0"/>
              <a:t>, </a:t>
            </a:r>
            <a:r>
              <a:rPr lang="en-US" altLang="en-US" i="1" dirty="0" smtClean="0"/>
              <a:t>The Person and the Situation</a:t>
            </a:r>
          </a:p>
          <a:p>
            <a:r>
              <a:rPr lang="en-US" altLang="en-US" dirty="0" smtClean="0"/>
              <a:t>Consider taking a couple of intro psych courses (tastes good and good for you</a:t>
            </a:r>
            <a:r>
              <a:rPr lang="en-US" altLang="en-US" dirty="0" smtClean="0"/>
              <a:t>)</a:t>
            </a:r>
          </a:p>
          <a:p>
            <a:r>
              <a:rPr lang="en-US" altLang="en-US" dirty="0" smtClean="0"/>
              <a:t>These days, behavioral economics also adds other social sciences and biosocial science.  Behavioral economics has become short-hand for interdisciplinary social science.</a:t>
            </a:r>
            <a:endParaRPr lang="en-US" altLang="en-US" dirty="0" smtClean="0"/>
          </a:p>
          <a:p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6038"/>
            <a:ext cx="8229600" cy="944562"/>
          </a:xfrm>
        </p:spPr>
        <p:txBody>
          <a:bodyPr/>
          <a:lstStyle/>
          <a:p>
            <a:r>
              <a:rPr lang="en-US" altLang="en-US" smtClean="0"/>
              <a:t>The alarm clock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4525963"/>
          </a:xfrm>
        </p:spPr>
        <p:txBody>
          <a:bodyPr/>
          <a:lstStyle/>
          <a:p>
            <a:pPr marL="457200" indent="-457200">
              <a:buFontTx/>
              <a:buNone/>
            </a:pPr>
            <a:r>
              <a:rPr lang="en-US" altLang="en-US" smtClean="0"/>
              <a:t>Consider these two modeling options:</a:t>
            </a:r>
          </a:p>
          <a:p>
            <a:pPr marL="457200" indent="-457200">
              <a:buFontTx/>
              <a:buAutoNum type="arabicPeriod"/>
            </a:pPr>
            <a:r>
              <a:rPr lang="en-US" altLang="en-US" smtClean="0"/>
              <a:t>Analyze David’s behavior as revealed preference. </a:t>
            </a:r>
          </a:p>
          <a:p>
            <a:pPr marL="914400" lvl="1" indent="-457200"/>
            <a:r>
              <a:rPr lang="en-US" altLang="en-US" smtClean="0"/>
              <a:t>Ignore David’s self-reports.</a:t>
            </a:r>
          </a:p>
          <a:p>
            <a:pPr marL="914400" lvl="1" indent="-457200"/>
            <a:r>
              <a:rPr lang="en-US" altLang="en-US" smtClean="0"/>
              <a:t>Assume that he prefers to set the alarm for 8:00 AM when it’s rainy, or snowy, or very hot and humid, or he has a twisted ankle, or his sneakers are lost, or his jogging shorts are in the laundry.</a:t>
            </a:r>
          </a:p>
          <a:p>
            <a:pPr marL="914400" lvl="1" indent="-457200"/>
            <a:r>
              <a:rPr lang="en-US" altLang="en-US" smtClean="0"/>
              <a:t>Assume that he prefers to set the alarm for 7:00 and lie in bed until 8:00 in all other states of nature.</a:t>
            </a:r>
          </a:p>
          <a:p>
            <a:pPr marL="914400" lvl="1" indent="-457200"/>
            <a:r>
              <a:rPr lang="en-US" altLang="en-US" smtClean="0"/>
              <a:t>Assume that he prefers to never jog.</a:t>
            </a:r>
          </a:p>
          <a:p>
            <a:pPr marL="914400" lvl="1" indent="-457200"/>
            <a:r>
              <a:rPr lang="en-US" altLang="en-US" smtClean="0"/>
              <a:t>Model wouldn’t make good out-of-sample predictions: what would he do the day after he stepped on a rusty nail?</a:t>
            </a:r>
          </a:p>
          <a:p>
            <a:pPr marL="457200" indent="-457200"/>
            <a:endParaRPr lang="en-US" altLang="en-US" smtClean="0"/>
          </a:p>
          <a:p>
            <a:pPr marL="457200" indent="-457200"/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alarm clock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Tx/>
              <a:buAutoNum type="arabicPeriod" startAt="2"/>
            </a:pPr>
            <a:r>
              <a:rPr lang="en-US" altLang="en-US" smtClean="0"/>
              <a:t>Develop a model in which David prefers to jog tomorrow but does not prefer to jog today.</a:t>
            </a:r>
          </a:p>
          <a:p>
            <a:pPr marL="914400" lvl="1" indent="-457200"/>
            <a:r>
              <a:rPr lang="en-US" altLang="en-US" smtClean="0"/>
              <a:t>Make assumptions that map positive model to normative preferences. </a:t>
            </a:r>
          </a:p>
          <a:p>
            <a:pPr marL="914400" lvl="1" indent="-457200"/>
            <a:endParaRPr lang="en-US" altLang="en-US" smtClean="0"/>
          </a:p>
          <a:p>
            <a:pPr marL="457200" indent="-457200">
              <a:buFontTx/>
              <a:buNone/>
            </a:pPr>
            <a:r>
              <a:rPr lang="en-US" altLang="en-US" smtClean="0"/>
              <a:t>Option two is relatively parsimonious, it is congruent with David’s own explanation of what is going on, and it makes accurate and precise out-of-sample predictions.</a:t>
            </a:r>
          </a:p>
          <a:p>
            <a:pPr marL="457200" indent="-457200"/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 sz="3200" b="1" smtClean="0"/>
              <a:t>Outline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8229600" cy="1790700"/>
          </a:xfrm>
        </p:spPr>
        <p:txBody>
          <a:bodyPr/>
          <a:lstStyle/>
          <a:p>
            <a:r>
              <a:rPr lang="en-US" altLang="en-US" smtClean="0"/>
              <a:t>Definition of Behavioral Economics</a:t>
            </a:r>
          </a:p>
          <a:p>
            <a:r>
              <a:rPr lang="en-US" altLang="en-US" smtClean="0"/>
              <a:t>Methodology</a:t>
            </a:r>
          </a:p>
          <a:p>
            <a:r>
              <a:rPr lang="en-US" altLang="en-US" smtClean="0"/>
              <a:t>Seven properties</a:t>
            </a:r>
          </a:p>
          <a:p>
            <a:r>
              <a:rPr lang="en-US" altLang="en-US" smtClean="0"/>
              <a:t>Thumbnail history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14400"/>
          </a:xfrm>
        </p:spPr>
        <p:txBody>
          <a:bodyPr/>
          <a:lstStyle/>
          <a:p>
            <a:r>
              <a:rPr lang="en-US" altLang="en-US" smtClean="0"/>
              <a:t>Thumbnail history...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686800" cy="4967514"/>
          </a:xfrm>
        </p:spPr>
        <p:txBody>
          <a:bodyPr/>
          <a:lstStyle/>
          <a:p>
            <a:r>
              <a:rPr lang="en-US" altLang="en-US" dirty="0" smtClean="0"/>
              <a:t>Adam Smith (1759, 1776) was the first behavioral economist, especially his Theory of Moral Sentiments (see Ashraf, </a:t>
            </a:r>
            <a:r>
              <a:rPr lang="en-US" altLang="en-US" dirty="0" err="1" smtClean="0"/>
              <a:t>Camerer</a:t>
            </a:r>
            <a:r>
              <a:rPr lang="en-US" altLang="en-US" dirty="0" smtClean="0"/>
              <a:t>, and </a:t>
            </a:r>
            <a:r>
              <a:rPr lang="en-US" altLang="en-US" dirty="0" err="1" smtClean="0"/>
              <a:t>Loewenstein</a:t>
            </a:r>
            <a:r>
              <a:rPr lang="en-US" altLang="en-US" dirty="0" smtClean="0"/>
              <a:t> 2005).</a:t>
            </a:r>
          </a:p>
          <a:p>
            <a:r>
              <a:rPr lang="en-US" altLang="en-US" dirty="0" smtClean="0"/>
              <a:t>Economists dropped psychology over the next 200 years. </a:t>
            </a:r>
          </a:p>
          <a:p>
            <a:r>
              <a:rPr lang="en-US" altLang="en-US" dirty="0" smtClean="0"/>
              <a:t>Bounded rationality of Simon succeeded more as rhetoric than as something for economists to do</a:t>
            </a:r>
          </a:p>
          <a:p>
            <a:r>
              <a:rPr lang="en-US" altLang="en-US" dirty="0" smtClean="0"/>
              <a:t>Satisficing (Simon 1956) wasn’t a falsifiable theory that could be an alternative to mainstream economics</a:t>
            </a:r>
          </a:p>
          <a:p>
            <a:r>
              <a:rPr lang="en-US" altLang="en-US" dirty="0" smtClean="0"/>
              <a:t>Anomalies of the 1950’s and 1960’s did not stop the rational expectations revolution of the 1970’s</a:t>
            </a:r>
          </a:p>
          <a:p>
            <a:r>
              <a:rPr lang="en-US" altLang="en-US" dirty="0" smtClean="0"/>
              <a:t>“the rational model is a good approximation”</a:t>
            </a:r>
          </a:p>
          <a:p>
            <a:r>
              <a:rPr lang="en-US" altLang="en-US" dirty="0" smtClean="0"/>
              <a:t>1970’s: heyday of “as-if” economics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altLang="en-US" smtClean="0"/>
              <a:t>1970’s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305800" cy="4450449"/>
          </a:xfrm>
        </p:spPr>
        <p:txBody>
          <a:bodyPr/>
          <a:lstStyle/>
          <a:p>
            <a:r>
              <a:rPr lang="en-US" altLang="en-US" dirty="0" smtClean="0"/>
              <a:t>1974: Heuristics and Biases (K&amp;T)</a:t>
            </a:r>
          </a:p>
          <a:p>
            <a:pPr lvl="1"/>
            <a:r>
              <a:rPr lang="en-US" altLang="en-US" dirty="0" smtClean="0"/>
              <a:t>representativeness (likelihood = similarity)</a:t>
            </a:r>
          </a:p>
          <a:p>
            <a:pPr lvl="1"/>
            <a:r>
              <a:rPr lang="en-US" altLang="en-US" dirty="0" smtClean="0"/>
              <a:t>Availability (frequency = easy of recall)</a:t>
            </a:r>
          </a:p>
          <a:p>
            <a:pPr lvl="1"/>
            <a:r>
              <a:rPr lang="en-US" altLang="en-US" dirty="0" smtClean="0"/>
              <a:t>Anchoring (anchor and adjust)</a:t>
            </a:r>
          </a:p>
          <a:p>
            <a:r>
              <a:rPr lang="en-US" altLang="en-US" dirty="0" smtClean="0"/>
              <a:t>1979: Prospect Theory</a:t>
            </a:r>
          </a:p>
          <a:p>
            <a:pPr lvl="1"/>
            <a:r>
              <a:rPr lang="en-US" altLang="en-US" dirty="0" smtClean="0"/>
              <a:t>probability weighting function</a:t>
            </a:r>
          </a:p>
          <a:p>
            <a:pPr lvl="1"/>
            <a:r>
              <a:rPr lang="en-US" altLang="en-US" dirty="0" smtClean="0"/>
              <a:t>risk-seeking in the loss domain</a:t>
            </a:r>
          </a:p>
          <a:p>
            <a:pPr lvl="1"/>
            <a:r>
              <a:rPr lang="en-US" altLang="en-US" dirty="0" smtClean="0"/>
              <a:t>risk-avoidance in the gain domain</a:t>
            </a:r>
          </a:p>
          <a:p>
            <a:pPr lvl="1"/>
            <a:r>
              <a:rPr lang="en-US" altLang="en-US" dirty="0" smtClean="0"/>
              <a:t>loss aversion</a:t>
            </a:r>
          </a:p>
          <a:p>
            <a:pPr lvl="1"/>
            <a:r>
              <a:rPr lang="en-US" altLang="en-US" dirty="0" smtClean="0"/>
              <a:t>framing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85800"/>
          </a:xfrm>
        </p:spPr>
        <p:txBody>
          <a:bodyPr/>
          <a:lstStyle/>
          <a:p>
            <a:r>
              <a:rPr lang="en-US" altLang="en-US" sz="2800" smtClean="0"/>
              <a:t>Representativeness</a:t>
            </a:r>
            <a:endParaRPr lang="en-US" altLang="en-US" smtClean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229600" cy="3721100"/>
          </a:xfrm>
        </p:spPr>
        <p:txBody>
          <a:bodyPr/>
          <a:lstStyle/>
          <a:p>
            <a:r>
              <a:rPr lang="en-US" altLang="en-US" sz="1800" smtClean="0"/>
              <a:t>Decision makers use similarity or “representativeness” as a proxy for probabilistic thinking</a:t>
            </a:r>
          </a:p>
          <a:p>
            <a:r>
              <a:rPr lang="en-US" altLang="en-US" sz="1800" smtClean="0"/>
              <a:t>“Steve is very shy and withdrawn, invariably helpful, but with little interest in people, or in the world of reality.  A meek and tidy soul, he has a need for order and structure and a passion for detail.”  </a:t>
            </a:r>
          </a:p>
          <a:p>
            <a:r>
              <a:rPr lang="en-US" altLang="en-US" sz="1800" smtClean="0"/>
              <a:t>What is the probability that Steve is a farmer, salesman, airline pilot, librarian, or physician?</a:t>
            </a:r>
          </a:p>
          <a:p>
            <a:r>
              <a:rPr lang="en-US" altLang="en-US" sz="1800" smtClean="0"/>
              <a:t>How similar is Steve to a farmer, salesman, airline pilot, librarian, or physician?</a:t>
            </a:r>
          </a:p>
          <a:p>
            <a:r>
              <a:rPr lang="en-US" altLang="en-US" sz="1800" smtClean="0"/>
              <a:t>Subject rankings of probability and similarity turn out to be the same.</a:t>
            </a:r>
          </a:p>
          <a:p>
            <a:r>
              <a:rPr lang="en-US" altLang="en-US" sz="1800" smtClean="0"/>
              <a:t>OK, if similarity predicts true probability.</a:t>
            </a:r>
          </a:p>
          <a:p>
            <a:r>
              <a:rPr lang="en-US" altLang="en-US" sz="1800" smtClean="0"/>
              <a:t>Why might similarity poorly predict true probability?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62000"/>
            <a:ext cx="8305800" cy="4437063"/>
          </a:xfrm>
        </p:spPr>
        <p:txBody>
          <a:bodyPr/>
          <a:lstStyle/>
          <a:p>
            <a:r>
              <a:rPr lang="en-US" altLang="en-US" sz="1800" dirty="0" smtClean="0"/>
              <a:t>“Linda is 31 years old, single, outspoken, and very bright.  She majored in philosophy.  As a student, she was deeply concerned with issues of discrimination and social justice, and also participated in anti-nuclear demonstrations.”</a:t>
            </a:r>
          </a:p>
          <a:p>
            <a:r>
              <a:rPr lang="en-US" altLang="en-US" sz="1800" dirty="0" smtClean="0"/>
              <a:t>Please rank the following statements by their probability, using 1 for the most probable and 8 for the least.</a:t>
            </a:r>
          </a:p>
          <a:p>
            <a:pPr lvl="1"/>
            <a:r>
              <a:rPr lang="en-US" altLang="en-US" sz="1800" dirty="0" smtClean="0"/>
              <a:t>Linda is a teacher in elementary school.</a:t>
            </a:r>
          </a:p>
          <a:p>
            <a:pPr lvl="1"/>
            <a:r>
              <a:rPr lang="en-US" altLang="en-US" sz="1800" dirty="0" smtClean="0"/>
              <a:t>Linda works in a bookstore and takes Yoga classes.</a:t>
            </a:r>
          </a:p>
          <a:p>
            <a:pPr lvl="1"/>
            <a:r>
              <a:rPr lang="en-US" altLang="en-US" sz="1800" dirty="0" smtClean="0"/>
              <a:t>Linda is active in the feminist movement.</a:t>
            </a:r>
          </a:p>
          <a:p>
            <a:pPr lvl="1"/>
            <a:r>
              <a:rPr lang="en-US" altLang="en-US" sz="1800" dirty="0" smtClean="0"/>
              <a:t>Linda is a psychiatric social worker.</a:t>
            </a:r>
          </a:p>
          <a:p>
            <a:pPr lvl="1"/>
            <a:r>
              <a:rPr lang="en-US" altLang="en-US" sz="1800" dirty="0" smtClean="0"/>
              <a:t>Linda is a member of the League of Women Voters.</a:t>
            </a:r>
          </a:p>
          <a:p>
            <a:pPr lvl="1"/>
            <a:r>
              <a:rPr lang="en-US" altLang="en-US" sz="1800" dirty="0" smtClean="0"/>
              <a:t>Linda is a bank teller.</a:t>
            </a:r>
          </a:p>
          <a:p>
            <a:pPr lvl="1"/>
            <a:r>
              <a:rPr lang="en-US" altLang="en-US" sz="1800" dirty="0" smtClean="0"/>
              <a:t>Linda is an insurance salesperson.</a:t>
            </a:r>
          </a:p>
          <a:p>
            <a:pPr lvl="1"/>
            <a:r>
              <a:rPr lang="en-US" altLang="en-US" sz="1800" dirty="0" smtClean="0"/>
              <a:t>Linda is a bank teller and is active in the feminist movement.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228600"/>
          </a:xfrm>
        </p:spPr>
        <p:txBody>
          <a:bodyPr/>
          <a:lstStyle/>
          <a:p>
            <a:endParaRPr lang="en-US" altLang="en-US" smtClean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04800"/>
            <a:ext cx="8686800" cy="4217988"/>
          </a:xfrm>
        </p:spPr>
        <p:txBody>
          <a:bodyPr/>
          <a:lstStyle/>
          <a:p>
            <a:pPr lvl="1"/>
            <a:r>
              <a:rPr lang="en-US" altLang="en-US" sz="1800" smtClean="0"/>
              <a:t>  (5.2) Linda is a teacher in elementary school.</a:t>
            </a:r>
          </a:p>
          <a:p>
            <a:pPr lvl="1"/>
            <a:r>
              <a:rPr lang="en-US" altLang="en-US" sz="1800" smtClean="0"/>
              <a:t>  (3.3) Linda works in a bookstore and takes Yoga classes. </a:t>
            </a:r>
          </a:p>
          <a:p>
            <a:pPr lvl="1"/>
            <a:r>
              <a:rPr lang="en-US" altLang="en-US" sz="1800" smtClean="0"/>
              <a:t>  (2.1) Linda is active in the feminist movement.</a:t>
            </a:r>
          </a:p>
          <a:p>
            <a:pPr lvl="1"/>
            <a:r>
              <a:rPr lang="en-US" altLang="en-US" sz="1800" smtClean="0"/>
              <a:t>  (3.1) Linda is a psychiatric social worker.</a:t>
            </a:r>
          </a:p>
          <a:p>
            <a:pPr lvl="1"/>
            <a:r>
              <a:rPr lang="en-US" altLang="en-US" sz="1800" smtClean="0"/>
              <a:t>  (5.4) Linda is a member of the League of Women Voters.</a:t>
            </a:r>
          </a:p>
          <a:p>
            <a:pPr lvl="1"/>
            <a:r>
              <a:rPr lang="en-US" altLang="en-US" sz="1800" smtClean="0"/>
              <a:t>  </a:t>
            </a:r>
            <a:r>
              <a:rPr lang="en-US" altLang="en-US" sz="1800" smtClean="0">
                <a:solidFill>
                  <a:schemeClr val="tx2"/>
                </a:solidFill>
              </a:rPr>
              <a:t>(6.2) Linda is a bank teller.</a:t>
            </a:r>
          </a:p>
          <a:p>
            <a:pPr lvl="1"/>
            <a:r>
              <a:rPr lang="en-US" altLang="en-US" sz="1800" smtClean="0"/>
              <a:t>  (6.4) Linda is an insurance salesperson.</a:t>
            </a:r>
          </a:p>
          <a:p>
            <a:pPr lvl="1"/>
            <a:r>
              <a:rPr lang="en-US" altLang="en-US" sz="1800" smtClean="0"/>
              <a:t>  </a:t>
            </a:r>
            <a:r>
              <a:rPr lang="en-US" altLang="en-US" sz="1800" smtClean="0">
                <a:solidFill>
                  <a:schemeClr val="tx2"/>
                </a:solidFill>
              </a:rPr>
              <a:t>(4.1) Linda is a bank teller </a:t>
            </a:r>
            <a:r>
              <a:rPr lang="en-US" altLang="en-US" sz="1800" smtClean="0">
                <a:solidFill>
                  <a:srgbClr val="FF0000"/>
                </a:solidFill>
              </a:rPr>
              <a:t>and is active in the feminist movement</a:t>
            </a:r>
            <a:r>
              <a:rPr lang="en-US" altLang="en-US" sz="1800" smtClean="0">
                <a:solidFill>
                  <a:schemeClr val="tx2"/>
                </a:solidFill>
              </a:rPr>
              <a:t>.</a:t>
            </a:r>
            <a:r>
              <a:rPr lang="en-US" altLang="en-US" sz="1800" smtClean="0"/>
              <a:t>  </a:t>
            </a:r>
          </a:p>
          <a:p>
            <a:endParaRPr lang="en-US" altLang="en-US" sz="1800" smtClean="0"/>
          </a:p>
          <a:p>
            <a:r>
              <a:rPr lang="en-US" altLang="en-US" sz="1800" smtClean="0"/>
              <a:t>Depending on the subject population, 80%-90% rate last item more likely than third to last item</a:t>
            </a:r>
          </a:p>
          <a:p>
            <a:r>
              <a:rPr lang="en-US" altLang="en-US" sz="1800" smtClean="0"/>
              <a:t>K&amp;T call this the conjunction effect (since the conjunctive event receives a HIGHER probability)</a:t>
            </a:r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228600"/>
          </a:xfrm>
        </p:spPr>
        <p:txBody>
          <a:bodyPr/>
          <a:lstStyle/>
          <a:p>
            <a:endParaRPr lang="en-US" altLang="en-US" smtClean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"/>
            <a:ext cx="8077200" cy="3060700"/>
          </a:xfrm>
        </p:spPr>
        <p:txBody>
          <a:bodyPr/>
          <a:lstStyle/>
          <a:p>
            <a:r>
              <a:rPr lang="en-US" altLang="en-US" sz="1800" smtClean="0"/>
              <a:t>Done with naive subjects (undergrads from UBC and Stanford with no background in probability or statistics)</a:t>
            </a:r>
          </a:p>
          <a:p>
            <a:r>
              <a:rPr lang="en-US" altLang="en-US" sz="1800" smtClean="0"/>
              <a:t>Done with intermediate subjects (graduate students in psychology, education and medicine from Stanford, who had taken several courses in probability and statistics)</a:t>
            </a:r>
          </a:p>
          <a:p>
            <a:r>
              <a:rPr lang="en-US" altLang="en-US" sz="1800" smtClean="0"/>
              <a:t>Done with sophisticated subjects (graduate students in the decision science program of the Stanford Business School who had taken several advanced courses in probability and statistics)  </a:t>
            </a:r>
          </a:p>
          <a:p>
            <a:r>
              <a:rPr lang="en-US" altLang="en-US" sz="1800" smtClean="0"/>
              <a:t>Results are nearly identical for these three groups</a:t>
            </a:r>
          </a:p>
          <a:p>
            <a:r>
              <a:rPr lang="en-US" altLang="en-US" sz="1800" smtClean="0"/>
              <a:t>Also similarity ranks perfectly coincide with probability ranks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52400"/>
          </a:xfrm>
        </p:spPr>
        <p:txBody>
          <a:bodyPr/>
          <a:lstStyle/>
          <a:p>
            <a:endParaRPr lang="en-US" altLang="en-US" smtClean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311626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1800" smtClean="0"/>
              <a:t>Potential confound:  </a:t>
            </a:r>
          </a:p>
          <a:p>
            <a:r>
              <a:rPr lang="en-US" altLang="en-US" sz="1800" smtClean="0"/>
              <a:t>Maybe "Linda is a bank teller," is interpreted as "Linda is a bank teller and is NOT active in the feminist movement."  </a:t>
            </a:r>
          </a:p>
          <a:p>
            <a:r>
              <a:rPr lang="en-US" altLang="en-US" sz="1800" smtClean="0"/>
              <a:t>Response: run a between-subject design (in contrast to the within-subject design described above)  </a:t>
            </a:r>
          </a:p>
          <a:p>
            <a:r>
              <a:rPr lang="en-US" altLang="en-US" sz="1800" smtClean="0"/>
              <a:t>Specifically, show some subjects (group A) the list without the critical conjunctive event (eighth item).</a:t>
            </a:r>
          </a:p>
          <a:p>
            <a:r>
              <a:rPr lang="en-US" altLang="en-US" sz="1800" smtClean="0"/>
              <a:t>Show other subjects (group B) the list without the critical non-conjunctive events (third and sixth items).  </a:t>
            </a:r>
          </a:p>
          <a:p>
            <a:r>
              <a:rPr lang="en-US" altLang="en-US" sz="1800" smtClean="0"/>
              <a:t>Group B ranks "8" higher than Group A ranks "6"</a:t>
            </a:r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458200" cy="1143000"/>
          </a:xfrm>
        </p:spPr>
        <p:txBody>
          <a:bodyPr/>
          <a:lstStyle/>
          <a:p>
            <a:r>
              <a:rPr lang="en-US" altLang="en-US" sz="2800" smtClean="0"/>
              <a:t>Definition: Behavioral Economics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382000" cy="3268587"/>
          </a:xfrm>
        </p:spPr>
        <p:txBody>
          <a:bodyPr/>
          <a:lstStyle/>
          <a:p>
            <a:r>
              <a:rPr lang="en-US" altLang="en-US" dirty="0" smtClean="0"/>
              <a:t>These days, behavioral economics incorporates all of the social sciences and biosocial science.  </a:t>
            </a:r>
          </a:p>
          <a:p>
            <a:r>
              <a:rPr lang="en-US" altLang="en-US" dirty="0"/>
              <a:t>E</a:t>
            </a:r>
            <a:r>
              <a:rPr lang="en-US" altLang="en-US" dirty="0" smtClean="0"/>
              <a:t>conomics that crosses disciplinary boundaries (interdisciplinary social science).</a:t>
            </a:r>
          </a:p>
          <a:p>
            <a:r>
              <a:rPr lang="en-US" altLang="en-US" dirty="0"/>
              <a:t>We don’t apply ideological litmus tests (like rationality or dynamic consistency).  Nothing is ruled out or ruled-in ex-ante. </a:t>
            </a:r>
            <a:endParaRPr lang="en-US" altLang="en-US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41367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52400"/>
          </a:xfrm>
        </p:spPr>
        <p:txBody>
          <a:bodyPr/>
          <a:lstStyle/>
          <a:p>
            <a:endParaRPr lang="en-US" altLang="en-US" smtClean="0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81000"/>
            <a:ext cx="8915400" cy="262255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1800" smtClean="0"/>
              <a:t>Another experiment (conjunction effect: 68%).</a:t>
            </a:r>
          </a:p>
          <a:p>
            <a:pPr>
              <a:buFontTx/>
              <a:buNone/>
            </a:pPr>
            <a:endParaRPr lang="en-US" altLang="en-US" sz="1800" smtClean="0"/>
          </a:p>
          <a:p>
            <a:pPr>
              <a:buFontTx/>
              <a:buNone/>
            </a:pPr>
            <a:r>
              <a:rPr lang="en-US" altLang="en-US" sz="1800" smtClean="0"/>
              <a:t>Please rank the following events by their probability of occurrence in 1981.</a:t>
            </a:r>
          </a:p>
          <a:p>
            <a:pPr>
              <a:buFontTx/>
              <a:buNone/>
            </a:pPr>
            <a:r>
              <a:rPr lang="en-US" altLang="en-US" sz="1800" smtClean="0"/>
              <a:t>(1.5) Reagan will cut federal support to local government.</a:t>
            </a:r>
          </a:p>
          <a:p>
            <a:pPr>
              <a:buFontTx/>
              <a:buNone/>
            </a:pPr>
            <a:r>
              <a:rPr lang="en-US" altLang="en-US" sz="1800" smtClean="0"/>
              <a:t>(3.3) </a:t>
            </a:r>
            <a:r>
              <a:rPr lang="en-US" altLang="en-US" sz="1800" smtClean="0">
                <a:solidFill>
                  <a:schemeClr val="tx2"/>
                </a:solidFill>
              </a:rPr>
              <a:t>Reagan will provide federal support for unwed mothers.</a:t>
            </a:r>
          </a:p>
          <a:p>
            <a:pPr>
              <a:buFontTx/>
              <a:buNone/>
            </a:pPr>
            <a:r>
              <a:rPr lang="en-US" altLang="en-US" sz="1800" smtClean="0"/>
              <a:t>(2.7) Reagan will increase the defense budget by less than 5%.</a:t>
            </a:r>
          </a:p>
          <a:p>
            <a:pPr>
              <a:buFontTx/>
              <a:buNone/>
            </a:pPr>
            <a:r>
              <a:rPr lang="en-US" altLang="en-US" sz="1800" smtClean="0"/>
              <a:t>(2.9) </a:t>
            </a:r>
            <a:r>
              <a:rPr lang="en-US" altLang="en-US" sz="1800" smtClean="0">
                <a:solidFill>
                  <a:schemeClr val="tx2"/>
                </a:solidFill>
              </a:rPr>
              <a:t>Reagan will provide federal support for unwed mothers</a:t>
            </a:r>
            <a:r>
              <a:rPr lang="en-US" altLang="en-US" sz="1800" smtClean="0"/>
              <a:t> </a:t>
            </a:r>
            <a:r>
              <a:rPr lang="en-US" altLang="en-US" sz="1800" smtClean="0">
                <a:solidFill>
                  <a:srgbClr val="FF0000"/>
                </a:solidFill>
              </a:rPr>
              <a:t>and cut federal support to local governments.</a:t>
            </a:r>
            <a:endParaRPr lang="en-US" altLang="en-US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228600"/>
          </a:xfrm>
        </p:spPr>
        <p:txBody>
          <a:bodyPr/>
          <a:lstStyle/>
          <a:p>
            <a:endParaRPr lang="en-US" altLang="en-US" smtClean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3937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1800" smtClean="0"/>
              <a:t>Another experiment (conjunction effect: 72%)</a:t>
            </a:r>
          </a:p>
          <a:p>
            <a:pPr>
              <a:buFontTx/>
              <a:buNone/>
            </a:pPr>
            <a:r>
              <a:rPr lang="en-US" altLang="en-US" sz="1800" smtClean="0"/>
              <a:t>    </a:t>
            </a:r>
          </a:p>
          <a:p>
            <a:pPr>
              <a:buFontTx/>
              <a:buNone/>
            </a:pPr>
            <a:r>
              <a:rPr lang="en-US" altLang="en-US" sz="1800" smtClean="0"/>
              <a:t>Suppose Bjorn Borg reaches the Wimbeldon finals in 1981.  Please rank order the following outcomes from most to least likely.</a:t>
            </a:r>
          </a:p>
          <a:p>
            <a:pPr>
              <a:buFontTx/>
              <a:buNone/>
            </a:pPr>
            <a:r>
              <a:rPr lang="en-US" altLang="en-US" sz="1800" smtClean="0"/>
              <a:t>(1.7) Borg will win the match.</a:t>
            </a:r>
          </a:p>
          <a:p>
            <a:pPr>
              <a:buFontTx/>
              <a:buNone/>
            </a:pPr>
            <a:r>
              <a:rPr lang="en-US" altLang="en-US" sz="1800" smtClean="0"/>
              <a:t>(2.7) </a:t>
            </a:r>
            <a:r>
              <a:rPr lang="en-US" altLang="en-US" sz="1800" smtClean="0">
                <a:solidFill>
                  <a:schemeClr val="tx2"/>
                </a:solidFill>
              </a:rPr>
              <a:t>Borg will lose the first set.</a:t>
            </a:r>
          </a:p>
          <a:p>
            <a:pPr>
              <a:buFontTx/>
              <a:buNone/>
            </a:pPr>
            <a:r>
              <a:rPr lang="en-US" altLang="en-US" sz="1800" smtClean="0"/>
              <a:t>(3.5) Borg will win the first set but lose the match.</a:t>
            </a:r>
          </a:p>
          <a:p>
            <a:pPr>
              <a:buFontTx/>
              <a:buNone/>
            </a:pPr>
            <a:r>
              <a:rPr lang="en-US" altLang="en-US" sz="1800" smtClean="0"/>
              <a:t>(2.2) </a:t>
            </a:r>
            <a:r>
              <a:rPr lang="en-US" altLang="en-US" sz="1800" smtClean="0">
                <a:solidFill>
                  <a:schemeClr val="tx2"/>
                </a:solidFill>
              </a:rPr>
              <a:t>Borg will lose the first set</a:t>
            </a:r>
            <a:r>
              <a:rPr lang="en-US" altLang="en-US" sz="1800" smtClean="0"/>
              <a:t> </a:t>
            </a:r>
            <a:r>
              <a:rPr lang="en-US" altLang="en-US" sz="1800" smtClean="0">
                <a:solidFill>
                  <a:srgbClr val="FF0000"/>
                </a:solidFill>
              </a:rPr>
              <a:t>but win the match</a:t>
            </a:r>
            <a:r>
              <a:rPr lang="en-US" altLang="en-US" sz="1800" smtClean="0"/>
              <a:t>.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r>
              <a:rPr lang="en-US" altLang="en-US" sz="2800" smtClean="0"/>
              <a:t>Application: Base Rate Neglect</a:t>
            </a:r>
            <a:endParaRPr lang="en-US" altLang="en-US" smtClean="0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298767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 </a:t>
            </a:r>
            <a:r>
              <a:rPr lang="en-US" altLang="en-US" sz="1800" smtClean="0"/>
              <a:t>Problem 1:  </a:t>
            </a:r>
          </a:p>
          <a:p>
            <a:pPr>
              <a:buFontTx/>
              <a:buNone/>
            </a:pPr>
            <a:r>
              <a:rPr lang="en-US" altLang="en-US" sz="1800" smtClean="0"/>
              <a:t>Jack's been drawn from a population which is 30% engineers and 70% lawyers.  Jack wears a pocket protector.</a:t>
            </a:r>
          </a:p>
          <a:p>
            <a:pPr>
              <a:buFontTx/>
              <a:buNone/>
            </a:pPr>
            <a:r>
              <a:rPr lang="en-US" altLang="en-US" sz="1800" smtClean="0"/>
              <a:t>What is the probability (p</a:t>
            </a:r>
            <a:r>
              <a:rPr lang="en-US" altLang="en-US" sz="1800" baseline="-25000" smtClean="0"/>
              <a:t>1</a:t>
            </a:r>
            <a:r>
              <a:rPr lang="en-US" altLang="en-US" sz="1800" smtClean="0"/>
              <a:t>) Jack is an engineer?  </a:t>
            </a:r>
          </a:p>
          <a:p>
            <a:pPr>
              <a:buFontTx/>
              <a:buNone/>
            </a:pPr>
            <a:endParaRPr lang="en-US" altLang="en-US" sz="1800" smtClean="0"/>
          </a:p>
          <a:p>
            <a:pPr>
              <a:buFontTx/>
              <a:buNone/>
            </a:pPr>
            <a:r>
              <a:rPr lang="en-US" altLang="en-US" sz="1800" smtClean="0"/>
              <a:t>Problem 2:</a:t>
            </a:r>
          </a:p>
          <a:p>
            <a:pPr>
              <a:buFontTx/>
              <a:buNone/>
            </a:pPr>
            <a:r>
              <a:rPr lang="en-US" altLang="en-US" sz="1800" smtClean="0"/>
              <a:t>Jack's been drawn from a population which is </a:t>
            </a:r>
            <a:r>
              <a:rPr lang="en-US" altLang="en-US" sz="1800" smtClean="0">
                <a:solidFill>
                  <a:schemeClr val="tx2"/>
                </a:solidFill>
              </a:rPr>
              <a:t>30% lawyers and 70% engineers</a:t>
            </a:r>
            <a:r>
              <a:rPr lang="en-US" altLang="en-US" sz="1800" smtClean="0"/>
              <a:t>.  Jack wears a pocket protector.  </a:t>
            </a:r>
          </a:p>
          <a:p>
            <a:pPr>
              <a:buFontTx/>
              <a:buNone/>
            </a:pPr>
            <a:r>
              <a:rPr lang="en-US" altLang="en-US" sz="1800" smtClean="0"/>
              <a:t>What is the probability (p</a:t>
            </a:r>
            <a:r>
              <a:rPr lang="en-US" altLang="en-US" sz="1800" baseline="-25000" smtClean="0"/>
              <a:t>2</a:t>
            </a:r>
            <a:r>
              <a:rPr lang="en-US" altLang="en-US" sz="1800" smtClean="0"/>
              <a:t>) Jack is an engineer?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3557588"/>
          </a:xfrm>
        </p:spPr>
        <p:txBody>
          <a:bodyPr/>
          <a:lstStyle/>
          <a:p>
            <a:r>
              <a:rPr lang="en-US" altLang="en-US" sz="1800" smtClean="0"/>
              <a:t>Using Bayes rule can show that,</a:t>
            </a:r>
          </a:p>
          <a:p>
            <a:pPr algn="ctr">
              <a:buFontTx/>
              <a:buNone/>
            </a:pPr>
            <a:r>
              <a:rPr lang="en-US" altLang="en-US" sz="1800" smtClean="0"/>
              <a:t>[p</a:t>
            </a:r>
            <a:r>
              <a:rPr lang="en-US" altLang="en-US" sz="1800" baseline="-25000" smtClean="0"/>
              <a:t>1</a:t>
            </a:r>
            <a:r>
              <a:rPr lang="en-US" altLang="en-US" sz="1800" smtClean="0"/>
              <a:t>/p</a:t>
            </a:r>
            <a:r>
              <a:rPr lang="en-US" altLang="en-US" sz="1800" baseline="-25000" smtClean="0"/>
              <a:t>2</a:t>
            </a:r>
            <a:r>
              <a:rPr lang="en-US" altLang="en-US" sz="1800" smtClean="0"/>
              <a:t>][(1- p</a:t>
            </a:r>
            <a:r>
              <a:rPr lang="en-US" altLang="en-US" sz="1800" baseline="-25000" smtClean="0"/>
              <a:t>2</a:t>
            </a:r>
            <a:r>
              <a:rPr lang="en-US" altLang="en-US" sz="1800" smtClean="0"/>
              <a:t>)/(1- p</a:t>
            </a:r>
            <a:r>
              <a:rPr lang="en-US" altLang="en-US" sz="1800" baseline="-25000" smtClean="0"/>
              <a:t>1</a:t>
            </a:r>
            <a:r>
              <a:rPr lang="en-US" altLang="en-US" sz="1800" smtClean="0"/>
              <a:t>)] = (3/7)².  </a:t>
            </a:r>
          </a:p>
          <a:p>
            <a:pPr algn="ctr">
              <a:buFontTx/>
              <a:buNone/>
            </a:pPr>
            <a:endParaRPr lang="en-US" altLang="en-US" sz="1800" smtClean="0"/>
          </a:p>
          <a:p>
            <a:r>
              <a:rPr lang="en-US" altLang="en-US" sz="1800" smtClean="0"/>
              <a:t>But, in the lab:	</a:t>
            </a:r>
          </a:p>
          <a:p>
            <a:pPr algn="ctr">
              <a:buFontTx/>
              <a:buNone/>
            </a:pPr>
            <a:r>
              <a:rPr lang="en-US" altLang="en-US" sz="1800" smtClean="0"/>
              <a:t>[p</a:t>
            </a:r>
            <a:r>
              <a:rPr lang="en-US" altLang="en-US" sz="1800" baseline="-25000" smtClean="0"/>
              <a:t>1</a:t>
            </a:r>
            <a:r>
              <a:rPr lang="en-US" altLang="en-US" sz="1800" smtClean="0"/>
              <a:t>/p</a:t>
            </a:r>
            <a:r>
              <a:rPr lang="en-US" altLang="en-US" sz="1800" baseline="-25000" smtClean="0"/>
              <a:t>2</a:t>
            </a:r>
            <a:r>
              <a:rPr lang="en-US" altLang="en-US" sz="1800" smtClean="0"/>
              <a:t>][(1- p</a:t>
            </a:r>
            <a:r>
              <a:rPr lang="en-US" altLang="en-US" sz="1800" baseline="-25000" smtClean="0"/>
              <a:t>2</a:t>
            </a:r>
            <a:r>
              <a:rPr lang="en-US" altLang="en-US" sz="1800" smtClean="0"/>
              <a:t>)/(1- p</a:t>
            </a:r>
            <a:r>
              <a:rPr lang="en-US" altLang="en-US" sz="1800" baseline="-25000" smtClean="0"/>
              <a:t>1</a:t>
            </a:r>
            <a:r>
              <a:rPr lang="en-US" altLang="en-US" sz="1800" smtClean="0"/>
              <a:t>)] = 1. </a:t>
            </a:r>
          </a:p>
          <a:p>
            <a:pPr algn="ctr"/>
            <a:endParaRPr lang="en-US" altLang="en-US" sz="1800" smtClean="0"/>
          </a:p>
          <a:p>
            <a:r>
              <a:rPr lang="en-US" altLang="en-US" sz="1800" smtClean="0"/>
              <a:t>What happens when we give the subjects no information other than base rates?</a:t>
            </a:r>
          </a:p>
          <a:p>
            <a:endParaRPr lang="en-US" altLang="en-US" sz="1800" smtClean="0"/>
          </a:p>
          <a:p>
            <a:r>
              <a:rPr lang="en-US" altLang="en-US" sz="1800" smtClean="0"/>
              <a:t>What happens when we change the description to something uninformative like, “Jack went to college.”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9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en-US" altLang="en-US" sz="2800" smtClean="0"/>
              <a:t>Availability</a:t>
            </a:r>
            <a:endParaRPr lang="en-US" altLang="en-US" smtClean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3373438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 </a:t>
            </a:r>
            <a:r>
              <a:rPr lang="en-US" altLang="en-US" sz="1800" smtClean="0"/>
              <a:t>(Mechanics were asked...) If a car doesn't start, what is the probability that...  </a:t>
            </a:r>
          </a:p>
          <a:p>
            <a:pPr>
              <a:buFontTx/>
              <a:buNone/>
            </a:pPr>
            <a:endParaRPr lang="en-US" altLang="en-US" sz="1800" smtClean="0"/>
          </a:p>
          <a:p>
            <a:r>
              <a:rPr lang="en-US" altLang="en-US" sz="1800" smtClean="0"/>
              <a:t>battery charge too low</a:t>
            </a:r>
          </a:p>
          <a:p>
            <a:r>
              <a:rPr lang="en-US" altLang="en-US" sz="1800" smtClean="0"/>
              <a:t>starting system defective = .20</a:t>
            </a:r>
          </a:p>
          <a:p>
            <a:r>
              <a:rPr lang="en-US" altLang="en-US" sz="1800" smtClean="0"/>
              <a:t>fuel system defective</a:t>
            </a:r>
          </a:p>
          <a:p>
            <a:r>
              <a:rPr lang="en-US" altLang="en-US" sz="1800" smtClean="0"/>
              <a:t>ignition system defective = .14 </a:t>
            </a:r>
          </a:p>
          <a:p>
            <a:r>
              <a:rPr lang="en-US" altLang="en-US" sz="1800" smtClean="0"/>
              <a:t>other engine problems</a:t>
            </a:r>
          </a:p>
          <a:p>
            <a:r>
              <a:rPr lang="en-US" altLang="en-US" sz="1800" smtClean="0"/>
              <a:t>mischief or vandalism </a:t>
            </a:r>
          </a:p>
          <a:p>
            <a:r>
              <a:rPr lang="en-US" altLang="en-US" sz="1800" smtClean="0"/>
              <a:t>all other problems = .08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00200"/>
            <a:ext cx="7772400" cy="152400"/>
          </a:xfrm>
        </p:spPr>
        <p:txBody>
          <a:bodyPr/>
          <a:lstStyle/>
          <a:p>
            <a:endParaRPr lang="en-US" altLang="en-US" smtClean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37211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1800" smtClean="0"/>
              <a:t>(Mechanics were asked...) If a car doesn't start, what is the probability that...  </a:t>
            </a:r>
          </a:p>
          <a:p>
            <a:pPr>
              <a:buFontTx/>
              <a:buNone/>
            </a:pPr>
            <a:endParaRPr lang="en-US" altLang="en-US" sz="1800" smtClean="0"/>
          </a:p>
          <a:p>
            <a:r>
              <a:rPr lang="en-US" altLang="en-US" sz="1800" smtClean="0"/>
              <a:t>battery charge too low</a:t>
            </a:r>
          </a:p>
          <a:p>
            <a:r>
              <a:rPr lang="en-US" altLang="en-US" sz="1800" smtClean="0"/>
              <a:t>(starting system defective; omitted)</a:t>
            </a:r>
          </a:p>
          <a:p>
            <a:r>
              <a:rPr lang="en-US" altLang="en-US" sz="1800" smtClean="0"/>
              <a:t>fuel system defective</a:t>
            </a:r>
          </a:p>
          <a:p>
            <a:r>
              <a:rPr lang="en-US" altLang="en-US" sz="1800" smtClean="0"/>
              <a:t>(ignition system defective; omitted)</a:t>
            </a:r>
          </a:p>
          <a:p>
            <a:r>
              <a:rPr lang="en-US" altLang="en-US" sz="1800" smtClean="0"/>
              <a:t>other engine problems</a:t>
            </a:r>
          </a:p>
          <a:p>
            <a:r>
              <a:rPr lang="en-US" altLang="en-US" sz="1800" smtClean="0"/>
              <a:t>mischief or vandalism</a:t>
            </a:r>
          </a:p>
          <a:p>
            <a:r>
              <a:rPr lang="en-US" altLang="en-US" sz="1800" smtClean="0"/>
              <a:t>all other problems = .14 (not .42)</a:t>
            </a:r>
          </a:p>
          <a:p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685800"/>
          </a:xfrm>
        </p:spPr>
        <p:txBody>
          <a:bodyPr/>
          <a:lstStyle/>
          <a:p>
            <a:r>
              <a:rPr lang="en-US" altLang="en-US" sz="2800" smtClean="0"/>
              <a:t>Anchoring</a:t>
            </a:r>
            <a:endParaRPr lang="en-US" altLang="en-US" smtClean="0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458200" cy="262255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1800" smtClean="0"/>
              <a:t>Kahneman and Tversky's first anchoring experiment:</a:t>
            </a:r>
          </a:p>
          <a:p>
            <a:r>
              <a:rPr lang="en-US" altLang="en-US" sz="1800" smtClean="0"/>
              <a:t>subjects were asked to estimate the percentage of African countries in the UN (% African)</a:t>
            </a:r>
          </a:p>
          <a:p>
            <a:r>
              <a:rPr lang="en-US" altLang="en-US" sz="1800" smtClean="0"/>
              <a:t>first spin Wheel of Fortune to generate random number, R</a:t>
            </a:r>
          </a:p>
          <a:p>
            <a:r>
              <a:rPr lang="en-US" altLang="en-US" sz="1800" smtClean="0"/>
              <a:t>then guess whether “% African” &gt; R</a:t>
            </a:r>
          </a:p>
          <a:p>
            <a:r>
              <a:rPr lang="en-US" altLang="en-US" sz="1800" smtClean="0"/>
              <a:t>then guess “% African”</a:t>
            </a:r>
          </a:p>
          <a:p>
            <a:pPr lvl="1"/>
            <a:r>
              <a:rPr lang="en-US" altLang="en-US" sz="1800" smtClean="0"/>
              <a:t>when spin = 10, mean guess for “% African is 25%”</a:t>
            </a:r>
          </a:p>
          <a:p>
            <a:pPr lvl="1"/>
            <a:r>
              <a:rPr lang="en-US" altLang="en-US" sz="1800" smtClean="0"/>
              <a:t>when spin = 60, mean guess for “% African is 45%”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00200"/>
            <a:ext cx="7772400" cy="152400"/>
          </a:xfrm>
        </p:spPr>
        <p:txBody>
          <a:bodyPr/>
          <a:lstStyle/>
          <a:p>
            <a:endParaRPr lang="en-US" altLang="en-US" smtClean="0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85800"/>
            <a:ext cx="8229600" cy="377666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1800" smtClean="0"/>
              <a:t>Jacowitz and Kahneman :  </a:t>
            </a:r>
          </a:p>
          <a:p>
            <a:pPr>
              <a:buFontTx/>
              <a:buNone/>
            </a:pPr>
            <a:endParaRPr lang="en-US" altLang="en-US" sz="1800" smtClean="0"/>
          </a:p>
          <a:p>
            <a:pPr>
              <a:buFontTx/>
              <a:buNone/>
            </a:pPr>
            <a:r>
              <a:rPr lang="en-US" altLang="en-US" sz="1800" smtClean="0"/>
              <a:t>Is the Mississippi River more or less than 70 miles long? How long is it?    (median response 300 miles)</a:t>
            </a:r>
          </a:p>
          <a:p>
            <a:pPr>
              <a:buFontTx/>
              <a:buNone/>
            </a:pPr>
            <a:r>
              <a:rPr lang="en-US" altLang="en-US" sz="1800" smtClean="0"/>
              <a:t>Is the Mississippi River more or less than </a:t>
            </a:r>
            <a:r>
              <a:rPr lang="en-US" altLang="en-US" sz="1800" smtClean="0">
                <a:solidFill>
                  <a:schemeClr val="tx2"/>
                </a:solidFill>
              </a:rPr>
              <a:t>2000</a:t>
            </a:r>
            <a:r>
              <a:rPr lang="en-US" altLang="en-US" sz="1800" smtClean="0"/>
              <a:t> miles long? How long is it?	(median response </a:t>
            </a:r>
            <a:r>
              <a:rPr lang="en-US" altLang="en-US" sz="1800" smtClean="0">
                <a:solidFill>
                  <a:schemeClr val="tx2"/>
                </a:solidFill>
              </a:rPr>
              <a:t>1500</a:t>
            </a:r>
            <a:r>
              <a:rPr lang="en-US" altLang="en-US" sz="1800" smtClean="0"/>
              <a:t> miles)</a:t>
            </a:r>
          </a:p>
          <a:p>
            <a:pPr>
              <a:buFontTx/>
              <a:buNone/>
            </a:pPr>
            <a:endParaRPr lang="en-US" altLang="en-US" sz="1800" smtClean="0"/>
          </a:p>
          <a:p>
            <a:pPr>
              <a:buFontTx/>
              <a:buNone/>
            </a:pPr>
            <a:r>
              <a:rPr lang="en-US" altLang="en-US" sz="1800" smtClean="0"/>
              <a:t>Was the telephone invented before or after 1850?   When was it invented?  (median response 1870)</a:t>
            </a:r>
          </a:p>
          <a:p>
            <a:pPr>
              <a:buFontTx/>
              <a:buNone/>
            </a:pPr>
            <a:r>
              <a:rPr lang="en-US" altLang="en-US" sz="1800" smtClean="0"/>
              <a:t>Was the telephone invented before or after </a:t>
            </a:r>
            <a:r>
              <a:rPr lang="en-US" altLang="en-US" sz="1800" smtClean="0">
                <a:solidFill>
                  <a:schemeClr val="tx2"/>
                </a:solidFill>
              </a:rPr>
              <a:t>1920</a:t>
            </a:r>
            <a:r>
              <a:rPr lang="en-US" altLang="en-US" sz="1800" smtClean="0"/>
              <a:t>?   When was it invented?  (median response </a:t>
            </a:r>
            <a:r>
              <a:rPr lang="en-US" altLang="en-US" sz="1800" smtClean="0">
                <a:solidFill>
                  <a:schemeClr val="tx2"/>
                </a:solidFill>
              </a:rPr>
              <a:t>1900</a:t>
            </a:r>
            <a:r>
              <a:rPr lang="en-US" altLang="en-US" sz="1800" smtClean="0"/>
              <a:t>)</a:t>
            </a:r>
          </a:p>
          <a:p>
            <a:pPr>
              <a:buFontTx/>
              <a:buNone/>
            </a:pPr>
            <a:endParaRPr lang="en-US" altLang="en-US" sz="1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762000"/>
          </a:xfrm>
        </p:spPr>
        <p:txBody>
          <a:bodyPr/>
          <a:lstStyle/>
          <a:p>
            <a:r>
              <a:rPr lang="en-US" altLang="en-US" sz="2800" smtClean="0"/>
              <a:t>Prospect Theory</a:t>
            </a:r>
            <a:endParaRPr lang="en-US" altLang="en-US" smtClean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229600" cy="361315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1800" smtClean="0"/>
              <a:t>Subjects who have already been given $1000 are subsequently asked to choose either </a:t>
            </a:r>
          </a:p>
          <a:p>
            <a:r>
              <a:rPr lang="en-US" altLang="en-US" sz="1800" smtClean="0"/>
              <a:t>a certain reward of $500 		(84%)</a:t>
            </a:r>
          </a:p>
          <a:p>
            <a:r>
              <a:rPr lang="en-US" altLang="en-US" sz="1800" smtClean="0"/>
              <a:t>or a 50% chance of earning $1000  	(16%)</a:t>
            </a:r>
          </a:p>
          <a:p>
            <a:endParaRPr lang="en-US" altLang="en-US" sz="1800" smtClean="0"/>
          </a:p>
          <a:p>
            <a:pPr>
              <a:buFontTx/>
              <a:buNone/>
            </a:pPr>
            <a:r>
              <a:rPr lang="en-US" altLang="en-US" sz="1800" smtClean="0"/>
              <a:t>A different sample of subjects are given $2000, and asked to choose either</a:t>
            </a:r>
          </a:p>
          <a:p>
            <a:r>
              <a:rPr lang="en-US" altLang="en-US" sz="1800" smtClean="0"/>
              <a:t>a certain loss of $500			(31%)</a:t>
            </a:r>
          </a:p>
          <a:p>
            <a:r>
              <a:rPr lang="en-US" altLang="en-US" sz="1800" smtClean="0"/>
              <a:t>or a 50% chance of losing $1000  	(69%)</a:t>
            </a:r>
          </a:p>
          <a:p>
            <a:endParaRPr lang="en-US" altLang="en-US" sz="1800" smtClean="0"/>
          </a:p>
          <a:p>
            <a:r>
              <a:rPr lang="en-US" altLang="en-US" sz="1800" smtClean="0"/>
              <a:t>a certain reward of $1500 </a:t>
            </a:r>
          </a:p>
          <a:p>
            <a:r>
              <a:rPr lang="en-US" altLang="en-US" sz="1800" smtClean="0"/>
              <a:t>a 50% chance of earning $1000 and a 50% chance of earning $2000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9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9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altLang="en-US" smtClean="0"/>
              <a:t>1980’s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3086100"/>
          </a:xfrm>
        </p:spPr>
        <p:txBody>
          <a:bodyPr/>
          <a:lstStyle/>
          <a:p>
            <a:r>
              <a:rPr lang="en-US" altLang="en-US" smtClean="0"/>
              <a:t>Endowment effect (Thaler)</a:t>
            </a:r>
          </a:p>
          <a:p>
            <a:pPr lvl="1"/>
            <a:r>
              <a:rPr lang="en-US" altLang="en-US" smtClean="0"/>
              <a:t>“Mugs,” markets, and the passage to economics.</a:t>
            </a:r>
          </a:p>
          <a:p>
            <a:r>
              <a:rPr lang="en-US" altLang="en-US" smtClean="0"/>
              <a:t>Experiments</a:t>
            </a:r>
          </a:p>
          <a:p>
            <a:r>
              <a:rPr lang="en-US" altLang="en-US" smtClean="0"/>
              <a:t>Anomalies Column (Thaler)</a:t>
            </a:r>
          </a:p>
          <a:p>
            <a:r>
              <a:rPr lang="en-US" altLang="en-US" smtClean="0"/>
              <a:t>Behavioral finance</a:t>
            </a:r>
          </a:p>
          <a:p>
            <a:r>
              <a:rPr lang="en-US" altLang="en-US" smtClean="0"/>
              <a:t>Not much formal modeling</a:t>
            </a:r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 obnoxious definition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1200329"/>
          </a:xfrm>
        </p:spPr>
        <p:txBody>
          <a:bodyPr/>
          <a:lstStyle/>
          <a:p>
            <a:r>
              <a:rPr lang="en-US" altLang="en-US" dirty="0" smtClean="0"/>
              <a:t>The </a:t>
            </a:r>
            <a:r>
              <a:rPr lang="en-US" altLang="en-US" i="1" dirty="0" smtClean="0"/>
              <a:t>Guardian</a:t>
            </a:r>
            <a:r>
              <a:rPr lang="en-US" altLang="en-US" dirty="0" smtClean="0"/>
              <a:t>: The study of “how people actually make decisions rather than how the classic economic models say they make them</a:t>
            </a:r>
            <a:r>
              <a:rPr lang="en-US" altLang="en-US" dirty="0" smtClean="0"/>
              <a:t>.”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1990’s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29600" cy="36385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dirty="0" smtClean="0"/>
              <a:t>Formalization 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Fairness, reciprocity, and social preferences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Intertemporal choice: present bias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Learning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Behavioral Game Theory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JDM biases-Quasi Bayesian approaches</a:t>
            </a:r>
          </a:p>
          <a:p>
            <a:pPr lvl="2">
              <a:lnSpc>
                <a:spcPct val="80000"/>
              </a:lnSpc>
            </a:pPr>
            <a:r>
              <a:rPr lang="en-US" altLang="en-US" dirty="0" smtClean="0"/>
              <a:t>Self serving bias, Confirmatory bias, Overconfidence</a:t>
            </a:r>
          </a:p>
          <a:p>
            <a:pPr>
              <a:lnSpc>
                <a:spcPct val="80000"/>
              </a:lnSpc>
            </a:pPr>
            <a:r>
              <a:rPr lang="en-US" altLang="en-US" dirty="0" smtClean="0"/>
              <a:t>Field evidence</a:t>
            </a:r>
          </a:p>
          <a:p>
            <a:pPr>
              <a:lnSpc>
                <a:spcPct val="80000"/>
              </a:lnSpc>
            </a:pPr>
            <a:r>
              <a:rPr lang="en-US" altLang="en-US" dirty="0" smtClean="0"/>
              <a:t>Acceptance of behavioral economics in the profession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2000+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48738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 smtClean="0"/>
              <a:t>Clark Medal: Matthew Rabin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Nobel Prizes: 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George </a:t>
            </a:r>
            <a:r>
              <a:rPr lang="en-US" altLang="en-US" dirty="0" err="1" smtClean="0"/>
              <a:t>Akerlof</a:t>
            </a:r>
            <a:r>
              <a:rPr lang="en-US" altLang="en-US" dirty="0" smtClean="0"/>
              <a:t> (2001)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Daniel </a:t>
            </a:r>
            <a:r>
              <a:rPr lang="en-US" altLang="en-US" dirty="0" err="1" smtClean="0"/>
              <a:t>Kahneman</a:t>
            </a:r>
            <a:r>
              <a:rPr lang="en-US" altLang="en-US" dirty="0" smtClean="0"/>
              <a:t> (2002)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Robert Shiller (2013)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Richard </a:t>
            </a:r>
            <a:r>
              <a:rPr lang="en-US" altLang="en-US" dirty="0" err="1" smtClean="0"/>
              <a:t>Thaler</a:t>
            </a:r>
            <a:r>
              <a:rPr lang="en-US" altLang="en-US" dirty="0" smtClean="0"/>
              <a:t> (2017)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More field evidence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Interventions, policy, “nudges”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Behavioral welfare economics (controversial)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Behavioral IO, development, public finance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Behavioral economics starts to feel like normal science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610600" cy="1143000"/>
          </a:xfrm>
        </p:spPr>
        <p:txBody>
          <a:bodyPr/>
          <a:lstStyle/>
          <a:p>
            <a:r>
              <a:rPr lang="en-US" altLang="en-US" smtClean="0"/>
              <a:t>What are the key growth areas now?</a:t>
            </a:r>
          </a:p>
        </p:txBody>
      </p:sp>
      <p:sp>
        <p:nvSpPr>
          <p:cNvPr id="120835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15400" cy="5016758"/>
          </a:xfrm>
        </p:spPr>
        <p:txBody>
          <a:bodyPr/>
          <a:lstStyle/>
          <a:p>
            <a:r>
              <a:rPr lang="en-US" altLang="en-US" sz="2000" dirty="0" smtClean="0"/>
              <a:t>Belief measurement (lower and higher order)</a:t>
            </a:r>
          </a:p>
          <a:p>
            <a:r>
              <a:rPr lang="en-US" altLang="en-US" sz="2000" dirty="0" smtClean="0"/>
              <a:t>Heterogeneity</a:t>
            </a:r>
          </a:p>
          <a:p>
            <a:r>
              <a:rPr lang="en-US" altLang="en-US" sz="2000" dirty="0" smtClean="0"/>
              <a:t>Theory </a:t>
            </a:r>
          </a:p>
          <a:p>
            <a:pPr lvl="1"/>
            <a:r>
              <a:rPr lang="en-US" altLang="en-US" sz="2000" dirty="0" smtClean="0"/>
              <a:t>e.g., theories of reference points, bounded rationality, myopia, market equilibrium, theoretical public finance and optimal public policy</a:t>
            </a:r>
          </a:p>
          <a:p>
            <a:r>
              <a:rPr lang="en-US" altLang="en-US" sz="2000" dirty="0" smtClean="0"/>
              <a:t>Field experiments/natural experiments</a:t>
            </a:r>
          </a:p>
          <a:p>
            <a:r>
              <a:rPr lang="en-US" altLang="en-US" sz="2000" dirty="0" smtClean="0"/>
              <a:t>Structural econometrics (lab and field)</a:t>
            </a:r>
          </a:p>
          <a:p>
            <a:pPr lvl="1"/>
            <a:r>
              <a:rPr lang="en-US" altLang="en-US" sz="2000" dirty="0" smtClean="0"/>
              <a:t>Estimation and calibration (not just “existence” demonstrations)</a:t>
            </a:r>
          </a:p>
          <a:p>
            <a:r>
              <a:rPr lang="en-US" altLang="en-US" sz="2000" dirty="0" smtClean="0"/>
              <a:t>Structural policy analysis (model-driven, normative)</a:t>
            </a:r>
          </a:p>
          <a:p>
            <a:pPr lvl="1"/>
            <a:r>
              <a:rPr lang="en-US" altLang="en-US" sz="2000" dirty="0" smtClean="0"/>
              <a:t>A-theoretic “nudges” will continue to spread in the policy world, but they are no longer the cutting edge of academic work</a:t>
            </a:r>
          </a:p>
          <a:p>
            <a:r>
              <a:rPr lang="en-US" altLang="en-US" sz="2000" dirty="0" smtClean="0"/>
              <a:t>Organic incorporation of behavioral mechanisms into all of the fields (behavioral becomes a universal method)</a:t>
            </a:r>
          </a:p>
          <a:p>
            <a:r>
              <a:rPr lang="en-US" altLang="en-US" sz="2000" dirty="0" smtClean="0"/>
              <a:t>Biosocial science (</a:t>
            </a:r>
            <a:r>
              <a:rPr lang="en-US" altLang="en-US" sz="2000" dirty="0" err="1" smtClean="0"/>
              <a:t>neuroeconomics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/>
              <a:t>genoeconomics</a:t>
            </a:r>
            <a:r>
              <a:rPr lang="en-US" altLang="en-US" sz="2000" dirty="0" smtClean="0"/>
              <a:t>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 sz="3200" b="1" smtClean="0"/>
              <a:t>Outline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8229600" cy="2235200"/>
          </a:xfrm>
        </p:spPr>
        <p:txBody>
          <a:bodyPr/>
          <a:lstStyle/>
          <a:p>
            <a:r>
              <a:rPr lang="en-US" altLang="en-US" smtClean="0"/>
              <a:t>Definition of Behavioral Economics</a:t>
            </a:r>
          </a:p>
          <a:p>
            <a:r>
              <a:rPr lang="en-US" altLang="en-US" smtClean="0"/>
              <a:t>Methodology</a:t>
            </a:r>
          </a:p>
          <a:p>
            <a:r>
              <a:rPr lang="en-US" altLang="en-US" smtClean="0"/>
              <a:t>Seven properties</a:t>
            </a:r>
          </a:p>
          <a:p>
            <a:r>
              <a:rPr lang="en-US" altLang="en-US" smtClean="0"/>
              <a:t>Thumbnail history (for more details look at slides)</a:t>
            </a:r>
          </a:p>
          <a:p>
            <a:endParaRPr lang="en-US" altLang="en-US" smtClean="0"/>
          </a:p>
        </p:txBody>
      </p:sp>
      <p:pic>
        <p:nvPicPr>
          <p:cNvPr id="5" name="Picture 2" descr="http://upload.wikimedia.org/wikipedia/en/thumb/0/02/Homer_Simpson_2006.png/212px-Homer_Simpson_200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0" y="2971800"/>
            <a:ext cx="2019300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altLang="en-US" smtClean="0"/>
              <a:t>Definition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4819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 smtClean="0"/>
              <a:t>Pay special attention to these psychological factors: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Imperfect rationality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Imperfect self-control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Imperfect selfishness (social preferences)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But this list is only a start (e.g. psychological conceptions of personality)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Emphasize the importance of </a:t>
            </a:r>
            <a:r>
              <a:rPr lang="en-US" altLang="en-US" dirty="0" err="1" smtClean="0"/>
              <a:t>microfoundations</a:t>
            </a:r>
            <a:endParaRPr lang="en-US" altLang="en-US" dirty="0" smtClean="0"/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Preferences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Beliefs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Cognition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Take experimental evidence seriously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but don’t rely exclusively on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152400" y="609600"/>
            <a:ext cx="8763000" cy="1143000"/>
          </a:xfrm>
        </p:spPr>
        <p:txBody>
          <a:bodyPr/>
          <a:lstStyle/>
          <a:p>
            <a:r>
              <a:rPr lang="en-US" altLang="en-US" dirty="0" smtClean="0"/>
              <a:t>Behavioral Economics has been (somewhat) bipartisan</a:t>
            </a:r>
            <a:br>
              <a:rPr lang="en-US" altLang="en-US" dirty="0" smtClean="0"/>
            </a:br>
            <a:endParaRPr lang="en-US" alt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610600" cy="3638550"/>
          </a:xfrm>
        </p:spPr>
        <p:txBody>
          <a:bodyPr/>
          <a:lstStyle/>
          <a:p>
            <a:pPr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r>
              <a:rPr lang="en-US" dirty="0" smtClean="0"/>
              <a:t>For example….</a:t>
            </a:r>
          </a:p>
          <a:p>
            <a:pPr>
              <a:defRPr/>
            </a:pPr>
            <a:r>
              <a:rPr lang="en-US" dirty="0" smtClean="0"/>
              <a:t>David Cameron </a:t>
            </a:r>
            <a:r>
              <a:rPr lang="en-US" dirty="0" smtClean="0"/>
              <a:t>(UK) created </a:t>
            </a:r>
            <a:r>
              <a:rPr lang="en-US" dirty="0" smtClean="0"/>
              <a:t>the </a:t>
            </a:r>
            <a:r>
              <a:rPr lang="en-US" dirty="0" err="1"/>
              <a:t>Behavioural</a:t>
            </a:r>
            <a:r>
              <a:rPr lang="en-US" dirty="0"/>
              <a:t> Insights </a:t>
            </a:r>
            <a:r>
              <a:rPr lang="en-US" dirty="0" smtClean="0"/>
              <a:t>Team: “Set </a:t>
            </a:r>
            <a:r>
              <a:rPr lang="en-US" dirty="0"/>
              <a:t>up in July 2010 with a remit to find innovative ways of encouraging, enabling and supporting people to make better choices for </a:t>
            </a:r>
            <a:r>
              <a:rPr lang="en-US" dirty="0" smtClean="0"/>
              <a:t>themselves</a:t>
            </a:r>
            <a:r>
              <a:rPr lang="en-US" baseline="30000" dirty="0" smtClean="0"/>
              <a:t>.”</a:t>
            </a:r>
          </a:p>
          <a:p>
            <a:pPr>
              <a:defRPr/>
            </a:pPr>
            <a:r>
              <a:rPr lang="en-US" dirty="0" smtClean="0"/>
              <a:t>The (US) Pension Protection Act was bipartisan.  This legislation championed the use of defaults and auto-escalation.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altLang="en-US" sz="3200" smtClean="0"/>
              <a:t>Distinct from...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705475"/>
          </a:xfrm>
        </p:spPr>
        <p:txBody>
          <a:bodyPr/>
          <a:lstStyle/>
          <a:p>
            <a:r>
              <a:rPr lang="en-US" altLang="en-US" smtClean="0"/>
              <a:t>Experimental economics</a:t>
            </a:r>
          </a:p>
          <a:p>
            <a:r>
              <a:rPr lang="en-US" altLang="en-US" smtClean="0"/>
              <a:t>Psychology</a:t>
            </a:r>
          </a:p>
          <a:p>
            <a:r>
              <a:rPr lang="en-US" altLang="en-US" smtClean="0"/>
              <a:t>Behavioralism (we are not Behavioralists)</a:t>
            </a:r>
          </a:p>
          <a:p>
            <a:r>
              <a:rPr lang="en-US" altLang="en-US" smtClean="0"/>
              <a:t>Evolutionary psychology</a:t>
            </a:r>
          </a:p>
          <a:p>
            <a:r>
              <a:rPr lang="en-US" altLang="en-US" smtClean="0"/>
              <a:t>Evolutionary economics (BE takes preferences and cognition as primitives)</a:t>
            </a:r>
          </a:p>
          <a:p>
            <a:r>
              <a:rPr lang="en-US" altLang="en-US" smtClean="0"/>
              <a:t>Radical economics</a:t>
            </a:r>
          </a:p>
          <a:p>
            <a:r>
              <a:rPr lang="en-US" altLang="en-US" smtClean="0"/>
              <a:t>‘Economics sucks’ economics</a:t>
            </a:r>
          </a:p>
          <a:p>
            <a:r>
              <a:rPr lang="en-US" altLang="en-US" smtClean="0"/>
              <a:t>Lazy economics</a:t>
            </a:r>
          </a:p>
          <a:p>
            <a:r>
              <a:rPr lang="en-US" altLang="en-US" smtClean="0"/>
              <a:t>Sloppy economics</a:t>
            </a:r>
          </a:p>
          <a:p>
            <a:r>
              <a:rPr lang="en-US" altLang="en-US" smtClean="0"/>
              <a:t>Ad hoc economics</a:t>
            </a:r>
          </a:p>
          <a:p>
            <a:endParaRPr lang="en-US" altLang="en-US" smtClean="0"/>
          </a:p>
          <a:p>
            <a:pPr>
              <a:buFontTx/>
              <a:buNone/>
            </a:pPr>
            <a:endParaRPr lang="en-US" alt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0000CC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10061</TotalTime>
  <Words>4023</Words>
  <Application>Microsoft Office PowerPoint</Application>
  <PresentationFormat>On-screen Show (4:3)</PresentationFormat>
  <Paragraphs>528</Paragraphs>
  <Slides>63</Slides>
  <Notes>57</Notes>
  <HiddenSlides>30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63</vt:i4>
      </vt:variant>
    </vt:vector>
  </HeadingPairs>
  <TitlesOfParts>
    <vt:vector size="68" baseType="lpstr">
      <vt:lpstr>Arial</vt:lpstr>
      <vt:lpstr>Times New Roman</vt:lpstr>
      <vt:lpstr>Blank Presentation</vt:lpstr>
      <vt:lpstr>Document</vt:lpstr>
      <vt:lpstr>Chart</vt:lpstr>
      <vt:lpstr> Introduction, Definition, and Methodology</vt:lpstr>
      <vt:lpstr>Outline</vt:lpstr>
      <vt:lpstr>Semantics</vt:lpstr>
      <vt:lpstr>Definition: Behavioral Economics</vt:lpstr>
      <vt:lpstr>Definition: Behavioral Economics</vt:lpstr>
      <vt:lpstr>An obnoxious definition</vt:lpstr>
      <vt:lpstr>Definition</vt:lpstr>
      <vt:lpstr>Behavioral Economics has been (somewhat) bipartisan </vt:lpstr>
      <vt:lpstr>Distinct from...</vt:lpstr>
      <vt:lpstr>Is behavioral economics a field?</vt:lpstr>
      <vt:lpstr>Expectation/wish</vt:lpstr>
      <vt:lpstr>Methodology</vt:lpstr>
      <vt:lpstr>Lab empirics (experiments)</vt:lpstr>
      <vt:lpstr>PowerPoint Presentation</vt:lpstr>
      <vt:lpstr>PowerPoint Presentation</vt:lpstr>
      <vt:lpstr>Experimental Debriefing (especially for pilots)</vt:lpstr>
      <vt:lpstr>Experimental odds and ends...</vt:lpstr>
      <vt:lpstr>Field empirics</vt:lpstr>
      <vt:lpstr>Field empirics continued</vt:lpstr>
      <vt:lpstr>Field experiments and  lab experiments are complementary</vt:lpstr>
      <vt:lpstr>Seven Properties of Good Models Gabaix and Laibson (2008)</vt:lpstr>
      <vt:lpstr>PowerPoint Presentation</vt:lpstr>
      <vt:lpstr>PowerPoint Presentation</vt:lpstr>
      <vt:lpstr>PowerPoint Presentation</vt:lpstr>
      <vt:lpstr>PowerPoint Presentation</vt:lpstr>
      <vt:lpstr>Useful classical physics:</vt:lpstr>
      <vt:lpstr>Predictive Precision in Economics</vt:lpstr>
      <vt:lpstr>The Role of Assumptions</vt:lpstr>
      <vt:lpstr>Accuracy vs. Tractability</vt:lpstr>
      <vt:lpstr>Economic Assumptions</vt:lpstr>
      <vt:lpstr>A few final thoughts on theory</vt:lpstr>
      <vt:lpstr>Empirical scope in science</vt:lpstr>
      <vt:lpstr>Empirical Scope in Economics</vt:lpstr>
      <vt:lpstr>Domains of evidence</vt:lpstr>
      <vt:lpstr>Normative Economics</vt:lpstr>
      <vt:lpstr>Desirable axioms for welfare economics.</vt:lpstr>
      <vt:lpstr>An example of normative economics from a behavioral perspective.</vt:lpstr>
      <vt:lpstr>A Behavioral Approach to  Revealed Preference:</vt:lpstr>
      <vt:lpstr>The alarm clock </vt:lpstr>
      <vt:lpstr>The alarm clock</vt:lpstr>
      <vt:lpstr>The alarm clock</vt:lpstr>
      <vt:lpstr>Outline</vt:lpstr>
      <vt:lpstr>Thumbnail history...</vt:lpstr>
      <vt:lpstr>1970’s</vt:lpstr>
      <vt:lpstr>Representativeness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Application: Base Rate Neglect</vt:lpstr>
      <vt:lpstr>PowerPoint Presentation</vt:lpstr>
      <vt:lpstr>Availability</vt:lpstr>
      <vt:lpstr>PowerPoint Presentation</vt:lpstr>
      <vt:lpstr>Anchoring</vt:lpstr>
      <vt:lpstr>PowerPoint Presentation</vt:lpstr>
      <vt:lpstr>Prospect Theory</vt:lpstr>
      <vt:lpstr>1980’s</vt:lpstr>
      <vt:lpstr>1990’s</vt:lpstr>
      <vt:lpstr>2000+</vt:lpstr>
      <vt:lpstr>What are the key growth areas now?</vt:lpstr>
      <vt:lpstr>Outline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and Methodology</dc:title>
  <dc:creator>David  Laibson</dc:creator>
  <cp:lastModifiedBy>dlaibson</cp:lastModifiedBy>
  <cp:revision>262</cp:revision>
  <dcterms:created xsi:type="dcterms:W3CDTF">2002-07-28T15:55:42Z</dcterms:created>
  <dcterms:modified xsi:type="dcterms:W3CDTF">2018-06-26T12:04:42Z</dcterms:modified>
</cp:coreProperties>
</file>