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91"/>
  </p:notesMasterIdLst>
  <p:handoutMasterIdLst>
    <p:handoutMasterId r:id="rId92"/>
  </p:handoutMasterIdLst>
  <p:sldIdLst>
    <p:sldId id="267" r:id="rId3"/>
    <p:sldId id="286" r:id="rId4"/>
    <p:sldId id="455" r:id="rId5"/>
    <p:sldId id="490" r:id="rId6"/>
    <p:sldId id="491" r:id="rId7"/>
    <p:sldId id="492" r:id="rId8"/>
    <p:sldId id="493" r:id="rId9"/>
    <p:sldId id="494" r:id="rId10"/>
    <p:sldId id="495" r:id="rId11"/>
    <p:sldId id="496" r:id="rId12"/>
    <p:sldId id="574" r:id="rId13"/>
    <p:sldId id="622" r:id="rId14"/>
    <p:sldId id="577" r:id="rId15"/>
    <p:sldId id="497" r:id="rId16"/>
    <p:sldId id="507" r:id="rId17"/>
    <p:sldId id="676" r:id="rId18"/>
    <p:sldId id="508" r:id="rId19"/>
    <p:sldId id="678" r:id="rId20"/>
    <p:sldId id="744" r:id="rId21"/>
    <p:sldId id="681" r:id="rId22"/>
    <p:sldId id="745" r:id="rId23"/>
    <p:sldId id="746" r:id="rId24"/>
    <p:sldId id="747" r:id="rId25"/>
    <p:sldId id="510" r:id="rId26"/>
    <p:sldId id="578" r:id="rId27"/>
    <p:sldId id="511" r:id="rId28"/>
    <p:sldId id="513" r:id="rId29"/>
    <p:sldId id="516" r:id="rId30"/>
    <p:sldId id="517" r:id="rId31"/>
    <p:sldId id="518" r:id="rId32"/>
    <p:sldId id="519" r:id="rId33"/>
    <p:sldId id="525" r:id="rId34"/>
    <p:sldId id="583" r:id="rId35"/>
    <p:sldId id="584" r:id="rId36"/>
    <p:sldId id="596" r:id="rId37"/>
    <p:sldId id="624" r:id="rId38"/>
    <p:sldId id="625" r:id="rId39"/>
    <p:sldId id="630" r:id="rId40"/>
    <p:sldId id="684" r:id="rId41"/>
    <p:sldId id="685" r:id="rId42"/>
    <p:sldId id="686" r:id="rId43"/>
    <p:sldId id="687" r:id="rId44"/>
    <p:sldId id="688" r:id="rId45"/>
    <p:sldId id="689" r:id="rId46"/>
    <p:sldId id="690" r:id="rId47"/>
    <p:sldId id="691" r:id="rId48"/>
    <p:sldId id="692" r:id="rId49"/>
    <p:sldId id="693" r:id="rId50"/>
    <p:sldId id="696" r:id="rId51"/>
    <p:sldId id="697" r:id="rId52"/>
    <p:sldId id="698" r:id="rId53"/>
    <p:sldId id="699" r:id="rId54"/>
    <p:sldId id="700" r:id="rId55"/>
    <p:sldId id="702" r:id="rId56"/>
    <p:sldId id="703" r:id="rId57"/>
    <p:sldId id="704" r:id="rId58"/>
    <p:sldId id="705" r:id="rId59"/>
    <p:sldId id="707" r:id="rId60"/>
    <p:sldId id="708" r:id="rId61"/>
    <p:sldId id="709" r:id="rId62"/>
    <p:sldId id="710" r:id="rId63"/>
    <p:sldId id="711" r:id="rId64"/>
    <p:sldId id="712" r:id="rId65"/>
    <p:sldId id="713" r:id="rId66"/>
    <p:sldId id="714" r:id="rId67"/>
    <p:sldId id="701" r:id="rId68"/>
    <p:sldId id="715" r:id="rId69"/>
    <p:sldId id="716" r:id="rId70"/>
    <p:sldId id="717" r:id="rId71"/>
    <p:sldId id="718" r:id="rId72"/>
    <p:sldId id="719" r:id="rId73"/>
    <p:sldId id="720" r:id="rId74"/>
    <p:sldId id="721" r:id="rId75"/>
    <p:sldId id="722" r:id="rId76"/>
    <p:sldId id="723" r:id="rId77"/>
    <p:sldId id="724" r:id="rId78"/>
    <p:sldId id="725" r:id="rId79"/>
    <p:sldId id="726" r:id="rId80"/>
    <p:sldId id="727" r:id="rId81"/>
    <p:sldId id="728" r:id="rId82"/>
    <p:sldId id="729" r:id="rId83"/>
    <p:sldId id="730" r:id="rId84"/>
    <p:sldId id="731" r:id="rId85"/>
    <p:sldId id="732" r:id="rId86"/>
    <p:sldId id="733" r:id="rId87"/>
    <p:sldId id="734" r:id="rId88"/>
    <p:sldId id="735" r:id="rId89"/>
    <p:sldId id="675" r:id="rId9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Helvetica" pitchFamily="68" charset="0"/>
        <a:ea typeface="+mn-ea"/>
        <a:cs typeface="+mn-cs"/>
      </a:defRPr>
    </a:lvl1pPr>
    <a:lvl2pPr marL="457200" algn="l" rtl="0" eaLnBrk="0" fontAlgn="base" hangingPunct="0">
      <a:spcBef>
        <a:spcPct val="0"/>
      </a:spcBef>
      <a:spcAft>
        <a:spcPct val="0"/>
      </a:spcAft>
      <a:defRPr sz="2400" kern="1200">
        <a:solidFill>
          <a:schemeClr val="tx1"/>
        </a:solidFill>
        <a:latin typeface="Helvetica" pitchFamily="68" charset="0"/>
        <a:ea typeface="+mn-ea"/>
        <a:cs typeface="+mn-cs"/>
      </a:defRPr>
    </a:lvl2pPr>
    <a:lvl3pPr marL="914400" algn="l" rtl="0" eaLnBrk="0" fontAlgn="base" hangingPunct="0">
      <a:spcBef>
        <a:spcPct val="0"/>
      </a:spcBef>
      <a:spcAft>
        <a:spcPct val="0"/>
      </a:spcAft>
      <a:defRPr sz="2400" kern="1200">
        <a:solidFill>
          <a:schemeClr val="tx1"/>
        </a:solidFill>
        <a:latin typeface="Helvetica" pitchFamily="68" charset="0"/>
        <a:ea typeface="+mn-ea"/>
        <a:cs typeface="+mn-cs"/>
      </a:defRPr>
    </a:lvl3pPr>
    <a:lvl4pPr marL="1371600" algn="l" rtl="0" eaLnBrk="0" fontAlgn="base" hangingPunct="0">
      <a:spcBef>
        <a:spcPct val="0"/>
      </a:spcBef>
      <a:spcAft>
        <a:spcPct val="0"/>
      </a:spcAft>
      <a:defRPr sz="2400" kern="1200">
        <a:solidFill>
          <a:schemeClr val="tx1"/>
        </a:solidFill>
        <a:latin typeface="Helvetica" pitchFamily="68" charset="0"/>
        <a:ea typeface="+mn-ea"/>
        <a:cs typeface="+mn-cs"/>
      </a:defRPr>
    </a:lvl4pPr>
    <a:lvl5pPr marL="1828800" algn="l" rtl="0" eaLnBrk="0" fontAlgn="base" hangingPunct="0">
      <a:spcBef>
        <a:spcPct val="0"/>
      </a:spcBef>
      <a:spcAft>
        <a:spcPct val="0"/>
      </a:spcAft>
      <a:defRPr sz="2400" kern="1200">
        <a:solidFill>
          <a:schemeClr val="tx1"/>
        </a:solidFill>
        <a:latin typeface="Helvetica" pitchFamily="68" charset="0"/>
        <a:ea typeface="+mn-ea"/>
        <a:cs typeface="+mn-cs"/>
      </a:defRPr>
    </a:lvl5pPr>
    <a:lvl6pPr marL="2286000" algn="l" defTabSz="914400" rtl="0" eaLnBrk="1" latinLnBrk="0" hangingPunct="1">
      <a:defRPr sz="2400" kern="1200">
        <a:solidFill>
          <a:schemeClr val="tx1"/>
        </a:solidFill>
        <a:latin typeface="Helvetica" pitchFamily="68" charset="0"/>
        <a:ea typeface="+mn-ea"/>
        <a:cs typeface="+mn-cs"/>
      </a:defRPr>
    </a:lvl6pPr>
    <a:lvl7pPr marL="2743200" algn="l" defTabSz="914400" rtl="0" eaLnBrk="1" latinLnBrk="0" hangingPunct="1">
      <a:defRPr sz="2400" kern="1200">
        <a:solidFill>
          <a:schemeClr val="tx1"/>
        </a:solidFill>
        <a:latin typeface="Helvetica" pitchFamily="68" charset="0"/>
        <a:ea typeface="+mn-ea"/>
        <a:cs typeface="+mn-cs"/>
      </a:defRPr>
    </a:lvl7pPr>
    <a:lvl8pPr marL="3200400" algn="l" defTabSz="914400" rtl="0" eaLnBrk="1" latinLnBrk="0" hangingPunct="1">
      <a:defRPr sz="2400" kern="1200">
        <a:solidFill>
          <a:schemeClr val="tx1"/>
        </a:solidFill>
        <a:latin typeface="Helvetica" pitchFamily="68" charset="0"/>
        <a:ea typeface="+mn-ea"/>
        <a:cs typeface="+mn-cs"/>
      </a:defRPr>
    </a:lvl8pPr>
    <a:lvl9pPr marL="3657600" algn="l" defTabSz="914400" rtl="0" eaLnBrk="1" latinLnBrk="0" hangingPunct="1">
      <a:defRPr sz="2400" kern="1200">
        <a:solidFill>
          <a:schemeClr val="tx1"/>
        </a:solidFill>
        <a:latin typeface="Helvetica" pitchFamily="6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66FF"/>
    <a:srgbClr val="9999FF"/>
    <a:srgbClr val="6699FF"/>
    <a:srgbClr val="6666FF"/>
    <a:srgbClr val="990099"/>
    <a:srgbClr val="80008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4" autoAdjust="0"/>
    <p:restoredTop sz="94660"/>
  </p:normalViewPr>
  <p:slideViewPr>
    <p:cSldViewPr>
      <p:cViewPr varScale="1">
        <p:scale>
          <a:sx n="84" d="100"/>
          <a:sy n="84" d="100"/>
        </p:scale>
        <p:origin x="18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4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200">
                <a:latin typeface="Times" charset="0"/>
              </a:defRPr>
            </a:lvl1pPr>
          </a:lstStyle>
          <a:p>
            <a:pPr>
              <a:defRPr/>
            </a:pPr>
            <a:endParaRPr lang="en-US"/>
          </a:p>
        </p:txBody>
      </p:sp>
      <p:sp>
        <p:nvSpPr>
          <p:cNvPr id="61849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200">
                <a:latin typeface="Times" charset="0"/>
              </a:defRPr>
            </a:lvl1pPr>
          </a:lstStyle>
          <a:p>
            <a:pPr>
              <a:defRPr/>
            </a:pPr>
            <a:endParaRPr lang="en-US"/>
          </a:p>
        </p:txBody>
      </p:sp>
      <p:sp>
        <p:nvSpPr>
          <p:cNvPr id="618500" name="Rectangle 4"/>
          <p:cNvSpPr>
            <a:spLocks noGrp="1" noChangeArrowheads="1"/>
          </p:cNvSpPr>
          <p:nvPr>
            <p:ph type="ftr" sz="quarter" idx="2"/>
          </p:nvPr>
        </p:nvSpPr>
        <p:spPr bwMode="auto">
          <a:xfrm>
            <a:off x="0" y="9120189"/>
            <a:ext cx="3170238" cy="479425"/>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200">
                <a:latin typeface="Times" charset="0"/>
              </a:defRPr>
            </a:lvl1pPr>
          </a:lstStyle>
          <a:p>
            <a:pPr>
              <a:defRPr/>
            </a:pPr>
            <a:endParaRPr lang="en-US"/>
          </a:p>
        </p:txBody>
      </p:sp>
      <p:sp>
        <p:nvSpPr>
          <p:cNvPr id="618501" name="Rectangle 5"/>
          <p:cNvSpPr>
            <a:spLocks noGrp="1" noChangeArrowheads="1"/>
          </p:cNvSpPr>
          <p:nvPr>
            <p:ph type="sldNum" sz="quarter" idx="3"/>
          </p:nvPr>
        </p:nvSpPr>
        <p:spPr bwMode="auto">
          <a:xfrm>
            <a:off x="4143375" y="9120189"/>
            <a:ext cx="3170238" cy="479425"/>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200">
                <a:latin typeface="Times" charset="0"/>
              </a:defRPr>
            </a:lvl1pPr>
          </a:lstStyle>
          <a:p>
            <a:pPr>
              <a:defRPr/>
            </a:pPr>
            <a:fld id="{7C99152A-33AB-4495-A484-9196CF88435D}" type="slidenum">
              <a:rPr lang="en-US"/>
              <a:pPr>
                <a:defRPr/>
              </a:pPr>
              <a:t>‹#›</a:t>
            </a:fld>
            <a:endParaRPr lang="en-US"/>
          </a:p>
        </p:txBody>
      </p:sp>
    </p:spTree>
    <p:extLst>
      <p:ext uri="{BB962C8B-B14F-4D97-AF65-F5344CB8AC3E}">
        <p14:creationId xmlns:p14="http://schemas.microsoft.com/office/powerpoint/2010/main" val="1259422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10">
              <a:defRPr sz="1300">
                <a:latin typeface="Times" charset="0"/>
              </a:defRPr>
            </a:lvl1pPr>
          </a:lstStyle>
          <a:p>
            <a:pPr>
              <a:defRPr/>
            </a:pPr>
            <a:endParaRPr lang="en-US"/>
          </a:p>
        </p:txBody>
      </p:sp>
      <p:sp>
        <p:nvSpPr>
          <p:cNvPr id="15363" name="Rectangle 3"/>
          <p:cNvSpPr>
            <a:spLocks noGrp="1" noChangeArrowheads="1"/>
          </p:cNvSpPr>
          <p:nvPr>
            <p:ph type="dt" idx="1"/>
          </p:nvPr>
        </p:nvSpPr>
        <p:spPr bwMode="auto">
          <a:xfrm>
            <a:off x="4144964" y="0"/>
            <a:ext cx="3170237" cy="47942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10">
              <a:defRPr sz="1300">
                <a:latin typeface="Times" charset="0"/>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74726" y="4560889"/>
            <a:ext cx="5365750" cy="4319587"/>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9121776"/>
            <a:ext cx="3170238" cy="479425"/>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10">
              <a:defRPr sz="1300">
                <a:latin typeface="Times" charset="0"/>
              </a:defRPr>
            </a:lvl1pPr>
          </a:lstStyle>
          <a:p>
            <a:pPr>
              <a:defRPr/>
            </a:pPr>
            <a:endParaRPr lang="en-US"/>
          </a:p>
        </p:txBody>
      </p:sp>
      <p:sp>
        <p:nvSpPr>
          <p:cNvPr id="15367" name="Rectangle 7"/>
          <p:cNvSpPr>
            <a:spLocks noGrp="1" noChangeArrowheads="1"/>
          </p:cNvSpPr>
          <p:nvPr>
            <p:ph type="sldNum" sz="quarter" idx="5"/>
          </p:nvPr>
        </p:nvSpPr>
        <p:spPr bwMode="auto">
          <a:xfrm>
            <a:off x="4144964" y="9121776"/>
            <a:ext cx="3170237" cy="479425"/>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10">
              <a:defRPr sz="1300">
                <a:latin typeface="Times" charset="0"/>
              </a:defRPr>
            </a:lvl1pPr>
          </a:lstStyle>
          <a:p>
            <a:pPr>
              <a:defRPr/>
            </a:pPr>
            <a:fld id="{744A6AEB-343B-4F4C-BCF5-F92AE94A4CAF}" type="slidenum">
              <a:rPr lang="en-US"/>
              <a:pPr>
                <a:defRPr/>
              </a:pPr>
              <a:t>‹#›</a:t>
            </a:fld>
            <a:endParaRPr lang="en-US"/>
          </a:p>
        </p:txBody>
      </p:sp>
    </p:spTree>
    <p:extLst>
      <p:ext uri="{BB962C8B-B14F-4D97-AF65-F5344CB8AC3E}">
        <p14:creationId xmlns:p14="http://schemas.microsoft.com/office/powerpoint/2010/main" val="2641794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49472DA-D0F7-4AC9-8E1F-0214A7772BA9}" type="slidenum">
              <a:rPr lang="en-US" smtClean="0"/>
              <a:pPr/>
              <a:t>1</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38886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E76341BE-9C71-484B-B4EF-6D6692B5D08B}" type="slidenum">
              <a:rPr lang="en-US" smtClean="0"/>
              <a:pPr/>
              <a:t>10</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9729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60CBD264-5A9F-476C-A4E0-0CAB97D2C90E}" type="slidenum">
              <a:rPr lang="en-US" smtClean="0"/>
              <a:pPr/>
              <a:t>11</a:t>
            </a:fld>
            <a:endParaRPr lang="en-US" smtClean="0"/>
          </a:p>
        </p:txBody>
      </p:sp>
      <p:sp>
        <p:nvSpPr>
          <p:cNvPr id="146435" name="Rectangle 2"/>
          <p:cNvSpPr>
            <a:spLocks noGrp="1" noRot="1" noChangeAspect="1" noChangeArrowheads="1" noTextEdit="1"/>
          </p:cNvSpPr>
          <p:nvPr>
            <p:ph type="sldImg"/>
          </p:nvPr>
        </p:nvSpPr>
        <p:spPr>
          <a:xfrm>
            <a:off x="1257300" y="720725"/>
            <a:ext cx="4802188" cy="3600450"/>
          </a:xfrm>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0607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CFFA316E-0720-4577-AC35-838A4F42C550}" type="slidenum">
              <a:rPr lang="en-US" smtClean="0"/>
              <a:pPr/>
              <a:t>12</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87040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9F62AC34-C1BC-4DD1-8B31-2A6D0DC15935}" type="slidenum">
              <a:rPr lang="en-US" smtClean="0"/>
              <a:pPr/>
              <a:t>13</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8630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13034FFB-098B-4E30-93F7-8FDB85E11A15}" type="slidenum">
              <a:rPr lang="en-US" smtClean="0"/>
              <a:pPr/>
              <a:t>14</a:t>
            </a:fld>
            <a:endParaRPr lang="en-US" smtClean="0"/>
          </a:p>
        </p:txBody>
      </p:sp>
      <p:sp>
        <p:nvSpPr>
          <p:cNvPr id="147459" name="Rectangle 2"/>
          <p:cNvSpPr>
            <a:spLocks noGrp="1" noRot="1" noChangeAspect="1" noChangeArrowheads="1" noTextEdit="1"/>
          </p:cNvSpPr>
          <p:nvPr>
            <p:ph type="sldImg"/>
          </p:nvPr>
        </p:nvSpPr>
        <p:spPr>
          <a:xfrm>
            <a:off x="1257300" y="720725"/>
            <a:ext cx="4802188" cy="3600450"/>
          </a:xfrm>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94555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8823253-8046-4352-9C14-1042B536C9CF}" type="slidenum">
              <a:rPr lang="en-US" smtClean="0"/>
              <a:pPr/>
              <a:t>15</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47823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CD6A38BE-7829-4B53-AE4E-57E01C7FB6BE}" type="slidenum">
              <a:rPr lang="en-US" smtClean="0"/>
              <a:pPr/>
              <a:t>17</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44262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EC65300-8AD2-4D4A-8AD1-B78CF0CEA41F}" type="slidenum">
              <a:rPr lang="en-US" smtClean="0"/>
              <a:pPr/>
              <a:t>18</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2014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E5DF134-E35F-4FC9-BD3F-31F16DEC0043}" type="slidenum">
              <a:rPr lang="en-US" smtClean="0"/>
              <a:pPr/>
              <a:t>19</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41160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pPr eaLnBrk="1" hangingPunct="1"/>
            <a:endParaRPr lang="en-US" smtClean="0"/>
          </a:p>
        </p:txBody>
      </p:sp>
      <p:sp>
        <p:nvSpPr>
          <p:cNvPr id="135172" name="Slide Number Placeholder 3"/>
          <p:cNvSpPr>
            <a:spLocks noGrp="1"/>
          </p:cNvSpPr>
          <p:nvPr>
            <p:ph type="sldNum" sz="quarter" idx="5"/>
          </p:nvPr>
        </p:nvSpPr>
        <p:spPr>
          <a:noFill/>
        </p:spPr>
        <p:txBody>
          <a:bodyPr/>
          <a:lstStyle/>
          <a:p>
            <a:fld id="{F0ED3CCA-A421-4916-8A8C-A9E99E20A2B9}" type="slidenum">
              <a:rPr lang="en-US" smtClean="0"/>
              <a:pPr/>
              <a:t>20</a:t>
            </a:fld>
            <a:endParaRPr lang="en-US" smtClean="0"/>
          </a:p>
        </p:txBody>
      </p:sp>
    </p:spTree>
    <p:extLst>
      <p:ext uri="{BB962C8B-B14F-4D97-AF65-F5344CB8AC3E}">
        <p14:creationId xmlns:p14="http://schemas.microsoft.com/office/powerpoint/2010/main" val="1166049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11B95D9-8F11-4CFE-AA65-E341E099ED51}" type="slidenum">
              <a:rPr lang="en-US" smtClean="0"/>
              <a:pPr/>
              <a:t>2</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53587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pPr eaLnBrk="1" hangingPunct="1"/>
            <a:endParaRPr lang="en-US" smtClean="0"/>
          </a:p>
        </p:txBody>
      </p:sp>
      <p:sp>
        <p:nvSpPr>
          <p:cNvPr id="134148" name="Slide Number Placeholder 3"/>
          <p:cNvSpPr>
            <a:spLocks noGrp="1"/>
          </p:cNvSpPr>
          <p:nvPr>
            <p:ph type="sldNum" sz="quarter" idx="5"/>
          </p:nvPr>
        </p:nvSpPr>
        <p:spPr>
          <a:noFill/>
        </p:spPr>
        <p:txBody>
          <a:bodyPr/>
          <a:lstStyle/>
          <a:p>
            <a:fld id="{1468CEE3-8881-4612-A62D-6654BADA1089}" type="slidenum">
              <a:rPr lang="en-US" smtClean="0"/>
              <a:pPr/>
              <a:t>21</a:t>
            </a:fld>
            <a:endParaRPr lang="en-US" smtClean="0"/>
          </a:p>
        </p:txBody>
      </p:sp>
    </p:spTree>
    <p:extLst>
      <p:ext uri="{BB962C8B-B14F-4D97-AF65-F5344CB8AC3E}">
        <p14:creationId xmlns:p14="http://schemas.microsoft.com/office/powerpoint/2010/main" val="42040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pPr eaLnBrk="1" hangingPunct="1"/>
            <a:endParaRPr lang="en-US" smtClean="0"/>
          </a:p>
        </p:txBody>
      </p:sp>
      <p:sp>
        <p:nvSpPr>
          <p:cNvPr id="135172" name="Slide Number Placeholder 3"/>
          <p:cNvSpPr>
            <a:spLocks noGrp="1"/>
          </p:cNvSpPr>
          <p:nvPr>
            <p:ph type="sldNum" sz="quarter" idx="5"/>
          </p:nvPr>
        </p:nvSpPr>
        <p:spPr>
          <a:noFill/>
        </p:spPr>
        <p:txBody>
          <a:bodyPr/>
          <a:lstStyle/>
          <a:p>
            <a:fld id="{F0ED3CCA-A421-4916-8A8C-A9E99E20A2B9}" type="slidenum">
              <a:rPr lang="en-US" smtClean="0"/>
              <a:pPr/>
              <a:t>22</a:t>
            </a:fld>
            <a:endParaRPr lang="en-US" smtClean="0"/>
          </a:p>
        </p:txBody>
      </p:sp>
    </p:spTree>
    <p:extLst>
      <p:ext uri="{BB962C8B-B14F-4D97-AF65-F5344CB8AC3E}">
        <p14:creationId xmlns:p14="http://schemas.microsoft.com/office/powerpoint/2010/main" val="532161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BAB1F09F-92A8-4F5B-92EE-9865EA4BAE93}" type="slidenum">
              <a:rPr lang="en-US" smtClean="0"/>
              <a:pPr/>
              <a:t>24</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72633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pPr eaLnBrk="1" hangingPunct="1"/>
            <a:endParaRPr lang="en-US" smtClean="0"/>
          </a:p>
        </p:txBody>
      </p:sp>
      <p:sp>
        <p:nvSpPr>
          <p:cNvPr id="165892" name="Slide Number Placeholder 3"/>
          <p:cNvSpPr>
            <a:spLocks noGrp="1"/>
          </p:cNvSpPr>
          <p:nvPr>
            <p:ph type="sldNum" sz="quarter" idx="5"/>
          </p:nvPr>
        </p:nvSpPr>
        <p:spPr>
          <a:noFill/>
        </p:spPr>
        <p:txBody>
          <a:bodyPr/>
          <a:lstStyle/>
          <a:p>
            <a:fld id="{C77F6C52-F4FC-4DD7-B1C1-75998EEAC567}" type="slidenum">
              <a:rPr lang="en-US" smtClean="0"/>
              <a:pPr/>
              <a:t>25</a:t>
            </a:fld>
            <a:endParaRPr lang="en-US" smtClean="0"/>
          </a:p>
        </p:txBody>
      </p:sp>
    </p:spTree>
    <p:extLst>
      <p:ext uri="{BB962C8B-B14F-4D97-AF65-F5344CB8AC3E}">
        <p14:creationId xmlns:p14="http://schemas.microsoft.com/office/powerpoint/2010/main" val="3278473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A2D9845-0EC8-4B55-A0A7-BFB04598CECE}" type="slidenum">
              <a:rPr lang="en-US" smtClean="0"/>
              <a:pPr/>
              <a:t>26</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03189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76BEE73E-9A8F-49A5-B01F-E0A9B1DF179C}" type="slidenum">
              <a:rPr lang="en-US" smtClean="0"/>
              <a:pPr/>
              <a:t>27</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99968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15F4C296-FD4E-45AC-96DB-8891A1E5FF38}" type="slidenum">
              <a:rPr lang="en-US" smtClean="0"/>
              <a:pPr/>
              <a:t>28</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83495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F79DEBBA-70F4-47AB-A592-47FE127CC4C7}" type="slidenum">
              <a:rPr lang="en-US" smtClean="0"/>
              <a:pPr/>
              <a:t>29</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110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E035F6ED-3147-405C-ADB2-2C6357B02A47}" type="slidenum">
              <a:rPr lang="en-US" smtClean="0"/>
              <a:pPr/>
              <a:t>30</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98726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B1A6AC6F-10A8-4EBE-A92B-2A2705963F20}" type="slidenum">
              <a:rPr lang="en-US" smtClean="0"/>
              <a:pPr/>
              <a:t>31</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7452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636983-3E2E-4531-904D-4433C7CE58BF}" type="slidenum">
              <a:rPr lang="en-US" smtClean="0"/>
              <a:pPr/>
              <a:t>3</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4210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DAF5695C-0BBE-40F3-8217-2A93DE867BE2}" type="slidenum">
              <a:rPr lang="en-US" smtClean="0"/>
              <a:pPr/>
              <a:t>32</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07613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43C6F361-963D-43C3-AFF8-B1CDEF307122}" type="slidenum">
              <a:rPr lang="en-US" smtClean="0"/>
              <a:pPr/>
              <a:t>33</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smtClean="0"/>
              <a:t>Subjects fast for 3 hours</a:t>
            </a:r>
          </a:p>
          <a:p>
            <a:pPr eaLnBrk="1" hangingPunct="1"/>
            <a:r>
              <a:rPr lang="en-US" smtClean="0"/>
              <a:t>Come and first rate health and taste for each food (counterballanced)</a:t>
            </a:r>
          </a:p>
          <a:p>
            <a:pPr eaLnBrk="1" hangingPunct="1"/>
            <a:r>
              <a:rPr lang="en-US" smtClean="0"/>
              <a:t>One reference item that is neutral on both scales is identified</a:t>
            </a:r>
          </a:p>
          <a:p>
            <a:pPr eaLnBrk="1" hangingPunct="1"/>
            <a:r>
              <a:rPr lang="en-US" smtClean="0"/>
              <a:t>Subjects shown the reference food</a:t>
            </a:r>
          </a:p>
          <a:p>
            <a:pPr eaLnBrk="1" hangingPunct="1"/>
            <a:r>
              <a:rPr lang="en-US" smtClean="0"/>
              <a:t>Then shown each food item again and must decide whether or not to eat what is currently on the screen or the reference item</a:t>
            </a:r>
          </a:p>
          <a:p>
            <a:pPr eaLnBrk="1" hangingPunct="1"/>
            <a:r>
              <a:rPr lang="en-US" smtClean="0"/>
              <a:t>One trial randomly selected and the choice implemented</a:t>
            </a:r>
          </a:p>
        </p:txBody>
      </p:sp>
    </p:spTree>
    <p:extLst>
      <p:ext uri="{BB962C8B-B14F-4D97-AF65-F5344CB8AC3E}">
        <p14:creationId xmlns:p14="http://schemas.microsoft.com/office/powerpoint/2010/main" val="3754601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631FB5D-0190-4E1A-B0A3-33402FDD27F7}" type="slidenum">
              <a:rPr lang="en-US" smtClean="0"/>
              <a:pPr/>
              <a:t>34</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en-US" smtClean="0"/>
              <a:t>On slide</a:t>
            </a:r>
          </a:p>
        </p:txBody>
      </p:sp>
    </p:spTree>
    <p:extLst>
      <p:ext uri="{BB962C8B-B14F-4D97-AF65-F5344CB8AC3E}">
        <p14:creationId xmlns:p14="http://schemas.microsoft.com/office/powerpoint/2010/main" val="1467713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99A37F94-491D-46F1-9F49-57621C0ECC58}" type="slidenum">
              <a:rPr lang="en-US" smtClean="0"/>
              <a:pPr/>
              <a:t>35</a:t>
            </a:fld>
            <a:endParaRPr lang="en-US" smtClean="0"/>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Model: R1 = SC trials, R2 = Non SC trials, R3 = Failed SC trials</a:t>
            </a:r>
          </a:p>
          <a:p>
            <a:pPr eaLnBrk="1" hangingPunct="1"/>
            <a:r>
              <a:rPr lang="en-US" smtClean="0"/>
              <a:t>Contrast: SC group R1 - NSC group R1 </a:t>
            </a:r>
          </a:p>
          <a:p>
            <a:pPr eaLnBrk="1" hangingPunct="1"/>
            <a:r>
              <a:rPr lang="en-US" smtClean="0"/>
              <a:t>Masked by Contrast of SC group R1+ FWE corrected to .05 -could also think of it as a conjunction (dlpfc only)</a:t>
            </a:r>
          </a:p>
          <a:p>
            <a:pPr eaLnBrk="1" hangingPunct="1"/>
            <a:r>
              <a:rPr lang="en-US" smtClean="0"/>
              <a:t>Current image MC corrected to P&lt; .05 at cluster level using CorrClus from Tom Nichols (21 voxels at p=.005)</a:t>
            </a:r>
          </a:p>
          <a:p>
            <a:pPr eaLnBrk="1" hangingPunct="1"/>
            <a:r>
              <a:rPr lang="en-US" smtClean="0"/>
              <a:t>Red = .005</a:t>
            </a:r>
          </a:p>
          <a:p>
            <a:pPr eaLnBrk="1" hangingPunct="1"/>
            <a:r>
              <a:rPr lang="en-US" smtClean="0"/>
              <a:t>Yellow = .001</a:t>
            </a:r>
          </a:p>
          <a:p>
            <a:pPr eaLnBrk="1" hangingPunct="1"/>
            <a:endParaRPr lang="en-US" smtClean="0"/>
          </a:p>
        </p:txBody>
      </p:sp>
    </p:spTree>
    <p:extLst>
      <p:ext uri="{BB962C8B-B14F-4D97-AF65-F5344CB8AC3E}">
        <p14:creationId xmlns:p14="http://schemas.microsoft.com/office/powerpoint/2010/main" val="2517562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963661E-8944-48CA-818B-042A22B24384}" type="slidenum">
              <a:rPr lang="en-US" smtClean="0">
                <a:solidFill>
                  <a:prstClr val="black"/>
                </a:solidFill>
              </a:rPr>
              <a:pPr/>
              <a:t>38</a:t>
            </a:fld>
            <a:endParaRPr lang="en-US" smtClean="0">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mtClean="0">
              <a:latin typeface="Times" charset="0"/>
              <a:ea typeface="ＭＳ Ｐゴシック" pitchFamily="34" charset="-128"/>
            </a:endParaRPr>
          </a:p>
        </p:txBody>
      </p:sp>
    </p:spTree>
    <p:extLst>
      <p:ext uri="{BB962C8B-B14F-4D97-AF65-F5344CB8AC3E}">
        <p14:creationId xmlns:p14="http://schemas.microsoft.com/office/powerpoint/2010/main" val="2192282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smtClean="0">
                <a:latin typeface="Times" charset="0"/>
                <a:ea typeface="ＭＳ Ｐゴシック" pitchFamily="34" charset="-128"/>
              </a:rPr>
              <a:t>There’s 100 years of research in psych establishing that…We take as given that genes as a whole…and we look for specific genes that </a:t>
            </a:r>
            <a:r>
              <a:rPr lang="en-US" i="1" smtClean="0">
                <a:latin typeface="Times" charset="0"/>
                <a:ea typeface="ＭＳ Ｐゴシック" pitchFamily="34" charset="-128"/>
              </a:rPr>
              <a:t>individually</a:t>
            </a:r>
            <a:r>
              <a:rPr lang="en-US" smtClean="0">
                <a:latin typeface="Times" charset="0"/>
                <a:ea typeface="ＭＳ Ｐゴシック" pitchFamily="34" charset="-128"/>
              </a:rPr>
              <a:t> have a strong enough effect that…</a:t>
            </a:r>
          </a:p>
        </p:txBody>
      </p:sp>
      <p:sp>
        <p:nvSpPr>
          <p:cNvPr id="79876" name="Slide Number Placeholder 3"/>
          <p:cNvSpPr>
            <a:spLocks noGrp="1"/>
          </p:cNvSpPr>
          <p:nvPr>
            <p:ph type="sldNum" sz="quarter" idx="5"/>
          </p:nvPr>
        </p:nvSpPr>
        <p:spPr>
          <a:noFill/>
        </p:spPr>
        <p:txBody>
          <a:bodyPr/>
          <a:lstStyle/>
          <a:p>
            <a:fld id="{EA96D42B-989F-4000-9BBB-8B70F0A181BD}" type="slidenum">
              <a:rPr lang="en-US" smtClean="0">
                <a:latin typeface="Times New Roman" pitchFamily="18" charset="0"/>
                <a:ea typeface="ＭＳ Ｐゴシック" pitchFamily="34" charset="-128"/>
              </a:rPr>
              <a:pPr/>
              <a:t>39</a:t>
            </a:fld>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886115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44</a:t>
            </a:fld>
            <a:endParaRPr lang="en-US"/>
          </a:p>
        </p:txBody>
      </p:sp>
    </p:spTree>
    <p:extLst>
      <p:ext uri="{BB962C8B-B14F-4D97-AF65-F5344CB8AC3E}">
        <p14:creationId xmlns:p14="http://schemas.microsoft.com/office/powerpoint/2010/main" val="2609285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45</a:t>
            </a:fld>
            <a:endParaRPr lang="en-US"/>
          </a:p>
        </p:txBody>
      </p:sp>
    </p:spTree>
    <p:extLst>
      <p:ext uri="{BB962C8B-B14F-4D97-AF65-F5344CB8AC3E}">
        <p14:creationId xmlns:p14="http://schemas.microsoft.com/office/powerpoint/2010/main" val="3506851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46</a:t>
            </a:fld>
            <a:endParaRPr lang="en-US"/>
          </a:p>
        </p:txBody>
      </p:sp>
    </p:spTree>
    <p:extLst>
      <p:ext uri="{BB962C8B-B14F-4D97-AF65-F5344CB8AC3E}">
        <p14:creationId xmlns:p14="http://schemas.microsoft.com/office/powerpoint/2010/main" val="4042149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50</a:t>
            </a:fld>
            <a:endParaRPr lang="en-US"/>
          </a:p>
        </p:txBody>
      </p:sp>
    </p:spTree>
    <p:extLst>
      <p:ext uri="{BB962C8B-B14F-4D97-AF65-F5344CB8AC3E}">
        <p14:creationId xmlns:p14="http://schemas.microsoft.com/office/powerpoint/2010/main" val="308021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06F0DF4-7288-496E-8BF6-165459097E01}" type="slidenum">
              <a:rPr lang="en-US" smtClean="0"/>
              <a:pPr/>
              <a:t>4</a:t>
            </a:fld>
            <a:endParaRPr lang="en-US" smtClean="0"/>
          </a:p>
        </p:txBody>
      </p:sp>
      <p:sp>
        <p:nvSpPr>
          <p:cNvPr id="139267" name="Rectangle 2"/>
          <p:cNvSpPr>
            <a:spLocks noGrp="1" noRot="1" noChangeAspect="1" noChangeArrowheads="1" noTextEdit="1"/>
          </p:cNvSpPr>
          <p:nvPr>
            <p:ph type="sldImg"/>
          </p:nvPr>
        </p:nvSpPr>
        <p:spPr>
          <a:xfrm>
            <a:off x="1257300" y="720725"/>
            <a:ext cx="4802188" cy="3600450"/>
          </a:xfrm>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46187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51</a:t>
            </a:fld>
            <a:endParaRPr lang="en-US"/>
          </a:p>
        </p:txBody>
      </p:sp>
    </p:spTree>
    <p:extLst>
      <p:ext uri="{BB962C8B-B14F-4D97-AF65-F5344CB8AC3E}">
        <p14:creationId xmlns:p14="http://schemas.microsoft.com/office/powerpoint/2010/main" val="626701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54</a:t>
            </a:fld>
            <a:endParaRPr lang="en-US"/>
          </a:p>
        </p:txBody>
      </p:sp>
    </p:spTree>
    <p:extLst>
      <p:ext uri="{BB962C8B-B14F-4D97-AF65-F5344CB8AC3E}">
        <p14:creationId xmlns:p14="http://schemas.microsoft.com/office/powerpoint/2010/main" val="387119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55</a:t>
            </a:fld>
            <a:endParaRPr lang="en-US"/>
          </a:p>
        </p:txBody>
      </p:sp>
    </p:spTree>
    <p:extLst>
      <p:ext uri="{BB962C8B-B14F-4D97-AF65-F5344CB8AC3E}">
        <p14:creationId xmlns:p14="http://schemas.microsoft.com/office/powerpoint/2010/main" val="3671445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56</a:t>
            </a:fld>
            <a:endParaRPr lang="en-US"/>
          </a:p>
        </p:txBody>
      </p:sp>
    </p:spTree>
    <p:extLst>
      <p:ext uri="{BB962C8B-B14F-4D97-AF65-F5344CB8AC3E}">
        <p14:creationId xmlns:p14="http://schemas.microsoft.com/office/powerpoint/2010/main" val="1329967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57</a:t>
            </a:fld>
            <a:endParaRPr lang="en-US"/>
          </a:p>
        </p:txBody>
      </p:sp>
    </p:spTree>
    <p:extLst>
      <p:ext uri="{BB962C8B-B14F-4D97-AF65-F5344CB8AC3E}">
        <p14:creationId xmlns:p14="http://schemas.microsoft.com/office/powerpoint/2010/main" val="3784505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58</a:t>
            </a:fld>
            <a:endParaRPr lang="en-US"/>
          </a:p>
        </p:txBody>
      </p:sp>
    </p:spTree>
    <p:extLst>
      <p:ext uri="{BB962C8B-B14F-4D97-AF65-F5344CB8AC3E}">
        <p14:creationId xmlns:p14="http://schemas.microsoft.com/office/powerpoint/2010/main" val="3819051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59</a:t>
            </a:fld>
            <a:endParaRPr lang="en-US"/>
          </a:p>
        </p:txBody>
      </p:sp>
    </p:spTree>
    <p:extLst>
      <p:ext uri="{BB962C8B-B14F-4D97-AF65-F5344CB8AC3E}">
        <p14:creationId xmlns:p14="http://schemas.microsoft.com/office/powerpoint/2010/main" val="2204107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60</a:t>
            </a:fld>
            <a:endParaRPr lang="en-US"/>
          </a:p>
        </p:txBody>
      </p:sp>
    </p:spTree>
    <p:extLst>
      <p:ext uri="{BB962C8B-B14F-4D97-AF65-F5344CB8AC3E}">
        <p14:creationId xmlns:p14="http://schemas.microsoft.com/office/powerpoint/2010/main" val="2981672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61</a:t>
            </a:fld>
            <a:endParaRPr lang="en-US"/>
          </a:p>
        </p:txBody>
      </p:sp>
    </p:spTree>
    <p:extLst>
      <p:ext uri="{BB962C8B-B14F-4D97-AF65-F5344CB8AC3E}">
        <p14:creationId xmlns:p14="http://schemas.microsoft.com/office/powerpoint/2010/main" val="1883181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62</a:t>
            </a:fld>
            <a:endParaRPr lang="en-US"/>
          </a:p>
        </p:txBody>
      </p:sp>
    </p:spTree>
    <p:extLst>
      <p:ext uri="{BB962C8B-B14F-4D97-AF65-F5344CB8AC3E}">
        <p14:creationId xmlns:p14="http://schemas.microsoft.com/office/powerpoint/2010/main" val="68824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CBD36B6-62AB-403C-B339-AE2087EDD85A}" type="slidenum">
              <a:rPr lang="en-US" smtClean="0"/>
              <a:pPr/>
              <a:t>5</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81412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the pooled estimated regression coefficients from the three studies, weighted by the inverse by the variance of the estimate.  We have followed the  convention of standardizing the dependent variable so that its standard deviation is sixteen, and as you can see we can usually rule out effects larger than 1/16 SD. This graph illustrates a pattern of results that are all too common in the candidate gene literature. It used to be the case that the talk ended with pessimistic news, leaving our audiences disappointed and frustrated and wanting more, but fortunately… we think we have recently turned a corner.</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64</a:t>
            </a:fld>
            <a:endParaRPr lang="en-US"/>
          </a:p>
        </p:txBody>
      </p:sp>
    </p:spTree>
    <p:extLst>
      <p:ext uri="{BB962C8B-B14F-4D97-AF65-F5344CB8AC3E}">
        <p14:creationId xmlns:p14="http://schemas.microsoft.com/office/powerpoint/2010/main" val="2543672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65</a:t>
            </a:fld>
            <a:endParaRPr lang="en-US"/>
          </a:p>
        </p:txBody>
      </p:sp>
    </p:spTree>
    <p:extLst>
      <p:ext uri="{BB962C8B-B14F-4D97-AF65-F5344CB8AC3E}">
        <p14:creationId xmlns:p14="http://schemas.microsoft.com/office/powerpoint/2010/main" val="639578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66</a:t>
            </a:fld>
            <a:endParaRPr lang="en-US"/>
          </a:p>
        </p:txBody>
      </p:sp>
    </p:spTree>
    <p:extLst>
      <p:ext uri="{BB962C8B-B14F-4D97-AF65-F5344CB8AC3E}">
        <p14:creationId xmlns:p14="http://schemas.microsoft.com/office/powerpoint/2010/main" val="833300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67</a:t>
            </a:fld>
            <a:endParaRPr lang="en-US"/>
          </a:p>
        </p:txBody>
      </p:sp>
    </p:spTree>
    <p:extLst>
      <p:ext uri="{BB962C8B-B14F-4D97-AF65-F5344CB8AC3E}">
        <p14:creationId xmlns:p14="http://schemas.microsoft.com/office/powerpoint/2010/main" val="2286877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71</a:t>
            </a:fld>
            <a:endParaRPr lang="en-US"/>
          </a:p>
        </p:txBody>
      </p:sp>
    </p:spTree>
    <p:extLst>
      <p:ext uri="{BB962C8B-B14F-4D97-AF65-F5344CB8AC3E}">
        <p14:creationId xmlns:p14="http://schemas.microsoft.com/office/powerpoint/2010/main" val="2289886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imagine a number of constructive responses to the power problem, and here I want to focus on one. In the medical world, researchers have responded to the reality that most genetic effects on medical traits are small by encouraging data pooling  to increase sample size and statistical power.  With Dan and David, and Philipp </a:t>
            </a:r>
            <a:r>
              <a:rPr lang="en-US" dirty="0" err="1" smtClean="0"/>
              <a:t>Koellinger</a:t>
            </a:r>
            <a:r>
              <a:rPr lang="en-US" dirty="0" smtClean="0"/>
              <a:t> at Erasmus University,  I have  tried to create a similar research infrastructure for social science outcomes.  We call this infrastructure the SSGAC and it is run under the auspices of the CHARGE consortium. Our first ongoing project is on educational attainment, not because we think it is the ideal phenotype, but because it is available in a large sample. </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73</a:t>
            </a:fld>
            <a:endParaRPr lang="en-US"/>
          </a:p>
        </p:txBody>
      </p:sp>
    </p:spTree>
    <p:extLst>
      <p:ext uri="{BB962C8B-B14F-4D97-AF65-F5344CB8AC3E}">
        <p14:creationId xmlns:p14="http://schemas.microsoft.com/office/powerpoint/2010/main" val="2281488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imagine a number of constructive responses to the power problem, and here I want to focus on one. In the medical world, researchers have responded to the reality that most genetic effects on medical traits are small by encouraging data pooling  to increase sample size and statistical power.  With Dan and David, and Philipp </a:t>
            </a:r>
            <a:r>
              <a:rPr lang="en-US" dirty="0" err="1" smtClean="0"/>
              <a:t>Koellinger</a:t>
            </a:r>
            <a:r>
              <a:rPr lang="en-US" dirty="0" smtClean="0"/>
              <a:t> at Erasmus University,  I have  tried to create a similar research infrastructure for social science outcomes.  We call this infrastructure the SSGAC and it is run under the auspices of the CHARGE consortium. Our first ongoing project is on educational attainment, not because we think it is the ideal phenotype, but because it is available in a large sample. </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78</a:t>
            </a:fld>
            <a:endParaRPr lang="en-US"/>
          </a:p>
        </p:txBody>
      </p:sp>
    </p:spTree>
    <p:extLst>
      <p:ext uri="{BB962C8B-B14F-4D97-AF65-F5344CB8AC3E}">
        <p14:creationId xmlns:p14="http://schemas.microsoft.com/office/powerpoint/2010/main" val="1185245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imagine a number of constructive responses to the power problem, and here I want to focus on one. In the medical world, researchers have responded to the reality that most genetic effects on medical traits are small by encouraging data pooling  to increase sample size and statistical power.  With Dan and David, and Philipp </a:t>
            </a:r>
            <a:r>
              <a:rPr lang="en-US" dirty="0" err="1" smtClean="0"/>
              <a:t>Koellinger</a:t>
            </a:r>
            <a:r>
              <a:rPr lang="en-US" dirty="0" smtClean="0"/>
              <a:t> at Erasmus University,  I have  tried to create a similar research infrastructure for social science outcomes.  We call this infrastructure the SSGAC and it is run under the auspices of the CHARGE consortium. Our first ongoing project is on educational attainment, not because we think it is the ideal phenotype, but because it is available in a large sample. </a:t>
            </a:r>
            <a:endParaRPr lang="en-US" dirty="0"/>
          </a:p>
        </p:txBody>
      </p:sp>
      <p:sp>
        <p:nvSpPr>
          <p:cNvPr id="4" name="Slide Number Placeholder 3"/>
          <p:cNvSpPr>
            <a:spLocks noGrp="1"/>
          </p:cNvSpPr>
          <p:nvPr>
            <p:ph type="sldNum" sz="quarter" idx="10"/>
          </p:nvPr>
        </p:nvSpPr>
        <p:spPr/>
        <p:txBody>
          <a:bodyPr/>
          <a:lstStyle/>
          <a:p>
            <a:pPr>
              <a:defRPr/>
            </a:pPr>
            <a:fld id="{8B143886-0409-4CDF-BFD2-BFABF3BC13F7}" type="slidenum">
              <a:rPr lang="en-US" smtClean="0"/>
              <a:pPr>
                <a:defRPr/>
              </a:pPr>
              <a:t>86</a:t>
            </a:fld>
            <a:endParaRPr lang="en-US"/>
          </a:p>
        </p:txBody>
      </p:sp>
    </p:spTree>
    <p:extLst>
      <p:ext uri="{BB962C8B-B14F-4D97-AF65-F5344CB8AC3E}">
        <p14:creationId xmlns:p14="http://schemas.microsoft.com/office/powerpoint/2010/main" val="3783742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smtClean="0">
              <a:latin typeface="Times" charset="0"/>
              <a:ea typeface="ＭＳ Ｐゴシック" pitchFamily="34" charset="-128"/>
            </a:endParaRPr>
          </a:p>
        </p:txBody>
      </p:sp>
      <p:sp>
        <p:nvSpPr>
          <p:cNvPr id="86020" name="Slide Number Placeholder 3"/>
          <p:cNvSpPr>
            <a:spLocks noGrp="1"/>
          </p:cNvSpPr>
          <p:nvPr>
            <p:ph type="sldNum" sz="quarter" idx="5"/>
          </p:nvPr>
        </p:nvSpPr>
        <p:spPr>
          <a:noFill/>
        </p:spPr>
        <p:txBody>
          <a:bodyPr/>
          <a:lstStyle/>
          <a:p>
            <a:fld id="{E7BC2216-0623-4AB4-A47F-13DDFB0FED1F}" type="slidenum">
              <a:rPr lang="en-US" smtClean="0">
                <a:latin typeface="Times New Roman" pitchFamily="18" charset="0"/>
                <a:ea typeface="ＭＳ Ｐゴシック" pitchFamily="34" charset="-128"/>
              </a:rPr>
              <a:pPr/>
              <a:t>87</a:t>
            </a:fld>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187073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11B95D9-8F11-4CFE-AA65-E341E099ED51}" type="slidenum">
              <a:rPr lang="en-US" smtClean="0"/>
              <a:pPr/>
              <a:t>88</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4481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FF3B2E8B-6F8E-4D26-9F3C-2F8121F53C4F}" type="slidenum">
              <a:rPr lang="en-US" smtClean="0"/>
              <a:pPr/>
              <a:t>6</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744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9002D75-0F9D-4253-92DC-09BBC70956FF}" type="slidenum">
              <a:rPr lang="en-US" smtClean="0"/>
              <a:pPr/>
              <a:t>7</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7198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D146786-3FC2-4C7E-8A0C-B59404032492}" type="slidenum">
              <a:rPr lang="en-US" smtClean="0"/>
              <a:pPr/>
              <a:t>8</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07961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32DE304-F9CA-4F45-9BA7-5FF32584740C}" type="slidenum">
              <a:rPr lang="en-US" smtClean="0"/>
              <a:pPr/>
              <a:t>9</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1632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22E746-5912-42BF-A0CB-EF146A2320F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0476EF-E7FC-438D-BBBB-53B828EC3A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4302F-3175-48F5-B47A-21A3A716BF4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321D12-CA03-45EC-9F48-2E516333C81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338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290A97C-0BC0-4C18-BF9E-70E4FB98904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42A7129-7E6E-4E9D-ACC3-2989F22841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30199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A82B0CD-B4B5-4ACB-907E-B29E5BD4E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189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723E208-5B80-418F-9F4D-94BCA24670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0309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3E9D3E7-D2E3-46EB-973A-175657213A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3444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F58C3AE6-5014-4F0E-BE4A-AC828DEB0D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284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A71765C6-809C-4671-AC00-6E3517F7F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8313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B601-077C-4751-B0C2-0D58BD99FE3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EA01A78-6C8F-42C4-A460-BC85704C7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07565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483EE91-CF1E-494E-B79A-23D9C5A76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1320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AC40D95-4DAC-4784-AD4E-207FA3EC50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00408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B94FE95-969B-403D-A5B2-B56055220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0369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Times New Roman" pitchFamily="-107" charset="0"/>
                <a:ea typeface="ＭＳ Ｐゴシック" pitchFamily="-107" charset="-128"/>
                <a:cs typeface="+mn-cs"/>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7D6C052-AFF2-4EF3-AB9A-5A1F8F80C9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8869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8D0308-B9DF-4072-9403-B069CF22E9C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910CF6-C312-467D-889D-A02E27970B1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094399-C774-43A1-8CE9-6BFAF2F35C9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E48FF7-A25E-4BA4-BB52-A7B6ECB6CD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70C829-BACA-4C17-8F7A-7F98E4F2E4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7DBE53-101D-4200-8070-FB934775D9E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53E258-CD18-4A54-B178-5D24BFBB1F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76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2192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68B3DFCB-F900-4C13-B78B-607EA162D5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07" charset="0"/>
                <a:ea typeface="ＭＳ Ｐゴシック" pitchFamily="-107" charset="-128"/>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ea typeface="ＭＳ Ｐゴシック" charset="-128"/>
              </a:defRPr>
            </a:lvl1pPr>
          </a:lstStyle>
          <a:p>
            <a:pPr>
              <a:defRPr/>
            </a:pPr>
            <a:fld id="{853FA364-FD2A-4B9B-ABAB-E35A00211D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0285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ea typeface="ＭＳ Ｐゴシック" pitchFamily="-106" charset="-128"/>
          <a:cs typeface="ＭＳ Ｐゴシック" pitchFamily="-106"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06" charset="-128"/>
          <a:cs typeface="ＭＳ Ｐゴシック"/>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06" charset="-128"/>
          <a:cs typeface="ＭＳ Ｐゴシック"/>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cs typeface="ＭＳ Ｐゴシック"/>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cs typeface="ＭＳ Ｐゴシック"/>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8.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33.emf"/><Relationship Id="rId4" Type="http://schemas.openxmlformats.org/officeDocument/2006/relationships/package" Target="../embeddings/Microsoft_Word_Document1.docx"/></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35.emf"/><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package" Target="../embeddings/Microsoft_Word_Document3.docx"/><Relationship Id="rId5" Type="http://schemas.openxmlformats.org/officeDocument/2006/relationships/image" Target="../media/image34.emf"/><Relationship Id="rId4" Type="http://schemas.openxmlformats.org/officeDocument/2006/relationships/package" Target="../embeddings/Microsoft_Word_Document2.docx"/></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41.emf"/><Relationship Id="rId4" Type="http://schemas.openxmlformats.org/officeDocument/2006/relationships/package" Target="../embeddings/Microsoft_Word_Document4.docx"/></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55.emf"/><Relationship Id="rId5" Type="http://schemas.openxmlformats.org/officeDocument/2006/relationships/package" Target="../embeddings/Microsoft_Word_Document6.docx"/><Relationship Id="rId4" Type="http://schemas.openxmlformats.org/officeDocument/2006/relationships/image" Target="../media/image54.emf"/></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28600" y="4953000"/>
            <a:ext cx="8915400" cy="1143000"/>
          </a:xfrm>
        </p:spPr>
        <p:txBody>
          <a:bodyPr/>
          <a:lstStyle/>
          <a:p>
            <a:pPr eaLnBrk="1" hangingPunct="1"/>
            <a:r>
              <a:rPr lang="en-US" b="1" dirty="0" smtClean="0">
                <a:solidFill>
                  <a:schemeClr val="tx1"/>
                </a:solidFill>
                <a:latin typeface="Helvetica" pitchFamily="68" charset="0"/>
              </a:rPr>
              <a:t/>
            </a:r>
            <a:br>
              <a:rPr lang="en-US" b="1" dirty="0" smtClean="0">
                <a:solidFill>
                  <a:schemeClr val="tx1"/>
                </a:solidFill>
                <a:latin typeface="Helvetica" pitchFamily="68" charset="0"/>
              </a:rPr>
            </a:br>
            <a:r>
              <a:rPr lang="en-US" sz="2000" b="1" dirty="0" smtClean="0">
                <a:solidFill>
                  <a:schemeClr val="tx1"/>
                </a:solidFill>
                <a:latin typeface="Helvetica" pitchFamily="68" charset="0"/>
              </a:rPr>
              <a:t>David Laibson</a:t>
            </a:r>
            <a:br>
              <a:rPr lang="en-US" sz="2000" b="1" dirty="0" smtClean="0">
                <a:solidFill>
                  <a:schemeClr val="tx1"/>
                </a:solidFill>
                <a:latin typeface="Helvetica" pitchFamily="68" charset="0"/>
              </a:rPr>
            </a:br>
            <a:r>
              <a:rPr lang="en-US" sz="2000" b="1" dirty="0" smtClean="0">
                <a:solidFill>
                  <a:schemeClr val="tx1"/>
                </a:solidFill>
                <a:latin typeface="Helvetica" pitchFamily="68" charset="0"/>
              </a:rPr>
              <a:t>July 7, 2016</a:t>
            </a:r>
            <a:br>
              <a:rPr lang="en-US" sz="2000" b="1" dirty="0" smtClean="0">
                <a:solidFill>
                  <a:schemeClr val="tx1"/>
                </a:solidFill>
                <a:latin typeface="Helvetica" pitchFamily="68" charset="0"/>
              </a:rPr>
            </a:br>
            <a:endParaRPr lang="en-US" sz="1800" b="1" dirty="0" smtClean="0">
              <a:solidFill>
                <a:schemeClr val="tx1"/>
              </a:solidFill>
              <a:latin typeface="Helvetica" pitchFamily="68" charset="0"/>
            </a:endParaRPr>
          </a:p>
        </p:txBody>
      </p:sp>
      <p:pic>
        <p:nvPicPr>
          <p:cNvPr id="7171" name="Picture 5"/>
          <p:cNvPicPr>
            <a:picLocks noChangeAspect="1" noChangeArrowheads="1"/>
          </p:cNvPicPr>
          <p:nvPr/>
        </p:nvPicPr>
        <p:blipFill>
          <a:blip r:embed="rId3">
            <a:lum bright="26000" contrast="48000"/>
          </a:blip>
          <a:srcRect/>
          <a:stretch>
            <a:fillRect/>
          </a:stretch>
        </p:blipFill>
        <p:spPr bwMode="auto">
          <a:xfrm>
            <a:off x="2057400" y="1550988"/>
            <a:ext cx="5060950" cy="3173412"/>
          </a:xfrm>
          <a:prstGeom prst="rect">
            <a:avLst/>
          </a:prstGeom>
          <a:noFill/>
          <a:ln w="9525">
            <a:noFill/>
            <a:miter lim="800000"/>
            <a:headEnd/>
            <a:tailEnd/>
          </a:ln>
        </p:spPr>
      </p:pic>
      <p:sp>
        <p:nvSpPr>
          <p:cNvPr id="7172" name="Text Box 7"/>
          <p:cNvSpPr txBox="1">
            <a:spLocks noChangeArrowheads="1"/>
          </p:cNvSpPr>
          <p:nvPr/>
        </p:nvSpPr>
        <p:spPr bwMode="auto">
          <a:xfrm>
            <a:off x="914401" y="228600"/>
            <a:ext cx="7620000" cy="954107"/>
          </a:xfrm>
          <a:prstGeom prst="rect">
            <a:avLst/>
          </a:prstGeom>
          <a:noFill/>
          <a:ln w="9525">
            <a:noFill/>
            <a:miter lim="800000"/>
            <a:headEnd/>
            <a:tailEnd/>
          </a:ln>
        </p:spPr>
        <p:txBody>
          <a:bodyPr wrap="square">
            <a:spAutoFit/>
          </a:bodyPr>
          <a:lstStyle/>
          <a:p>
            <a:pPr algn="ctr"/>
            <a:r>
              <a:rPr lang="en-US" sz="3200" b="1" dirty="0" smtClean="0"/>
              <a:t>Biosocial Science</a:t>
            </a:r>
          </a:p>
          <a:p>
            <a:pPr algn="ctr"/>
            <a:endParaRPr lang="en-US" b="1"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pPr eaLnBrk="1" hangingPunct="1"/>
            <a:r>
              <a:rPr lang="en-US" b="1" smtClean="0">
                <a:solidFill>
                  <a:srgbClr val="0000FF"/>
                </a:solidFill>
              </a:rPr>
              <a:t>Variations on a theme</a:t>
            </a:r>
          </a:p>
        </p:txBody>
      </p:sp>
      <p:sp>
        <p:nvSpPr>
          <p:cNvPr id="25603" name="Rectangle 3"/>
          <p:cNvSpPr>
            <a:spLocks noGrp="1" noChangeArrowheads="1"/>
          </p:cNvSpPr>
          <p:nvPr>
            <p:ph type="body" idx="1"/>
          </p:nvPr>
        </p:nvSpPr>
        <p:spPr>
          <a:xfrm>
            <a:off x="381000" y="1066800"/>
            <a:ext cx="8763000" cy="5562600"/>
          </a:xfrm>
        </p:spPr>
        <p:txBody>
          <a:bodyPr/>
          <a:lstStyle/>
          <a:p>
            <a:pPr eaLnBrk="1" hangingPunct="1"/>
            <a:r>
              <a:rPr lang="en-US" sz="2000" dirty="0" smtClean="0"/>
              <a:t>Charioteer’s two horses (Socrates/Plato, The Phaedrus, 370 BC):</a:t>
            </a:r>
            <a:r>
              <a:rPr lang="en-US" sz="2000" dirty="0"/>
              <a:t/>
            </a:r>
            <a:br>
              <a:rPr lang="en-US" sz="2000" dirty="0"/>
            </a:br>
            <a:r>
              <a:rPr lang="en-US" sz="1600" dirty="0" smtClean="0"/>
              <a:t>“First </a:t>
            </a:r>
            <a:r>
              <a:rPr lang="en-US" sz="1600" dirty="0"/>
              <a:t>the charioteer of the human soul drives a pair, and secondly one of the horses is noble and of noble breed, but the other quite the opposite in breed and character. Therefore in our case the driving is necessarily difficult and troublesome</a:t>
            </a:r>
            <a:r>
              <a:rPr lang="en-US" sz="1600" dirty="0" smtClean="0"/>
              <a:t>.”</a:t>
            </a:r>
          </a:p>
          <a:p>
            <a:pPr eaLnBrk="1" hangingPunct="1"/>
            <a:r>
              <a:rPr lang="en-US" sz="2000" dirty="0" smtClean="0"/>
              <a:t>Interests </a:t>
            </a:r>
            <a:r>
              <a:rPr lang="en-US" sz="2000" dirty="0" err="1" smtClean="0"/>
              <a:t>vs</a:t>
            </a:r>
            <a:r>
              <a:rPr lang="en-US" sz="2000" dirty="0" smtClean="0"/>
              <a:t> passions (Smith)</a:t>
            </a:r>
          </a:p>
          <a:p>
            <a:pPr eaLnBrk="1" hangingPunct="1"/>
            <a:r>
              <a:rPr lang="en-US" sz="2000" dirty="0" smtClean="0"/>
              <a:t>Superego </a:t>
            </a:r>
            <a:r>
              <a:rPr lang="en-US" sz="2000" dirty="0" err="1" smtClean="0"/>
              <a:t>vs</a:t>
            </a:r>
            <a:r>
              <a:rPr lang="en-US" sz="2000" dirty="0" smtClean="0"/>
              <a:t> Ego </a:t>
            </a:r>
            <a:r>
              <a:rPr lang="en-US" sz="2000" dirty="0" err="1" smtClean="0"/>
              <a:t>vs</a:t>
            </a:r>
            <a:r>
              <a:rPr lang="en-US" sz="2000" dirty="0" smtClean="0"/>
              <a:t> Id (Freud)</a:t>
            </a:r>
          </a:p>
          <a:p>
            <a:pPr eaLnBrk="1" hangingPunct="1"/>
            <a:r>
              <a:rPr lang="en-US" sz="2000" dirty="0" smtClean="0"/>
              <a:t>Controlled </a:t>
            </a:r>
            <a:r>
              <a:rPr lang="en-US" sz="2000" dirty="0" err="1" smtClean="0"/>
              <a:t>vs</a:t>
            </a:r>
            <a:r>
              <a:rPr lang="en-US" sz="2000" dirty="0" smtClean="0"/>
              <a:t> Automatic </a:t>
            </a:r>
            <a:r>
              <a:rPr lang="en-US" sz="1800" dirty="0" smtClean="0"/>
              <a:t>(Schneider &amp; </a:t>
            </a:r>
            <a:r>
              <a:rPr lang="en-US" sz="1800" dirty="0" err="1" smtClean="0"/>
              <a:t>Shiffrin</a:t>
            </a:r>
            <a:r>
              <a:rPr lang="en-US" sz="1800" dirty="0" smtClean="0"/>
              <a:t>, 1977; </a:t>
            </a:r>
            <a:r>
              <a:rPr lang="en-US" sz="1800" dirty="0" err="1" smtClean="0"/>
              <a:t>Benhabib</a:t>
            </a:r>
            <a:r>
              <a:rPr lang="en-US" sz="1800" dirty="0" smtClean="0"/>
              <a:t> &amp; </a:t>
            </a:r>
            <a:r>
              <a:rPr lang="en-US" sz="1800" dirty="0" err="1" smtClean="0"/>
              <a:t>Bisin</a:t>
            </a:r>
            <a:r>
              <a:rPr lang="en-US" sz="1800" dirty="0" smtClean="0"/>
              <a:t>, 2004)</a:t>
            </a:r>
          </a:p>
          <a:p>
            <a:pPr eaLnBrk="1" hangingPunct="1"/>
            <a:r>
              <a:rPr lang="en-US" sz="2000" dirty="0" smtClean="0"/>
              <a:t>Cold </a:t>
            </a:r>
            <a:r>
              <a:rPr lang="en-US" sz="2000" dirty="0" err="1" smtClean="0"/>
              <a:t>vs</a:t>
            </a:r>
            <a:r>
              <a:rPr lang="en-US" sz="2000" dirty="0" smtClean="0"/>
              <a:t> Hot (Metcalfe and </a:t>
            </a:r>
            <a:r>
              <a:rPr lang="en-US" sz="2000" dirty="0" err="1" smtClean="0"/>
              <a:t>Mischel</a:t>
            </a:r>
            <a:r>
              <a:rPr lang="en-US" sz="2000" dirty="0" smtClean="0"/>
              <a:t>, 1979)</a:t>
            </a:r>
          </a:p>
          <a:p>
            <a:pPr eaLnBrk="1" hangingPunct="1"/>
            <a:r>
              <a:rPr lang="en-US" sz="2000" dirty="0" smtClean="0"/>
              <a:t>System 2 </a:t>
            </a:r>
            <a:r>
              <a:rPr lang="en-US" sz="2000" dirty="0" err="1" smtClean="0"/>
              <a:t>vs</a:t>
            </a:r>
            <a:r>
              <a:rPr lang="en-US" sz="2000" dirty="0" smtClean="0"/>
              <a:t> System 1 (Frederick and </a:t>
            </a:r>
            <a:r>
              <a:rPr lang="en-US" sz="2000" dirty="0" err="1" smtClean="0"/>
              <a:t>Kahneman</a:t>
            </a:r>
            <a:r>
              <a:rPr lang="en-US" sz="2000" dirty="0" smtClean="0"/>
              <a:t>, 2002)</a:t>
            </a:r>
          </a:p>
          <a:p>
            <a:pPr eaLnBrk="1" hangingPunct="1"/>
            <a:r>
              <a:rPr lang="en-US" sz="2000" dirty="0" smtClean="0"/>
              <a:t>Deliberative </a:t>
            </a:r>
            <a:r>
              <a:rPr lang="en-US" sz="2000" dirty="0" err="1" smtClean="0"/>
              <a:t>vs</a:t>
            </a:r>
            <a:r>
              <a:rPr lang="en-US" sz="2000" dirty="0" smtClean="0"/>
              <a:t> Impulsive (Frederick, 2002)</a:t>
            </a:r>
          </a:p>
          <a:p>
            <a:pPr eaLnBrk="1" hangingPunct="1"/>
            <a:r>
              <a:rPr lang="en-US" sz="2000" dirty="0" smtClean="0"/>
              <a:t>Conscious </a:t>
            </a:r>
            <a:r>
              <a:rPr lang="en-US" sz="2000" dirty="0" err="1" smtClean="0"/>
              <a:t>vs</a:t>
            </a:r>
            <a:r>
              <a:rPr lang="en-US" sz="2000" dirty="0" smtClean="0"/>
              <a:t> Unconscious (</a:t>
            </a:r>
            <a:r>
              <a:rPr lang="en-US" sz="2000" dirty="0" err="1" smtClean="0"/>
              <a:t>Damasio</a:t>
            </a:r>
            <a:r>
              <a:rPr lang="en-US" sz="2000" dirty="0" smtClean="0"/>
              <a:t>, </a:t>
            </a:r>
            <a:r>
              <a:rPr lang="en-US" sz="2000" dirty="0" err="1" smtClean="0"/>
              <a:t>Bem</a:t>
            </a:r>
            <a:r>
              <a:rPr lang="en-US" sz="2000" dirty="0" smtClean="0"/>
              <a:t>)</a:t>
            </a:r>
          </a:p>
          <a:p>
            <a:pPr eaLnBrk="1" hangingPunct="1"/>
            <a:r>
              <a:rPr lang="en-US" sz="2000" dirty="0" smtClean="0"/>
              <a:t>Effortful </a:t>
            </a:r>
            <a:r>
              <a:rPr lang="en-US" sz="2000" dirty="0" err="1" smtClean="0"/>
              <a:t>vs</a:t>
            </a:r>
            <a:r>
              <a:rPr lang="en-US" sz="2000" dirty="0" smtClean="0"/>
              <a:t> Effortless (</a:t>
            </a:r>
            <a:r>
              <a:rPr lang="en-US" sz="2000" dirty="0" err="1" smtClean="0"/>
              <a:t>Baumeister</a:t>
            </a:r>
            <a:r>
              <a:rPr lang="en-US" sz="2000" dirty="0" smtClean="0"/>
              <a:t>)</a:t>
            </a:r>
          </a:p>
          <a:p>
            <a:pPr eaLnBrk="1" hangingPunct="1"/>
            <a:r>
              <a:rPr lang="en-US" sz="2000" dirty="0" smtClean="0"/>
              <a:t>Planner </a:t>
            </a:r>
            <a:r>
              <a:rPr lang="en-US" sz="2000" dirty="0" err="1" smtClean="0"/>
              <a:t>vs</a:t>
            </a:r>
            <a:r>
              <a:rPr lang="en-US" sz="2000" dirty="0" smtClean="0"/>
              <a:t> Doer (</a:t>
            </a:r>
            <a:r>
              <a:rPr lang="en-US" sz="2000" dirty="0" err="1" smtClean="0"/>
              <a:t>Shefrin</a:t>
            </a:r>
            <a:r>
              <a:rPr lang="en-US" sz="2000" dirty="0" smtClean="0"/>
              <a:t> and </a:t>
            </a:r>
            <a:r>
              <a:rPr lang="en-US" sz="2000" dirty="0" err="1" smtClean="0"/>
              <a:t>Thaler</a:t>
            </a:r>
            <a:r>
              <a:rPr lang="en-US" sz="2000" dirty="0" smtClean="0"/>
              <a:t>, 1981)</a:t>
            </a:r>
          </a:p>
          <a:p>
            <a:pPr eaLnBrk="1" hangingPunct="1"/>
            <a:r>
              <a:rPr lang="en-US" sz="2000" dirty="0" smtClean="0"/>
              <a:t>Patient </a:t>
            </a:r>
            <a:r>
              <a:rPr lang="en-US" sz="2000" dirty="0" err="1" smtClean="0"/>
              <a:t>vs</a:t>
            </a:r>
            <a:r>
              <a:rPr lang="en-US" sz="2000" dirty="0" smtClean="0"/>
              <a:t> Myopic (</a:t>
            </a:r>
            <a:r>
              <a:rPr lang="en-US" sz="2000" dirty="0" err="1" smtClean="0"/>
              <a:t>Fudenburg</a:t>
            </a:r>
            <a:r>
              <a:rPr lang="en-US" sz="2000" dirty="0" smtClean="0"/>
              <a:t> and Levine, 2006)</a:t>
            </a:r>
          </a:p>
          <a:p>
            <a:pPr eaLnBrk="1" hangingPunct="1"/>
            <a:r>
              <a:rPr lang="en-US" sz="2000" dirty="0" smtClean="0"/>
              <a:t>Abstract </a:t>
            </a:r>
            <a:r>
              <a:rPr lang="en-US" sz="2000" dirty="0" err="1" smtClean="0"/>
              <a:t>vs</a:t>
            </a:r>
            <a:r>
              <a:rPr lang="en-US" sz="2000" dirty="0" smtClean="0"/>
              <a:t> Visceral </a:t>
            </a:r>
            <a:r>
              <a:rPr lang="en-US" sz="1600" dirty="0" smtClean="0"/>
              <a:t>(</a:t>
            </a:r>
            <a:r>
              <a:rPr lang="en-US" sz="1600" dirty="0" err="1" smtClean="0"/>
              <a:t>Loewenstein</a:t>
            </a:r>
            <a:r>
              <a:rPr lang="en-US" sz="1600" dirty="0" smtClean="0"/>
              <a:t> &amp; </a:t>
            </a:r>
            <a:r>
              <a:rPr lang="en-US" sz="1600" dirty="0" err="1" smtClean="0"/>
              <a:t>O’Donoghue</a:t>
            </a:r>
            <a:r>
              <a:rPr lang="en-US" sz="1600" dirty="0" smtClean="0"/>
              <a:t> 2006; </a:t>
            </a:r>
            <a:r>
              <a:rPr lang="en-US" sz="1600" dirty="0" err="1" smtClean="0"/>
              <a:t>Bernheim</a:t>
            </a:r>
            <a:r>
              <a:rPr lang="en-US" sz="1600" dirty="0" smtClean="0"/>
              <a:t> &amp; Rangel, 2003)</a:t>
            </a:r>
          </a:p>
          <a:p>
            <a:pPr eaLnBrk="1" hangingPunct="1"/>
            <a:r>
              <a:rPr lang="en-US" sz="2000" dirty="0" smtClean="0"/>
              <a:t>PFC &amp; parietal cortex </a:t>
            </a:r>
            <a:r>
              <a:rPr lang="en-US" sz="2000" dirty="0" err="1" smtClean="0"/>
              <a:t>vs</a:t>
            </a:r>
            <a:r>
              <a:rPr lang="en-US" sz="2000" dirty="0" smtClean="0"/>
              <a:t> dopamine reward system (McClure et al, 2004)</a:t>
            </a:r>
          </a:p>
          <a:p>
            <a:pPr eaLnBrk="1" hangingPunct="1"/>
            <a:endParaRPr lang="en-US" sz="20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A System"/>
          <p:cNvPicPr>
            <a:picLocks noChangeAspect="1" noChangeArrowheads="1"/>
          </p:cNvPicPr>
          <p:nvPr/>
        </p:nvPicPr>
        <p:blipFill>
          <a:blip r:embed="rId3"/>
          <a:srcRect/>
          <a:stretch>
            <a:fillRect/>
          </a:stretch>
        </p:blipFill>
        <p:spPr bwMode="auto">
          <a:xfrm>
            <a:off x="1371600" y="1817688"/>
            <a:ext cx="6477000" cy="5040312"/>
          </a:xfrm>
          <a:prstGeom prst="rect">
            <a:avLst/>
          </a:prstGeom>
          <a:solidFill>
            <a:schemeClr val="tx1"/>
          </a:solidFill>
          <a:ln w="9525">
            <a:noFill/>
            <a:miter lim="800000"/>
            <a:headEnd/>
            <a:tailEnd/>
          </a:ln>
        </p:spPr>
      </p:pic>
      <p:sp>
        <p:nvSpPr>
          <p:cNvPr id="599043" name="Oval 3"/>
          <p:cNvSpPr>
            <a:spLocks noChangeArrowheads="1"/>
          </p:cNvSpPr>
          <p:nvPr/>
        </p:nvSpPr>
        <p:spPr bwMode="auto">
          <a:xfrm>
            <a:off x="3200400" y="3276600"/>
            <a:ext cx="2514600" cy="1752600"/>
          </a:xfrm>
          <a:prstGeom prst="ellipse">
            <a:avLst/>
          </a:prstGeom>
          <a:solidFill>
            <a:srgbClr val="FF0000">
              <a:alpha val="27843"/>
            </a:srgbClr>
          </a:solidFill>
          <a:ln w="9525">
            <a:solidFill>
              <a:schemeClr val="tx1"/>
            </a:solidFill>
            <a:round/>
            <a:headEnd/>
            <a:tailEnd/>
          </a:ln>
        </p:spPr>
        <p:txBody>
          <a:bodyPr wrap="none" anchor="ctr"/>
          <a:lstStyle/>
          <a:p>
            <a:endParaRPr lang="en-US"/>
          </a:p>
        </p:txBody>
      </p:sp>
      <p:sp>
        <p:nvSpPr>
          <p:cNvPr id="599044" name="Text Box 4"/>
          <p:cNvSpPr txBox="1">
            <a:spLocks noChangeArrowheads="1"/>
          </p:cNvSpPr>
          <p:nvPr/>
        </p:nvSpPr>
        <p:spPr bwMode="auto">
          <a:xfrm>
            <a:off x="1219200" y="5181600"/>
            <a:ext cx="2342308" cy="720197"/>
          </a:xfrm>
          <a:prstGeom prst="rect">
            <a:avLst/>
          </a:prstGeom>
          <a:noFill/>
          <a:ln w="9525">
            <a:noFill/>
            <a:miter lim="800000"/>
            <a:headEnd/>
            <a:tailEnd/>
          </a:ln>
        </p:spPr>
        <p:txBody>
          <a:bodyPr wrap="none">
            <a:spAutoFit/>
          </a:bodyPr>
          <a:lstStyle/>
          <a:p>
            <a:pPr>
              <a:lnSpc>
                <a:spcPct val="85000"/>
              </a:lnSpc>
            </a:pPr>
            <a:r>
              <a:rPr lang="en-US" b="1" dirty="0" smtClean="0">
                <a:solidFill>
                  <a:srgbClr val="FF0000"/>
                </a:solidFill>
              </a:rPr>
              <a:t>Dopamine </a:t>
            </a:r>
            <a:endParaRPr lang="en-US" b="1" dirty="0">
              <a:solidFill>
                <a:srgbClr val="FF0000"/>
              </a:solidFill>
            </a:endParaRPr>
          </a:p>
          <a:p>
            <a:pPr>
              <a:lnSpc>
                <a:spcPct val="85000"/>
              </a:lnSpc>
            </a:pPr>
            <a:r>
              <a:rPr lang="en-US" b="1" dirty="0">
                <a:solidFill>
                  <a:srgbClr val="FF0000"/>
                </a:solidFill>
              </a:rPr>
              <a:t>reward </a:t>
            </a:r>
            <a:r>
              <a:rPr lang="en-US" b="1" dirty="0" smtClean="0">
                <a:solidFill>
                  <a:srgbClr val="FF0000"/>
                </a:solidFill>
              </a:rPr>
              <a:t>system</a:t>
            </a:r>
          </a:p>
        </p:txBody>
      </p:sp>
      <p:sp>
        <p:nvSpPr>
          <p:cNvPr id="599045" name="Oval 5"/>
          <p:cNvSpPr>
            <a:spLocks noChangeArrowheads="1"/>
          </p:cNvSpPr>
          <p:nvPr/>
        </p:nvSpPr>
        <p:spPr bwMode="auto">
          <a:xfrm rot="3180000">
            <a:off x="2872582" y="2034381"/>
            <a:ext cx="990600" cy="1951037"/>
          </a:xfrm>
          <a:prstGeom prst="ellipse">
            <a:avLst/>
          </a:prstGeom>
          <a:solidFill>
            <a:srgbClr val="0000FF">
              <a:alpha val="25882"/>
            </a:srgbClr>
          </a:solidFill>
          <a:ln w="9525">
            <a:solidFill>
              <a:schemeClr val="tx1"/>
            </a:solidFill>
            <a:round/>
            <a:headEnd/>
            <a:tailEnd/>
          </a:ln>
        </p:spPr>
        <p:txBody>
          <a:bodyPr wrap="none" anchor="ctr"/>
          <a:lstStyle/>
          <a:p>
            <a:endParaRPr lang="en-US"/>
          </a:p>
        </p:txBody>
      </p:sp>
      <p:sp>
        <p:nvSpPr>
          <p:cNvPr id="599046" name="Text Box 6"/>
          <p:cNvSpPr txBox="1">
            <a:spLocks noChangeArrowheads="1"/>
          </p:cNvSpPr>
          <p:nvPr/>
        </p:nvSpPr>
        <p:spPr bwMode="auto">
          <a:xfrm>
            <a:off x="1143000" y="1339850"/>
            <a:ext cx="1216025" cy="714375"/>
          </a:xfrm>
          <a:prstGeom prst="rect">
            <a:avLst/>
          </a:prstGeom>
          <a:noFill/>
          <a:ln w="9525">
            <a:noFill/>
            <a:miter lim="800000"/>
            <a:headEnd/>
            <a:tailEnd/>
          </a:ln>
        </p:spPr>
        <p:txBody>
          <a:bodyPr wrap="none">
            <a:spAutoFit/>
          </a:bodyPr>
          <a:lstStyle/>
          <a:p>
            <a:pPr>
              <a:lnSpc>
                <a:spcPct val="85000"/>
              </a:lnSpc>
            </a:pPr>
            <a:r>
              <a:rPr lang="en-US" b="1">
                <a:solidFill>
                  <a:srgbClr val="0000FF"/>
                </a:solidFill>
              </a:rPr>
              <a:t>Frontal</a:t>
            </a:r>
          </a:p>
          <a:p>
            <a:pPr>
              <a:lnSpc>
                <a:spcPct val="85000"/>
              </a:lnSpc>
            </a:pPr>
            <a:r>
              <a:rPr lang="en-US" b="1">
                <a:solidFill>
                  <a:srgbClr val="0000FF"/>
                </a:solidFill>
              </a:rPr>
              <a:t>cortex</a:t>
            </a:r>
          </a:p>
        </p:txBody>
      </p:sp>
      <p:sp>
        <p:nvSpPr>
          <p:cNvPr id="599049" name="Line 9"/>
          <p:cNvSpPr>
            <a:spLocks noChangeShapeType="1"/>
          </p:cNvSpPr>
          <p:nvPr/>
        </p:nvSpPr>
        <p:spPr bwMode="auto">
          <a:xfrm>
            <a:off x="2133600" y="2057400"/>
            <a:ext cx="685800" cy="609600"/>
          </a:xfrm>
          <a:prstGeom prst="line">
            <a:avLst/>
          </a:prstGeom>
          <a:noFill/>
          <a:ln w="63500">
            <a:solidFill>
              <a:srgbClr val="0000FF"/>
            </a:solidFill>
            <a:round/>
            <a:headEnd/>
            <a:tailEnd type="triangle" w="med" len="med"/>
          </a:ln>
        </p:spPr>
        <p:txBody>
          <a:bodyPr/>
          <a:lstStyle/>
          <a:p>
            <a:endParaRPr lang="en-US"/>
          </a:p>
        </p:txBody>
      </p:sp>
      <p:sp>
        <p:nvSpPr>
          <p:cNvPr id="599050" name="Line 10"/>
          <p:cNvSpPr>
            <a:spLocks noChangeShapeType="1"/>
          </p:cNvSpPr>
          <p:nvPr/>
        </p:nvSpPr>
        <p:spPr bwMode="auto">
          <a:xfrm flipV="1">
            <a:off x="3657600" y="4419600"/>
            <a:ext cx="381000" cy="685800"/>
          </a:xfrm>
          <a:prstGeom prst="line">
            <a:avLst/>
          </a:prstGeom>
          <a:noFill/>
          <a:ln w="63500">
            <a:solidFill>
              <a:srgbClr val="FF0000"/>
            </a:solidFill>
            <a:round/>
            <a:headEnd/>
            <a:tailEnd type="triangle" w="med" len="med"/>
          </a:ln>
        </p:spPr>
        <p:txBody>
          <a:bodyPr/>
          <a:lstStyle/>
          <a:p>
            <a:endParaRPr lang="en-US"/>
          </a:p>
        </p:txBody>
      </p:sp>
      <p:sp>
        <p:nvSpPr>
          <p:cNvPr id="26636" name="Text Box 12"/>
          <p:cNvSpPr txBox="1">
            <a:spLocks noChangeArrowheads="1"/>
          </p:cNvSpPr>
          <p:nvPr/>
        </p:nvSpPr>
        <p:spPr bwMode="auto">
          <a:xfrm>
            <a:off x="1676400" y="152400"/>
            <a:ext cx="5735638" cy="579438"/>
          </a:xfrm>
          <a:prstGeom prst="rect">
            <a:avLst/>
          </a:prstGeom>
          <a:noFill/>
          <a:ln w="9525">
            <a:noFill/>
            <a:miter lim="800000"/>
            <a:headEnd/>
            <a:tailEnd/>
          </a:ln>
        </p:spPr>
        <p:txBody>
          <a:bodyPr wrap="none">
            <a:spAutoFit/>
          </a:bodyPr>
          <a:lstStyle/>
          <a:p>
            <a:pPr algn="ctr"/>
            <a:r>
              <a:rPr lang="en-US" sz="3200">
                <a:solidFill>
                  <a:srgbClr val="FF0000"/>
                </a:solidFill>
              </a:rPr>
              <a:t>Affective</a:t>
            </a:r>
            <a:r>
              <a:rPr lang="en-US" sz="3200"/>
              <a:t> </a:t>
            </a:r>
            <a:r>
              <a:rPr lang="en-US" sz="3200">
                <a:latin typeface="Arial" charset="0"/>
              </a:rPr>
              <a:t>vs. </a:t>
            </a:r>
            <a:r>
              <a:rPr lang="en-US" sz="3200">
                <a:solidFill>
                  <a:srgbClr val="0000FF"/>
                </a:solidFill>
              </a:rPr>
              <a:t>Analytic</a:t>
            </a:r>
            <a:r>
              <a:rPr lang="en-US" sz="3200"/>
              <a:t> </a:t>
            </a:r>
            <a:r>
              <a:rPr lang="en-US" sz="3200">
                <a:latin typeface="Arial" charset="0"/>
              </a:rPr>
              <a:t>Cognition</a:t>
            </a:r>
          </a:p>
        </p:txBody>
      </p:sp>
      <p:sp>
        <p:nvSpPr>
          <p:cNvPr id="599053" name="Oval 13"/>
          <p:cNvSpPr>
            <a:spLocks noChangeArrowheads="1"/>
          </p:cNvSpPr>
          <p:nvPr/>
        </p:nvSpPr>
        <p:spPr bwMode="auto">
          <a:xfrm>
            <a:off x="2590800" y="3429000"/>
            <a:ext cx="914400" cy="914400"/>
          </a:xfrm>
          <a:prstGeom prst="ellipse">
            <a:avLst/>
          </a:prstGeom>
          <a:solidFill>
            <a:srgbClr val="993366">
              <a:alpha val="50195"/>
            </a:srgbClr>
          </a:solidFill>
          <a:ln w="9525">
            <a:solidFill>
              <a:schemeClr val="tx1"/>
            </a:solidFill>
            <a:round/>
            <a:headEnd/>
            <a:tailEnd/>
          </a:ln>
        </p:spPr>
        <p:txBody>
          <a:bodyPr wrap="none" anchor="ctr"/>
          <a:lstStyle/>
          <a:p>
            <a:endParaRPr lang="en-US"/>
          </a:p>
        </p:txBody>
      </p:sp>
      <p:sp>
        <p:nvSpPr>
          <p:cNvPr id="599054" name="Line 14"/>
          <p:cNvSpPr>
            <a:spLocks noChangeShapeType="1"/>
          </p:cNvSpPr>
          <p:nvPr/>
        </p:nvSpPr>
        <p:spPr bwMode="auto">
          <a:xfrm>
            <a:off x="1219200" y="3810000"/>
            <a:ext cx="1295400" cy="0"/>
          </a:xfrm>
          <a:prstGeom prst="line">
            <a:avLst/>
          </a:prstGeom>
          <a:noFill/>
          <a:ln w="76200">
            <a:solidFill>
              <a:srgbClr val="993366"/>
            </a:solidFill>
            <a:round/>
            <a:headEnd/>
            <a:tailEnd type="triangle" w="med" len="med"/>
          </a:ln>
        </p:spPr>
        <p:txBody>
          <a:bodyPr/>
          <a:lstStyle/>
          <a:p>
            <a:endParaRPr lang="en-US"/>
          </a:p>
        </p:txBody>
      </p:sp>
      <p:sp>
        <p:nvSpPr>
          <p:cNvPr id="599055" name="Text Box 15"/>
          <p:cNvSpPr txBox="1">
            <a:spLocks noChangeArrowheads="1"/>
          </p:cNvSpPr>
          <p:nvPr/>
        </p:nvSpPr>
        <p:spPr bwMode="auto">
          <a:xfrm>
            <a:off x="136525" y="3392488"/>
            <a:ext cx="1235075" cy="1187450"/>
          </a:xfrm>
          <a:prstGeom prst="rect">
            <a:avLst/>
          </a:prstGeom>
          <a:noFill/>
          <a:ln w="9525">
            <a:noFill/>
            <a:miter lim="800000"/>
            <a:headEnd/>
            <a:tailEnd/>
          </a:ln>
        </p:spPr>
        <p:txBody>
          <a:bodyPr wrap="none">
            <a:spAutoFit/>
          </a:bodyPr>
          <a:lstStyle/>
          <a:p>
            <a:r>
              <a:rPr lang="en-US" b="1">
                <a:solidFill>
                  <a:srgbClr val="990099"/>
                </a:solidFill>
              </a:rPr>
              <a:t>mPFC</a:t>
            </a:r>
          </a:p>
          <a:p>
            <a:r>
              <a:rPr lang="en-US" b="1">
                <a:solidFill>
                  <a:srgbClr val="990099"/>
                </a:solidFill>
              </a:rPr>
              <a:t>mOFC</a:t>
            </a:r>
          </a:p>
          <a:p>
            <a:r>
              <a:rPr lang="en-US" b="1">
                <a:solidFill>
                  <a:srgbClr val="990099"/>
                </a:solidFill>
              </a:rPr>
              <a:t>vmPFC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90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90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9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90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90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90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90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0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9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3" grpId="0" animBg="1"/>
      <p:bldP spid="599044" grpId="0"/>
      <p:bldP spid="599045" grpId="0" animBg="1"/>
      <p:bldP spid="599046" grpId="0"/>
      <p:bldP spid="599049" grpId="0" animBg="1"/>
      <p:bldP spid="599050" grpId="0" animBg="1"/>
      <p:bldP spid="599053" grpId="0" animBg="1"/>
      <p:bldP spid="599054" grpId="0" animBg="1"/>
      <p:bldP spid="5990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152400" y="1676400"/>
            <a:ext cx="9144000" cy="4343400"/>
          </a:xfrm>
        </p:spPr>
        <p:txBody>
          <a:bodyPr/>
          <a:lstStyle/>
          <a:p>
            <a:pPr eaLnBrk="1" hangingPunct="1"/>
            <a:r>
              <a:rPr lang="en-US" dirty="0" smtClean="0"/>
              <a:t>Hypothesize that the </a:t>
            </a:r>
            <a:r>
              <a:rPr lang="en-US" dirty="0" err="1" smtClean="0"/>
              <a:t>fronto</a:t>
            </a:r>
            <a:r>
              <a:rPr lang="en-US" dirty="0" smtClean="0"/>
              <a:t>-parietal system (PFC) is patient</a:t>
            </a:r>
          </a:p>
          <a:p>
            <a:pPr eaLnBrk="1" hangingPunct="1"/>
            <a:r>
              <a:rPr lang="en-US" dirty="0" smtClean="0"/>
              <a:t>Hypothesize that dopamine reward system (DRS) is impatient.</a:t>
            </a:r>
          </a:p>
          <a:p>
            <a:pPr eaLnBrk="1" hangingPunct="1"/>
            <a:r>
              <a:rPr lang="en-US" dirty="0" smtClean="0"/>
              <a:t>Then integrated preferences are quasi-hyperbolic</a:t>
            </a:r>
          </a:p>
          <a:p>
            <a:pPr eaLnBrk="1" hangingPunct="1"/>
            <a:endParaRPr lang="en-US" dirty="0" smtClean="0"/>
          </a:p>
          <a:p>
            <a:pPr eaLnBrk="1" hangingPunct="1">
              <a:buFontTx/>
              <a:buNone/>
            </a:pPr>
            <a:r>
              <a:rPr lang="en-US" dirty="0" smtClean="0">
                <a:cs typeface="Arial" charset="0"/>
              </a:rPr>
              <a:t>        </a:t>
            </a:r>
            <a:endParaRPr lang="en-US" dirty="0" smtClean="0">
              <a:solidFill>
                <a:srgbClr val="6666FF"/>
              </a:solidFill>
              <a:latin typeface="Symbol" charset="2"/>
              <a:cs typeface="Arial" charset="0"/>
            </a:endParaRPr>
          </a:p>
          <a:p>
            <a:pPr eaLnBrk="1" hangingPunct="1"/>
            <a:endParaRPr lang="en-US" dirty="0" smtClean="0"/>
          </a:p>
        </p:txBody>
      </p:sp>
      <p:sp>
        <p:nvSpPr>
          <p:cNvPr id="29699" name="Rectangle 2"/>
          <p:cNvSpPr>
            <a:spLocks noGrp="1" noChangeArrowheads="1"/>
          </p:cNvSpPr>
          <p:nvPr>
            <p:ph type="title"/>
          </p:nvPr>
        </p:nvSpPr>
        <p:spPr>
          <a:xfrm>
            <a:off x="685800" y="304800"/>
            <a:ext cx="7772400" cy="1143000"/>
          </a:xfrm>
        </p:spPr>
        <p:txBody>
          <a:bodyPr/>
          <a:lstStyle/>
          <a:p>
            <a:pPr eaLnBrk="1" hangingPunct="1"/>
            <a:r>
              <a:rPr lang="en-US" smtClean="0">
                <a:cs typeface="Arial" charset="0"/>
              </a:rPr>
              <a:t>Relationship to quasi-hyperbolic model</a:t>
            </a:r>
          </a:p>
        </p:txBody>
      </p:sp>
      <p:graphicFrame>
        <p:nvGraphicFramePr>
          <p:cNvPr id="7" name="Table 6"/>
          <p:cNvGraphicFramePr>
            <a:graphicFrameLocks noGrp="1"/>
          </p:cNvGraphicFramePr>
          <p:nvPr/>
        </p:nvGraphicFramePr>
        <p:xfrm>
          <a:off x="228600" y="3581400"/>
          <a:ext cx="8762999" cy="3047999"/>
        </p:xfrm>
        <a:graphic>
          <a:graphicData uri="http://schemas.openxmlformats.org/drawingml/2006/table">
            <a:tbl>
              <a:tblPr firstRow="1" bandRow="1">
                <a:tableStyleId>{5C22544A-7EE6-4342-B048-85BDC9FD1C3A}</a:tableStyleId>
              </a:tblPr>
              <a:tblGrid>
                <a:gridCol w="2438401"/>
                <a:gridCol w="228600"/>
                <a:gridCol w="1088570"/>
                <a:gridCol w="1251857"/>
                <a:gridCol w="1251857"/>
                <a:gridCol w="1251857"/>
                <a:gridCol w="1251857"/>
              </a:tblGrid>
              <a:tr h="627529">
                <a:tc>
                  <a:txBody>
                    <a:bodyPr/>
                    <a:lstStyle/>
                    <a:p>
                      <a:endParaRPr lang="en-US" sz="2800" dirty="0"/>
                    </a:p>
                  </a:txBody>
                  <a:tcPr>
                    <a:solidFill>
                      <a:srgbClr val="008000"/>
                    </a:solidFill>
                  </a:tcPr>
                </a:tc>
                <a:tc>
                  <a:txBody>
                    <a:bodyPr/>
                    <a:lstStyle/>
                    <a:p>
                      <a:endParaRPr lang="en-US" sz="2800" dirty="0"/>
                    </a:p>
                  </a:txBody>
                  <a:tcPr>
                    <a:solidFill>
                      <a:srgbClr val="008000"/>
                    </a:solidFill>
                  </a:tcPr>
                </a:tc>
                <a:tc>
                  <a:txBody>
                    <a:bodyPr/>
                    <a:lstStyle/>
                    <a:p>
                      <a:pPr algn="ctr"/>
                      <a:r>
                        <a:rPr lang="en-US" sz="2800" dirty="0" smtClean="0"/>
                        <a:t>now</a:t>
                      </a:r>
                      <a:endParaRPr lang="en-US" sz="2800" dirty="0"/>
                    </a:p>
                  </a:txBody>
                  <a:tcPr>
                    <a:solidFill>
                      <a:srgbClr val="008000"/>
                    </a:solidFill>
                  </a:tcPr>
                </a:tc>
                <a:tc>
                  <a:txBody>
                    <a:bodyPr/>
                    <a:lstStyle/>
                    <a:p>
                      <a:pPr algn="ctr"/>
                      <a:r>
                        <a:rPr lang="en-US" sz="2800" dirty="0" smtClean="0"/>
                        <a:t>t+1</a:t>
                      </a:r>
                      <a:endParaRPr lang="en-US" sz="2800" dirty="0"/>
                    </a:p>
                  </a:txBody>
                  <a:tcPr>
                    <a:solidFill>
                      <a:srgbClr val="008000"/>
                    </a:solidFill>
                  </a:tcPr>
                </a:tc>
                <a:tc>
                  <a:txBody>
                    <a:bodyPr/>
                    <a:lstStyle/>
                    <a:p>
                      <a:pPr algn="ctr"/>
                      <a:r>
                        <a:rPr lang="en-US" sz="2800" dirty="0" smtClean="0"/>
                        <a:t>t+2</a:t>
                      </a:r>
                    </a:p>
                  </a:txBody>
                  <a:tcPr>
                    <a:solidFill>
                      <a:srgbClr val="008000"/>
                    </a:solidFill>
                  </a:tcPr>
                </a:tc>
                <a:tc>
                  <a:txBody>
                    <a:bodyPr/>
                    <a:lstStyle/>
                    <a:p>
                      <a:pPr algn="ctr"/>
                      <a:r>
                        <a:rPr lang="en-US" sz="2800" dirty="0" smtClean="0"/>
                        <a:t>t+3</a:t>
                      </a:r>
                    </a:p>
                  </a:txBody>
                  <a:tcPr>
                    <a:solidFill>
                      <a:srgbClr val="008000"/>
                    </a:solidFill>
                  </a:tcPr>
                </a:tc>
                <a:tc>
                  <a:txBody>
                    <a:bodyPr/>
                    <a:lstStyle/>
                    <a:p>
                      <a:endParaRPr lang="en-US" sz="2800" dirty="0"/>
                    </a:p>
                  </a:txBody>
                  <a:tcPr>
                    <a:solidFill>
                      <a:srgbClr val="008000"/>
                    </a:solidFill>
                  </a:tcPr>
                </a:tc>
              </a:tr>
              <a:tr h="597647">
                <a:tc>
                  <a:txBody>
                    <a:bodyPr/>
                    <a:lstStyle/>
                    <a:p>
                      <a:r>
                        <a:rPr lang="en-US" sz="2800" dirty="0" smtClean="0"/>
                        <a:t>PFC</a:t>
                      </a:r>
                      <a:endParaRPr lang="en-US" sz="2800" dirty="0"/>
                    </a:p>
                  </a:txBody>
                  <a:tcPr>
                    <a:solidFill>
                      <a:srgbClr val="6699FF"/>
                    </a:solidFill>
                  </a:tcPr>
                </a:tc>
                <a:tc>
                  <a:txBody>
                    <a:bodyPr/>
                    <a:lstStyle/>
                    <a:p>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pPr algn="ctr"/>
                      <a:r>
                        <a:rPr lang="en-US" sz="2800" dirty="0" smtClean="0"/>
                        <a:t>1</a:t>
                      </a:r>
                      <a:endParaRPr lang="en-US" sz="2800" dirty="0"/>
                    </a:p>
                  </a:txBody>
                  <a:tcPr>
                    <a:solidFill>
                      <a:srgbClr val="6699FF"/>
                    </a:solidFill>
                  </a:tcPr>
                </a:tc>
                <a:tc>
                  <a:txBody>
                    <a:bodyPr/>
                    <a:lstStyle/>
                    <a:p>
                      <a:r>
                        <a:rPr lang="en-US" sz="2800" dirty="0" smtClean="0"/>
                        <a:t>…</a:t>
                      </a:r>
                      <a:endParaRPr lang="en-US" sz="2800" dirty="0"/>
                    </a:p>
                  </a:txBody>
                  <a:tcPr>
                    <a:solidFill>
                      <a:srgbClr val="6699FF"/>
                    </a:solidFill>
                  </a:tcPr>
                </a:tc>
              </a:tr>
              <a:tr h="6275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DRS</a:t>
                      </a:r>
                    </a:p>
                  </a:txBody>
                  <a:tcPr>
                    <a:solidFill>
                      <a:srgbClr val="FF0000"/>
                    </a:solidFill>
                  </a:tcPr>
                </a:tc>
                <a:tc>
                  <a:txBody>
                    <a:bodyPr/>
                    <a:lstStyle/>
                    <a:p>
                      <a:endParaRPr lang="en-US" sz="2800"/>
                    </a:p>
                  </a:txBody>
                  <a:tcPr>
                    <a:solidFill>
                      <a:srgbClr val="FF0000"/>
                    </a:solidFill>
                  </a:tcPr>
                </a:tc>
                <a:tc>
                  <a:txBody>
                    <a:bodyPr/>
                    <a:lstStyle/>
                    <a:p>
                      <a:pPr algn="ctr"/>
                      <a:r>
                        <a:rPr lang="en-US" sz="2800" dirty="0" smtClean="0"/>
                        <a:t>1</a:t>
                      </a:r>
                      <a:endParaRPr lang="en-US" sz="2800" dirty="0"/>
                    </a:p>
                  </a:txBody>
                  <a:tcPr>
                    <a:solidFill>
                      <a:srgbClr val="FF0000"/>
                    </a:solidFill>
                  </a:tcPr>
                </a:tc>
                <a:tc>
                  <a:txBody>
                    <a:bodyPr/>
                    <a:lstStyle/>
                    <a:p>
                      <a:pPr algn="ctr"/>
                      <a:r>
                        <a:rPr lang="en-US" sz="2800" dirty="0" smtClean="0"/>
                        <a:t>0</a:t>
                      </a:r>
                      <a:endParaRPr lang="en-US" sz="2800" dirty="0"/>
                    </a:p>
                  </a:txBody>
                  <a:tcPr>
                    <a:solidFill>
                      <a:srgbClr val="FF0000"/>
                    </a:solidFill>
                  </a:tcPr>
                </a:tc>
                <a:tc>
                  <a:txBody>
                    <a:bodyPr/>
                    <a:lstStyle/>
                    <a:p>
                      <a:pPr algn="ctr"/>
                      <a:r>
                        <a:rPr lang="en-US" sz="2800" dirty="0" smtClean="0"/>
                        <a:t>0</a:t>
                      </a:r>
                      <a:endParaRPr lang="en-US" sz="2800" dirty="0"/>
                    </a:p>
                  </a:txBody>
                  <a:tcPr>
                    <a:solidFill>
                      <a:srgbClr val="FF0000"/>
                    </a:solidFill>
                  </a:tcPr>
                </a:tc>
                <a:tc>
                  <a:txBody>
                    <a:bodyPr/>
                    <a:lstStyle/>
                    <a:p>
                      <a:pPr algn="ctr"/>
                      <a:r>
                        <a:rPr lang="en-US" sz="2800" dirty="0" smtClean="0"/>
                        <a:t>0</a:t>
                      </a:r>
                      <a:endParaRPr lang="en-US" sz="2800" dirty="0"/>
                    </a:p>
                  </a:txBody>
                  <a:tcPr>
                    <a:solidFill>
                      <a:srgbClr val="FF0000"/>
                    </a:solidFill>
                  </a:tcPr>
                </a:tc>
                <a:tc>
                  <a:txBody>
                    <a:bodyPr/>
                    <a:lstStyle/>
                    <a:p>
                      <a:r>
                        <a:rPr lang="en-US" sz="2800" dirty="0" smtClean="0"/>
                        <a:t>…</a:t>
                      </a:r>
                      <a:endParaRPr lang="en-US" sz="2800" dirty="0"/>
                    </a:p>
                  </a:txBody>
                  <a:tcPr>
                    <a:solidFill>
                      <a:srgbClr val="FF0000"/>
                    </a:solidFill>
                  </a:tcPr>
                </a:tc>
              </a:tr>
              <a:tr h="597647">
                <a:tc>
                  <a:txBody>
                    <a:bodyPr/>
                    <a:lstStyle/>
                    <a:p>
                      <a:r>
                        <a:rPr lang="en-US" sz="2800" dirty="0" smtClean="0"/>
                        <a:t>Total</a:t>
                      </a:r>
                      <a:endParaRPr lang="en-US" sz="2800" dirty="0"/>
                    </a:p>
                  </a:txBody>
                  <a:tcPr/>
                </a:tc>
                <a:tc>
                  <a:txBody>
                    <a:bodyPr/>
                    <a:lstStyle/>
                    <a:p>
                      <a:endParaRPr lang="en-US" sz="2800" dirty="0"/>
                    </a:p>
                  </a:txBody>
                  <a:tcPr/>
                </a:tc>
                <a:tc>
                  <a:txBody>
                    <a:bodyPr/>
                    <a:lstStyle/>
                    <a:p>
                      <a:pPr algn="ctr"/>
                      <a:r>
                        <a:rPr lang="en-US" sz="2800" dirty="0" smtClean="0"/>
                        <a:t>2</a:t>
                      </a:r>
                      <a:endParaRPr lang="en-US" sz="2800" dirty="0"/>
                    </a:p>
                  </a:txBody>
                  <a:tcPr/>
                </a:tc>
                <a:tc>
                  <a:txBody>
                    <a:bodyPr/>
                    <a:lstStyle/>
                    <a:p>
                      <a:pPr algn="ctr"/>
                      <a:r>
                        <a:rPr lang="en-US" sz="2800" dirty="0" smtClean="0"/>
                        <a:t>1</a:t>
                      </a:r>
                      <a:endParaRPr lang="en-US" sz="2800" dirty="0"/>
                    </a:p>
                  </a:txBody>
                  <a:tcPr/>
                </a:tc>
                <a:tc>
                  <a:txBody>
                    <a:bodyPr/>
                    <a:lstStyle/>
                    <a:p>
                      <a:pPr algn="ctr"/>
                      <a:r>
                        <a:rPr lang="en-US" sz="2800" dirty="0" smtClean="0"/>
                        <a:t>1</a:t>
                      </a:r>
                      <a:endParaRPr lang="en-US" sz="2800" dirty="0"/>
                    </a:p>
                  </a:txBody>
                  <a:tcPr/>
                </a:tc>
                <a:tc>
                  <a:txBody>
                    <a:bodyPr/>
                    <a:lstStyle/>
                    <a:p>
                      <a:pPr algn="ctr"/>
                      <a:r>
                        <a:rPr lang="en-US" sz="2800" dirty="0" smtClean="0"/>
                        <a:t>1</a:t>
                      </a:r>
                      <a:endParaRPr lang="en-US" sz="2800" dirty="0"/>
                    </a:p>
                  </a:txBody>
                  <a:tcPr/>
                </a:tc>
                <a:tc>
                  <a:txBody>
                    <a:bodyPr/>
                    <a:lstStyle/>
                    <a:p>
                      <a:r>
                        <a:rPr lang="en-US" sz="2800" dirty="0" smtClean="0"/>
                        <a:t>…</a:t>
                      </a:r>
                      <a:endParaRPr lang="en-US" sz="2800" dirty="0"/>
                    </a:p>
                  </a:txBody>
                  <a:tcPr/>
                </a:tc>
              </a:tr>
              <a:tr h="597647">
                <a:tc>
                  <a:txBody>
                    <a:bodyPr/>
                    <a:lstStyle/>
                    <a:p>
                      <a:r>
                        <a:rPr lang="en-US" sz="2800" dirty="0" smtClean="0"/>
                        <a:t>Total</a:t>
                      </a:r>
                      <a:r>
                        <a:rPr lang="en-US" sz="2800" baseline="0" dirty="0" smtClean="0"/>
                        <a:t> </a:t>
                      </a:r>
                      <a:r>
                        <a:rPr lang="en-US" sz="2800" baseline="0" dirty="0" err="1" smtClean="0"/>
                        <a:t>normed</a:t>
                      </a:r>
                      <a:endParaRPr lang="en-US" sz="2800" dirty="0"/>
                    </a:p>
                  </a:txBody>
                  <a:tcPr/>
                </a:tc>
                <a:tc>
                  <a:txBody>
                    <a:bodyPr/>
                    <a:lstStyle/>
                    <a:p>
                      <a:endParaRPr lang="en-US" sz="2800" dirty="0"/>
                    </a:p>
                  </a:txBody>
                  <a:tcPr/>
                </a:tc>
                <a:tc>
                  <a:txBody>
                    <a:bodyPr/>
                    <a:lstStyle/>
                    <a:p>
                      <a:pPr algn="ctr"/>
                      <a:r>
                        <a:rPr lang="en-US" sz="2800" dirty="0" smtClean="0"/>
                        <a:t>1</a:t>
                      </a:r>
                      <a:endParaRPr lang="en-US" sz="2800" dirty="0"/>
                    </a:p>
                  </a:txBody>
                  <a:tcPr/>
                </a:tc>
                <a:tc>
                  <a:txBody>
                    <a:bodyPr/>
                    <a:lstStyle/>
                    <a:p>
                      <a:pPr algn="ctr"/>
                      <a:r>
                        <a:rPr lang="en-US" sz="2800" dirty="0" smtClean="0"/>
                        <a:t>1/2</a:t>
                      </a:r>
                      <a:endParaRPr lang="en-US" sz="2800" dirty="0"/>
                    </a:p>
                  </a:txBody>
                  <a:tcPr/>
                </a:tc>
                <a:tc>
                  <a:txBody>
                    <a:bodyPr/>
                    <a:lstStyle/>
                    <a:p>
                      <a:pPr algn="ctr"/>
                      <a:r>
                        <a:rPr lang="en-US" sz="2800" dirty="0" smtClean="0"/>
                        <a:t>1/2</a:t>
                      </a:r>
                      <a:endParaRPr lang="en-US" sz="2800" dirty="0"/>
                    </a:p>
                  </a:txBody>
                  <a:tcPr/>
                </a:tc>
                <a:tc>
                  <a:txBody>
                    <a:bodyPr/>
                    <a:lstStyle/>
                    <a:p>
                      <a:pPr algn="ctr"/>
                      <a:r>
                        <a:rPr lang="en-US" sz="2800" dirty="0" smtClean="0"/>
                        <a:t>1/2</a:t>
                      </a:r>
                      <a:endParaRPr lang="en-US" sz="2800" dirty="0"/>
                    </a:p>
                  </a:txBody>
                  <a:tcPr/>
                </a:tc>
                <a:tc>
                  <a:txBody>
                    <a:bodyPr/>
                    <a:lstStyle/>
                    <a:p>
                      <a:r>
                        <a:rPr lang="en-US" sz="2800" dirty="0" smtClean="0"/>
                        <a:t>…</a:t>
                      </a:r>
                      <a:endParaRPr lang="en-US" sz="2800" dirty="0"/>
                    </a:p>
                  </a:txBody>
                  <a:tcPr/>
                </a:tc>
              </a:tr>
            </a:tbl>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1143000"/>
          </a:xfrm>
        </p:spPr>
        <p:txBody>
          <a:bodyPr/>
          <a:lstStyle/>
          <a:p>
            <a:pPr eaLnBrk="1" hangingPunct="1"/>
            <a:r>
              <a:rPr lang="en-US" sz="2800" smtClean="0">
                <a:cs typeface="Arial" charset="0"/>
              </a:rPr>
              <a:t>Relationship to quasi-hyperbolic model</a:t>
            </a:r>
          </a:p>
        </p:txBody>
      </p:sp>
      <p:sp>
        <p:nvSpPr>
          <p:cNvPr id="28675" name="Rectangle 3"/>
          <p:cNvSpPr>
            <a:spLocks noGrp="1" noChangeArrowheads="1"/>
          </p:cNvSpPr>
          <p:nvPr>
            <p:ph type="body" idx="1"/>
          </p:nvPr>
        </p:nvSpPr>
        <p:spPr>
          <a:xfrm>
            <a:off x="533400" y="1600200"/>
            <a:ext cx="8153400" cy="4343400"/>
          </a:xfrm>
        </p:spPr>
        <p:txBody>
          <a:bodyPr/>
          <a:lstStyle/>
          <a:p>
            <a:pPr eaLnBrk="1" hangingPunct="1"/>
            <a:r>
              <a:rPr lang="en-US" dirty="0"/>
              <a:t>Hypothesize that the </a:t>
            </a:r>
            <a:r>
              <a:rPr lang="en-US" dirty="0" err="1"/>
              <a:t>fronto</a:t>
            </a:r>
            <a:r>
              <a:rPr lang="en-US" dirty="0"/>
              <a:t>-parietal system is patient</a:t>
            </a:r>
          </a:p>
          <a:p>
            <a:pPr eaLnBrk="1" hangingPunct="1"/>
            <a:r>
              <a:rPr lang="en-US" dirty="0" smtClean="0"/>
              <a:t>Hypothesize that dopamine reward system is impatient.</a:t>
            </a:r>
          </a:p>
          <a:p>
            <a:pPr eaLnBrk="1" hangingPunct="1"/>
            <a:r>
              <a:rPr lang="en-US" dirty="0" smtClean="0"/>
              <a:t>Here’s one implementation of this idea:</a:t>
            </a:r>
          </a:p>
          <a:p>
            <a:pPr eaLnBrk="1" hangingPunct="1"/>
            <a:endParaRPr lang="en-US" dirty="0" smtClean="0"/>
          </a:p>
          <a:p>
            <a:pPr eaLnBrk="1" hangingPunct="1">
              <a:buFontTx/>
              <a:buNone/>
            </a:pPr>
            <a:r>
              <a:rPr lang="en-US" dirty="0" smtClean="0">
                <a:cs typeface="Arial" charset="0"/>
              </a:rPr>
              <a:t>        </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smtClean="0">
                <a:latin typeface="Symbol" charset="2"/>
                <a:cs typeface="Arial" charset="0"/>
              </a:rPr>
              <a:t>b [d</a:t>
            </a:r>
            <a:r>
              <a:rPr lang="en-US" dirty="0" smtClean="0">
                <a:cs typeface="Arial" charset="0"/>
              </a:rPr>
              <a:t>u</a:t>
            </a:r>
            <a:r>
              <a:rPr lang="en-US" baseline="-25000" dirty="0" smtClean="0">
                <a:cs typeface="Arial" charset="0"/>
              </a:rPr>
              <a:t>t+1 </a:t>
            </a:r>
            <a:r>
              <a:rPr lang="en-US" dirty="0" smtClean="0">
                <a:latin typeface="Symbol" charset="2"/>
                <a:cs typeface="Arial" charset="0"/>
              </a:rPr>
              <a:t> +   d</a:t>
            </a:r>
            <a:r>
              <a:rPr lang="en-US" baseline="30000" dirty="0" smtClean="0">
                <a:latin typeface="Symbol" charset="2"/>
                <a:cs typeface="Arial" charset="0"/>
              </a:rPr>
              <a:t>2</a:t>
            </a:r>
            <a:r>
              <a:rPr lang="en-US" dirty="0" smtClean="0">
                <a:cs typeface="Arial" charset="0"/>
              </a:rPr>
              <a:t>u</a:t>
            </a:r>
            <a:r>
              <a:rPr lang="en-US" baseline="-25000" dirty="0" smtClean="0">
                <a:cs typeface="Arial" charset="0"/>
              </a:rPr>
              <a:t>t+2</a:t>
            </a:r>
            <a:r>
              <a:rPr lang="en-US" dirty="0" smtClean="0">
                <a:latin typeface="Symbol" charset="2"/>
                <a:cs typeface="Arial" charset="0"/>
              </a:rPr>
              <a:t>  +   d</a:t>
            </a:r>
            <a:r>
              <a:rPr lang="en-US" baseline="30000" dirty="0" smtClean="0">
                <a:latin typeface="Symbol" charset="2"/>
                <a:cs typeface="Arial" charset="0"/>
              </a:rPr>
              <a:t>3</a:t>
            </a:r>
            <a:r>
              <a:rPr lang="en-US" dirty="0" smtClean="0">
                <a:cs typeface="Arial" charset="0"/>
              </a:rPr>
              <a:t>u</a:t>
            </a:r>
            <a:r>
              <a:rPr lang="en-US" baseline="-25000" dirty="0" smtClean="0">
                <a:cs typeface="Arial" charset="0"/>
              </a:rPr>
              <a:t>t+3 </a:t>
            </a:r>
            <a:r>
              <a:rPr lang="en-US" dirty="0" smtClean="0">
                <a:latin typeface="Symbol" charset="2"/>
                <a:cs typeface="Arial" charset="0"/>
              </a:rPr>
              <a:t> + ...]</a:t>
            </a:r>
          </a:p>
          <a:p>
            <a:pPr eaLnBrk="1" hangingPunct="1">
              <a:buFontTx/>
              <a:buNone/>
            </a:pPr>
            <a:r>
              <a:rPr lang="en-US" dirty="0" smtClean="0">
                <a:cs typeface="Arial" charset="0"/>
              </a:rPr>
              <a:t> (</a:t>
            </a:r>
            <a:r>
              <a:rPr lang="en-US" dirty="0" smtClean="0"/>
              <a:t>1/</a:t>
            </a:r>
            <a:r>
              <a:rPr lang="en-US" dirty="0" smtClean="0">
                <a:latin typeface="Symbol" charset="2"/>
              </a:rPr>
              <a:t>b</a:t>
            </a:r>
            <a:r>
              <a:rPr lang="en-US" dirty="0" smtClean="0">
                <a:cs typeface="Arial" charset="0"/>
              </a:rPr>
              <a:t>)</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smtClean="0"/>
              <a:t>1/</a:t>
            </a:r>
            <a:r>
              <a:rPr lang="en-US" dirty="0" smtClean="0">
                <a:latin typeface="Symbol" charset="2"/>
              </a:rPr>
              <a:t>b</a:t>
            </a:r>
            <a:r>
              <a:rPr lang="en-US" dirty="0" smtClean="0">
                <a:cs typeface="Arial" charset="0"/>
              </a:rPr>
              <a:t>)</a:t>
            </a:r>
            <a:r>
              <a:rPr lang="en-US" dirty="0" err="1" smtClean="0">
                <a:cs typeface="Arial" charset="0"/>
              </a:rPr>
              <a:t>u</a:t>
            </a:r>
            <a:r>
              <a:rPr lang="en-US" baseline="-25000" dirty="0" err="1" smtClean="0">
                <a:cs typeface="Arial" charset="0"/>
              </a:rPr>
              <a:t>t</a:t>
            </a:r>
            <a:r>
              <a:rPr lang="en-US" dirty="0" smtClean="0">
                <a:cs typeface="Arial" charset="0"/>
              </a:rPr>
              <a:t> +  </a:t>
            </a:r>
            <a:r>
              <a:rPr lang="en-US" dirty="0" smtClean="0">
                <a:latin typeface="Symbol" charset="2"/>
                <a:cs typeface="Arial" charset="0"/>
              </a:rPr>
              <a:t>d</a:t>
            </a:r>
            <a:r>
              <a:rPr lang="en-US" dirty="0" smtClean="0">
                <a:cs typeface="Arial" charset="0"/>
              </a:rPr>
              <a:t>u</a:t>
            </a:r>
            <a:r>
              <a:rPr lang="en-US" baseline="-25000" dirty="0" smtClean="0">
                <a:cs typeface="Arial" charset="0"/>
              </a:rPr>
              <a:t>t+1 </a:t>
            </a:r>
            <a:r>
              <a:rPr lang="en-US" dirty="0" smtClean="0">
                <a:latin typeface="Symbol" charset="2"/>
                <a:cs typeface="Arial" charset="0"/>
              </a:rPr>
              <a:t> +   d</a:t>
            </a:r>
            <a:r>
              <a:rPr lang="en-US" baseline="30000" dirty="0" smtClean="0">
                <a:latin typeface="Symbol" charset="2"/>
                <a:cs typeface="Arial" charset="0"/>
              </a:rPr>
              <a:t>2</a:t>
            </a:r>
            <a:r>
              <a:rPr lang="en-US" dirty="0" smtClean="0">
                <a:cs typeface="Arial" charset="0"/>
              </a:rPr>
              <a:t>u</a:t>
            </a:r>
            <a:r>
              <a:rPr lang="en-US" baseline="-25000" dirty="0" smtClean="0">
                <a:cs typeface="Arial" charset="0"/>
              </a:rPr>
              <a:t>t+2</a:t>
            </a:r>
            <a:r>
              <a:rPr lang="en-US" dirty="0" smtClean="0">
                <a:latin typeface="Symbol" charset="2"/>
                <a:cs typeface="Arial" charset="0"/>
              </a:rPr>
              <a:t>  +   d</a:t>
            </a:r>
            <a:r>
              <a:rPr lang="en-US" baseline="30000" dirty="0" smtClean="0">
                <a:latin typeface="Symbol" charset="2"/>
                <a:cs typeface="Arial" charset="0"/>
              </a:rPr>
              <a:t>3</a:t>
            </a:r>
            <a:r>
              <a:rPr lang="en-US" dirty="0" smtClean="0">
                <a:cs typeface="Arial" charset="0"/>
              </a:rPr>
              <a:t>u</a:t>
            </a:r>
            <a:r>
              <a:rPr lang="en-US" baseline="-25000" dirty="0" smtClean="0">
                <a:cs typeface="Arial" charset="0"/>
              </a:rPr>
              <a:t>t+3 </a:t>
            </a:r>
            <a:r>
              <a:rPr lang="en-US" dirty="0" smtClean="0">
                <a:latin typeface="Symbol" charset="2"/>
                <a:cs typeface="Arial" charset="0"/>
              </a:rPr>
              <a:t> + ...</a:t>
            </a:r>
          </a:p>
          <a:p>
            <a:pPr eaLnBrk="1" hangingPunct="1">
              <a:buFontTx/>
              <a:buNone/>
            </a:pPr>
            <a:r>
              <a:rPr lang="en-US" dirty="0" smtClean="0">
                <a:cs typeface="Arial" charset="0"/>
              </a:rPr>
              <a:t> (</a:t>
            </a:r>
            <a:r>
              <a:rPr lang="en-US" dirty="0" smtClean="0"/>
              <a:t>1/</a:t>
            </a:r>
            <a:r>
              <a:rPr lang="en-US" dirty="0" smtClean="0">
                <a:latin typeface="Symbol" charset="2"/>
              </a:rPr>
              <a:t>b</a:t>
            </a:r>
            <a:r>
              <a:rPr lang="en-US" dirty="0" smtClean="0">
                <a:cs typeface="Arial" charset="0"/>
              </a:rPr>
              <a:t>)</a:t>
            </a:r>
            <a:r>
              <a:rPr lang="en-US" dirty="0" err="1" smtClean="0">
                <a:cs typeface="Arial" charset="0"/>
              </a:rPr>
              <a:t>U</a:t>
            </a:r>
            <a:r>
              <a:rPr lang="en-US" baseline="-25000" dirty="0" err="1" smtClean="0">
                <a:cs typeface="Arial" charset="0"/>
              </a:rPr>
              <a:t>t</a:t>
            </a:r>
            <a:r>
              <a:rPr lang="en-US" dirty="0" smtClean="0">
                <a:cs typeface="Arial" charset="0"/>
              </a:rPr>
              <a:t> =</a:t>
            </a:r>
            <a:r>
              <a:rPr lang="en-US" dirty="0" smtClean="0">
                <a:solidFill>
                  <a:srgbClr val="FF0000"/>
                </a:solidFill>
                <a:cs typeface="Arial" charset="0"/>
              </a:rPr>
              <a:t>(</a:t>
            </a:r>
            <a:r>
              <a:rPr lang="en-US" dirty="0" smtClean="0">
                <a:solidFill>
                  <a:srgbClr val="FF0000"/>
                </a:solidFill>
              </a:rPr>
              <a:t>1/</a:t>
            </a:r>
            <a:r>
              <a:rPr lang="en-US" dirty="0" smtClean="0">
                <a:solidFill>
                  <a:srgbClr val="FF0000"/>
                </a:solidFill>
                <a:latin typeface="Symbol" charset="2"/>
              </a:rPr>
              <a:t>b-1</a:t>
            </a:r>
            <a:r>
              <a:rPr lang="en-US" dirty="0" smtClean="0">
                <a:solidFill>
                  <a:srgbClr val="FF0000"/>
                </a:solidFill>
                <a:cs typeface="Arial" charset="0"/>
              </a:rPr>
              <a:t>)</a:t>
            </a:r>
            <a:r>
              <a:rPr lang="en-US" dirty="0" err="1" smtClean="0">
                <a:solidFill>
                  <a:srgbClr val="FF0000"/>
                </a:solidFill>
                <a:cs typeface="Arial" charset="0"/>
              </a:rPr>
              <a:t>u</a:t>
            </a:r>
            <a:r>
              <a:rPr lang="en-US" baseline="-25000" dirty="0" err="1" smtClean="0">
                <a:solidFill>
                  <a:srgbClr val="FF0000"/>
                </a:solidFill>
                <a:cs typeface="Arial" charset="0"/>
              </a:rPr>
              <a:t>t</a:t>
            </a:r>
            <a:r>
              <a:rPr lang="en-US" baseline="-25000" dirty="0" smtClean="0">
                <a:cs typeface="Arial" charset="0"/>
              </a:rPr>
              <a:t> </a:t>
            </a:r>
            <a:r>
              <a:rPr lang="en-US" dirty="0" smtClean="0">
                <a:cs typeface="Arial" charset="0"/>
              </a:rPr>
              <a:t>+ </a:t>
            </a:r>
            <a:r>
              <a:rPr lang="en-US" dirty="0" smtClean="0">
                <a:solidFill>
                  <a:srgbClr val="6666FF"/>
                </a:solidFill>
                <a:cs typeface="Arial" charset="0"/>
              </a:rPr>
              <a:t>[</a:t>
            </a:r>
            <a:r>
              <a:rPr lang="en-US" dirty="0" smtClean="0">
                <a:solidFill>
                  <a:srgbClr val="6666FF"/>
                </a:solidFill>
                <a:latin typeface="Symbol" charset="2"/>
                <a:cs typeface="Arial" charset="0"/>
              </a:rPr>
              <a:t>d</a:t>
            </a:r>
            <a:r>
              <a:rPr lang="en-US" baseline="30000" dirty="0" smtClean="0">
                <a:solidFill>
                  <a:srgbClr val="6666FF"/>
                </a:solidFill>
                <a:latin typeface="Symbol" charset="2"/>
                <a:cs typeface="Arial" charset="0"/>
              </a:rPr>
              <a:t>0</a:t>
            </a:r>
            <a:r>
              <a:rPr lang="en-US" dirty="0" smtClean="0">
                <a:solidFill>
                  <a:srgbClr val="6666FF"/>
                </a:solidFill>
                <a:cs typeface="Arial" charset="0"/>
              </a:rPr>
              <a:t>u</a:t>
            </a:r>
            <a:r>
              <a:rPr lang="en-US" baseline="-25000" dirty="0" smtClean="0">
                <a:solidFill>
                  <a:srgbClr val="6666FF"/>
                </a:solidFill>
                <a:cs typeface="Arial" charset="0"/>
              </a:rPr>
              <a:t>t</a:t>
            </a:r>
            <a:r>
              <a:rPr lang="en-US" dirty="0" smtClean="0">
                <a:solidFill>
                  <a:srgbClr val="6666FF"/>
                </a:solidFill>
                <a:cs typeface="Arial" charset="0"/>
              </a:rPr>
              <a:t> + </a:t>
            </a:r>
            <a:r>
              <a:rPr lang="en-US" dirty="0" smtClean="0">
                <a:solidFill>
                  <a:srgbClr val="6666FF"/>
                </a:solidFill>
                <a:latin typeface="Symbol" charset="2"/>
                <a:cs typeface="Arial" charset="0"/>
              </a:rPr>
              <a:t>d</a:t>
            </a:r>
            <a:r>
              <a:rPr lang="en-US" baseline="30000" dirty="0" smtClean="0">
                <a:solidFill>
                  <a:srgbClr val="6666FF"/>
                </a:solidFill>
                <a:latin typeface="Symbol" charset="2"/>
                <a:cs typeface="Arial" charset="0"/>
              </a:rPr>
              <a:t>1</a:t>
            </a:r>
            <a:r>
              <a:rPr lang="en-US" dirty="0" smtClean="0">
                <a:solidFill>
                  <a:srgbClr val="6666FF"/>
                </a:solidFill>
                <a:cs typeface="Arial" charset="0"/>
              </a:rPr>
              <a:t>u</a:t>
            </a:r>
            <a:r>
              <a:rPr lang="en-US" baseline="-25000" dirty="0" smtClean="0">
                <a:solidFill>
                  <a:srgbClr val="6666FF"/>
                </a:solidFill>
                <a:cs typeface="Arial" charset="0"/>
              </a:rPr>
              <a:t>t+1</a:t>
            </a:r>
            <a:r>
              <a:rPr lang="en-US" dirty="0" smtClean="0">
                <a:solidFill>
                  <a:srgbClr val="6666FF"/>
                </a:solidFill>
                <a:cs typeface="Arial" charset="0"/>
              </a:rPr>
              <a:t> </a:t>
            </a:r>
            <a:r>
              <a:rPr lang="en-US" dirty="0" smtClean="0">
                <a:solidFill>
                  <a:srgbClr val="6666FF"/>
                </a:solidFill>
                <a:latin typeface="Symbol" charset="2"/>
                <a:cs typeface="Arial" charset="0"/>
              </a:rPr>
              <a:t>+   d</a:t>
            </a:r>
            <a:r>
              <a:rPr lang="en-US" baseline="30000" dirty="0" smtClean="0">
                <a:solidFill>
                  <a:srgbClr val="6666FF"/>
                </a:solidFill>
                <a:latin typeface="Symbol" charset="2"/>
                <a:cs typeface="Arial" charset="0"/>
              </a:rPr>
              <a:t>2</a:t>
            </a:r>
            <a:r>
              <a:rPr lang="en-US" dirty="0" smtClean="0">
                <a:solidFill>
                  <a:srgbClr val="6666FF"/>
                </a:solidFill>
                <a:cs typeface="Arial" charset="0"/>
              </a:rPr>
              <a:t>u</a:t>
            </a:r>
            <a:r>
              <a:rPr lang="en-US" baseline="-25000" dirty="0" smtClean="0">
                <a:solidFill>
                  <a:srgbClr val="6666FF"/>
                </a:solidFill>
                <a:cs typeface="Arial" charset="0"/>
              </a:rPr>
              <a:t>t+2</a:t>
            </a:r>
            <a:r>
              <a:rPr lang="en-US" dirty="0" smtClean="0">
                <a:solidFill>
                  <a:srgbClr val="6666FF"/>
                </a:solidFill>
                <a:latin typeface="Symbol" charset="2"/>
                <a:cs typeface="Arial" charset="0"/>
              </a:rPr>
              <a:t>  +   d</a:t>
            </a:r>
            <a:r>
              <a:rPr lang="en-US" baseline="30000" dirty="0" smtClean="0">
                <a:solidFill>
                  <a:srgbClr val="6666FF"/>
                </a:solidFill>
                <a:latin typeface="Symbol" charset="2"/>
                <a:cs typeface="Arial" charset="0"/>
              </a:rPr>
              <a:t>3</a:t>
            </a:r>
            <a:r>
              <a:rPr lang="en-US" dirty="0" smtClean="0">
                <a:solidFill>
                  <a:srgbClr val="6666FF"/>
                </a:solidFill>
                <a:cs typeface="Arial" charset="0"/>
              </a:rPr>
              <a:t>u</a:t>
            </a:r>
            <a:r>
              <a:rPr lang="en-US" baseline="-25000" dirty="0" smtClean="0">
                <a:solidFill>
                  <a:srgbClr val="6666FF"/>
                </a:solidFill>
                <a:cs typeface="Arial" charset="0"/>
              </a:rPr>
              <a:t>t+3 </a:t>
            </a:r>
            <a:r>
              <a:rPr lang="en-US" dirty="0" smtClean="0">
                <a:solidFill>
                  <a:srgbClr val="6666FF"/>
                </a:solidFill>
                <a:latin typeface="Symbol" charset="2"/>
                <a:cs typeface="Arial" charset="0"/>
              </a:rPr>
              <a:t> + ...]</a:t>
            </a:r>
          </a:p>
          <a:p>
            <a:pPr eaLnBrk="1" hangingPunct="1">
              <a:buFontTx/>
              <a:buNone/>
            </a:pPr>
            <a:endParaRPr lang="en-US" dirty="0" smtClean="0">
              <a:solidFill>
                <a:srgbClr val="6666FF"/>
              </a:solidFill>
              <a:latin typeface="Symbol" charset="2"/>
              <a:cs typeface="Arial" charset="0"/>
            </a:endParaRPr>
          </a:p>
          <a:p>
            <a:pPr eaLnBrk="1" hangingPunct="1">
              <a:buFontTx/>
              <a:buNone/>
            </a:pPr>
            <a:r>
              <a:rPr lang="en-US" dirty="0" smtClean="0">
                <a:latin typeface="Symbol" charset="2"/>
                <a:cs typeface="Arial" charset="0"/>
              </a:rPr>
              <a:t>                   </a:t>
            </a:r>
            <a:r>
              <a:rPr lang="en-US" dirty="0" smtClean="0">
                <a:solidFill>
                  <a:srgbClr val="FF0000"/>
                </a:solidFill>
                <a:cs typeface="Arial" charset="0"/>
              </a:rPr>
              <a:t>DRS</a:t>
            </a:r>
            <a:r>
              <a:rPr lang="en-US" dirty="0" smtClean="0">
                <a:cs typeface="Arial" charset="0"/>
              </a:rPr>
              <a:t>               </a:t>
            </a:r>
            <a:r>
              <a:rPr lang="en-US" dirty="0" err="1" smtClean="0">
                <a:solidFill>
                  <a:srgbClr val="6666FF"/>
                </a:solidFill>
                <a:cs typeface="Arial" charset="0"/>
              </a:rPr>
              <a:t>fronto</a:t>
            </a:r>
            <a:r>
              <a:rPr lang="en-US" dirty="0" smtClean="0">
                <a:solidFill>
                  <a:srgbClr val="6666FF"/>
                </a:solidFill>
                <a:cs typeface="Arial" charset="0"/>
              </a:rPr>
              <a:t>-parietal cortex</a:t>
            </a:r>
            <a:endParaRPr lang="en-US" dirty="0" smtClean="0">
              <a:solidFill>
                <a:srgbClr val="6666FF"/>
              </a:solidFill>
              <a:latin typeface="Symbol" charset="2"/>
              <a:cs typeface="Arial" charset="0"/>
            </a:endParaRPr>
          </a:p>
          <a:p>
            <a:pPr eaLnBrk="1" hangingPunct="1"/>
            <a:endParaRPr lang="en-US" dirty="0" smtClean="0"/>
          </a:p>
        </p:txBody>
      </p:sp>
      <p:sp>
        <p:nvSpPr>
          <p:cNvPr id="28676" name="AutoShape 4"/>
          <p:cNvSpPr>
            <a:spLocks/>
          </p:cNvSpPr>
          <p:nvPr/>
        </p:nvSpPr>
        <p:spPr bwMode="auto">
          <a:xfrm rot="-5400000">
            <a:off x="2324100" y="4381500"/>
            <a:ext cx="228600" cy="1219200"/>
          </a:xfrm>
          <a:prstGeom prst="leftBrace">
            <a:avLst>
              <a:gd name="adj1" fmla="val 44444"/>
              <a:gd name="adj2" fmla="val 50000"/>
            </a:avLst>
          </a:prstGeom>
          <a:noFill/>
          <a:ln w="9525">
            <a:solidFill>
              <a:srgbClr val="FF0000"/>
            </a:solidFill>
            <a:round/>
            <a:headEnd/>
            <a:tailEnd/>
          </a:ln>
        </p:spPr>
        <p:txBody>
          <a:bodyPr vert="eaVert" wrap="none" anchor="ctr"/>
          <a:lstStyle/>
          <a:p>
            <a:pPr algn="ctr"/>
            <a:endParaRPr lang="en-US" sz="1800">
              <a:solidFill>
                <a:srgbClr val="FF0000"/>
              </a:solidFill>
              <a:latin typeface="Arial" charset="0"/>
            </a:endParaRPr>
          </a:p>
        </p:txBody>
      </p:sp>
      <p:sp>
        <p:nvSpPr>
          <p:cNvPr id="28677" name="AutoShape 5"/>
          <p:cNvSpPr>
            <a:spLocks/>
          </p:cNvSpPr>
          <p:nvPr/>
        </p:nvSpPr>
        <p:spPr bwMode="auto">
          <a:xfrm rot="-5400000">
            <a:off x="5562600" y="2667000"/>
            <a:ext cx="304800" cy="4572000"/>
          </a:xfrm>
          <a:prstGeom prst="leftBrace">
            <a:avLst>
              <a:gd name="adj1" fmla="val 125000"/>
              <a:gd name="adj2" fmla="val 50000"/>
            </a:avLst>
          </a:prstGeom>
          <a:noFill/>
          <a:ln w="9525">
            <a:solidFill>
              <a:srgbClr val="0000FF"/>
            </a:solidFill>
            <a:round/>
            <a:headEnd/>
            <a:tailEnd/>
          </a:ln>
        </p:spPr>
        <p:txBody>
          <a:bodyPr vert="eaVert" wrap="none" anchor="ctr"/>
          <a:lstStyle/>
          <a:p>
            <a:pPr algn="ctr"/>
            <a:endParaRPr lang="en-US" sz="1800">
              <a:solidFill>
                <a:srgbClr val="FF0000"/>
              </a:solidFill>
              <a:latin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228600"/>
            <a:ext cx="8763000" cy="1143000"/>
          </a:xfrm>
        </p:spPr>
        <p:txBody>
          <a:bodyPr/>
          <a:lstStyle/>
          <a:p>
            <a:pPr eaLnBrk="1" hangingPunct="1"/>
            <a:r>
              <a:rPr lang="en-US" smtClean="0">
                <a:cs typeface="Arial" charset="0"/>
              </a:rPr>
              <a:t>Commonalities between classification schemes</a:t>
            </a:r>
          </a:p>
        </p:txBody>
      </p:sp>
      <p:sp>
        <p:nvSpPr>
          <p:cNvPr id="27651" name="Rectangle 3"/>
          <p:cNvSpPr>
            <a:spLocks noGrp="1" noChangeArrowheads="1"/>
          </p:cNvSpPr>
          <p:nvPr>
            <p:ph type="body" sz="half" idx="1"/>
          </p:nvPr>
        </p:nvSpPr>
        <p:spPr>
          <a:xfrm>
            <a:off x="685800" y="1524000"/>
            <a:ext cx="3810000" cy="4114800"/>
          </a:xfrm>
        </p:spPr>
        <p:txBody>
          <a:bodyPr/>
          <a:lstStyle/>
          <a:p>
            <a:pPr eaLnBrk="1" hangingPunct="1">
              <a:buFontTx/>
              <a:buNone/>
            </a:pPr>
            <a:r>
              <a:rPr lang="en-US" sz="2400" smtClean="0"/>
              <a:t>Affective system</a:t>
            </a:r>
          </a:p>
          <a:p>
            <a:pPr eaLnBrk="1" hangingPunct="1"/>
            <a:r>
              <a:rPr lang="en-US" sz="2400" smtClean="0"/>
              <a:t>fast</a:t>
            </a:r>
          </a:p>
          <a:p>
            <a:pPr eaLnBrk="1" hangingPunct="1"/>
            <a:r>
              <a:rPr lang="en-US" sz="2400" smtClean="0"/>
              <a:t>unconscious</a:t>
            </a:r>
          </a:p>
          <a:p>
            <a:pPr eaLnBrk="1" hangingPunct="1"/>
            <a:r>
              <a:rPr lang="en-US" sz="2400" smtClean="0"/>
              <a:t>reflexive</a:t>
            </a:r>
          </a:p>
          <a:p>
            <a:pPr eaLnBrk="1" hangingPunct="1"/>
            <a:r>
              <a:rPr lang="en-US" sz="2400" smtClean="0"/>
              <a:t>myopic</a:t>
            </a:r>
          </a:p>
          <a:p>
            <a:pPr eaLnBrk="1" hangingPunct="1">
              <a:buFontTx/>
              <a:buNone/>
            </a:pPr>
            <a:endParaRPr lang="en-US" sz="2400" smtClean="0"/>
          </a:p>
        </p:txBody>
      </p:sp>
      <p:sp>
        <p:nvSpPr>
          <p:cNvPr id="441348" name="Rectangle 4"/>
          <p:cNvSpPr>
            <a:spLocks noGrp="1" noChangeArrowheads="1"/>
          </p:cNvSpPr>
          <p:nvPr>
            <p:ph type="body" sz="half" idx="2"/>
          </p:nvPr>
        </p:nvSpPr>
        <p:spPr>
          <a:xfrm>
            <a:off x="4648200" y="1524000"/>
            <a:ext cx="4495800" cy="4114800"/>
          </a:xfrm>
        </p:spPr>
        <p:txBody>
          <a:bodyPr/>
          <a:lstStyle/>
          <a:p>
            <a:pPr eaLnBrk="1" hangingPunct="1">
              <a:buFontTx/>
              <a:buNone/>
            </a:pPr>
            <a:r>
              <a:rPr lang="en-US" sz="2400" dirty="0" smtClean="0"/>
              <a:t>Analytic system</a:t>
            </a:r>
          </a:p>
          <a:p>
            <a:pPr eaLnBrk="1" hangingPunct="1"/>
            <a:r>
              <a:rPr lang="en-US" sz="2400" dirty="0" smtClean="0"/>
              <a:t>Effortful </a:t>
            </a:r>
          </a:p>
          <a:p>
            <a:pPr eaLnBrk="1" hangingPunct="1"/>
            <a:r>
              <a:rPr lang="en-US" sz="2400" dirty="0" smtClean="0"/>
              <a:t>slow</a:t>
            </a:r>
          </a:p>
          <a:p>
            <a:pPr eaLnBrk="1" hangingPunct="1"/>
            <a:r>
              <a:rPr lang="en-US" sz="2400" dirty="0" smtClean="0"/>
              <a:t>conscious</a:t>
            </a:r>
          </a:p>
          <a:p>
            <a:pPr eaLnBrk="1" hangingPunct="1"/>
            <a:r>
              <a:rPr lang="en-US" sz="2400" dirty="0" smtClean="0"/>
              <a:t>reflective</a:t>
            </a:r>
          </a:p>
          <a:p>
            <a:pPr eaLnBrk="1" hangingPunct="1"/>
            <a:r>
              <a:rPr lang="en-US" sz="2400" dirty="0" smtClean="0"/>
              <a:t>forward-looking</a:t>
            </a:r>
          </a:p>
          <a:p>
            <a:pPr eaLnBrk="1" hangingPunct="1"/>
            <a:r>
              <a:rPr lang="en-US" sz="2400" dirty="0" smtClean="0"/>
              <a:t>(but still prone to error: heuristics may be analytic)</a:t>
            </a:r>
          </a:p>
          <a:p>
            <a:pPr eaLnBrk="1" hangingPunct="1">
              <a:buFontTx/>
              <a:buNone/>
            </a:pPr>
            <a:endParaRPr lang="en-US" sz="2400" dirty="0" smtClean="0"/>
          </a:p>
          <a:p>
            <a:pPr eaLnBrk="1" hangingPunct="1"/>
            <a:endParaRPr lang="en-US" sz="24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3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134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134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34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134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134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13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smtClean="0">
                <a:solidFill>
                  <a:srgbClr val="0000FF"/>
                </a:solidFill>
              </a:rPr>
              <a:t>Patience tracks PFC development</a:t>
            </a:r>
          </a:p>
        </p:txBody>
      </p:sp>
      <p:sp>
        <p:nvSpPr>
          <p:cNvPr id="41987" name="Rectangle 3"/>
          <p:cNvSpPr>
            <a:spLocks noGrp="1" noChangeArrowheads="1"/>
          </p:cNvSpPr>
          <p:nvPr>
            <p:ph type="body" idx="1"/>
          </p:nvPr>
        </p:nvSpPr>
        <p:spPr/>
        <p:txBody>
          <a:bodyPr/>
          <a:lstStyle/>
          <a:p>
            <a:pPr eaLnBrk="1" hangingPunct="1"/>
            <a:r>
              <a:rPr lang="en-US" dirty="0" smtClean="0"/>
              <a:t>PFC develops more slowly than other brain regions</a:t>
            </a:r>
          </a:p>
          <a:p>
            <a:pPr eaLnBrk="1" hangingPunct="1"/>
            <a:r>
              <a:rPr lang="en-US" dirty="0"/>
              <a:t>The willingness to delay gratification is compromised during </a:t>
            </a:r>
            <a:r>
              <a:rPr lang="en-US" dirty="0" err="1"/>
              <a:t>adolesence</a:t>
            </a:r>
            <a:r>
              <a:rPr lang="en-US" dirty="0"/>
              <a:t> as a consequence of the interplay between mature affective/emotional systems and immature top-down control systems (e.g., PFC). </a:t>
            </a:r>
            <a:endParaRPr lang="en-US" dirty="0" smtClean="0"/>
          </a:p>
          <a:p>
            <a:pPr lvl="1" eaLnBrk="1" hangingPunct="1"/>
            <a:r>
              <a:rPr lang="en-US" dirty="0"/>
              <a:t>Neuroimaging evidence shows that among adolescents, mature neural systems below the cerebral cortex (e.g. the </a:t>
            </a:r>
            <a:r>
              <a:rPr lang="en-US" dirty="0" err="1"/>
              <a:t>accumbens</a:t>
            </a:r>
            <a:r>
              <a:rPr lang="en-US" dirty="0"/>
              <a:t>) become disproportionately activated during decision tasks relative to later-maturing top-down control systems, thereby biasing the adolescent's action toward immediate over long-term rewards (Galvin et al 2006; Casey, Getz, and Galvan 2008; Casey, Galvan, and Hare 2005). </a:t>
            </a:r>
            <a:endParaRPr lang="en-US" dirty="0" smtClean="0"/>
          </a:p>
          <a:p>
            <a:pPr eaLnBrk="1" hangingPunct="1"/>
            <a:r>
              <a:rPr lang="en-US" dirty="0"/>
              <a:t>Green, Fry, and Myerson (1994) show that patience is correlated with age.</a:t>
            </a:r>
            <a:endParaRPr lang="en-US" sz="2800" dirty="0"/>
          </a:p>
          <a:p>
            <a:pPr marL="457200" lvl="1" indent="0" eaLnBrk="1" hangingPunct="1">
              <a:buNone/>
            </a:pPr>
            <a:endParaRPr lang="en-US" dirty="0" smtClean="0"/>
          </a:p>
          <a:p>
            <a:pPr lvl="1" eaLnBrk="1" hangingPunct="1"/>
            <a:endParaRPr lang="en-US" dirty="0"/>
          </a:p>
          <a:p>
            <a:pPr lvl="1" eaLnBrk="1" hangingPunct="1"/>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Cross-species evidence</a:t>
            </a:r>
            <a:endParaRPr lang="en-US" b="1" dirty="0">
              <a:solidFill>
                <a:srgbClr val="0000FF"/>
              </a:solidFill>
            </a:endParaRPr>
          </a:p>
        </p:txBody>
      </p:sp>
      <p:sp>
        <p:nvSpPr>
          <p:cNvPr id="3" name="Content Placeholder 2"/>
          <p:cNvSpPr>
            <a:spLocks noGrp="1"/>
          </p:cNvSpPr>
          <p:nvPr>
            <p:ph idx="1"/>
          </p:nvPr>
        </p:nvSpPr>
        <p:spPr/>
        <p:txBody>
          <a:bodyPr/>
          <a:lstStyle/>
          <a:p>
            <a:pPr marL="400050" eaLnBrk="1" hangingPunct="1"/>
            <a:r>
              <a:rPr lang="en-US" dirty="0" smtClean="0"/>
              <a:t>Non-human species have a disproportionately smaller PFC</a:t>
            </a:r>
          </a:p>
          <a:p>
            <a:pPr marL="400050" eaLnBrk="1" hangingPunct="1"/>
            <a:r>
              <a:rPr lang="en-US" dirty="0" smtClean="0"/>
              <a:t>Sated </a:t>
            </a:r>
            <a:r>
              <a:rPr lang="en-US" dirty="0"/>
              <a:t>monkeys have a 50% discount </a:t>
            </a:r>
            <a:r>
              <a:rPr lang="en-US" dirty="0" smtClean="0"/>
              <a:t>rate for </a:t>
            </a:r>
            <a:r>
              <a:rPr lang="en-US" dirty="0"/>
              <a:t>juice rewards delayed 10 seconds (Livingstone 2009)</a:t>
            </a:r>
          </a:p>
          <a:p>
            <a:r>
              <a:rPr lang="en-US" dirty="0"/>
              <a:t>P</a:t>
            </a:r>
            <a:r>
              <a:rPr lang="en-US" dirty="0" smtClean="0"/>
              <a:t>atience </a:t>
            </a:r>
            <a:r>
              <a:rPr lang="en-US" dirty="0"/>
              <a:t>increases as the subject population switches from pigeons, to rats, to human children, to human </a:t>
            </a:r>
            <a:r>
              <a:rPr lang="en-US" dirty="0" smtClean="0"/>
              <a:t>adults (Tobin </a:t>
            </a:r>
            <a:r>
              <a:rPr lang="en-US" dirty="0"/>
              <a:t>and </a:t>
            </a:r>
            <a:r>
              <a:rPr lang="en-US" dirty="0" smtClean="0"/>
              <a:t>Logue, 1994). </a:t>
            </a:r>
            <a:endParaRPr lang="en-US" dirty="0"/>
          </a:p>
        </p:txBody>
      </p:sp>
    </p:spTree>
    <p:extLst>
      <p:ext uri="{BB962C8B-B14F-4D97-AF65-F5344CB8AC3E}">
        <p14:creationId xmlns:p14="http://schemas.microsoft.com/office/powerpoint/2010/main" val="2013316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457200"/>
            <a:ext cx="8382000" cy="1143000"/>
          </a:xfrm>
        </p:spPr>
        <p:txBody>
          <a:bodyPr/>
          <a:lstStyle/>
          <a:p>
            <a:pPr eaLnBrk="1" hangingPunct="1"/>
            <a:r>
              <a:rPr lang="en-US" sz="2800" b="1" dirty="0" smtClean="0">
                <a:solidFill>
                  <a:srgbClr val="0000FF"/>
                </a:solidFill>
              </a:rPr>
              <a:t>Neural activity in </a:t>
            </a:r>
            <a:r>
              <a:rPr lang="en-US" sz="2800" b="1" dirty="0" err="1" smtClean="0">
                <a:solidFill>
                  <a:srgbClr val="0000FF"/>
                </a:solidFill>
              </a:rPr>
              <a:t>fronto</a:t>
            </a:r>
            <a:r>
              <a:rPr lang="en-US" sz="2800" b="1" dirty="0" smtClean="0">
                <a:solidFill>
                  <a:srgbClr val="0000FF"/>
                </a:solidFill>
              </a:rPr>
              <a:t>-parietal regions differentiated from neural activity in dopamine reward system regions</a:t>
            </a:r>
          </a:p>
        </p:txBody>
      </p:sp>
      <p:sp>
        <p:nvSpPr>
          <p:cNvPr id="43011" name="Rectangle 3"/>
          <p:cNvSpPr>
            <a:spLocks noGrp="1" noChangeArrowheads="1"/>
          </p:cNvSpPr>
          <p:nvPr>
            <p:ph type="body" idx="1"/>
          </p:nvPr>
        </p:nvSpPr>
        <p:spPr>
          <a:xfrm>
            <a:off x="685800" y="1905000"/>
            <a:ext cx="7772400" cy="4876800"/>
          </a:xfrm>
        </p:spPr>
        <p:txBody>
          <a:bodyPr/>
          <a:lstStyle/>
          <a:p>
            <a:pPr eaLnBrk="1" hangingPunct="1"/>
            <a:r>
              <a:rPr lang="en-US" dirty="0" smtClean="0"/>
              <a:t>At least seven relevant studies:</a:t>
            </a:r>
          </a:p>
          <a:p>
            <a:pPr lvl="1" eaLnBrk="1" hangingPunct="1"/>
            <a:r>
              <a:rPr lang="en-US" dirty="0" smtClean="0"/>
              <a:t>McClure et al (2004) – supportive</a:t>
            </a:r>
          </a:p>
          <a:p>
            <a:pPr lvl="1" eaLnBrk="1" hangingPunct="1"/>
            <a:r>
              <a:rPr lang="en-US" dirty="0" smtClean="0"/>
              <a:t>McClure et al (2007) – supportive </a:t>
            </a:r>
          </a:p>
          <a:p>
            <a:pPr lvl="1" eaLnBrk="1" hangingPunct="1"/>
            <a:r>
              <a:rPr lang="en-US" dirty="0" err="1" smtClean="0"/>
              <a:t>Kable</a:t>
            </a:r>
            <a:r>
              <a:rPr lang="en-US" dirty="0" smtClean="0"/>
              <a:t> and </a:t>
            </a:r>
            <a:r>
              <a:rPr lang="en-US" dirty="0" err="1" smtClean="0"/>
              <a:t>Glimcher</a:t>
            </a:r>
            <a:r>
              <a:rPr lang="en-US" dirty="0" smtClean="0"/>
              <a:t> (2007) – critical</a:t>
            </a:r>
          </a:p>
          <a:p>
            <a:pPr lvl="1" eaLnBrk="1" hangingPunct="1"/>
            <a:r>
              <a:rPr lang="en-US" dirty="0" smtClean="0"/>
              <a:t>Hariri et al (2007) – supportive</a:t>
            </a:r>
          </a:p>
          <a:p>
            <a:pPr lvl="1" eaLnBrk="1" hangingPunct="1"/>
            <a:r>
              <a:rPr lang="en-US" dirty="0" smtClean="0"/>
              <a:t>Hare, </a:t>
            </a:r>
            <a:r>
              <a:rPr lang="en-US" dirty="0" err="1" smtClean="0"/>
              <a:t>Camerer</a:t>
            </a:r>
            <a:r>
              <a:rPr lang="en-US" dirty="0" smtClean="0"/>
              <a:t>, and Rangel (2009) – integration</a:t>
            </a:r>
          </a:p>
          <a:p>
            <a:pPr lvl="1" eaLnBrk="1" hangingPunct="1"/>
            <a:r>
              <a:rPr lang="en-US" dirty="0" smtClean="0"/>
              <a:t>Fehr et al (2009) – supportive</a:t>
            </a:r>
          </a:p>
          <a:p>
            <a:pPr lvl="1" eaLnBrk="1" hangingPunct="1"/>
            <a:r>
              <a:rPr lang="en-US" dirty="0" smtClean="0"/>
              <a:t>Albrecht et al (2010) – supportive</a:t>
            </a:r>
          </a:p>
          <a:p>
            <a:pPr eaLnBrk="1" hangingPunct="1"/>
            <a:r>
              <a:rPr lang="en-US" dirty="0" smtClean="0"/>
              <a:t>And one other study that is related (and supportive):</a:t>
            </a:r>
          </a:p>
          <a:p>
            <a:pPr lvl="1" eaLnBrk="1" hangingPunct="1"/>
            <a:r>
              <a:rPr lang="en-US" dirty="0" smtClean="0"/>
              <a:t>Tanaka et al (2004): different behavioral task</a:t>
            </a:r>
          </a:p>
          <a:p>
            <a:pPr lvl="1" eaLnBrk="1" hangingPunct="1"/>
            <a:endParaRPr lang="en-US" dirty="0" smtClean="0"/>
          </a:p>
          <a:p>
            <a:pPr eaLnBrk="1" hangingPunct="1"/>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28600"/>
            <a:ext cx="6707285" cy="461665"/>
          </a:xfrm>
          <a:prstGeom prst="rect">
            <a:avLst/>
          </a:prstGeom>
          <a:noFill/>
        </p:spPr>
        <p:txBody>
          <a:bodyPr wrap="none" rtlCol="0">
            <a:spAutoFit/>
          </a:bodyPr>
          <a:lstStyle/>
          <a:p>
            <a:r>
              <a:rPr lang="en-US" dirty="0" smtClean="0"/>
              <a:t>Functional Magnetic Resonance Imaging (fMRI)</a:t>
            </a:r>
            <a:endParaRPr lang="en-US" dirty="0"/>
          </a:p>
        </p:txBody>
      </p:sp>
      <p:pic>
        <p:nvPicPr>
          <p:cNvPr id="11268" name="Picture 4" descr="http://www.trueimpact.ca/wp-content/uploads/2013/03/GE-fmri-mach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42" y="838200"/>
            <a:ext cx="7696200" cy="577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451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76200"/>
            <a:ext cx="9144000" cy="838200"/>
          </a:xfrm>
          <a:prstGeom prst="rect">
            <a:avLst/>
          </a:prstGeom>
          <a:noFill/>
          <a:ln w="9525">
            <a:noFill/>
            <a:miter lim="800000"/>
            <a:headEnd/>
            <a:tailEnd/>
          </a:ln>
        </p:spPr>
        <p:txBody>
          <a:bodyPr anchor="ctr"/>
          <a:lstStyle/>
          <a:p>
            <a:pPr eaLnBrk="1" hangingPunct="1"/>
            <a:r>
              <a:rPr lang="en-US" sz="2000">
                <a:latin typeface="Arial" charset="0"/>
              </a:rPr>
              <a:t>The fMRI Blood-Oxygenation-Level-Dependent (BOLD) Response</a:t>
            </a:r>
            <a:r>
              <a:rPr lang="en-US" sz="2000">
                <a:solidFill>
                  <a:srgbClr val="FFFF00"/>
                </a:solidFill>
                <a:latin typeface="Arial" charset="0"/>
              </a:rPr>
              <a:t/>
            </a:r>
            <a:br>
              <a:rPr lang="en-US" sz="2000">
                <a:solidFill>
                  <a:srgbClr val="FFFF00"/>
                </a:solidFill>
                <a:latin typeface="Arial" charset="0"/>
              </a:rPr>
            </a:br>
            <a:r>
              <a:rPr lang="en-US" sz="2000" i="1">
                <a:latin typeface="Arial" charset="0"/>
              </a:rPr>
              <a:t>Increased neuronal activity results in increased MR (T</a:t>
            </a:r>
            <a:r>
              <a:rPr lang="en-US" sz="2000" i="1" baseline="-25000">
                <a:latin typeface="Arial" charset="0"/>
              </a:rPr>
              <a:t>2</a:t>
            </a:r>
            <a:r>
              <a:rPr lang="en-US" sz="2000" i="1">
                <a:latin typeface="Arial" charset="0"/>
              </a:rPr>
              <a:t>*) signal</a:t>
            </a:r>
          </a:p>
        </p:txBody>
      </p:sp>
      <p:pic>
        <p:nvPicPr>
          <p:cNvPr id="14339" name="Picture 3" descr="fmri-fig-07-14-1"/>
          <p:cNvPicPr>
            <a:picLocks noChangeAspect="1" noChangeArrowheads="1"/>
          </p:cNvPicPr>
          <p:nvPr/>
        </p:nvPicPr>
        <p:blipFill>
          <a:blip r:embed="rId4"/>
          <a:srcRect/>
          <a:stretch>
            <a:fillRect/>
          </a:stretch>
        </p:blipFill>
        <p:spPr bwMode="auto">
          <a:xfrm>
            <a:off x="104775" y="838200"/>
            <a:ext cx="5153025" cy="2884488"/>
          </a:xfrm>
          <a:prstGeom prst="rect">
            <a:avLst/>
          </a:prstGeom>
          <a:noFill/>
          <a:ln w="9525">
            <a:noFill/>
            <a:miter lim="800000"/>
            <a:headEnd/>
            <a:tailEnd/>
          </a:ln>
        </p:spPr>
      </p:pic>
      <p:pic>
        <p:nvPicPr>
          <p:cNvPr id="14340" name="Picture 4" descr="fmri-fig-07-14-2"/>
          <p:cNvPicPr>
            <a:picLocks noChangeAspect="1" noChangeArrowheads="1"/>
          </p:cNvPicPr>
          <p:nvPr/>
        </p:nvPicPr>
        <p:blipFill>
          <a:blip r:embed="rId5"/>
          <a:srcRect/>
          <a:stretch>
            <a:fillRect/>
          </a:stretch>
        </p:blipFill>
        <p:spPr bwMode="auto">
          <a:xfrm>
            <a:off x="104775" y="3657600"/>
            <a:ext cx="5153025" cy="3200400"/>
          </a:xfrm>
          <a:prstGeom prst="rect">
            <a:avLst/>
          </a:prstGeom>
          <a:noFill/>
          <a:ln w="9525">
            <a:noFill/>
            <a:miter lim="800000"/>
            <a:headEnd/>
            <a:tailEnd/>
          </a:ln>
        </p:spPr>
      </p:pic>
      <p:pic>
        <p:nvPicPr>
          <p:cNvPr id="377861" name="Picture 5" descr="fmri-fig-07-05-0"/>
          <p:cNvPicPr>
            <a:picLocks noChangeAspect="1" noChangeArrowheads="1"/>
          </p:cNvPicPr>
          <p:nvPr/>
        </p:nvPicPr>
        <p:blipFill>
          <a:blip r:embed="rId6"/>
          <a:srcRect/>
          <a:stretch>
            <a:fillRect/>
          </a:stretch>
        </p:blipFill>
        <p:spPr bwMode="auto">
          <a:xfrm>
            <a:off x="5324475" y="1600200"/>
            <a:ext cx="3622675" cy="4265613"/>
          </a:xfrm>
          <a:prstGeom prst="rect">
            <a:avLst/>
          </a:prstGeom>
          <a:noFill/>
          <a:ln w="9525">
            <a:noFill/>
            <a:miter lim="800000"/>
            <a:headEnd/>
            <a:tailEnd/>
          </a:ln>
        </p:spPr>
      </p:pic>
      <p:sp>
        <p:nvSpPr>
          <p:cNvPr id="14342" name="Text Box 6"/>
          <p:cNvSpPr txBox="1">
            <a:spLocks noChangeArrowheads="1"/>
          </p:cNvSpPr>
          <p:nvPr/>
        </p:nvSpPr>
        <p:spPr bwMode="auto">
          <a:xfrm>
            <a:off x="2492375" y="1241425"/>
            <a:ext cx="2438400" cy="579438"/>
          </a:xfrm>
          <a:prstGeom prst="rect">
            <a:avLst/>
          </a:prstGeom>
          <a:noFill/>
          <a:ln w="9525">
            <a:noFill/>
            <a:miter lim="800000"/>
            <a:headEnd/>
            <a:tailEnd/>
          </a:ln>
        </p:spPr>
        <p:txBody>
          <a:bodyPr>
            <a:spAutoFit/>
          </a:bodyPr>
          <a:lstStyle/>
          <a:p>
            <a:pPr algn="r">
              <a:spcBef>
                <a:spcPct val="50000"/>
              </a:spcBef>
            </a:pPr>
            <a:r>
              <a:rPr lang="en-US" sz="3200" b="1">
                <a:solidFill>
                  <a:schemeClr val="bg1"/>
                </a:solidFill>
                <a:latin typeface="Arial" charset="0"/>
              </a:rPr>
              <a:t>BASELINE</a:t>
            </a:r>
          </a:p>
        </p:txBody>
      </p:sp>
      <p:sp>
        <p:nvSpPr>
          <p:cNvPr id="14343" name="Text Box 7"/>
          <p:cNvSpPr txBox="1">
            <a:spLocks noChangeArrowheads="1"/>
          </p:cNvSpPr>
          <p:nvPr/>
        </p:nvSpPr>
        <p:spPr bwMode="auto">
          <a:xfrm>
            <a:off x="2492375" y="3810000"/>
            <a:ext cx="2438400" cy="579438"/>
          </a:xfrm>
          <a:prstGeom prst="rect">
            <a:avLst/>
          </a:prstGeom>
          <a:noFill/>
          <a:ln w="9525">
            <a:noFill/>
            <a:miter lim="800000"/>
            <a:headEnd/>
            <a:tailEnd/>
          </a:ln>
        </p:spPr>
        <p:txBody>
          <a:bodyPr>
            <a:spAutoFit/>
          </a:bodyPr>
          <a:lstStyle/>
          <a:p>
            <a:pPr algn="r">
              <a:spcBef>
                <a:spcPct val="50000"/>
              </a:spcBef>
            </a:pPr>
            <a:r>
              <a:rPr lang="en-US" sz="3200" b="1">
                <a:solidFill>
                  <a:schemeClr val="bg1"/>
                </a:solidFill>
                <a:latin typeface="Arial" charset="0"/>
              </a:rPr>
              <a:t>ACTIVE</a:t>
            </a:r>
          </a:p>
        </p:txBody>
      </p:sp>
      <p:sp>
        <p:nvSpPr>
          <p:cNvPr id="14344" name="Text Box 8"/>
          <p:cNvSpPr txBox="1">
            <a:spLocks noChangeArrowheads="1"/>
          </p:cNvSpPr>
          <p:nvPr/>
        </p:nvSpPr>
        <p:spPr bwMode="auto">
          <a:xfrm>
            <a:off x="6400800" y="6375400"/>
            <a:ext cx="2581275" cy="396875"/>
          </a:xfrm>
          <a:prstGeom prst="rect">
            <a:avLst/>
          </a:prstGeom>
          <a:noFill/>
          <a:ln w="9525">
            <a:noFill/>
            <a:miter lim="800000"/>
            <a:headEnd/>
            <a:tailEnd/>
          </a:ln>
        </p:spPr>
        <p:txBody>
          <a:bodyPr wrap="none">
            <a:spAutoFit/>
          </a:bodyPr>
          <a:lstStyle/>
          <a:p>
            <a:r>
              <a:rPr lang="en-US" sz="2000">
                <a:latin typeface="Arial" charset="0"/>
              </a:rPr>
              <a:t>Source: Scott Huettel</a:t>
            </a:r>
          </a:p>
        </p:txBody>
      </p:sp>
    </p:spTree>
    <p:custDataLst>
      <p:tags r:id="rId1"/>
    </p:custDataLst>
    <p:extLst>
      <p:ext uri="{BB962C8B-B14F-4D97-AF65-F5344CB8AC3E}">
        <p14:creationId xmlns:p14="http://schemas.microsoft.com/office/powerpoint/2010/main" val="1344290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b="1" smtClean="0">
                <a:solidFill>
                  <a:srgbClr val="6666FF"/>
                </a:solidFill>
                <a:cs typeface="Arial" charset="0"/>
              </a:rPr>
              <a:t>Outline:</a:t>
            </a:r>
          </a:p>
        </p:txBody>
      </p:sp>
      <p:sp>
        <p:nvSpPr>
          <p:cNvPr id="8195" name="Rectangle 3"/>
          <p:cNvSpPr>
            <a:spLocks noGrp="1" noChangeArrowheads="1"/>
          </p:cNvSpPr>
          <p:nvPr>
            <p:ph type="body" idx="1"/>
          </p:nvPr>
        </p:nvSpPr>
        <p:spPr>
          <a:xfrm>
            <a:off x="228600" y="1981200"/>
            <a:ext cx="8915400" cy="4114800"/>
          </a:xfrm>
        </p:spPr>
        <p:txBody>
          <a:bodyPr/>
          <a:lstStyle/>
          <a:p>
            <a:pPr marL="571500" indent="-571500" eaLnBrk="1" hangingPunct="1">
              <a:buFont typeface="+mj-lt"/>
              <a:buAutoNum type="romanUcPeriod"/>
            </a:pPr>
            <a:r>
              <a:rPr lang="en-US" sz="3200" b="1" dirty="0" smtClean="0">
                <a:solidFill>
                  <a:srgbClr val="6666FF"/>
                </a:solidFill>
              </a:rPr>
              <a:t>Biosocial science: definition</a:t>
            </a:r>
          </a:p>
          <a:p>
            <a:pPr marL="571500" indent="-571500" eaLnBrk="1" hangingPunct="1">
              <a:buFont typeface="+mj-lt"/>
              <a:buAutoNum type="romanUcPeriod"/>
            </a:pPr>
            <a:r>
              <a:rPr lang="en-US" sz="3200" b="1" dirty="0" err="1" smtClean="0">
                <a:solidFill>
                  <a:srgbClr val="6666FF"/>
                </a:solidFill>
              </a:rPr>
              <a:t>Neuroeconomics</a:t>
            </a:r>
            <a:endParaRPr lang="en-US" sz="3200" b="1" dirty="0" smtClean="0">
              <a:solidFill>
                <a:srgbClr val="6666FF"/>
              </a:solidFill>
            </a:endParaRPr>
          </a:p>
          <a:p>
            <a:pPr marL="400050" lvl="1" indent="0" eaLnBrk="1" hangingPunct="1">
              <a:buNone/>
            </a:pPr>
            <a:r>
              <a:rPr lang="en-US" sz="2800" b="1" dirty="0">
                <a:solidFill>
                  <a:srgbClr val="6666FF"/>
                </a:solidFill>
              </a:rPr>
              <a:t> </a:t>
            </a:r>
            <a:r>
              <a:rPr lang="en-US" sz="2800" b="1" dirty="0" smtClean="0">
                <a:solidFill>
                  <a:srgbClr val="6666FF"/>
                </a:solidFill>
              </a:rPr>
              <a:t> E.g., Multiple Systems Hypothesis</a:t>
            </a:r>
          </a:p>
          <a:p>
            <a:pPr marL="571500" indent="-571500" eaLnBrk="1" hangingPunct="1">
              <a:buFont typeface="+mj-lt"/>
              <a:buAutoNum type="romanUcPeriod"/>
            </a:pPr>
            <a:r>
              <a:rPr lang="en-US" sz="3200" b="1" dirty="0" err="1" smtClean="0">
                <a:solidFill>
                  <a:srgbClr val="6666FF"/>
                </a:solidFill>
              </a:rPr>
              <a:t>Genoeconomics</a:t>
            </a:r>
            <a:endParaRPr lang="en-US" sz="2800" b="1" dirty="0" smtClean="0">
              <a:solidFill>
                <a:srgbClr val="6666FF"/>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dirty="0" smtClean="0"/>
              <a:t>Basic methodology</a:t>
            </a:r>
          </a:p>
        </p:txBody>
      </p:sp>
      <p:sp>
        <p:nvSpPr>
          <p:cNvPr id="3076" name="Rectangle 3"/>
          <p:cNvSpPr>
            <a:spLocks noGrp="1" noChangeArrowheads="1"/>
          </p:cNvSpPr>
          <p:nvPr>
            <p:ph type="body" sz="half" idx="1"/>
          </p:nvPr>
        </p:nvSpPr>
        <p:spPr>
          <a:xfrm>
            <a:off x="304800" y="1219200"/>
            <a:ext cx="8534400" cy="4876800"/>
          </a:xfrm>
        </p:spPr>
        <p:txBody>
          <a:bodyPr/>
          <a:lstStyle/>
          <a:p>
            <a:pPr eaLnBrk="1" hangingPunct="1"/>
            <a:r>
              <a:rPr lang="en-US" dirty="0" smtClean="0"/>
              <a:t>Divide brain into 30,000+ voxels (cubes 2 mm on edge)</a:t>
            </a:r>
          </a:p>
          <a:p>
            <a:pPr eaLnBrk="1" hangingPunct="1"/>
            <a:r>
              <a:rPr lang="en-US" dirty="0" smtClean="0"/>
              <a:t>Measure blood flow at the voxel level (BOLD signal) </a:t>
            </a:r>
          </a:p>
          <a:p>
            <a:pPr eaLnBrk="1" hangingPunct="1"/>
            <a:r>
              <a:rPr lang="en-US" dirty="0" smtClean="0"/>
              <a:t>Relate blood flow to experimental task</a:t>
            </a:r>
          </a:p>
          <a:p>
            <a:pPr eaLnBrk="1" hangingPunct="1"/>
            <a:r>
              <a:rPr lang="en-US" dirty="0" smtClean="0">
                <a:solidFill>
                  <a:schemeClr val="bg1"/>
                </a:solidFill>
              </a:rPr>
              <a:t>Run “regressions” (general linear model) relating BOLD signal to covariates:</a:t>
            </a:r>
          </a:p>
          <a:p>
            <a:pPr eaLnBrk="1" hangingPunct="1">
              <a:buFontTx/>
              <a:buNone/>
            </a:pPr>
            <a:r>
              <a:rPr lang="en-US" i="1" dirty="0" smtClean="0">
                <a:solidFill>
                  <a:schemeClr val="bg1"/>
                </a:solidFill>
              </a:rPr>
              <a:t>    </a:t>
            </a:r>
            <a:r>
              <a:rPr lang="en-US" i="1" dirty="0" err="1" smtClean="0">
                <a:solidFill>
                  <a:schemeClr val="bg1"/>
                </a:solidFill>
              </a:rPr>
              <a:t>BOLD</a:t>
            </a:r>
            <a:r>
              <a:rPr lang="en-US" i="1" baseline="-25000" dirty="0" err="1" smtClean="0">
                <a:solidFill>
                  <a:schemeClr val="bg1"/>
                </a:solidFill>
              </a:rPr>
              <a:t>v,i,t</a:t>
            </a:r>
            <a:r>
              <a:rPr lang="en-US" dirty="0" smtClean="0">
                <a:solidFill>
                  <a:schemeClr val="bg1"/>
                </a:solidFill>
              </a:rPr>
              <a:t> = </a:t>
            </a:r>
            <a:r>
              <a:rPr lang="en-US" dirty="0" err="1" smtClean="0">
                <a:solidFill>
                  <a:schemeClr val="bg1"/>
                </a:solidFill>
              </a:rPr>
              <a:t>FE</a:t>
            </a:r>
            <a:r>
              <a:rPr lang="en-US" i="1" baseline="-25000" dirty="0" err="1" smtClean="0">
                <a:solidFill>
                  <a:schemeClr val="bg1"/>
                </a:solidFill>
              </a:rPr>
              <a:t>i</a:t>
            </a:r>
            <a:r>
              <a:rPr lang="en-US" dirty="0" smtClean="0">
                <a:solidFill>
                  <a:schemeClr val="bg1"/>
                </a:solidFill>
              </a:rPr>
              <a:t> + </a:t>
            </a:r>
            <a:r>
              <a:rPr lang="en-US" dirty="0" err="1" smtClean="0">
                <a:solidFill>
                  <a:schemeClr val="bg1"/>
                </a:solidFill>
              </a:rPr>
              <a:t>controls</a:t>
            </a:r>
            <a:r>
              <a:rPr lang="en-US" i="1" baseline="-25000" dirty="0" err="1" smtClean="0">
                <a:solidFill>
                  <a:schemeClr val="bg1"/>
                </a:solidFill>
              </a:rPr>
              <a:t>t</a:t>
            </a:r>
            <a:r>
              <a:rPr lang="en-US" dirty="0" smtClean="0">
                <a:solidFill>
                  <a:schemeClr val="bg1"/>
                </a:solidFill>
              </a:rPr>
              <a:t> + task </a:t>
            </a:r>
            <a:r>
              <a:rPr lang="en-US" dirty="0" err="1" smtClean="0">
                <a:solidFill>
                  <a:schemeClr val="bg1"/>
                </a:solidFill>
              </a:rPr>
              <a:t>dummy</a:t>
            </a:r>
            <a:r>
              <a:rPr lang="en-US" i="1" baseline="-25000" dirty="0" err="1" smtClean="0">
                <a:solidFill>
                  <a:schemeClr val="bg1"/>
                </a:solidFill>
              </a:rPr>
              <a:t>t</a:t>
            </a:r>
            <a:endParaRPr lang="en-US" dirty="0" smtClean="0">
              <a:solidFill>
                <a:schemeClr val="bg1"/>
              </a:solidFill>
            </a:endParaRPr>
          </a:p>
          <a:p>
            <a:pPr eaLnBrk="1" hangingPunct="1"/>
            <a:r>
              <a:rPr lang="en-US" dirty="0" smtClean="0">
                <a:solidFill>
                  <a:schemeClr val="bg1"/>
                </a:solidFill>
              </a:rPr>
              <a:t>Indexes for voxel (v), subject (</a:t>
            </a:r>
            <a:r>
              <a:rPr lang="en-US" dirty="0" err="1" smtClean="0">
                <a:solidFill>
                  <a:schemeClr val="bg1"/>
                </a:solidFill>
              </a:rPr>
              <a:t>i</a:t>
            </a:r>
            <a:r>
              <a:rPr lang="en-US" dirty="0" smtClean="0">
                <a:solidFill>
                  <a:schemeClr val="bg1"/>
                </a:solidFill>
              </a:rPr>
              <a:t>), and time (t)</a:t>
            </a:r>
          </a:p>
          <a:p>
            <a:pPr eaLnBrk="1" hangingPunct="1"/>
            <a:r>
              <a:rPr lang="en-US" dirty="0" smtClean="0">
                <a:solidFill>
                  <a:schemeClr val="bg1"/>
                </a:solidFill>
              </a:rPr>
              <a:t>Controls: time in scanner, lagged reward event, etc.</a:t>
            </a:r>
          </a:p>
          <a:p>
            <a:pPr eaLnBrk="1" hangingPunct="1"/>
            <a:r>
              <a:rPr lang="en-US" dirty="0" smtClean="0">
                <a:solidFill>
                  <a:schemeClr val="bg1"/>
                </a:solidFill>
              </a:rPr>
              <a:t>event dummy:  decision, experience, event, etc.</a:t>
            </a:r>
          </a:p>
          <a:p>
            <a:pPr eaLnBrk="1" hangingPunct="1"/>
            <a:r>
              <a:rPr lang="en-US" dirty="0" smtClean="0">
                <a:solidFill>
                  <a:schemeClr val="bg1"/>
                </a:solidFill>
              </a:rPr>
              <a:t>Analogous method: “contrast”</a:t>
            </a:r>
          </a:p>
          <a:p>
            <a:pPr eaLnBrk="1" hangingPunct="1"/>
            <a:endParaRPr lang="en-US" dirty="0" smtClean="0">
              <a:solidFill>
                <a:schemeClr val="bg1"/>
              </a:solidFill>
            </a:endParaRPr>
          </a:p>
        </p:txBody>
      </p:sp>
      <p:graphicFrame>
        <p:nvGraphicFramePr>
          <p:cNvPr id="3074" name="Object 4"/>
          <p:cNvGraphicFramePr>
            <a:graphicFrameLocks noGrp="1" noChangeAspect="1"/>
          </p:cNvGraphicFramePr>
          <p:nvPr>
            <p:ph sz="half" idx="2"/>
            <p:extLst/>
          </p:nvPr>
        </p:nvGraphicFramePr>
        <p:xfrm>
          <a:off x="457200" y="5105400"/>
          <a:ext cx="8305800" cy="1219200"/>
        </p:xfrm>
        <a:graphic>
          <a:graphicData uri="http://schemas.openxmlformats.org/presentationml/2006/ole">
            <mc:AlternateContent xmlns:mc="http://schemas.openxmlformats.org/markup-compatibility/2006">
              <mc:Choice xmlns:v="urn:schemas-microsoft-com:vml" Requires="v">
                <p:oleObj spid="_x0000_s12319" name="Equation" r:id="rId4" imgW="2958840" imgH="431640" progId="Equation.DSMT4">
                  <p:embed/>
                </p:oleObj>
              </mc:Choice>
              <mc:Fallback>
                <p:oleObj name="Equation" r:id="rId4" imgW="2958840" imgH="431640" progId="Equation.DSMT4">
                  <p:embed/>
                  <p:pic>
                    <p:nvPicPr>
                      <p:cNvPr id="0" name=""/>
                      <p:cNvPicPr>
                        <a:picLocks noChangeAspect="1" noChangeArrowheads="1"/>
                      </p:cNvPicPr>
                      <p:nvPr/>
                    </p:nvPicPr>
                    <p:blipFill>
                      <a:blip r:embed="rId5"/>
                      <a:srcRect/>
                      <a:stretch>
                        <a:fillRect/>
                      </a:stretch>
                    </p:blipFill>
                    <p:spPr bwMode="auto">
                      <a:xfrm>
                        <a:off x="457200" y="5105400"/>
                        <a:ext cx="83058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9138219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4"/>
          <p:cNvSpPr>
            <a:spLocks noChangeArrowheads="1"/>
          </p:cNvSpPr>
          <p:nvPr/>
        </p:nvSpPr>
        <p:spPr bwMode="auto">
          <a:xfrm>
            <a:off x="1219200" y="1143000"/>
            <a:ext cx="1143000" cy="5029200"/>
          </a:xfrm>
          <a:prstGeom prst="rect">
            <a:avLst/>
          </a:prstGeom>
          <a:solidFill>
            <a:srgbClr val="3366FF"/>
          </a:solidFill>
          <a:ln w="9525">
            <a:noFill/>
            <a:miter lim="800000"/>
            <a:headEnd/>
            <a:tailEnd/>
          </a:ln>
        </p:spPr>
        <p:txBody>
          <a:bodyPr wrap="none" anchor="ctr"/>
          <a:lstStyle/>
          <a:p>
            <a:endParaRPr lang="en-US"/>
          </a:p>
        </p:txBody>
      </p:sp>
      <p:sp>
        <p:nvSpPr>
          <p:cNvPr id="15363" name="Rectangle 2"/>
          <p:cNvSpPr>
            <a:spLocks noGrp="1" noChangeArrowheads="1"/>
          </p:cNvSpPr>
          <p:nvPr>
            <p:ph type="title"/>
          </p:nvPr>
        </p:nvSpPr>
        <p:spPr/>
        <p:txBody>
          <a:bodyPr/>
          <a:lstStyle/>
          <a:p>
            <a:pPr eaLnBrk="1" hangingPunct="1"/>
            <a:r>
              <a:rPr lang="en-US" smtClean="0"/>
              <a:t>Basic experimental design</a:t>
            </a:r>
          </a:p>
        </p:txBody>
      </p:sp>
      <p:sp>
        <p:nvSpPr>
          <p:cNvPr id="15364" name="Text Box 11"/>
          <p:cNvSpPr txBox="1">
            <a:spLocks noChangeArrowheads="1"/>
          </p:cNvSpPr>
          <p:nvPr/>
        </p:nvSpPr>
        <p:spPr bwMode="auto">
          <a:xfrm>
            <a:off x="1143000" y="1981200"/>
            <a:ext cx="1235075" cy="822325"/>
          </a:xfrm>
          <a:prstGeom prst="rect">
            <a:avLst/>
          </a:prstGeom>
          <a:noFill/>
          <a:ln w="9525">
            <a:noFill/>
            <a:miter lim="800000"/>
            <a:headEnd/>
            <a:tailEnd/>
          </a:ln>
        </p:spPr>
        <p:txBody>
          <a:bodyPr>
            <a:spAutoFit/>
          </a:bodyPr>
          <a:lstStyle/>
          <a:p>
            <a:pPr algn="ctr"/>
            <a:r>
              <a:rPr lang="en-US" b="1"/>
              <a:t>Task</a:t>
            </a:r>
          </a:p>
          <a:p>
            <a:pPr algn="ctr"/>
            <a:r>
              <a:rPr lang="en-US" b="1"/>
              <a:t>A</a:t>
            </a:r>
          </a:p>
        </p:txBody>
      </p:sp>
      <p:sp>
        <p:nvSpPr>
          <p:cNvPr id="15365" name="Text Box 15"/>
          <p:cNvSpPr txBox="1">
            <a:spLocks noChangeArrowheads="1"/>
          </p:cNvSpPr>
          <p:nvPr/>
        </p:nvSpPr>
        <p:spPr bwMode="auto">
          <a:xfrm>
            <a:off x="8137525" y="1944688"/>
            <a:ext cx="862013" cy="457200"/>
          </a:xfrm>
          <a:prstGeom prst="rect">
            <a:avLst/>
          </a:prstGeom>
          <a:noFill/>
          <a:ln w="9525">
            <a:noFill/>
            <a:miter lim="800000"/>
            <a:headEnd/>
            <a:tailEnd/>
          </a:ln>
        </p:spPr>
        <p:txBody>
          <a:bodyPr wrap="none">
            <a:spAutoFit/>
          </a:bodyPr>
          <a:lstStyle/>
          <a:p>
            <a:r>
              <a:rPr lang="en-US"/>
              <a:t>Time</a:t>
            </a:r>
          </a:p>
        </p:txBody>
      </p:sp>
      <p:sp>
        <p:nvSpPr>
          <p:cNvPr id="15366" name="Rectangle 16"/>
          <p:cNvSpPr>
            <a:spLocks noChangeArrowheads="1"/>
          </p:cNvSpPr>
          <p:nvPr/>
        </p:nvSpPr>
        <p:spPr bwMode="auto">
          <a:xfrm>
            <a:off x="3641725" y="1143000"/>
            <a:ext cx="1143000" cy="5029200"/>
          </a:xfrm>
          <a:prstGeom prst="rect">
            <a:avLst/>
          </a:prstGeom>
          <a:solidFill>
            <a:srgbClr val="9966FF"/>
          </a:solidFill>
          <a:ln w="9525">
            <a:noFill/>
            <a:miter lim="800000"/>
            <a:headEnd/>
            <a:tailEnd/>
          </a:ln>
        </p:spPr>
        <p:txBody>
          <a:bodyPr wrap="none" anchor="ctr"/>
          <a:lstStyle/>
          <a:p>
            <a:endParaRPr lang="en-US"/>
          </a:p>
        </p:txBody>
      </p:sp>
      <p:sp>
        <p:nvSpPr>
          <p:cNvPr id="15367" name="Text Box 17"/>
          <p:cNvSpPr txBox="1">
            <a:spLocks noChangeArrowheads="1"/>
          </p:cNvSpPr>
          <p:nvPr/>
        </p:nvSpPr>
        <p:spPr bwMode="auto">
          <a:xfrm>
            <a:off x="3565525" y="1981200"/>
            <a:ext cx="1235075" cy="822325"/>
          </a:xfrm>
          <a:prstGeom prst="rect">
            <a:avLst/>
          </a:prstGeom>
          <a:noFill/>
          <a:ln w="9525">
            <a:noFill/>
            <a:miter lim="800000"/>
            <a:headEnd/>
            <a:tailEnd/>
          </a:ln>
        </p:spPr>
        <p:txBody>
          <a:bodyPr>
            <a:spAutoFit/>
          </a:bodyPr>
          <a:lstStyle/>
          <a:p>
            <a:pPr algn="ctr"/>
            <a:r>
              <a:rPr lang="en-US" b="1"/>
              <a:t>Task</a:t>
            </a:r>
          </a:p>
          <a:p>
            <a:pPr algn="ctr"/>
            <a:r>
              <a:rPr lang="en-US" b="1"/>
              <a:t>B</a:t>
            </a:r>
          </a:p>
        </p:txBody>
      </p:sp>
      <p:sp>
        <p:nvSpPr>
          <p:cNvPr id="15368" name="Rectangle 18"/>
          <p:cNvSpPr>
            <a:spLocks noChangeArrowheads="1"/>
          </p:cNvSpPr>
          <p:nvPr/>
        </p:nvSpPr>
        <p:spPr bwMode="auto">
          <a:xfrm>
            <a:off x="6080125" y="1143000"/>
            <a:ext cx="1143000" cy="5029200"/>
          </a:xfrm>
          <a:prstGeom prst="rect">
            <a:avLst/>
          </a:prstGeom>
          <a:solidFill>
            <a:srgbClr val="339966"/>
          </a:solidFill>
          <a:ln w="9525">
            <a:noFill/>
            <a:miter lim="800000"/>
            <a:headEnd/>
            <a:tailEnd/>
          </a:ln>
        </p:spPr>
        <p:txBody>
          <a:bodyPr wrap="none" anchor="ctr"/>
          <a:lstStyle/>
          <a:p>
            <a:endParaRPr lang="en-US"/>
          </a:p>
        </p:txBody>
      </p:sp>
      <p:sp>
        <p:nvSpPr>
          <p:cNvPr id="15369" name="Text Box 19"/>
          <p:cNvSpPr txBox="1">
            <a:spLocks noChangeArrowheads="1"/>
          </p:cNvSpPr>
          <p:nvPr/>
        </p:nvSpPr>
        <p:spPr bwMode="auto">
          <a:xfrm>
            <a:off x="6003925" y="1981200"/>
            <a:ext cx="1235075" cy="822325"/>
          </a:xfrm>
          <a:prstGeom prst="rect">
            <a:avLst/>
          </a:prstGeom>
          <a:noFill/>
          <a:ln w="9525">
            <a:noFill/>
            <a:miter lim="800000"/>
            <a:headEnd/>
            <a:tailEnd/>
          </a:ln>
        </p:spPr>
        <p:txBody>
          <a:bodyPr>
            <a:spAutoFit/>
          </a:bodyPr>
          <a:lstStyle/>
          <a:p>
            <a:pPr algn="ctr"/>
            <a:r>
              <a:rPr lang="en-US" b="1"/>
              <a:t>Task</a:t>
            </a:r>
          </a:p>
          <a:p>
            <a:pPr algn="ctr"/>
            <a:r>
              <a:rPr lang="en-US" b="1"/>
              <a:t>C</a:t>
            </a:r>
          </a:p>
        </p:txBody>
      </p:sp>
      <p:sp>
        <p:nvSpPr>
          <p:cNvPr id="15370" name="Line 4"/>
          <p:cNvSpPr>
            <a:spLocks noChangeShapeType="1"/>
          </p:cNvSpPr>
          <p:nvPr/>
        </p:nvSpPr>
        <p:spPr bwMode="auto">
          <a:xfrm>
            <a:off x="609600" y="1828800"/>
            <a:ext cx="7772400" cy="0"/>
          </a:xfrm>
          <a:prstGeom prst="line">
            <a:avLst/>
          </a:prstGeom>
          <a:noFill/>
          <a:ln w="76200">
            <a:solidFill>
              <a:schemeClr val="tx1"/>
            </a:solidFill>
            <a:round/>
            <a:headEnd/>
            <a:tailEnd type="triangle" w="med" len="med"/>
          </a:ln>
        </p:spPr>
        <p:txBody>
          <a:bodyPr/>
          <a:lstStyle/>
          <a:p>
            <a:endParaRPr lang="en-US"/>
          </a:p>
        </p:txBody>
      </p:sp>
      <p:sp>
        <p:nvSpPr>
          <p:cNvPr id="15371" name="Text Box 20"/>
          <p:cNvSpPr txBox="1">
            <a:spLocks noChangeArrowheads="1"/>
          </p:cNvSpPr>
          <p:nvPr/>
        </p:nvSpPr>
        <p:spPr bwMode="auto">
          <a:xfrm>
            <a:off x="2438400" y="3773488"/>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
        <p:nvSpPr>
          <p:cNvPr id="15372" name="Text Box 22"/>
          <p:cNvSpPr txBox="1">
            <a:spLocks noChangeArrowheads="1"/>
          </p:cNvSpPr>
          <p:nvPr/>
        </p:nvSpPr>
        <p:spPr bwMode="auto">
          <a:xfrm>
            <a:off x="76200" y="3810000"/>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
        <p:nvSpPr>
          <p:cNvPr id="15373" name="Text Box 23"/>
          <p:cNvSpPr txBox="1">
            <a:spLocks noChangeArrowheads="1"/>
          </p:cNvSpPr>
          <p:nvPr/>
        </p:nvSpPr>
        <p:spPr bwMode="auto">
          <a:xfrm>
            <a:off x="7299325" y="3810000"/>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
        <p:nvSpPr>
          <p:cNvPr id="15374" name="Text Box 24"/>
          <p:cNvSpPr txBox="1">
            <a:spLocks noChangeArrowheads="1"/>
          </p:cNvSpPr>
          <p:nvPr/>
        </p:nvSpPr>
        <p:spPr bwMode="auto">
          <a:xfrm>
            <a:off x="4876800" y="3810000"/>
            <a:ext cx="1082675" cy="822325"/>
          </a:xfrm>
          <a:prstGeom prst="rect">
            <a:avLst/>
          </a:prstGeom>
          <a:noFill/>
          <a:ln w="9525">
            <a:noFill/>
            <a:miter lim="800000"/>
            <a:headEnd/>
            <a:tailEnd/>
          </a:ln>
        </p:spPr>
        <p:txBody>
          <a:bodyPr wrap="none">
            <a:spAutoFit/>
          </a:bodyPr>
          <a:lstStyle/>
          <a:p>
            <a:pPr algn="ctr"/>
            <a:r>
              <a:rPr lang="en-US"/>
              <a:t>Rest</a:t>
            </a:r>
          </a:p>
          <a:p>
            <a:pPr algn="ctr"/>
            <a:r>
              <a:rPr lang="en-US"/>
              <a:t>12 sec</a:t>
            </a:r>
          </a:p>
        </p:txBody>
      </p:sp>
    </p:spTree>
    <p:extLst>
      <p:ext uri="{BB962C8B-B14F-4D97-AF65-F5344CB8AC3E}">
        <p14:creationId xmlns:p14="http://schemas.microsoft.com/office/powerpoint/2010/main" val="338532474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Basic econometric methodology</a:t>
            </a:r>
          </a:p>
        </p:txBody>
      </p:sp>
      <p:sp>
        <p:nvSpPr>
          <p:cNvPr id="3076" name="Rectangle 3"/>
          <p:cNvSpPr>
            <a:spLocks noGrp="1" noChangeArrowheads="1"/>
          </p:cNvSpPr>
          <p:nvPr>
            <p:ph type="body" sz="half" idx="1"/>
          </p:nvPr>
        </p:nvSpPr>
        <p:spPr>
          <a:xfrm>
            <a:off x="304800" y="1219200"/>
            <a:ext cx="8534400" cy="4876800"/>
          </a:xfrm>
        </p:spPr>
        <p:txBody>
          <a:bodyPr/>
          <a:lstStyle/>
          <a:p>
            <a:pPr eaLnBrk="1" hangingPunct="1"/>
            <a:r>
              <a:rPr lang="en-US" dirty="0" smtClean="0"/>
              <a:t>Run “regressions” (general linear model) relating BOLD signal to covariates:</a:t>
            </a:r>
          </a:p>
          <a:p>
            <a:pPr algn="ctr" eaLnBrk="1" hangingPunct="1">
              <a:buFontTx/>
              <a:buNone/>
            </a:pPr>
            <a:r>
              <a:rPr lang="en-US" i="1" dirty="0" smtClean="0"/>
              <a:t>    </a:t>
            </a:r>
            <a:r>
              <a:rPr lang="en-US" sz="2800" i="1" dirty="0" err="1" smtClean="0">
                <a:latin typeface="Times New Roman" panose="02020603050405020304" pitchFamily="18" charset="0"/>
                <a:cs typeface="Times New Roman" panose="02020603050405020304" pitchFamily="18" charset="0"/>
              </a:rPr>
              <a:t>BOLD</a:t>
            </a:r>
            <a:r>
              <a:rPr lang="en-US" sz="2800" i="1" baseline="-25000" dirty="0" err="1" smtClean="0">
                <a:latin typeface="Times New Roman" panose="02020603050405020304" pitchFamily="18" charset="0"/>
                <a:cs typeface="Times New Roman" panose="02020603050405020304" pitchFamily="18" charset="0"/>
              </a:rPr>
              <a:t>v,i,t</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FE</a:t>
            </a:r>
            <a:r>
              <a:rPr lang="en-US" sz="2800" i="1" baseline="-25000" dirty="0" err="1" smtClean="0">
                <a:latin typeface="Times New Roman" panose="02020603050405020304" pitchFamily="18" charset="0"/>
                <a:cs typeface="Times New Roman" panose="02020603050405020304" pitchFamily="18" charset="0"/>
              </a:rPr>
              <a:t>i</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controls</a:t>
            </a:r>
            <a:r>
              <a:rPr lang="en-US" sz="2800" i="1" baseline="-25000" dirty="0" err="1" smtClean="0">
                <a:latin typeface="Times New Roman" panose="02020603050405020304" pitchFamily="18" charset="0"/>
                <a:cs typeface="Times New Roman" panose="02020603050405020304" pitchFamily="18" charset="0"/>
              </a:rPr>
              <a:t>t</a:t>
            </a:r>
            <a:r>
              <a:rPr lang="en-US" sz="2800" dirty="0" smtClean="0">
                <a:latin typeface="Times New Roman" panose="02020603050405020304" pitchFamily="18" charset="0"/>
                <a:cs typeface="Times New Roman" panose="02020603050405020304" pitchFamily="18" charset="0"/>
              </a:rPr>
              <a:t> + task </a:t>
            </a:r>
            <a:r>
              <a:rPr lang="en-US" sz="2800" dirty="0" err="1" smtClean="0">
                <a:latin typeface="Times New Roman" panose="02020603050405020304" pitchFamily="18" charset="0"/>
                <a:cs typeface="Times New Roman" panose="02020603050405020304" pitchFamily="18" charset="0"/>
              </a:rPr>
              <a:t>dummy</a:t>
            </a:r>
            <a:r>
              <a:rPr lang="en-US" sz="2800" i="1" baseline="-25000" dirty="0" err="1" smtClean="0">
                <a:latin typeface="Times New Roman" panose="02020603050405020304" pitchFamily="18" charset="0"/>
                <a:cs typeface="Times New Roman" panose="02020603050405020304" pitchFamily="18" charset="0"/>
              </a:rPr>
              <a:t>t</a:t>
            </a:r>
            <a:endParaRPr lang="en-US" sz="2800" dirty="0" smtClean="0">
              <a:latin typeface="Times New Roman" panose="02020603050405020304" pitchFamily="18" charset="0"/>
              <a:cs typeface="Times New Roman" panose="02020603050405020304" pitchFamily="18" charset="0"/>
            </a:endParaRPr>
          </a:p>
          <a:p>
            <a:pPr eaLnBrk="1" hangingPunct="1"/>
            <a:r>
              <a:rPr lang="en-US" dirty="0" smtClean="0"/>
              <a:t>Indexes for voxel (v), subject (</a:t>
            </a:r>
            <a:r>
              <a:rPr lang="en-US" dirty="0" err="1" smtClean="0"/>
              <a:t>i</a:t>
            </a:r>
            <a:r>
              <a:rPr lang="en-US" dirty="0" smtClean="0"/>
              <a:t>), and time (t)</a:t>
            </a:r>
          </a:p>
          <a:p>
            <a:pPr eaLnBrk="1" hangingPunct="1"/>
            <a:r>
              <a:rPr lang="en-US" dirty="0" smtClean="0"/>
              <a:t>Controls: time in scanner, lagged reward event, etc.</a:t>
            </a:r>
          </a:p>
          <a:p>
            <a:pPr eaLnBrk="1" hangingPunct="1"/>
            <a:r>
              <a:rPr lang="en-US" dirty="0" smtClean="0"/>
              <a:t>Task dummy</a:t>
            </a:r>
            <a:r>
              <a:rPr lang="en-US" dirty="0" smtClean="0"/>
              <a:t>:  decision, experience, event, etc.</a:t>
            </a:r>
          </a:p>
          <a:p>
            <a:pPr eaLnBrk="1" hangingPunct="1"/>
            <a:r>
              <a:rPr lang="en-US" dirty="0" smtClean="0"/>
              <a:t>Analogous method: “contrast”</a:t>
            </a:r>
          </a:p>
          <a:p>
            <a:pPr eaLnBrk="1" hangingPunct="1"/>
            <a:endParaRPr lang="en-US" dirty="0" smtClean="0"/>
          </a:p>
        </p:txBody>
      </p:sp>
      <p:graphicFrame>
        <p:nvGraphicFramePr>
          <p:cNvPr id="3074" name="Object 4"/>
          <p:cNvGraphicFramePr>
            <a:graphicFrameLocks noGrp="1" noChangeAspect="1"/>
          </p:cNvGraphicFramePr>
          <p:nvPr>
            <p:ph sz="half" idx="2"/>
            <p:extLst>
              <p:ext uri="{D42A27DB-BD31-4B8C-83A1-F6EECF244321}">
                <p14:modId xmlns:p14="http://schemas.microsoft.com/office/powerpoint/2010/main" val="3813411259"/>
              </p:ext>
            </p:extLst>
          </p:nvPr>
        </p:nvGraphicFramePr>
        <p:xfrm>
          <a:off x="990600" y="4267200"/>
          <a:ext cx="6781800" cy="995494"/>
        </p:xfrm>
        <a:graphic>
          <a:graphicData uri="http://schemas.openxmlformats.org/presentationml/2006/ole">
            <mc:AlternateContent xmlns:mc="http://schemas.openxmlformats.org/markup-compatibility/2006">
              <mc:Choice xmlns:v="urn:schemas-microsoft-com:vml" Requires="v">
                <p:oleObj spid="_x0000_s17425" name="Equation" r:id="rId4" imgW="2958840" imgH="431640" progId="Equation.DSMT4">
                  <p:embed/>
                </p:oleObj>
              </mc:Choice>
              <mc:Fallback>
                <p:oleObj name="Equation" r:id="rId4" imgW="2958840" imgH="431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267200"/>
                        <a:ext cx="6781800" cy="995494"/>
                      </a:xfrm>
                      <a:prstGeom prst="rect">
                        <a:avLst/>
                      </a:prstGeom>
                      <a:noFill/>
                      <a:extLst/>
                    </p:spPr>
                  </p:pic>
                </p:oleObj>
              </mc:Fallback>
            </mc:AlternateContent>
          </a:graphicData>
        </a:graphic>
      </p:graphicFrame>
    </p:spTree>
    <p:extLst>
      <p:ext uri="{BB962C8B-B14F-4D97-AF65-F5344CB8AC3E}">
        <p14:creationId xmlns:p14="http://schemas.microsoft.com/office/powerpoint/2010/main" val="274723391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Multiple-testing problem (</a:t>
            </a:r>
            <a:r>
              <a:rPr lang="en-US" sz="2800" dirty="0" err="1" smtClean="0"/>
              <a:t>cf</a:t>
            </a:r>
            <a:r>
              <a:rPr lang="en-US" sz="2800" dirty="0" smtClean="0"/>
              <a:t> </a:t>
            </a:r>
            <a:r>
              <a:rPr lang="en-US" sz="2800" dirty="0" err="1" smtClean="0"/>
              <a:t>Vul</a:t>
            </a:r>
            <a:r>
              <a:rPr lang="en-US" sz="2800" dirty="0" smtClean="0"/>
              <a:t> et al 2010)</a:t>
            </a:r>
            <a:endParaRPr lang="en-US" sz="2800" dirty="0"/>
          </a:p>
        </p:txBody>
      </p:sp>
      <p:sp>
        <p:nvSpPr>
          <p:cNvPr id="3" name="Text Placeholder 2"/>
          <p:cNvSpPr>
            <a:spLocks noGrp="1"/>
          </p:cNvSpPr>
          <p:nvPr>
            <p:ph type="body" sz="half" idx="1"/>
          </p:nvPr>
        </p:nvSpPr>
        <p:spPr>
          <a:xfrm>
            <a:off x="381000" y="1219200"/>
            <a:ext cx="4572000" cy="4876800"/>
          </a:xfrm>
        </p:spPr>
        <p:txBody>
          <a:bodyPr/>
          <a:lstStyle/>
          <a:p>
            <a:pPr>
              <a:buNone/>
            </a:pPr>
            <a:r>
              <a:rPr lang="en-US" dirty="0" smtClean="0"/>
              <a:t>Don’t worry:</a:t>
            </a:r>
          </a:p>
          <a:p>
            <a:r>
              <a:rPr lang="en-US" dirty="0" smtClean="0"/>
              <a:t>Strict thresholds (</a:t>
            </a:r>
            <a:r>
              <a:rPr lang="el-GR" dirty="0" smtClean="0">
                <a:latin typeface="Calibri"/>
              </a:rPr>
              <a:t>α</a:t>
            </a:r>
            <a:r>
              <a:rPr lang="en-US" dirty="0" smtClean="0">
                <a:latin typeface="Calibri"/>
              </a:rPr>
              <a:t> = </a:t>
            </a:r>
            <a:r>
              <a:rPr lang="en-US" dirty="0" smtClean="0"/>
              <a:t>0.001 and 5-voxel contiguity)</a:t>
            </a:r>
          </a:p>
          <a:p>
            <a:r>
              <a:rPr lang="en-US" dirty="0" smtClean="0"/>
              <a:t>Pre-specification of hypothesis (ROI)</a:t>
            </a:r>
          </a:p>
          <a:p>
            <a:r>
              <a:rPr lang="en-US" dirty="0" smtClean="0"/>
              <a:t>Replication</a:t>
            </a:r>
          </a:p>
          <a:p>
            <a:r>
              <a:rPr lang="en-US" dirty="0" smtClean="0"/>
              <a:t>Converging lines of evidence (</a:t>
            </a:r>
            <a:r>
              <a:rPr lang="en-US" dirty="0" err="1" smtClean="0"/>
              <a:t>fMRI</a:t>
            </a:r>
            <a:r>
              <a:rPr lang="en-US" dirty="0" smtClean="0"/>
              <a:t>, single neuron measurement, knock-outs, legions, </a:t>
            </a:r>
            <a:r>
              <a:rPr lang="en-US" dirty="0" err="1" smtClean="0"/>
              <a:t>rTMS</a:t>
            </a:r>
            <a:r>
              <a:rPr lang="en-US" dirty="0" smtClean="0"/>
              <a:t>)</a:t>
            </a:r>
          </a:p>
          <a:p>
            <a:r>
              <a:rPr lang="en-US" dirty="0" smtClean="0"/>
              <a:t>This is the same multiple testing problem that hangs over all empirical research</a:t>
            </a:r>
            <a:endParaRPr lang="en-US" dirty="0"/>
          </a:p>
        </p:txBody>
      </p:sp>
      <p:sp>
        <p:nvSpPr>
          <p:cNvPr id="4" name="Content Placeholder 3"/>
          <p:cNvSpPr>
            <a:spLocks noGrp="1"/>
          </p:cNvSpPr>
          <p:nvPr>
            <p:ph sz="half" idx="2"/>
          </p:nvPr>
        </p:nvSpPr>
        <p:spPr>
          <a:xfrm>
            <a:off x="5029200" y="1219200"/>
            <a:ext cx="3810000" cy="4876800"/>
          </a:xfrm>
        </p:spPr>
        <p:txBody>
          <a:bodyPr/>
          <a:lstStyle/>
          <a:p>
            <a:pPr>
              <a:buNone/>
            </a:pPr>
            <a:r>
              <a:rPr lang="en-US" dirty="0" smtClean="0"/>
              <a:t>Worry:</a:t>
            </a:r>
          </a:p>
          <a:p>
            <a:r>
              <a:rPr lang="en-US" dirty="0" smtClean="0"/>
              <a:t>Are all significant voxels reported?</a:t>
            </a:r>
          </a:p>
          <a:p>
            <a:r>
              <a:rPr lang="en-US" dirty="0" smtClean="0"/>
              <a:t>Were the specification searches reported?</a:t>
            </a:r>
          </a:p>
          <a:p>
            <a:r>
              <a:rPr lang="en-US" dirty="0" smtClean="0"/>
              <a:t>Are all GLM’s (regressions) reported?</a:t>
            </a:r>
          </a:p>
          <a:p>
            <a:r>
              <a:rPr lang="en-US" dirty="0" smtClean="0"/>
              <a:t>Is the </a:t>
            </a:r>
            <a:r>
              <a:rPr lang="en-US" dirty="0" err="1" smtClean="0"/>
              <a:t>neuroscientific</a:t>
            </a:r>
            <a:r>
              <a:rPr lang="en-US" dirty="0" smtClean="0"/>
              <a:t> explanation of the data post-hoc?</a:t>
            </a:r>
          </a:p>
          <a:p>
            <a:r>
              <a:rPr lang="en-US" dirty="0" smtClean="0"/>
              <a:t>Shouldn’t the effect size be adjusted for multiple testing</a:t>
            </a:r>
          </a:p>
          <a:p>
            <a:endParaRPr lang="en-US" dirty="0" smtClean="0"/>
          </a:p>
          <a:p>
            <a:endParaRPr lang="en-US" dirty="0" smtClean="0"/>
          </a:p>
          <a:p>
            <a:endParaRPr lang="en-US" dirty="0"/>
          </a:p>
        </p:txBody>
      </p:sp>
    </p:spTree>
    <p:extLst>
      <p:ext uri="{BB962C8B-B14F-4D97-AF65-F5344CB8AC3E}">
        <p14:creationId xmlns:p14="http://schemas.microsoft.com/office/powerpoint/2010/main" val="162809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152400"/>
            <a:ext cx="7772400" cy="1143000"/>
          </a:xfrm>
        </p:spPr>
        <p:txBody>
          <a:bodyPr/>
          <a:lstStyle/>
          <a:p>
            <a:pPr eaLnBrk="1" hangingPunct="1"/>
            <a:r>
              <a:rPr lang="en-US" smtClean="0"/>
              <a:t>McClure, Laibson, Loewenstein, Cohen (2004)</a:t>
            </a:r>
          </a:p>
        </p:txBody>
      </p:sp>
      <p:sp>
        <p:nvSpPr>
          <p:cNvPr id="45059" name="Rectangle 3"/>
          <p:cNvSpPr>
            <a:spLocks noGrp="1" noChangeArrowheads="1"/>
          </p:cNvSpPr>
          <p:nvPr>
            <p:ph type="body" idx="1"/>
          </p:nvPr>
        </p:nvSpPr>
        <p:spPr>
          <a:xfrm>
            <a:off x="685800" y="1524000"/>
            <a:ext cx="7772400" cy="4572000"/>
          </a:xfrm>
        </p:spPr>
        <p:txBody>
          <a:bodyPr/>
          <a:lstStyle/>
          <a:p>
            <a:pPr eaLnBrk="1" hangingPunct="1"/>
            <a:r>
              <a:rPr lang="en-US" smtClean="0"/>
              <a:t>Intertemporal choice with time-dated Amazon gift certificates.</a:t>
            </a:r>
          </a:p>
          <a:p>
            <a:pPr eaLnBrk="1" hangingPunct="1"/>
            <a:r>
              <a:rPr lang="en-US" smtClean="0"/>
              <a:t>Subjects make binary choices:</a:t>
            </a:r>
          </a:p>
          <a:p>
            <a:pPr eaLnBrk="1" hangingPunct="1">
              <a:buFontTx/>
              <a:buNone/>
            </a:pPr>
            <a:r>
              <a:rPr lang="en-US" smtClean="0"/>
              <a:t>	</a:t>
            </a:r>
            <a:r>
              <a:rPr lang="en-US" b="1" smtClean="0">
                <a:solidFill>
                  <a:srgbClr val="FF3300"/>
                </a:solidFill>
              </a:rPr>
              <a:t>$20 now                 	or     $30 in two weeks</a:t>
            </a:r>
          </a:p>
          <a:p>
            <a:pPr eaLnBrk="1" hangingPunct="1">
              <a:buFontTx/>
              <a:buNone/>
            </a:pPr>
            <a:r>
              <a:rPr lang="en-US" b="1" smtClean="0"/>
              <a:t>	</a:t>
            </a:r>
            <a:r>
              <a:rPr lang="en-US" b="1" smtClean="0">
                <a:solidFill>
                  <a:srgbClr val="339933"/>
                </a:solidFill>
              </a:rPr>
              <a:t>$20 in two weeks   	or     $30 in four weeks </a:t>
            </a:r>
          </a:p>
          <a:p>
            <a:pPr eaLnBrk="1" hangingPunct="1">
              <a:buFontTx/>
              <a:buNone/>
            </a:pPr>
            <a:r>
              <a:rPr lang="en-US" b="1" smtClean="0"/>
              <a:t>    </a:t>
            </a:r>
            <a:r>
              <a:rPr lang="en-US" b="1" smtClean="0">
                <a:solidFill>
                  <a:srgbClr val="0000FF"/>
                </a:solidFill>
              </a:rPr>
              <a:t>$20 in four weeks   	or     $30 in six weeks</a:t>
            </a:r>
            <a:r>
              <a:rPr lang="en-US" smtClean="0"/>
              <a:t> </a:t>
            </a:r>
          </a:p>
          <a:p>
            <a:pPr eaLnBrk="1" hangingPunct="1">
              <a:buFontTx/>
              <a:buNone/>
            </a:pPr>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4"/>
          <p:cNvSpPr>
            <a:spLocks noChangeShapeType="1"/>
          </p:cNvSpPr>
          <p:nvPr/>
        </p:nvSpPr>
        <p:spPr bwMode="auto">
          <a:xfrm>
            <a:off x="1143000" y="1828800"/>
            <a:ext cx="6553200" cy="0"/>
          </a:xfrm>
          <a:prstGeom prst="line">
            <a:avLst/>
          </a:prstGeom>
          <a:noFill/>
          <a:ln w="57150">
            <a:solidFill>
              <a:srgbClr val="FF0000"/>
            </a:solidFill>
            <a:round/>
            <a:headEnd/>
            <a:tailEnd type="triangle" w="med" len="med"/>
          </a:ln>
        </p:spPr>
        <p:txBody>
          <a:bodyPr/>
          <a:lstStyle/>
          <a:p>
            <a:endParaRPr lang="en-US"/>
          </a:p>
        </p:txBody>
      </p:sp>
      <p:sp>
        <p:nvSpPr>
          <p:cNvPr id="610309" name="Line 5"/>
          <p:cNvSpPr>
            <a:spLocks noChangeShapeType="1"/>
          </p:cNvSpPr>
          <p:nvPr/>
        </p:nvSpPr>
        <p:spPr bwMode="auto">
          <a:xfrm>
            <a:off x="1143000" y="3276600"/>
            <a:ext cx="6553200" cy="0"/>
          </a:xfrm>
          <a:prstGeom prst="line">
            <a:avLst/>
          </a:prstGeom>
          <a:noFill/>
          <a:ln w="57150">
            <a:solidFill>
              <a:srgbClr val="008000"/>
            </a:solidFill>
            <a:round/>
            <a:headEnd/>
            <a:tailEnd type="triangle" w="med" len="med"/>
          </a:ln>
        </p:spPr>
        <p:txBody>
          <a:bodyPr/>
          <a:lstStyle/>
          <a:p>
            <a:endParaRPr lang="en-US"/>
          </a:p>
        </p:txBody>
      </p:sp>
      <p:sp>
        <p:nvSpPr>
          <p:cNvPr id="610310" name="Line 6"/>
          <p:cNvSpPr>
            <a:spLocks noChangeShapeType="1"/>
          </p:cNvSpPr>
          <p:nvPr/>
        </p:nvSpPr>
        <p:spPr bwMode="auto">
          <a:xfrm>
            <a:off x="1143000" y="4800600"/>
            <a:ext cx="6553200" cy="0"/>
          </a:xfrm>
          <a:prstGeom prst="line">
            <a:avLst/>
          </a:prstGeom>
          <a:noFill/>
          <a:ln w="57150">
            <a:solidFill>
              <a:srgbClr val="6666FF"/>
            </a:solidFill>
            <a:round/>
            <a:headEnd/>
            <a:tailEnd type="triangle" w="med" len="med"/>
          </a:ln>
        </p:spPr>
        <p:txBody>
          <a:bodyPr/>
          <a:lstStyle/>
          <a:p>
            <a:endParaRPr lang="en-US"/>
          </a:p>
        </p:txBody>
      </p:sp>
      <p:sp>
        <p:nvSpPr>
          <p:cNvPr id="46085" name="Text Box 7"/>
          <p:cNvSpPr txBox="1">
            <a:spLocks noChangeArrowheads="1"/>
          </p:cNvSpPr>
          <p:nvPr/>
        </p:nvSpPr>
        <p:spPr bwMode="auto">
          <a:xfrm>
            <a:off x="822325" y="1828800"/>
            <a:ext cx="693738" cy="457200"/>
          </a:xfrm>
          <a:prstGeom prst="rect">
            <a:avLst/>
          </a:prstGeom>
          <a:noFill/>
          <a:ln w="9525">
            <a:noFill/>
            <a:miter lim="800000"/>
            <a:headEnd/>
            <a:tailEnd/>
          </a:ln>
        </p:spPr>
        <p:txBody>
          <a:bodyPr wrap="none">
            <a:spAutoFit/>
          </a:bodyPr>
          <a:lstStyle/>
          <a:p>
            <a:r>
              <a:rPr lang="en-US">
                <a:solidFill>
                  <a:srgbClr val="FF0000"/>
                </a:solidFill>
              </a:rPr>
              <a:t>$20</a:t>
            </a:r>
          </a:p>
        </p:txBody>
      </p:sp>
      <p:sp>
        <p:nvSpPr>
          <p:cNvPr id="610312" name="Text Box 8"/>
          <p:cNvSpPr txBox="1">
            <a:spLocks noChangeArrowheads="1"/>
          </p:cNvSpPr>
          <p:nvPr/>
        </p:nvSpPr>
        <p:spPr bwMode="auto">
          <a:xfrm>
            <a:off x="2735263" y="3276600"/>
            <a:ext cx="693737" cy="457200"/>
          </a:xfrm>
          <a:prstGeom prst="rect">
            <a:avLst/>
          </a:prstGeom>
          <a:noFill/>
          <a:ln w="9525">
            <a:noFill/>
            <a:miter lim="800000"/>
            <a:headEnd/>
            <a:tailEnd/>
          </a:ln>
        </p:spPr>
        <p:txBody>
          <a:bodyPr wrap="none">
            <a:spAutoFit/>
          </a:bodyPr>
          <a:lstStyle/>
          <a:p>
            <a:r>
              <a:rPr lang="en-US">
                <a:solidFill>
                  <a:srgbClr val="008000"/>
                </a:solidFill>
              </a:rPr>
              <a:t>$20</a:t>
            </a:r>
          </a:p>
        </p:txBody>
      </p:sp>
      <p:sp>
        <p:nvSpPr>
          <p:cNvPr id="610313" name="Text Box 9"/>
          <p:cNvSpPr txBox="1">
            <a:spLocks noChangeArrowheads="1"/>
          </p:cNvSpPr>
          <p:nvPr/>
        </p:nvSpPr>
        <p:spPr bwMode="auto">
          <a:xfrm>
            <a:off x="4259263" y="4800600"/>
            <a:ext cx="693737" cy="457200"/>
          </a:xfrm>
          <a:prstGeom prst="rect">
            <a:avLst/>
          </a:prstGeom>
          <a:noFill/>
          <a:ln w="9525">
            <a:noFill/>
            <a:miter lim="800000"/>
            <a:headEnd/>
            <a:tailEnd/>
          </a:ln>
        </p:spPr>
        <p:txBody>
          <a:bodyPr wrap="none">
            <a:spAutoFit/>
          </a:bodyPr>
          <a:lstStyle/>
          <a:p>
            <a:r>
              <a:rPr lang="en-US">
                <a:solidFill>
                  <a:srgbClr val="6666FF"/>
                </a:solidFill>
              </a:rPr>
              <a:t>$20</a:t>
            </a:r>
          </a:p>
        </p:txBody>
      </p:sp>
      <p:sp>
        <p:nvSpPr>
          <p:cNvPr id="46088" name="Text Box 10"/>
          <p:cNvSpPr txBox="1">
            <a:spLocks noChangeArrowheads="1"/>
          </p:cNvSpPr>
          <p:nvPr/>
        </p:nvSpPr>
        <p:spPr bwMode="auto">
          <a:xfrm>
            <a:off x="2735263" y="1828800"/>
            <a:ext cx="693737" cy="457200"/>
          </a:xfrm>
          <a:prstGeom prst="rect">
            <a:avLst/>
          </a:prstGeom>
          <a:noFill/>
          <a:ln w="9525">
            <a:noFill/>
            <a:miter lim="800000"/>
            <a:headEnd/>
            <a:tailEnd/>
          </a:ln>
        </p:spPr>
        <p:txBody>
          <a:bodyPr wrap="none">
            <a:spAutoFit/>
          </a:bodyPr>
          <a:lstStyle/>
          <a:p>
            <a:r>
              <a:rPr lang="en-US">
                <a:solidFill>
                  <a:srgbClr val="FF0000"/>
                </a:solidFill>
              </a:rPr>
              <a:t>$30</a:t>
            </a:r>
          </a:p>
        </p:txBody>
      </p:sp>
      <p:sp>
        <p:nvSpPr>
          <p:cNvPr id="610315" name="Text Box 11"/>
          <p:cNvSpPr txBox="1">
            <a:spLocks noChangeArrowheads="1"/>
          </p:cNvSpPr>
          <p:nvPr/>
        </p:nvSpPr>
        <p:spPr bwMode="auto">
          <a:xfrm>
            <a:off x="4183063" y="3276600"/>
            <a:ext cx="693737" cy="457200"/>
          </a:xfrm>
          <a:prstGeom prst="rect">
            <a:avLst/>
          </a:prstGeom>
          <a:noFill/>
          <a:ln w="9525">
            <a:noFill/>
            <a:miter lim="800000"/>
            <a:headEnd/>
            <a:tailEnd/>
          </a:ln>
        </p:spPr>
        <p:txBody>
          <a:bodyPr wrap="none">
            <a:spAutoFit/>
          </a:bodyPr>
          <a:lstStyle/>
          <a:p>
            <a:r>
              <a:rPr lang="en-US">
                <a:solidFill>
                  <a:srgbClr val="008000"/>
                </a:solidFill>
              </a:rPr>
              <a:t>$30</a:t>
            </a:r>
          </a:p>
        </p:txBody>
      </p:sp>
      <p:sp>
        <p:nvSpPr>
          <p:cNvPr id="610316" name="Text Box 12"/>
          <p:cNvSpPr txBox="1">
            <a:spLocks noChangeArrowheads="1"/>
          </p:cNvSpPr>
          <p:nvPr/>
        </p:nvSpPr>
        <p:spPr bwMode="auto">
          <a:xfrm>
            <a:off x="5859463" y="4800600"/>
            <a:ext cx="693737" cy="457200"/>
          </a:xfrm>
          <a:prstGeom prst="rect">
            <a:avLst/>
          </a:prstGeom>
          <a:noFill/>
          <a:ln w="9525">
            <a:noFill/>
            <a:miter lim="800000"/>
            <a:headEnd/>
            <a:tailEnd/>
          </a:ln>
        </p:spPr>
        <p:txBody>
          <a:bodyPr wrap="none">
            <a:spAutoFit/>
          </a:bodyPr>
          <a:lstStyle/>
          <a:p>
            <a:r>
              <a:rPr lang="en-US">
                <a:solidFill>
                  <a:srgbClr val="6666FF"/>
                </a:solidFill>
              </a:rPr>
              <a:t>$30</a:t>
            </a:r>
          </a:p>
        </p:txBody>
      </p:sp>
      <p:sp>
        <p:nvSpPr>
          <p:cNvPr id="610317" name="Text Box 13"/>
          <p:cNvSpPr txBox="1">
            <a:spLocks noChangeArrowheads="1"/>
          </p:cNvSpPr>
          <p:nvPr/>
        </p:nvSpPr>
        <p:spPr bwMode="auto">
          <a:xfrm>
            <a:off x="5486400" y="2819400"/>
            <a:ext cx="3082925" cy="457200"/>
          </a:xfrm>
          <a:prstGeom prst="rect">
            <a:avLst/>
          </a:prstGeom>
          <a:noFill/>
          <a:ln w="9525">
            <a:noFill/>
            <a:miter lim="800000"/>
            <a:headEnd/>
            <a:tailEnd/>
          </a:ln>
        </p:spPr>
        <p:txBody>
          <a:bodyPr wrap="none">
            <a:spAutoFit/>
          </a:bodyPr>
          <a:lstStyle/>
          <a:p>
            <a:r>
              <a:rPr lang="en-US" dirty="0" err="1"/>
              <a:t>Fronto</a:t>
            </a:r>
            <a:r>
              <a:rPr lang="en-US" dirty="0"/>
              <a:t>-parietal cortex</a:t>
            </a:r>
          </a:p>
        </p:txBody>
      </p:sp>
      <p:sp>
        <p:nvSpPr>
          <p:cNvPr id="610318" name="Text Box 14"/>
          <p:cNvSpPr txBox="1">
            <a:spLocks noChangeArrowheads="1"/>
          </p:cNvSpPr>
          <p:nvPr/>
        </p:nvSpPr>
        <p:spPr bwMode="auto">
          <a:xfrm>
            <a:off x="5562600" y="4343400"/>
            <a:ext cx="3082925" cy="457200"/>
          </a:xfrm>
          <a:prstGeom prst="rect">
            <a:avLst/>
          </a:prstGeom>
          <a:noFill/>
          <a:ln w="9525">
            <a:noFill/>
            <a:miter lim="800000"/>
            <a:headEnd/>
            <a:tailEnd/>
          </a:ln>
        </p:spPr>
        <p:txBody>
          <a:bodyPr wrap="none">
            <a:spAutoFit/>
          </a:bodyPr>
          <a:lstStyle/>
          <a:p>
            <a:r>
              <a:rPr lang="en-US" dirty="0" err="1"/>
              <a:t>Fronto</a:t>
            </a:r>
            <a:r>
              <a:rPr lang="en-US" dirty="0"/>
              <a:t>-parietal cortex</a:t>
            </a:r>
          </a:p>
        </p:txBody>
      </p:sp>
      <p:sp>
        <p:nvSpPr>
          <p:cNvPr id="610319" name="Text Box 15"/>
          <p:cNvSpPr txBox="1">
            <a:spLocks noChangeArrowheads="1"/>
          </p:cNvSpPr>
          <p:nvPr/>
        </p:nvSpPr>
        <p:spPr bwMode="auto">
          <a:xfrm>
            <a:off x="5410200" y="1371600"/>
            <a:ext cx="3082925" cy="457200"/>
          </a:xfrm>
          <a:prstGeom prst="rect">
            <a:avLst/>
          </a:prstGeom>
          <a:noFill/>
          <a:ln w="9525">
            <a:noFill/>
            <a:miter lim="800000"/>
            <a:headEnd/>
            <a:tailEnd/>
          </a:ln>
        </p:spPr>
        <p:txBody>
          <a:bodyPr wrap="none">
            <a:spAutoFit/>
          </a:bodyPr>
          <a:lstStyle/>
          <a:p>
            <a:r>
              <a:rPr lang="en-US" dirty="0" err="1"/>
              <a:t>Fronto</a:t>
            </a:r>
            <a:r>
              <a:rPr lang="en-US" dirty="0"/>
              <a:t>-parietal cortex</a:t>
            </a:r>
          </a:p>
        </p:txBody>
      </p:sp>
      <p:sp>
        <p:nvSpPr>
          <p:cNvPr id="610320" name="Text Box 16"/>
          <p:cNvSpPr txBox="1">
            <a:spLocks noChangeArrowheads="1"/>
          </p:cNvSpPr>
          <p:nvPr/>
        </p:nvSpPr>
        <p:spPr bwMode="auto">
          <a:xfrm>
            <a:off x="5410200" y="1066800"/>
            <a:ext cx="3677610" cy="461665"/>
          </a:xfrm>
          <a:prstGeom prst="rect">
            <a:avLst/>
          </a:prstGeom>
          <a:noFill/>
          <a:ln w="9525">
            <a:noFill/>
            <a:miter lim="800000"/>
            <a:headEnd/>
            <a:tailEnd/>
          </a:ln>
        </p:spPr>
        <p:txBody>
          <a:bodyPr wrap="none">
            <a:spAutoFit/>
          </a:bodyPr>
          <a:lstStyle/>
          <a:p>
            <a:r>
              <a:rPr lang="en-US" dirty="0" smtClean="0"/>
              <a:t>Dopamine reward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03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03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0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03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03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0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03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03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03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0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0" grpId="0" animBg="1"/>
      <p:bldP spid="610312" grpId="0"/>
      <p:bldP spid="610313" grpId="0"/>
      <p:bldP spid="610315" grpId="0"/>
      <p:bldP spid="610316" grpId="0"/>
      <p:bldP spid="610317" grpId="0"/>
      <p:bldP spid="610318" grpId="0"/>
      <p:bldP spid="610319" grpId="0"/>
      <p:bldP spid="6103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2"/>
          <p:cNvSpPr>
            <a:spLocks noChangeShapeType="1"/>
          </p:cNvSpPr>
          <p:nvPr/>
        </p:nvSpPr>
        <p:spPr bwMode="auto">
          <a:xfrm flipV="1">
            <a:off x="6858000" y="3509963"/>
            <a:ext cx="0" cy="1600200"/>
          </a:xfrm>
          <a:prstGeom prst="line">
            <a:avLst/>
          </a:prstGeom>
          <a:noFill/>
          <a:ln w="19050">
            <a:solidFill>
              <a:schemeClr val="bg2"/>
            </a:solidFill>
            <a:prstDash val="dash"/>
            <a:round/>
            <a:headEnd/>
            <a:tailEnd/>
          </a:ln>
        </p:spPr>
        <p:txBody>
          <a:bodyPr/>
          <a:lstStyle/>
          <a:p>
            <a:endParaRPr lang="en-US"/>
          </a:p>
        </p:txBody>
      </p:sp>
      <p:sp>
        <p:nvSpPr>
          <p:cNvPr id="47107" name="Line 3"/>
          <p:cNvSpPr>
            <a:spLocks noChangeShapeType="1"/>
          </p:cNvSpPr>
          <p:nvPr/>
        </p:nvSpPr>
        <p:spPr bwMode="auto">
          <a:xfrm flipV="1">
            <a:off x="5203825" y="3509963"/>
            <a:ext cx="0" cy="1600200"/>
          </a:xfrm>
          <a:prstGeom prst="line">
            <a:avLst/>
          </a:prstGeom>
          <a:noFill/>
          <a:ln w="19050">
            <a:solidFill>
              <a:schemeClr val="bg2"/>
            </a:solidFill>
            <a:prstDash val="dash"/>
            <a:round/>
            <a:headEnd/>
            <a:tailEnd/>
          </a:ln>
        </p:spPr>
        <p:txBody>
          <a:bodyPr/>
          <a:lstStyle/>
          <a:p>
            <a:endParaRPr lang="en-US"/>
          </a:p>
        </p:txBody>
      </p:sp>
      <p:sp>
        <p:nvSpPr>
          <p:cNvPr id="47108" name="Line 4"/>
          <p:cNvSpPr>
            <a:spLocks noChangeShapeType="1"/>
          </p:cNvSpPr>
          <p:nvPr/>
        </p:nvSpPr>
        <p:spPr bwMode="auto">
          <a:xfrm flipV="1">
            <a:off x="3538538" y="3509963"/>
            <a:ext cx="0" cy="1600200"/>
          </a:xfrm>
          <a:prstGeom prst="line">
            <a:avLst/>
          </a:prstGeom>
          <a:noFill/>
          <a:ln w="19050">
            <a:solidFill>
              <a:schemeClr val="bg2"/>
            </a:solidFill>
            <a:prstDash val="dash"/>
            <a:round/>
            <a:headEnd/>
            <a:tailEnd/>
          </a:ln>
        </p:spPr>
        <p:txBody>
          <a:bodyPr/>
          <a:lstStyle/>
          <a:p>
            <a:endParaRPr lang="en-US"/>
          </a:p>
        </p:txBody>
      </p:sp>
      <p:sp>
        <p:nvSpPr>
          <p:cNvPr id="47109" name="Line 5"/>
          <p:cNvSpPr>
            <a:spLocks noChangeShapeType="1"/>
          </p:cNvSpPr>
          <p:nvPr/>
        </p:nvSpPr>
        <p:spPr bwMode="auto">
          <a:xfrm flipV="1">
            <a:off x="1862138" y="3509963"/>
            <a:ext cx="0" cy="1600200"/>
          </a:xfrm>
          <a:prstGeom prst="line">
            <a:avLst/>
          </a:prstGeom>
          <a:noFill/>
          <a:ln w="19050">
            <a:solidFill>
              <a:schemeClr val="bg2"/>
            </a:solidFill>
            <a:prstDash val="dash"/>
            <a:round/>
            <a:headEnd/>
            <a:tailEnd/>
          </a:ln>
        </p:spPr>
        <p:txBody>
          <a:bodyPr/>
          <a:lstStyle/>
          <a:p>
            <a:endParaRPr lang="en-US"/>
          </a:p>
        </p:txBody>
      </p:sp>
      <p:grpSp>
        <p:nvGrpSpPr>
          <p:cNvPr id="47110" name="Group 6"/>
          <p:cNvGrpSpPr>
            <a:grpSpLocks/>
          </p:cNvGrpSpPr>
          <p:nvPr/>
        </p:nvGrpSpPr>
        <p:grpSpPr bwMode="auto">
          <a:xfrm>
            <a:off x="3398838" y="1181100"/>
            <a:ext cx="1444625" cy="1752600"/>
            <a:chOff x="1392" y="1392"/>
            <a:chExt cx="910" cy="1104"/>
          </a:xfrm>
        </p:grpSpPr>
        <p:pic>
          <p:nvPicPr>
            <p:cNvPr id="47729" name="Picture 7"/>
            <p:cNvPicPr>
              <a:picLocks noChangeAspect="1" noChangeArrowheads="1"/>
            </p:cNvPicPr>
            <p:nvPr/>
          </p:nvPicPr>
          <p:blipFill>
            <a:blip r:embed="rId3"/>
            <a:srcRect/>
            <a:stretch>
              <a:fillRect/>
            </a:stretch>
          </p:blipFill>
          <p:spPr bwMode="auto">
            <a:xfrm>
              <a:off x="1392" y="1392"/>
              <a:ext cx="910" cy="910"/>
            </a:xfrm>
            <a:prstGeom prst="rect">
              <a:avLst/>
            </a:prstGeom>
            <a:noFill/>
            <a:ln w="9525">
              <a:noFill/>
              <a:miter lim="800000"/>
              <a:headEnd/>
              <a:tailEnd/>
            </a:ln>
          </p:spPr>
        </p:pic>
        <p:sp>
          <p:nvSpPr>
            <p:cNvPr id="47730" name="Text Box 8"/>
            <p:cNvSpPr txBox="1">
              <a:spLocks noChangeArrowheads="1"/>
            </p:cNvSpPr>
            <p:nvPr/>
          </p:nvSpPr>
          <p:spPr bwMode="auto">
            <a:xfrm>
              <a:off x="1589" y="2304"/>
              <a:ext cx="516" cy="192"/>
            </a:xfrm>
            <a:prstGeom prst="rect">
              <a:avLst/>
            </a:prstGeom>
            <a:noFill/>
            <a:ln w="9525">
              <a:noFill/>
              <a:miter lim="800000"/>
              <a:headEnd/>
              <a:tailEnd/>
            </a:ln>
          </p:spPr>
          <p:txBody>
            <a:bodyPr wrap="none">
              <a:spAutoFit/>
            </a:bodyPr>
            <a:lstStyle/>
            <a:p>
              <a:r>
                <a:rPr lang="en-US" sz="1400" b="1" i="1">
                  <a:latin typeface="Times" charset="0"/>
                </a:rPr>
                <a:t>y = 8mm</a:t>
              </a:r>
              <a:endParaRPr lang="en-US" b="1">
                <a:latin typeface="Times" charset="0"/>
              </a:endParaRPr>
            </a:p>
          </p:txBody>
        </p:sp>
      </p:grpSp>
      <p:grpSp>
        <p:nvGrpSpPr>
          <p:cNvPr id="47111" name="Group 9"/>
          <p:cNvGrpSpPr>
            <a:grpSpLocks/>
          </p:cNvGrpSpPr>
          <p:nvPr/>
        </p:nvGrpSpPr>
        <p:grpSpPr bwMode="auto">
          <a:xfrm>
            <a:off x="1393825" y="1181100"/>
            <a:ext cx="1730375" cy="1752600"/>
            <a:chOff x="1968" y="576"/>
            <a:chExt cx="1090" cy="1104"/>
          </a:xfrm>
        </p:grpSpPr>
        <p:pic>
          <p:nvPicPr>
            <p:cNvPr id="47727" name="Picture 10"/>
            <p:cNvPicPr>
              <a:picLocks noChangeAspect="1" noChangeArrowheads="1"/>
            </p:cNvPicPr>
            <p:nvPr/>
          </p:nvPicPr>
          <p:blipFill>
            <a:blip r:embed="rId4"/>
            <a:srcRect/>
            <a:stretch>
              <a:fillRect/>
            </a:stretch>
          </p:blipFill>
          <p:spPr bwMode="auto">
            <a:xfrm>
              <a:off x="1968" y="576"/>
              <a:ext cx="1090" cy="910"/>
            </a:xfrm>
            <a:prstGeom prst="rect">
              <a:avLst/>
            </a:prstGeom>
            <a:noFill/>
            <a:ln w="9525">
              <a:noFill/>
              <a:miter lim="800000"/>
              <a:headEnd/>
              <a:tailEnd/>
            </a:ln>
          </p:spPr>
        </p:pic>
        <p:sp>
          <p:nvSpPr>
            <p:cNvPr id="47728" name="Text Box 11"/>
            <p:cNvSpPr txBox="1">
              <a:spLocks noChangeArrowheads="1"/>
            </p:cNvSpPr>
            <p:nvPr/>
          </p:nvSpPr>
          <p:spPr bwMode="auto">
            <a:xfrm>
              <a:off x="2236" y="1488"/>
              <a:ext cx="559" cy="192"/>
            </a:xfrm>
            <a:prstGeom prst="rect">
              <a:avLst/>
            </a:prstGeom>
            <a:noFill/>
            <a:ln w="9525">
              <a:noFill/>
              <a:miter lim="800000"/>
              <a:headEnd/>
              <a:tailEnd/>
            </a:ln>
          </p:spPr>
          <p:txBody>
            <a:bodyPr wrap="none">
              <a:spAutoFit/>
            </a:bodyPr>
            <a:lstStyle/>
            <a:p>
              <a:r>
                <a:rPr lang="en-US" sz="1400" b="1" i="1">
                  <a:latin typeface="Times" charset="0"/>
                </a:rPr>
                <a:t>x = -4mm</a:t>
              </a:r>
              <a:endParaRPr lang="en-US" b="1">
                <a:latin typeface="Times" charset="0"/>
              </a:endParaRPr>
            </a:p>
          </p:txBody>
        </p:sp>
      </p:grpSp>
      <p:grpSp>
        <p:nvGrpSpPr>
          <p:cNvPr id="47112" name="Group 12"/>
          <p:cNvGrpSpPr>
            <a:grpSpLocks/>
          </p:cNvGrpSpPr>
          <p:nvPr/>
        </p:nvGrpSpPr>
        <p:grpSpPr bwMode="auto">
          <a:xfrm>
            <a:off x="5105400" y="1181100"/>
            <a:ext cx="1730375" cy="1752600"/>
            <a:chOff x="3614" y="1392"/>
            <a:chExt cx="1090" cy="1104"/>
          </a:xfrm>
        </p:grpSpPr>
        <p:pic>
          <p:nvPicPr>
            <p:cNvPr id="47725" name="Picture 13"/>
            <p:cNvPicPr>
              <a:picLocks noChangeAspect="1" noChangeArrowheads="1"/>
            </p:cNvPicPr>
            <p:nvPr/>
          </p:nvPicPr>
          <p:blipFill>
            <a:blip r:embed="rId5"/>
            <a:srcRect/>
            <a:stretch>
              <a:fillRect/>
            </a:stretch>
          </p:blipFill>
          <p:spPr bwMode="auto">
            <a:xfrm>
              <a:off x="3614" y="1392"/>
              <a:ext cx="1090" cy="910"/>
            </a:xfrm>
            <a:prstGeom prst="rect">
              <a:avLst/>
            </a:prstGeom>
            <a:noFill/>
            <a:ln w="9525">
              <a:noFill/>
              <a:miter lim="800000"/>
              <a:headEnd/>
              <a:tailEnd/>
            </a:ln>
          </p:spPr>
        </p:pic>
        <p:sp>
          <p:nvSpPr>
            <p:cNvPr id="47726" name="Text Box 14"/>
            <p:cNvSpPr txBox="1">
              <a:spLocks noChangeArrowheads="1"/>
            </p:cNvSpPr>
            <p:nvPr/>
          </p:nvSpPr>
          <p:spPr bwMode="auto">
            <a:xfrm>
              <a:off x="3885" y="2304"/>
              <a:ext cx="547" cy="192"/>
            </a:xfrm>
            <a:prstGeom prst="rect">
              <a:avLst/>
            </a:prstGeom>
            <a:noFill/>
            <a:ln w="9525">
              <a:noFill/>
              <a:miter lim="800000"/>
              <a:headEnd/>
              <a:tailEnd/>
            </a:ln>
          </p:spPr>
          <p:txBody>
            <a:bodyPr wrap="none">
              <a:spAutoFit/>
            </a:bodyPr>
            <a:lstStyle/>
            <a:p>
              <a:r>
                <a:rPr lang="en-US" sz="1400" b="1" i="1">
                  <a:latin typeface="Times" charset="0"/>
                </a:rPr>
                <a:t>z = -4mm</a:t>
              </a:r>
              <a:endParaRPr lang="en-US" b="1">
                <a:latin typeface="Times" charset="0"/>
              </a:endParaRPr>
            </a:p>
          </p:txBody>
        </p:sp>
      </p:grpSp>
      <p:pic>
        <p:nvPicPr>
          <p:cNvPr id="47113" name="Picture 15"/>
          <p:cNvPicPr>
            <a:picLocks noChangeArrowheads="1"/>
          </p:cNvPicPr>
          <p:nvPr/>
        </p:nvPicPr>
        <p:blipFill>
          <a:blip r:embed="rId6"/>
          <a:srcRect l="7744" t="10489" r="5621" b="6827"/>
          <a:stretch>
            <a:fillRect/>
          </a:stretch>
        </p:blipFill>
        <p:spPr bwMode="auto">
          <a:xfrm>
            <a:off x="6972300" y="1181100"/>
            <a:ext cx="155575" cy="1447800"/>
          </a:xfrm>
          <a:prstGeom prst="rect">
            <a:avLst/>
          </a:prstGeom>
          <a:noFill/>
          <a:ln w="9525">
            <a:solidFill>
              <a:schemeClr val="tx1"/>
            </a:solidFill>
            <a:miter lim="800000"/>
            <a:headEnd/>
            <a:tailEnd/>
          </a:ln>
        </p:spPr>
      </p:pic>
      <p:sp>
        <p:nvSpPr>
          <p:cNvPr id="47114" name="Text Box 16"/>
          <p:cNvSpPr txBox="1">
            <a:spLocks noChangeArrowheads="1"/>
          </p:cNvSpPr>
          <p:nvPr/>
        </p:nvSpPr>
        <p:spPr bwMode="auto">
          <a:xfrm>
            <a:off x="7108825" y="2420938"/>
            <a:ext cx="273050" cy="304800"/>
          </a:xfrm>
          <a:prstGeom prst="rect">
            <a:avLst/>
          </a:prstGeom>
          <a:noFill/>
          <a:ln w="9525">
            <a:noFill/>
            <a:miter lim="800000"/>
            <a:headEnd/>
            <a:tailEnd/>
          </a:ln>
        </p:spPr>
        <p:txBody>
          <a:bodyPr wrap="none">
            <a:spAutoFit/>
          </a:bodyPr>
          <a:lstStyle/>
          <a:p>
            <a:r>
              <a:rPr lang="en-US" sz="1400" b="1">
                <a:latin typeface="Times" charset="0"/>
              </a:rPr>
              <a:t>0</a:t>
            </a:r>
          </a:p>
        </p:txBody>
      </p:sp>
      <p:sp>
        <p:nvSpPr>
          <p:cNvPr id="47115" name="Text Box 17"/>
          <p:cNvSpPr txBox="1">
            <a:spLocks noChangeArrowheads="1"/>
          </p:cNvSpPr>
          <p:nvPr/>
        </p:nvSpPr>
        <p:spPr bwMode="auto">
          <a:xfrm>
            <a:off x="7121525" y="1093788"/>
            <a:ext cx="273050" cy="304800"/>
          </a:xfrm>
          <a:prstGeom prst="rect">
            <a:avLst/>
          </a:prstGeom>
          <a:noFill/>
          <a:ln w="9525">
            <a:noFill/>
            <a:miter lim="800000"/>
            <a:headEnd/>
            <a:tailEnd/>
          </a:ln>
        </p:spPr>
        <p:txBody>
          <a:bodyPr wrap="none">
            <a:spAutoFit/>
          </a:bodyPr>
          <a:lstStyle/>
          <a:p>
            <a:r>
              <a:rPr lang="en-US" sz="1400" b="1">
                <a:latin typeface="Times" charset="0"/>
              </a:rPr>
              <a:t>7</a:t>
            </a:r>
          </a:p>
        </p:txBody>
      </p:sp>
      <p:sp>
        <p:nvSpPr>
          <p:cNvPr id="47116" name="Text Box 18"/>
          <p:cNvSpPr txBox="1">
            <a:spLocks noChangeArrowheads="1"/>
          </p:cNvSpPr>
          <p:nvPr/>
        </p:nvSpPr>
        <p:spPr bwMode="auto">
          <a:xfrm>
            <a:off x="7219950" y="1714500"/>
            <a:ext cx="511175" cy="396875"/>
          </a:xfrm>
          <a:prstGeom prst="rect">
            <a:avLst/>
          </a:prstGeom>
          <a:noFill/>
          <a:ln w="9525">
            <a:noFill/>
            <a:miter lim="800000"/>
            <a:headEnd/>
            <a:tailEnd/>
          </a:ln>
        </p:spPr>
        <p:txBody>
          <a:bodyPr>
            <a:spAutoFit/>
          </a:bodyPr>
          <a:lstStyle/>
          <a:p>
            <a:pPr>
              <a:spcBef>
                <a:spcPct val="50000"/>
              </a:spcBef>
            </a:pPr>
            <a:r>
              <a:rPr lang="en-US" sz="2000" b="1">
                <a:latin typeface="Times" charset="0"/>
              </a:rPr>
              <a:t>T</a:t>
            </a:r>
            <a:r>
              <a:rPr lang="en-US" sz="2000" b="1" baseline="-25000">
                <a:latin typeface="Times" charset="0"/>
              </a:rPr>
              <a:t>1</a:t>
            </a:r>
            <a:endParaRPr lang="en-US" sz="2000" b="1">
              <a:latin typeface="Times" charset="0"/>
            </a:endParaRPr>
          </a:p>
        </p:txBody>
      </p:sp>
      <p:grpSp>
        <p:nvGrpSpPr>
          <p:cNvPr id="47117" name="Group 19"/>
          <p:cNvGrpSpPr>
            <a:grpSpLocks/>
          </p:cNvGrpSpPr>
          <p:nvPr/>
        </p:nvGrpSpPr>
        <p:grpSpPr bwMode="auto">
          <a:xfrm>
            <a:off x="2057400" y="5300663"/>
            <a:ext cx="4918075" cy="457200"/>
            <a:chOff x="3984" y="3805"/>
            <a:chExt cx="3098" cy="288"/>
          </a:xfrm>
        </p:grpSpPr>
        <p:sp>
          <p:nvSpPr>
            <p:cNvPr id="47723" name="Line 20"/>
            <p:cNvSpPr>
              <a:spLocks noChangeShapeType="1"/>
            </p:cNvSpPr>
            <p:nvPr/>
          </p:nvSpPr>
          <p:spPr bwMode="auto">
            <a:xfrm>
              <a:off x="3984" y="3984"/>
              <a:ext cx="288" cy="0"/>
            </a:xfrm>
            <a:prstGeom prst="line">
              <a:avLst/>
            </a:prstGeom>
            <a:noFill/>
            <a:ln w="57150">
              <a:solidFill>
                <a:srgbClr val="FF0000"/>
              </a:solidFill>
              <a:round/>
              <a:headEnd/>
              <a:tailEnd/>
            </a:ln>
          </p:spPr>
          <p:txBody>
            <a:bodyPr/>
            <a:lstStyle/>
            <a:p>
              <a:endParaRPr lang="en-US"/>
            </a:p>
          </p:txBody>
        </p:sp>
        <p:sp>
          <p:nvSpPr>
            <p:cNvPr id="47724" name="Text Box 21"/>
            <p:cNvSpPr txBox="1">
              <a:spLocks noChangeArrowheads="1"/>
            </p:cNvSpPr>
            <p:nvPr/>
          </p:nvSpPr>
          <p:spPr bwMode="auto">
            <a:xfrm>
              <a:off x="4272" y="3805"/>
              <a:ext cx="2810" cy="288"/>
            </a:xfrm>
            <a:prstGeom prst="rect">
              <a:avLst/>
            </a:prstGeom>
            <a:noFill/>
            <a:ln w="9525">
              <a:noFill/>
              <a:miter lim="800000"/>
              <a:headEnd/>
              <a:tailEnd/>
            </a:ln>
          </p:spPr>
          <p:txBody>
            <a:bodyPr wrap="none">
              <a:spAutoFit/>
            </a:bodyPr>
            <a:lstStyle/>
            <a:p>
              <a:pPr eaLnBrk="1" hangingPunct="1"/>
              <a:r>
                <a:rPr lang="en-US" b="1">
                  <a:solidFill>
                    <a:srgbClr val="FF0000"/>
                  </a:solidFill>
                  <a:latin typeface="Times" charset="0"/>
                </a:rPr>
                <a:t>Delay to earliest reward = Today</a:t>
              </a:r>
            </a:p>
          </p:txBody>
        </p:sp>
      </p:grpSp>
      <p:grpSp>
        <p:nvGrpSpPr>
          <p:cNvPr id="47118" name="Group 22"/>
          <p:cNvGrpSpPr>
            <a:grpSpLocks/>
          </p:cNvGrpSpPr>
          <p:nvPr/>
        </p:nvGrpSpPr>
        <p:grpSpPr bwMode="auto">
          <a:xfrm>
            <a:off x="2057400" y="5662613"/>
            <a:ext cx="5094288" cy="457200"/>
            <a:chOff x="3984" y="3943"/>
            <a:chExt cx="3209" cy="288"/>
          </a:xfrm>
        </p:grpSpPr>
        <p:sp>
          <p:nvSpPr>
            <p:cNvPr id="47721" name="Line 23"/>
            <p:cNvSpPr>
              <a:spLocks noChangeShapeType="1"/>
            </p:cNvSpPr>
            <p:nvPr/>
          </p:nvSpPr>
          <p:spPr bwMode="auto">
            <a:xfrm>
              <a:off x="3984" y="4128"/>
              <a:ext cx="288" cy="0"/>
            </a:xfrm>
            <a:prstGeom prst="line">
              <a:avLst/>
            </a:prstGeom>
            <a:noFill/>
            <a:ln w="57150">
              <a:solidFill>
                <a:srgbClr val="00FF00"/>
              </a:solidFill>
              <a:round/>
              <a:headEnd/>
              <a:tailEnd/>
            </a:ln>
          </p:spPr>
          <p:txBody>
            <a:bodyPr/>
            <a:lstStyle/>
            <a:p>
              <a:endParaRPr lang="en-US"/>
            </a:p>
          </p:txBody>
        </p:sp>
        <p:sp>
          <p:nvSpPr>
            <p:cNvPr id="47722" name="Text Box 24"/>
            <p:cNvSpPr txBox="1">
              <a:spLocks noChangeArrowheads="1"/>
            </p:cNvSpPr>
            <p:nvPr/>
          </p:nvSpPr>
          <p:spPr bwMode="auto">
            <a:xfrm>
              <a:off x="4271" y="3943"/>
              <a:ext cx="2922" cy="288"/>
            </a:xfrm>
            <a:prstGeom prst="rect">
              <a:avLst/>
            </a:prstGeom>
            <a:noFill/>
            <a:ln w="9525">
              <a:noFill/>
              <a:miter lim="800000"/>
              <a:headEnd/>
              <a:tailEnd/>
            </a:ln>
          </p:spPr>
          <p:txBody>
            <a:bodyPr wrap="none">
              <a:spAutoFit/>
            </a:bodyPr>
            <a:lstStyle/>
            <a:p>
              <a:pPr eaLnBrk="1" hangingPunct="1"/>
              <a:r>
                <a:rPr lang="en-US" b="1">
                  <a:solidFill>
                    <a:srgbClr val="00CC66"/>
                  </a:solidFill>
                  <a:latin typeface="Times" charset="0"/>
                </a:rPr>
                <a:t>Delay to earliest reward = 2 weeks</a:t>
              </a:r>
            </a:p>
          </p:txBody>
        </p:sp>
      </p:grpSp>
      <p:grpSp>
        <p:nvGrpSpPr>
          <p:cNvPr id="47119" name="Group 25"/>
          <p:cNvGrpSpPr>
            <a:grpSpLocks/>
          </p:cNvGrpSpPr>
          <p:nvPr/>
        </p:nvGrpSpPr>
        <p:grpSpPr bwMode="auto">
          <a:xfrm>
            <a:off x="2057400" y="6043613"/>
            <a:ext cx="5164138" cy="457200"/>
            <a:chOff x="3984" y="4087"/>
            <a:chExt cx="3253" cy="288"/>
          </a:xfrm>
        </p:grpSpPr>
        <p:sp>
          <p:nvSpPr>
            <p:cNvPr id="47719" name="Line 26"/>
            <p:cNvSpPr>
              <a:spLocks noChangeShapeType="1"/>
            </p:cNvSpPr>
            <p:nvPr/>
          </p:nvSpPr>
          <p:spPr bwMode="auto">
            <a:xfrm>
              <a:off x="3984" y="4272"/>
              <a:ext cx="288" cy="0"/>
            </a:xfrm>
            <a:prstGeom prst="line">
              <a:avLst/>
            </a:prstGeom>
            <a:noFill/>
            <a:ln w="57150">
              <a:solidFill>
                <a:srgbClr val="3333FF"/>
              </a:solidFill>
              <a:round/>
              <a:headEnd/>
              <a:tailEnd/>
            </a:ln>
          </p:spPr>
          <p:txBody>
            <a:bodyPr/>
            <a:lstStyle/>
            <a:p>
              <a:endParaRPr lang="en-US"/>
            </a:p>
          </p:txBody>
        </p:sp>
        <p:sp>
          <p:nvSpPr>
            <p:cNvPr id="47720" name="Text Box 27"/>
            <p:cNvSpPr txBox="1">
              <a:spLocks noChangeArrowheads="1"/>
            </p:cNvSpPr>
            <p:nvPr/>
          </p:nvSpPr>
          <p:spPr bwMode="auto">
            <a:xfrm>
              <a:off x="4272" y="4087"/>
              <a:ext cx="2965" cy="288"/>
            </a:xfrm>
            <a:prstGeom prst="rect">
              <a:avLst/>
            </a:prstGeom>
            <a:noFill/>
            <a:ln w="9525">
              <a:noFill/>
              <a:miter lim="800000"/>
              <a:headEnd/>
              <a:tailEnd/>
            </a:ln>
          </p:spPr>
          <p:txBody>
            <a:bodyPr wrap="none">
              <a:spAutoFit/>
            </a:bodyPr>
            <a:lstStyle/>
            <a:p>
              <a:pPr eaLnBrk="1" hangingPunct="1"/>
              <a:r>
                <a:rPr lang="en-US" b="1">
                  <a:solidFill>
                    <a:srgbClr val="0000FF"/>
                  </a:solidFill>
                  <a:latin typeface="Times" charset="0"/>
                </a:rPr>
                <a:t>Delay to earliest reward = 1 month</a:t>
              </a:r>
            </a:p>
          </p:txBody>
        </p:sp>
      </p:grpSp>
      <p:sp>
        <p:nvSpPr>
          <p:cNvPr id="47120" name="Text Box 28"/>
          <p:cNvSpPr txBox="1">
            <a:spLocks noChangeArrowheads="1"/>
          </p:cNvSpPr>
          <p:nvPr/>
        </p:nvSpPr>
        <p:spPr bwMode="auto">
          <a:xfrm>
            <a:off x="822325" y="1089025"/>
            <a:ext cx="184150" cy="457200"/>
          </a:xfrm>
          <a:prstGeom prst="rect">
            <a:avLst/>
          </a:prstGeom>
          <a:noFill/>
          <a:ln w="9525">
            <a:noFill/>
            <a:miter lim="800000"/>
            <a:headEnd/>
            <a:tailEnd/>
          </a:ln>
        </p:spPr>
        <p:txBody>
          <a:bodyPr wrap="none">
            <a:spAutoFit/>
          </a:bodyPr>
          <a:lstStyle/>
          <a:p>
            <a:endParaRPr lang="en-US" b="1">
              <a:latin typeface="Times" charset="0"/>
            </a:endParaRPr>
          </a:p>
        </p:txBody>
      </p:sp>
      <p:sp>
        <p:nvSpPr>
          <p:cNvPr id="47121" name="Text Box 29"/>
          <p:cNvSpPr txBox="1">
            <a:spLocks noChangeArrowheads="1"/>
          </p:cNvSpPr>
          <p:nvPr/>
        </p:nvSpPr>
        <p:spPr bwMode="auto">
          <a:xfrm>
            <a:off x="831850" y="3238500"/>
            <a:ext cx="184150" cy="457200"/>
          </a:xfrm>
          <a:prstGeom prst="rect">
            <a:avLst/>
          </a:prstGeom>
          <a:noFill/>
          <a:ln w="9525">
            <a:noFill/>
            <a:miter lim="800000"/>
            <a:headEnd/>
            <a:tailEnd/>
          </a:ln>
        </p:spPr>
        <p:txBody>
          <a:bodyPr wrap="none">
            <a:spAutoFit/>
          </a:bodyPr>
          <a:lstStyle/>
          <a:p>
            <a:endParaRPr lang="en-US" b="1">
              <a:latin typeface="Times" charset="0"/>
            </a:endParaRPr>
          </a:p>
        </p:txBody>
      </p:sp>
      <p:grpSp>
        <p:nvGrpSpPr>
          <p:cNvPr id="47122" name="Group 30"/>
          <p:cNvGrpSpPr>
            <a:grpSpLocks/>
          </p:cNvGrpSpPr>
          <p:nvPr/>
        </p:nvGrpSpPr>
        <p:grpSpPr bwMode="auto">
          <a:xfrm>
            <a:off x="8229600" y="5483225"/>
            <a:ext cx="228600" cy="536575"/>
            <a:chOff x="4848" y="3262"/>
            <a:chExt cx="144" cy="338"/>
          </a:xfrm>
        </p:grpSpPr>
        <p:sp>
          <p:nvSpPr>
            <p:cNvPr id="47717" name="Line 31"/>
            <p:cNvSpPr>
              <a:spLocks noChangeShapeType="1"/>
            </p:cNvSpPr>
            <p:nvPr/>
          </p:nvSpPr>
          <p:spPr bwMode="auto">
            <a:xfrm>
              <a:off x="4848" y="3600"/>
              <a:ext cx="144" cy="0"/>
            </a:xfrm>
            <a:prstGeom prst="line">
              <a:avLst/>
            </a:prstGeom>
            <a:noFill/>
            <a:ln w="9525">
              <a:solidFill>
                <a:schemeClr val="tx1"/>
              </a:solidFill>
              <a:round/>
              <a:headEnd/>
              <a:tailEnd/>
            </a:ln>
          </p:spPr>
          <p:txBody>
            <a:bodyPr/>
            <a:lstStyle/>
            <a:p>
              <a:endParaRPr lang="en-US"/>
            </a:p>
          </p:txBody>
        </p:sp>
        <p:sp>
          <p:nvSpPr>
            <p:cNvPr id="47718" name="Line 32"/>
            <p:cNvSpPr>
              <a:spLocks noChangeShapeType="1"/>
            </p:cNvSpPr>
            <p:nvPr/>
          </p:nvSpPr>
          <p:spPr bwMode="auto">
            <a:xfrm flipV="1">
              <a:off x="4848" y="3262"/>
              <a:ext cx="0" cy="338"/>
            </a:xfrm>
            <a:prstGeom prst="line">
              <a:avLst/>
            </a:prstGeom>
            <a:noFill/>
            <a:ln w="9525">
              <a:solidFill>
                <a:schemeClr val="tx1"/>
              </a:solidFill>
              <a:round/>
              <a:headEnd/>
              <a:tailEnd/>
            </a:ln>
          </p:spPr>
          <p:txBody>
            <a:bodyPr/>
            <a:lstStyle/>
            <a:p>
              <a:endParaRPr lang="en-US"/>
            </a:p>
          </p:txBody>
        </p:sp>
      </p:grpSp>
      <p:sp>
        <p:nvSpPr>
          <p:cNvPr id="47123" name="Text Box 33"/>
          <p:cNvSpPr txBox="1">
            <a:spLocks noChangeArrowheads="1"/>
          </p:cNvSpPr>
          <p:nvPr/>
        </p:nvSpPr>
        <p:spPr bwMode="auto">
          <a:xfrm>
            <a:off x="7747000" y="5410200"/>
            <a:ext cx="527050" cy="274638"/>
          </a:xfrm>
          <a:prstGeom prst="rect">
            <a:avLst/>
          </a:prstGeom>
          <a:noFill/>
          <a:ln w="9525">
            <a:noFill/>
            <a:miter lim="800000"/>
            <a:headEnd/>
            <a:tailEnd/>
          </a:ln>
        </p:spPr>
        <p:txBody>
          <a:bodyPr wrap="none">
            <a:spAutoFit/>
          </a:bodyPr>
          <a:lstStyle/>
          <a:p>
            <a:pPr algn="r"/>
            <a:r>
              <a:rPr lang="en-US" sz="1200" b="1">
                <a:latin typeface="Times" charset="0"/>
              </a:rPr>
              <a:t>0.2%</a:t>
            </a:r>
          </a:p>
        </p:txBody>
      </p:sp>
      <p:grpSp>
        <p:nvGrpSpPr>
          <p:cNvPr id="47124" name="Group 34"/>
          <p:cNvGrpSpPr>
            <a:grpSpLocks/>
          </p:cNvGrpSpPr>
          <p:nvPr/>
        </p:nvGrpSpPr>
        <p:grpSpPr bwMode="auto">
          <a:xfrm>
            <a:off x="1398588" y="3160713"/>
            <a:ext cx="1600200" cy="1949450"/>
            <a:chOff x="881" y="1823"/>
            <a:chExt cx="1008" cy="1228"/>
          </a:xfrm>
        </p:grpSpPr>
        <p:grpSp>
          <p:nvGrpSpPr>
            <p:cNvPr id="47583" name="Group 35"/>
            <p:cNvGrpSpPr>
              <a:grpSpLocks/>
            </p:cNvGrpSpPr>
            <p:nvPr/>
          </p:nvGrpSpPr>
          <p:grpSpPr bwMode="auto">
            <a:xfrm>
              <a:off x="881" y="2043"/>
              <a:ext cx="1008" cy="1008"/>
              <a:chOff x="929" y="2043"/>
              <a:chExt cx="1166" cy="995"/>
            </a:xfrm>
          </p:grpSpPr>
          <p:sp>
            <p:nvSpPr>
              <p:cNvPr id="47585" name="Rectangle 36"/>
              <p:cNvSpPr>
                <a:spLocks noChangeArrowheads="1"/>
              </p:cNvSpPr>
              <p:nvPr/>
            </p:nvSpPr>
            <p:spPr bwMode="auto">
              <a:xfrm>
                <a:off x="933" y="2043"/>
                <a:ext cx="1158" cy="994"/>
              </a:xfrm>
              <a:prstGeom prst="rect">
                <a:avLst/>
              </a:prstGeom>
              <a:noFill/>
              <a:ln w="9525">
                <a:noFill/>
                <a:miter lim="800000"/>
                <a:headEnd/>
                <a:tailEnd/>
              </a:ln>
            </p:spPr>
            <p:txBody>
              <a:bodyPr/>
              <a:lstStyle/>
              <a:p>
                <a:endParaRPr lang="en-US"/>
              </a:p>
            </p:txBody>
          </p:sp>
          <p:sp>
            <p:nvSpPr>
              <p:cNvPr id="47586" name="Freeform 37"/>
              <p:cNvSpPr>
                <a:spLocks/>
              </p:cNvSpPr>
              <p:nvPr/>
            </p:nvSpPr>
            <p:spPr bwMode="auto">
              <a:xfrm>
                <a:off x="933" y="2043"/>
                <a:ext cx="1158" cy="994"/>
              </a:xfrm>
              <a:custGeom>
                <a:avLst/>
                <a:gdLst>
                  <a:gd name="T0" fmla="*/ 0 w 3295"/>
                  <a:gd name="T1" fmla="*/ 0 h 2215"/>
                  <a:gd name="T2" fmla="*/ 50 w 3295"/>
                  <a:gd name="T3" fmla="*/ 0 h 2215"/>
                  <a:gd name="T4" fmla="*/ 50 w 3295"/>
                  <a:gd name="T5" fmla="*/ 90 h 2215"/>
                  <a:gd name="T6" fmla="*/ 0 w 3295"/>
                  <a:gd name="T7" fmla="*/ 90 h 2215"/>
                  <a:gd name="T8" fmla="*/ 0 w 3295"/>
                  <a:gd name="T9" fmla="*/ 0 h 2215"/>
                  <a:gd name="T10" fmla="*/ 0 w 3295"/>
                  <a:gd name="T11" fmla="*/ 90 h 2215"/>
                  <a:gd name="T12" fmla="*/ 0 w 3295"/>
                  <a:gd name="T13" fmla="*/ 90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587" name="Line 38"/>
              <p:cNvSpPr>
                <a:spLocks noChangeShapeType="1"/>
              </p:cNvSpPr>
              <p:nvPr/>
            </p:nvSpPr>
            <p:spPr bwMode="auto">
              <a:xfrm>
                <a:off x="933" y="2706"/>
                <a:ext cx="17" cy="1"/>
              </a:xfrm>
              <a:prstGeom prst="line">
                <a:avLst/>
              </a:prstGeom>
              <a:noFill/>
              <a:ln w="0">
                <a:solidFill>
                  <a:srgbClr val="000000"/>
                </a:solidFill>
                <a:round/>
                <a:headEnd/>
                <a:tailEnd/>
              </a:ln>
            </p:spPr>
            <p:txBody>
              <a:bodyPr/>
              <a:lstStyle/>
              <a:p>
                <a:endParaRPr lang="en-US"/>
              </a:p>
            </p:txBody>
          </p:sp>
          <p:sp>
            <p:nvSpPr>
              <p:cNvPr id="47588" name="Line 39"/>
              <p:cNvSpPr>
                <a:spLocks noChangeShapeType="1"/>
              </p:cNvSpPr>
              <p:nvPr/>
            </p:nvSpPr>
            <p:spPr bwMode="auto">
              <a:xfrm>
                <a:off x="933" y="2374"/>
                <a:ext cx="17" cy="1"/>
              </a:xfrm>
              <a:prstGeom prst="line">
                <a:avLst/>
              </a:prstGeom>
              <a:noFill/>
              <a:ln w="0">
                <a:solidFill>
                  <a:srgbClr val="000000"/>
                </a:solidFill>
                <a:round/>
                <a:headEnd/>
                <a:tailEnd/>
              </a:ln>
            </p:spPr>
            <p:txBody>
              <a:bodyPr/>
              <a:lstStyle/>
              <a:p>
                <a:endParaRPr lang="en-US"/>
              </a:p>
            </p:txBody>
          </p:sp>
          <p:sp>
            <p:nvSpPr>
              <p:cNvPr id="47589" name="Line 40"/>
              <p:cNvSpPr>
                <a:spLocks noChangeShapeType="1"/>
              </p:cNvSpPr>
              <p:nvPr/>
            </p:nvSpPr>
            <p:spPr bwMode="auto">
              <a:xfrm>
                <a:off x="933" y="2043"/>
                <a:ext cx="6" cy="1"/>
              </a:xfrm>
              <a:prstGeom prst="line">
                <a:avLst/>
              </a:prstGeom>
              <a:noFill/>
              <a:ln w="0">
                <a:solidFill>
                  <a:srgbClr val="000000"/>
                </a:solidFill>
                <a:round/>
                <a:headEnd/>
                <a:tailEnd/>
              </a:ln>
            </p:spPr>
            <p:txBody>
              <a:bodyPr/>
              <a:lstStyle/>
              <a:p>
                <a:endParaRPr lang="en-US"/>
              </a:p>
            </p:txBody>
          </p:sp>
          <p:sp>
            <p:nvSpPr>
              <p:cNvPr id="47590" name="Line 41"/>
              <p:cNvSpPr>
                <a:spLocks noChangeShapeType="1"/>
              </p:cNvSpPr>
              <p:nvPr/>
            </p:nvSpPr>
            <p:spPr bwMode="auto">
              <a:xfrm>
                <a:off x="933" y="3037"/>
                <a:ext cx="1158" cy="1"/>
              </a:xfrm>
              <a:prstGeom prst="line">
                <a:avLst/>
              </a:prstGeom>
              <a:noFill/>
              <a:ln w="0">
                <a:solidFill>
                  <a:srgbClr val="000000"/>
                </a:solidFill>
                <a:round/>
                <a:headEnd/>
                <a:tailEnd/>
              </a:ln>
            </p:spPr>
            <p:txBody>
              <a:bodyPr/>
              <a:lstStyle/>
              <a:p>
                <a:endParaRPr lang="en-US"/>
              </a:p>
            </p:txBody>
          </p:sp>
          <p:sp>
            <p:nvSpPr>
              <p:cNvPr id="47591" name="Line 42"/>
              <p:cNvSpPr>
                <a:spLocks noChangeShapeType="1"/>
              </p:cNvSpPr>
              <p:nvPr/>
            </p:nvSpPr>
            <p:spPr bwMode="auto">
              <a:xfrm flipV="1">
                <a:off x="933" y="3029"/>
                <a:ext cx="1" cy="8"/>
              </a:xfrm>
              <a:prstGeom prst="line">
                <a:avLst/>
              </a:prstGeom>
              <a:noFill/>
              <a:ln w="0">
                <a:solidFill>
                  <a:srgbClr val="000000"/>
                </a:solidFill>
                <a:round/>
                <a:headEnd/>
                <a:tailEnd/>
              </a:ln>
            </p:spPr>
            <p:txBody>
              <a:bodyPr/>
              <a:lstStyle/>
              <a:p>
                <a:endParaRPr lang="en-US"/>
              </a:p>
            </p:txBody>
          </p:sp>
          <p:grpSp>
            <p:nvGrpSpPr>
              <p:cNvPr id="47592" name="Group 43"/>
              <p:cNvGrpSpPr>
                <a:grpSpLocks/>
              </p:cNvGrpSpPr>
              <p:nvPr/>
            </p:nvGrpSpPr>
            <p:grpSpPr bwMode="auto">
              <a:xfrm>
                <a:off x="1099" y="3014"/>
                <a:ext cx="827" cy="23"/>
                <a:chOff x="1099" y="3029"/>
                <a:chExt cx="827" cy="8"/>
              </a:xfrm>
            </p:grpSpPr>
            <p:sp>
              <p:nvSpPr>
                <p:cNvPr id="47711" name="Line 44"/>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712" name="Line 45"/>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713" name="Line 46"/>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714" name="Line 47"/>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715" name="Line 48"/>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716" name="Line 49"/>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593" name="Line 50"/>
              <p:cNvSpPr>
                <a:spLocks noChangeShapeType="1"/>
              </p:cNvSpPr>
              <p:nvPr/>
            </p:nvSpPr>
            <p:spPr bwMode="auto">
              <a:xfrm flipV="1">
                <a:off x="2091" y="3029"/>
                <a:ext cx="1" cy="8"/>
              </a:xfrm>
              <a:prstGeom prst="line">
                <a:avLst/>
              </a:prstGeom>
              <a:noFill/>
              <a:ln w="0">
                <a:solidFill>
                  <a:srgbClr val="000000"/>
                </a:solidFill>
                <a:round/>
                <a:headEnd/>
                <a:tailEnd/>
              </a:ln>
            </p:spPr>
            <p:txBody>
              <a:bodyPr/>
              <a:lstStyle/>
              <a:p>
                <a:endParaRPr lang="en-US"/>
              </a:p>
            </p:txBody>
          </p:sp>
          <p:sp>
            <p:nvSpPr>
              <p:cNvPr id="47594" name="Freeform 51"/>
              <p:cNvSpPr>
                <a:spLocks/>
              </p:cNvSpPr>
              <p:nvPr/>
            </p:nvSpPr>
            <p:spPr bwMode="auto">
              <a:xfrm>
                <a:off x="933" y="2361"/>
                <a:ext cx="1158" cy="373"/>
              </a:xfrm>
              <a:custGeom>
                <a:avLst/>
                <a:gdLst>
                  <a:gd name="T0" fmla="*/ 0 w 3295"/>
                  <a:gd name="T1" fmla="*/ 34 h 833"/>
                  <a:gd name="T2" fmla="*/ 7 w 3295"/>
                  <a:gd name="T3" fmla="*/ 28 h 833"/>
                  <a:gd name="T4" fmla="*/ 14 w 3295"/>
                  <a:gd name="T5" fmla="*/ 23 h 833"/>
                  <a:gd name="T6" fmla="*/ 21 w 3295"/>
                  <a:gd name="T7" fmla="*/ 4 h 833"/>
                  <a:gd name="T8" fmla="*/ 29 w 3295"/>
                  <a:gd name="T9" fmla="*/ 0 h 833"/>
                  <a:gd name="T10" fmla="*/ 36 w 3295"/>
                  <a:gd name="T11" fmla="*/ 4 h 833"/>
                  <a:gd name="T12" fmla="*/ 43 w 3295"/>
                  <a:gd name="T13" fmla="*/ 14 h 833"/>
                  <a:gd name="T14" fmla="*/ 50 w 3295"/>
                  <a:gd name="T15" fmla="*/ 21 h 833"/>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33"/>
                  <a:gd name="T26" fmla="*/ 3295 w 3295"/>
                  <a:gd name="T27" fmla="*/ 833 h 8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33">
                    <a:moveTo>
                      <a:pt x="0" y="833"/>
                    </a:moveTo>
                    <a:lnTo>
                      <a:pt x="471" y="704"/>
                    </a:lnTo>
                    <a:lnTo>
                      <a:pt x="941" y="567"/>
                    </a:lnTo>
                    <a:lnTo>
                      <a:pt x="1412" y="90"/>
                    </a:lnTo>
                    <a:lnTo>
                      <a:pt x="1883" y="0"/>
                    </a:lnTo>
                    <a:lnTo>
                      <a:pt x="2354" y="108"/>
                    </a:lnTo>
                    <a:lnTo>
                      <a:pt x="2824" y="345"/>
                    </a:lnTo>
                    <a:lnTo>
                      <a:pt x="3295" y="530"/>
                    </a:lnTo>
                  </a:path>
                </a:pathLst>
              </a:custGeom>
              <a:noFill/>
              <a:ln w="28575">
                <a:solidFill>
                  <a:srgbClr val="FF0000"/>
                </a:solidFill>
                <a:round/>
                <a:headEnd/>
                <a:tailEnd/>
              </a:ln>
            </p:spPr>
            <p:txBody>
              <a:bodyPr/>
              <a:lstStyle/>
              <a:p>
                <a:endParaRPr lang="en-US"/>
              </a:p>
            </p:txBody>
          </p:sp>
          <p:sp>
            <p:nvSpPr>
              <p:cNvPr id="47595" name="Line 52"/>
              <p:cNvSpPr>
                <a:spLocks noChangeShapeType="1"/>
              </p:cNvSpPr>
              <p:nvPr/>
            </p:nvSpPr>
            <p:spPr bwMode="auto">
              <a:xfrm flipV="1">
                <a:off x="933" y="2709"/>
                <a:ext cx="1" cy="25"/>
              </a:xfrm>
              <a:prstGeom prst="line">
                <a:avLst/>
              </a:prstGeom>
              <a:noFill/>
              <a:ln w="3175">
                <a:solidFill>
                  <a:srgbClr val="FF0000"/>
                </a:solidFill>
                <a:round/>
                <a:headEnd/>
                <a:tailEnd/>
              </a:ln>
            </p:spPr>
            <p:txBody>
              <a:bodyPr/>
              <a:lstStyle/>
              <a:p>
                <a:endParaRPr lang="en-US"/>
              </a:p>
            </p:txBody>
          </p:sp>
          <p:sp>
            <p:nvSpPr>
              <p:cNvPr id="47596" name="Line 53"/>
              <p:cNvSpPr>
                <a:spLocks noChangeShapeType="1"/>
              </p:cNvSpPr>
              <p:nvPr/>
            </p:nvSpPr>
            <p:spPr bwMode="auto">
              <a:xfrm>
                <a:off x="929" y="2709"/>
                <a:ext cx="9" cy="1"/>
              </a:xfrm>
              <a:prstGeom prst="line">
                <a:avLst/>
              </a:prstGeom>
              <a:noFill/>
              <a:ln w="3175">
                <a:solidFill>
                  <a:srgbClr val="FF0000"/>
                </a:solidFill>
                <a:round/>
                <a:headEnd/>
                <a:tailEnd/>
              </a:ln>
            </p:spPr>
            <p:txBody>
              <a:bodyPr/>
              <a:lstStyle/>
              <a:p>
                <a:endParaRPr lang="en-US"/>
              </a:p>
            </p:txBody>
          </p:sp>
          <p:sp>
            <p:nvSpPr>
              <p:cNvPr id="47597" name="Line 54"/>
              <p:cNvSpPr>
                <a:spLocks noChangeShapeType="1"/>
              </p:cNvSpPr>
              <p:nvPr/>
            </p:nvSpPr>
            <p:spPr bwMode="auto">
              <a:xfrm flipV="1">
                <a:off x="1099" y="2651"/>
                <a:ext cx="1" cy="25"/>
              </a:xfrm>
              <a:prstGeom prst="line">
                <a:avLst/>
              </a:prstGeom>
              <a:noFill/>
              <a:ln w="3175">
                <a:solidFill>
                  <a:srgbClr val="FF0000"/>
                </a:solidFill>
                <a:round/>
                <a:headEnd/>
                <a:tailEnd/>
              </a:ln>
            </p:spPr>
            <p:txBody>
              <a:bodyPr/>
              <a:lstStyle/>
              <a:p>
                <a:endParaRPr lang="en-US"/>
              </a:p>
            </p:txBody>
          </p:sp>
          <p:sp>
            <p:nvSpPr>
              <p:cNvPr id="47598" name="Line 55"/>
              <p:cNvSpPr>
                <a:spLocks noChangeShapeType="1"/>
              </p:cNvSpPr>
              <p:nvPr/>
            </p:nvSpPr>
            <p:spPr bwMode="auto">
              <a:xfrm>
                <a:off x="1094" y="2651"/>
                <a:ext cx="9" cy="1"/>
              </a:xfrm>
              <a:prstGeom prst="line">
                <a:avLst/>
              </a:prstGeom>
              <a:noFill/>
              <a:ln w="3175">
                <a:solidFill>
                  <a:srgbClr val="FF0000"/>
                </a:solidFill>
                <a:round/>
                <a:headEnd/>
                <a:tailEnd/>
              </a:ln>
            </p:spPr>
            <p:txBody>
              <a:bodyPr/>
              <a:lstStyle/>
              <a:p>
                <a:endParaRPr lang="en-US"/>
              </a:p>
            </p:txBody>
          </p:sp>
          <p:sp>
            <p:nvSpPr>
              <p:cNvPr id="47599" name="Line 56"/>
              <p:cNvSpPr>
                <a:spLocks noChangeShapeType="1"/>
              </p:cNvSpPr>
              <p:nvPr/>
            </p:nvSpPr>
            <p:spPr bwMode="auto">
              <a:xfrm flipV="1">
                <a:off x="1264" y="2558"/>
                <a:ext cx="1" cy="57"/>
              </a:xfrm>
              <a:prstGeom prst="line">
                <a:avLst/>
              </a:prstGeom>
              <a:noFill/>
              <a:ln w="3175">
                <a:solidFill>
                  <a:srgbClr val="FF0000"/>
                </a:solidFill>
                <a:round/>
                <a:headEnd/>
                <a:tailEnd/>
              </a:ln>
            </p:spPr>
            <p:txBody>
              <a:bodyPr/>
              <a:lstStyle/>
              <a:p>
                <a:endParaRPr lang="en-US"/>
              </a:p>
            </p:txBody>
          </p:sp>
          <p:sp>
            <p:nvSpPr>
              <p:cNvPr id="47600" name="Line 57"/>
              <p:cNvSpPr>
                <a:spLocks noChangeShapeType="1"/>
              </p:cNvSpPr>
              <p:nvPr/>
            </p:nvSpPr>
            <p:spPr bwMode="auto">
              <a:xfrm>
                <a:off x="1259" y="2558"/>
                <a:ext cx="10" cy="1"/>
              </a:xfrm>
              <a:prstGeom prst="line">
                <a:avLst/>
              </a:prstGeom>
              <a:noFill/>
              <a:ln w="3175">
                <a:solidFill>
                  <a:srgbClr val="FF0000"/>
                </a:solidFill>
                <a:round/>
                <a:headEnd/>
                <a:tailEnd/>
              </a:ln>
            </p:spPr>
            <p:txBody>
              <a:bodyPr/>
              <a:lstStyle/>
              <a:p>
                <a:endParaRPr lang="en-US"/>
              </a:p>
            </p:txBody>
          </p:sp>
          <p:sp>
            <p:nvSpPr>
              <p:cNvPr id="47601" name="Line 58"/>
              <p:cNvSpPr>
                <a:spLocks noChangeShapeType="1"/>
              </p:cNvSpPr>
              <p:nvPr/>
            </p:nvSpPr>
            <p:spPr bwMode="auto">
              <a:xfrm flipV="1">
                <a:off x="1429" y="2293"/>
                <a:ext cx="1" cy="108"/>
              </a:xfrm>
              <a:prstGeom prst="line">
                <a:avLst/>
              </a:prstGeom>
              <a:noFill/>
              <a:ln w="3175">
                <a:solidFill>
                  <a:srgbClr val="FF0000"/>
                </a:solidFill>
                <a:round/>
                <a:headEnd/>
                <a:tailEnd/>
              </a:ln>
            </p:spPr>
            <p:txBody>
              <a:bodyPr/>
              <a:lstStyle/>
              <a:p>
                <a:endParaRPr lang="en-US"/>
              </a:p>
            </p:txBody>
          </p:sp>
          <p:sp>
            <p:nvSpPr>
              <p:cNvPr id="47602" name="Line 59"/>
              <p:cNvSpPr>
                <a:spLocks noChangeShapeType="1"/>
              </p:cNvSpPr>
              <p:nvPr/>
            </p:nvSpPr>
            <p:spPr bwMode="auto">
              <a:xfrm>
                <a:off x="1425" y="2293"/>
                <a:ext cx="9" cy="1"/>
              </a:xfrm>
              <a:prstGeom prst="line">
                <a:avLst/>
              </a:prstGeom>
              <a:noFill/>
              <a:ln w="3175">
                <a:solidFill>
                  <a:srgbClr val="FF0000"/>
                </a:solidFill>
                <a:round/>
                <a:headEnd/>
                <a:tailEnd/>
              </a:ln>
            </p:spPr>
            <p:txBody>
              <a:bodyPr/>
              <a:lstStyle/>
              <a:p>
                <a:endParaRPr lang="en-US"/>
              </a:p>
            </p:txBody>
          </p:sp>
          <p:sp>
            <p:nvSpPr>
              <p:cNvPr id="47603" name="Line 60"/>
              <p:cNvSpPr>
                <a:spLocks noChangeShapeType="1"/>
              </p:cNvSpPr>
              <p:nvPr/>
            </p:nvSpPr>
            <p:spPr bwMode="auto">
              <a:xfrm flipV="1">
                <a:off x="1595" y="2226"/>
                <a:ext cx="1" cy="135"/>
              </a:xfrm>
              <a:prstGeom prst="line">
                <a:avLst/>
              </a:prstGeom>
              <a:noFill/>
              <a:ln w="3175">
                <a:solidFill>
                  <a:srgbClr val="FF0000"/>
                </a:solidFill>
                <a:round/>
                <a:headEnd/>
                <a:tailEnd/>
              </a:ln>
            </p:spPr>
            <p:txBody>
              <a:bodyPr/>
              <a:lstStyle/>
              <a:p>
                <a:endParaRPr lang="en-US"/>
              </a:p>
            </p:txBody>
          </p:sp>
          <p:sp>
            <p:nvSpPr>
              <p:cNvPr id="47604" name="Line 61"/>
              <p:cNvSpPr>
                <a:spLocks noChangeShapeType="1"/>
              </p:cNvSpPr>
              <p:nvPr/>
            </p:nvSpPr>
            <p:spPr bwMode="auto">
              <a:xfrm>
                <a:off x="1590" y="2226"/>
                <a:ext cx="9" cy="1"/>
              </a:xfrm>
              <a:prstGeom prst="line">
                <a:avLst/>
              </a:prstGeom>
              <a:noFill/>
              <a:ln w="3175">
                <a:solidFill>
                  <a:srgbClr val="FF0000"/>
                </a:solidFill>
                <a:round/>
                <a:headEnd/>
                <a:tailEnd/>
              </a:ln>
            </p:spPr>
            <p:txBody>
              <a:bodyPr/>
              <a:lstStyle/>
              <a:p>
                <a:endParaRPr lang="en-US"/>
              </a:p>
            </p:txBody>
          </p:sp>
          <p:sp>
            <p:nvSpPr>
              <p:cNvPr id="47605" name="Line 62"/>
              <p:cNvSpPr>
                <a:spLocks noChangeShapeType="1"/>
              </p:cNvSpPr>
              <p:nvPr/>
            </p:nvSpPr>
            <p:spPr bwMode="auto">
              <a:xfrm flipV="1">
                <a:off x="1760" y="2296"/>
                <a:ext cx="1" cy="113"/>
              </a:xfrm>
              <a:prstGeom prst="line">
                <a:avLst/>
              </a:prstGeom>
              <a:noFill/>
              <a:ln w="3175">
                <a:solidFill>
                  <a:srgbClr val="FF0000"/>
                </a:solidFill>
                <a:round/>
                <a:headEnd/>
                <a:tailEnd/>
              </a:ln>
            </p:spPr>
            <p:txBody>
              <a:bodyPr/>
              <a:lstStyle/>
              <a:p>
                <a:endParaRPr lang="en-US"/>
              </a:p>
            </p:txBody>
          </p:sp>
          <p:sp>
            <p:nvSpPr>
              <p:cNvPr id="47606" name="Line 63"/>
              <p:cNvSpPr>
                <a:spLocks noChangeShapeType="1"/>
              </p:cNvSpPr>
              <p:nvPr/>
            </p:nvSpPr>
            <p:spPr bwMode="auto">
              <a:xfrm>
                <a:off x="1755" y="2296"/>
                <a:ext cx="10" cy="1"/>
              </a:xfrm>
              <a:prstGeom prst="line">
                <a:avLst/>
              </a:prstGeom>
              <a:noFill/>
              <a:ln w="3175">
                <a:solidFill>
                  <a:srgbClr val="FF0000"/>
                </a:solidFill>
                <a:round/>
                <a:headEnd/>
                <a:tailEnd/>
              </a:ln>
            </p:spPr>
            <p:txBody>
              <a:bodyPr/>
              <a:lstStyle/>
              <a:p>
                <a:endParaRPr lang="en-US"/>
              </a:p>
            </p:txBody>
          </p:sp>
          <p:sp>
            <p:nvSpPr>
              <p:cNvPr id="47607" name="Line 64"/>
              <p:cNvSpPr>
                <a:spLocks noChangeShapeType="1"/>
              </p:cNvSpPr>
              <p:nvPr/>
            </p:nvSpPr>
            <p:spPr bwMode="auto">
              <a:xfrm flipV="1">
                <a:off x="1925" y="2438"/>
                <a:ext cx="1" cy="77"/>
              </a:xfrm>
              <a:prstGeom prst="line">
                <a:avLst/>
              </a:prstGeom>
              <a:noFill/>
              <a:ln w="3175">
                <a:solidFill>
                  <a:srgbClr val="FF0000"/>
                </a:solidFill>
                <a:round/>
                <a:headEnd/>
                <a:tailEnd/>
              </a:ln>
            </p:spPr>
            <p:txBody>
              <a:bodyPr/>
              <a:lstStyle/>
              <a:p>
                <a:endParaRPr lang="en-US"/>
              </a:p>
            </p:txBody>
          </p:sp>
          <p:sp>
            <p:nvSpPr>
              <p:cNvPr id="47608" name="Line 65"/>
              <p:cNvSpPr>
                <a:spLocks noChangeShapeType="1"/>
              </p:cNvSpPr>
              <p:nvPr/>
            </p:nvSpPr>
            <p:spPr bwMode="auto">
              <a:xfrm>
                <a:off x="1921" y="2438"/>
                <a:ext cx="9" cy="1"/>
              </a:xfrm>
              <a:prstGeom prst="line">
                <a:avLst/>
              </a:prstGeom>
              <a:noFill/>
              <a:ln w="3175">
                <a:solidFill>
                  <a:srgbClr val="FF0000"/>
                </a:solidFill>
                <a:round/>
                <a:headEnd/>
                <a:tailEnd/>
              </a:ln>
            </p:spPr>
            <p:txBody>
              <a:bodyPr/>
              <a:lstStyle/>
              <a:p>
                <a:endParaRPr lang="en-US"/>
              </a:p>
            </p:txBody>
          </p:sp>
          <p:sp>
            <p:nvSpPr>
              <p:cNvPr id="47609" name="Line 66"/>
              <p:cNvSpPr>
                <a:spLocks noChangeShapeType="1"/>
              </p:cNvSpPr>
              <p:nvPr/>
            </p:nvSpPr>
            <p:spPr bwMode="auto">
              <a:xfrm flipV="1">
                <a:off x="2091" y="2504"/>
                <a:ext cx="1" cy="94"/>
              </a:xfrm>
              <a:prstGeom prst="line">
                <a:avLst/>
              </a:prstGeom>
              <a:noFill/>
              <a:ln w="3175">
                <a:solidFill>
                  <a:srgbClr val="FF0000"/>
                </a:solidFill>
                <a:round/>
                <a:headEnd/>
                <a:tailEnd/>
              </a:ln>
            </p:spPr>
            <p:txBody>
              <a:bodyPr/>
              <a:lstStyle/>
              <a:p>
                <a:endParaRPr lang="en-US"/>
              </a:p>
            </p:txBody>
          </p:sp>
          <p:sp>
            <p:nvSpPr>
              <p:cNvPr id="47610" name="Line 67"/>
              <p:cNvSpPr>
                <a:spLocks noChangeShapeType="1"/>
              </p:cNvSpPr>
              <p:nvPr/>
            </p:nvSpPr>
            <p:spPr bwMode="auto">
              <a:xfrm>
                <a:off x="2086" y="2504"/>
                <a:ext cx="9" cy="1"/>
              </a:xfrm>
              <a:prstGeom prst="line">
                <a:avLst/>
              </a:prstGeom>
              <a:noFill/>
              <a:ln w="3175">
                <a:solidFill>
                  <a:srgbClr val="FF0000"/>
                </a:solidFill>
                <a:round/>
                <a:headEnd/>
                <a:tailEnd/>
              </a:ln>
            </p:spPr>
            <p:txBody>
              <a:bodyPr/>
              <a:lstStyle/>
              <a:p>
                <a:endParaRPr lang="en-US"/>
              </a:p>
            </p:txBody>
          </p:sp>
          <p:sp>
            <p:nvSpPr>
              <p:cNvPr id="47611" name="Line 68"/>
              <p:cNvSpPr>
                <a:spLocks noChangeShapeType="1"/>
              </p:cNvSpPr>
              <p:nvPr/>
            </p:nvSpPr>
            <p:spPr bwMode="auto">
              <a:xfrm>
                <a:off x="933" y="2734"/>
                <a:ext cx="1" cy="26"/>
              </a:xfrm>
              <a:prstGeom prst="line">
                <a:avLst/>
              </a:prstGeom>
              <a:noFill/>
              <a:ln w="3175">
                <a:solidFill>
                  <a:srgbClr val="FF0000"/>
                </a:solidFill>
                <a:round/>
                <a:headEnd/>
                <a:tailEnd/>
              </a:ln>
            </p:spPr>
            <p:txBody>
              <a:bodyPr/>
              <a:lstStyle/>
              <a:p>
                <a:endParaRPr lang="en-US"/>
              </a:p>
            </p:txBody>
          </p:sp>
          <p:sp>
            <p:nvSpPr>
              <p:cNvPr id="47612" name="Line 69"/>
              <p:cNvSpPr>
                <a:spLocks noChangeShapeType="1"/>
              </p:cNvSpPr>
              <p:nvPr/>
            </p:nvSpPr>
            <p:spPr bwMode="auto">
              <a:xfrm>
                <a:off x="929" y="2760"/>
                <a:ext cx="9" cy="1"/>
              </a:xfrm>
              <a:prstGeom prst="line">
                <a:avLst/>
              </a:prstGeom>
              <a:noFill/>
              <a:ln w="3175">
                <a:solidFill>
                  <a:srgbClr val="FF0000"/>
                </a:solidFill>
                <a:round/>
                <a:headEnd/>
                <a:tailEnd/>
              </a:ln>
            </p:spPr>
            <p:txBody>
              <a:bodyPr/>
              <a:lstStyle/>
              <a:p>
                <a:endParaRPr lang="en-US"/>
              </a:p>
            </p:txBody>
          </p:sp>
          <p:sp>
            <p:nvSpPr>
              <p:cNvPr id="47613" name="Line 70"/>
              <p:cNvSpPr>
                <a:spLocks noChangeShapeType="1"/>
              </p:cNvSpPr>
              <p:nvPr/>
            </p:nvSpPr>
            <p:spPr bwMode="auto">
              <a:xfrm>
                <a:off x="1099" y="2676"/>
                <a:ext cx="1" cy="26"/>
              </a:xfrm>
              <a:prstGeom prst="line">
                <a:avLst/>
              </a:prstGeom>
              <a:noFill/>
              <a:ln w="3175">
                <a:solidFill>
                  <a:srgbClr val="FF0000"/>
                </a:solidFill>
                <a:round/>
                <a:headEnd/>
                <a:tailEnd/>
              </a:ln>
            </p:spPr>
            <p:txBody>
              <a:bodyPr/>
              <a:lstStyle/>
              <a:p>
                <a:endParaRPr lang="en-US"/>
              </a:p>
            </p:txBody>
          </p:sp>
          <p:sp>
            <p:nvSpPr>
              <p:cNvPr id="47614" name="Line 71"/>
              <p:cNvSpPr>
                <a:spLocks noChangeShapeType="1"/>
              </p:cNvSpPr>
              <p:nvPr/>
            </p:nvSpPr>
            <p:spPr bwMode="auto">
              <a:xfrm>
                <a:off x="1094" y="2702"/>
                <a:ext cx="9" cy="1"/>
              </a:xfrm>
              <a:prstGeom prst="line">
                <a:avLst/>
              </a:prstGeom>
              <a:noFill/>
              <a:ln w="3175">
                <a:solidFill>
                  <a:srgbClr val="FF0000"/>
                </a:solidFill>
                <a:round/>
                <a:headEnd/>
                <a:tailEnd/>
              </a:ln>
            </p:spPr>
            <p:txBody>
              <a:bodyPr/>
              <a:lstStyle/>
              <a:p>
                <a:endParaRPr lang="en-US"/>
              </a:p>
            </p:txBody>
          </p:sp>
          <p:sp>
            <p:nvSpPr>
              <p:cNvPr id="47615" name="Line 72"/>
              <p:cNvSpPr>
                <a:spLocks noChangeShapeType="1"/>
              </p:cNvSpPr>
              <p:nvPr/>
            </p:nvSpPr>
            <p:spPr bwMode="auto">
              <a:xfrm>
                <a:off x="1264" y="2615"/>
                <a:ext cx="1" cy="56"/>
              </a:xfrm>
              <a:prstGeom prst="line">
                <a:avLst/>
              </a:prstGeom>
              <a:noFill/>
              <a:ln w="3175">
                <a:solidFill>
                  <a:srgbClr val="FF0000"/>
                </a:solidFill>
                <a:round/>
                <a:headEnd/>
                <a:tailEnd/>
              </a:ln>
            </p:spPr>
            <p:txBody>
              <a:bodyPr/>
              <a:lstStyle/>
              <a:p>
                <a:endParaRPr lang="en-US"/>
              </a:p>
            </p:txBody>
          </p:sp>
          <p:sp>
            <p:nvSpPr>
              <p:cNvPr id="47616" name="Line 73"/>
              <p:cNvSpPr>
                <a:spLocks noChangeShapeType="1"/>
              </p:cNvSpPr>
              <p:nvPr/>
            </p:nvSpPr>
            <p:spPr bwMode="auto">
              <a:xfrm>
                <a:off x="1259" y="2671"/>
                <a:ext cx="10" cy="1"/>
              </a:xfrm>
              <a:prstGeom prst="line">
                <a:avLst/>
              </a:prstGeom>
              <a:noFill/>
              <a:ln w="3175">
                <a:solidFill>
                  <a:srgbClr val="FF0000"/>
                </a:solidFill>
                <a:round/>
                <a:headEnd/>
                <a:tailEnd/>
              </a:ln>
            </p:spPr>
            <p:txBody>
              <a:bodyPr/>
              <a:lstStyle/>
              <a:p>
                <a:endParaRPr lang="en-US"/>
              </a:p>
            </p:txBody>
          </p:sp>
          <p:sp>
            <p:nvSpPr>
              <p:cNvPr id="47617" name="Line 74"/>
              <p:cNvSpPr>
                <a:spLocks noChangeShapeType="1"/>
              </p:cNvSpPr>
              <p:nvPr/>
            </p:nvSpPr>
            <p:spPr bwMode="auto">
              <a:xfrm>
                <a:off x="1429" y="2401"/>
                <a:ext cx="1" cy="108"/>
              </a:xfrm>
              <a:prstGeom prst="line">
                <a:avLst/>
              </a:prstGeom>
              <a:noFill/>
              <a:ln w="3175">
                <a:solidFill>
                  <a:srgbClr val="FF0000"/>
                </a:solidFill>
                <a:round/>
                <a:headEnd/>
                <a:tailEnd/>
              </a:ln>
            </p:spPr>
            <p:txBody>
              <a:bodyPr/>
              <a:lstStyle/>
              <a:p>
                <a:endParaRPr lang="en-US"/>
              </a:p>
            </p:txBody>
          </p:sp>
          <p:sp>
            <p:nvSpPr>
              <p:cNvPr id="47618" name="Line 75"/>
              <p:cNvSpPr>
                <a:spLocks noChangeShapeType="1"/>
              </p:cNvSpPr>
              <p:nvPr/>
            </p:nvSpPr>
            <p:spPr bwMode="auto">
              <a:xfrm>
                <a:off x="1425" y="2509"/>
                <a:ext cx="9" cy="1"/>
              </a:xfrm>
              <a:prstGeom prst="line">
                <a:avLst/>
              </a:prstGeom>
              <a:noFill/>
              <a:ln w="3175">
                <a:solidFill>
                  <a:srgbClr val="FF0000"/>
                </a:solidFill>
                <a:round/>
                <a:headEnd/>
                <a:tailEnd/>
              </a:ln>
            </p:spPr>
            <p:txBody>
              <a:bodyPr/>
              <a:lstStyle/>
              <a:p>
                <a:endParaRPr lang="en-US"/>
              </a:p>
            </p:txBody>
          </p:sp>
          <p:sp>
            <p:nvSpPr>
              <p:cNvPr id="47619" name="Line 76"/>
              <p:cNvSpPr>
                <a:spLocks noChangeShapeType="1"/>
              </p:cNvSpPr>
              <p:nvPr/>
            </p:nvSpPr>
            <p:spPr bwMode="auto">
              <a:xfrm>
                <a:off x="1595" y="2361"/>
                <a:ext cx="1" cy="135"/>
              </a:xfrm>
              <a:prstGeom prst="line">
                <a:avLst/>
              </a:prstGeom>
              <a:noFill/>
              <a:ln w="3175">
                <a:solidFill>
                  <a:srgbClr val="FF0000"/>
                </a:solidFill>
                <a:round/>
                <a:headEnd/>
                <a:tailEnd/>
              </a:ln>
            </p:spPr>
            <p:txBody>
              <a:bodyPr/>
              <a:lstStyle/>
              <a:p>
                <a:endParaRPr lang="en-US"/>
              </a:p>
            </p:txBody>
          </p:sp>
          <p:sp>
            <p:nvSpPr>
              <p:cNvPr id="47620" name="Line 77"/>
              <p:cNvSpPr>
                <a:spLocks noChangeShapeType="1"/>
              </p:cNvSpPr>
              <p:nvPr/>
            </p:nvSpPr>
            <p:spPr bwMode="auto">
              <a:xfrm>
                <a:off x="1590" y="2496"/>
                <a:ext cx="9" cy="1"/>
              </a:xfrm>
              <a:prstGeom prst="line">
                <a:avLst/>
              </a:prstGeom>
              <a:noFill/>
              <a:ln w="3175">
                <a:solidFill>
                  <a:srgbClr val="FF0000"/>
                </a:solidFill>
                <a:round/>
                <a:headEnd/>
                <a:tailEnd/>
              </a:ln>
            </p:spPr>
            <p:txBody>
              <a:bodyPr/>
              <a:lstStyle/>
              <a:p>
                <a:endParaRPr lang="en-US"/>
              </a:p>
            </p:txBody>
          </p:sp>
          <p:sp>
            <p:nvSpPr>
              <p:cNvPr id="47621" name="Line 78"/>
              <p:cNvSpPr>
                <a:spLocks noChangeShapeType="1"/>
              </p:cNvSpPr>
              <p:nvPr/>
            </p:nvSpPr>
            <p:spPr bwMode="auto">
              <a:xfrm>
                <a:off x="1760" y="2409"/>
                <a:ext cx="1" cy="113"/>
              </a:xfrm>
              <a:prstGeom prst="line">
                <a:avLst/>
              </a:prstGeom>
              <a:noFill/>
              <a:ln w="3175">
                <a:solidFill>
                  <a:srgbClr val="FF0000"/>
                </a:solidFill>
                <a:round/>
                <a:headEnd/>
                <a:tailEnd/>
              </a:ln>
            </p:spPr>
            <p:txBody>
              <a:bodyPr/>
              <a:lstStyle/>
              <a:p>
                <a:endParaRPr lang="en-US"/>
              </a:p>
            </p:txBody>
          </p:sp>
          <p:sp>
            <p:nvSpPr>
              <p:cNvPr id="47622" name="Line 79"/>
              <p:cNvSpPr>
                <a:spLocks noChangeShapeType="1"/>
              </p:cNvSpPr>
              <p:nvPr/>
            </p:nvSpPr>
            <p:spPr bwMode="auto">
              <a:xfrm>
                <a:off x="1755" y="2522"/>
                <a:ext cx="10" cy="1"/>
              </a:xfrm>
              <a:prstGeom prst="line">
                <a:avLst/>
              </a:prstGeom>
              <a:noFill/>
              <a:ln w="3175">
                <a:solidFill>
                  <a:srgbClr val="FF0000"/>
                </a:solidFill>
                <a:round/>
                <a:headEnd/>
                <a:tailEnd/>
              </a:ln>
            </p:spPr>
            <p:txBody>
              <a:bodyPr/>
              <a:lstStyle/>
              <a:p>
                <a:endParaRPr lang="en-US"/>
              </a:p>
            </p:txBody>
          </p:sp>
          <p:sp>
            <p:nvSpPr>
              <p:cNvPr id="47623" name="Line 80"/>
              <p:cNvSpPr>
                <a:spLocks noChangeShapeType="1"/>
              </p:cNvSpPr>
              <p:nvPr/>
            </p:nvSpPr>
            <p:spPr bwMode="auto">
              <a:xfrm>
                <a:off x="1925" y="2515"/>
                <a:ext cx="1" cy="77"/>
              </a:xfrm>
              <a:prstGeom prst="line">
                <a:avLst/>
              </a:prstGeom>
              <a:noFill/>
              <a:ln w="3175">
                <a:solidFill>
                  <a:srgbClr val="FF0000"/>
                </a:solidFill>
                <a:round/>
                <a:headEnd/>
                <a:tailEnd/>
              </a:ln>
            </p:spPr>
            <p:txBody>
              <a:bodyPr/>
              <a:lstStyle/>
              <a:p>
                <a:endParaRPr lang="en-US"/>
              </a:p>
            </p:txBody>
          </p:sp>
          <p:sp>
            <p:nvSpPr>
              <p:cNvPr id="47624" name="Line 81"/>
              <p:cNvSpPr>
                <a:spLocks noChangeShapeType="1"/>
              </p:cNvSpPr>
              <p:nvPr/>
            </p:nvSpPr>
            <p:spPr bwMode="auto">
              <a:xfrm>
                <a:off x="1921" y="2592"/>
                <a:ext cx="9" cy="1"/>
              </a:xfrm>
              <a:prstGeom prst="line">
                <a:avLst/>
              </a:prstGeom>
              <a:noFill/>
              <a:ln w="3175">
                <a:solidFill>
                  <a:srgbClr val="FF0000"/>
                </a:solidFill>
                <a:round/>
                <a:headEnd/>
                <a:tailEnd/>
              </a:ln>
            </p:spPr>
            <p:txBody>
              <a:bodyPr/>
              <a:lstStyle/>
              <a:p>
                <a:endParaRPr lang="en-US"/>
              </a:p>
            </p:txBody>
          </p:sp>
          <p:sp>
            <p:nvSpPr>
              <p:cNvPr id="47625" name="Line 82"/>
              <p:cNvSpPr>
                <a:spLocks noChangeShapeType="1"/>
              </p:cNvSpPr>
              <p:nvPr/>
            </p:nvSpPr>
            <p:spPr bwMode="auto">
              <a:xfrm>
                <a:off x="2091" y="2598"/>
                <a:ext cx="1" cy="95"/>
              </a:xfrm>
              <a:prstGeom prst="line">
                <a:avLst/>
              </a:prstGeom>
              <a:noFill/>
              <a:ln w="3175">
                <a:solidFill>
                  <a:srgbClr val="FF0000"/>
                </a:solidFill>
                <a:round/>
                <a:headEnd/>
                <a:tailEnd/>
              </a:ln>
            </p:spPr>
            <p:txBody>
              <a:bodyPr/>
              <a:lstStyle/>
              <a:p>
                <a:endParaRPr lang="en-US"/>
              </a:p>
            </p:txBody>
          </p:sp>
          <p:sp>
            <p:nvSpPr>
              <p:cNvPr id="47626" name="Line 83"/>
              <p:cNvSpPr>
                <a:spLocks noChangeShapeType="1"/>
              </p:cNvSpPr>
              <p:nvPr/>
            </p:nvSpPr>
            <p:spPr bwMode="auto">
              <a:xfrm>
                <a:off x="2086" y="2693"/>
                <a:ext cx="9" cy="1"/>
              </a:xfrm>
              <a:prstGeom prst="line">
                <a:avLst/>
              </a:prstGeom>
              <a:noFill/>
              <a:ln w="3175">
                <a:solidFill>
                  <a:srgbClr val="FF0000"/>
                </a:solidFill>
                <a:round/>
                <a:headEnd/>
                <a:tailEnd/>
              </a:ln>
            </p:spPr>
            <p:txBody>
              <a:bodyPr/>
              <a:lstStyle/>
              <a:p>
                <a:endParaRPr lang="en-US"/>
              </a:p>
            </p:txBody>
          </p:sp>
          <p:sp>
            <p:nvSpPr>
              <p:cNvPr id="47627" name="Freeform 84"/>
              <p:cNvSpPr>
                <a:spLocks/>
              </p:cNvSpPr>
              <p:nvPr/>
            </p:nvSpPr>
            <p:spPr bwMode="auto">
              <a:xfrm>
                <a:off x="933" y="2550"/>
                <a:ext cx="1158" cy="173"/>
              </a:xfrm>
              <a:custGeom>
                <a:avLst/>
                <a:gdLst>
                  <a:gd name="T0" fmla="*/ 0 w 3295"/>
                  <a:gd name="T1" fmla="*/ 16 h 386"/>
                  <a:gd name="T2" fmla="*/ 7 w 3295"/>
                  <a:gd name="T3" fmla="*/ 13 h 386"/>
                  <a:gd name="T4" fmla="*/ 14 w 3295"/>
                  <a:gd name="T5" fmla="*/ 13 h 386"/>
                  <a:gd name="T6" fmla="*/ 21 w 3295"/>
                  <a:gd name="T7" fmla="*/ 6 h 386"/>
                  <a:gd name="T8" fmla="*/ 29 w 3295"/>
                  <a:gd name="T9" fmla="*/ 0 h 386"/>
                  <a:gd name="T10" fmla="*/ 36 w 3295"/>
                  <a:gd name="T11" fmla="*/ 4 h 386"/>
                  <a:gd name="T12" fmla="*/ 43 w 3295"/>
                  <a:gd name="T13" fmla="*/ 11 h 386"/>
                  <a:gd name="T14" fmla="*/ 50 w 3295"/>
                  <a:gd name="T15" fmla="*/ 13 h 386"/>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386"/>
                  <a:gd name="T26" fmla="*/ 3295 w 3295"/>
                  <a:gd name="T27" fmla="*/ 386 h 3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386">
                    <a:moveTo>
                      <a:pt x="0" y="386"/>
                    </a:moveTo>
                    <a:lnTo>
                      <a:pt x="471" y="308"/>
                    </a:lnTo>
                    <a:lnTo>
                      <a:pt x="941" y="325"/>
                    </a:lnTo>
                    <a:lnTo>
                      <a:pt x="1412" y="144"/>
                    </a:lnTo>
                    <a:lnTo>
                      <a:pt x="1883" y="0"/>
                    </a:lnTo>
                    <a:lnTo>
                      <a:pt x="2354" y="92"/>
                    </a:lnTo>
                    <a:lnTo>
                      <a:pt x="2824" y="278"/>
                    </a:lnTo>
                    <a:lnTo>
                      <a:pt x="3295" y="338"/>
                    </a:lnTo>
                  </a:path>
                </a:pathLst>
              </a:custGeom>
              <a:noFill/>
              <a:ln w="3175">
                <a:solidFill>
                  <a:srgbClr val="00FF00"/>
                </a:solidFill>
                <a:round/>
                <a:headEnd/>
                <a:tailEnd/>
              </a:ln>
            </p:spPr>
            <p:txBody>
              <a:bodyPr/>
              <a:lstStyle/>
              <a:p>
                <a:endParaRPr lang="en-US"/>
              </a:p>
            </p:txBody>
          </p:sp>
          <p:sp>
            <p:nvSpPr>
              <p:cNvPr id="47628" name="Line 85"/>
              <p:cNvSpPr>
                <a:spLocks noChangeShapeType="1"/>
              </p:cNvSpPr>
              <p:nvPr/>
            </p:nvSpPr>
            <p:spPr bwMode="auto">
              <a:xfrm flipV="1">
                <a:off x="933" y="2713"/>
                <a:ext cx="1" cy="10"/>
              </a:xfrm>
              <a:prstGeom prst="line">
                <a:avLst/>
              </a:prstGeom>
              <a:noFill/>
              <a:ln w="3175">
                <a:solidFill>
                  <a:srgbClr val="00FF00"/>
                </a:solidFill>
                <a:round/>
                <a:headEnd/>
                <a:tailEnd/>
              </a:ln>
            </p:spPr>
            <p:txBody>
              <a:bodyPr/>
              <a:lstStyle/>
              <a:p>
                <a:endParaRPr lang="en-US"/>
              </a:p>
            </p:txBody>
          </p:sp>
          <p:sp>
            <p:nvSpPr>
              <p:cNvPr id="47629" name="Line 86"/>
              <p:cNvSpPr>
                <a:spLocks noChangeShapeType="1"/>
              </p:cNvSpPr>
              <p:nvPr/>
            </p:nvSpPr>
            <p:spPr bwMode="auto">
              <a:xfrm>
                <a:off x="929" y="2713"/>
                <a:ext cx="9" cy="1"/>
              </a:xfrm>
              <a:prstGeom prst="line">
                <a:avLst/>
              </a:prstGeom>
              <a:noFill/>
              <a:ln w="3175">
                <a:solidFill>
                  <a:srgbClr val="00FF00"/>
                </a:solidFill>
                <a:round/>
                <a:headEnd/>
                <a:tailEnd/>
              </a:ln>
            </p:spPr>
            <p:txBody>
              <a:bodyPr/>
              <a:lstStyle/>
              <a:p>
                <a:endParaRPr lang="en-US"/>
              </a:p>
            </p:txBody>
          </p:sp>
          <p:sp>
            <p:nvSpPr>
              <p:cNvPr id="47630" name="Line 87"/>
              <p:cNvSpPr>
                <a:spLocks noChangeShapeType="1"/>
              </p:cNvSpPr>
              <p:nvPr/>
            </p:nvSpPr>
            <p:spPr bwMode="auto">
              <a:xfrm flipV="1">
                <a:off x="1099" y="2678"/>
                <a:ext cx="1" cy="10"/>
              </a:xfrm>
              <a:prstGeom prst="line">
                <a:avLst/>
              </a:prstGeom>
              <a:noFill/>
              <a:ln w="3175">
                <a:solidFill>
                  <a:srgbClr val="00FF00"/>
                </a:solidFill>
                <a:round/>
                <a:headEnd/>
                <a:tailEnd/>
              </a:ln>
            </p:spPr>
            <p:txBody>
              <a:bodyPr/>
              <a:lstStyle/>
              <a:p>
                <a:endParaRPr lang="en-US"/>
              </a:p>
            </p:txBody>
          </p:sp>
          <p:sp>
            <p:nvSpPr>
              <p:cNvPr id="47631" name="Line 88"/>
              <p:cNvSpPr>
                <a:spLocks noChangeShapeType="1"/>
              </p:cNvSpPr>
              <p:nvPr/>
            </p:nvSpPr>
            <p:spPr bwMode="auto">
              <a:xfrm>
                <a:off x="1094" y="2678"/>
                <a:ext cx="9" cy="1"/>
              </a:xfrm>
              <a:prstGeom prst="line">
                <a:avLst/>
              </a:prstGeom>
              <a:noFill/>
              <a:ln w="3175">
                <a:solidFill>
                  <a:srgbClr val="00FF00"/>
                </a:solidFill>
                <a:round/>
                <a:headEnd/>
                <a:tailEnd/>
              </a:ln>
            </p:spPr>
            <p:txBody>
              <a:bodyPr/>
              <a:lstStyle/>
              <a:p>
                <a:endParaRPr lang="en-US"/>
              </a:p>
            </p:txBody>
          </p:sp>
          <p:sp>
            <p:nvSpPr>
              <p:cNvPr id="47632" name="Line 89"/>
              <p:cNvSpPr>
                <a:spLocks noChangeShapeType="1"/>
              </p:cNvSpPr>
              <p:nvPr/>
            </p:nvSpPr>
            <p:spPr bwMode="auto">
              <a:xfrm flipV="1">
                <a:off x="1264" y="2658"/>
                <a:ext cx="1" cy="38"/>
              </a:xfrm>
              <a:prstGeom prst="line">
                <a:avLst/>
              </a:prstGeom>
              <a:noFill/>
              <a:ln w="3175">
                <a:solidFill>
                  <a:srgbClr val="00FF00"/>
                </a:solidFill>
                <a:round/>
                <a:headEnd/>
                <a:tailEnd/>
              </a:ln>
            </p:spPr>
            <p:txBody>
              <a:bodyPr/>
              <a:lstStyle/>
              <a:p>
                <a:endParaRPr lang="en-US"/>
              </a:p>
            </p:txBody>
          </p:sp>
          <p:sp>
            <p:nvSpPr>
              <p:cNvPr id="47633" name="Line 90"/>
              <p:cNvSpPr>
                <a:spLocks noChangeShapeType="1"/>
              </p:cNvSpPr>
              <p:nvPr/>
            </p:nvSpPr>
            <p:spPr bwMode="auto">
              <a:xfrm>
                <a:off x="1259" y="2658"/>
                <a:ext cx="10" cy="1"/>
              </a:xfrm>
              <a:prstGeom prst="line">
                <a:avLst/>
              </a:prstGeom>
              <a:noFill/>
              <a:ln w="3175">
                <a:solidFill>
                  <a:srgbClr val="00FF00"/>
                </a:solidFill>
                <a:round/>
                <a:headEnd/>
                <a:tailEnd/>
              </a:ln>
            </p:spPr>
            <p:txBody>
              <a:bodyPr/>
              <a:lstStyle/>
              <a:p>
                <a:endParaRPr lang="en-US"/>
              </a:p>
            </p:txBody>
          </p:sp>
          <p:sp>
            <p:nvSpPr>
              <p:cNvPr id="47634" name="Line 91"/>
              <p:cNvSpPr>
                <a:spLocks noChangeShapeType="1"/>
              </p:cNvSpPr>
              <p:nvPr/>
            </p:nvSpPr>
            <p:spPr bwMode="auto">
              <a:xfrm flipV="1">
                <a:off x="1429" y="2543"/>
                <a:ext cx="1" cy="71"/>
              </a:xfrm>
              <a:prstGeom prst="line">
                <a:avLst/>
              </a:prstGeom>
              <a:noFill/>
              <a:ln w="3175">
                <a:solidFill>
                  <a:srgbClr val="00FF00"/>
                </a:solidFill>
                <a:round/>
                <a:headEnd/>
                <a:tailEnd/>
              </a:ln>
            </p:spPr>
            <p:txBody>
              <a:bodyPr/>
              <a:lstStyle/>
              <a:p>
                <a:endParaRPr lang="en-US"/>
              </a:p>
            </p:txBody>
          </p:sp>
          <p:sp>
            <p:nvSpPr>
              <p:cNvPr id="47635" name="Line 92"/>
              <p:cNvSpPr>
                <a:spLocks noChangeShapeType="1"/>
              </p:cNvSpPr>
              <p:nvPr/>
            </p:nvSpPr>
            <p:spPr bwMode="auto">
              <a:xfrm>
                <a:off x="1425" y="2543"/>
                <a:ext cx="9" cy="1"/>
              </a:xfrm>
              <a:prstGeom prst="line">
                <a:avLst/>
              </a:prstGeom>
              <a:noFill/>
              <a:ln w="3175">
                <a:solidFill>
                  <a:srgbClr val="00FF00"/>
                </a:solidFill>
                <a:round/>
                <a:headEnd/>
                <a:tailEnd/>
              </a:ln>
            </p:spPr>
            <p:txBody>
              <a:bodyPr/>
              <a:lstStyle/>
              <a:p>
                <a:endParaRPr lang="en-US"/>
              </a:p>
            </p:txBody>
          </p:sp>
          <p:sp>
            <p:nvSpPr>
              <p:cNvPr id="47636" name="Line 93"/>
              <p:cNvSpPr>
                <a:spLocks noChangeShapeType="1"/>
              </p:cNvSpPr>
              <p:nvPr/>
            </p:nvSpPr>
            <p:spPr bwMode="auto">
              <a:xfrm flipV="1">
                <a:off x="1595" y="2453"/>
                <a:ext cx="1" cy="97"/>
              </a:xfrm>
              <a:prstGeom prst="line">
                <a:avLst/>
              </a:prstGeom>
              <a:noFill/>
              <a:ln w="3175">
                <a:solidFill>
                  <a:srgbClr val="00FF00"/>
                </a:solidFill>
                <a:round/>
                <a:headEnd/>
                <a:tailEnd/>
              </a:ln>
            </p:spPr>
            <p:txBody>
              <a:bodyPr/>
              <a:lstStyle/>
              <a:p>
                <a:endParaRPr lang="en-US"/>
              </a:p>
            </p:txBody>
          </p:sp>
          <p:sp>
            <p:nvSpPr>
              <p:cNvPr id="47637" name="Line 94"/>
              <p:cNvSpPr>
                <a:spLocks noChangeShapeType="1"/>
              </p:cNvSpPr>
              <p:nvPr/>
            </p:nvSpPr>
            <p:spPr bwMode="auto">
              <a:xfrm>
                <a:off x="1590" y="2453"/>
                <a:ext cx="9" cy="1"/>
              </a:xfrm>
              <a:prstGeom prst="line">
                <a:avLst/>
              </a:prstGeom>
              <a:noFill/>
              <a:ln w="3175">
                <a:solidFill>
                  <a:srgbClr val="00FF00"/>
                </a:solidFill>
                <a:round/>
                <a:headEnd/>
                <a:tailEnd/>
              </a:ln>
            </p:spPr>
            <p:txBody>
              <a:bodyPr/>
              <a:lstStyle/>
              <a:p>
                <a:endParaRPr lang="en-US"/>
              </a:p>
            </p:txBody>
          </p:sp>
          <p:sp>
            <p:nvSpPr>
              <p:cNvPr id="47638" name="Line 95"/>
              <p:cNvSpPr>
                <a:spLocks noChangeShapeType="1"/>
              </p:cNvSpPr>
              <p:nvPr/>
            </p:nvSpPr>
            <p:spPr bwMode="auto">
              <a:xfrm flipV="1">
                <a:off x="1760" y="2494"/>
                <a:ext cx="1" cy="97"/>
              </a:xfrm>
              <a:prstGeom prst="line">
                <a:avLst/>
              </a:prstGeom>
              <a:noFill/>
              <a:ln w="3175">
                <a:solidFill>
                  <a:srgbClr val="00FF00"/>
                </a:solidFill>
                <a:round/>
                <a:headEnd/>
                <a:tailEnd/>
              </a:ln>
            </p:spPr>
            <p:txBody>
              <a:bodyPr/>
              <a:lstStyle/>
              <a:p>
                <a:endParaRPr lang="en-US"/>
              </a:p>
            </p:txBody>
          </p:sp>
          <p:sp>
            <p:nvSpPr>
              <p:cNvPr id="47639" name="Line 96"/>
              <p:cNvSpPr>
                <a:spLocks noChangeShapeType="1"/>
              </p:cNvSpPr>
              <p:nvPr/>
            </p:nvSpPr>
            <p:spPr bwMode="auto">
              <a:xfrm>
                <a:off x="1755" y="2494"/>
                <a:ext cx="10" cy="1"/>
              </a:xfrm>
              <a:prstGeom prst="line">
                <a:avLst/>
              </a:prstGeom>
              <a:noFill/>
              <a:ln w="3175">
                <a:solidFill>
                  <a:srgbClr val="00FF00"/>
                </a:solidFill>
                <a:round/>
                <a:headEnd/>
                <a:tailEnd/>
              </a:ln>
            </p:spPr>
            <p:txBody>
              <a:bodyPr/>
              <a:lstStyle/>
              <a:p>
                <a:endParaRPr lang="en-US"/>
              </a:p>
            </p:txBody>
          </p:sp>
          <p:sp>
            <p:nvSpPr>
              <p:cNvPr id="47640" name="Line 97"/>
              <p:cNvSpPr>
                <a:spLocks noChangeShapeType="1"/>
              </p:cNvSpPr>
              <p:nvPr/>
            </p:nvSpPr>
            <p:spPr bwMode="auto">
              <a:xfrm flipV="1">
                <a:off x="1925" y="2614"/>
                <a:ext cx="1" cy="61"/>
              </a:xfrm>
              <a:prstGeom prst="line">
                <a:avLst/>
              </a:prstGeom>
              <a:noFill/>
              <a:ln w="3175">
                <a:solidFill>
                  <a:srgbClr val="00FF00"/>
                </a:solidFill>
                <a:round/>
                <a:headEnd/>
                <a:tailEnd/>
              </a:ln>
            </p:spPr>
            <p:txBody>
              <a:bodyPr/>
              <a:lstStyle/>
              <a:p>
                <a:endParaRPr lang="en-US"/>
              </a:p>
            </p:txBody>
          </p:sp>
          <p:sp>
            <p:nvSpPr>
              <p:cNvPr id="47641" name="Line 98"/>
              <p:cNvSpPr>
                <a:spLocks noChangeShapeType="1"/>
              </p:cNvSpPr>
              <p:nvPr/>
            </p:nvSpPr>
            <p:spPr bwMode="auto">
              <a:xfrm>
                <a:off x="1921" y="2614"/>
                <a:ext cx="9" cy="1"/>
              </a:xfrm>
              <a:prstGeom prst="line">
                <a:avLst/>
              </a:prstGeom>
              <a:noFill/>
              <a:ln w="3175">
                <a:solidFill>
                  <a:srgbClr val="00FF00"/>
                </a:solidFill>
                <a:round/>
                <a:headEnd/>
                <a:tailEnd/>
              </a:ln>
            </p:spPr>
            <p:txBody>
              <a:bodyPr/>
              <a:lstStyle/>
              <a:p>
                <a:endParaRPr lang="en-US"/>
              </a:p>
            </p:txBody>
          </p:sp>
          <p:sp>
            <p:nvSpPr>
              <p:cNvPr id="47642" name="Line 99"/>
              <p:cNvSpPr>
                <a:spLocks noChangeShapeType="1"/>
              </p:cNvSpPr>
              <p:nvPr/>
            </p:nvSpPr>
            <p:spPr bwMode="auto">
              <a:xfrm flipV="1">
                <a:off x="2091" y="2654"/>
                <a:ext cx="1" cy="48"/>
              </a:xfrm>
              <a:prstGeom prst="line">
                <a:avLst/>
              </a:prstGeom>
              <a:noFill/>
              <a:ln w="3175">
                <a:solidFill>
                  <a:srgbClr val="00FF00"/>
                </a:solidFill>
                <a:round/>
                <a:headEnd/>
                <a:tailEnd/>
              </a:ln>
            </p:spPr>
            <p:txBody>
              <a:bodyPr/>
              <a:lstStyle/>
              <a:p>
                <a:endParaRPr lang="en-US"/>
              </a:p>
            </p:txBody>
          </p:sp>
          <p:sp>
            <p:nvSpPr>
              <p:cNvPr id="47643" name="Line 100"/>
              <p:cNvSpPr>
                <a:spLocks noChangeShapeType="1"/>
              </p:cNvSpPr>
              <p:nvPr/>
            </p:nvSpPr>
            <p:spPr bwMode="auto">
              <a:xfrm>
                <a:off x="2086" y="2654"/>
                <a:ext cx="9" cy="1"/>
              </a:xfrm>
              <a:prstGeom prst="line">
                <a:avLst/>
              </a:prstGeom>
              <a:noFill/>
              <a:ln w="3175">
                <a:solidFill>
                  <a:srgbClr val="00FF00"/>
                </a:solidFill>
                <a:round/>
                <a:headEnd/>
                <a:tailEnd/>
              </a:ln>
            </p:spPr>
            <p:txBody>
              <a:bodyPr/>
              <a:lstStyle/>
              <a:p>
                <a:endParaRPr lang="en-US"/>
              </a:p>
            </p:txBody>
          </p:sp>
          <p:sp>
            <p:nvSpPr>
              <p:cNvPr id="47644" name="Line 101"/>
              <p:cNvSpPr>
                <a:spLocks noChangeShapeType="1"/>
              </p:cNvSpPr>
              <p:nvPr/>
            </p:nvSpPr>
            <p:spPr bwMode="auto">
              <a:xfrm>
                <a:off x="933" y="2723"/>
                <a:ext cx="1" cy="10"/>
              </a:xfrm>
              <a:prstGeom prst="line">
                <a:avLst/>
              </a:prstGeom>
              <a:noFill/>
              <a:ln w="3175">
                <a:solidFill>
                  <a:srgbClr val="00FF00"/>
                </a:solidFill>
                <a:round/>
                <a:headEnd/>
                <a:tailEnd/>
              </a:ln>
            </p:spPr>
            <p:txBody>
              <a:bodyPr/>
              <a:lstStyle/>
              <a:p>
                <a:endParaRPr lang="en-US"/>
              </a:p>
            </p:txBody>
          </p:sp>
          <p:sp>
            <p:nvSpPr>
              <p:cNvPr id="47645" name="Line 102"/>
              <p:cNvSpPr>
                <a:spLocks noChangeShapeType="1"/>
              </p:cNvSpPr>
              <p:nvPr/>
            </p:nvSpPr>
            <p:spPr bwMode="auto">
              <a:xfrm>
                <a:off x="929" y="2733"/>
                <a:ext cx="9" cy="1"/>
              </a:xfrm>
              <a:prstGeom prst="line">
                <a:avLst/>
              </a:prstGeom>
              <a:noFill/>
              <a:ln w="3175">
                <a:solidFill>
                  <a:srgbClr val="00FF00"/>
                </a:solidFill>
                <a:round/>
                <a:headEnd/>
                <a:tailEnd/>
              </a:ln>
            </p:spPr>
            <p:txBody>
              <a:bodyPr/>
              <a:lstStyle/>
              <a:p>
                <a:endParaRPr lang="en-US"/>
              </a:p>
            </p:txBody>
          </p:sp>
          <p:sp>
            <p:nvSpPr>
              <p:cNvPr id="47646" name="Line 103"/>
              <p:cNvSpPr>
                <a:spLocks noChangeShapeType="1"/>
              </p:cNvSpPr>
              <p:nvPr/>
            </p:nvSpPr>
            <p:spPr bwMode="auto">
              <a:xfrm>
                <a:off x="1099" y="2688"/>
                <a:ext cx="1" cy="10"/>
              </a:xfrm>
              <a:prstGeom prst="line">
                <a:avLst/>
              </a:prstGeom>
              <a:noFill/>
              <a:ln w="3175">
                <a:solidFill>
                  <a:srgbClr val="00FF00"/>
                </a:solidFill>
                <a:round/>
                <a:headEnd/>
                <a:tailEnd/>
              </a:ln>
            </p:spPr>
            <p:txBody>
              <a:bodyPr/>
              <a:lstStyle/>
              <a:p>
                <a:endParaRPr lang="en-US"/>
              </a:p>
            </p:txBody>
          </p:sp>
          <p:sp>
            <p:nvSpPr>
              <p:cNvPr id="47647" name="Line 104"/>
              <p:cNvSpPr>
                <a:spLocks noChangeShapeType="1"/>
              </p:cNvSpPr>
              <p:nvPr/>
            </p:nvSpPr>
            <p:spPr bwMode="auto">
              <a:xfrm>
                <a:off x="1094" y="2698"/>
                <a:ext cx="9" cy="1"/>
              </a:xfrm>
              <a:prstGeom prst="line">
                <a:avLst/>
              </a:prstGeom>
              <a:noFill/>
              <a:ln w="3175">
                <a:solidFill>
                  <a:srgbClr val="00FF00"/>
                </a:solidFill>
                <a:round/>
                <a:headEnd/>
                <a:tailEnd/>
              </a:ln>
            </p:spPr>
            <p:txBody>
              <a:bodyPr/>
              <a:lstStyle/>
              <a:p>
                <a:endParaRPr lang="en-US"/>
              </a:p>
            </p:txBody>
          </p:sp>
          <p:sp>
            <p:nvSpPr>
              <p:cNvPr id="47648" name="Line 105"/>
              <p:cNvSpPr>
                <a:spLocks noChangeShapeType="1"/>
              </p:cNvSpPr>
              <p:nvPr/>
            </p:nvSpPr>
            <p:spPr bwMode="auto">
              <a:xfrm>
                <a:off x="1264" y="2696"/>
                <a:ext cx="1" cy="37"/>
              </a:xfrm>
              <a:prstGeom prst="line">
                <a:avLst/>
              </a:prstGeom>
              <a:noFill/>
              <a:ln w="3175">
                <a:solidFill>
                  <a:srgbClr val="00FF00"/>
                </a:solidFill>
                <a:round/>
                <a:headEnd/>
                <a:tailEnd/>
              </a:ln>
            </p:spPr>
            <p:txBody>
              <a:bodyPr/>
              <a:lstStyle/>
              <a:p>
                <a:endParaRPr lang="en-US"/>
              </a:p>
            </p:txBody>
          </p:sp>
          <p:sp>
            <p:nvSpPr>
              <p:cNvPr id="47649" name="Line 106"/>
              <p:cNvSpPr>
                <a:spLocks noChangeShapeType="1"/>
              </p:cNvSpPr>
              <p:nvPr/>
            </p:nvSpPr>
            <p:spPr bwMode="auto">
              <a:xfrm>
                <a:off x="1259" y="2733"/>
                <a:ext cx="10" cy="1"/>
              </a:xfrm>
              <a:prstGeom prst="line">
                <a:avLst/>
              </a:prstGeom>
              <a:noFill/>
              <a:ln w="3175">
                <a:solidFill>
                  <a:srgbClr val="00FF00"/>
                </a:solidFill>
                <a:round/>
                <a:headEnd/>
                <a:tailEnd/>
              </a:ln>
            </p:spPr>
            <p:txBody>
              <a:bodyPr/>
              <a:lstStyle/>
              <a:p>
                <a:endParaRPr lang="en-US"/>
              </a:p>
            </p:txBody>
          </p:sp>
          <p:sp>
            <p:nvSpPr>
              <p:cNvPr id="47650" name="Line 107"/>
              <p:cNvSpPr>
                <a:spLocks noChangeShapeType="1"/>
              </p:cNvSpPr>
              <p:nvPr/>
            </p:nvSpPr>
            <p:spPr bwMode="auto">
              <a:xfrm>
                <a:off x="1429" y="2614"/>
                <a:ext cx="1" cy="73"/>
              </a:xfrm>
              <a:prstGeom prst="line">
                <a:avLst/>
              </a:prstGeom>
              <a:noFill/>
              <a:ln w="3175">
                <a:solidFill>
                  <a:srgbClr val="00FF00"/>
                </a:solidFill>
                <a:round/>
                <a:headEnd/>
                <a:tailEnd/>
              </a:ln>
            </p:spPr>
            <p:txBody>
              <a:bodyPr/>
              <a:lstStyle/>
              <a:p>
                <a:endParaRPr lang="en-US"/>
              </a:p>
            </p:txBody>
          </p:sp>
          <p:sp>
            <p:nvSpPr>
              <p:cNvPr id="47651" name="Line 108"/>
              <p:cNvSpPr>
                <a:spLocks noChangeShapeType="1"/>
              </p:cNvSpPr>
              <p:nvPr/>
            </p:nvSpPr>
            <p:spPr bwMode="auto">
              <a:xfrm>
                <a:off x="1425" y="2687"/>
                <a:ext cx="9" cy="1"/>
              </a:xfrm>
              <a:prstGeom prst="line">
                <a:avLst/>
              </a:prstGeom>
              <a:noFill/>
              <a:ln w="3175">
                <a:solidFill>
                  <a:srgbClr val="00FF00"/>
                </a:solidFill>
                <a:round/>
                <a:headEnd/>
                <a:tailEnd/>
              </a:ln>
            </p:spPr>
            <p:txBody>
              <a:bodyPr/>
              <a:lstStyle/>
              <a:p>
                <a:endParaRPr lang="en-US"/>
              </a:p>
            </p:txBody>
          </p:sp>
          <p:sp>
            <p:nvSpPr>
              <p:cNvPr id="47652" name="Line 109"/>
              <p:cNvSpPr>
                <a:spLocks noChangeShapeType="1"/>
              </p:cNvSpPr>
              <p:nvPr/>
            </p:nvSpPr>
            <p:spPr bwMode="auto">
              <a:xfrm>
                <a:off x="1595" y="2550"/>
                <a:ext cx="1" cy="97"/>
              </a:xfrm>
              <a:prstGeom prst="line">
                <a:avLst/>
              </a:prstGeom>
              <a:noFill/>
              <a:ln w="3175">
                <a:solidFill>
                  <a:srgbClr val="00FF00"/>
                </a:solidFill>
                <a:round/>
                <a:headEnd/>
                <a:tailEnd/>
              </a:ln>
            </p:spPr>
            <p:txBody>
              <a:bodyPr/>
              <a:lstStyle/>
              <a:p>
                <a:endParaRPr lang="en-US"/>
              </a:p>
            </p:txBody>
          </p:sp>
          <p:sp>
            <p:nvSpPr>
              <p:cNvPr id="47653" name="Line 110"/>
              <p:cNvSpPr>
                <a:spLocks noChangeShapeType="1"/>
              </p:cNvSpPr>
              <p:nvPr/>
            </p:nvSpPr>
            <p:spPr bwMode="auto">
              <a:xfrm>
                <a:off x="1590" y="2647"/>
                <a:ext cx="9" cy="1"/>
              </a:xfrm>
              <a:prstGeom prst="line">
                <a:avLst/>
              </a:prstGeom>
              <a:noFill/>
              <a:ln w="3175">
                <a:solidFill>
                  <a:srgbClr val="00FF00"/>
                </a:solidFill>
                <a:round/>
                <a:headEnd/>
                <a:tailEnd/>
              </a:ln>
            </p:spPr>
            <p:txBody>
              <a:bodyPr/>
              <a:lstStyle/>
              <a:p>
                <a:endParaRPr lang="en-US"/>
              </a:p>
            </p:txBody>
          </p:sp>
          <p:sp>
            <p:nvSpPr>
              <p:cNvPr id="47654" name="Line 111"/>
              <p:cNvSpPr>
                <a:spLocks noChangeShapeType="1"/>
              </p:cNvSpPr>
              <p:nvPr/>
            </p:nvSpPr>
            <p:spPr bwMode="auto">
              <a:xfrm>
                <a:off x="1760" y="2591"/>
                <a:ext cx="1" cy="97"/>
              </a:xfrm>
              <a:prstGeom prst="line">
                <a:avLst/>
              </a:prstGeom>
              <a:noFill/>
              <a:ln w="3175">
                <a:solidFill>
                  <a:srgbClr val="00FF00"/>
                </a:solidFill>
                <a:round/>
                <a:headEnd/>
                <a:tailEnd/>
              </a:ln>
            </p:spPr>
            <p:txBody>
              <a:bodyPr/>
              <a:lstStyle/>
              <a:p>
                <a:endParaRPr lang="en-US"/>
              </a:p>
            </p:txBody>
          </p:sp>
          <p:sp>
            <p:nvSpPr>
              <p:cNvPr id="47655" name="Line 112"/>
              <p:cNvSpPr>
                <a:spLocks noChangeShapeType="1"/>
              </p:cNvSpPr>
              <p:nvPr/>
            </p:nvSpPr>
            <p:spPr bwMode="auto">
              <a:xfrm>
                <a:off x="1755" y="2688"/>
                <a:ext cx="10" cy="1"/>
              </a:xfrm>
              <a:prstGeom prst="line">
                <a:avLst/>
              </a:prstGeom>
              <a:noFill/>
              <a:ln w="3175">
                <a:solidFill>
                  <a:srgbClr val="00FF00"/>
                </a:solidFill>
                <a:round/>
                <a:headEnd/>
                <a:tailEnd/>
              </a:ln>
            </p:spPr>
            <p:txBody>
              <a:bodyPr/>
              <a:lstStyle/>
              <a:p>
                <a:endParaRPr lang="en-US"/>
              </a:p>
            </p:txBody>
          </p:sp>
          <p:sp>
            <p:nvSpPr>
              <p:cNvPr id="47656" name="Line 113"/>
              <p:cNvSpPr>
                <a:spLocks noChangeShapeType="1"/>
              </p:cNvSpPr>
              <p:nvPr/>
            </p:nvSpPr>
            <p:spPr bwMode="auto">
              <a:xfrm>
                <a:off x="1925" y="2675"/>
                <a:ext cx="1" cy="60"/>
              </a:xfrm>
              <a:prstGeom prst="line">
                <a:avLst/>
              </a:prstGeom>
              <a:noFill/>
              <a:ln w="3175">
                <a:solidFill>
                  <a:srgbClr val="00FF00"/>
                </a:solidFill>
                <a:round/>
                <a:headEnd/>
                <a:tailEnd/>
              </a:ln>
            </p:spPr>
            <p:txBody>
              <a:bodyPr/>
              <a:lstStyle/>
              <a:p>
                <a:endParaRPr lang="en-US"/>
              </a:p>
            </p:txBody>
          </p:sp>
          <p:sp>
            <p:nvSpPr>
              <p:cNvPr id="47657" name="Line 114"/>
              <p:cNvSpPr>
                <a:spLocks noChangeShapeType="1"/>
              </p:cNvSpPr>
              <p:nvPr/>
            </p:nvSpPr>
            <p:spPr bwMode="auto">
              <a:xfrm>
                <a:off x="1921" y="2735"/>
                <a:ext cx="9" cy="1"/>
              </a:xfrm>
              <a:prstGeom prst="line">
                <a:avLst/>
              </a:prstGeom>
              <a:noFill/>
              <a:ln w="3175">
                <a:solidFill>
                  <a:srgbClr val="00FF00"/>
                </a:solidFill>
                <a:round/>
                <a:headEnd/>
                <a:tailEnd/>
              </a:ln>
            </p:spPr>
            <p:txBody>
              <a:bodyPr/>
              <a:lstStyle/>
              <a:p>
                <a:endParaRPr lang="en-US"/>
              </a:p>
            </p:txBody>
          </p:sp>
          <p:sp>
            <p:nvSpPr>
              <p:cNvPr id="47658" name="Line 115"/>
              <p:cNvSpPr>
                <a:spLocks noChangeShapeType="1"/>
              </p:cNvSpPr>
              <p:nvPr/>
            </p:nvSpPr>
            <p:spPr bwMode="auto">
              <a:xfrm>
                <a:off x="2091" y="2702"/>
                <a:ext cx="1" cy="46"/>
              </a:xfrm>
              <a:prstGeom prst="line">
                <a:avLst/>
              </a:prstGeom>
              <a:noFill/>
              <a:ln w="3175">
                <a:solidFill>
                  <a:srgbClr val="00FF00"/>
                </a:solidFill>
                <a:round/>
                <a:headEnd/>
                <a:tailEnd/>
              </a:ln>
            </p:spPr>
            <p:txBody>
              <a:bodyPr/>
              <a:lstStyle/>
              <a:p>
                <a:endParaRPr lang="en-US"/>
              </a:p>
            </p:txBody>
          </p:sp>
          <p:sp>
            <p:nvSpPr>
              <p:cNvPr id="47659" name="Line 116"/>
              <p:cNvSpPr>
                <a:spLocks noChangeShapeType="1"/>
              </p:cNvSpPr>
              <p:nvPr/>
            </p:nvSpPr>
            <p:spPr bwMode="auto">
              <a:xfrm>
                <a:off x="2086" y="2748"/>
                <a:ext cx="9" cy="1"/>
              </a:xfrm>
              <a:prstGeom prst="line">
                <a:avLst/>
              </a:prstGeom>
              <a:noFill/>
              <a:ln w="3175">
                <a:solidFill>
                  <a:srgbClr val="00FF00"/>
                </a:solidFill>
                <a:round/>
                <a:headEnd/>
                <a:tailEnd/>
              </a:ln>
            </p:spPr>
            <p:txBody>
              <a:bodyPr/>
              <a:lstStyle/>
              <a:p>
                <a:endParaRPr lang="en-US"/>
              </a:p>
            </p:txBody>
          </p:sp>
          <p:sp>
            <p:nvSpPr>
              <p:cNvPr id="47660" name="Freeform 117"/>
              <p:cNvSpPr>
                <a:spLocks/>
              </p:cNvSpPr>
              <p:nvPr/>
            </p:nvSpPr>
            <p:spPr bwMode="auto">
              <a:xfrm>
                <a:off x="933" y="2538"/>
                <a:ext cx="1158" cy="194"/>
              </a:xfrm>
              <a:custGeom>
                <a:avLst/>
                <a:gdLst>
                  <a:gd name="T0" fmla="*/ 0 w 3295"/>
                  <a:gd name="T1" fmla="*/ 16 h 433"/>
                  <a:gd name="T2" fmla="*/ 7 w 3295"/>
                  <a:gd name="T3" fmla="*/ 14 h 433"/>
                  <a:gd name="T4" fmla="*/ 14 w 3295"/>
                  <a:gd name="T5" fmla="*/ 6 h 433"/>
                  <a:gd name="T6" fmla="*/ 21 w 3295"/>
                  <a:gd name="T7" fmla="*/ 0 h 433"/>
                  <a:gd name="T8" fmla="*/ 29 w 3295"/>
                  <a:gd name="T9" fmla="*/ 3 h 433"/>
                  <a:gd name="T10" fmla="*/ 36 w 3295"/>
                  <a:gd name="T11" fmla="*/ 12 h 433"/>
                  <a:gd name="T12" fmla="*/ 43 w 3295"/>
                  <a:gd name="T13" fmla="*/ 15 h 433"/>
                  <a:gd name="T14" fmla="*/ 50 w 3295"/>
                  <a:gd name="T15" fmla="*/ 17 h 433"/>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433"/>
                  <a:gd name="T26" fmla="*/ 3295 w 3295"/>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433">
                    <a:moveTo>
                      <a:pt x="0" y="396"/>
                    </a:moveTo>
                    <a:lnTo>
                      <a:pt x="471" y="349"/>
                    </a:lnTo>
                    <a:lnTo>
                      <a:pt x="941" y="145"/>
                    </a:lnTo>
                    <a:lnTo>
                      <a:pt x="1412" y="0"/>
                    </a:lnTo>
                    <a:lnTo>
                      <a:pt x="1883" y="64"/>
                    </a:lnTo>
                    <a:lnTo>
                      <a:pt x="2354" y="292"/>
                    </a:lnTo>
                    <a:lnTo>
                      <a:pt x="2824" y="364"/>
                    </a:lnTo>
                    <a:lnTo>
                      <a:pt x="3295" y="433"/>
                    </a:lnTo>
                  </a:path>
                </a:pathLst>
              </a:custGeom>
              <a:noFill/>
              <a:ln w="3175">
                <a:solidFill>
                  <a:srgbClr val="0000FF"/>
                </a:solidFill>
                <a:round/>
                <a:headEnd/>
                <a:tailEnd/>
              </a:ln>
            </p:spPr>
            <p:txBody>
              <a:bodyPr/>
              <a:lstStyle/>
              <a:p>
                <a:endParaRPr lang="en-US"/>
              </a:p>
            </p:txBody>
          </p:sp>
          <p:sp>
            <p:nvSpPr>
              <p:cNvPr id="47661" name="Line 118"/>
              <p:cNvSpPr>
                <a:spLocks noChangeShapeType="1"/>
              </p:cNvSpPr>
              <p:nvPr/>
            </p:nvSpPr>
            <p:spPr bwMode="auto">
              <a:xfrm flipV="1">
                <a:off x="933" y="2706"/>
                <a:ext cx="1" cy="10"/>
              </a:xfrm>
              <a:prstGeom prst="line">
                <a:avLst/>
              </a:prstGeom>
              <a:noFill/>
              <a:ln w="3175">
                <a:solidFill>
                  <a:srgbClr val="0000FF"/>
                </a:solidFill>
                <a:round/>
                <a:headEnd/>
                <a:tailEnd/>
              </a:ln>
            </p:spPr>
            <p:txBody>
              <a:bodyPr/>
              <a:lstStyle/>
              <a:p>
                <a:endParaRPr lang="en-US"/>
              </a:p>
            </p:txBody>
          </p:sp>
          <p:sp>
            <p:nvSpPr>
              <p:cNvPr id="47662" name="Line 119"/>
              <p:cNvSpPr>
                <a:spLocks noChangeShapeType="1"/>
              </p:cNvSpPr>
              <p:nvPr/>
            </p:nvSpPr>
            <p:spPr bwMode="auto">
              <a:xfrm flipV="1">
                <a:off x="1099" y="2685"/>
                <a:ext cx="1" cy="10"/>
              </a:xfrm>
              <a:prstGeom prst="line">
                <a:avLst/>
              </a:prstGeom>
              <a:noFill/>
              <a:ln w="3175">
                <a:solidFill>
                  <a:srgbClr val="0000FF"/>
                </a:solidFill>
                <a:round/>
                <a:headEnd/>
                <a:tailEnd/>
              </a:ln>
            </p:spPr>
            <p:txBody>
              <a:bodyPr/>
              <a:lstStyle/>
              <a:p>
                <a:endParaRPr lang="en-US"/>
              </a:p>
            </p:txBody>
          </p:sp>
          <p:sp>
            <p:nvSpPr>
              <p:cNvPr id="47663" name="Line 120"/>
              <p:cNvSpPr>
                <a:spLocks noChangeShapeType="1"/>
              </p:cNvSpPr>
              <p:nvPr/>
            </p:nvSpPr>
            <p:spPr bwMode="auto">
              <a:xfrm flipV="1">
                <a:off x="1264" y="2569"/>
                <a:ext cx="1" cy="34"/>
              </a:xfrm>
              <a:prstGeom prst="line">
                <a:avLst/>
              </a:prstGeom>
              <a:noFill/>
              <a:ln w="3175">
                <a:solidFill>
                  <a:srgbClr val="0000FF"/>
                </a:solidFill>
                <a:round/>
                <a:headEnd/>
                <a:tailEnd/>
              </a:ln>
            </p:spPr>
            <p:txBody>
              <a:bodyPr/>
              <a:lstStyle/>
              <a:p>
                <a:endParaRPr lang="en-US"/>
              </a:p>
            </p:txBody>
          </p:sp>
          <p:sp>
            <p:nvSpPr>
              <p:cNvPr id="47664" name="Line 121"/>
              <p:cNvSpPr>
                <a:spLocks noChangeShapeType="1"/>
              </p:cNvSpPr>
              <p:nvPr/>
            </p:nvSpPr>
            <p:spPr bwMode="auto">
              <a:xfrm flipV="1">
                <a:off x="1429" y="2483"/>
                <a:ext cx="1" cy="55"/>
              </a:xfrm>
              <a:prstGeom prst="line">
                <a:avLst/>
              </a:prstGeom>
              <a:noFill/>
              <a:ln w="3175">
                <a:solidFill>
                  <a:srgbClr val="0000FF"/>
                </a:solidFill>
                <a:round/>
                <a:headEnd/>
                <a:tailEnd/>
              </a:ln>
            </p:spPr>
            <p:txBody>
              <a:bodyPr/>
              <a:lstStyle/>
              <a:p>
                <a:endParaRPr lang="en-US"/>
              </a:p>
            </p:txBody>
          </p:sp>
          <p:sp>
            <p:nvSpPr>
              <p:cNvPr id="47665" name="Line 122"/>
              <p:cNvSpPr>
                <a:spLocks noChangeShapeType="1"/>
              </p:cNvSpPr>
              <p:nvPr/>
            </p:nvSpPr>
            <p:spPr bwMode="auto">
              <a:xfrm flipV="1">
                <a:off x="1595" y="2511"/>
                <a:ext cx="1" cy="56"/>
              </a:xfrm>
              <a:prstGeom prst="line">
                <a:avLst/>
              </a:prstGeom>
              <a:noFill/>
              <a:ln w="3175">
                <a:solidFill>
                  <a:srgbClr val="0000FF"/>
                </a:solidFill>
                <a:round/>
                <a:headEnd/>
                <a:tailEnd/>
              </a:ln>
            </p:spPr>
            <p:txBody>
              <a:bodyPr/>
              <a:lstStyle/>
              <a:p>
                <a:endParaRPr lang="en-US"/>
              </a:p>
            </p:txBody>
          </p:sp>
          <p:sp>
            <p:nvSpPr>
              <p:cNvPr id="47666" name="Line 123"/>
              <p:cNvSpPr>
                <a:spLocks noChangeShapeType="1"/>
              </p:cNvSpPr>
              <p:nvPr/>
            </p:nvSpPr>
            <p:spPr bwMode="auto">
              <a:xfrm flipV="1">
                <a:off x="1760" y="2619"/>
                <a:ext cx="1" cy="50"/>
              </a:xfrm>
              <a:prstGeom prst="line">
                <a:avLst/>
              </a:prstGeom>
              <a:noFill/>
              <a:ln w="3175">
                <a:solidFill>
                  <a:srgbClr val="0000FF"/>
                </a:solidFill>
                <a:round/>
                <a:headEnd/>
                <a:tailEnd/>
              </a:ln>
            </p:spPr>
            <p:txBody>
              <a:bodyPr/>
              <a:lstStyle/>
              <a:p>
                <a:endParaRPr lang="en-US"/>
              </a:p>
            </p:txBody>
          </p:sp>
          <p:sp>
            <p:nvSpPr>
              <p:cNvPr id="47667" name="Line 124"/>
              <p:cNvSpPr>
                <a:spLocks noChangeShapeType="1"/>
              </p:cNvSpPr>
              <p:nvPr/>
            </p:nvSpPr>
            <p:spPr bwMode="auto">
              <a:xfrm flipV="1">
                <a:off x="1925" y="2675"/>
                <a:ext cx="1" cy="27"/>
              </a:xfrm>
              <a:prstGeom prst="line">
                <a:avLst/>
              </a:prstGeom>
              <a:noFill/>
              <a:ln w="3175">
                <a:solidFill>
                  <a:srgbClr val="0000FF"/>
                </a:solidFill>
                <a:round/>
                <a:headEnd/>
                <a:tailEnd/>
              </a:ln>
            </p:spPr>
            <p:txBody>
              <a:bodyPr/>
              <a:lstStyle/>
              <a:p>
                <a:endParaRPr lang="en-US"/>
              </a:p>
            </p:txBody>
          </p:sp>
          <p:sp>
            <p:nvSpPr>
              <p:cNvPr id="47668" name="Line 125"/>
              <p:cNvSpPr>
                <a:spLocks noChangeShapeType="1"/>
              </p:cNvSpPr>
              <p:nvPr/>
            </p:nvSpPr>
            <p:spPr bwMode="auto">
              <a:xfrm flipV="1">
                <a:off x="2091" y="2705"/>
                <a:ext cx="1" cy="27"/>
              </a:xfrm>
              <a:prstGeom prst="line">
                <a:avLst/>
              </a:prstGeom>
              <a:noFill/>
              <a:ln w="3175">
                <a:solidFill>
                  <a:srgbClr val="0000FF"/>
                </a:solidFill>
                <a:round/>
                <a:headEnd/>
                <a:tailEnd/>
              </a:ln>
            </p:spPr>
            <p:txBody>
              <a:bodyPr/>
              <a:lstStyle/>
              <a:p>
                <a:endParaRPr lang="en-US"/>
              </a:p>
            </p:txBody>
          </p:sp>
          <p:sp>
            <p:nvSpPr>
              <p:cNvPr id="47669" name="Line 126"/>
              <p:cNvSpPr>
                <a:spLocks noChangeShapeType="1"/>
              </p:cNvSpPr>
              <p:nvPr/>
            </p:nvSpPr>
            <p:spPr bwMode="auto">
              <a:xfrm>
                <a:off x="933" y="2716"/>
                <a:ext cx="1" cy="10"/>
              </a:xfrm>
              <a:prstGeom prst="line">
                <a:avLst/>
              </a:prstGeom>
              <a:noFill/>
              <a:ln w="3175">
                <a:solidFill>
                  <a:srgbClr val="0000FF"/>
                </a:solidFill>
                <a:round/>
                <a:headEnd/>
                <a:tailEnd/>
              </a:ln>
            </p:spPr>
            <p:txBody>
              <a:bodyPr/>
              <a:lstStyle/>
              <a:p>
                <a:endParaRPr lang="en-US"/>
              </a:p>
            </p:txBody>
          </p:sp>
          <p:sp>
            <p:nvSpPr>
              <p:cNvPr id="47670" name="Line 127"/>
              <p:cNvSpPr>
                <a:spLocks noChangeShapeType="1"/>
              </p:cNvSpPr>
              <p:nvPr/>
            </p:nvSpPr>
            <p:spPr bwMode="auto">
              <a:xfrm>
                <a:off x="1099" y="2695"/>
                <a:ext cx="1" cy="10"/>
              </a:xfrm>
              <a:prstGeom prst="line">
                <a:avLst/>
              </a:prstGeom>
              <a:noFill/>
              <a:ln w="3175">
                <a:solidFill>
                  <a:srgbClr val="0000FF"/>
                </a:solidFill>
                <a:round/>
                <a:headEnd/>
                <a:tailEnd/>
              </a:ln>
            </p:spPr>
            <p:txBody>
              <a:bodyPr/>
              <a:lstStyle/>
              <a:p>
                <a:endParaRPr lang="en-US"/>
              </a:p>
            </p:txBody>
          </p:sp>
          <p:sp>
            <p:nvSpPr>
              <p:cNvPr id="47671" name="Line 128"/>
              <p:cNvSpPr>
                <a:spLocks noChangeShapeType="1"/>
              </p:cNvSpPr>
              <p:nvPr/>
            </p:nvSpPr>
            <p:spPr bwMode="auto">
              <a:xfrm>
                <a:off x="1264" y="2603"/>
                <a:ext cx="1" cy="35"/>
              </a:xfrm>
              <a:prstGeom prst="line">
                <a:avLst/>
              </a:prstGeom>
              <a:noFill/>
              <a:ln w="3175">
                <a:solidFill>
                  <a:srgbClr val="0000FF"/>
                </a:solidFill>
                <a:round/>
                <a:headEnd/>
                <a:tailEnd/>
              </a:ln>
            </p:spPr>
            <p:txBody>
              <a:bodyPr/>
              <a:lstStyle/>
              <a:p>
                <a:endParaRPr lang="en-US"/>
              </a:p>
            </p:txBody>
          </p:sp>
          <p:sp>
            <p:nvSpPr>
              <p:cNvPr id="47672" name="Line 129"/>
              <p:cNvSpPr>
                <a:spLocks noChangeShapeType="1"/>
              </p:cNvSpPr>
              <p:nvPr/>
            </p:nvSpPr>
            <p:spPr bwMode="auto">
              <a:xfrm>
                <a:off x="1429" y="2538"/>
                <a:ext cx="1" cy="56"/>
              </a:xfrm>
              <a:prstGeom prst="line">
                <a:avLst/>
              </a:prstGeom>
              <a:noFill/>
              <a:ln w="3175">
                <a:solidFill>
                  <a:srgbClr val="0000FF"/>
                </a:solidFill>
                <a:round/>
                <a:headEnd/>
                <a:tailEnd/>
              </a:ln>
            </p:spPr>
            <p:txBody>
              <a:bodyPr/>
              <a:lstStyle/>
              <a:p>
                <a:endParaRPr lang="en-US"/>
              </a:p>
            </p:txBody>
          </p:sp>
          <p:sp>
            <p:nvSpPr>
              <p:cNvPr id="47673" name="Line 130"/>
              <p:cNvSpPr>
                <a:spLocks noChangeShapeType="1"/>
              </p:cNvSpPr>
              <p:nvPr/>
            </p:nvSpPr>
            <p:spPr bwMode="auto">
              <a:xfrm>
                <a:off x="1595" y="2567"/>
                <a:ext cx="1" cy="56"/>
              </a:xfrm>
              <a:prstGeom prst="line">
                <a:avLst/>
              </a:prstGeom>
              <a:noFill/>
              <a:ln w="3175">
                <a:solidFill>
                  <a:srgbClr val="0000FF"/>
                </a:solidFill>
                <a:round/>
                <a:headEnd/>
                <a:tailEnd/>
              </a:ln>
            </p:spPr>
            <p:txBody>
              <a:bodyPr/>
              <a:lstStyle/>
              <a:p>
                <a:endParaRPr lang="en-US"/>
              </a:p>
            </p:txBody>
          </p:sp>
          <p:sp>
            <p:nvSpPr>
              <p:cNvPr id="47674" name="Line 131"/>
              <p:cNvSpPr>
                <a:spLocks noChangeShapeType="1"/>
              </p:cNvSpPr>
              <p:nvPr/>
            </p:nvSpPr>
            <p:spPr bwMode="auto">
              <a:xfrm>
                <a:off x="1760" y="2669"/>
                <a:ext cx="1" cy="50"/>
              </a:xfrm>
              <a:prstGeom prst="line">
                <a:avLst/>
              </a:prstGeom>
              <a:noFill/>
              <a:ln w="3175">
                <a:solidFill>
                  <a:srgbClr val="0000FF"/>
                </a:solidFill>
                <a:round/>
                <a:headEnd/>
                <a:tailEnd/>
              </a:ln>
            </p:spPr>
            <p:txBody>
              <a:bodyPr/>
              <a:lstStyle/>
              <a:p>
                <a:endParaRPr lang="en-US"/>
              </a:p>
            </p:txBody>
          </p:sp>
          <p:sp>
            <p:nvSpPr>
              <p:cNvPr id="47675" name="Line 132"/>
              <p:cNvSpPr>
                <a:spLocks noChangeShapeType="1"/>
              </p:cNvSpPr>
              <p:nvPr/>
            </p:nvSpPr>
            <p:spPr bwMode="auto">
              <a:xfrm>
                <a:off x="1925" y="2702"/>
                <a:ext cx="1" cy="26"/>
              </a:xfrm>
              <a:prstGeom prst="line">
                <a:avLst/>
              </a:prstGeom>
              <a:noFill/>
              <a:ln w="3175">
                <a:solidFill>
                  <a:srgbClr val="0000FF"/>
                </a:solidFill>
                <a:round/>
                <a:headEnd/>
                <a:tailEnd/>
              </a:ln>
            </p:spPr>
            <p:txBody>
              <a:bodyPr/>
              <a:lstStyle/>
              <a:p>
                <a:endParaRPr lang="en-US"/>
              </a:p>
            </p:txBody>
          </p:sp>
          <p:sp>
            <p:nvSpPr>
              <p:cNvPr id="47676" name="Line 133"/>
              <p:cNvSpPr>
                <a:spLocks noChangeShapeType="1"/>
              </p:cNvSpPr>
              <p:nvPr/>
            </p:nvSpPr>
            <p:spPr bwMode="auto">
              <a:xfrm>
                <a:off x="2091" y="2732"/>
                <a:ext cx="1" cy="29"/>
              </a:xfrm>
              <a:prstGeom prst="line">
                <a:avLst/>
              </a:prstGeom>
              <a:noFill/>
              <a:ln w="3175">
                <a:solidFill>
                  <a:srgbClr val="0000FF"/>
                </a:solidFill>
                <a:round/>
                <a:headEnd/>
                <a:tailEnd/>
              </a:ln>
            </p:spPr>
            <p:txBody>
              <a:bodyPr/>
              <a:lstStyle/>
              <a:p>
                <a:endParaRPr lang="en-US"/>
              </a:p>
            </p:txBody>
          </p:sp>
          <p:sp>
            <p:nvSpPr>
              <p:cNvPr id="47677" name="Oval 134"/>
              <p:cNvSpPr>
                <a:spLocks noChangeArrowheads="1"/>
              </p:cNvSpPr>
              <p:nvPr/>
            </p:nvSpPr>
            <p:spPr bwMode="auto">
              <a:xfrm>
                <a:off x="929" y="2728"/>
                <a:ext cx="9" cy="12"/>
              </a:xfrm>
              <a:prstGeom prst="ellipse">
                <a:avLst/>
              </a:prstGeom>
              <a:solidFill>
                <a:srgbClr val="FF0000"/>
              </a:solidFill>
              <a:ln w="3175">
                <a:solidFill>
                  <a:srgbClr val="FF0000"/>
                </a:solidFill>
                <a:round/>
                <a:headEnd/>
                <a:tailEnd/>
              </a:ln>
            </p:spPr>
            <p:txBody>
              <a:bodyPr/>
              <a:lstStyle/>
              <a:p>
                <a:endParaRPr lang="en-US"/>
              </a:p>
            </p:txBody>
          </p:sp>
          <p:sp>
            <p:nvSpPr>
              <p:cNvPr id="47678" name="Oval 135"/>
              <p:cNvSpPr>
                <a:spLocks noChangeArrowheads="1"/>
              </p:cNvSpPr>
              <p:nvPr/>
            </p:nvSpPr>
            <p:spPr bwMode="auto">
              <a:xfrm>
                <a:off x="1094" y="2671"/>
                <a:ext cx="9" cy="11"/>
              </a:xfrm>
              <a:prstGeom prst="ellipse">
                <a:avLst/>
              </a:prstGeom>
              <a:solidFill>
                <a:srgbClr val="FF0000"/>
              </a:solidFill>
              <a:ln w="3175">
                <a:solidFill>
                  <a:srgbClr val="FF0000"/>
                </a:solidFill>
                <a:round/>
                <a:headEnd/>
                <a:tailEnd/>
              </a:ln>
            </p:spPr>
            <p:txBody>
              <a:bodyPr/>
              <a:lstStyle/>
              <a:p>
                <a:endParaRPr lang="en-US"/>
              </a:p>
            </p:txBody>
          </p:sp>
          <p:sp>
            <p:nvSpPr>
              <p:cNvPr id="47679" name="Oval 136"/>
              <p:cNvSpPr>
                <a:spLocks noChangeArrowheads="1"/>
              </p:cNvSpPr>
              <p:nvPr/>
            </p:nvSpPr>
            <p:spPr bwMode="auto">
              <a:xfrm>
                <a:off x="1259" y="2609"/>
                <a:ext cx="9" cy="12"/>
              </a:xfrm>
              <a:prstGeom prst="ellipse">
                <a:avLst/>
              </a:prstGeom>
              <a:solidFill>
                <a:srgbClr val="FF0000"/>
              </a:solidFill>
              <a:ln w="3175">
                <a:solidFill>
                  <a:srgbClr val="FF0000"/>
                </a:solidFill>
                <a:round/>
                <a:headEnd/>
                <a:tailEnd/>
              </a:ln>
            </p:spPr>
            <p:txBody>
              <a:bodyPr/>
              <a:lstStyle/>
              <a:p>
                <a:endParaRPr lang="en-US"/>
              </a:p>
            </p:txBody>
          </p:sp>
          <p:sp>
            <p:nvSpPr>
              <p:cNvPr id="47680" name="Oval 137"/>
              <p:cNvSpPr>
                <a:spLocks noChangeArrowheads="1"/>
              </p:cNvSpPr>
              <p:nvPr/>
            </p:nvSpPr>
            <p:spPr bwMode="auto">
              <a:xfrm>
                <a:off x="1425" y="2395"/>
                <a:ext cx="9" cy="12"/>
              </a:xfrm>
              <a:prstGeom prst="ellipse">
                <a:avLst/>
              </a:prstGeom>
              <a:solidFill>
                <a:srgbClr val="FF0000"/>
              </a:solidFill>
              <a:ln w="3175">
                <a:solidFill>
                  <a:srgbClr val="FF0000"/>
                </a:solidFill>
                <a:round/>
                <a:headEnd/>
                <a:tailEnd/>
              </a:ln>
            </p:spPr>
            <p:txBody>
              <a:bodyPr/>
              <a:lstStyle/>
              <a:p>
                <a:endParaRPr lang="en-US"/>
              </a:p>
            </p:txBody>
          </p:sp>
          <p:sp>
            <p:nvSpPr>
              <p:cNvPr id="47681" name="Oval 138"/>
              <p:cNvSpPr>
                <a:spLocks noChangeArrowheads="1"/>
              </p:cNvSpPr>
              <p:nvPr/>
            </p:nvSpPr>
            <p:spPr bwMode="auto">
              <a:xfrm>
                <a:off x="1590" y="2355"/>
                <a:ext cx="9" cy="11"/>
              </a:xfrm>
              <a:prstGeom prst="ellipse">
                <a:avLst/>
              </a:prstGeom>
              <a:solidFill>
                <a:srgbClr val="FF0000"/>
              </a:solidFill>
              <a:ln w="3175">
                <a:solidFill>
                  <a:srgbClr val="FF0000"/>
                </a:solidFill>
                <a:round/>
                <a:headEnd/>
                <a:tailEnd/>
              </a:ln>
            </p:spPr>
            <p:txBody>
              <a:bodyPr/>
              <a:lstStyle/>
              <a:p>
                <a:endParaRPr lang="en-US"/>
              </a:p>
            </p:txBody>
          </p:sp>
          <p:sp>
            <p:nvSpPr>
              <p:cNvPr id="47682" name="Oval 139"/>
              <p:cNvSpPr>
                <a:spLocks noChangeArrowheads="1"/>
              </p:cNvSpPr>
              <p:nvPr/>
            </p:nvSpPr>
            <p:spPr bwMode="auto">
              <a:xfrm>
                <a:off x="1755" y="2403"/>
                <a:ext cx="10" cy="12"/>
              </a:xfrm>
              <a:prstGeom prst="ellipse">
                <a:avLst/>
              </a:prstGeom>
              <a:solidFill>
                <a:srgbClr val="FF0000"/>
              </a:solidFill>
              <a:ln w="3175">
                <a:solidFill>
                  <a:srgbClr val="FF0000"/>
                </a:solidFill>
                <a:round/>
                <a:headEnd/>
                <a:tailEnd/>
              </a:ln>
            </p:spPr>
            <p:txBody>
              <a:bodyPr/>
              <a:lstStyle/>
              <a:p>
                <a:endParaRPr lang="en-US"/>
              </a:p>
            </p:txBody>
          </p:sp>
          <p:sp>
            <p:nvSpPr>
              <p:cNvPr id="47683" name="Oval 140"/>
              <p:cNvSpPr>
                <a:spLocks noChangeArrowheads="1"/>
              </p:cNvSpPr>
              <p:nvPr/>
            </p:nvSpPr>
            <p:spPr bwMode="auto">
              <a:xfrm>
                <a:off x="1921" y="2509"/>
                <a:ext cx="9" cy="12"/>
              </a:xfrm>
              <a:prstGeom prst="ellipse">
                <a:avLst/>
              </a:prstGeom>
              <a:solidFill>
                <a:srgbClr val="FF0000"/>
              </a:solidFill>
              <a:ln w="3175">
                <a:solidFill>
                  <a:srgbClr val="FF0000"/>
                </a:solidFill>
                <a:round/>
                <a:headEnd/>
                <a:tailEnd/>
              </a:ln>
            </p:spPr>
            <p:txBody>
              <a:bodyPr/>
              <a:lstStyle/>
              <a:p>
                <a:endParaRPr lang="en-US"/>
              </a:p>
            </p:txBody>
          </p:sp>
          <p:sp>
            <p:nvSpPr>
              <p:cNvPr id="47684" name="Oval 141"/>
              <p:cNvSpPr>
                <a:spLocks noChangeArrowheads="1"/>
              </p:cNvSpPr>
              <p:nvPr/>
            </p:nvSpPr>
            <p:spPr bwMode="auto">
              <a:xfrm>
                <a:off x="2086" y="2592"/>
                <a:ext cx="9" cy="12"/>
              </a:xfrm>
              <a:prstGeom prst="ellipse">
                <a:avLst/>
              </a:prstGeom>
              <a:solidFill>
                <a:srgbClr val="FF0000"/>
              </a:solidFill>
              <a:ln w="3175">
                <a:solidFill>
                  <a:srgbClr val="FF0000"/>
                </a:solidFill>
                <a:round/>
                <a:headEnd/>
                <a:tailEnd/>
              </a:ln>
            </p:spPr>
            <p:txBody>
              <a:bodyPr/>
              <a:lstStyle/>
              <a:p>
                <a:endParaRPr lang="en-US"/>
              </a:p>
            </p:txBody>
          </p:sp>
          <p:sp>
            <p:nvSpPr>
              <p:cNvPr id="47685" name="Oval 142"/>
              <p:cNvSpPr>
                <a:spLocks noChangeArrowheads="1"/>
              </p:cNvSpPr>
              <p:nvPr/>
            </p:nvSpPr>
            <p:spPr bwMode="auto">
              <a:xfrm>
                <a:off x="929" y="2717"/>
                <a:ext cx="9" cy="12"/>
              </a:xfrm>
              <a:prstGeom prst="ellipse">
                <a:avLst/>
              </a:prstGeom>
              <a:solidFill>
                <a:srgbClr val="00FF00"/>
              </a:solidFill>
              <a:ln w="3175">
                <a:solidFill>
                  <a:srgbClr val="00FF00"/>
                </a:solidFill>
                <a:round/>
                <a:headEnd/>
                <a:tailEnd/>
              </a:ln>
            </p:spPr>
            <p:txBody>
              <a:bodyPr/>
              <a:lstStyle/>
              <a:p>
                <a:endParaRPr lang="en-US"/>
              </a:p>
            </p:txBody>
          </p:sp>
          <p:sp>
            <p:nvSpPr>
              <p:cNvPr id="47686" name="Oval 143"/>
              <p:cNvSpPr>
                <a:spLocks noChangeArrowheads="1"/>
              </p:cNvSpPr>
              <p:nvPr/>
            </p:nvSpPr>
            <p:spPr bwMode="auto">
              <a:xfrm>
                <a:off x="1094" y="2682"/>
                <a:ext cx="9" cy="12"/>
              </a:xfrm>
              <a:prstGeom prst="ellipse">
                <a:avLst/>
              </a:prstGeom>
              <a:solidFill>
                <a:srgbClr val="00FF00"/>
              </a:solidFill>
              <a:ln w="3175">
                <a:solidFill>
                  <a:srgbClr val="00FF00"/>
                </a:solidFill>
                <a:round/>
                <a:headEnd/>
                <a:tailEnd/>
              </a:ln>
            </p:spPr>
            <p:txBody>
              <a:bodyPr/>
              <a:lstStyle/>
              <a:p>
                <a:endParaRPr lang="en-US"/>
              </a:p>
            </p:txBody>
          </p:sp>
          <p:sp>
            <p:nvSpPr>
              <p:cNvPr id="47687" name="Oval 144"/>
              <p:cNvSpPr>
                <a:spLocks noChangeArrowheads="1"/>
              </p:cNvSpPr>
              <p:nvPr/>
            </p:nvSpPr>
            <p:spPr bwMode="auto">
              <a:xfrm>
                <a:off x="1259" y="2690"/>
                <a:ext cx="9" cy="12"/>
              </a:xfrm>
              <a:prstGeom prst="ellipse">
                <a:avLst/>
              </a:prstGeom>
              <a:solidFill>
                <a:srgbClr val="00FF00"/>
              </a:solidFill>
              <a:ln w="3175">
                <a:solidFill>
                  <a:srgbClr val="00FF00"/>
                </a:solidFill>
                <a:round/>
                <a:headEnd/>
                <a:tailEnd/>
              </a:ln>
            </p:spPr>
            <p:txBody>
              <a:bodyPr/>
              <a:lstStyle/>
              <a:p>
                <a:endParaRPr lang="en-US"/>
              </a:p>
            </p:txBody>
          </p:sp>
          <p:sp>
            <p:nvSpPr>
              <p:cNvPr id="47688" name="Oval 145"/>
              <p:cNvSpPr>
                <a:spLocks noChangeArrowheads="1"/>
              </p:cNvSpPr>
              <p:nvPr/>
            </p:nvSpPr>
            <p:spPr bwMode="auto">
              <a:xfrm>
                <a:off x="1425" y="2609"/>
                <a:ext cx="9" cy="11"/>
              </a:xfrm>
              <a:prstGeom prst="ellipse">
                <a:avLst/>
              </a:prstGeom>
              <a:solidFill>
                <a:srgbClr val="00FF00"/>
              </a:solidFill>
              <a:ln w="3175">
                <a:solidFill>
                  <a:srgbClr val="00FF00"/>
                </a:solidFill>
                <a:round/>
                <a:headEnd/>
                <a:tailEnd/>
              </a:ln>
            </p:spPr>
            <p:txBody>
              <a:bodyPr/>
              <a:lstStyle/>
              <a:p>
                <a:endParaRPr lang="en-US"/>
              </a:p>
            </p:txBody>
          </p:sp>
          <p:sp>
            <p:nvSpPr>
              <p:cNvPr id="47689" name="Oval 146"/>
              <p:cNvSpPr>
                <a:spLocks noChangeArrowheads="1"/>
              </p:cNvSpPr>
              <p:nvPr/>
            </p:nvSpPr>
            <p:spPr bwMode="auto">
              <a:xfrm>
                <a:off x="1590" y="2544"/>
                <a:ext cx="9" cy="12"/>
              </a:xfrm>
              <a:prstGeom prst="ellipse">
                <a:avLst/>
              </a:prstGeom>
              <a:solidFill>
                <a:srgbClr val="00FF00"/>
              </a:solidFill>
              <a:ln w="3175">
                <a:solidFill>
                  <a:srgbClr val="00FF00"/>
                </a:solidFill>
                <a:round/>
                <a:headEnd/>
                <a:tailEnd/>
              </a:ln>
            </p:spPr>
            <p:txBody>
              <a:bodyPr/>
              <a:lstStyle/>
              <a:p>
                <a:endParaRPr lang="en-US"/>
              </a:p>
            </p:txBody>
          </p:sp>
          <p:sp>
            <p:nvSpPr>
              <p:cNvPr id="47690" name="Oval 147"/>
              <p:cNvSpPr>
                <a:spLocks noChangeArrowheads="1"/>
              </p:cNvSpPr>
              <p:nvPr/>
            </p:nvSpPr>
            <p:spPr bwMode="auto">
              <a:xfrm>
                <a:off x="1755" y="2585"/>
                <a:ext cx="10" cy="12"/>
              </a:xfrm>
              <a:prstGeom prst="ellipse">
                <a:avLst/>
              </a:prstGeom>
              <a:solidFill>
                <a:srgbClr val="00FF00"/>
              </a:solidFill>
              <a:ln w="3175">
                <a:solidFill>
                  <a:srgbClr val="00FF00"/>
                </a:solidFill>
                <a:round/>
                <a:headEnd/>
                <a:tailEnd/>
              </a:ln>
            </p:spPr>
            <p:txBody>
              <a:bodyPr/>
              <a:lstStyle/>
              <a:p>
                <a:endParaRPr lang="en-US"/>
              </a:p>
            </p:txBody>
          </p:sp>
          <p:sp>
            <p:nvSpPr>
              <p:cNvPr id="47691" name="Oval 148"/>
              <p:cNvSpPr>
                <a:spLocks noChangeArrowheads="1"/>
              </p:cNvSpPr>
              <p:nvPr/>
            </p:nvSpPr>
            <p:spPr bwMode="auto">
              <a:xfrm>
                <a:off x="1921" y="2669"/>
                <a:ext cx="9" cy="11"/>
              </a:xfrm>
              <a:prstGeom prst="ellipse">
                <a:avLst/>
              </a:prstGeom>
              <a:solidFill>
                <a:srgbClr val="00FF00"/>
              </a:solidFill>
              <a:ln w="3175">
                <a:solidFill>
                  <a:srgbClr val="00FF00"/>
                </a:solidFill>
                <a:round/>
                <a:headEnd/>
                <a:tailEnd/>
              </a:ln>
            </p:spPr>
            <p:txBody>
              <a:bodyPr/>
              <a:lstStyle/>
              <a:p>
                <a:endParaRPr lang="en-US"/>
              </a:p>
            </p:txBody>
          </p:sp>
          <p:sp>
            <p:nvSpPr>
              <p:cNvPr id="47692" name="Oval 149"/>
              <p:cNvSpPr>
                <a:spLocks noChangeArrowheads="1"/>
              </p:cNvSpPr>
              <p:nvPr/>
            </p:nvSpPr>
            <p:spPr bwMode="auto">
              <a:xfrm>
                <a:off x="2086" y="2696"/>
                <a:ext cx="9" cy="11"/>
              </a:xfrm>
              <a:prstGeom prst="ellipse">
                <a:avLst/>
              </a:prstGeom>
              <a:solidFill>
                <a:srgbClr val="00FF00"/>
              </a:solidFill>
              <a:ln w="3175">
                <a:solidFill>
                  <a:srgbClr val="00FF00"/>
                </a:solidFill>
                <a:round/>
                <a:headEnd/>
                <a:tailEnd/>
              </a:ln>
            </p:spPr>
            <p:txBody>
              <a:bodyPr/>
              <a:lstStyle/>
              <a:p>
                <a:endParaRPr lang="en-US"/>
              </a:p>
            </p:txBody>
          </p:sp>
          <p:sp>
            <p:nvSpPr>
              <p:cNvPr id="47693" name="Oval 150"/>
              <p:cNvSpPr>
                <a:spLocks noChangeArrowheads="1"/>
              </p:cNvSpPr>
              <p:nvPr/>
            </p:nvSpPr>
            <p:spPr bwMode="auto">
              <a:xfrm>
                <a:off x="929" y="2710"/>
                <a:ext cx="9" cy="12"/>
              </a:xfrm>
              <a:prstGeom prst="ellipse">
                <a:avLst/>
              </a:prstGeom>
              <a:solidFill>
                <a:srgbClr val="0000FF"/>
              </a:solidFill>
              <a:ln w="3175">
                <a:solidFill>
                  <a:srgbClr val="0000FF"/>
                </a:solidFill>
                <a:round/>
                <a:headEnd/>
                <a:tailEnd/>
              </a:ln>
            </p:spPr>
            <p:txBody>
              <a:bodyPr/>
              <a:lstStyle/>
              <a:p>
                <a:endParaRPr lang="en-US"/>
              </a:p>
            </p:txBody>
          </p:sp>
          <p:sp>
            <p:nvSpPr>
              <p:cNvPr id="47694" name="Oval 151"/>
              <p:cNvSpPr>
                <a:spLocks noChangeArrowheads="1"/>
              </p:cNvSpPr>
              <p:nvPr/>
            </p:nvSpPr>
            <p:spPr bwMode="auto">
              <a:xfrm>
                <a:off x="1094" y="2689"/>
                <a:ext cx="9" cy="12"/>
              </a:xfrm>
              <a:prstGeom prst="ellipse">
                <a:avLst/>
              </a:prstGeom>
              <a:solidFill>
                <a:srgbClr val="0000FF"/>
              </a:solidFill>
              <a:ln w="3175">
                <a:solidFill>
                  <a:srgbClr val="0000FF"/>
                </a:solidFill>
                <a:round/>
                <a:headEnd/>
                <a:tailEnd/>
              </a:ln>
            </p:spPr>
            <p:txBody>
              <a:bodyPr/>
              <a:lstStyle/>
              <a:p>
                <a:endParaRPr lang="en-US"/>
              </a:p>
            </p:txBody>
          </p:sp>
          <p:sp>
            <p:nvSpPr>
              <p:cNvPr id="47695" name="Oval 152"/>
              <p:cNvSpPr>
                <a:spLocks noChangeArrowheads="1"/>
              </p:cNvSpPr>
              <p:nvPr/>
            </p:nvSpPr>
            <p:spPr bwMode="auto">
              <a:xfrm>
                <a:off x="1259" y="2597"/>
                <a:ext cx="9" cy="12"/>
              </a:xfrm>
              <a:prstGeom prst="ellipse">
                <a:avLst/>
              </a:prstGeom>
              <a:solidFill>
                <a:srgbClr val="0000FF"/>
              </a:solidFill>
              <a:ln w="3175">
                <a:solidFill>
                  <a:srgbClr val="0000FF"/>
                </a:solidFill>
                <a:round/>
                <a:headEnd/>
                <a:tailEnd/>
              </a:ln>
            </p:spPr>
            <p:txBody>
              <a:bodyPr/>
              <a:lstStyle/>
              <a:p>
                <a:endParaRPr lang="en-US"/>
              </a:p>
            </p:txBody>
          </p:sp>
          <p:sp>
            <p:nvSpPr>
              <p:cNvPr id="47696" name="Oval 153"/>
              <p:cNvSpPr>
                <a:spLocks noChangeArrowheads="1"/>
              </p:cNvSpPr>
              <p:nvPr/>
            </p:nvSpPr>
            <p:spPr bwMode="auto">
              <a:xfrm>
                <a:off x="1425" y="2532"/>
                <a:ext cx="9" cy="12"/>
              </a:xfrm>
              <a:prstGeom prst="ellipse">
                <a:avLst/>
              </a:prstGeom>
              <a:solidFill>
                <a:srgbClr val="0000FF"/>
              </a:solidFill>
              <a:ln w="3175">
                <a:solidFill>
                  <a:srgbClr val="0000FF"/>
                </a:solidFill>
                <a:round/>
                <a:headEnd/>
                <a:tailEnd/>
              </a:ln>
            </p:spPr>
            <p:txBody>
              <a:bodyPr/>
              <a:lstStyle/>
              <a:p>
                <a:endParaRPr lang="en-US"/>
              </a:p>
            </p:txBody>
          </p:sp>
          <p:sp>
            <p:nvSpPr>
              <p:cNvPr id="47697" name="Oval 154"/>
              <p:cNvSpPr>
                <a:spLocks noChangeArrowheads="1"/>
              </p:cNvSpPr>
              <p:nvPr/>
            </p:nvSpPr>
            <p:spPr bwMode="auto">
              <a:xfrm>
                <a:off x="1590" y="2561"/>
                <a:ext cx="9" cy="12"/>
              </a:xfrm>
              <a:prstGeom prst="ellipse">
                <a:avLst/>
              </a:prstGeom>
              <a:solidFill>
                <a:srgbClr val="0000FF"/>
              </a:solidFill>
              <a:ln w="3175">
                <a:solidFill>
                  <a:srgbClr val="0000FF"/>
                </a:solidFill>
                <a:round/>
                <a:headEnd/>
                <a:tailEnd/>
              </a:ln>
            </p:spPr>
            <p:txBody>
              <a:bodyPr/>
              <a:lstStyle/>
              <a:p>
                <a:endParaRPr lang="en-US"/>
              </a:p>
            </p:txBody>
          </p:sp>
          <p:sp>
            <p:nvSpPr>
              <p:cNvPr id="47698" name="Oval 155"/>
              <p:cNvSpPr>
                <a:spLocks noChangeArrowheads="1"/>
              </p:cNvSpPr>
              <p:nvPr/>
            </p:nvSpPr>
            <p:spPr bwMode="auto">
              <a:xfrm>
                <a:off x="1755" y="2663"/>
                <a:ext cx="10" cy="12"/>
              </a:xfrm>
              <a:prstGeom prst="ellipse">
                <a:avLst/>
              </a:prstGeom>
              <a:solidFill>
                <a:srgbClr val="0000FF"/>
              </a:solidFill>
              <a:ln w="3175">
                <a:solidFill>
                  <a:srgbClr val="0000FF"/>
                </a:solidFill>
                <a:round/>
                <a:headEnd/>
                <a:tailEnd/>
              </a:ln>
            </p:spPr>
            <p:txBody>
              <a:bodyPr/>
              <a:lstStyle/>
              <a:p>
                <a:endParaRPr lang="en-US"/>
              </a:p>
            </p:txBody>
          </p:sp>
          <p:sp>
            <p:nvSpPr>
              <p:cNvPr id="47699" name="Oval 156"/>
              <p:cNvSpPr>
                <a:spLocks noChangeArrowheads="1"/>
              </p:cNvSpPr>
              <p:nvPr/>
            </p:nvSpPr>
            <p:spPr bwMode="auto">
              <a:xfrm>
                <a:off x="1921" y="2696"/>
                <a:ext cx="9" cy="11"/>
              </a:xfrm>
              <a:prstGeom prst="ellipse">
                <a:avLst/>
              </a:prstGeom>
              <a:solidFill>
                <a:srgbClr val="0000FF"/>
              </a:solidFill>
              <a:ln w="3175">
                <a:solidFill>
                  <a:srgbClr val="0000FF"/>
                </a:solidFill>
                <a:round/>
                <a:headEnd/>
                <a:tailEnd/>
              </a:ln>
            </p:spPr>
            <p:txBody>
              <a:bodyPr/>
              <a:lstStyle/>
              <a:p>
                <a:endParaRPr lang="en-US"/>
              </a:p>
            </p:txBody>
          </p:sp>
          <p:sp>
            <p:nvSpPr>
              <p:cNvPr id="47700" name="Oval 157"/>
              <p:cNvSpPr>
                <a:spLocks noChangeArrowheads="1"/>
              </p:cNvSpPr>
              <p:nvPr/>
            </p:nvSpPr>
            <p:spPr bwMode="auto">
              <a:xfrm>
                <a:off x="2086" y="2727"/>
                <a:ext cx="9" cy="11"/>
              </a:xfrm>
              <a:prstGeom prst="ellipse">
                <a:avLst/>
              </a:prstGeom>
              <a:solidFill>
                <a:srgbClr val="0000FF"/>
              </a:solidFill>
              <a:ln w="3175">
                <a:solidFill>
                  <a:srgbClr val="0000FF"/>
                </a:solidFill>
                <a:round/>
                <a:headEnd/>
                <a:tailEnd/>
              </a:ln>
            </p:spPr>
            <p:txBody>
              <a:bodyPr/>
              <a:lstStyle/>
              <a:p>
                <a:endParaRPr lang="en-US"/>
              </a:p>
            </p:txBody>
          </p:sp>
          <p:grpSp>
            <p:nvGrpSpPr>
              <p:cNvPr id="47701" name="Group 158"/>
              <p:cNvGrpSpPr>
                <a:grpSpLocks/>
              </p:cNvGrpSpPr>
              <p:nvPr/>
            </p:nvGrpSpPr>
            <p:grpSpPr bwMode="auto">
              <a:xfrm>
                <a:off x="2074" y="2373"/>
                <a:ext cx="17" cy="334"/>
                <a:chOff x="899" y="2373"/>
                <a:chExt cx="6" cy="334"/>
              </a:xfrm>
            </p:grpSpPr>
            <p:sp>
              <p:nvSpPr>
                <p:cNvPr id="47709" name="Line 159"/>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710" name="Line 160"/>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702" name="Group 161"/>
              <p:cNvGrpSpPr>
                <a:grpSpLocks/>
              </p:cNvGrpSpPr>
              <p:nvPr/>
            </p:nvGrpSpPr>
            <p:grpSpPr bwMode="auto">
              <a:xfrm>
                <a:off x="1100" y="2044"/>
                <a:ext cx="827" cy="23"/>
                <a:chOff x="1099" y="3029"/>
                <a:chExt cx="827" cy="8"/>
              </a:xfrm>
            </p:grpSpPr>
            <p:sp>
              <p:nvSpPr>
                <p:cNvPr id="47703" name="Line 162"/>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704" name="Line 163"/>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705" name="Line 164"/>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706" name="Line 165"/>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707" name="Line 166"/>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708" name="Line 167"/>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sp>
          <p:nvSpPr>
            <p:cNvPr id="47584" name="Text Box 168"/>
            <p:cNvSpPr txBox="1">
              <a:spLocks noChangeArrowheads="1"/>
            </p:cNvSpPr>
            <p:nvPr/>
          </p:nvSpPr>
          <p:spPr bwMode="auto">
            <a:xfrm>
              <a:off x="1191" y="1823"/>
              <a:ext cx="412" cy="231"/>
            </a:xfrm>
            <a:prstGeom prst="rect">
              <a:avLst/>
            </a:prstGeom>
            <a:noFill/>
            <a:ln w="9525">
              <a:noFill/>
              <a:miter lim="800000"/>
              <a:headEnd/>
              <a:tailEnd/>
            </a:ln>
          </p:spPr>
          <p:txBody>
            <a:bodyPr wrap="none">
              <a:spAutoFit/>
            </a:bodyPr>
            <a:lstStyle/>
            <a:p>
              <a:pPr algn="ctr"/>
              <a:r>
                <a:rPr lang="en-US" sz="1800" b="1">
                  <a:latin typeface="Times" charset="0"/>
                </a:rPr>
                <a:t>VStr</a:t>
              </a:r>
            </a:p>
          </p:txBody>
        </p:sp>
      </p:grpSp>
      <p:grpSp>
        <p:nvGrpSpPr>
          <p:cNvPr id="47125" name="Group 169"/>
          <p:cNvGrpSpPr>
            <a:grpSpLocks/>
          </p:cNvGrpSpPr>
          <p:nvPr/>
        </p:nvGrpSpPr>
        <p:grpSpPr bwMode="auto">
          <a:xfrm>
            <a:off x="3062288" y="3163888"/>
            <a:ext cx="1606550" cy="1946275"/>
            <a:chOff x="1913" y="1825"/>
            <a:chExt cx="1012" cy="1226"/>
          </a:xfrm>
        </p:grpSpPr>
        <p:grpSp>
          <p:nvGrpSpPr>
            <p:cNvPr id="47430" name="Group 170"/>
            <p:cNvGrpSpPr>
              <a:grpSpLocks/>
            </p:cNvGrpSpPr>
            <p:nvPr/>
          </p:nvGrpSpPr>
          <p:grpSpPr bwMode="auto">
            <a:xfrm>
              <a:off x="1923" y="2043"/>
              <a:ext cx="1002" cy="1008"/>
              <a:chOff x="1923" y="2043"/>
              <a:chExt cx="1002" cy="1008"/>
            </a:xfrm>
          </p:grpSpPr>
          <p:sp>
            <p:nvSpPr>
              <p:cNvPr id="47557" name="Rectangle 171"/>
              <p:cNvSpPr>
                <a:spLocks noChangeArrowheads="1"/>
              </p:cNvSpPr>
              <p:nvPr/>
            </p:nvSpPr>
            <p:spPr bwMode="auto">
              <a:xfrm>
                <a:off x="1923" y="2043"/>
                <a:ext cx="1002" cy="1007"/>
              </a:xfrm>
              <a:prstGeom prst="rect">
                <a:avLst/>
              </a:prstGeom>
              <a:noFill/>
              <a:ln w="9525">
                <a:noFill/>
                <a:miter lim="800000"/>
                <a:headEnd/>
                <a:tailEnd/>
              </a:ln>
            </p:spPr>
            <p:txBody>
              <a:bodyPr/>
              <a:lstStyle/>
              <a:p>
                <a:endParaRPr lang="en-US"/>
              </a:p>
            </p:txBody>
          </p:sp>
          <p:sp>
            <p:nvSpPr>
              <p:cNvPr id="47558" name="Freeform 172"/>
              <p:cNvSpPr>
                <a:spLocks/>
              </p:cNvSpPr>
              <p:nvPr/>
            </p:nvSpPr>
            <p:spPr bwMode="auto">
              <a:xfrm>
                <a:off x="1923" y="2043"/>
                <a:ext cx="1002"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559" name="Line 173"/>
              <p:cNvSpPr>
                <a:spLocks noChangeShapeType="1"/>
              </p:cNvSpPr>
              <p:nvPr/>
            </p:nvSpPr>
            <p:spPr bwMode="auto">
              <a:xfrm>
                <a:off x="1923" y="2715"/>
                <a:ext cx="15" cy="1"/>
              </a:xfrm>
              <a:prstGeom prst="line">
                <a:avLst/>
              </a:prstGeom>
              <a:noFill/>
              <a:ln w="0">
                <a:solidFill>
                  <a:srgbClr val="000000"/>
                </a:solidFill>
                <a:round/>
                <a:headEnd/>
                <a:tailEnd/>
              </a:ln>
            </p:spPr>
            <p:txBody>
              <a:bodyPr/>
              <a:lstStyle/>
              <a:p>
                <a:endParaRPr lang="en-US"/>
              </a:p>
            </p:txBody>
          </p:sp>
          <p:sp>
            <p:nvSpPr>
              <p:cNvPr id="47560" name="Line 174"/>
              <p:cNvSpPr>
                <a:spLocks noChangeShapeType="1"/>
              </p:cNvSpPr>
              <p:nvPr/>
            </p:nvSpPr>
            <p:spPr bwMode="auto">
              <a:xfrm>
                <a:off x="1923" y="2378"/>
                <a:ext cx="15" cy="1"/>
              </a:xfrm>
              <a:prstGeom prst="line">
                <a:avLst/>
              </a:prstGeom>
              <a:noFill/>
              <a:ln w="0">
                <a:solidFill>
                  <a:srgbClr val="000000"/>
                </a:solidFill>
                <a:round/>
                <a:headEnd/>
                <a:tailEnd/>
              </a:ln>
            </p:spPr>
            <p:txBody>
              <a:bodyPr/>
              <a:lstStyle/>
              <a:p>
                <a:endParaRPr lang="en-US"/>
              </a:p>
            </p:txBody>
          </p:sp>
          <p:sp>
            <p:nvSpPr>
              <p:cNvPr id="47561" name="Line 175"/>
              <p:cNvSpPr>
                <a:spLocks noChangeShapeType="1"/>
              </p:cNvSpPr>
              <p:nvPr/>
            </p:nvSpPr>
            <p:spPr bwMode="auto">
              <a:xfrm>
                <a:off x="1923" y="2043"/>
                <a:ext cx="6" cy="1"/>
              </a:xfrm>
              <a:prstGeom prst="line">
                <a:avLst/>
              </a:prstGeom>
              <a:noFill/>
              <a:ln w="0">
                <a:solidFill>
                  <a:srgbClr val="000000"/>
                </a:solidFill>
                <a:round/>
                <a:headEnd/>
                <a:tailEnd/>
              </a:ln>
            </p:spPr>
            <p:txBody>
              <a:bodyPr/>
              <a:lstStyle/>
              <a:p>
                <a:endParaRPr lang="en-US"/>
              </a:p>
            </p:txBody>
          </p:sp>
          <p:sp>
            <p:nvSpPr>
              <p:cNvPr id="47562" name="Line 176"/>
              <p:cNvSpPr>
                <a:spLocks noChangeShapeType="1"/>
              </p:cNvSpPr>
              <p:nvPr/>
            </p:nvSpPr>
            <p:spPr bwMode="auto">
              <a:xfrm>
                <a:off x="1923" y="3050"/>
                <a:ext cx="1002" cy="1"/>
              </a:xfrm>
              <a:prstGeom prst="line">
                <a:avLst/>
              </a:prstGeom>
              <a:noFill/>
              <a:ln w="0">
                <a:solidFill>
                  <a:srgbClr val="000000"/>
                </a:solidFill>
                <a:round/>
                <a:headEnd/>
                <a:tailEnd/>
              </a:ln>
            </p:spPr>
            <p:txBody>
              <a:bodyPr/>
              <a:lstStyle/>
              <a:p>
                <a:endParaRPr lang="en-US"/>
              </a:p>
            </p:txBody>
          </p:sp>
          <p:sp>
            <p:nvSpPr>
              <p:cNvPr id="47563" name="Line 177"/>
              <p:cNvSpPr>
                <a:spLocks noChangeShapeType="1"/>
              </p:cNvSpPr>
              <p:nvPr/>
            </p:nvSpPr>
            <p:spPr bwMode="auto">
              <a:xfrm flipV="1">
                <a:off x="1923" y="3042"/>
                <a:ext cx="1" cy="8"/>
              </a:xfrm>
              <a:prstGeom prst="line">
                <a:avLst/>
              </a:prstGeom>
              <a:noFill/>
              <a:ln w="0">
                <a:solidFill>
                  <a:srgbClr val="000000"/>
                </a:solidFill>
                <a:round/>
                <a:headEnd/>
                <a:tailEnd/>
              </a:ln>
            </p:spPr>
            <p:txBody>
              <a:bodyPr/>
              <a:lstStyle/>
              <a:p>
                <a:endParaRPr lang="en-US"/>
              </a:p>
            </p:txBody>
          </p:sp>
          <p:grpSp>
            <p:nvGrpSpPr>
              <p:cNvPr id="47564" name="Group 178"/>
              <p:cNvGrpSpPr>
                <a:grpSpLocks/>
              </p:cNvGrpSpPr>
              <p:nvPr/>
            </p:nvGrpSpPr>
            <p:grpSpPr bwMode="auto">
              <a:xfrm>
                <a:off x="2067" y="3027"/>
                <a:ext cx="715" cy="23"/>
                <a:chOff x="1099" y="3029"/>
                <a:chExt cx="827" cy="8"/>
              </a:xfrm>
            </p:grpSpPr>
            <p:sp>
              <p:nvSpPr>
                <p:cNvPr id="47577" name="Line 179"/>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578" name="Line 180"/>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579" name="Line 181"/>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580" name="Line 182"/>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581" name="Line 183"/>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582" name="Line 184"/>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565" name="Line 185"/>
              <p:cNvSpPr>
                <a:spLocks noChangeShapeType="1"/>
              </p:cNvSpPr>
              <p:nvPr/>
            </p:nvSpPr>
            <p:spPr bwMode="auto">
              <a:xfrm flipV="1">
                <a:off x="2925" y="3042"/>
                <a:ext cx="0" cy="8"/>
              </a:xfrm>
              <a:prstGeom prst="line">
                <a:avLst/>
              </a:prstGeom>
              <a:noFill/>
              <a:ln w="0">
                <a:solidFill>
                  <a:srgbClr val="000000"/>
                </a:solidFill>
                <a:round/>
                <a:headEnd/>
                <a:tailEnd/>
              </a:ln>
            </p:spPr>
            <p:txBody>
              <a:bodyPr/>
              <a:lstStyle/>
              <a:p>
                <a:endParaRPr lang="en-US"/>
              </a:p>
            </p:txBody>
          </p:sp>
          <p:sp>
            <p:nvSpPr>
              <p:cNvPr id="47566" name="Line 186"/>
              <p:cNvSpPr>
                <a:spLocks noChangeShapeType="1"/>
              </p:cNvSpPr>
              <p:nvPr/>
            </p:nvSpPr>
            <p:spPr bwMode="auto">
              <a:xfrm flipV="1">
                <a:off x="2925" y="2714"/>
                <a:ext cx="0" cy="27"/>
              </a:xfrm>
              <a:prstGeom prst="line">
                <a:avLst/>
              </a:prstGeom>
              <a:noFill/>
              <a:ln w="3175">
                <a:solidFill>
                  <a:srgbClr val="0000FF"/>
                </a:solidFill>
                <a:round/>
                <a:headEnd/>
                <a:tailEnd/>
              </a:ln>
            </p:spPr>
            <p:txBody>
              <a:bodyPr/>
              <a:lstStyle/>
              <a:p>
                <a:endParaRPr lang="en-US"/>
              </a:p>
            </p:txBody>
          </p:sp>
          <p:grpSp>
            <p:nvGrpSpPr>
              <p:cNvPr id="47567" name="Group 187"/>
              <p:cNvGrpSpPr>
                <a:grpSpLocks/>
              </p:cNvGrpSpPr>
              <p:nvPr/>
            </p:nvGrpSpPr>
            <p:grpSpPr bwMode="auto">
              <a:xfrm>
                <a:off x="2910" y="2377"/>
                <a:ext cx="15" cy="339"/>
                <a:chOff x="899" y="2373"/>
                <a:chExt cx="6" cy="334"/>
              </a:xfrm>
            </p:grpSpPr>
            <p:sp>
              <p:nvSpPr>
                <p:cNvPr id="47575" name="Line 188"/>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576" name="Line 189"/>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568" name="Group 190"/>
              <p:cNvGrpSpPr>
                <a:grpSpLocks/>
              </p:cNvGrpSpPr>
              <p:nvPr/>
            </p:nvGrpSpPr>
            <p:grpSpPr bwMode="auto">
              <a:xfrm>
                <a:off x="2068" y="2044"/>
                <a:ext cx="715" cy="23"/>
                <a:chOff x="1099" y="3029"/>
                <a:chExt cx="827" cy="8"/>
              </a:xfrm>
            </p:grpSpPr>
            <p:sp>
              <p:nvSpPr>
                <p:cNvPr id="47569" name="Line 191"/>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570" name="Line 192"/>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571" name="Line 193"/>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572" name="Line 194"/>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573" name="Line 195"/>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574" name="Line 196"/>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sp>
          <p:nvSpPr>
            <p:cNvPr id="47431" name="Text Box 197"/>
            <p:cNvSpPr txBox="1">
              <a:spLocks noChangeArrowheads="1"/>
            </p:cNvSpPr>
            <p:nvPr/>
          </p:nvSpPr>
          <p:spPr bwMode="auto">
            <a:xfrm>
              <a:off x="2147" y="1825"/>
              <a:ext cx="556" cy="231"/>
            </a:xfrm>
            <a:prstGeom prst="rect">
              <a:avLst/>
            </a:prstGeom>
            <a:noFill/>
            <a:ln w="9525">
              <a:noFill/>
              <a:miter lim="800000"/>
              <a:headEnd/>
              <a:tailEnd/>
            </a:ln>
          </p:spPr>
          <p:txBody>
            <a:bodyPr wrap="none">
              <a:spAutoFit/>
            </a:bodyPr>
            <a:lstStyle/>
            <a:p>
              <a:pPr algn="ctr"/>
              <a:r>
                <a:rPr lang="en-US" sz="1800" b="1">
                  <a:latin typeface="Times" charset="0"/>
                </a:rPr>
                <a:t>MOFC</a:t>
              </a:r>
            </a:p>
          </p:txBody>
        </p:sp>
        <p:grpSp>
          <p:nvGrpSpPr>
            <p:cNvPr id="47432" name="Group 198"/>
            <p:cNvGrpSpPr>
              <a:grpSpLocks/>
            </p:cNvGrpSpPr>
            <p:nvPr/>
          </p:nvGrpSpPr>
          <p:grpSpPr bwMode="auto">
            <a:xfrm>
              <a:off x="1913" y="2466"/>
              <a:ext cx="1008" cy="456"/>
              <a:chOff x="5328" y="2535"/>
              <a:chExt cx="1008" cy="456"/>
            </a:xfrm>
          </p:grpSpPr>
          <p:sp>
            <p:nvSpPr>
              <p:cNvPr id="47433" name="Line 199"/>
              <p:cNvSpPr>
                <a:spLocks noChangeShapeType="1"/>
              </p:cNvSpPr>
              <p:nvPr/>
            </p:nvSpPr>
            <p:spPr bwMode="auto">
              <a:xfrm>
                <a:off x="5333" y="2783"/>
                <a:ext cx="5" cy="1"/>
              </a:xfrm>
              <a:prstGeom prst="line">
                <a:avLst/>
              </a:prstGeom>
              <a:noFill/>
              <a:ln w="0">
                <a:solidFill>
                  <a:srgbClr val="000000"/>
                </a:solidFill>
                <a:round/>
                <a:headEnd/>
                <a:tailEnd/>
              </a:ln>
            </p:spPr>
            <p:txBody>
              <a:bodyPr/>
              <a:lstStyle/>
              <a:p>
                <a:endParaRPr lang="en-US"/>
              </a:p>
            </p:txBody>
          </p:sp>
          <p:sp>
            <p:nvSpPr>
              <p:cNvPr id="47434" name="Freeform 200"/>
              <p:cNvSpPr>
                <a:spLocks/>
              </p:cNvSpPr>
              <p:nvPr/>
            </p:nvSpPr>
            <p:spPr bwMode="auto">
              <a:xfrm>
                <a:off x="5333" y="2637"/>
                <a:ext cx="998" cy="246"/>
              </a:xfrm>
              <a:custGeom>
                <a:avLst/>
                <a:gdLst>
                  <a:gd name="T0" fmla="*/ 0 w 3295"/>
                  <a:gd name="T1" fmla="*/ 13 h 544"/>
                  <a:gd name="T2" fmla="*/ 4 w 3295"/>
                  <a:gd name="T3" fmla="*/ 14 h 544"/>
                  <a:gd name="T4" fmla="*/ 8 w 3295"/>
                  <a:gd name="T5" fmla="*/ 14 h 544"/>
                  <a:gd name="T6" fmla="*/ 12 w 3295"/>
                  <a:gd name="T7" fmla="*/ 4 h 544"/>
                  <a:gd name="T8" fmla="*/ 16 w 3295"/>
                  <a:gd name="T9" fmla="*/ 0 h 544"/>
                  <a:gd name="T10" fmla="*/ 20 w 3295"/>
                  <a:gd name="T11" fmla="*/ 6 h 544"/>
                  <a:gd name="T12" fmla="*/ 24 w 3295"/>
                  <a:gd name="T13" fmla="*/ 21 h 544"/>
                  <a:gd name="T14" fmla="*/ 28 w 3295"/>
                  <a:gd name="T15" fmla="*/ 23 h 544"/>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544"/>
                  <a:gd name="T26" fmla="*/ 3295 w 3295"/>
                  <a:gd name="T27" fmla="*/ 544 h 5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544">
                    <a:moveTo>
                      <a:pt x="0" y="309"/>
                    </a:moveTo>
                    <a:lnTo>
                      <a:pt x="471" y="338"/>
                    </a:lnTo>
                    <a:lnTo>
                      <a:pt x="941" y="340"/>
                    </a:lnTo>
                    <a:lnTo>
                      <a:pt x="1412" y="83"/>
                    </a:lnTo>
                    <a:lnTo>
                      <a:pt x="1883" y="0"/>
                    </a:lnTo>
                    <a:lnTo>
                      <a:pt x="2354" y="134"/>
                    </a:lnTo>
                    <a:lnTo>
                      <a:pt x="2824" y="502"/>
                    </a:lnTo>
                    <a:lnTo>
                      <a:pt x="3295" y="544"/>
                    </a:lnTo>
                  </a:path>
                </a:pathLst>
              </a:custGeom>
              <a:noFill/>
              <a:ln w="28575">
                <a:solidFill>
                  <a:srgbClr val="FF0000"/>
                </a:solidFill>
                <a:round/>
                <a:headEnd/>
                <a:tailEnd/>
              </a:ln>
            </p:spPr>
            <p:txBody>
              <a:bodyPr/>
              <a:lstStyle/>
              <a:p>
                <a:endParaRPr lang="en-US"/>
              </a:p>
            </p:txBody>
          </p:sp>
          <p:sp>
            <p:nvSpPr>
              <p:cNvPr id="47435" name="Line 201"/>
              <p:cNvSpPr>
                <a:spLocks noChangeShapeType="1"/>
              </p:cNvSpPr>
              <p:nvPr/>
            </p:nvSpPr>
            <p:spPr bwMode="auto">
              <a:xfrm flipV="1">
                <a:off x="5333" y="2753"/>
                <a:ext cx="1" cy="24"/>
              </a:xfrm>
              <a:prstGeom prst="line">
                <a:avLst/>
              </a:prstGeom>
              <a:noFill/>
              <a:ln w="3175">
                <a:solidFill>
                  <a:srgbClr val="FF0000"/>
                </a:solidFill>
                <a:round/>
                <a:headEnd/>
                <a:tailEnd/>
              </a:ln>
            </p:spPr>
            <p:txBody>
              <a:bodyPr/>
              <a:lstStyle/>
              <a:p>
                <a:endParaRPr lang="en-US"/>
              </a:p>
            </p:txBody>
          </p:sp>
          <p:sp>
            <p:nvSpPr>
              <p:cNvPr id="47436" name="Line 202"/>
              <p:cNvSpPr>
                <a:spLocks noChangeShapeType="1"/>
              </p:cNvSpPr>
              <p:nvPr/>
            </p:nvSpPr>
            <p:spPr bwMode="auto">
              <a:xfrm>
                <a:off x="5328" y="2753"/>
                <a:ext cx="9" cy="2"/>
              </a:xfrm>
              <a:prstGeom prst="line">
                <a:avLst/>
              </a:prstGeom>
              <a:noFill/>
              <a:ln w="3175">
                <a:solidFill>
                  <a:srgbClr val="FF0000"/>
                </a:solidFill>
                <a:round/>
                <a:headEnd/>
                <a:tailEnd/>
              </a:ln>
            </p:spPr>
            <p:txBody>
              <a:bodyPr/>
              <a:lstStyle/>
              <a:p>
                <a:endParaRPr lang="en-US"/>
              </a:p>
            </p:txBody>
          </p:sp>
          <p:sp>
            <p:nvSpPr>
              <p:cNvPr id="47437" name="Line 203"/>
              <p:cNvSpPr>
                <a:spLocks noChangeShapeType="1"/>
              </p:cNvSpPr>
              <p:nvPr/>
            </p:nvSpPr>
            <p:spPr bwMode="auto">
              <a:xfrm flipV="1">
                <a:off x="5476" y="2766"/>
                <a:ext cx="1" cy="23"/>
              </a:xfrm>
              <a:prstGeom prst="line">
                <a:avLst/>
              </a:prstGeom>
              <a:noFill/>
              <a:ln w="3175">
                <a:solidFill>
                  <a:srgbClr val="FF0000"/>
                </a:solidFill>
                <a:round/>
                <a:headEnd/>
                <a:tailEnd/>
              </a:ln>
            </p:spPr>
            <p:txBody>
              <a:bodyPr/>
              <a:lstStyle/>
              <a:p>
                <a:endParaRPr lang="en-US"/>
              </a:p>
            </p:txBody>
          </p:sp>
          <p:sp>
            <p:nvSpPr>
              <p:cNvPr id="47438" name="Line 204"/>
              <p:cNvSpPr>
                <a:spLocks noChangeShapeType="1"/>
              </p:cNvSpPr>
              <p:nvPr/>
            </p:nvSpPr>
            <p:spPr bwMode="auto">
              <a:xfrm>
                <a:off x="5472" y="2766"/>
                <a:ext cx="8" cy="1"/>
              </a:xfrm>
              <a:prstGeom prst="line">
                <a:avLst/>
              </a:prstGeom>
              <a:noFill/>
              <a:ln w="3175">
                <a:solidFill>
                  <a:srgbClr val="FF0000"/>
                </a:solidFill>
                <a:round/>
                <a:headEnd/>
                <a:tailEnd/>
              </a:ln>
            </p:spPr>
            <p:txBody>
              <a:bodyPr/>
              <a:lstStyle/>
              <a:p>
                <a:endParaRPr lang="en-US"/>
              </a:p>
            </p:txBody>
          </p:sp>
          <p:sp>
            <p:nvSpPr>
              <p:cNvPr id="47439" name="Line 205"/>
              <p:cNvSpPr>
                <a:spLocks noChangeShapeType="1"/>
              </p:cNvSpPr>
              <p:nvPr/>
            </p:nvSpPr>
            <p:spPr bwMode="auto">
              <a:xfrm flipV="1">
                <a:off x="5617" y="2733"/>
                <a:ext cx="1" cy="57"/>
              </a:xfrm>
              <a:prstGeom prst="line">
                <a:avLst/>
              </a:prstGeom>
              <a:noFill/>
              <a:ln w="3175">
                <a:solidFill>
                  <a:srgbClr val="FF0000"/>
                </a:solidFill>
                <a:round/>
                <a:headEnd/>
                <a:tailEnd/>
              </a:ln>
            </p:spPr>
            <p:txBody>
              <a:bodyPr/>
              <a:lstStyle/>
              <a:p>
                <a:endParaRPr lang="en-US"/>
              </a:p>
            </p:txBody>
          </p:sp>
          <p:sp>
            <p:nvSpPr>
              <p:cNvPr id="47440" name="Line 206"/>
              <p:cNvSpPr>
                <a:spLocks noChangeShapeType="1"/>
              </p:cNvSpPr>
              <p:nvPr/>
            </p:nvSpPr>
            <p:spPr bwMode="auto">
              <a:xfrm>
                <a:off x="5614" y="2733"/>
                <a:ext cx="8" cy="1"/>
              </a:xfrm>
              <a:prstGeom prst="line">
                <a:avLst/>
              </a:prstGeom>
              <a:noFill/>
              <a:ln w="3175">
                <a:solidFill>
                  <a:srgbClr val="FF0000"/>
                </a:solidFill>
                <a:round/>
                <a:headEnd/>
                <a:tailEnd/>
              </a:ln>
            </p:spPr>
            <p:txBody>
              <a:bodyPr/>
              <a:lstStyle/>
              <a:p>
                <a:endParaRPr lang="en-US"/>
              </a:p>
            </p:txBody>
          </p:sp>
          <p:sp>
            <p:nvSpPr>
              <p:cNvPr id="47441" name="Line 207"/>
              <p:cNvSpPr>
                <a:spLocks noChangeShapeType="1"/>
              </p:cNvSpPr>
              <p:nvPr/>
            </p:nvSpPr>
            <p:spPr bwMode="auto">
              <a:xfrm flipV="1">
                <a:off x="5760" y="2605"/>
                <a:ext cx="1" cy="68"/>
              </a:xfrm>
              <a:prstGeom prst="line">
                <a:avLst/>
              </a:prstGeom>
              <a:noFill/>
              <a:ln w="3175">
                <a:solidFill>
                  <a:srgbClr val="FF0000"/>
                </a:solidFill>
                <a:round/>
                <a:headEnd/>
                <a:tailEnd/>
              </a:ln>
            </p:spPr>
            <p:txBody>
              <a:bodyPr/>
              <a:lstStyle/>
              <a:p>
                <a:endParaRPr lang="en-US"/>
              </a:p>
            </p:txBody>
          </p:sp>
          <p:sp>
            <p:nvSpPr>
              <p:cNvPr id="47442" name="Line 208"/>
              <p:cNvSpPr>
                <a:spLocks noChangeShapeType="1"/>
              </p:cNvSpPr>
              <p:nvPr/>
            </p:nvSpPr>
            <p:spPr bwMode="auto">
              <a:xfrm>
                <a:off x="5757" y="2605"/>
                <a:ext cx="7" cy="1"/>
              </a:xfrm>
              <a:prstGeom prst="line">
                <a:avLst/>
              </a:prstGeom>
              <a:noFill/>
              <a:ln w="3175">
                <a:solidFill>
                  <a:srgbClr val="FF0000"/>
                </a:solidFill>
                <a:round/>
                <a:headEnd/>
                <a:tailEnd/>
              </a:ln>
            </p:spPr>
            <p:txBody>
              <a:bodyPr/>
              <a:lstStyle/>
              <a:p>
                <a:endParaRPr lang="en-US"/>
              </a:p>
            </p:txBody>
          </p:sp>
          <p:sp>
            <p:nvSpPr>
              <p:cNvPr id="47443" name="Line 209"/>
              <p:cNvSpPr>
                <a:spLocks noChangeShapeType="1"/>
              </p:cNvSpPr>
              <p:nvPr/>
            </p:nvSpPr>
            <p:spPr bwMode="auto">
              <a:xfrm flipV="1">
                <a:off x="5903" y="2535"/>
                <a:ext cx="1" cy="102"/>
              </a:xfrm>
              <a:prstGeom prst="line">
                <a:avLst/>
              </a:prstGeom>
              <a:noFill/>
              <a:ln w="3175">
                <a:solidFill>
                  <a:srgbClr val="FF0000"/>
                </a:solidFill>
                <a:round/>
                <a:headEnd/>
                <a:tailEnd/>
              </a:ln>
            </p:spPr>
            <p:txBody>
              <a:bodyPr/>
              <a:lstStyle/>
              <a:p>
                <a:endParaRPr lang="en-US"/>
              </a:p>
            </p:txBody>
          </p:sp>
          <p:sp>
            <p:nvSpPr>
              <p:cNvPr id="47444" name="Line 210"/>
              <p:cNvSpPr>
                <a:spLocks noChangeShapeType="1"/>
              </p:cNvSpPr>
              <p:nvPr/>
            </p:nvSpPr>
            <p:spPr bwMode="auto">
              <a:xfrm>
                <a:off x="5900" y="2535"/>
                <a:ext cx="7" cy="1"/>
              </a:xfrm>
              <a:prstGeom prst="line">
                <a:avLst/>
              </a:prstGeom>
              <a:noFill/>
              <a:ln w="3175">
                <a:solidFill>
                  <a:srgbClr val="FF0000"/>
                </a:solidFill>
                <a:round/>
                <a:headEnd/>
                <a:tailEnd/>
              </a:ln>
            </p:spPr>
            <p:txBody>
              <a:bodyPr/>
              <a:lstStyle/>
              <a:p>
                <a:endParaRPr lang="en-US"/>
              </a:p>
            </p:txBody>
          </p:sp>
          <p:sp>
            <p:nvSpPr>
              <p:cNvPr id="47445" name="Line 211"/>
              <p:cNvSpPr>
                <a:spLocks noChangeShapeType="1"/>
              </p:cNvSpPr>
              <p:nvPr/>
            </p:nvSpPr>
            <p:spPr bwMode="auto">
              <a:xfrm flipV="1">
                <a:off x="6046" y="2631"/>
                <a:ext cx="1" cy="67"/>
              </a:xfrm>
              <a:prstGeom prst="line">
                <a:avLst/>
              </a:prstGeom>
              <a:noFill/>
              <a:ln w="3175">
                <a:solidFill>
                  <a:srgbClr val="FF0000"/>
                </a:solidFill>
                <a:round/>
                <a:headEnd/>
                <a:tailEnd/>
              </a:ln>
            </p:spPr>
            <p:txBody>
              <a:bodyPr/>
              <a:lstStyle/>
              <a:p>
                <a:endParaRPr lang="en-US"/>
              </a:p>
            </p:txBody>
          </p:sp>
          <p:sp>
            <p:nvSpPr>
              <p:cNvPr id="47446" name="Line 212"/>
              <p:cNvSpPr>
                <a:spLocks noChangeShapeType="1"/>
              </p:cNvSpPr>
              <p:nvPr/>
            </p:nvSpPr>
            <p:spPr bwMode="auto">
              <a:xfrm>
                <a:off x="6042" y="2631"/>
                <a:ext cx="8" cy="1"/>
              </a:xfrm>
              <a:prstGeom prst="line">
                <a:avLst/>
              </a:prstGeom>
              <a:noFill/>
              <a:ln w="3175">
                <a:solidFill>
                  <a:srgbClr val="FF0000"/>
                </a:solidFill>
                <a:round/>
                <a:headEnd/>
                <a:tailEnd/>
              </a:ln>
            </p:spPr>
            <p:txBody>
              <a:bodyPr/>
              <a:lstStyle/>
              <a:p>
                <a:endParaRPr lang="en-US"/>
              </a:p>
            </p:txBody>
          </p:sp>
          <p:sp>
            <p:nvSpPr>
              <p:cNvPr id="47447" name="Line 213"/>
              <p:cNvSpPr>
                <a:spLocks noChangeShapeType="1"/>
              </p:cNvSpPr>
              <p:nvPr/>
            </p:nvSpPr>
            <p:spPr bwMode="auto">
              <a:xfrm flipV="1">
                <a:off x="6188" y="2772"/>
                <a:ext cx="1" cy="93"/>
              </a:xfrm>
              <a:prstGeom prst="line">
                <a:avLst/>
              </a:prstGeom>
              <a:noFill/>
              <a:ln w="3175">
                <a:solidFill>
                  <a:srgbClr val="FF0000"/>
                </a:solidFill>
                <a:round/>
                <a:headEnd/>
                <a:tailEnd/>
              </a:ln>
            </p:spPr>
            <p:txBody>
              <a:bodyPr/>
              <a:lstStyle/>
              <a:p>
                <a:endParaRPr lang="en-US"/>
              </a:p>
            </p:txBody>
          </p:sp>
          <p:sp>
            <p:nvSpPr>
              <p:cNvPr id="47448" name="Line 214"/>
              <p:cNvSpPr>
                <a:spLocks noChangeShapeType="1"/>
              </p:cNvSpPr>
              <p:nvPr/>
            </p:nvSpPr>
            <p:spPr bwMode="auto">
              <a:xfrm>
                <a:off x="6184" y="2772"/>
                <a:ext cx="8" cy="1"/>
              </a:xfrm>
              <a:prstGeom prst="line">
                <a:avLst/>
              </a:prstGeom>
              <a:noFill/>
              <a:ln w="3175">
                <a:solidFill>
                  <a:srgbClr val="FF0000"/>
                </a:solidFill>
                <a:round/>
                <a:headEnd/>
                <a:tailEnd/>
              </a:ln>
            </p:spPr>
            <p:txBody>
              <a:bodyPr/>
              <a:lstStyle/>
              <a:p>
                <a:endParaRPr lang="en-US"/>
              </a:p>
            </p:txBody>
          </p:sp>
          <p:sp>
            <p:nvSpPr>
              <p:cNvPr id="47449" name="Line 215"/>
              <p:cNvSpPr>
                <a:spLocks noChangeShapeType="1"/>
              </p:cNvSpPr>
              <p:nvPr/>
            </p:nvSpPr>
            <p:spPr bwMode="auto">
              <a:xfrm flipV="1">
                <a:off x="6331" y="2795"/>
                <a:ext cx="1" cy="88"/>
              </a:xfrm>
              <a:prstGeom prst="line">
                <a:avLst/>
              </a:prstGeom>
              <a:noFill/>
              <a:ln w="3175">
                <a:solidFill>
                  <a:srgbClr val="FF0000"/>
                </a:solidFill>
                <a:round/>
                <a:headEnd/>
                <a:tailEnd/>
              </a:ln>
            </p:spPr>
            <p:txBody>
              <a:bodyPr/>
              <a:lstStyle/>
              <a:p>
                <a:endParaRPr lang="en-US"/>
              </a:p>
            </p:txBody>
          </p:sp>
          <p:sp>
            <p:nvSpPr>
              <p:cNvPr id="47450" name="Line 216"/>
              <p:cNvSpPr>
                <a:spLocks noChangeShapeType="1"/>
              </p:cNvSpPr>
              <p:nvPr/>
            </p:nvSpPr>
            <p:spPr bwMode="auto">
              <a:xfrm>
                <a:off x="6327" y="2795"/>
                <a:ext cx="9" cy="1"/>
              </a:xfrm>
              <a:prstGeom prst="line">
                <a:avLst/>
              </a:prstGeom>
              <a:noFill/>
              <a:ln w="3175">
                <a:solidFill>
                  <a:srgbClr val="FF0000"/>
                </a:solidFill>
                <a:round/>
                <a:headEnd/>
                <a:tailEnd/>
              </a:ln>
            </p:spPr>
            <p:txBody>
              <a:bodyPr/>
              <a:lstStyle/>
              <a:p>
                <a:endParaRPr lang="en-US"/>
              </a:p>
            </p:txBody>
          </p:sp>
          <p:sp>
            <p:nvSpPr>
              <p:cNvPr id="47451" name="Line 217"/>
              <p:cNvSpPr>
                <a:spLocks noChangeShapeType="1"/>
              </p:cNvSpPr>
              <p:nvPr/>
            </p:nvSpPr>
            <p:spPr bwMode="auto">
              <a:xfrm>
                <a:off x="5333" y="2777"/>
                <a:ext cx="1" cy="24"/>
              </a:xfrm>
              <a:prstGeom prst="line">
                <a:avLst/>
              </a:prstGeom>
              <a:noFill/>
              <a:ln w="3175">
                <a:solidFill>
                  <a:srgbClr val="FF0000"/>
                </a:solidFill>
                <a:round/>
                <a:headEnd/>
                <a:tailEnd/>
              </a:ln>
            </p:spPr>
            <p:txBody>
              <a:bodyPr/>
              <a:lstStyle/>
              <a:p>
                <a:endParaRPr lang="en-US"/>
              </a:p>
            </p:txBody>
          </p:sp>
          <p:sp>
            <p:nvSpPr>
              <p:cNvPr id="47452" name="Line 218"/>
              <p:cNvSpPr>
                <a:spLocks noChangeShapeType="1"/>
              </p:cNvSpPr>
              <p:nvPr/>
            </p:nvSpPr>
            <p:spPr bwMode="auto">
              <a:xfrm>
                <a:off x="5328" y="2801"/>
                <a:ext cx="9" cy="1"/>
              </a:xfrm>
              <a:prstGeom prst="line">
                <a:avLst/>
              </a:prstGeom>
              <a:noFill/>
              <a:ln w="3175">
                <a:solidFill>
                  <a:srgbClr val="FF0000"/>
                </a:solidFill>
                <a:round/>
                <a:headEnd/>
                <a:tailEnd/>
              </a:ln>
            </p:spPr>
            <p:txBody>
              <a:bodyPr/>
              <a:lstStyle/>
              <a:p>
                <a:endParaRPr lang="en-US"/>
              </a:p>
            </p:txBody>
          </p:sp>
          <p:sp>
            <p:nvSpPr>
              <p:cNvPr id="47453" name="Line 219"/>
              <p:cNvSpPr>
                <a:spLocks noChangeShapeType="1"/>
              </p:cNvSpPr>
              <p:nvPr/>
            </p:nvSpPr>
            <p:spPr bwMode="auto">
              <a:xfrm>
                <a:off x="5476" y="2789"/>
                <a:ext cx="1" cy="26"/>
              </a:xfrm>
              <a:prstGeom prst="line">
                <a:avLst/>
              </a:prstGeom>
              <a:noFill/>
              <a:ln w="3175">
                <a:solidFill>
                  <a:srgbClr val="FF0000"/>
                </a:solidFill>
                <a:round/>
                <a:headEnd/>
                <a:tailEnd/>
              </a:ln>
            </p:spPr>
            <p:txBody>
              <a:bodyPr/>
              <a:lstStyle/>
              <a:p>
                <a:endParaRPr lang="en-US"/>
              </a:p>
            </p:txBody>
          </p:sp>
          <p:sp>
            <p:nvSpPr>
              <p:cNvPr id="47454" name="Line 220"/>
              <p:cNvSpPr>
                <a:spLocks noChangeShapeType="1"/>
              </p:cNvSpPr>
              <p:nvPr/>
            </p:nvSpPr>
            <p:spPr bwMode="auto">
              <a:xfrm>
                <a:off x="5472" y="2815"/>
                <a:ext cx="8" cy="1"/>
              </a:xfrm>
              <a:prstGeom prst="line">
                <a:avLst/>
              </a:prstGeom>
              <a:noFill/>
              <a:ln w="3175">
                <a:solidFill>
                  <a:srgbClr val="FF0000"/>
                </a:solidFill>
                <a:round/>
                <a:headEnd/>
                <a:tailEnd/>
              </a:ln>
            </p:spPr>
            <p:txBody>
              <a:bodyPr/>
              <a:lstStyle/>
              <a:p>
                <a:endParaRPr lang="en-US"/>
              </a:p>
            </p:txBody>
          </p:sp>
          <p:sp>
            <p:nvSpPr>
              <p:cNvPr id="47455" name="Line 221"/>
              <p:cNvSpPr>
                <a:spLocks noChangeShapeType="1"/>
              </p:cNvSpPr>
              <p:nvPr/>
            </p:nvSpPr>
            <p:spPr bwMode="auto">
              <a:xfrm>
                <a:off x="5617" y="2790"/>
                <a:ext cx="1" cy="58"/>
              </a:xfrm>
              <a:prstGeom prst="line">
                <a:avLst/>
              </a:prstGeom>
              <a:noFill/>
              <a:ln w="3175">
                <a:solidFill>
                  <a:srgbClr val="FF0000"/>
                </a:solidFill>
                <a:round/>
                <a:headEnd/>
                <a:tailEnd/>
              </a:ln>
            </p:spPr>
            <p:txBody>
              <a:bodyPr/>
              <a:lstStyle/>
              <a:p>
                <a:endParaRPr lang="en-US"/>
              </a:p>
            </p:txBody>
          </p:sp>
          <p:sp>
            <p:nvSpPr>
              <p:cNvPr id="47456" name="Line 222"/>
              <p:cNvSpPr>
                <a:spLocks noChangeShapeType="1"/>
              </p:cNvSpPr>
              <p:nvPr/>
            </p:nvSpPr>
            <p:spPr bwMode="auto">
              <a:xfrm>
                <a:off x="5614" y="2848"/>
                <a:ext cx="8" cy="1"/>
              </a:xfrm>
              <a:prstGeom prst="line">
                <a:avLst/>
              </a:prstGeom>
              <a:noFill/>
              <a:ln w="3175">
                <a:solidFill>
                  <a:srgbClr val="FF0000"/>
                </a:solidFill>
                <a:round/>
                <a:headEnd/>
                <a:tailEnd/>
              </a:ln>
            </p:spPr>
            <p:txBody>
              <a:bodyPr/>
              <a:lstStyle/>
              <a:p>
                <a:endParaRPr lang="en-US"/>
              </a:p>
            </p:txBody>
          </p:sp>
          <p:sp>
            <p:nvSpPr>
              <p:cNvPr id="47457" name="Line 223"/>
              <p:cNvSpPr>
                <a:spLocks noChangeShapeType="1"/>
              </p:cNvSpPr>
              <p:nvPr/>
            </p:nvSpPr>
            <p:spPr bwMode="auto">
              <a:xfrm>
                <a:off x="5760" y="2673"/>
                <a:ext cx="1" cy="70"/>
              </a:xfrm>
              <a:prstGeom prst="line">
                <a:avLst/>
              </a:prstGeom>
              <a:noFill/>
              <a:ln w="3175">
                <a:solidFill>
                  <a:srgbClr val="FF0000"/>
                </a:solidFill>
                <a:round/>
                <a:headEnd/>
                <a:tailEnd/>
              </a:ln>
            </p:spPr>
            <p:txBody>
              <a:bodyPr/>
              <a:lstStyle/>
              <a:p>
                <a:endParaRPr lang="en-US"/>
              </a:p>
            </p:txBody>
          </p:sp>
          <p:sp>
            <p:nvSpPr>
              <p:cNvPr id="47458" name="Line 224"/>
              <p:cNvSpPr>
                <a:spLocks noChangeShapeType="1"/>
              </p:cNvSpPr>
              <p:nvPr/>
            </p:nvSpPr>
            <p:spPr bwMode="auto">
              <a:xfrm>
                <a:off x="5757" y="2743"/>
                <a:ext cx="7" cy="1"/>
              </a:xfrm>
              <a:prstGeom prst="line">
                <a:avLst/>
              </a:prstGeom>
              <a:noFill/>
              <a:ln w="3175">
                <a:solidFill>
                  <a:srgbClr val="FF0000"/>
                </a:solidFill>
                <a:round/>
                <a:headEnd/>
                <a:tailEnd/>
              </a:ln>
            </p:spPr>
            <p:txBody>
              <a:bodyPr/>
              <a:lstStyle/>
              <a:p>
                <a:endParaRPr lang="en-US"/>
              </a:p>
            </p:txBody>
          </p:sp>
          <p:sp>
            <p:nvSpPr>
              <p:cNvPr id="47459" name="Line 225"/>
              <p:cNvSpPr>
                <a:spLocks noChangeShapeType="1"/>
              </p:cNvSpPr>
              <p:nvPr/>
            </p:nvSpPr>
            <p:spPr bwMode="auto">
              <a:xfrm>
                <a:off x="5903" y="2637"/>
                <a:ext cx="1" cy="100"/>
              </a:xfrm>
              <a:prstGeom prst="line">
                <a:avLst/>
              </a:prstGeom>
              <a:noFill/>
              <a:ln w="3175">
                <a:solidFill>
                  <a:srgbClr val="FF0000"/>
                </a:solidFill>
                <a:round/>
                <a:headEnd/>
                <a:tailEnd/>
              </a:ln>
            </p:spPr>
            <p:txBody>
              <a:bodyPr/>
              <a:lstStyle/>
              <a:p>
                <a:endParaRPr lang="en-US"/>
              </a:p>
            </p:txBody>
          </p:sp>
          <p:sp>
            <p:nvSpPr>
              <p:cNvPr id="47460" name="Line 226"/>
              <p:cNvSpPr>
                <a:spLocks noChangeShapeType="1"/>
              </p:cNvSpPr>
              <p:nvPr/>
            </p:nvSpPr>
            <p:spPr bwMode="auto">
              <a:xfrm>
                <a:off x="5900" y="2737"/>
                <a:ext cx="7" cy="1"/>
              </a:xfrm>
              <a:prstGeom prst="line">
                <a:avLst/>
              </a:prstGeom>
              <a:noFill/>
              <a:ln w="3175">
                <a:solidFill>
                  <a:srgbClr val="FF0000"/>
                </a:solidFill>
                <a:round/>
                <a:headEnd/>
                <a:tailEnd/>
              </a:ln>
            </p:spPr>
            <p:txBody>
              <a:bodyPr/>
              <a:lstStyle/>
              <a:p>
                <a:endParaRPr lang="en-US"/>
              </a:p>
            </p:txBody>
          </p:sp>
          <p:sp>
            <p:nvSpPr>
              <p:cNvPr id="47461" name="Line 227"/>
              <p:cNvSpPr>
                <a:spLocks noChangeShapeType="1"/>
              </p:cNvSpPr>
              <p:nvPr/>
            </p:nvSpPr>
            <p:spPr bwMode="auto">
              <a:xfrm>
                <a:off x="6046" y="2698"/>
                <a:ext cx="1" cy="65"/>
              </a:xfrm>
              <a:prstGeom prst="line">
                <a:avLst/>
              </a:prstGeom>
              <a:noFill/>
              <a:ln w="3175">
                <a:solidFill>
                  <a:srgbClr val="FF0000"/>
                </a:solidFill>
                <a:round/>
                <a:headEnd/>
                <a:tailEnd/>
              </a:ln>
            </p:spPr>
            <p:txBody>
              <a:bodyPr/>
              <a:lstStyle/>
              <a:p>
                <a:endParaRPr lang="en-US"/>
              </a:p>
            </p:txBody>
          </p:sp>
          <p:sp>
            <p:nvSpPr>
              <p:cNvPr id="47462" name="Line 228"/>
              <p:cNvSpPr>
                <a:spLocks noChangeShapeType="1"/>
              </p:cNvSpPr>
              <p:nvPr/>
            </p:nvSpPr>
            <p:spPr bwMode="auto">
              <a:xfrm>
                <a:off x="6042" y="2763"/>
                <a:ext cx="8" cy="2"/>
              </a:xfrm>
              <a:prstGeom prst="line">
                <a:avLst/>
              </a:prstGeom>
              <a:noFill/>
              <a:ln w="3175">
                <a:solidFill>
                  <a:srgbClr val="FF0000"/>
                </a:solidFill>
                <a:round/>
                <a:headEnd/>
                <a:tailEnd/>
              </a:ln>
            </p:spPr>
            <p:txBody>
              <a:bodyPr/>
              <a:lstStyle/>
              <a:p>
                <a:endParaRPr lang="en-US"/>
              </a:p>
            </p:txBody>
          </p:sp>
          <p:sp>
            <p:nvSpPr>
              <p:cNvPr id="47463" name="Line 229"/>
              <p:cNvSpPr>
                <a:spLocks noChangeShapeType="1"/>
              </p:cNvSpPr>
              <p:nvPr/>
            </p:nvSpPr>
            <p:spPr bwMode="auto">
              <a:xfrm>
                <a:off x="6188" y="2865"/>
                <a:ext cx="1" cy="91"/>
              </a:xfrm>
              <a:prstGeom prst="line">
                <a:avLst/>
              </a:prstGeom>
              <a:noFill/>
              <a:ln w="3175">
                <a:solidFill>
                  <a:srgbClr val="FF0000"/>
                </a:solidFill>
                <a:round/>
                <a:headEnd/>
                <a:tailEnd/>
              </a:ln>
            </p:spPr>
            <p:txBody>
              <a:bodyPr/>
              <a:lstStyle/>
              <a:p>
                <a:endParaRPr lang="en-US"/>
              </a:p>
            </p:txBody>
          </p:sp>
          <p:sp>
            <p:nvSpPr>
              <p:cNvPr id="47464" name="Line 230"/>
              <p:cNvSpPr>
                <a:spLocks noChangeShapeType="1"/>
              </p:cNvSpPr>
              <p:nvPr/>
            </p:nvSpPr>
            <p:spPr bwMode="auto">
              <a:xfrm>
                <a:off x="6184" y="2956"/>
                <a:ext cx="8" cy="1"/>
              </a:xfrm>
              <a:prstGeom prst="line">
                <a:avLst/>
              </a:prstGeom>
              <a:noFill/>
              <a:ln w="3175">
                <a:solidFill>
                  <a:srgbClr val="FF0000"/>
                </a:solidFill>
                <a:round/>
                <a:headEnd/>
                <a:tailEnd/>
              </a:ln>
            </p:spPr>
            <p:txBody>
              <a:bodyPr/>
              <a:lstStyle/>
              <a:p>
                <a:endParaRPr lang="en-US"/>
              </a:p>
            </p:txBody>
          </p:sp>
          <p:sp>
            <p:nvSpPr>
              <p:cNvPr id="47465" name="Line 231"/>
              <p:cNvSpPr>
                <a:spLocks noChangeShapeType="1"/>
              </p:cNvSpPr>
              <p:nvPr/>
            </p:nvSpPr>
            <p:spPr bwMode="auto">
              <a:xfrm>
                <a:off x="6331" y="2883"/>
                <a:ext cx="1" cy="90"/>
              </a:xfrm>
              <a:prstGeom prst="line">
                <a:avLst/>
              </a:prstGeom>
              <a:noFill/>
              <a:ln w="3175">
                <a:solidFill>
                  <a:srgbClr val="FF0000"/>
                </a:solidFill>
                <a:round/>
                <a:headEnd/>
                <a:tailEnd/>
              </a:ln>
            </p:spPr>
            <p:txBody>
              <a:bodyPr/>
              <a:lstStyle/>
              <a:p>
                <a:endParaRPr lang="en-US"/>
              </a:p>
            </p:txBody>
          </p:sp>
          <p:sp>
            <p:nvSpPr>
              <p:cNvPr id="47466" name="Line 232"/>
              <p:cNvSpPr>
                <a:spLocks noChangeShapeType="1"/>
              </p:cNvSpPr>
              <p:nvPr/>
            </p:nvSpPr>
            <p:spPr bwMode="auto">
              <a:xfrm>
                <a:off x="6327" y="2973"/>
                <a:ext cx="9" cy="1"/>
              </a:xfrm>
              <a:prstGeom prst="line">
                <a:avLst/>
              </a:prstGeom>
              <a:noFill/>
              <a:ln w="3175">
                <a:solidFill>
                  <a:srgbClr val="FF0000"/>
                </a:solidFill>
                <a:round/>
                <a:headEnd/>
                <a:tailEnd/>
              </a:ln>
            </p:spPr>
            <p:txBody>
              <a:bodyPr/>
              <a:lstStyle/>
              <a:p>
                <a:endParaRPr lang="en-US"/>
              </a:p>
            </p:txBody>
          </p:sp>
          <p:sp>
            <p:nvSpPr>
              <p:cNvPr id="47467" name="Freeform 233"/>
              <p:cNvSpPr>
                <a:spLocks/>
              </p:cNvSpPr>
              <p:nvPr/>
            </p:nvSpPr>
            <p:spPr bwMode="auto">
              <a:xfrm>
                <a:off x="5333" y="2771"/>
                <a:ext cx="998" cy="162"/>
              </a:xfrm>
              <a:custGeom>
                <a:avLst/>
                <a:gdLst>
                  <a:gd name="T0" fmla="*/ 0 w 3295"/>
                  <a:gd name="T1" fmla="*/ 2 h 353"/>
                  <a:gd name="T2" fmla="*/ 4 w 3295"/>
                  <a:gd name="T3" fmla="*/ 0 h 353"/>
                  <a:gd name="T4" fmla="*/ 8 w 3295"/>
                  <a:gd name="T5" fmla="*/ 6 h 353"/>
                  <a:gd name="T6" fmla="*/ 12 w 3295"/>
                  <a:gd name="T7" fmla="*/ 16 h 353"/>
                  <a:gd name="T8" fmla="*/ 16 w 3295"/>
                  <a:gd name="T9" fmla="*/ 12 h 353"/>
                  <a:gd name="T10" fmla="*/ 20 w 3295"/>
                  <a:gd name="T11" fmla="*/ 6 h 353"/>
                  <a:gd name="T12" fmla="*/ 24 w 3295"/>
                  <a:gd name="T13" fmla="*/ 7 h 353"/>
                  <a:gd name="T14" fmla="*/ 28 w 3295"/>
                  <a:gd name="T15" fmla="*/ 2 h 353"/>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353"/>
                  <a:gd name="T26" fmla="*/ 3295 w 3295"/>
                  <a:gd name="T27" fmla="*/ 353 h 3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353">
                    <a:moveTo>
                      <a:pt x="0" y="50"/>
                    </a:moveTo>
                    <a:lnTo>
                      <a:pt x="471" y="0"/>
                    </a:lnTo>
                    <a:lnTo>
                      <a:pt x="941" y="131"/>
                    </a:lnTo>
                    <a:lnTo>
                      <a:pt x="1412" y="353"/>
                    </a:lnTo>
                    <a:lnTo>
                      <a:pt x="1883" y="275"/>
                    </a:lnTo>
                    <a:lnTo>
                      <a:pt x="2354" y="138"/>
                    </a:lnTo>
                    <a:lnTo>
                      <a:pt x="2824" y="150"/>
                    </a:lnTo>
                    <a:lnTo>
                      <a:pt x="3295" y="54"/>
                    </a:lnTo>
                  </a:path>
                </a:pathLst>
              </a:custGeom>
              <a:noFill/>
              <a:ln w="3175">
                <a:solidFill>
                  <a:srgbClr val="00FF00"/>
                </a:solidFill>
                <a:round/>
                <a:headEnd/>
                <a:tailEnd/>
              </a:ln>
            </p:spPr>
            <p:txBody>
              <a:bodyPr/>
              <a:lstStyle/>
              <a:p>
                <a:endParaRPr lang="en-US"/>
              </a:p>
            </p:txBody>
          </p:sp>
          <p:sp>
            <p:nvSpPr>
              <p:cNvPr id="47468" name="Line 234"/>
              <p:cNvSpPr>
                <a:spLocks noChangeShapeType="1"/>
              </p:cNvSpPr>
              <p:nvPr/>
            </p:nvSpPr>
            <p:spPr bwMode="auto">
              <a:xfrm flipV="1">
                <a:off x="5333" y="2782"/>
                <a:ext cx="1" cy="13"/>
              </a:xfrm>
              <a:prstGeom prst="line">
                <a:avLst/>
              </a:prstGeom>
              <a:noFill/>
              <a:ln w="3175">
                <a:solidFill>
                  <a:srgbClr val="00FF00"/>
                </a:solidFill>
                <a:round/>
                <a:headEnd/>
                <a:tailEnd/>
              </a:ln>
            </p:spPr>
            <p:txBody>
              <a:bodyPr/>
              <a:lstStyle/>
              <a:p>
                <a:endParaRPr lang="en-US"/>
              </a:p>
            </p:txBody>
          </p:sp>
          <p:sp>
            <p:nvSpPr>
              <p:cNvPr id="47469" name="Line 235"/>
              <p:cNvSpPr>
                <a:spLocks noChangeShapeType="1"/>
              </p:cNvSpPr>
              <p:nvPr/>
            </p:nvSpPr>
            <p:spPr bwMode="auto">
              <a:xfrm>
                <a:off x="5328" y="2782"/>
                <a:ext cx="9" cy="1"/>
              </a:xfrm>
              <a:prstGeom prst="line">
                <a:avLst/>
              </a:prstGeom>
              <a:noFill/>
              <a:ln w="3175">
                <a:solidFill>
                  <a:srgbClr val="00FF00"/>
                </a:solidFill>
                <a:round/>
                <a:headEnd/>
                <a:tailEnd/>
              </a:ln>
            </p:spPr>
            <p:txBody>
              <a:bodyPr/>
              <a:lstStyle/>
              <a:p>
                <a:endParaRPr lang="en-US"/>
              </a:p>
            </p:txBody>
          </p:sp>
          <p:sp>
            <p:nvSpPr>
              <p:cNvPr id="47470" name="Line 236"/>
              <p:cNvSpPr>
                <a:spLocks noChangeShapeType="1"/>
              </p:cNvSpPr>
              <p:nvPr/>
            </p:nvSpPr>
            <p:spPr bwMode="auto">
              <a:xfrm flipV="1">
                <a:off x="5476" y="2760"/>
                <a:ext cx="1" cy="11"/>
              </a:xfrm>
              <a:prstGeom prst="line">
                <a:avLst/>
              </a:prstGeom>
              <a:noFill/>
              <a:ln w="3175">
                <a:solidFill>
                  <a:srgbClr val="00FF00"/>
                </a:solidFill>
                <a:round/>
                <a:headEnd/>
                <a:tailEnd/>
              </a:ln>
            </p:spPr>
            <p:txBody>
              <a:bodyPr/>
              <a:lstStyle/>
              <a:p>
                <a:endParaRPr lang="en-US"/>
              </a:p>
            </p:txBody>
          </p:sp>
          <p:sp>
            <p:nvSpPr>
              <p:cNvPr id="47471" name="Line 237"/>
              <p:cNvSpPr>
                <a:spLocks noChangeShapeType="1"/>
              </p:cNvSpPr>
              <p:nvPr/>
            </p:nvSpPr>
            <p:spPr bwMode="auto">
              <a:xfrm>
                <a:off x="5472" y="2760"/>
                <a:ext cx="8" cy="1"/>
              </a:xfrm>
              <a:prstGeom prst="line">
                <a:avLst/>
              </a:prstGeom>
              <a:noFill/>
              <a:ln w="3175">
                <a:solidFill>
                  <a:srgbClr val="00FF00"/>
                </a:solidFill>
                <a:round/>
                <a:headEnd/>
                <a:tailEnd/>
              </a:ln>
            </p:spPr>
            <p:txBody>
              <a:bodyPr/>
              <a:lstStyle/>
              <a:p>
                <a:endParaRPr lang="en-US"/>
              </a:p>
            </p:txBody>
          </p:sp>
          <p:sp>
            <p:nvSpPr>
              <p:cNvPr id="47472" name="Line 238"/>
              <p:cNvSpPr>
                <a:spLocks noChangeShapeType="1"/>
              </p:cNvSpPr>
              <p:nvPr/>
            </p:nvSpPr>
            <p:spPr bwMode="auto">
              <a:xfrm flipV="1">
                <a:off x="5617" y="2798"/>
                <a:ext cx="1" cy="33"/>
              </a:xfrm>
              <a:prstGeom prst="line">
                <a:avLst/>
              </a:prstGeom>
              <a:noFill/>
              <a:ln w="3175">
                <a:solidFill>
                  <a:srgbClr val="00FF00"/>
                </a:solidFill>
                <a:round/>
                <a:headEnd/>
                <a:tailEnd/>
              </a:ln>
            </p:spPr>
            <p:txBody>
              <a:bodyPr/>
              <a:lstStyle/>
              <a:p>
                <a:endParaRPr lang="en-US"/>
              </a:p>
            </p:txBody>
          </p:sp>
          <p:sp>
            <p:nvSpPr>
              <p:cNvPr id="47473" name="Line 239"/>
              <p:cNvSpPr>
                <a:spLocks noChangeShapeType="1"/>
              </p:cNvSpPr>
              <p:nvPr/>
            </p:nvSpPr>
            <p:spPr bwMode="auto">
              <a:xfrm>
                <a:off x="5614" y="2798"/>
                <a:ext cx="8" cy="1"/>
              </a:xfrm>
              <a:prstGeom prst="line">
                <a:avLst/>
              </a:prstGeom>
              <a:noFill/>
              <a:ln w="3175">
                <a:solidFill>
                  <a:srgbClr val="00FF00"/>
                </a:solidFill>
                <a:round/>
                <a:headEnd/>
                <a:tailEnd/>
              </a:ln>
            </p:spPr>
            <p:txBody>
              <a:bodyPr/>
              <a:lstStyle/>
              <a:p>
                <a:endParaRPr lang="en-US"/>
              </a:p>
            </p:txBody>
          </p:sp>
          <p:sp>
            <p:nvSpPr>
              <p:cNvPr id="47474" name="Line 240"/>
              <p:cNvSpPr>
                <a:spLocks noChangeShapeType="1"/>
              </p:cNvSpPr>
              <p:nvPr/>
            </p:nvSpPr>
            <p:spPr bwMode="auto">
              <a:xfrm flipV="1">
                <a:off x="5760" y="2875"/>
                <a:ext cx="1" cy="58"/>
              </a:xfrm>
              <a:prstGeom prst="line">
                <a:avLst/>
              </a:prstGeom>
              <a:noFill/>
              <a:ln w="3175">
                <a:solidFill>
                  <a:srgbClr val="00FF00"/>
                </a:solidFill>
                <a:round/>
                <a:headEnd/>
                <a:tailEnd/>
              </a:ln>
            </p:spPr>
            <p:txBody>
              <a:bodyPr/>
              <a:lstStyle/>
              <a:p>
                <a:endParaRPr lang="en-US"/>
              </a:p>
            </p:txBody>
          </p:sp>
          <p:sp>
            <p:nvSpPr>
              <p:cNvPr id="47475" name="Line 241"/>
              <p:cNvSpPr>
                <a:spLocks noChangeShapeType="1"/>
              </p:cNvSpPr>
              <p:nvPr/>
            </p:nvSpPr>
            <p:spPr bwMode="auto">
              <a:xfrm>
                <a:off x="5757" y="2875"/>
                <a:ext cx="7" cy="2"/>
              </a:xfrm>
              <a:prstGeom prst="line">
                <a:avLst/>
              </a:prstGeom>
              <a:noFill/>
              <a:ln w="3175">
                <a:solidFill>
                  <a:srgbClr val="00FF00"/>
                </a:solidFill>
                <a:round/>
                <a:headEnd/>
                <a:tailEnd/>
              </a:ln>
            </p:spPr>
            <p:txBody>
              <a:bodyPr/>
              <a:lstStyle/>
              <a:p>
                <a:endParaRPr lang="en-US"/>
              </a:p>
            </p:txBody>
          </p:sp>
          <p:sp>
            <p:nvSpPr>
              <p:cNvPr id="47476" name="Line 242"/>
              <p:cNvSpPr>
                <a:spLocks noChangeShapeType="1"/>
              </p:cNvSpPr>
              <p:nvPr/>
            </p:nvSpPr>
            <p:spPr bwMode="auto">
              <a:xfrm flipV="1">
                <a:off x="5903" y="2817"/>
                <a:ext cx="1" cy="80"/>
              </a:xfrm>
              <a:prstGeom prst="line">
                <a:avLst/>
              </a:prstGeom>
              <a:noFill/>
              <a:ln w="3175">
                <a:solidFill>
                  <a:srgbClr val="00FF00"/>
                </a:solidFill>
                <a:round/>
                <a:headEnd/>
                <a:tailEnd/>
              </a:ln>
            </p:spPr>
            <p:txBody>
              <a:bodyPr/>
              <a:lstStyle/>
              <a:p>
                <a:endParaRPr lang="en-US"/>
              </a:p>
            </p:txBody>
          </p:sp>
          <p:sp>
            <p:nvSpPr>
              <p:cNvPr id="47477" name="Line 243"/>
              <p:cNvSpPr>
                <a:spLocks noChangeShapeType="1"/>
              </p:cNvSpPr>
              <p:nvPr/>
            </p:nvSpPr>
            <p:spPr bwMode="auto">
              <a:xfrm>
                <a:off x="5900" y="2817"/>
                <a:ext cx="7" cy="1"/>
              </a:xfrm>
              <a:prstGeom prst="line">
                <a:avLst/>
              </a:prstGeom>
              <a:noFill/>
              <a:ln w="3175">
                <a:solidFill>
                  <a:srgbClr val="00FF00"/>
                </a:solidFill>
                <a:round/>
                <a:headEnd/>
                <a:tailEnd/>
              </a:ln>
            </p:spPr>
            <p:txBody>
              <a:bodyPr/>
              <a:lstStyle/>
              <a:p>
                <a:endParaRPr lang="en-US"/>
              </a:p>
            </p:txBody>
          </p:sp>
          <p:sp>
            <p:nvSpPr>
              <p:cNvPr id="47478" name="Line 244"/>
              <p:cNvSpPr>
                <a:spLocks noChangeShapeType="1"/>
              </p:cNvSpPr>
              <p:nvPr/>
            </p:nvSpPr>
            <p:spPr bwMode="auto">
              <a:xfrm flipV="1">
                <a:off x="6046" y="2745"/>
                <a:ext cx="1" cy="90"/>
              </a:xfrm>
              <a:prstGeom prst="line">
                <a:avLst/>
              </a:prstGeom>
              <a:noFill/>
              <a:ln w="3175">
                <a:solidFill>
                  <a:srgbClr val="00FF00"/>
                </a:solidFill>
                <a:round/>
                <a:headEnd/>
                <a:tailEnd/>
              </a:ln>
            </p:spPr>
            <p:txBody>
              <a:bodyPr/>
              <a:lstStyle/>
              <a:p>
                <a:endParaRPr lang="en-US"/>
              </a:p>
            </p:txBody>
          </p:sp>
          <p:sp>
            <p:nvSpPr>
              <p:cNvPr id="47479" name="Line 245"/>
              <p:cNvSpPr>
                <a:spLocks noChangeShapeType="1"/>
              </p:cNvSpPr>
              <p:nvPr/>
            </p:nvSpPr>
            <p:spPr bwMode="auto">
              <a:xfrm>
                <a:off x="6042" y="2745"/>
                <a:ext cx="8" cy="1"/>
              </a:xfrm>
              <a:prstGeom prst="line">
                <a:avLst/>
              </a:prstGeom>
              <a:noFill/>
              <a:ln w="3175">
                <a:solidFill>
                  <a:srgbClr val="00FF00"/>
                </a:solidFill>
                <a:round/>
                <a:headEnd/>
                <a:tailEnd/>
              </a:ln>
            </p:spPr>
            <p:txBody>
              <a:bodyPr/>
              <a:lstStyle/>
              <a:p>
                <a:endParaRPr lang="en-US"/>
              </a:p>
            </p:txBody>
          </p:sp>
          <p:sp>
            <p:nvSpPr>
              <p:cNvPr id="47480" name="Line 246"/>
              <p:cNvSpPr>
                <a:spLocks noChangeShapeType="1"/>
              </p:cNvSpPr>
              <p:nvPr/>
            </p:nvSpPr>
            <p:spPr bwMode="auto">
              <a:xfrm flipV="1">
                <a:off x="6188" y="2793"/>
                <a:ext cx="1" cy="47"/>
              </a:xfrm>
              <a:prstGeom prst="line">
                <a:avLst/>
              </a:prstGeom>
              <a:noFill/>
              <a:ln w="3175">
                <a:solidFill>
                  <a:srgbClr val="00FF00"/>
                </a:solidFill>
                <a:round/>
                <a:headEnd/>
                <a:tailEnd/>
              </a:ln>
            </p:spPr>
            <p:txBody>
              <a:bodyPr/>
              <a:lstStyle/>
              <a:p>
                <a:endParaRPr lang="en-US"/>
              </a:p>
            </p:txBody>
          </p:sp>
          <p:sp>
            <p:nvSpPr>
              <p:cNvPr id="47481" name="Line 247"/>
              <p:cNvSpPr>
                <a:spLocks noChangeShapeType="1"/>
              </p:cNvSpPr>
              <p:nvPr/>
            </p:nvSpPr>
            <p:spPr bwMode="auto">
              <a:xfrm>
                <a:off x="6184" y="2793"/>
                <a:ext cx="8" cy="2"/>
              </a:xfrm>
              <a:prstGeom prst="line">
                <a:avLst/>
              </a:prstGeom>
              <a:noFill/>
              <a:ln w="3175">
                <a:solidFill>
                  <a:srgbClr val="00FF00"/>
                </a:solidFill>
                <a:round/>
                <a:headEnd/>
                <a:tailEnd/>
              </a:ln>
            </p:spPr>
            <p:txBody>
              <a:bodyPr/>
              <a:lstStyle/>
              <a:p>
                <a:endParaRPr lang="en-US"/>
              </a:p>
            </p:txBody>
          </p:sp>
          <p:sp>
            <p:nvSpPr>
              <p:cNvPr id="47482" name="Line 248"/>
              <p:cNvSpPr>
                <a:spLocks noChangeShapeType="1"/>
              </p:cNvSpPr>
              <p:nvPr/>
            </p:nvSpPr>
            <p:spPr bwMode="auto">
              <a:xfrm flipV="1">
                <a:off x="6331" y="2755"/>
                <a:ext cx="1" cy="41"/>
              </a:xfrm>
              <a:prstGeom prst="line">
                <a:avLst/>
              </a:prstGeom>
              <a:noFill/>
              <a:ln w="3175">
                <a:solidFill>
                  <a:srgbClr val="00FF00"/>
                </a:solidFill>
                <a:round/>
                <a:headEnd/>
                <a:tailEnd/>
              </a:ln>
            </p:spPr>
            <p:txBody>
              <a:bodyPr/>
              <a:lstStyle/>
              <a:p>
                <a:endParaRPr lang="en-US"/>
              </a:p>
            </p:txBody>
          </p:sp>
          <p:sp>
            <p:nvSpPr>
              <p:cNvPr id="47483" name="Line 249"/>
              <p:cNvSpPr>
                <a:spLocks noChangeShapeType="1"/>
              </p:cNvSpPr>
              <p:nvPr/>
            </p:nvSpPr>
            <p:spPr bwMode="auto">
              <a:xfrm>
                <a:off x="6327" y="2755"/>
                <a:ext cx="9" cy="1"/>
              </a:xfrm>
              <a:prstGeom prst="line">
                <a:avLst/>
              </a:prstGeom>
              <a:noFill/>
              <a:ln w="3175">
                <a:solidFill>
                  <a:srgbClr val="00FF00"/>
                </a:solidFill>
                <a:round/>
                <a:headEnd/>
                <a:tailEnd/>
              </a:ln>
            </p:spPr>
            <p:txBody>
              <a:bodyPr/>
              <a:lstStyle/>
              <a:p>
                <a:endParaRPr lang="en-US"/>
              </a:p>
            </p:txBody>
          </p:sp>
          <p:sp>
            <p:nvSpPr>
              <p:cNvPr id="47484" name="Line 250"/>
              <p:cNvSpPr>
                <a:spLocks noChangeShapeType="1"/>
              </p:cNvSpPr>
              <p:nvPr/>
            </p:nvSpPr>
            <p:spPr bwMode="auto">
              <a:xfrm>
                <a:off x="5333" y="2795"/>
                <a:ext cx="1" cy="11"/>
              </a:xfrm>
              <a:prstGeom prst="line">
                <a:avLst/>
              </a:prstGeom>
              <a:noFill/>
              <a:ln w="3175">
                <a:solidFill>
                  <a:srgbClr val="00FF00"/>
                </a:solidFill>
                <a:round/>
                <a:headEnd/>
                <a:tailEnd/>
              </a:ln>
            </p:spPr>
            <p:txBody>
              <a:bodyPr/>
              <a:lstStyle/>
              <a:p>
                <a:endParaRPr lang="en-US"/>
              </a:p>
            </p:txBody>
          </p:sp>
          <p:sp>
            <p:nvSpPr>
              <p:cNvPr id="47485" name="Line 251"/>
              <p:cNvSpPr>
                <a:spLocks noChangeShapeType="1"/>
              </p:cNvSpPr>
              <p:nvPr/>
            </p:nvSpPr>
            <p:spPr bwMode="auto">
              <a:xfrm>
                <a:off x="5328" y="2806"/>
                <a:ext cx="9" cy="1"/>
              </a:xfrm>
              <a:prstGeom prst="line">
                <a:avLst/>
              </a:prstGeom>
              <a:noFill/>
              <a:ln w="3175">
                <a:solidFill>
                  <a:srgbClr val="00FF00"/>
                </a:solidFill>
                <a:round/>
                <a:headEnd/>
                <a:tailEnd/>
              </a:ln>
            </p:spPr>
            <p:txBody>
              <a:bodyPr/>
              <a:lstStyle/>
              <a:p>
                <a:endParaRPr lang="en-US"/>
              </a:p>
            </p:txBody>
          </p:sp>
          <p:sp>
            <p:nvSpPr>
              <p:cNvPr id="47486" name="Line 252"/>
              <p:cNvSpPr>
                <a:spLocks noChangeShapeType="1"/>
              </p:cNvSpPr>
              <p:nvPr/>
            </p:nvSpPr>
            <p:spPr bwMode="auto">
              <a:xfrm>
                <a:off x="5476" y="2771"/>
                <a:ext cx="1" cy="13"/>
              </a:xfrm>
              <a:prstGeom prst="line">
                <a:avLst/>
              </a:prstGeom>
              <a:noFill/>
              <a:ln w="3175">
                <a:solidFill>
                  <a:srgbClr val="00FF00"/>
                </a:solidFill>
                <a:round/>
                <a:headEnd/>
                <a:tailEnd/>
              </a:ln>
            </p:spPr>
            <p:txBody>
              <a:bodyPr/>
              <a:lstStyle/>
              <a:p>
                <a:endParaRPr lang="en-US"/>
              </a:p>
            </p:txBody>
          </p:sp>
          <p:sp>
            <p:nvSpPr>
              <p:cNvPr id="47487" name="Line 253"/>
              <p:cNvSpPr>
                <a:spLocks noChangeShapeType="1"/>
              </p:cNvSpPr>
              <p:nvPr/>
            </p:nvSpPr>
            <p:spPr bwMode="auto">
              <a:xfrm>
                <a:off x="5472" y="2784"/>
                <a:ext cx="8" cy="1"/>
              </a:xfrm>
              <a:prstGeom prst="line">
                <a:avLst/>
              </a:prstGeom>
              <a:noFill/>
              <a:ln w="3175">
                <a:solidFill>
                  <a:srgbClr val="00FF00"/>
                </a:solidFill>
                <a:round/>
                <a:headEnd/>
                <a:tailEnd/>
              </a:ln>
            </p:spPr>
            <p:txBody>
              <a:bodyPr/>
              <a:lstStyle/>
              <a:p>
                <a:endParaRPr lang="en-US"/>
              </a:p>
            </p:txBody>
          </p:sp>
          <p:sp>
            <p:nvSpPr>
              <p:cNvPr id="47488" name="Line 254"/>
              <p:cNvSpPr>
                <a:spLocks noChangeShapeType="1"/>
              </p:cNvSpPr>
              <p:nvPr/>
            </p:nvSpPr>
            <p:spPr bwMode="auto">
              <a:xfrm>
                <a:off x="5617" y="2831"/>
                <a:ext cx="1" cy="34"/>
              </a:xfrm>
              <a:prstGeom prst="line">
                <a:avLst/>
              </a:prstGeom>
              <a:noFill/>
              <a:ln w="3175">
                <a:solidFill>
                  <a:srgbClr val="00FF00"/>
                </a:solidFill>
                <a:round/>
                <a:headEnd/>
                <a:tailEnd/>
              </a:ln>
            </p:spPr>
            <p:txBody>
              <a:bodyPr/>
              <a:lstStyle/>
              <a:p>
                <a:endParaRPr lang="en-US"/>
              </a:p>
            </p:txBody>
          </p:sp>
          <p:sp>
            <p:nvSpPr>
              <p:cNvPr id="47489" name="Line 255"/>
              <p:cNvSpPr>
                <a:spLocks noChangeShapeType="1"/>
              </p:cNvSpPr>
              <p:nvPr/>
            </p:nvSpPr>
            <p:spPr bwMode="auto">
              <a:xfrm>
                <a:off x="5614" y="2865"/>
                <a:ext cx="8" cy="1"/>
              </a:xfrm>
              <a:prstGeom prst="line">
                <a:avLst/>
              </a:prstGeom>
              <a:noFill/>
              <a:ln w="3175">
                <a:solidFill>
                  <a:srgbClr val="00FF00"/>
                </a:solidFill>
                <a:round/>
                <a:headEnd/>
                <a:tailEnd/>
              </a:ln>
            </p:spPr>
            <p:txBody>
              <a:bodyPr/>
              <a:lstStyle/>
              <a:p>
                <a:endParaRPr lang="en-US"/>
              </a:p>
            </p:txBody>
          </p:sp>
          <p:sp>
            <p:nvSpPr>
              <p:cNvPr id="47490" name="Line 256"/>
              <p:cNvSpPr>
                <a:spLocks noChangeShapeType="1"/>
              </p:cNvSpPr>
              <p:nvPr/>
            </p:nvSpPr>
            <p:spPr bwMode="auto">
              <a:xfrm>
                <a:off x="5760" y="2933"/>
                <a:ext cx="1" cy="57"/>
              </a:xfrm>
              <a:prstGeom prst="line">
                <a:avLst/>
              </a:prstGeom>
              <a:noFill/>
              <a:ln w="3175">
                <a:solidFill>
                  <a:srgbClr val="00FF00"/>
                </a:solidFill>
                <a:round/>
                <a:headEnd/>
                <a:tailEnd/>
              </a:ln>
            </p:spPr>
            <p:txBody>
              <a:bodyPr/>
              <a:lstStyle/>
              <a:p>
                <a:endParaRPr lang="en-US"/>
              </a:p>
            </p:txBody>
          </p:sp>
          <p:sp>
            <p:nvSpPr>
              <p:cNvPr id="47491" name="Line 257"/>
              <p:cNvSpPr>
                <a:spLocks noChangeShapeType="1"/>
              </p:cNvSpPr>
              <p:nvPr/>
            </p:nvSpPr>
            <p:spPr bwMode="auto">
              <a:xfrm>
                <a:off x="5757" y="2990"/>
                <a:ext cx="7" cy="1"/>
              </a:xfrm>
              <a:prstGeom prst="line">
                <a:avLst/>
              </a:prstGeom>
              <a:noFill/>
              <a:ln w="3175">
                <a:solidFill>
                  <a:srgbClr val="00FF00"/>
                </a:solidFill>
                <a:round/>
                <a:headEnd/>
                <a:tailEnd/>
              </a:ln>
            </p:spPr>
            <p:txBody>
              <a:bodyPr/>
              <a:lstStyle/>
              <a:p>
                <a:endParaRPr lang="en-US"/>
              </a:p>
            </p:txBody>
          </p:sp>
          <p:sp>
            <p:nvSpPr>
              <p:cNvPr id="47492" name="Line 258"/>
              <p:cNvSpPr>
                <a:spLocks noChangeShapeType="1"/>
              </p:cNvSpPr>
              <p:nvPr/>
            </p:nvSpPr>
            <p:spPr bwMode="auto">
              <a:xfrm>
                <a:off x="5903" y="2897"/>
                <a:ext cx="1" cy="80"/>
              </a:xfrm>
              <a:prstGeom prst="line">
                <a:avLst/>
              </a:prstGeom>
              <a:noFill/>
              <a:ln w="3175">
                <a:solidFill>
                  <a:srgbClr val="00FF00"/>
                </a:solidFill>
                <a:round/>
                <a:headEnd/>
                <a:tailEnd/>
              </a:ln>
            </p:spPr>
            <p:txBody>
              <a:bodyPr/>
              <a:lstStyle/>
              <a:p>
                <a:endParaRPr lang="en-US"/>
              </a:p>
            </p:txBody>
          </p:sp>
          <p:sp>
            <p:nvSpPr>
              <p:cNvPr id="47493" name="Line 259"/>
              <p:cNvSpPr>
                <a:spLocks noChangeShapeType="1"/>
              </p:cNvSpPr>
              <p:nvPr/>
            </p:nvSpPr>
            <p:spPr bwMode="auto">
              <a:xfrm>
                <a:off x="5900" y="2977"/>
                <a:ext cx="7" cy="1"/>
              </a:xfrm>
              <a:prstGeom prst="line">
                <a:avLst/>
              </a:prstGeom>
              <a:noFill/>
              <a:ln w="3175">
                <a:solidFill>
                  <a:srgbClr val="00FF00"/>
                </a:solidFill>
                <a:round/>
                <a:headEnd/>
                <a:tailEnd/>
              </a:ln>
            </p:spPr>
            <p:txBody>
              <a:bodyPr/>
              <a:lstStyle/>
              <a:p>
                <a:endParaRPr lang="en-US"/>
              </a:p>
            </p:txBody>
          </p:sp>
          <p:sp>
            <p:nvSpPr>
              <p:cNvPr id="47494" name="Line 260"/>
              <p:cNvSpPr>
                <a:spLocks noChangeShapeType="1"/>
              </p:cNvSpPr>
              <p:nvPr/>
            </p:nvSpPr>
            <p:spPr bwMode="auto">
              <a:xfrm>
                <a:off x="6046" y="2835"/>
                <a:ext cx="1" cy="88"/>
              </a:xfrm>
              <a:prstGeom prst="line">
                <a:avLst/>
              </a:prstGeom>
              <a:noFill/>
              <a:ln w="3175">
                <a:solidFill>
                  <a:srgbClr val="00FF00"/>
                </a:solidFill>
                <a:round/>
                <a:headEnd/>
                <a:tailEnd/>
              </a:ln>
            </p:spPr>
            <p:txBody>
              <a:bodyPr/>
              <a:lstStyle/>
              <a:p>
                <a:endParaRPr lang="en-US"/>
              </a:p>
            </p:txBody>
          </p:sp>
          <p:sp>
            <p:nvSpPr>
              <p:cNvPr id="47495" name="Line 261"/>
              <p:cNvSpPr>
                <a:spLocks noChangeShapeType="1"/>
              </p:cNvSpPr>
              <p:nvPr/>
            </p:nvSpPr>
            <p:spPr bwMode="auto">
              <a:xfrm>
                <a:off x="6042" y="2923"/>
                <a:ext cx="8" cy="1"/>
              </a:xfrm>
              <a:prstGeom prst="line">
                <a:avLst/>
              </a:prstGeom>
              <a:noFill/>
              <a:ln w="3175">
                <a:solidFill>
                  <a:srgbClr val="00FF00"/>
                </a:solidFill>
                <a:round/>
                <a:headEnd/>
                <a:tailEnd/>
              </a:ln>
            </p:spPr>
            <p:txBody>
              <a:bodyPr/>
              <a:lstStyle/>
              <a:p>
                <a:endParaRPr lang="en-US"/>
              </a:p>
            </p:txBody>
          </p:sp>
          <p:sp>
            <p:nvSpPr>
              <p:cNvPr id="47496" name="Line 262"/>
              <p:cNvSpPr>
                <a:spLocks noChangeShapeType="1"/>
              </p:cNvSpPr>
              <p:nvPr/>
            </p:nvSpPr>
            <p:spPr bwMode="auto">
              <a:xfrm>
                <a:off x="6188" y="2840"/>
                <a:ext cx="1" cy="47"/>
              </a:xfrm>
              <a:prstGeom prst="line">
                <a:avLst/>
              </a:prstGeom>
              <a:noFill/>
              <a:ln w="3175">
                <a:solidFill>
                  <a:srgbClr val="00FF00"/>
                </a:solidFill>
                <a:round/>
                <a:headEnd/>
                <a:tailEnd/>
              </a:ln>
            </p:spPr>
            <p:txBody>
              <a:bodyPr/>
              <a:lstStyle/>
              <a:p>
                <a:endParaRPr lang="en-US"/>
              </a:p>
            </p:txBody>
          </p:sp>
          <p:sp>
            <p:nvSpPr>
              <p:cNvPr id="47497" name="Line 263"/>
              <p:cNvSpPr>
                <a:spLocks noChangeShapeType="1"/>
              </p:cNvSpPr>
              <p:nvPr/>
            </p:nvSpPr>
            <p:spPr bwMode="auto">
              <a:xfrm>
                <a:off x="6184" y="2887"/>
                <a:ext cx="8" cy="1"/>
              </a:xfrm>
              <a:prstGeom prst="line">
                <a:avLst/>
              </a:prstGeom>
              <a:noFill/>
              <a:ln w="3175">
                <a:solidFill>
                  <a:srgbClr val="00FF00"/>
                </a:solidFill>
                <a:round/>
                <a:headEnd/>
                <a:tailEnd/>
              </a:ln>
            </p:spPr>
            <p:txBody>
              <a:bodyPr/>
              <a:lstStyle/>
              <a:p>
                <a:endParaRPr lang="en-US"/>
              </a:p>
            </p:txBody>
          </p:sp>
          <p:sp>
            <p:nvSpPr>
              <p:cNvPr id="47498" name="Line 264"/>
              <p:cNvSpPr>
                <a:spLocks noChangeShapeType="1"/>
              </p:cNvSpPr>
              <p:nvPr/>
            </p:nvSpPr>
            <p:spPr bwMode="auto">
              <a:xfrm>
                <a:off x="6331" y="2796"/>
                <a:ext cx="1" cy="43"/>
              </a:xfrm>
              <a:prstGeom prst="line">
                <a:avLst/>
              </a:prstGeom>
              <a:noFill/>
              <a:ln w="3175">
                <a:solidFill>
                  <a:srgbClr val="00FF00"/>
                </a:solidFill>
                <a:round/>
                <a:headEnd/>
                <a:tailEnd/>
              </a:ln>
            </p:spPr>
            <p:txBody>
              <a:bodyPr/>
              <a:lstStyle/>
              <a:p>
                <a:endParaRPr lang="en-US"/>
              </a:p>
            </p:txBody>
          </p:sp>
          <p:sp>
            <p:nvSpPr>
              <p:cNvPr id="47499" name="Line 265"/>
              <p:cNvSpPr>
                <a:spLocks noChangeShapeType="1"/>
              </p:cNvSpPr>
              <p:nvPr/>
            </p:nvSpPr>
            <p:spPr bwMode="auto">
              <a:xfrm>
                <a:off x="6327" y="2839"/>
                <a:ext cx="9" cy="1"/>
              </a:xfrm>
              <a:prstGeom prst="line">
                <a:avLst/>
              </a:prstGeom>
              <a:noFill/>
              <a:ln w="3175">
                <a:solidFill>
                  <a:srgbClr val="00FF00"/>
                </a:solidFill>
                <a:round/>
                <a:headEnd/>
                <a:tailEnd/>
              </a:ln>
            </p:spPr>
            <p:txBody>
              <a:bodyPr/>
              <a:lstStyle/>
              <a:p>
                <a:endParaRPr lang="en-US"/>
              </a:p>
            </p:txBody>
          </p:sp>
          <p:sp>
            <p:nvSpPr>
              <p:cNvPr id="47500" name="Freeform 266"/>
              <p:cNvSpPr>
                <a:spLocks/>
              </p:cNvSpPr>
              <p:nvPr/>
            </p:nvSpPr>
            <p:spPr bwMode="auto">
              <a:xfrm>
                <a:off x="5333" y="2749"/>
                <a:ext cx="998" cy="164"/>
              </a:xfrm>
              <a:custGeom>
                <a:avLst/>
                <a:gdLst>
                  <a:gd name="T0" fmla="*/ 0 w 3295"/>
                  <a:gd name="T1" fmla="*/ 0 h 360"/>
                  <a:gd name="T2" fmla="*/ 4 w 3295"/>
                  <a:gd name="T3" fmla="*/ 6 h 360"/>
                  <a:gd name="T4" fmla="*/ 8 w 3295"/>
                  <a:gd name="T5" fmla="*/ 9 h 360"/>
                  <a:gd name="T6" fmla="*/ 12 w 3295"/>
                  <a:gd name="T7" fmla="*/ 3 h 360"/>
                  <a:gd name="T8" fmla="*/ 16 w 3295"/>
                  <a:gd name="T9" fmla="*/ 12 h 360"/>
                  <a:gd name="T10" fmla="*/ 20 w 3295"/>
                  <a:gd name="T11" fmla="*/ 15 h 360"/>
                  <a:gd name="T12" fmla="*/ 24 w 3295"/>
                  <a:gd name="T13" fmla="*/ 8 h 360"/>
                  <a:gd name="T14" fmla="*/ 28 w 3295"/>
                  <a:gd name="T15" fmla="*/ 7 h 360"/>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360"/>
                  <a:gd name="T26" fmla="*/ 3295 w 3295"/>
                  <a:gd name="T27" fmla="*/ 360 h 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360">
                    <a:moveTo>
                      <a:pt x="0" y="0"/>
                    </a:moveTo>
                    <a:lnTo>
                      <a:pt x="471" y="148"/>
                    </a:lnTo>
                    <a:lnTo>
                      <a:pt x="941" y="200"/>
                    </a:lnTo>
                    <a:lnTo>
                      <a:pt x="1412" y="77"/>
                    </a:lnTo>
                    <a:lnTo>
                      <a:pt x="1883" y="283"/>
                    </a:lnTo>
                    <a:lnTo>
                      <a:pt x="2354" y="360"/>
                    </a:lnTo>
                    <a:lnTo>
                      <a:pt x="2824" y="192"/>
                    </a:lnTo>
                    <a:lnTo>
                      <a:pt x="3295" y="169"/>
                    </a:lnTo>
                  </a:path>
                </a:pathLst>
              </a:custGeom>
              <a:noFill/>
              <a:ln w="3175">
                <a:solidFill>
                  <a:srgbClr val="0000FF"/>
                </a:solidFill>
                <a:round/>
                <a:headEnd/>
                <a:tailEnd/>
              </a:ln>
            </p:spPr>
            <p:txBody>
              <a:bodyPr/>
              <a:lstStyle/>
              <a:p>
                <a:endParaRPr lang="en-US"/>
              </a:p>
            </p:txBody>
          </p:sp>
          <p:sp>
            <p:nvSpPr>
              <p:cNvPr id="47501" name="Line 267"/>
              <p:cNvSpPr>
                <a:spLocks noChangeShapeType="1"/>
              </p:cNvSpPr>
              <p:nvPr/>
            </p:nvSpPr>
            <p:spPr bwMode="auto">
              <a:xfrm flipV="1">
                <a:off x="5333" y="2739"/>
                <a:ext cx="1" cy="10"/>
              </a:xfrm>
              <a:prstGeom prst="line">
                <a:avLst/>
              </a:prstGeom>
              <a:noFill/>
              <a:ln w="3175">
                <a:solidFill>
                  <a:srgbClr val="0000FF"/>
                </a:solidFill>
                <a:round/>
                <a:headEnd/>
                <a:tailEnd/>
              </a:ln>
            </p:spPr>
            <p:txBody>
              <a:bodyPr/>
              <a:lstStyle/>
              <a:p>
                <a:endParaRPr lang="en-US"/>
              </a:p>
            </p:txBody>
          </p:sp>
          <p:sp>
            <p:nvSpPr>
              <p:cNvPr id="47502" name="Line 268"/>
              <p:cNvSpPr>
                <a:spLocks noChangeShapeType="1"/>
              </p:cNvSpPr>
              <p:nvPr/>
            </p:nvSpPr>
            <p:spPr bwMode="auto">
              <a:xfrm>
                <a:off x="5328" y="2739"/>
                <a:ext cx="9" cy="1"/>
              </a:xfrm>
              <a:prstGeom prst="line">
                <a:avLst/>
              </a:prstGeom>
              <a:noFill/>
              <a:ln w="3175">
                <a:solidFill>
                  <a:srgbClr val="0000FF"/>
                </a:solidFill>
                <a:round/>
                <a:headEnd/>
                <a:tailEnd/>
              </a:ln>
            </p:spPr>
            <p:txBody>
              <a:bodyPr/>
              <a:lstStyle/>
              <a:p>
                <a:endParaRPr lang="en-US"/>
              </a:p>
            </p:txBody>
          </p:sp>
          <p:sp>
            <p:nvSpPr>
              <p:cNvPr id="47503" name="Line 269"/>
              <p:cNvSpPr>
                <a:spLocks noChangeShapeType="1"/>
              </p:cNvSpPr>
              <p:nvPr/>
            </p:nvSpPr>
            <p:spPr bwMode="auto">
              <a:xfrm flipV="1">
                <a:off x="5476" y="2805"/>
                <a:ext cx="1" cy="12"/>
              </a:xfrm>
              <a:prstGeom prst="line">
                <a:avLst/>
              </a:prstGeom>
              <a:noFill/>
              <a:ln w="3175">
                <a:solidFill>
                  <a:srgbClr val="0000FF"/>
                </a:solidFill>
                <a:round/>
                <a:headEnd/>
                <a:tailEnd/>
              </a:ln>
            </p:spPr>
            <p:txBody>
              <a:bodyPr/>
              <a:lstStyle/>
              <a:p>
                <a:endParaRPr lang="en-US"/>
              </a:p>
            </p:txBody>
          </p:sp>
          <p:sp>
            <p:nvSpPr>
              <p:cNvPr id="47504" name="Line 270"/>
              <p:cNvSpPr>
                <a:spLocks noChangeShapeType="1"/>
              </p:cNvSpPr>
              <p:nvPr/>
            </p:nvSpPr>
            <p:spPr bwMode="auto">
              <a:xfrm>
                <a:off x="5472" y="2805"/>
                <a:ext cx="8" cy="1"/>
              </a:xfrm>
              <a:prstGeom prst="line">
                <a:avLst/>
              </a:prstGeom>
              <a:noFill/>
              <a:ln w="3175">
                <a:solidFill>
                  <a:srgbClr val="0000FF"/>
                </a:solidFill>
                <a:round/>
                <a:headEnd/>
                <a:tailEnd/>
              </a:ln>
            </p:spPr>
            <p:txBody>
              <a:bodyPr/>
              <a:lstStyle/>
              <a:p>
                <a:endParaRPr lang="en-US"/>
              </a:p>
            </p:txBody>
          </p:sp>
          <p:sp>
            <p:nvSpPr>
              <p:cNvPr id="47505" name="Line 271"/>
              <p:cNvSpPr>
                <a:spLocks noChangeShapeType="1"/>
              </p:cNvSpPr>
              <p:nvPr/>
            </p:nvSpPr>
            <p:spPr bwMode="auto">
              <a:xfrm flipV="1">
                <a:off x="5617" y="2795"/>
                <a:ext cx="1" cy="45"/>
              </a:xfrm>
              <a:prstGeom prst="line">
                <a:avLst/>
              </a:prstGeom>
              <a:noFill/>
              <a:ln w="3175">
                <a:solidFill>
                  <a:srgbClr val="0000FF"/>
                </a:solidFill>
                <a:round/>
                <a:headEnd/>
                <a:tailEnd/>
              </a:ln>
            </p:spPr>
            <p:txBody>
              <a:bodyPr/>
              <a:lstStyle/>
              <a:p>
                <a:endParaRPr lang="en-US"/>
              </a:p>
            </p:txBody>
          </p:sp>
          <p:sp>
            <p:nvSpPr>
              <p:cNvPr id="47506" name="Line 272"/>
              <p:cNvSpPr>
                <a:spLocks noChangeShapeType="1"/>
              </p:cNvSpPr>
              <p:nvPr/>
            </p:nvSpPr>
            <p:spPr bwMode="auto">
              <a:xfrm>
                <a:off x="5614" y="2795"/>
                <a:ext cx="8" cy="1"/>
              </a:xfrm>
              <a:prstGeom prst="line">
                <a:avLst/>
              </a:prstGeom>
              <a:noFill/>
              <a:ln w="3175">
                <a:solidFill>
                  <a:srgbClr val="0000FF"/>
                </a:solidFill>
                <a:round/>
                <a:headEnd/>
                <a:tailEnd/>
              </a:ln>
            </p:spPr>
            <p:txBody>
              <a:bodyPr/>
              <a:lstStyle/>
              <a:p>
                <a:endParaRPr lang="en-US"/>
              </a:p>
            </p:txBody>
          </p:sp>
          <p:sp>
            <p:nvSpPr>
              <p:cNvPr id="47507" name="Line 273"/>
              <p:cNvSpPr>
                <a:spLocks noChangeShapeType="1"/>
              </p:cNvSpPr>
              <p:nvPr/>
            </p:nvSpPr>
            <p:spPr bwMode="auto">
              <a:xfrm flipV="1">
                <a:off x="5760" y="2700"/>
                <a:ext cx="1" cy="84"/>
              </a:xfrm>
              <a:prstGeom prst="line">
                <a:avLst/>
              </a:prstGeom>
              <a:noFill/>
              <a:ln w="3175">
                <a:solidFill>
                  <a:srgbClr val="0000FF"/>
                </a:solidFill>
                <a:round/>
                <a:headEnd/>
                <a:tailEnd/>
              </a:ln>
            </p:spPr>
            <p:txBody>
              <a:bodyPr/>
              <a:lstStyle/>
              <a:p>
                <a:endParaRPr lang="en-US"/>
              </a:p>
            </p:txBody>
          </p:sp>
          <p:sp>
            <p:nvSpPr>
              <p:cNvPr id="47508" name="Line 274"/>
              <p:cNvSpPr>
                <a:spLocks noChangeShapeType="1"/>
              </p:cNvSpPr>
              <p:nvPr/>
            </p:nvSpPr>
            <p:spPr bwMode="auto">
              <a:xfrm>
                <a:off x="5757" y="2700"/>
                <a:ext cx="7" cy="1"/>
              </a:xfrm>
              <a:prstGeom prst="line">
                <a:avLst/>
              </a:prstGeom>
              <a:noFill/>
              <a:ln w="3175">
                <a:solidFill>
                  <a:srgbClr val="0000FF"/>
                </a:solidFill>
                <a:round/>
                <a:headEnd/>
                <a:tailEnd/>
              </a:ln>
            </p:spPr>
            <p:txBody>
              <a:bodyPr/>
              <a:lstStyle/>
              <a:p>
                <a:endParaRPr lang="en-US"/>
              </a:p>
            </p:txBody>
          </p:sp>
          <p:sp>
            <p:nvSpPr>
              <p:cNvPr id="47509" name="Line 275"/>
              <p:cNvSpPr>
                <a:spLocks noChangeShapeType="1"/>
              </p:cNvSpPr>
              <p:nvPr/>
            </p:nvSpPr>
            <p:spPr bwMode="auto">
              <a:xfrm flipV="1">
                <a:off x="5903" y="2816"/>
                <a:ext cx="1" cy="62"/>
              </a:xfrm>
              <a:prstGeom prst="line">
                <a:avLst/>
              </a:prstGeom>
              <a:noFill/>
              <a:ln w="3175">
                <a:solidFill>
                  <a:srgbClr val="0000FF"/>
                </a:solidFill>
                <a:round/>
                <a:headEnd/>
                <a:tailEnd/>
              </a:ln>
            </p:spPr>
            <p:txBody>
              <a:bodyPr/>
              <a:lstStyle/>
              <a:p>
                <a:endParaRPr lang="en-US"/>
              </a:p>
            </p:txBody>
          </p:sp>
          <p:sp>
            <p:nvSpPr>
              <p:cNvPr id="47510" name="Line 276"/>
              <p:cNvSpPr>
                <a:spLocks noChangeShapeType="1"/>
              </p:cNvSpPr>
              <p:nvPr/>
            </p:nvSpPr>
            <p:spPr bwMode="auto">
              <a:xfrm>
                <a:off x="5900" y="2816"/>
                <a:ext cx="7" cy="1"/>
              </a:xfrm>
              <a:prstGeom prst="line">
                <a:avLst/>
              </a:prstGeom>
              <a:noFill/>
              <a:ln w="3175">
                <a:solidFill>
                  <a:srgbClr val="0000FF"/>
                </a:solidFill>
                <a:round/>
                <a:headEnd/>
                <a:tailEnd/>
              </a:ln>
            </p:spPr>
            <p:txBody>
              <a:bodyPr/>
              <a:lstStyle/>
              <a:p>
                <a:endParaRPr lang="en-US"/>
              </a:p>
            </p:txBody>
          </p:sp>
          <p:sp>
            <p:nvSpPr>
              <p:cNvPr id="47511" name="Line 277"/>
              <p:cNvSpPr>
                <a:spLocks noChangeShapeType="1"/>
              </p:cNvSpPr>
              <p:nvPr/>
            </p:nvSpPr>
            <p:spPr bwMode="auto">
              <a:xfrm flipV="1">
                <a:off x="6046" y="2843"/>
                <a:ext cx="1" cy="70"/>
              </a:xfrm>
              <a:prstGeom prst="line">
                <a:avLst/>
              </a:prstGeom>
              <a:noFill/>
              <a:ln w="3175">
                <a:solidFill>
                  <a:srgbClr val="0000FF"/>
                </a:solidFill>
                <a:round/>
                <a:headEnd/>
                <a:tailEnd/>
              </a:ln>
            </p:spPr>
            <p:txBody>
              <a:bodyPr/>
              <a:lstStyle/>
              <a:p>
                <a:endParaRPr lang="en-US"/>
              </a:p>
            </p:txBody>
          </p:sp>
          <p:sp>
            <p:nvSpPr>
              <p:cNvPr id="47512" name="Line 278"/>
              <p:cNvSpPr>
                <a:spLocks noChangeShapeType="1"/>
              </p:cNvSpPr>
              <p:nvPr/>
            </p:nvSpPr>
            <p:spPr bwMode="auto">
              <a:xfrm>
                <a:off x="6042" y="2843"/>
                <a:ext cx="8" cy="1"/>
              </a:xfrm>
              <a:prstGeom prst="line">
                <a:avLst/>
              </a:prstGeom>
              <a:noFill/>
              <a:ln w="3175">
                <a:solidFill>
                  <a:srgbClr val="0000FF"/>
                </a:solidFill>
                <a:round/>
                <a:headEnd/>
                <a:tailEnd/>
              </a:ln>
            </p:spPr>
            <p:txBody>
              <a:bodyPr/>
              <a:lstStyle/>
              <a:p>
                <a:endParaRPr lang="en-US"/>
              </a:p>
            </p:txBody>
          </p:sp>
          <p:sp>
            <p:nvSpPr>
              <p:cNvPr id="47513" name="Line 279"/>
              <p:cNvSpPr>
                <a:spLocks noChangeShapeType="1"/>
              </p:cNvSpPr>
              <p:nvPr/>
            </p:nvSpPr>
            <p:spPr bwMode="auto">
              <a:xfrm flipV="1">
                <a:off x="6188" y="2788"/>
                <a:ext cx="1" cy="50"/>
              </a:xfrm>
              <a:prstGeom prst="line">
                <a:avLst/>
              </a:prstGeom>
              <a:noFill/>
              <a:ln w="3175">
                <a:solidFill>
                  <a:srgbClr val="0000FF"/>
                </a:solidFill>
                <a:round/>
                <a:headEnd/>
                <a:tailEnd/>
              </a:ln>
            </p:spPr>
            <p:txBody>
              <a:bodyPr/>
              <a:lstStyle/>
              <a:p>
                <a:endParaRPr lang="en-US"/>
              </a:p>
            </p:txBody>
          </p:sp>
          <p:sp>
            <p:nvSpPr>
              <p:cNvPr id="47514" name="Line 280"/>
              <p:cNvSpPr>
                <a:spLocks noChangeShapeType="1"/>
              </p:cNvSpPr>
              <p:nvPr/>
            </p:nvSpPr>
            <p:spPr bwMode="auto">
              <a:xfrm>
                <a:off x="6184" y="2788"/>
                <a:ext cx="8" cy="1"/>
              </a:xfrm>
              <a:prstGeom prst="line">
                <a:avLst/>
              </a:prstGeom>
              <a:noFill/>
              <a:ln w="3175">
                <a:solidFill>
                  <a:srgbClr val="0000FF"/>
                </a:solidFill>
                <a:round/>
                <a:headEnd/>
                <a:tailEnd/>
              </a:ln>
            </p:spPr>
            <p:txBody>
              <a:bodyPr/>
              <a:lstStyle/>
              <a:p>
                <a:endParaRPr lang="en-US"/>
              </a:p>
            </p:txBody>
          </p:sp>
          <p:sp>
            <p:nvSpPr>
              <p:cNvPr id="47515" name="Line 281"/>
              <p:cNvSpPr>
                <a:spLocks noChangeShapeType="1"/>
              </p:cNvSpPr>
              <p:nvPr/>
            </p:nvSpPr>
            <p:spPr bwMode="auto">
              <a:xfrm flipV="1">
                <a:off x="6331" y="2777"/>
                <a:ext cx="1" cy="49"/>
              </a:xfrm>
              <a:prstGeom prst="line">
                <a:avLst/>
              </a:prstGeom>
              <a:noFill/>
              <a:ln w="3175">
                <a:solidFill>
                  <a:srgbClr val="0000FF"/>
                </a:solidFill>
                <a:round/>
                <a:headEnd/>
                <a:tailEnd/>
              </a:ln>
            </p:spPr>
            <p:txBody>
              <a:bodyPr/>
              <a:lstStyle/>
              <a:p>
                <a:endParaRPr lang="en-US"/>
              </a:p>
            </p:txBody>
          </p:sp>
          <p:sp>
            <p:nvSpPr>
              <p:cNvPr id="47516" name="Line 282"/>
              <p:cNvSpPr>
                <a:spLocks noChangeShapeType="1"/>
              </p:cNvSpPr>
              <p:nvPr/>
            </p:nvSpPr>
            <p:spPr bwMode="auto">
              <a:xfrm>
                <a:off x="6327" y="2777"/>
                <a:ext cx="9" cy="1"/>
              </a:xfrm>
              <a:prstGeom prst="line">
                <a:avLst/>
              </a:prstGeom>
              <a:noFill/>
              <a:ln w="3175">
                <a:solidFill>
                  <a:srgbClr val="0000FF"/>
                </a:solidFill>
                <a:round/>
                <a:headEnd/>
                <a:tailEnd/>
              </a:ln>
            </p:spPr>
            <p:txBody>
              <a:bodyPr/>
              <a:lstStyle/>
              <a:p>
                <a:endParaRPr lang="en-US"/>
              </a:p>
            </p:txBody>
          </p:sp>
          <p:sp>
            <p:nvSpPr>
              <p:cNvPr id="47517" name="Line 283"/>
              <p:cNvSpPr>
                <a:spLocks noChangeShapeType="1"/>
              </p:cNvSpPr>
              <p:nvPr/>
            </p:nvSpPr>
            <p:spPr bwMode="auto">
              <a:xfrm>
                <a:off x="5333" y="2749"/>
                <a:ext cx="1" cy="12"/>
              </a:xfrm>
              <a:prstGeom prst="line">
                <a:avLst/>
              </a:prstGeom>
              <a:noFill/>
              <a:ln w="3175">
                <a:solidFill>
                  <a:srgbClr val="0000FF"/>
                </a:solidFill>
                <a:round/>
                <a:headEnd/>
                <a:tailEnd/>
              </a:ln>
            </p:spPr>
            <p:txBody>
              <a:bodyPr/>
              <a:lstStyle/>
              <a:p>
                <a:endParaRPr lang="en-US"/>
              </a:p>
            </p:txBody>
          </p:sp>
          <p:sp>
            <p:nvSpPr>
              <p:cNvPr id="47518" name="Line 284"/>
              <p:cNvSpPr>
                <a:spLocks noChangeShapeType="1"/>
              </p:cNvSpPr>
              <p:nvPr/>
            </p:nvSpPr>
            <p:spPr bwMode="auto">
              <a:xfrm>
                <a:off x="5328" y="2761"/>
                <a:ext cx="9" cy="1"/>
              </a:xfrm>
              <a:prstGeom prst="line">
                <a:avLst/>
              </a:prstGeom>
              <a:noFill/>
              <a:ln w="3175">
                <a:solidFill>
                  <a:srgbClr val="0000FF"/>
                </a:solidFill>
                <a:round/>
                <a:headEnd/>
                <a:tailEnd/>
              </a:ln>
            </p:spPr>
            <p:txBody>
              <a:bodyPr/>
              <a:lstStyle/>
              <a:p>
                <a:endParaRPr lang="en-US"/>
              </a:p>
            </p:txBody>
          </p:sp>
          <p:sp>
            <p:nvSpPr>
              <p:cNvPr id="47519" name="Line 285"/>
              <p:cNvSpPr>
                <a:spLocks noChangeShapeType="1"/>
              </p:cNvSpPr>
              <p:nvPr/>
            </p:nvSpPr>
            <p:spPr bwMode="auto">
              <a:xfrm>
                <a:off x="5476" y="2817"/>
                <a:ext cx="1" cy="11"/>
              </a:xfrm>
              <a:prstGeom prst="line">
                <a:avLst/>
              </a:prstGeom>
              <a:noFill/>
              <a:ln w="3175">
                <a:solidFill>
                  <a:srgbClr val="0000FF"/>
                </a:solidFill>
                <a:round/>
                <a:headEnd/>
                <a:tailEnd/>
              </a:ln>
            </p:spPr>
            <p:txBody>
              <a:bodyPr/>
              <a:lstStyle/>
              <a:p>
                <a:endParaRPr lang="en-US"/>
              </a:p>
            </p:txBody>
          </p:sp>
          <p:sp>
            <p:nvSpPr>
              <p:cNvPr id="47520" name="Line 286"/>
              <p:cNvSpPr>
                <a:spLocks noChangeShapeType="1"/>
              </p:cNvSpPr>
              <p:nvPr/>
            </p:nvSpPr>
            <p:spPr bwMode="auto">
              <a:xfrm>
                <a:off x="5472" y="2828"/>
                <a:ext cx="8" cy="1"/>
              </a:xfrm>
              <a:prstGeom prst="line">
                <a:avLst/>
              </a:prstGeom>
              <a:noFill/>
              <a:ln w="3175">
                <a:solidFill>
                  <a:srgbClr val="0000FF"/>
                </a:solidFill>
                <a:round/>
                <a:headEnd/>
                <a:tailEnd/>
              </a:ln>
            </p:spPr>
            <p:txBody>
              <a:bodyPr/>
              <a:lstStyle/>
              <a:p>
                <a:endParaRPr lang="en-US"/>
              </a:p>
            </p:txBody>
          </p:sp>
          <p:sp>
            <p:nvSpPr>
              <p:cNvPr id="47521" name="Line 287"/>
              <p:cNvSpPr>
                <a:spLocks noChangeShapeType="1"/>
              </p:cNvSpPr>
              <p:nvPr/>
            </p:nvSpPr>
            <p:spPr bwMode="auto">
              <a:xfrm>
                <a:off x="5617" y="2840"/>
                <a:ext cx="1" cy="47"/>
              </a:xfrm>
              <a:prstGeom prst="line">
                <a:avLst/>
              </a:prstGeom>
              <a:noFill/>
              <a:ln w="3175">
                <a:solidFill>
                  <a:srgbClr val="0000FF"/>
                </a:solidFill>
                <a:round/>
                <a:headEnd/>
                <a:tailEnd/>
              </a:ln>
            </p:spPr>
            <p:txBody>
              <a:bodyPr/>
              <a:lstStyle/>
              <a:p>
                <a:endParaRPr lang="en-US"/>
              </a:p>
            </p:txBody>
          </p:sp>
          <p:sp>
            <p:nvSpPr>
              <p:cNvPr id="47522" name="Line 288"/>
              <p:cNvSpPr>
                <a:spLocks noChangeShapeType="1"/>
              </p:cNvSpPr>
              <p:nvPr/>
            </p:nvSpPr>
            <p:spPr bwMode="auto">
              <a:xfrm>
                <a:off x="5614" y="2887"/>
                <a:ext cx="8" cy="1"/>
              </a:xfrm>
              <a:prstGeom prst="line">
                <a:avLst/>
              </a:prstGeom>
              <a:noFill/>
              <a:ln w="3175">
                <a:solidFill>
                  <a:srgbClr val="0000FF"/>
                </a:solidFill>
                <a:round/>
                <a:headEnd/>
                <a:tailEnd/>
              </a:ln>
            </p:spPr>
            <p:txBody>
              <a:bodyPr/>
              <a:lstStyle/>
              <a:p>
                <a:endParaRPr lang="en-US"/>
              </a:p>
            </p:txBody>
          </p:sp>
          <p:sp>
            <p:nvSpPr>
              <p:cNvPr id="47523" name="Line 289"/>
              <p:cNvSpPr>
                <a:spLocks noChangeShapeType="1"/>
              </p:cNvSpPr>
              <p:nvPr/>
            </p:nvSpPr>
            <p:spPr bwMode="auto">
              <a:xfrm>
                <a:off x="5760" y="2784"/>
                <a:ext cx="1" cy="84"/>
              </a:xfrm>
              <a:prstGeom prst="line">
                <a:avLst/>
              </a:prstGeom>
              <a:noFill/>
              <a:ln w="3175">
                <a:solidFill>
                  <a:srgbClr val="0000FF"/>
                </a:solidFill>
                <a:round/>
                <a:headEnd/>
                <a:tailEnd/>
              </a:ln>
            </p:spPr>
            <p:txBody>
              <a:bodyPr/>
              <a:lstStyle/>
              <a:p>
                <a:endParaRPr lang="en-US"/>
              </a:p>
            </p:txBody>
          </p:sp>
          <p:sp>
            <p:nvSpPr>
              <p:cNvPr id="47524" name="Line 290"/>
              <p:cNvSpPr>
                <a:spLocks noChangeShapeType="1"/>
              </p:cNvSpPr>
              <p:nvPr/>
            </p:nvSpPr>
            <p:spPr bwMode="auto">
              <a:xfrm>
                <a:off x="5757" y="2868"/>
                <a:ext cx="7" cy="2"/>
              </a:xfrm>
              <a:prstGeom prst="line">
                <a:avLst/>
              </a:prstGeom>
              <a:noFill/>
              <a:ln w="3175">
                <a:solidFill>
                  <a:srgbClr val="0000FF"/>
                </a:solidFill>
                <a:round/>
                <a:headEnd/>
                <a:tailEnd/>
              </a:ln>
            </p:spPr>
            <p:txBody>
              <a:bodyPr/>
              <a:lstStyle/>
              <a:p>
                <a:endParaRPr lang="en-US"/>
              </a:p>
            </p:txBody>
          </p:sp>
          <p:sp>
            <p:nvSpPr>
              <p:cNvPr id="47525" name="Line 291"/>
              <p:cNvSpPr>
                <a:spLocks noChangeShapeType="1"/>
              </p:cNvSpPr>
              <p:nvPr/>
            </p:nvSpPr>
            <p:spPr bwMode="auto">
              <a:xfrm>
                <a:off x="5903" y="2878"/>
                <a:ext cx="1" cy="63"/>
              </a:xfrm>
              <a:prstGeom prst="line">
                <a:avLst/>
              </a:prstGeom>
              <a:noFill/>
              <a:ln w="3175">
                <a:solidFill>
                  <a:srgbClr val="0000FF"/>
                </a:solidFill>
                <a:round/>
                <a:headEnd/>
                <a:tailEnd/>
              </a:ln>
            </p:spPr>
            <p:txBody>
              <a:bodyPr/>
              <a:lstStyle/>
              <a:p>
                <a:endParaRPr lang="en-US"/>
              </a:p>
            </p:txBody>
          </p:sp>
          <p:sp>
            <p:nvSpPr>
              <p:cNvPr id="47526" name="Line 292"/>
              <p:cNvSpPr>
                <a:spLocks noChangeShapeType="1"/>
              </p:cNvSpPr>
              <p:nvPr/>
            </p:nvSpPr>
            <p:spPr bwMode="auto">
              <a:xfrm>
                <a:off x="5900" y="2941"/>
                <a:ext cx="7" cy="2"/>
              </a:xfrm>
              <a:prstGeom prst="line">
                <a:avLst/>
              </a:prstGeom>
              <a:noFill/>
              <a:ln w="3175">
                <a:solidFill>
                  <a:srgbClr val="0000FF"/>
                </a:solidFill>
                <a:round/>
                <a:headEnd/>
                <a:tailEnd/>
              </a:ln>
            </p:spPr>
            <p:txBody>
              <a:bodyPr/>
              <a:lstStyle/>
              <a:p>
                <a:endParaRPr lang="en-US"/>
              </a:p>
            </p:txBody>
          </p:sp>
          <p:sp>
            <p:nvSpPr>
              <p:cNvPr id="47527" name="Line 293"/>
              <p:cNvSpPr>
                <a:spLocks noChangeShapeType="1"/>
              </p:cNvSpPr>
              <p:nvPr/>
            </p:nvSpPr>
            <p:spPr bwMode="auto">
              <a:xfrm>
                <a:off x="6046" y="2913"/>
                <a:ext cx="1" cy="71"/>
              </a:xfrm>
              <a:prstGeom prst="line">
                <a:avLst/>
              </a:prstGeom>
              <a:noFill/>
              <a:ln w="3175">
                <a:solidFill>
                  <a:srgbClr val="0000FF"/>
                </a:solidFill>
                <a:round/>
                <a:headEnd/>
                <a:tailEnd/>
              </a:ln>
            </p:spPr>
            <p:txBody>
              <a:bodyPr/>
              <a:lstStyle/>
              <a:p>
                <a:endParaRPr lang="en-US"/>
              </a:p>
            </p:txBody>
          </p:sp>
          <p:sp>
            <p:nvSpPr>
              <p:cNvPr id="47528" name="Line 294"/>
              <p:cNvSpPr>
                <a:spLocks noChangeShapeType="1"/>
              </p:cNvSpPr>
              <p:nvPr/>
            </p:nvSpPr>
            <p:spPr bwMode="auto">
              <a:xfrm>
                <a:off x="6042" y="2984"/>
                <a:ext cx="8" cy="1"/>
              </a:xfrm>
              <a:prstGeom prst="line">
                <a:avLst/>
              </a:prstGeom>
              <a:noFill/>
              <a:ln w="3175">
                <a:solidFill>
                  <a:srgbClr val="0000FF"/>
                </a:solidFill>
                <a:round/>
                <a:headEnd/>
                <a:tailEnd/>
              </a:ln>
            </p:spPr>
            <p:txBody>
              <a:bodyPr/>
              <a:lstStyle/>
              <a:p>
                <a:endParaRPr lang="en-US"/>
              </a:p>
            </p:txBody>
          </p:sp>
          <p:sp>
            <p:nvSpPr>
              <p:cNvPr id="47529" name="Line 295"/>
              <p:cNvSpPr>
                <a:spLocks noChangeShapeType="1"/>
              </p:cNvSpPr>
              <p:nvPr/>
            </p:nvSpPr>
            <p:spPr bwMode="auto">
              <a:xfrm>
                <a:off x="6188" y="2838"/>
                <a:ext cx="1" cy="47"/>
              </a:xfrm>
              <a:prstGeom prst="line">
                <a:avLst/>
              </a:prstGeom>
              <a:noFill/>
              <a:ln w="3175">
                <a:solidFill>
                  <a:srgbClr val="0000FF"/>
                </a:solidFill>
                <a:round/>
                <a:headEnd/>
                <a:tailEnd/>
              </a:ln>
            </p:spPr>
            <p:txBody>
              <a:bodyPr/>
              <a:lstStyle/>
              <a:p>
                <a:endParaRPr lang="en-US"/>
              </a:p>
            </p:txBody>
          </p:sp>
          <p:sp>
            <p:nvSpPr>
              <p:cNvPr id="47530" name="Line 296"/>
              <p:cNvSpPr>
                <a:spLocks noChangeShapeType="1"/>
              </p:cNvSpPr>
              <p:nvPr/>
            </p:nvSpPr>
            <p:spPr bwMode="auto">
              <a:xfrm>
                <a:off x="6184" y="2885"/>
                <a:ext cx="8" cy="2"/>
              </a:xfrm>
              <a:prstGeom prst="line">
                <a:avLst/>
              </a:prstGeom>
              <a:noFill/>
              <a:ln w="3175">
                <a:solidFill>
                  <a:srgbClr val="0000FF"/>
                </a:solidFill>
                <a:round/>
                <a:headEnd/>
                <a:tailEnd/>
              </a:ln>
            </p:spPr>
            <p:txBody>
              <a:bodyPr/>
              <a:lstStyle/>
              <a:p>
                <a:endParaRPr lang="en-US"/>
              </a:p>
            </p:txBody>
          </p:sp>
          <p:sp>
            <p:nvSpPr>
              <p:cNvPr id="47531" name="Line 297"/>
              <p:cNvSpPr>
                <a:spLocks noChangeShapeType="1"/>
              </p:cNvSpPr>
              <p:nvPr/>
            </p:nvSpPr>
            <p:spPr bwMode="auto">
              <a:xfrm>
                <a:off x="6331" y="2826"/>
                <a:ext cx="1" cy="51"/>
              </a:xfrm>
              <a:prstGeom prst="line">
                <a:avLst/>
              </a:prstGeom>
              <a:noFill/>
              <a:ln w="3175">
                <a:solidFill>
                  <a:srgbClr val="0000FF"/>
                </a:solidFill>
                <a:round/>
                <a:headEnd/>
                <a:tailEnd/>
              </a:ln>
            </p:spPr>
            <p:txBody>
              <a:bodyPr/>
              <a:lstStyle/>
              <a:p>
                <a:endParaRPr lang="en-US"/>
              </a:p>
            </p:txBody>
          </p:sp>
          <p:sp>
            <p:nvSpPr>
              <p:cNvPr id="47532" name="Line 298"/>
              <p:cNvSpPr>
                <a:spLocks noChangeShapeType="1"/>
              </p:cNvSpPr>
              <p:nvPr/>
            </p:nvSpPr>
            <p:spPr bwMode="auto">
              <a:xfrm>
                <a:off x="6327" y="2877"/>
                <a:ext cx="9" cy="1"/>
              </a:xfrm>
              <a:prstGeom prst="line">
                <a:avLst/>
              </a:prstGeom>
              <a:noFill/>
              <a:ln w="3175">
                <a:solidFill>
                  <a:srgbClr val="0000FF"/>
                </a:solidFill>
                <a:round/>
                <a:headEnd/>
                <a:tailEnd/>
              </a:ln>
            </p:spPr>
            <p:txBody>
              <a:bodyPr/>
              <a:lstStyle/>
              <a:p>
                <a:endParaRPr lang="en-US"/>
              </a:p>
            </p:txBody>
          </p:sp>
          <p:sp>
            <p:nvSpPr>
              <p:cNvPr id="47533" name="Oval 299"/>
              <p:cNvSpPr>
                <a:spLocks noChangeArrowheads="1"/>
              </p:cNvSpPr>
              <p:nvPr/>
            </p:nvSpPr>
            <p:spPr bwMode="auto">
              <a:xfrm>
                <a:off x="5328" y="2770"/>
                <a:ext cx="9" cy="13"/>
              </a:xfrm>
              <a:prstGeom prst="ellipse">
                <a:avLst/>
              </a:prstGeom>
              <a:solidFill>
                <a:srgbClr val="FF0000"/>
              </a:solidFill>
              <a:ln w="3175">
                <a:solidFill>
                  <a:srgbClr val="FF0000"/>
                </a:solidFill>
                <a:round/>
                <a:headEnd/>
                <a:tailEnd/>
              </a:ln>
            </p:spPr>
            <p:txBody>
              <a:bodyPr/>
              <a:lstStyle/>
              <a:p>
                <a:endParaRPr lang="en-US"/>
              </a:p>
            </p:txBody>
          </p:sp>
          <p:sp>
            <p:nvSpPr>
              <p:cNvPr id="47534" name="Oval 300"/>
              <p:cNvSpPr>
                <a:spLocks noChangeArrowheads="1"/>
              </p:cNvSpPr>
              <p:nvPr/>
            </p:nvSpPr>
            <p:spPr bwMode="auto">
              <a:xfrm>
                <a:off x="5472" y="2784"/>
                <a:ext cx="7" cy="12"/>
              </a:xfrm>
              <a:prstGeom prst="ellipse">
                <a:avLst/>
              </a:prstGeom>
              <a:solidFill>
                <a:srgbClr val="FF0000"/>
              </a:solidFill>
              <a:ln w="3175">
                <a:solidFill>
                  <a:srgbClr val="FF0000"/>
                </a:solidFill>
                <a:round/>
                <a:headEnd/>
                <a:tailEnd/>
              </a:ln>
            </p:spPr>
            <p:txBody>
              <a:bodyPr/>
              <a:lstStyle/>
              <a:p>
                <a:endParaRPr lang="en-US"/>
              </a:p>
            </p:txBody>
          </p:sp>
          <p:sp>
            <p:nvSpPr>
              <p:cNvPr id="47535" name="Oval 301"/>
              <p:cNvSpPr>
                <a:spLocks noChangeArrowheads="1"/>
              </p:cNvSpPr>
              <p:nvPr/>
            </p:nvSpPr>
            <p:spPr bwMode="auto">
              <a:xfrm>
                <a:off x="5614" y="2784"/>
                <a:ext cx="8" cy="12"/>
              </a:xfrm>
              <a:prstGeom prst="ellipse">
                <a:avLst/>
              </a:prstGeom>
              <a:solidFill>
                <a:srgbClr val="FF0000"/>
              </a:solidFill>
              <a:ln w="3175">
                <a:solidFill>
                  <a:srgbClr val="FF0000"/>
                </a:solidFill>
                <a:round/>
                <a:headEnd/>
                <a:tailEnd/>
              </a:ln>
            </p:spPr>
            <p:txBody>
              <a:bodyPr/>
              <a:lstStyle/>
              <a:p>
                <a:endParaRPr lang="en-US"/>
              </a:p>
            </p:txBody>
          </p:sp>
          <p:sp>
            <p:nvSpPr>
              <p:cNvPr id="47536" name="Oval 302"/>
              <p:cNvSpPr>
                <a:spLocks noChangeArrowheads="1"/>
              </p:cNvSpPr>
              <p:nvPr/>
            </p:nvSpPr>
            <p:spPr bwMode="auto">
              <a:xfrm>
                <a:off x="5757" y="2667"/>
                <a:ext cx="7" cy="12"/>
              </a:xfrm>
              <a:prstGeom prst="ellipse">
                <a:avLst/>
              </a:prstGeom>
              <a:solidFill>
                <a:srgbClr val="FF0000"/>
              </a:solidFill>
              <a:ln w="3175">
                <a:solidFill>
                  <a:srgbClr val="FF0000"/>
                </a:solidFill>
                <a:round/>
                <a:headEnd/>
                <a:tailEnd/>
              </a:ln>
            </p:spPr>
            <p:txBody>
              <a:bodyPr/>
              <a:lstStyle/>
              <a:p>
                <a:endParaRPr lang="en-US"/>
              </a:p>
            </p:txBody>
          </p:sp>
          <p:sp>
            <p:nvSpPr>
              <p:cNvPr id="47537" name="Oval 303"/>
              <p:cNvSpPr>
                <a:spLocks noChangeArrowheads="1"/>
              </p:cNvSpPr>
              <p:nvPr/>
            </p:nvSpPr>
            <p:spPr bwMode="auto">
              <a:xfrm>
                <a:off x="5900" y="2630"/>
                <a:ext cx="7" cy="12"/>
              </a:xfrm>
              <a:prstGeom prst="ellipse">
                <a:avLst/>
              </a:prstGeom>
              <a:solidFill>
                <a:srgbClr val="FF0000"/>
              </a:solidFill>
              <a:ln w="3175">
                <a:solidFill>
                  <a:srgbClr val="FF0000"/>
                </a:solidFill>
                <a:round/>
                <a:headEnd/>
                <a:tailEnd/>
              </a:ln>
            </p:spPr>
            <p:txBody>
              <a:bodyPr/>
              <a:lstStyle/>
              <a:p>
                <a:endParaRPr lang="en-US"/>
              </a:p>
            </p:txBody>
          </p:sp>
          <p:sp>
            <p:nvSpPr>
              <p:cNvPr id="47538" name="Oval 304"/>
              <p:cNvSpPr>
                <a:spLocks noChangeArrowheads="1"/>
              </p:cNvSpPr>
              <p:nvPr/>
            </p:nvSpPr>
            <p:spPr bwMode="auto">
              <a:xfrm>
                <a:off x="6042" y="2690"/>
                <a:ext cx="8" cy="13"/>
              </a:xfrm>
              <a:prstGeom prst="ellipse">
                <a:avLst/>
              </a:prstGeom>
              <a:solidFill>
                <a:srgbClr val="FF0000"/>
              </a:solidFill>
              <a:ln w="3175">
                <a:solidFill>
                  <a:srgbClr val="FF0000"/>
                </a:solidFill>
                <a:round/>
                <a:headEnd/>
                <a:tailEnd/>
              </a:ln>
            </p:spPr>
            <p:txBody>
              <a:bodyPr/>
              <a:lstStyle/>
              <a:p>
                <a:endParaRPr lang="en-US"/>
              </a:p>
            </p:txBody>
          </p:sp>
          <p:sp>
            <p:nvSpPr>
              <p:cNvPr id="47539" name="Oval 305"/>
              <p:cNvSpPr>
                <a:spLocks noChangeArrowheads="1"/>
              </p:cNvSpPr>
              <p:nvPr/>
            </p:nvSpPr>
            <p:spPr bwMode="auto">
              <a:xfrm>
                <a:off x="6184" y="2858"/>
                <a:ext cx="8" cy="12"/>
              </a:xfrm>
              <a:prstGeom prst="ellipse">
                <a:avLst/>
              </a:prstGeom>
              <a:solidFill>
                <a:srgbClr val="FF0000"/>
              </a:solidFill>
              <a:ln w="3175">
                <a:solidFill>
                  <a:srgbClr val="FF0000"/>
                </a:solidFill>
                <a:round/>
                <a:headEnd/>
                <a:tailEnd/>
              </a:ln>
            </p:spPr>
            <p:txBody>
              <a:bodyPr/>
              <a:lstStyle/>
              <a:p>
                <a:endParaRPr lang="en-US"/>
              </a:p>
            </p:txBody>
          </p:sp>
          <p:sp>
            <p:nvSpPr>
              <p:cNvPr id="47540" name="Oval 306"/>
              <p:cNvSpPr>
                <a:spLocks noChangeArrowheads="1"/>
              </p:cNvSpPr>
              <p:nvPr/>
            </p:nvSpPr>
            <p:spPr bwMode="auto">
              <a:xfrm>
                <a:off x="6327" y="2878"/>
                <a:ext cx="8" cy="11"/>
              </a:xfrm>
              <a:prstGeom prst="ellipse">
                <a:avLst/>
              </a:prstGeom>
              <a:solidFill>
                <a:srgbClr val="FF0000"/>
              </a:solidFill>
              <a:ln w="3175">
                <a:solidFill>
                  <a:srgbClr val="FF0000"/>
                </a:solidFill>
                <a:round/>
                <a:headEnd/>
                <a:tailEnd/>
              </a:ln>
            </p:spPr>
            <p:txBody>
              <a:bodyPr/>
              <a:lstStyle/>
              <a:p>
                <a:endParaRPr lang="en-US"/>
              </a:p>
            </p:txBody>
          </p:sp>
          <p:sp>
            <p:nvSpPr>
              <p:cNvPr id="47541" name="Oval 307"/>
              <p:cNvSpPr>
                <a:spLocks noChangeArrowheads="1"/>
              </p:cNvSpPr>
              <p:nvPr/>
            </p:nvSpPr>
            <p:spPr bwMode="auto">
              <a:xfrm>
                <a:off x="5328" y="2788"/>
                <a:ext cx="9" cy="13"/>
              </a:xfrm>
              <a:prstGeom prst="ellipse">
                <a:avLst/>
              </a:prstGeom>
              <a:solidFill>
                <a:srgbClr val="00FF00"/>
              </a:solidFill>
              <a:ln w="3175">
                <a:solidFill>
                  <a:srgbClr val="00FF00"/>
                </a:solidFill>
                <a:round/>
                <a:headEnd/>
                <a:tailEnd/>
              </a:ln>
            </p:spPr>
            <p:txBody>
              <a:bodyPr/>
              <a:lstStyle/>
              <a:p>
                <a:endParaRPr lang="en-US"/>
              </a:p>
            </p:txBody>
          </p:sp>
          <p:sp>
            <p:nvSpPr>
              <p:cNvPr id="47542" name="Oval 308"/>
              <p:cNvSpPr>
                <a:spLocks noChangeArrowheads="1"/>
              </p:cNvSpPr>
              <p:nvPr/>
            </p:nvSpPr>
            <p:spPr bwMode="auto">
              <a:xfrm>
                <a:off x="5472" y="2766"/>
                <a:ext cx="7" cy="12"/>
              </a:xfrm>
              <a:prstGeom prst="ellipse">
                <a:avLst/>
              </a:prstGeom>
              <a:solidFill>
                <a:srgbClr val="00FF00"/>
              </a:solidFill>
              <a:ln w="3175">
                <a:solidFill>
                  <a:srgbClr val="00FF00"/>
                </a:solidFill>
                <a:round/>
                <a:headEnd/>
                <a:tailEnd/>
              </a:ln>
            </p:spPr>
            <p:txBody>
              <a:bodyPr/>
              <a:lstStyle/>
              <a:p>
                <a:endParaRPr lang="en-US"/>
              </a:p>
            </p:txBody>
          </p:sp>
          <p:sp>
            <p:nvSpPr>
              <p:cNvPr id="47543" name="Oval 309"/>
              <p:cNvSpPr>
                <a:spLocks noChangeArrowheads="1"/>
              </p:cNvSpPr>
              <p:nvPr/>
            </p:nvSpPr>
            <p:spPr bwMode="auto">
              <a:xfrm>
                <a:off x="5614" y="2826"/>
                <a:ext cx="8" cy="12"/>
              </a:xfrm>
              <a:prstGeom prst="ellipse">
                <a:avLst/>
              </a:prstGeom>
              <a:solidFill>
                <a:srgbClr val="00FF00"/>
              </a:solidFill>
              <a:ln w="3175">
                <a:solidFill>
                  <a:srgbClr val="00FF00"/>
                </a:solidFill>
                <a:round/>
                <a:headEnd/>
                <a:tailEnd/>
              </a:ln>
            </p:spPr>
            <p:txBody>
              <a:bodyPr/>
              <a:lstStyle/>
              <a:p>
                <a:endParaRPr lang="en-US"/>
              </a:p>
            </p:txBody>
          </p:sp>
          <p:sp>
            <p:nvSpPr>
              <p:cNvPr id="47544" name="Oval 310"/>
              <p:cNvSpPr>
                <a:spLocks noChangeArrowheads="1"/>
              </p:cNvSpPr>
              <p:nvPr/>
            </p:nvSpPr>
            <p:spPr bwMode="auto">
              <a:xfrm>
                <a:off x="5757" y="2927"/>
                <a:ext cx="7" cy="12"/>
              </a:xfrm>
              <a:prstGeom prst="ellipse">
                <a:avLst/>
              </a:prstGeom>
              <a:solidFill>
                <a:srgbClr val="00FF00"/>
              </a:solidFill>
              <a:ln w="3175">
                <a:solidFill>
                  <a:srgbClr val="00FF00"/>
                </a:solidFill>
                <a:round/>
                <a:headEnd/>
                <a:tailEnd/>
              </a:ln>
            </p:spPr>
            <p:txBody>
              <a:bodyPr/>
              <a:lstStyle/>
              <a:p>
                <a:endParaRPr lang="en-US"/>
              </a:p>
            </p:txBody>
          </p:sp>
          <p:sp>
            <p:nvSpPr>
              <p:cNvPr id="47545" name="Oval 311"/>
              <p:cNvSpPr>
                <a:spLocks noChangeArrowheads="1"/>
              </p:cNvSpPr>
              <p:nvPr/>
            </p:nvSpPr>
            <p:spPr bwMode="auto">
              <a:xfrm>
                <a:off x="5900" y="2890"/>
                <a:ext cx="7" cy="12"/>
              </a:xfrm>
              <a:prstGeom prst="ellipse">
                <a:avLst/>
              </a:prstGeom>
              <a:solidFill>
                <a:srgbClr val="00FF00"/>
              </a:solidFill>
              <a:ln w="3175">
                <a:solidFill>
                  <a:srgbClr val="00FF00"/>
                </a:solidFill>
                <a:round/>
                <a:headEnd/>
                <a:tailEnd/>
              </a:ln>
            </p:spPr>
            <p:txBody>
              <a:bodyPr/>
              <a:lstStyle/>
              <a:p>
                <a:endParaRPr lang="en-US"/>
              </a:p>
            </p:txBody>
          </p:sp>
          <p:sp>
            <p:nvSpPr>
              <p:cNvPr id="47546" name="Oval 312"/>
              <p:cNvSpPr>
                <a:spLocks noChangeArrowheads="1"/>
              </p:cNvSpPr>
              <p:nvPr/>
            </p:nvSpPr>
            <p:spPr bwMode="auto">
              <a:xfrm>
                <a:off x="6042" y="2828"/>
                <a:ext cx="8" cy="12"/>
              </a:xfrm>
              <a:prstGeom prst="ellipse">
                <a:avLst/>
              </a:prstGeom>
              <a:solidFill>
                <a:srgbClr val="00FF00"/>
              </a:solidFill>
              <a:ln w="3175">
                <a:solidFill>
                  <a:srgbClr val="00FF00"/>
                </a:solidFill>
                <a:round/>
                <a:headEnd/>
                <a:tailEnd/>
              </a:ln>
            </p:spPr>
            <p:txBody>
              <a:bodyPr/>
              <a:lstStyle/>
              <a:p>
                <a:endParaRPr lang="en-US"/>
              </a:p>
            </p:txBody>
          </p:sp>
          <p:sp>
            <p:nvSpPr>
              <p:cNvPr id="47547" name="Oval 313"/>
              <p:cNvSpPr>
                <a:spLocks noChangeArrowheads="1"/>
              </p:cNvSpPr>
              <p:nvPr/>
            </p:nvSpPr>
            <p:spPr bwMode="auto">
              <a:xfrm>
                <a:off x="6184" y="2834"/>
                <a:ext cx="8" cy="12"/>
              </a:xfrm>
              <a:prstGeom prst="ellipse">
                <a:avLst/>
              </a:prstGeom>
              <a:solidFill>
                <a:srgbClr val="00FF00"/>
              </a:solidFill>
              <a:ln w="3175">
                <a:solidFill>
                  <a:srgbClr val="00FF00"/>
                </a:solidFill>
                <a:round/>
                <a:headEnd/>
                <a:tailEnd/>
              </a:ln>
            </p:spPr>
            <p:txBody>
              <a:bodyPr/>
              <a:lstStyle/>
              <a:p>
                <a:endParaRPr lang="en-US"/>
              </a:p>
            </p:txBody>
          </p:sp>
          <p:sp>
            <p:nvSpPr>
              <p:cNvPr id="47548" name="Oval 314"/>
              <p:cNvSpPr>
                <a:spLocks noChangeArrowheads="1"/>
              </p:cNvSpPr>
              <p:nvPr/>
            </p:nvSpPr>
            <p:spPr bwMode="auto">
              <a:xfrm>
                <a:off x="6327" y="2790"/>
                <a:ext cx="8" cy="12"/>
              </a:xfrm>
              <a:prstGeom prst="ellipse">
                <a:avLst/>
              </a:prstGeom>
              <a:solidFill>
                <a:srgbClr val="00FF00"/>
              </a:solidFill>
              <a:ln w="3175">
                <a:solidFill>
                  <a:srgbClr val="00FF00"/>
                </a:solidFill>
                <a:round/>
                <a:headEnd/>
                <a:tailEnd/>
              </a:ln>
            </p:spPr>
            <p:txBody>
              <a:bodyPr/>
              <a:lstStyle/>
              <a:p>
                <a:endParaRPr lang="en-US"/>
              </a:p>
            </p:txBody>
          </p:sp>
          <p:sp>
            <p:nvSpPr>
              <p:cNvPr id="47549" name="Oval 315"/>
              <p:cNvSpPr>
                <a:spLocks noChangeArrowheads="1"/>
              </p:cNvSpPr>
              <p:nvPr/>
            </p:nvSpPr>
            <p:spPr bwMode="auto">
              <a:xfrm>
                <a:off x="5328" y="2744"/>
                <a:ext cx="9" cy="12"/>
              </a:xfrm>
              <a:prstGeom prst="ellipse">
                <a:avLst/>
              </a:prstGeom>
              <a:solidFill>
                <a:srgbClr val="0000FF"/>
              </a:solidFill>
              <a:ln w="3175">
                <a:solidFill>
                  <a:srgbClr val="0000FF"/>
                </a:solidFill>
                <a:round/>
                <a:headEnd/>
                <a:tailEnd/>
              </a:ln>
            </p:spPr>
            <p:txBody>
              <a:bodyPr/>
              <a:lstStyle/>
              <a:p>
                <a:endParaRPr lang="en-US"/>
              </a:p>
            </p:txBody>
          </p:sp>
          <p:sp>
            <p:nvSpPr>
              <p:cNvPr id="47550" name="Oval 316"/>
              <p:cNvSpPr>
                <a:spLocks noChangeArrowheads="1"/>
              </p:cNvSpPr>
              <p:nvPr/>
            </p:nvSpPr>
            <p:spPr bwMode="auto">
              <a:xfrm>
                <a:off x="5472" y="2811"/>
                <a:ext cx="7" cy="12"/>
              </a:xfrm>
              <a:prstGeom prst="ellipse">
                <a:avLst/>
              </a:prstGeom>
              <a:solidFill>
                <a:srgbClr val="0000FF"/>
              </a:solidFill>
              <a:ln w="3175">
                <a:solidFill>
                  <a:srgbClr val="0000FF"/>
                </a:solidFill>
                <a:round/>
                <a:headEnd/>
                <a:tailEnd/>
              </a:ln>
            </p:spPr>
            <p:txBody>
              <a:bodyPr/>
              <a:lstStyle/>
              <a:p>
                <a:endParaRPr lang="en-US"/>
              </a:p>
            </p:txBody>
          </p:sp>
          <p:sp>
            <p:nvSpPr>
              <p:cNvPr id="47551" name="Oval 317"/>
              <p:cNvSpPr>
                <a:spLocks noChangeArrowheads="1"/>
              </p:cNvSpPr>
              <p:nvPr/>
            </p:nvSpPr>
            <p:spPr bwMode="auto">
              <a:xfrm>
                <a:off x="5614" y="2835"/>
                <a:ext cx="8" cy="11"/>
              </a:xfrm>
              <a:prstGeom prst="ellipse">
                <a:avLst/>
              </a:prstGeom>
              <a:solidFill>
                <a:srgbClr val="0000FF"/>
              </a:solidFill>
              <a:ln w="3175">
                <a:solidFill>
                  <a:srgbClr val="0000FF"/>
                </a:solidFill>
                <a:round/>
                <a:headEnd/>
                <a:tailEnd/>
              </a:ln>
            </p:spPr>
            <p:txBody>
              <a:bodyPr/>
              <a:lstStyle/>
              <a:p>
                <a:endParaRPr lang="en-US"/>
              </a:p>
            </p:txBody>
          </p:sp>
          <p:sp>
            <p:nvSpPr>
              <p:cNvPr id="47552" name="Oval 318"/>
              <p:cNvSpPr>
                <a:spLocks noChangeArrowheads="1"/>
              </p:cNvSpPr>
              <p:nvPr/>
            </p:nvSpPr>
            <p:spPr bwMode="auto">
              <a:xfrm>
                <a:off x="5757" y="2779"/>
                <a:ext cx="7" cy="11"/>
              </a:xfrm>
              <a:prstGeom prst="ellipse">
                <a:avLst/>
              </a:prstGeom>
              <a:solidFill>
                <a:srgbClr val="0000FF"/>
              </a:solidFill>
              <a:ln w="3175">
                <a:solidFill>
                  <a:srgbClr val="0000FF"/>
                </a:solidFill>
                <a:round/>
                <a:headEnd/>
                <a:tailEnd/>
              </a:ln>
            </p:spPr>
            <p:txBody>
              <a:bodyPr/>
              <a:lstStyle/>
              <a:p>
                <a:endParaRPr lang="en-US"/>
              </a:p>
            </p:txBody>
          </p:sp>
          <p:sp>
            <p:nvSpPr>
              <p:cNvPr id="47553" name="Oval 319"/>
              <p:cNvSpPr>
                <a:spLocks noChangeArrowheads="1"/>
              </p:cNvSpPr>
              <p:nvPr/>
            </p:nvSpPr>
            <p:spPr bwMode="auto">
              <a:xfrm>
                <a:off x="5900" y="2872"/>
                <a:ext cx="7" cy="12"/>
              </a:xfrm>
              <a:prstGeom prst="ellipse">
                <a:avLst/>
              </a:prstGeom>
              <a:solidFill>
                <a:srgbClr val="0000FF"/>
              </a:solidFill>
              <a:ln w="3175">
                <a:solidFill>
                  <a:srgbClr val="0000FF"/>
                </a:solidFill>
                <a:round/>
                <a:headEnd/>
                <a:tailEnd/>
              </a:ln>
            </p:spPr>
            <p:txBody>
              <a:bodyPr/>
              <a:lstStyle/>
              <a:p>
                <a:endParaRPr lang="en-US"/>
              </a:p>
            </p:txBody>
          </p:sp>
          <p:sp>
            <p:nvSpPr>
              <p:cNvPr id="47554" name="Oval 320"/>
              <p:cNvSpPr>
                <a:spLocks noChangeArrowheads="1"/>
              </p:cNvSpPr>
              <p:nvPr/>
            </p:nvSpPr>
            <p:spPr bwMode="auto">
              <a:xfrm>
                <a:off x="6042" y="2907"/>
                <a:ext cx="8" cy="12"/>
              </a:xfrm>
              <a:prstGeom prst="ellipse">
                <a:avLst/>
              </a:prstGeom>
              <a:solidFill>
                <a:srgbClr val="0000FF"/>
              </a:solidFill>
              <a:ln w="3175">
                <a:solidFill>
                  <a:srgbClr val="0000FF"/>
                </a:solidFill>
                <a:round/>
                <a:headEnd/>
                <a:tailEnd/>
              </a:ln>
            </p:spPr>
            <p:txBody>
              <a:bodyPr/>
              <a:lstStyle/>
              <a:p>
                <a:endParaRPr lang="en-US"/>
              </a:p>
            </p:txBody>
          </p:sp>
          <p:sp>
            <p:nvSpPr>
              <p:cNvPr id="47555" name="Oval 321"/>
              <p:cNvSpPr>
                <a:spLocks noChangeArrowheads="1"/>
              </p:cNvSpPr>
              <p:nvPr/>
            </p:nvSpPr>
            <p:spPr bwMode="auto">
              <a:xfrm>
                <a:off x="6184" y="2831"/>
                <a:ext cx="8" cy="12"/>
              </a:xfrm>
              <a:prstGeom prst="ellipse">
                <a:avLst/>
              </a:prstGeom>
              <a:solidFill>
                <a:srgbClr val="0000FF"/>
              </a:solidFill>
              <a:ln w="3175">
                <a:solidFill>
                  <a:srgbClr val="0000FF"/>
                </a:solidFill>
                <a:round/>
                <a:headEnd/>
                <a:tailEnd/>
              </a:ln>
            </p:spPr>
            <p:txBody>
              <a:bodyPr/>
              <a:lstStyle/>
              <a:p>
                <a:endParaRPr lang="en-US"/>
              </a:p>
            </p:txBody>
          </p:sp>
          <p:sp>
            <p:nvSpPr>
              <p:cNvPr id="47556" name="Oval 322"/>
              <p:cNvSpPr>
                <a:spLocks noChangeArrowheads="1"/>
              </p:cNvSpPr>
              <p:nvPr/>
            </p:nvSpPr>
            <p:spPr bwMode="auto">
              <a:xfrm>
                <a:off x="6327" y="2821"/>
                <a:ext cx="8" cy="11"/>
              </a:xfrm>
              <a:prstGeom prst="ellipse">
                <a:avLst/>
              </a:prstGeom>
              <a:solidFill>
                <a:srgbClr val="0000FF"/>
              </a:solidFill>
              <a:ln w="3175">
                <a:solidFill>
                  <a:srgbClr val="0000FF"/>
                </a:solidFill>
                <a:round/>
                <a:headEnd/>
                <a:tailEnd/>
              </a:ln>
            </p:spPr>
            <p:txBody>
              <a:bodyPr/>
              <a:lstStyle/>
              <a:p>
                <a:endParaRPr lang="en-US"/>
              </a:p>
            </p:txBody>
          </p:sp>
        </p:grpSp>
      </p:grpSp>
      <p:grpSp>
        <p:nvGrpSpPr>
          <p:cNvPr id="47126" name="Group 323"/>
          <p:cNvGrpSpPr>
            <a:grpSpLocks/>
          </p:cNvGrpSpPr>
          <p:nvPr/>
        </p:nvGrpSpPr>
        <p:grpSpPr bwMode="auto">
          <a:xfrm>
            <a:off x="4733925" y="3163888"/>
            <a:ext cx="1601788" cy="1946275"/>
            <a:chOff x="2976" y="1825"/>
            <a:chExt cx="1009" cy="1226"/>
          </a:xfrm>
        </p:grpSpPr>
        <p:sp>
          <p:nvSpPr>
            <p:cNvPr id="47277" name="Text Box 324"/>
            <p:cNvSpPr txBox="1">
              <a:spLocks noChangeArrowheads="1"/>
            </p:cNvSpPr>
            <p:nvPr/>
          </p:nvSpPr>
          <p:spPr bwMode="auto">
            <a:xfrm>
              <a:off x="3212" y="1825"/>
              <a:ext cx="532" cy="231"/>
            </a:xfrm>
            <a:prstGeom prst="rect">
              <a:avLst/>
            </a:prstGeom>
            <a:noFill/>
            <a:ln w="9525">
              <a:noFill/>
              <a:miter lim="800000"/>
              <a:headEnd/>
              <a:tailEnd/>
            </a:ln>
          </p:spPr>
          <p:txBody>
            <a:bodyPr wrap="none">
              <a:spAutoFit/>
            </a:bodyPr>
            <a:lstStyle/>
            <a:p>
              <a:pPr algn="ctr"/>
              <a:r>
                <a:rPr lang="en-US" sz="1800" b="1">
                  <a:latin typeface="Times" charset="0"/>
                </a:rPr>
                <a:t>MPFC</a:t>
              </a:r>
            </a:p>
          </p:txBody>
        </p:sp>
        <p:grpSp>
          <p:nvGrpSpPr>
            <p:cNvPr id="47278" name="Group 325"/>
            <p:cNvGrpSpPr>
              <a:grpSpLocks/>
            </p:cNvGrpSpPr>
            <p:nvPr/>
          </p:nvGrpSpPr>
          <p:grpSpPr bwMode="auto">
            <a:xfrm>
              <a:off x="2983" y="2043"/>
              <a:ext cx="1002" cy="1008"/>
              <a:chOff x="1923" y="2043"/>
              <a:chExt cx="1002" cy="1008"/>
            </a:xfrm>
          </p:grpSpPr>
          <p:sp>
            <p:nvSpPr>
              <p:cNvPr id="47404" name="Rectangle 326"/>
              <p:cNvSpPr>
                <a:spLocks noChangeArrowheads="1"/>
              </p:cNvSpPr>
              <p:nvPr/>
            </p:nvSpPr>
            <p:spPr bwMode="auto">
              <a:xfrm>
                <a:off x="1923" y="2043"/>
                <a:ext cx="1002" cy="1007"/>
              </a:xfrm>
              <a:prstGeom prst="rect">
                <a:avLst/>
              </a:prstGeom>
              <a:noFill/>
              <a:ln w="9525">
                <a:noFill/>
                <a:miter lim="800000"/>
                <a:headEnd/>
                <a:tailEnd/>
              </a:ln>
            </p:spPr>
            <p:txBody>
              <a:bodyPr/>
              <a:lstStyle/>
              <a:p>
                <a:endParaRPr lang="en-US"/>
              </a:p>
            </p:txBody>
          </p:sp>
          <p:sp>
            <p:nvSpPr>
              <p:cNvPr id="47405" name="Freeform 327"/>
              <p:cNvSpPr>
                <a:spLocks/>
              </p:cNvSpPr>
              <p:nvPr/>
            </p:nvSpPr>
            <p:spPr bwMode="auto">
              <a:xfrm>
                <a:off x="1923" y="2043"/>
                <a:ext cx="1002"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406" name="Line 328"/>
              <p:cNvSpPr>
                <a:spLocks noChangeShapeType="1"/>
              </p:cNvSpPr>
              <p:nvPr/>
            </p:nvSpPr>
            <p:spPr bwMode="auto">
              <a:xfrm>
                <a:off x="1923" y="2715"/>
                <a:ext cx="15" cy="1"/>
              </a:xfrm>
              <a:prstGeom prst="line">
                <a:avLst/>
              </a:prstGeom>
              <a:noFill/>
              <a:ln w="0">
                <a:solidFill>
                  <a:srgbClr val="000000"/>
                </a:solidFill>
                <a:round/>
                <a:headEnd/>
                <a:tailEnd/>
              </a:ln>
            </p:spPr>
            <p:txBody>
              <a:bodyPr/>
              <a:lstStyle/>
              <a:p>
                <a:endParaRPr lang="en-US"/>
              </a:p>
            </p:txBody>
          </p:sp>
          <p:sp>
            <p:nvSpPr>
              <p:cNvPr id="47407" name="Line 329"/>
              <p:cNvSpPr>
                <a:spLocks noChangeShapeType="1"/>
              </p:cNvSpPr>
              <p:nvPr/>
            </p:nvSpPr>
            <p:spPr bwMode="auto">
              <a:xfrm>
                <a:off x="1923" y="2378"/>
                <a:ext cx="15" cy="1"/>
              </a:xfrm>
              <a:prstGeom prst="line">
                <a:avLst/>
              </a:prstGeom>
              <a:noFill/>
              <a:ln w="0">
                <a:solidFill>
                  <a:srgbClr val="000000"/>
                </a:solidFill>
                <a:round/>
                <a:headEnd/>
                <a:tailEnd/>
              </a:ln>
            </p:spPr>
            <p:txBody>
              <a:bodyPr/>
              <a:lstStyle/>
              <a:p>
                <a:endParaRPr lang="en-US"/>
              </a:p>
            </p:txBody>
          </p:sp>
          <p:sp>
            <p:nvSpPr>
              <p:cNvPr id="47408" name="Line 330"/>
              <p:cNvSpPr>
                <a:spLocks noChangeShapeType="1"/>
              </p:cNvSpPr>
              <p:nvPr/>
            </p:nvSpPr>
            <p:spPr bwMode="auto">
              <a:xfrm>
                <a:off x="1923" y="2043"/>
                <a:ext cx="6" cy="1"/>
              </a:xfrm>
              <a:prstGeom prst="line">
                <a:avLst/>
              </a:prstGeom>
              <a:noFill/>
              <a:ln w="0">
                <a:solidFill>
                  <a:srgbClr val="000000"/>
                </a:solidFill>
                <a:round/>
                <a:headEnd/>
                <a:tailEnd/>
              </a:ln>
            </p:spPr>
            <p:txBody>
              <a:bodyPr/>
              <a:lstStyle/>
              <a:p>
                <a:endParaRPr lang="en-US"/>
              </a:p>
            </p:txBody>
          </p:sp>
          <p:sp>
            <p:nvSpPr>
              <p:cNvPr id="47409" name="Line 331"/>
              <p:cNvSpPr>
                <a:spLocks noChangeShapeType="1"/>
              </p:cNvSpPr>
              <p:nvPr/>
            </p:nvSpPr>
            <p:spPr bwMode="auto">
              <a:xfrm>
                <a:off x="1923" y="3050"/>
                <a:ext cx="1002" cy="1"/>
              </a:xfrm>
              <a:prstGeom prst="line">
                <a:avLst/>
              </a:prstGeom>
              <a:noFill/>
              <a:ln w="0">
                <a:solidFill>
                  <a:srgbClr val="000000"/>
                </a:solidFill>
                <a:round/>
                <a:headEnd/>
                <a:tailEnd/>
              </a:ln>
            </p:spPr>
            <p:txBody>
              <a:bodyPr/>
              <a:lstStyle/>
              <a:p>
                <a:endParaRPr lang="en-US"/>
              </a:p>
            </p:txBody>
          </p:sp>
          <p:sp>
            <p:nvSpPr>
              <p:cNvPr id="47410" name="Line 332"/>
              <p:cNvSpPr>
                <a:spLocks noChangeShapeType="1"/>
              </p:cNvSpPr>
              <p:nvPr/>
            </p:nvSpPr>
            <p:spPr bwMode="auto">
              <a:xfrm flipV="1">
                <a:off x="1923" y="3042"/>
                <a:ext cx="1" cy="8"/>
              </a:xfrm>
              <a:prstGeom prst="line">
                <a:avLst/>
              </a:prstGeom>
              <a:noFill/>
              <a:ln w="0">
                <a:solidFill>
                  <a:srgbClr val="000000"/>
                </a:solidFill>
                <a:round/>
                <a:headEnd/>
                <a:tailEnd/>
              </a:ln>
            </p:spPr>
            <p:txBody>
              <a:bodyPr/>
              <a:lstStyle/>
              <a:p>
                <a:endParaRPr lang="en-US"/>
              </a:p>
            </p:txBody>
          </p:sp>
          <p:grpSp>
            <p:nvGrpSpPr>
              <p:cNvPr id="47411" name="Group 333"/>
              <p:cNvGrpSpPr>
                <a:grpSpLocks/>
              </p:cNvGrpSpPr>
              <p:nvPr/>
            </p:nvGrpSpPr>
            <p:grpSpPr bwMode="auto">
              <a:xfrm>
                <a:off x="2067" y="3027"/>
                <a:ext cx="715" cy="23"/>
                <a:chOff x="1099" y="3029"/>
                <a:chExt cx="827" cy="8"/>
              </a:xfrm>
            </p:grpSpPr>
            <p:sp>
              <p:nvSpPr>
                <p:cNvPr id="47424" name="Line 334"/>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425" name="Line 335"/>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426" name="Line 336"/>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427" name="Line 337"/>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428" name="Line 338"/>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429" name="Line 339"/>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412" name="Line 340"/>
              <p:cNvSpPr>
                <a:spLocks noChangeShapeType="1"/>
              </p:cNvSpPr>
              <p:nvPr/>
            </p:nvSpPr>
            <p:spPr bwMode="auto">
              <a:xfrm flipV="1">
                <a:off x="2925" y="3042"/>
                <a:ext cx="0" cy="8"/>
              </a:xfrm>
              <a:prstGeom prst="line">
                <a:avLst/>
              </a:prstGeom>
              <a:noFill/>
              <a:ln w="0">
                <a:solidFill>
                  <a:srgbClr val="000000"/>
                </a:solidFill>
                <a:round/>
                <a:headEnd/>
                <a:tailEnd/>
              </a:ln>
            </p:spPr>
            <p:txBody>
              <a:bodyPr/>
              <a:lstStyle/>
              <a:p>
                <a:endParaRPr lang="en-US"/>
              </a:p>
            </p:txBody>
          </p:sp>
          <p:sp>
            <p:nvSpPr>
              <p:cNvPr id="47413" name="Line 341"/>
              <p:cNvSpPr>
                <a:spLocks noChangeShapeType="1"/>
              </p:cNvSpPr>
              <p:nvPr/>
            </p:nvSpPr>
            <p:spPr bwMode="auto">
              <a:xfrm flipV="1">
                <a:off x="2925" y="2714"/>
                <a:ext cx="0" cy="27"/>
              </a:xfrm>
              <a:prstGeom prst="line">
                <a:avLst/>
              </a:prstGeom>
              <a:noFill/>
              <a:ln w="3175">
                <a:solidFill>
                  <a:srgbClr val="0000FF"/>
                </a:solidFill>
                <a:round/>
                <a:headEnd/>
                <a:tailEnd/>
              </a:ln>
            </p:spPr>
            <p:txBody>
              <a:bodyPr/>
              <a:lstStyle/>
              <a:p>
                <a:endParaRPr lang="en-US"/>
              </a:p>
            </p:txBody>
          </p:sp>
          <p:grpSp>
            <p:nvGrpSpPr>
              <p:cNvPr id="47414" name="Group 342"/>
              <p:cNvGrpSpPr>
                <a:grpSpLocks/>
              </p:cNvGrpSpPr>
              <p:nvPr/>
            </p:nvGrpSpPr>
            <p:grpSpPr bwMode="auto">
              <a:xfrm>
                <a:off x="2910" y="2377"/>
                <a:ext cx="15" cy="339"/>
                <a:chOff x="899" y="2373"/>
                <a:chExt cx="6" cy="334"/>
              </a:xfrm>
            </p:grpSpPr>
            <p:sp>
              <p:nvSpPr>
                <p:cNvPr id="47422" name="Line 343"/>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423" name="Line 344"/>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415" name="Group 345"/>
              <p:cNvGrpSpPr>
                <a:grpSpLocks/>
              </p:cNvGrpSpPr>
              <p:nvPr/>
            </p:nvGrpSpPr>
            <p:grpSpPr bwMode="auto">
              <a:xfrm>
                <a:off x="2068" y="2044"/>
                <a:ext cx="715" cy="23"/>
                <a:chOff x="1099" y="3029"/>
                <a:chExt cx="827" cy="8"/>
              </a:xfrm>
            </p:grpSpPr>
            <p:sp>
              <p:nvSpPr>
                <p:cNvPr id="47416" name="Line 346"/>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417" name="Line 347"/>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418" name="Line 348"/>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419" name="Line 349"/>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420" name="Line 350"/>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421" name="Line 351"/>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grpSp>
          <p:nvGrpSpPr>
            <p:cNvPr id="47279" name="Group 352"/>
            <p:cNvGrpSpPr>
              <a:grpSpLocks/>
            </p:cNvGrpSpPr>
            <p:nvPr/>
          </p:nvGrpSpPr>
          <p:grpSpPr bwMode="auto">
            <a:xfrm>
              <a:off x="2976" y="2344"/>
              <a:ext cx="1008" cy="486"/>
              <a:chOff x="5296" y="3253"/>
              <a:chExt cx="1164" cy="482"/>
            </a:xfrm>
          </p:grpSpPr>
          <p:sp>
            <p:nvSpPr>
              <p:cNvPr id="47280" name="Line 353"/>
              <p:cNvSpPr>
                <a:spLocks noChangeShapeType="1"/>
              </p:cNvSpPr>
              <p:nvPr/>
            </p:nvSpPr>
            <p:spPr bwMode="auto">
              <a:xfrm>
                <a:off x="5301" y="3620"/>
                <a:ext cx="6" cy="1"/>
              </a:xfrm>
              <a:prstGeom prst="line">
                <a:avLst/>
              </a:prstGeom>
              <a:noFill/>
              <a:ln w="0">
                <a:solidFill>
                  <a:srgbClr val="000000"/>
                </a:solidFill>
                <a:round/>
                <a:headEnd/>
                <a:tailEnd/>
              </a:ln>
            </p:spPr>
            <p:txBody>
              <a:bodyPr/>
              <a:lstStyle/>
              <a:p>
                <a:endParaRPr lang="en-US"/>
              </a:p>
            </p:txBody>
          </p:sp>
          <p:sp>
            <p:nvSpPr>
              <p:cNvPr id="47281" name="Freeform 354"/>
              <p:cNvSpPr>
                <a:spLocks/>
              </p:cNvSpPr>
              <p:nvPr/>
            </p:nvSpPr>
            <p:spPr bwMode="auto">
              <a:xfrm>
                <a:off x="5301" y="3337"/>
                <a:ext cx="1154" cy="292"/>
              </a:xfrm>
              <a:custGeom>
                <a:avLst/>
                <a:gdLst>
                  <a:gd name="T0" fmla="*/ 0 w 3295"/>
                  <a:gd name="T1" fmla="*/ 26 h 649"/>
                  <a:gd name="T2" fmla="*/ 7 w 3295"/>
                  <a:gd name="T3" fmla="*/ 26 h 649"/>
                  <a:gd name="T4" fmla="*/ 14 w 3295"/>
                  <a:gd name="T5" fmla="*/ 26 h 649"/>
                  <a:gd name="T6" fmla="*/ 21 w 3295"/>
                  <a:gd name="T7" fmla="*/ 27 h 649"/>
                  <a:gd name="T8" fmla="*/ 28 w 3295"/>
                  <a:gd name="T9" fmla="*/ 13 h 649"/>
                  <a:gd name="T10" fmla="*/ 35 w 3295"/>
                  <a:gd name="T11" fmla="*/ 3 h 649"/>
                  <a:gd name="T12" fmla="*/ 42 w 3295"/>
                  <a:gd name="T13" fmla="*/ 0 h 649"/>
                  <a:gd name="T14" fmla="*/ 49 w 3295"/>
                  <a:gd name="T15" fmla="*/ 11 h 64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649"/>
                  <a:gd name="T26" fmla="*/ 3295 w 3295"/>
                  <a:gd name="T27" fmla="*/ 649 h 6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649">
                    <a:moveTo>
                      <a:pt x="0" y="626"/>
                    </a:moveTo>
                    <a:lnTo>
                      <a:pt x="471" y="631"/>
                    </a:lnTo>
                    <a:lnTo>
                      <a:pt x="941" y="621"/>
                    </a:lnTo>
                    <a:lnTo>
                      <a:pt x="1412" y="649"/>
                    </a:lnTo>
                    <a:lnTo>
                      <a:pt x="1883" y="327"/>
                    </a:lnTo>
                    <a:lnTo>
                      <a:pt x="2354" y="80"/>
                    </a:lnTo>
                    <a:lnTo>
                      <a:pt x="2824" y="0"/>
                    </a:lnTo>
                    <a:lnTo>
                      <a:pt x="3295" y="267"/>
                    </a:lnTo>
                  </a:path>
                </a:pathLst>
              </a:custGeom>
              <a:noFill/>
              <a:ln w="28575">
                <a:solidFill>
                  <a:srgbClr val="FF0000"/>
                </a:solidFill>
                <a:round/>
                <a:headEnd/>
                <a:tailEnd/>
              </a:ln>
            </p:spPr>
            <p:txBody>
              <a:bodyPr/>
              <a:lstStyle/>
              <a:p>
                <a:endParaRPr lang="en-US"/>
              </a:p>
            </p:txBody>
          </p:sp>
          <p:sp>
            <p:nvSpPr>
              <p:cNvPr id="47282" name="Line 355"/>
              <p:cNvSpPr>
                <a:spLocks noChangeShapeType="1"/>
              </p:cNvSpPr>
              <p:nvPr/>
            </p:nvSpPr>
            <p:spPr bwMode="auto">
              <a:xfrm flipV="1">
                <a:off x="5301" y="3596"/>
                <a:ext cx="1" cy="23"/>
              </a:xfrm>
              <a:prstGeom prst="line">
                <a:avLst/>
              </a:prstGeom>
              <a:noFill/>
              <a:ln w="3175">
                <a:solidFill>
                  <a:srgbClr val="FF0000"/>
                </a:solidFill>
                <a:round/>
                <a:headEnd/>
                <a:tailEnd/>
              </a:ln>
            </p:spPr>
            <p:txBody>
              <a:bodyPr/>
              <a:lstStyle/>
              <a:p>
                <a:endParaRPr lang="en-US"/>
              </a:p>
            </p:txBody>
          </p:sp>
          <p:sp>
            <p:nvSpPr>
              <p:cNvPr id="47283" name="Line 356"/>
              <p:cNvSpPr>
                <a:spLocks noChangeShapeType="1"/>
              </p:cNvSpPr>
              <p:nvPr/>
            </p:nvSpPr>
            <p:spPr bwMode="auto">
              <a:xfrm>
                <a:off x="5296" y="3596"/>
                <a:ext cx="10" cy="1"/>
              </a:xfrm>
              <a:prstGeom prst="line">
                <a:avLst/>
              </a:prstGeom>
              <a:noFill/>
              <a:ln w="3175">
                <a:solidFill>
                  <a:srgbClr val="FF0000"/>
                </a:solidFill>
                <a:round/>
                <a:headEnd/>
                <a:tailEnd/>
              </a:ln>
            </p:spPr>
            <p:txBody>
              <a:bodyPr/>
              <a:lstStyle/>
              <a:p>
                <a:endParaRPr lang="en-US"/>
              </a:p>
            </p:txBody>
          </p:sp>
          <p:sp>
            <p:nvSpPr>
              <p:cNvPr id="47284" name="Line 357"/>
              <p:cNvSpPr>
                <a:spLocks noChangeShapeType="1"/>
              </p:cNvSpPr>
              <p:nvPr/>
            </p:nvSpPr>
            <p:spPr bwMode="auto">
              <a:xfrm flipV="1">
                <a:off x="5466" y="3599"/>
                <a:ext cx="1" cy="22"/>
              </a:xfrm>
              <a:prstGeom prst="line">
                <a:avLst/>
              </a:prstGeom>
              <a:noFill/>
              <a:ln w="3175">
                <a:solidFill>
                  <a:srgbClr val="FF0000"/>
                </a:solidFill>
                <a:round/>
                <a:headEnd/>
                <a:tailEnd/>
              </a:ln>
            </p:spPr>
            <p:txBody>
              <a:bodyPr/>
              <a:lstStyle/>
              <a:p>
                <a:endParaRPr lang="en-US"/>
              </a:p>
            </p:txBody>
          </p:sp>
          <p:sp>
            <p:nvSpPr>
              <p:cNvPr id="47285" name="Line 358"/>
              <p:cNvSpPr>
                <a:spLocks noChangeShapeType="1"/>
              </p:cNvSpPr>
              <p:nvPr/>
            </p:nvSpPr>
            <p:spPr bwMode="auto">
              <a:xfrm>
                <a:off x="5461" y="3599"/>
                <a:ext cx="10" cy="1"/>
              </a:xfrm>
              <a:prstGeom prst="line">
                <a:avLst/>
              </a:prstGeom>
              <a:noFill/>
              <a:ln w="3175">
                <a:solidFill>
                  <a:srgbClr val="FF0000"/>
                </a:solidFill>
                <a:round/>
                <a:headEnd/>
                <a:tailEnd/>
              </a:ln>
            </p:spPr>
            <p:txBody>
              <a:bodyPr/>
              <a:lstStyle/>
              <a:p>
                <a:endParaRPr lang="en-US"/>
              </a:p>
            </p:txBody>
          </p:sp>
          <p:sp>
            <p:nvSpPr>
              <p:cNvPr id="47286" name="Line 359"/>
              <p:cNvSpPr>
                <a:spLocks noChangeShapeType="1"/>
              </p:cNvSpPr>
              <p:nvPr/>
            </p:nvSpPr>
            <p:spPr bwMode="auto">
              <a:xfrm flipV="1">
                <a:off x="5630" y="3566"/>
                <a:ext cx="1" cy="51"/>
              </a:xfrm>
              <a:prstGeom prst="line">
                <a:avLst/>
              </a:prstGeom>
              <a:noFill/>
              <a:ln w="3175">
                <a:solidFill>
                  <a:srgbClr val="FF0000"/>
                </a:solidFill>
                <a:round/>
                <a:headEnd/>
                <a:tailEnd/>
              </a:ln>
            </p:spPr>
            <p:txBody>
              <a:bodyPr/>
              <a:lstStyle/>
              <a:p>
                <a:endParaRPr lang="en-US"/>
              </a:p>
            </p:txBody>
          </p:sp>
          <p:sp>
            <p:nvSpPr>
              <p:cNvPr id="47287" name="Line 360"/>
              <p:cNvSpPr>
                <a:spLocks noChangeShapeType="1"/>
              </p:cNvSpPr>
              <p:nvPr/>
            </p:nvSpPr>
            <p:spPr bwMode="auto">
              <a:xfrm>
                <a:off x="5626" y="3566"/>
                <a:ext cx="9" cy="1"/>
              </a:xfrm>
              <a:prstGeom prst="line">
                <a:avLst/>
              </a:prstGeom>
              <a:noFill/>
              <a:ln w="3175">
                <a:solidFill>
                  <a:srgbClr val="FF0000"/>
                </a:solidFill>
                <a:round/>
                <a:headEnd/>
                <a:tailEnd/>
              </a:ln>
            </p:spPr>
            <p:txBody>
              <a:bodyPr/>
              <a:lstStyle/>
              <a:p>
                <a:endParaRPr lang="en-US"/>
              </a:p>
            </p:txBody>
          </p:sp>
          <p:sp>
            <p:nvSpPr>
              <p:cNvPr id="47288" name="Line 361"/>
              <p:cNvSpPr>
                <a:spLocks noChangeShapeType="1"/>
              </p:cNvSpPr>
              <p:nvPr/>
            </p:nvSpPr>
            <p:spPr bwMode="auto">
              <a:xfrm flipV="1">
                <a:off x="5795" y="3558"/>
                <a:ext cx="1" cy="71"/>
              </a:xfrm>
              <a:prstGeom prst="line">
                <a:avLst/>
              </a:prstGeom>
              <a:noFill/>
              <a:ln w="3175">
                <a:solidFill>
                  <a:srgbClr val="FF0000"/>
                </a:solidFill>
                <a:round/>
                <a:headEnd/>
                <a:tailEnd/>
              </a:ln>
            </p:spPr>
            <p:txBody>
              <a:bodyPr/>
              <a:lstStyle/>
              <a:p>
                <a:endParaRPr lang="en-US"/>
              </a:p>
            </p:txBody>
          </p:sp>
          <p:sp>
            <p:nvSpPr>
              <p:cNvPr id="47289" name="Line 362"/>
              <p:cNvSpPr>
                <a:spLocks noChangeShapeType="1"/>
              </p:cNvSpPr>
              <p:nvPr/>
            </p:nvSpPr>
            <p:spPr bwMode="auto">
              <a:xfrm>
                <a:off x="5791" y="3558"/>
                <a:ext cx="9" cy="1"/>
              </a:xfrm>
              <a:prstGeom prst="line">
                <a:avLst/>
              </a:prstGeom>
              <a:noFill/>
              <a:ln w="3175">
                <a:solidFill>
                  <a:srgbClr val="FF0000"/>
                </a:solidFill>
                <a:round/>
                <a:headEnd/>
                <a:tailEnd/>
              </a:ln>
            </p:spPr>
            <p:txBody>
              <a:bodyPr/>
              <a:lstStyle/>
              <a:p>
                <a:endParaRPr lang="en-US"/>
              </a:p>
            </p:txBody>
          </p:sp>
          <p:sp>
            <p:nvSpPr>
              <p:cNvPr id="47290" name="Line 363"/>
              <p:cNvSpPr>
                <a:spLocks noChangeShapeType="1"/>
              </p:cNvSpPr>
              <p:nvPr/>
            </p:nvSpPr>
            <p:spPr bwMode="auto">
              <a:xfrm flipV="1">
                <a:off x="5960" y="3370"/>
                <a:ext cx="1" cy="114"/>
              </a:xfrm>
              <a:prstGeom prst="line">
                <a:avLst/>
              </a:prstGeom>
              <a:noFill/>
              <a:ln w="3175">
                <a:solidFill>
                  <a:srgbClr val="FF0000"/>
                </a:solidFill>
                <a:round/>
                <a:headEnd/>
                <a:tailEnd/>
              </a:ln>
            </p:spPr>
            <p:txBody>
              <a:bodyPr/>
              <a:lstStyle/>
              <a:p>
                <a:endParaRPr lang="en-US"/>
              </a:p>
            </p:txBody>
          </p:sp>
          <p:sp>
            <p:nvSpPr>
              <p:cNvPr id="47291" name="Line 364"/>
              <p:cNvSpPr>
                <a:spLocks noChangeShapeType="1"/>
              </p:cNvSpPr>
              <p:nvPr/>
            </p:nvSpPr>
            <p:spPr bwMode="auto">
              <a:xfrm>
                <a:off x="5956" y="3370"/>
                <a:ext cx="9" cy="1"/>
              </a:xfrm>
              <a:prstGeom prst="line">
                <a:avLst/>
              </a:prstGeom>
              <a:noFill/>
              <a:ln w="3175">
                <a:solidFill>
                  <a:srgbClr val="FF0000"/>
                </a:solidFill>
                <a:round/>
                <a:headEnd/>
                <a:tailEnd/>
              </a:ln>
            </p:spPr>
            <p:txBody>
              <a:bodyPr/>
              <a:lstStyle/>
              <a:p>
                <a:endParaRPr lang="en-US"/>
              </a:p>
            </p:txBody>
          </p:sp>
          <p:sp>
            <p:nvSpPr>
              <p:cNvPr id="47292" name="Line 365"/>
              <p:cNvSpPr>
                <a:spLocks noChangeShapeType="1"/>
              </p:cNvSpPr>
              <p:nvPr/>
            </p:nvSpPr>
            <p:spPr bwMode="auto">
              <a:xfrm flipV="1">
                <a:off x="6125" y="3279"/>
                <a:ext cx="1" cy="94"/>
              </a:xfrm>
              <a:prstGeom prst="line">
                <a:avLst/>
              </a:prstGeom>
              <a:noFill/>
              <a:ln w="3175">
                <a:solidFill>
                  <a:srgbClr val="FF0000"/>
                </a:solidFill>
                <a:round/>
                <a:headEnd/>
                <a:tailEnd/>
              </a:ln>
            </p:spPr>
            <p:txBody>
              <a:bodyPr/>
              <a:lstStyle/>
              <a:p>
                <a:endParaRPr lang="en-US"/>
              </a:p>
            </p:txBody>
          </p:sp>
          <p:sp>
            <p:nvSpPr>
              <p:cNvPr id="47293" name="Line 366"/>
              <p:cNvSpPr>
                <a:spLocks noChangeShapeType="1"/>
              </p:cNvSpPr>
              <p:nvPr/>
            </p:nvSpPr>
            <p:spPr bwMode="auto">
              <a:xfrm>
                <a:off x="6121" y="3279"/>
                <a:ext cx="9" cy="1"/>
              </a:xfrm>
              <a:prstGeom prst="line">
                <a:avLst/>
              </a:prstGeom>
              <a:noFill/>
              <a:ln w="3175">
                <a:solidFill>
                  <a:srgbClr val="FF0000"/>
                </a:solidFill>
                <a:round/>
                <a:headEnd/>
                <a:tailEnd/>
              </a:ln>
            </p:spPr>
            <p:txBody>
              <a:bodyPr/>
              <a:lstStyle/>
              <a:p>
                <a:endParaRPr lang="en-US"/>
              </a:p>
            </p:txBody>
          </p:sp>
          <p:sp>
            <p:nvSpPr>
              <p:cNvPr id="47294" name="Line 367"/>
              <p:cNvSpPr>
                <a:spLocks noChangeShapeType="1"/>
              </p:cNvSpPr>
              <p:nvPr/>
            </p:nvSpPr>
            <p:spPr bwMode="auto">
              <a:xfrm flipV="1">
                <a:off x="6290" y="3253"/>
                <a:ext cx="1" cy="84"/>
              </a:xfrm>
              <a:prstGeom prst="line">
                <a:avLst/>
              </a:prstGeom>
              <a:noFill/>
              <a:ln w="3175">
                <a:solidFill>
                  <a:srgbClr val="FF0000"/>
                </a:solidFill>
                <a:round/>
                <a:headEnd/>
                <a:tailEnd/>
              </a:ln>
            </p:spPr>
            <p:txBody>
              <a:bodyPr/>
              <a:lstStyle/>
              <a:p>
                <a:endParaRPr lang="en-US"/>
              </a:p>
            </p:txBody>
          </p:sp>
          <p:sp>
            <p:nvSpPr>
              <p:cNvPr id="47295" name="Line 368"/>
              <p:cNvSpPr>
                <a:spLocks noChangeShapeType="1"/>
              </p:cNvSpPr>
              <p:nvPr/>
            </p:nvSpPr>
            <p:spPr bwMode="auto">
              <a:xfrm>
                <a:off x="6285" y="3253"/>
                <a:ext cx="10" cy="1"/>
              </a:xfrm>
              <a:prstGeom prst="line">
                <a:avLst/>
              </a:prstGeom>
              <a:noFill/>
              <a:ln w="3175">
                <a:solidFill>
                  <a:srgbClr val="FF0000"/>
                </a:solidFill>
                <a:round/>
                <a:headEnd/>
                <a:tailEnd/>
              </a:ln>
            </p:spPr>
            <p:txBody>
              <a:bodyPr/>
              <a:lstStyle/>
              <a:p>
                <a:endParaRPr lang="en-US"/>
              </a:p>
            </p:txBody>
          </p:sp>
          <p:sp>
            <p:nvSpPr>
              <p:cNvPr id="47296" name="Line 369"/>
              <p:cNvSpPr>
                <a:spLocks noChangeShapeType="1"/>
              </p:cNvSpPr>
              <p:nvPr/>
            </p:nvSpPr>
            <p:spPr bwMode="auto">
              <a:xfrm flipV="1">
                <a:off x="6455" y="3388"/>
                <a:ext cx="1" cy="69"/>
              </a:xfrm>
              <a:prstGeom prst="line">
                <a:avLst/>
              </a:prstGeom>
              <a:noFill/>
              <a:ln w="3175">
                <a:solidFill>
                  <a:srgbClr val="FF0000"/>
                </a:solidFill>
                <a:round/>
                <a:headEnd/>
                <a:tailEnd/>
              </a:ln>
            </p:spPr>
            <p:txBody>
              <a:bodyPr/>
              <a:lstStyle/>
              <a:p>
                <a:endParaRPr lang="en-US"/>
              </a:p>
            </p:txBody>
          </p:sp>
          <p:sp>
            <p:nvSpPr>
              <p:cNvPr id="47297" name="Line 370"/>
              <p:cNvSpPr>
                <a:spLocks noChangeShapeType="1"/>
              </p:cNvSpPr>
              <p:nvPr/>
            </p:nvSpPr>
            <p:spPr bwMode="auto">
              <a:xfrm>
                <a:off x="6450" y="3388"/>
                <a:ext cx="10" cy="1"/>
              </a:xfrm>
              <a:prstGeom prst="line">
                <a:avLst/>
              </a:prstGeom>
              <a:noFill/>
              <a:ln w="3175">
                <a:solidFill>
                  <a:srgbClr val="FF0000"/>
                </a:solidFill>
                <a:round/>
                <a:headEnd/>
                <a:tailEnd/>
              </a:ln>
            </p:spPr>
            <p:txBody>
              <a:bodyPr/>
              <a:lstStyle/>
              <a:p>
                <a:endParaRPr lang="en-US"/>
              </a:p>
            </p:txBody>
          </p:sp>
          <p:sp>
            <p:nvSpPr>
              <p:cNvPr id="47298" name="Line 371"/>
              <p:cNvSpPr>
                <a:spLocks noChangeShapeType="1"/>
              </p:cNvSpPr>
              <p:nvPr/>
            </p:nvSpPr>
            <p:spPr bwMode="auto">
              <a:xfrm>
                <a:off x="5301" y="3619"/>
                <a:ext cx="1" cy="22"/>
              </a:xfrm>
              <a:prstGeom prst="line">
                <a:avLst/>
              </a:prstGeom>
              <a:noFill/>
              <a:ln w="3175">
                <a:solidFill>
                  <a:srgbClr val="FF0000"/>
                </a:solidFill>
                <a:round/>
                <a:headEnd/>
                <a:tailEnd/>
              </a:ln>
            </p:spPr>
            <p:txBody>
              <a:bodyPr/>
              <a:lstStyle/>
              <a:p>
                <a:endParaRPr lang="en-US"/>
              </a:p>
            </p:txBody>
          </p:sp>
          <p:sp>
            <p:nvSpPr>
              <p:cNvPr id="47299" name="Line 372"/>
              <p:cNvSpPr>
                <a:spLocks noChangeShapeType="1"/>
              </p:cNvSpPr>
              <p:nvPr/>
            </p:nvSpPr>
            <p:spPr bwMode="auto">
              <a:xfrm>
                <a:off x="5296" y="3641"/>
                <a:ext cx="10" cy="1"/>
              </a:xfrm>
              <a:prstGeom prst="line">
                <a:avLst/>
              </a:prstGeom>
              <a:noFill/>
              <a:ln w="3175">
                <a:solidFill>
                  <a:srgbClr val="FF0000"/>
                </a:solidFill>
                <a:round/>
                <a:headEnd/>
                <a:tailEnd/>
              </a:ln>
            </p:spPr>
            <p:txBody>
              <a:bodyPr/>
              <a:lstStyle/>
              <a:p>
                <a:endParaRPr lang="en-US"/>
              </a:p>
            </p:txBody>
          </p:sp>
          <p:sp>
            <p:nvSpPr>
              <p:cNvPr id="47300" name="Line 373"/>
              <p:cNvSpPr>
                <a:spLocks noChangeShapeType="1"/>
              </p:cNvSpPr>
              <p:nvPr/>
            </p:nvSpPr>
            <p:spPr bwMode="auto">
              <a:xfrm>
                <a:off x="5466" y="3621"/>
                <a:ext cx="1" cy="23"/>
              </a:xfrm>
              <a:prstGeom prst="line">
                <a:avLst/>
              </a:prstGeom>
              <a:noFill/>
              <a:ln w="3175">
                <a:solidFill>
                  <a:srgbClr val="FF0000"/>
                </a:solidFill>
                <a:round/>
                <a:headEnd/>
                <a:tailEnd/>
              </a:ln>
            </p:spPr>
            <p:txBody>
              <a:bodyPr/>
              <a:lstStyle/>
              <a:p>
                <a:endParaRPr lang="en-US"/>
              </a:p>
            </p:txBody>
          </p:sp>
          <p:sp>
            <p:nvSpPr>
              <p:cNvPr id="47301" name="Line 374"/>
              <p:cNvSpPr>
                <a:spLocks noChangeShapeType="1"/>
              </p:cNvSpPr>
              <p:nvPr/>
            </p:nvSpPr>
            <p:spPr bwMode="auto">
              <a:xfrm>
                <a:off x="5461" y="3644"/>
                <a:ext cx="10" cy="1"/>
              </a:xfrm>
              <a:prstGeom prst="line">
                <a:avLst/>
              </a:prstGeom>
              <a:noFill/>
              <a:ln w="3175">
                <a:solidFill>
                  <a:srgbClr val="FF0000"/>
                </a:solidFill>
                <a:round/>
                <a:headEnd/>
                <a:tailEnd/>
              </a:ln>
            </p:spPr>
            <p:txBody>
              <a:bodyPr/>
              <a:lstStyle/>
              <a:p>
                <a:endParaRPr lang="en-US"/>
              </a:p>
            </p:txBody>
          </p:sp>
          <p:sp>
            <p:nvSpPr>
              <p:cNvPr id="47302" name="Line 375"/>
              <p:cNvSpPr>
                <a:spLocks noChangeShapeType="1"/>
              </p:cNvSpPr>
              <p:nvPr/>
            </p:nvSpPr>
            <p:spPr bwMode="auto">
              <a:xfrm>
                <a:off x="5630" y="3617"/>
                <a:ext cx="1" cy="50"/>
              </a:xfrm>
              <a:prstGeom prst="line">
                <a:avLst/>
              </a:prstGeom>
              <a:noFill/>
              <a:ln w="3175">
                <a:solidFill>
                  <a:srgbClr val="FF0000"/>
                </a:solidFill>
                <a:round/>
                <a:headEnd/>
                <a:tailEnd/>
              </a:ln>
            </p:spPr>
            <p:txBody>
              <a:bodyPr/>
              <a:lstStyle/>
              <a:p>
                <a:endParaRPr lang="en-US"/>
              </a:p>
            </p:txBody>
          </p:sp>
          <p:sp>
            <p:nvSpPr>
              <p:cNvPr id="47303" name="Line 376"/>
              <p:cNvSpPr>
                <a:spLocks noChangeShapeType="1"/>
              </p:cNvSpPr>
              <p:nvPr/>
            </p:nvSpPr>
            <p:spPr bwMode="auto">
              <a:xfrm>
                <a:off x="5626" y="3667"/>
                <a:ext cx="9" cy="1"/>
              </a:xfrm>
              <a:prstGeom prst="line">
                <a:avLst/>
              </a:prstGeom>
              <a:noFill/>
              <a:ln w="3175">
                <a:solidFill>
                  <a:srgbClr val="FF0000"/>
                </a:solidFill>
                <a:round/>
                <a:headEnd/>
                <a:tailEnd/>
              </a:ln>
            </p:spPr>
            <p:txBody>
              <a:bodyPr/>
              <a:lstStyle/>
              <a:p>
                <a:endParaRPr lang="en-US"/>
              </a:p>
            </p:txBody>
          </p:sp>
          <p:sp>
            <p:nvSpPr>
              <p:cNvPr id="47304" name="Line 377"/>
              <p:cNvSpPr>
                <a:spLocks noChangeShapeType="1"/>
              </p:cNvSpPr>
              <p:nvPr/>
            </p:nvSpPr>
            <p:spPr bwMode="auto">
              <a:xfrm>
                <a:off x="5795" y="3629"/>
                <a:ext cx="1" cy="72"/>
              </a:xfrm>
              <a:prstGeom prst="line">
                <a:avLst/>
              </a:prstGeom>
              <a:noFill/>
              <a:ln w="3175">
                <a:solidFill>
                  <a:srgbClr val="FF0000"/>
                </a:solidFill>
                <a:round/>
                <a:headEnd/>
                <a:tailEnd/>
              </a:ln>
            </p:spPr>
            <p:txBody>
              <a:bodyPr/>
              <a:lstStyle/>
              <a:p>
                <a:endParaRPr lang="en-US"/>
              </a:p>
            </p:txBody>
          </p:sp>
          <p:sp>
            <p:nvSpPr>
              <p:cNvPr id="47305" name="Line 378"/>
              <p:cNvSpPr>
                <a:spLocks noChangeShapeType="1"/>
              </p:cNvSpPr>
              <p:nvPr/>
            </p:nvSpPr>
            <p:spPr bwMode="auto">
              <a:xfrm>
                <a:off x="5791" y="3701"/>
                <a:ext cx="9" cy="1"/>
              </a:xfrm>
              <a:prstGeom prst="line">
                <a:avLst/>
              </a:prstGeom>
              <a:noFill/>
              <a:ln w="3175">
                <a:solidFill>
                  <a:srgbClr val="FF0000"/>
                </a:solidFill>
                <a:round/>
                <a:headEnd/>
                <a:tailEnd/>
              </a:ln>
            </p:spPr>
            <p:txBody>
              <a:bodyPr/>
              <a:lstStyle/>
              <a:p>
                <a:endParaRPr lang="en-US"/>
              </a:p>
            </p:txBody>
          </p:sp>
          <p:sp>
            <p:nvSpPr>
              <p:cNvPr id="47306" name="Line 379"/>
              <p:cNvSpPr>
                <a:spLocks noChangeShapeType="1"/>
              </p:cNvSpPr>
              <p:nvPr/>
            </p:nvSpPr>
            <p:spPr bwMode="auto">
              <a:xfrm>
                <a:off x="5960" y="3484"/>
                <a:ext cx="1" cy="115"/>
              </a:xfrm>
              <a:prstGeom prst="line">
                <a:avLst/>
              </a:prstGeom>
              <a:noFill/>
              <a:ln w="3175">
                <a:solidFill>
                  <a:srgbClr val="FF0000"/>
                </a:solidFill>
                <a:round/>
                <a:headEnd/>
                <a:tailEnd/>
              </a:ln>
            </p:spPr>
            <p:txBody>
              <a:bodyPr/>
              <a:lstStyle/>
              <a:p>
                <a:endParaRPr lang="en-US"/>
              </a:p>
            </p:txBody>
          </p:sp>
          <p:sp>
            <p:nvSpPr>
              <p:cNvPr id="47307" name="Line 380"/>
              <p:cNvSpPr>
                <a:spLocks noChangeShapeType="1"/>
              </p:cNvSpPr>
              <p:nvPr/>
            </p:nvSpPr>
            <p:spPr bwMode="auto">
              <a:xfrm>
                <a:off x="5956" y="3599"/>
                <a:ext cx="9" cy="1"/>
              </a:xfrm>
              <a:prstGeom prst="line">
                <a:avLst/>
              </a:prstGeom>
              <a:noFill/>
              <a:ln w="3175">
                <a:solidFill>
                  <a:srgbClr val="FF0000"/>
                </a:solidFill>
                <a:round/>
                <a:headEnd/>
                <a:tailEnd/>
              </a:ln>
            </p:spPr>
            <p:txBody>
              <a:bodyPr/>
              <a:lstStyle/>
              <a:p>
                <a:endParaRPr lang="en-US"/>
              </a:p>
            </p:txBody>
          </p:sp>
          <p:sp>
            <p:nvSpPr>
              <p:cNvPr id="47308" name="Line 381"/>
              <p:cNvSpPr>
                <a:spLocks noChangeShapeType="1"/>
              </p:cNvSpPr>
              <p:nvPr/>
            </p:nvSpPr>
            <p:spPr bwMode="auto">
              <a:xfrm>
                <a:off x="6125" y="3373"/>
                <a:ext cx="1" cy="93"/>
              </a:xfrm>
              <a:prstGeom prst="line">
                <a:avLst/>
              </a:prstGeom>
              <a:noFill/>
              <a:ln w="3175">
                <a:solidFill>
                  <a:srgbClr val="FF0000"/>
                </a:solidFill>
                <a:round/>
                <a:headEnd/>
                <a:tailEnd/>
              </a:ln>
            </p:spPr>
            <p:txBody>
              <a:bodyPr/>
              <a:lstStyle/>
              <a:p>
                <a:endParaRPr lang="en-US"/>
              </a:p>
            </p:txBody>
          </p:sp>
          <p:sp>
            <p:nvSpPr>
              <p:cNvPr id="47309" name="Line 382"/>
              <p:cNvSpPr>
                <a:spLocks noChangeShapeType="1"/>
              </p:cNvSpPr>
              <p:nvPr/>
            </p:nvSpPr>
            <p:spPr bwMode="auto">
              <a:xfrm>
                <a:off x="6121" y="3466"/>
                <a:ext cx="9" cy="1"/>
              </a:xfrm>
              <a:prstGeom prst="line">
                <a:avLst/>
              </a:prstGeom>
              <a:noFill/>
              <a:ln w="3175">
                <a:solidFill>
                  <a:srgbClr val="FF0000"/>
                </a:solidFill>
                <a:round/>
                <a:headEnd/>
                <a:tailEnd/>
              </a:ln>
            </p:spPr>
            <p:txBody>
              <a:bodyPr/>
              <a:lstStyle/>
              <a:p>
                <a:endParaRPr lang="en-US"/>
              </a:p>
            </p:txBody>
          </p:sp>
          <p:sp>
            <p:nvSpPr>
              <p:cNvPr id="47310" name="Line 383"/>
              <p:cNvSpPr>
                <a:spLocks noChangeShapeType="1"/>
              </p:cNvSpPr>
              <p:nvPr/>
            </p:nvSpPr>
            <p:spPr bwMode="auto">
              <a:xfrm>
                <a:off x="6290" y="3337"/>
                <a:ext cx="1" cy="84"/>
              </a:xfrm>
              <a:prstGeom prst="line">
                <a:avLst/>
              </a:prstGeom>
              <a:noFill/>
              <a:ln w="3175">
                <a:solidFill>
                  <a:srgbClr val="FF0000"/>
                </a:solidFill>
                <a:round/>
                <a:headEnd/>
                <a:tailEnd/>
              </a:ln>
            </p:spPr>
            <p:txBody>
              <a:bodyPr/>
              <a:lstStyle/>
              <a:p>
                <a:endParaRPr lang="en-US"/>
              </a:p>
            </p:txBody>
          </p:sp>
          <p:sp>
            <p:nvSpPr>
              <p:cNvPr id="47311" name="Line 384"/>
              <p:cNvSpPr>
                <a:spLocks noChangeShapeType="1"/>
              </p:cNvSpPr>
              <p:nvPr/>
            </p:nvSpPr>
            <p:spPr bwMode="auto">
              <a:xfrm>
                <a:off x="6285" y="3421"/>
                <a:ext cx="10" cy="1"/>
              </a:xfrm>
              <a:prstGeom prst="line">
                <a:avLst/>
              </a:prstGeom>
              <a:noFill/>
              <a:ln w="3175">
                <a:solidFill>
                  <a:srgbClr val="FF0000"/>
                </a:solidFill>
                <a:round/>
                <a:headEnd/>
                <a:tailEnd/>
              </a:ln>
            </p:spPr>
            <p:txBody>
              <a:bodyPr/>
              <a:lstStyle/>
              <a:p>
                <a:endParaRPr lang="en-US"/>
              </a:p>
            </p:txBody>
          </p:sp>
          <p:sp>
            <p:nvSpPr>
              <p:cNvPr id="47312" name="Line 385"/>
              <p:cNvSpPr>
                <a:spLocks noChangeShapeType="1"/>
              </p:cNvSpPr>
              <p:nvPr/>
            </p:nvSpPr>
            <p:spPr bwMode="auto">
              <a:xfrm>
                <a:off x="6455" y="3457"/>
                <a:ext cx="1" cy="69"/>
              </a:xfrm>
              <a:prstGeom prst="line">
                <a:avLst/>
              </a:prstGeom>
              <a:noFill/>
              <a:ln w="3175">
                <a:solidFill>
                  <a:srgbClr val="FF0000"/>
                </a:solidFill>
                <a:round/>
                <a:headEnd/>
                <a:tailEnd/>
              </a:ln>
            </p:spPr>
            <p:txBody>
              <a:bodyPr/>
              <a:lstStyle/>
              <a:p>
                <a:endParaRPr lang="en-US"/>
              </a:p>
            </p:txBody>
          </p:sp>
          <p:sp>
            <p:nvSpPr>
              <p:cNvPr id="47313" name="Line 386"/>
              <p:cNvSpPr>
                <a:spLocks noChangeShapeType="1"/>
              </p:cNvSpPr>
              <p:nvPr/>
            </p:nvSpPr>
            <p:spPr bwMode="auto">
              <a:xfrm>
                <a:off x="6450" y="3526"/>
                <a:ext cx="10" cy="1"/>
              </a:xfrm>
              <a:prstGeom prst="line">
                <a:avLst/>
              </a:prstGeom>
              <a:noFill/>
              <a:ln w="3175">
                <a:solidFill>
                  <a:srgbClr val="FF0000"/>
                </a:solidFill>
                <a:round/>
                <a:headEnd/>
                <a:tailEnd/>
              </a:ln>
            </p:spPr>
            <p:txBody>
              <a:bodyPr/>
              <a:lstStyle/>
              <a:p>
                <a:endParaRPr lang="en-US"/>
              </a:p>
            </p:txBody>
          </p:sp>
          <p:sp>
            <p:nvSpPr>
              <p:cNvPr id="47314" name="Freeform 387"/>
              <p:cNvSpPr>
                <a:spLocks/>
              </p:cNvSpPr>
              <p:nvPr/>
            </p:nvSpPr>
            <p:spPr bwMode="auto">
              <a:xfrm>
                <a:off x="5301" y="3470"/>
                <a:ext cx="1154" cy="204"/>
              </a:xfrm>
              <a:custGeom>
                <a:avLst/>
                <a:gdLst>
                  <a:gd name="T0" fmla="*/ 0 w 3295"/>
                  <a:gd name="T1" fmla="*/ 14 h 452"/>
                  <a:gd name="T2" fmla="*/ 7 w 3295"/>
                  <a:gd name="T3" fmla="*/ 13 h 452"/>
                  <a:gd name="T4" fmla="*/ 14 w 3295"/>
                  <a:gd name="T5" fmla="*/ 16 h 452"/>
                  <a:gd name="T6" fmla="*/ 21 w 3295"/>
                  <a:gd name="T7" fmla="*/ 19 h 452"/>
                  <a:gd name="T8" fmla="*/ 28 w 3295"/>
                  <a:gd name="T9" fmla="*/ 9 h 452"/>
                  <a:gd name="T10" fmla="*/ 35 w 3295"/>
                  <a:gd name="T11" fmla="*/ 0 h 452"/>
                  <a:gd name="T12" fmla="*/ 42 w 3295"/>
                  <a:gd name="T13" fmla="*/ 10 h 452"/>
                  <a:gd name="T14" fmla="*/ 49 w 3295"/>
                  <a:gd name="T15" fmla="*/ 12 h 4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452"/>
                  <a:gd name="T26" fmla="*/ 3295 w 3295"/>
                  <a:gd name="T27" fmla="*/ 452 h 4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452">
                    <a:moveTo>
                      <a:pt x="0" y="351"/>
                    </a:moveTo>
                    <a:lnTo>
                      <a:pt x="471" y="315"/>
                    </a:lnTo>
                    <a:lnTo>
                      <a:pt x="941" y="387"/>
                    </a:lnTo>
                    <a:lnTo>
                      <a:pt x="1412" y="452"/>
                    </a:lnTo>
                    <a:lnTo>
                      <a:pt x="1883" y="199"/>
                    </a:lnTo>
                    <a:lnTo>
                      <a:pt x="2354" y="0"/>
                    </a:lnTo>
                    <a:lnTo>
                      <a:pt x="2824" y="254"/>
                    </a:lnTo>
                    <a:lnTo>
                      <a:pt x="3295" y="282"/>
                    </a:lnTo>
                  </a:path>
                </a:pathLst>
              </a:custGeom>
              <a:noFill/>
              <a:ln w="3175">
                <a:solidFill>
                  <a:srgbClr val="00FF00"/>
                </a:solidFill>
                <a:round/>
                <a:headEnd/>
                <a:tailEnd/>
              </a:ln>
            </p:spPr>
            <p:txBody>
              <a:bodyPr/>
              <a:lstStyle/>
              <a:p>
                <a:endParaRPr lang="en-US"/>
              </a:p>
            </p:txBody>
          </p:sp>
          <p:sp>
            <p:nvSpPr>
              <p:cNvPr id="47315" name="Line 388"/>
              <p:cNvSpPr>
                <a:spLocks noChangeShapeType="1"/>
              </p:cNvSpPr>
              <p:nvPr/>
            </p:nvSpPr>
            <p:spPr bwMode="auto">
              <a:xfrm flipV="1">
                <a:off x="5301" y="3619"/>
                <a:ext cx="1" cy="9"/>
              </a:xfrm>
              <a:prstGeom prst="line">
                <a:avLst/>
              </a:prstGeom>
              <a:noFill/>
              <a:ln w="3175">
                <a:solidFill>
                  <a:srgbClr val="00FF00"/>
                </a:solidFill>
                <a:round/>
                <a:headEnd/>
                <a:tailEnd/>
              </a:ln>
            </p:spPr>
            <p:txBody>
              <a:bodyPr/>
              <a:lstStyle/>
              <a:p>
                <a:endParaRPr lang="en-US"/>
              </a:p>
            </p:txBody>
          </p:sp>
          <p:sp>
            <p:nvSpPr>
              <p:cNvPr id="47316" name="Line 389"/>
              <p:cNvSpPr>
                <a:spLocks noChangeShapeType="1"/>
              </p:cNvSpPr>
              <p:nvPr/>
            </p:nvSpPr>
            <p:spPr bwMode="auto">
              <a:xfrm>
                <a:off x="5296" y="3619"/>
                <a:ext cx="10" cy="1"/>
              </a:xfrm>
              <a:prstGeom prst="line">
                <a:avLst/>
              </a:prstGeom>
              <a:noFill/>
              <a:ln w="3175">
                <a:solidFill>
                  <a:srgbClr val="00FF00"/>
                </a:solidFill>
                <a:round/>
                <a:headEnd/>
                <a:tailEnd/>
              </a:ln>
            </p:spPr>
            <p:txBody>
              <a:bodyPr/>
              <a:lstStyle/>
              <a:p>
                <a:endParaRPr lang="en-US"/>
              </a:p>
            </p:txBody>
          </p:sp>
          <p:sp>
            <p:nvSpPr>
              <p:cNvPr id="47317" name="Line 390"/>
              <p:cNvSpPr>
                <a:spLocks noChangeShapeType="1"/>
              </p:cNvSpPr>
              <p:nvPr/>
            </p:nvSpPr>
            <p:spPr bwMode="auto">
              <a:xfrm flipV="1">
                <a:off x="5466" y="3602"/>
                <a:ext cx="1" cy="10"/>
              </a:xfrm>
              <a:prstGeom prst="line">
                <a:avLst/>
              </a:prstGeom>
              <a:noFill/>
              <a:ln w="3175">
                <a:solidFill>
                  <a:srgbClr val="00FF00"/>
                </a:solidFill>
                <a:round/>
                <a:headEnd/>
                <a:tailEnd/>
              </a:ln>
            </p:spPr>
            <p:txBody>
              <a:bodyPr/>
              <a:lstStyle/>
              <a:p>
                <a:endParaRPr lang="en-US"/>
              </a:p>
            </p:txBody>
          </p:sp>
          <p:sp>
            <p:nvSpPr>
              <p:cNvPr id="47318" name="Line 391"/>
              <p:cNvSpPr>
                <a:spLocks noChangeShapeType="1"/>
              </p:cNvSpPr>
              <p:nvPr/>
            </p:nvSpPr>
            <p:spPr bwMode="auto">
              <a:xfrm>
                <a:off x="5461" y="3602"/>
                <a:ext cx="10" cy="1"/>
              </a:xfrm>
              <a:prstGeom prst="line">
                <a:avLst/>
              </a:prstGeom>
              <a:noFill/>
              <a:ln w="3175">
                <a:solidFill>
                  <a:srgbClr val="00FF00"/>
                </a:solidFill>
                <a:round/>
                <a:headEnd/>
                <a:tailEnd/>
              </a:ln>
            </p:spPr>
            <p:txBody>
              <a:bodyPr/>
              <a:lstStyle/>
              <a:p>
                <a:endParaRPr lang="en-US"/>
              </a:p>
            </p:txBody>
          </p:sp>
          <p:sp>
            <p:nvSpPr>
              <p:cNvPr id="47319" name="Line 392"/>
              <p:cNvSpPr>
                <a:spLocks noChangeShapeType="1"/>
              </p:cNvSpPr>
              <p:nvPr/>
            </p:nvSpPr>
            <p:spPr bwMode="auto">
              <a:xfrm flipV="1">
                <a:off x="5630" y="3619"/>
                <a:ext cx="1" cy="25"/>
              </a:xfrm>
              <a:prstGeom prst="line">
                <a:avLst/>
              </a:prstGeom>
              <a:noFill/>
              <a:ln w="3175">
                <a:solidFill>
                  <a:srgbClr val="00FF00"/>
                </a:solidFill>
                <a:round/>
                <a:headEnd/>
                <a:tailEnd/>
              </a:ln>
            </p:spPr>
            <p:txBody>
              <a:bodyPr/>
              <a:lstStyle/>
              <a:p>
                <a:endParaRPr lang="en-US"/>
              </a:p>
            </p:txBody>
          </p:sp>
          <p:sp>
            <p:nvSpPr>
              <p:cNvPr id="47320" name="Line 393"/>
              <p:cNvSpPr>
                <a:spLocks noChangeShapeType="1"/>
              </p:cNvSpPr>
              <p:nvPr/>
            </p:nvSpPr>
            <p:spPr bwMode="auto">
              <a:xfrm>
                <a:off x="5626" y="3619"/>
                <a:ext cx="9" cy="1"/>
              </a:xfrm>
              <a:prstGeom prst="line">
                <a:avLst/>
              </a:prstGeom>
              <a:noFill/>
              <a:ln w="3175">
                <a:solidFill>
                  <a:srgbClr val="00FF00"/>
                </a:solidFill>
                <a:round/>
                <a:headEnd/>
                <a:tailEnd/>
              </a:ln>
            </p:spPr>
            <p:txBody>
              <a:bodyPr/>
              <a:lstStyle/>
              <a:p>
                <a:endParaRPr lang="en-US"/>
              </a:p>
            </p:txBody>
          </p:sp>
          <p:sp>
            <p:nvSpPr>
              <p:cNvPr id="47321" name="Line 394"/>
              <p:cNvSpPr>
                <a:spLocks noChangeShapeType="1"/>
              </p:cNvSpPr>
              <p:nvPr/>
            </p:nvSpPr>
            <p:spPr bwMode="auto">
              <a:xfrm flipV="1">
                <a:off x="5795" y="3613"/>
                <a:ext cx="1" cy="61"/>
              </a:xfrm>
              <a:prstGeom prst="line">
                <a:avLst/>
              </a:prstGeom>
              <a:noFill/>
              <a:ln w="3175">
                <a:solidFill>
                  <a:srgbClr val="00FF00"/>
                </a:solidFill>
                <a:round/>
                <a:headEnd/>
                <a:tailEnd/>
              </a:ln>
            </p:spPr>
            <p:txBody>
              <a:bodyPr/>
              <a:lstStyle/>
              <a:p>
                <a:endParaRPr lang="en-US"/>
              </a:p>
            </p:txBody>
          </p:sp>
          <p:sp>
            <p:nvSpPr>
              <p:cNvPr id="47322" name="Line 395"/>
              <p:cNvSpPr>
                <a:spLocks noChangeShapeType="1"/>
              </p:cNvSpPr>
              <p:nvPr/>
            </p:nvSpPr>
            <p:spPr bwMode="auto">
              <a:xfrm>
                <a:off x="5791" y="3613"/>
                <a:ext cx="9" cy="1"/>
              </a:xfrm>
              <a:prstGeom prst="line">
                <a:avLst/>
              </a:prstGeom>
              <a:noFill/>
              <a:ln w="3175">
                <a:solidFill>
                  <a:srgbClr val="00FF00"/>
                </a:solidFill>
                <a:round/>
                <a:headEnd/>
                <a:tailEnd/>
              </a:ln>
            </p:spPr>
            <p:txBody>
              <a:bodyPr/>
              <a:lstStyle/>
              <a:p>
                <a:endParaRPr lang="en-US"/>
              </a:p>
            </p:txBody>
          </p:sp>
          <p:sp>
            <p:nvSpPr>
              <p:cNvPr id="47323" name="Line 396"/>
              <p:cNvSpPr>
                <a:spLocks noChangeShapeType="1"/>
              </p:cNvSpPr>
              <p:nvPr/>
            </p:nvSpPr>
            <p:spPr bwMode="auto">
              <a:xfrm flipV="1">
                <a:off x="5960" y="3475"/>
                <a:ext cx="1" cy="85"/>
              </a:xfrm>
              <a:prstGeom prst="line">
                <a:avLst/>
              </a:prstGeom>
              <a:noFill/>
              <a:ln w="3175">
                <a:solidFill>
                  <a:srgbClr val="00FF00"/>
                </a:solidFill>
                <a:round/>
                <a:headEnd/>
                <a:tailEnd/>
              </a:ln>
            </p:spPr>
            <p:txBody>
              <a:bodyPr/>
              <a:lstStyle/>
              <a:p>
                <a:endParaRPr lang="en-US"/>
              </a:p>
            </p:txBody>
          </p:sp>
          <p:sp>
            <p:nvSpPr>
              <p:cNvPr id="47324" name="Line 397"/>
              <p:cNvSpPr>
                <a:spLocks noChangeShapeType="1"/>
              </p:cNvSpPr>
              <p:nvPr/>
            </p:nvSpPr>
            <p:spPr bwMode="auto">
              <a:xfrm>
                <a:off x="5956" y="3475"/>
                <a:ext cx="9" cy="1"/>
              </a:xfrm>
              <a:prstGeom prst="line">
                <a:avLst/>
              </a:prstGeom>
              <a:noFill/>
              <a:ln w="3175">
                <a:solidFill>
                  <a:srgbClr val="00FF00"/>
                </a:solidFill>
                <a:round/>
                <a:headEnd/>
                <a:tailEnd/>
              </a:ln>
            </p:spPr>
            <p:txBody>
              <a:bodyPr/>
              <a:lstStyle/>
              <a:p>
                <a:endParaRPr lang="en-US"/>
              </a:p>
            </p:txBody>
          </p:sp>
          <p:sp>
            <p:nvSpPr>
              <p:cNvPr id="47325" name="Line 398"/>
              <p:cNvSpPr>
                <a:spLocks noChangeShapeType="1"/>
              </p:cNvSpPr>
              <p:nvPr/>
            </p:nvSpPr>
            <p:spPr bwMode="auto">
              <a:xfrm flipV="1">
                <a:off x="6125" y="3371"/>
                <a:ext cx="1" cy="99"/>
              </a:xfrm>
              <a:prstGeom prst="line">
                <a:avLst/>
              </a:prstGeom>
              <a:noFill/>
              <a:ln w="3175">
                <a:solidFill>
                  <a:srgbClr val="00FF00"/>
                </a:solidFill>
                <a:round/>
                <a:headEnd/>
                <a:tailEnd/>
              </a:ln>
            </p:spPr>
            <p:txBody>
              <a:bodyPr/>
              <a:lstStyle/>
              <a:p>
                <a:endParaRPr lang="en-US"/>
              </a:p>
            </p:txBody>
          </p:sp>
          <p:sp>
            <p:nvSpPr>
              <p:cNvPr id="47326" name="Line 399"/>
              <p:cNvSpPr>
                <a:spLocks noChangeShapeType="1"/>
              </p:cNvSpPr>
              <p:nvPr/>
            </p:nvSpPr>
            <p:spPr bwMode="auto">
              <a:xfrm>
                <a:off x="6121" y="3371"/>
                <a:ext cx="9" cy="1"/>
              </a:xfrm>
              <a:prstGeom prst="line">
                <a:avLst/>
              </a:prstGeom>
              <a:noFill/>
              <a:ln w="3175">
                <a:solidFill>
                  <a:srgbClr val="00FF00"/>
                </a:solidFill>
                <a:round/>
                <a:headEnd/>
                <a:tailEnd/>
              </a:ln>
            </p:spPr>
            <p:txBody>
              <a:bodyPr/>
              <a:lstStyle/>
              <a:p>
                <a:endParaRPr lang="en-US"/>
              </a:p>
            </p:txBody>
          </p:sp>
          <p:sp>
            <p:nvSpPr>
              <p:cNvPr id="47327" name="Line 400"/>
              <p:cNvSpPr>
                <a:spLocks noChangeShapeType="1"/>
              </p:cNvSpPr>
              <p:nvPr/>
            </p:nvSpPr>
            <p:spPr bwMode="auto">
              <a:xfrm flipV="1">
                <a:off x="6290" y="3533"/>
                <a:ext cx="1" cy="52"/>
              </a:xfrm>
              <a:prstGeom prst="line">
                <a:avLst/>
              </a:prstGeom>
              <a:noFill/>
              <a:ln w="3175">
                <a:solidFill>
                  <a:srgbClr val="00FF00"/>
                </a:solidFill>
                <a:round/>
                <a:headEnd/>
                <a:tailEnd/>
              </a:ln>
            </p:spPr>
            <p:txBody>
              <a:bodyPr/>
              <a:lstStyle/>
              <a:p>
                <a:endParaRPr lang="en-US"/>
              </a:p>
            </p:txBody>
          </p:sp>
          <p:sp>
            <p:nvSpPr>
              <p:cNvPr id="47328" name="Line 401"/>
              <p:cNvSpPr>
                <a:spLocks noChangeShapeType="1"/>
              </p:cNvSpPr>
              <p:nvPr/>
            </p:nvSpPr>
            <p:spPr bwMode="auto">
              <a:xfrm>
                <a:off x="6285" y="3533"/>
                <a:ext cx="10" cy="1"/>
              </a:xfrm>
              <a:prstGeom prst="line">
                <a:avLst/>
              </a:prstGeom>
              <a:noFill/>
              <a:ln w="3175">
                <a:solidFill>
                  <a:srgbClr val="00FF00"/>
                </a:solidFill>
                <a:round/>
                <a:headEnd/>
                <a:tailEnd/>
              </a:ln>
            </p:spPr>
            <p:txBody>
              <a:bodyPr/>
              <a:lstStyle/>
              <a:p>
                <a:endParaRPr lang="en-US"/>
              </a:p>
            </p:txBody>
          </p:sp>
          <p:sp>
            <p:nvSpPr>
              <p:cNvPr id="47329" name="Line 402"/>
              <p:cNvSpPr>
                <a:spLocks noChangeShapeType="1"/>
              </p:cNvSpPr>
              <p:nvPr/>
            </p:nvSpPr>
            <p:spPr bwMode="auto">
              <a:xfrm flipV="1">
                <a:off x="6455" y="3564"/>
                <a:ext cx="1" cy="33"/>
              </a:xfrm>
              <a:prstGeom prst="line">
                <a:avLst/>
              </a:prstGeom>
              <a:noFill/>
              <a:ln w="3175">
                <a:solidFill>
                  <a:srgbClr val="00FF00"/>
                </a:solidFill>
                <a:round/>
                <a:headEnd/>
                <a:tailEnd/>
              </a:ln>
            </p:spPr>
            <p:txBody>
              <a:bodyPr/>
              <a:lstStyle/>
              <a:p>
                <a:endParaRPr lang="en-US"/>
              </a:p>
            </p:txBody>
          </p:sp>
          <p:sp>
            <p:nvSpPr>
              <p:cNvPr id="47330" name="Line 403"/>
              <p:cNvSpPr>
                <a:spLocks noChangeShapeType="1"/>
              </p:cNvSpPr>
              <p:nvPr/>
            </p:nvSpPr>
            <p:spPr bwMode="auto">
              <a:xfrm>
                <a:off x="6450" y="3564"/>
                <a:ext cx="10" cy="1"/>
              </a:xfrm>
              <a:prstGeom prst="line">
                <a:avLst/>
              </a:prstGeom>
              <a:noFill/>
              <a:ln w="3175">
                <a:solidFill>
                  <a:srgbClr val="00FF00"/>
                </a:solidFill>
                <a:round/>
                <a:headEnd/>
                <a:tailEnd/>
              </a:ln>
            </p:spPr>
            <p:txBody>
              <a:bodyPr/>
              <a:lstStyle/>
              <a:p>
                <a:endParaRPr lang="en-US"/>
              </a:p>
            </p:txBody>
          </p:sp>
          <p:sp>
            <p:nvSpPr>
              <p:cNvPr id="47331" name="Line 404"/>
              <p:cNvSpPr>
                <a:spLocks noChangeShapeType="1"/>
              </p:cNvSpPr>
              <p:nvPr/>
            </p:nvSpPr>
            <p:spPr bwMode="auto">
              <a:xfrm>
                <a:off x="5301" y="3628"/>
                <a:ext cx="1" cy="10"/>
              </a:xfrm>
              <a:prstGeom prst="line">
                <a:avLst/>
              </a:prstGeom>
              <a:noFill/>
              <a:ln w="3175">
                <a:solidFill>
                  <a:srgbClr val="00FF00"/>
                </a:solidFill>
                <a:round/>
                <a:headEnd/>
                <a:tailEnd/>
              </a:ln>
            </p:spPr>
            <p:txBody>
              <a:bodyPr/>
              <a:lstStyle/>
              <a:p>
                <a:endParaRPr lang="en-US"/>
              </a:p>
            </p:txBody>
          </p:sp>
          <p:sp>
            <p:nvSpPr>
              <p:cNvPr id="47332" name="Line 405"/>
              <p:cNvSpPr>
                <a:spLocks noChangeShapeType="1"/>
              </p:cNvSpPr>
              <p:nvPr/>
            </p:nvSpPr>
            <p:spPr bwMode="auto">
              <a:xfrm>
                <a:off x="5296" y="3638"/>
                <a:ext cx="10" cy="1"/>
              </a:xfrm>
              <a:prstGeom prst="line">
                <a:avLst/>
              </a:prstGeom>
              <a:noFill/>
              <a:ln w="3175">
                <a:solidFill>
                  <a:srgbClr val="00FF00"/>
                </a:solidFill>
                <a:round/>
                <a:headEnd/>
                <a:tailEnd/>
              </a:ln>
            </p:spPr>
            <p:txBody>
              <a:bodyPr/>
              <a:lstStyle/>
              <a:p>
                <a:endParaRPr lang="en-US"/>
              </a:p>
            </p:txBody>
          </p:sp>
          <p:sp>
            <p:nvSpPr>
              <p:cNvPr id="47333" name="Line 406"/>
              <p:cNvSpPr>
                <a:spLocks noChangeShapeType="1"/>
              </p:cNvSpPr>
              <p:nvPr/>
            </p:nvSpPr>
            <p:spPr bwMode="auto">
              <a:xfrm>
                <a:off x="5466" y="3612"/>
                <a:ext cx="1" cy="10"/>
              </a:xfrm>
              <a:prstGeom prst="line">
                <a:avLst/>
              </a:prstGeom>
              <a:noFill/>
              <a:ln w="3175">
                <a:solidFill>
                  <a:srgbClr val="00FF00"/>
                </a:solidFill>
                <a:round/>
                <a:headEnd/>
                <a:tailEnd/>
              </a:ln>
            </p:spPr>
            <p:txBody>
              <a:bodyPr/>
              <a:lstStyle/>
              <a:p>
                <a:endParaRPr lang="en-US"/>
              </a:p>
            </p:txBody>
          </p:sp>
          <p:sp>
            <p:nvSpPr>
              <p:cNvPr id="47334" name="Line 407"/>
              <p:cNvSpPr>
                <a:spLocks noChangeShapeType="1"/>
              </p:cNvSpPr>
              <p:nvPr/>
            </p:nvSpPr>
            <p:spPr bwMode="auto">
              <a:xfrm>
                <a:off x="5461" y="3622"/>
                <a:ext cx="10" cy="1"/>
              </a:xfrm>
              <a:prstGeom prst="line">
                <a:avLst/>
              </a:prstGeom>
              <a:noFill/>
              <a:ln w="3175">
                <a:solidFill>
                  <a:srgbClr val="00FF00"/>
                </a:solidFill>
                <a:round/>
                <a:headEnd/>
                <a:tailEnd/>
              </a:ln>
            </p:spPr>
            <p:txBody>
              <a:bodyPr/>
              <a:lstStyle/>
              <a:p>
                <a:endParaRPr lang="en-US"/>
              </a:p>
            </p:txBody>
          </p:sp>
          <p:sp>
            <p:nvSpPr>
              <p:cNvPr id="47335" name="Line 408"/>
              <p:cNvSpPr>
                <a:spLocks noChangeShapeType="1"/>
              </p:cNvSpPr>
              <p:nvPr/>
            </p:nvSpPr>
            <p:spPr bwMode="auto">
              <a:xfrm>
                <a:off x="5630" y="3644"/>
                <a:ext cx="1" cy="27"/>
              </a:xfrm>
              <a:prstGeom prst="line">
                <a:avLst/>
              </a:prstGeom>
              <a:noFill/>
              <a:ln w="3175">
                <a:solidFill>
                  <a:srgbClr val="00FF00"/>
                </a:solidFill>
                <a:round/>
                <a:headEnd/>
                <a:tailEnd/>
              </a:ln>
            </p:spPr>
            <p:txBody>
              <a:bodyPr/>
              <a:lstStyle/>
              <a:p>
                <a:endParaRPr lang="en-US"/>
              </a:p>
            </p:txBody>
          </p:sp>
          <p:sp>
            <p:nvSpPr>
              <p:cNvPr id="47336" name="Line 409"/>
              <p:cNvSpPr>
                <a:spLocks noChangeShapeType="1"/>
              </p:cNvSpPr>
              <p:nvPr/>
            </p:nvSpPr>
            <p:spPr bwMode="auto">
              <a:xfrm>
                <a:off x="5626" y="3671"/>
                <a:ext cx="9" cy="1"/>
              </a:xfrm>
              <a:prstGeom prst="line">
                <a:avLst/>
              </a:prstGeom>
              <a:noFill/>
              <a:ln w="3175">
                <a:solidFill>
                  <a:srgbClr val="00FF00"/>
                </a:solidFill>
                <a:round/>
                <a:headEnd/>
                <a:tailEnd/>
              </a:ln>
            </p:spPr>
            <p:txBody>
              <a:bodyPr/>
              <a:lstStyle/>
              <a:p>
                <a:endParaRPr lang="en-US"/>
              </a:p>
            </p:txBody>
          </p:sp>
          <p:sp>
            <p:nvSpPr>
              <p:cNvPr id="47337" name="Line 410"/>
              <p:cNvSpPr>
                <a:spLocks noChangeShapeType="1"/>
              </p:cNvSpPr>
              <p:nvPr/>
            </p:nvSpPr>
            <p:spPr bwMode="auto">
              <a:xfrm>
                <a:off x="5795" y="3674"/>
                <a:ext cx="1" cy="60"/>
              </a:xfrm>
              <a:prstGeom prst="line">
                <a:avLst/>
              </a:prstGeom>
              <a:noFill/>
              <a:ln w="3175">
                <a:solidFill>
                  <a:srgbClr val="00FF00"/>
                </a:solidFill>
                <a:round/>
                <a:headEnd/>
                <a:tailEnd/>
              </a:ln>
            </p:spPr>
            <p:txBody>
              <a:bodyPr/>
              <a:lstStyle/>
              <a:p>
                <a:endParaRPr lang="en-US"/>
              </a:p>
            </p:txBody>
          </p:sp>
          <p:sp>
            <p:nvSpPr>
              <p:cNvPr id="47338" name="Line 411"/>
              <p:cNvSpPr>
                <a:spLocks noChangeShapeType="1"/>
              </p:cNvSpPr>
              <p:nvPr/>
            </p:nvSpPr>
            <p:spPr bwMode="auto">
              <a:xfrm>
                <a:off x="5791" y="3734"/>
                <a:ext cx="9" cy="1"/>
              </a:xfrm>
              <a:prstGeom prst="line">
                <a:avLst/>
              </a:prstGeom>
              <a:noFill/>
              <a:ln w="3175">
                <a:solidFill>
                  <a:srgbClr val="00FF00"/>
                </a:solidFill>
                <a:round/>
                <a:headEnd/>
                <a:tailEnd/>
              </a:ln>
            </p:spPr>
            <p:txBody>
              <a:bodyPr/>
              <a:lstStyle/>
              <a:p>
                <a:endParaRPr lang="en-US"/>
              </a:p>
            </p:txBody>
          </p:sp>
          <p:sp>
            <p:nvSpPr>
              <p:cNvPr id="47339" name="Line 412"/>
              <p:cNvSpPr>
                <a:spLocks noChangeShapeType="1"/>
              </p:cNvSpPr>
              <p:nvPr/>
            </p:nvSpPr>
            <p:spPr bwMode="auto">
              <a:xfrm>
                <a:off x="5960" y="3560"/>
                <a:ext cx="1" cy="85"/>
              </a:xfrm>
              <a:prstGeom prst="line">
                <a:avLst/>
              </a:prstGeom>
              <a:noFill/>
              <a:ln w="3175">
                <a:solidFill>
                  <a:srgbClr val="00FF00"/>
                </a:solidFill>
                <a:round/>
                <a:headEnd/>
                <a:tailEnd/>
              </a:ln>
            </p:spPr>
            <p:txBody>
              <a:bodyPr/>
              <a:lstStyle/>
              <a:p>
                <a:endParaRPr lang="en-US"/>
              </a:p>
            </p:txBody>
          </p:sp>
          <p:sp>
            <p:nvSpPr>
              <p:cNvPr id="47340" name="Line 413"/>
              <p:cNvSpPr>
                <a:spLocks noChangeShapeType="1"/>
              </p:cNvSpPr>
              <p:nvPr/>
            </p:nvSpPr>
            <p:spPr bwMode="auto">
              <a:xfrm>
                <a:off x="5956" y="3645"/>
                <a:ext cx="9" cy="1"/>
              </a:xfrm>
              <a:prstGeom prst="line">
                <a:avLst/>
              </a:prstGeom>
              <a:noFill/>
              <a:ln w="3175">
                <a:solidFill>
                  <a:srgbClr val="00FF00"/>
                </a:solidFill>
                <a:round/>
                <a:headEnd/>
                <a:tailEnd/>
              </a:ln>
            </p:spPr>
            <p:txBody>
              <a:bodyPr/>
              <a:lstStyle/>
              <a:p>
                <a:endParaRPr lang="en-US"/>
              </a:p>
            </p:txBody>
          </p:sp>
          <p:sp>
            <p:nvSpPr>
              <p:cNvPr id="47341" name="Line 414"/>
              <p:cNvSpPr>
                <a:spLocks noChangeShapeType="1"/>
              </p:cNvSpPr>
              <p:nvPr/>
            </p:nvSpPr>
            <p:spPr bwMode="auto">
              <a:xfrm>
                <a:off x="6125" y="3470"/>
                <a:ext cx="1" cy="99"/>
              </a:xfrm>
              <a:prstGeom prst="line">
                <a:avLst/>
              </a:prstGeom>
              <a:noFill/>
              <a:ln w="3175">
                <a:solidFill>
                  <a:srgbClr val="00FF00"/>
                </a:solidFill>
                <a:round/>
                <a:headEnd/>
                <a:tailEnd/>
              </a:ln>
            </p:spPr>
            <p:txBody>
              <a:bodyPr/>
              <a:lstStyle/>
              <a:p>
                <a:endParaRPr lang="en-US"/>
              </a:p>
            </p:txBody>
          </p:sp>
          <p:sp>
            <p:nvSpPr>
              <p:cNvPr id="47342" name="Line 415"/>
              <p:cNvSpPr>
                <a:spLocks noChangeShapeType="1"/>
              </p:cNvSpPr>
              <p:nvPr/>
            </p:nvSpPr>
            <p:spPr bwMode="auto">
              <a:xfrm>
                <a:off x="6121" y="3569"/>
                <a:ext cx="9" cy="1"/>
              </a:xfrm>
              <a:prstGeom prst="line">
                <a:avLst/>
              </a:prstGeom>
              <a:noFill/>
              <a:ln w="3175">
                <a:solidFill>
                  <a:srgbClr val="00FF00"/>
                </a:solidFill>
                <a:round/>
                <a:headEnd/>
                <a:tailEnd/>
              </a:ln>
            </p:spPr>
            <p:txBody>
              <a:bodyPr/>
              <a:lstStyle/>
              <a:p>
                <a:endParaRPr lang="en-US"/>
              </a:p>
            </p:txBody>
          </p:sp>
          <p:sp>
            <p:nvSpPr>
              <p:cNvPr id="47343" name="Line 416"/>
              <p:cNvSpPr>
                <a:spLocks noChangeShapeType="1"/>
              </p:cNvSpPr>
              <p:nvPr/>
            </p:nvSpPr>
            <p:spPr bwMode="auto">
              <a:xfrm>
                <a:off x="6290" y="3585"/>
                <a:ext cx="1" cy="51"/>
              </a:xfrm>
              <a:prstGeom prst="line">
                <a:avLst/>
              </a:prstGeom>
              <a:noFill/>
              <a:ln w="3175">
                <a:solidFill>
                  <a:srgbClr val="00FF00"/>
                </a:solidFill>
                <a:round/>
                <a:headEnd/>
                <a:tailEnd/>
              </a:ln>
            </p:spPr>
            <p:txBody>
              <a:bodyPr/>
              <a:lstStyle/>
              <a:p>
                <a:endParaRPr lang="en-US"/>
              </a:p>
            </p:txBody>
          </p:sp>
          <p:sp>
            <p:nvSpPr>
              <p:cNvPr id="47344" name="Line 417"/>
              <p:cNvSpPr>
                <a:spLocks noChangeShapeType="1"/>
              </p:cNvSpPr>
              <p:nvPr/>
            </p:nvSpPr>
            <p:spPr bwMode="auto">
              <a:xfrm>
                <a:off x="6285" y="3636"/>
                <a:ext cx="10" cy="1"/>
              </a:xfrm>
              <a:prstGeom prst="line">
                <a:avLst/>
              </a:prstGeom>
              <a:noFill/>
              <a:ln w="3175">
                <a:solidFill>
                  <a:srgbClr val="00FF00"/>
                </a:solidFill>
                <a:round/>
                <a:headEnd/>
                <a:tailEnd/>
              </a:ln>
            </p:spPr>
            <p:txBody>
              <a:bodyPr/>
              <a:lstStyle/>
              <a:p>
                <a:endParaRPr lang="en-US"/>
              </a:p>
            </p:txBody>
          </p:sp>
          <p:sp>
            <p:nvSpPr>
              <p:cNvPr id="47345" name="Line 418"/>
              <p:cNvSpPr>
                <a:spLocks noChangeShapeType="1"/>
              </p:cNvSpPr>
              <p:nvPr/>
            </p:nvSpPr>
            <p:spPr bwMode="auto">
              <a:xfrm>
                <a:off x="6455" y="3597"/>
                <a:ext cx="1" cy="34"/>
              </a:xfrm>
              <a:prstGeom prst="line">
                <a:avLst/>
              </a:prstGeom>
              <a:noFill/>
              <a:ln w="3175">
                <a:solidFill>
                  <a:srgbClr val="00FF00"/>
                </a:solidFill>
                <a:round/>
                <a:headEnd/>
                <a:tailEnd/>
              </a:ln>
            </p:spPr>
            <p:txBody>
              <a:bodyPr/>
              <a:lstStyle/>
              <a:p>
                <a:endParaRPr lang="en-US"/>
              </a:p>
            </p:txBody>
          </p:sp>
          <p:sp>
            <p:nvSpPr>
              <p:cNvPr id="47346" name="Line 419"/>
              <p:cNvSpPr>
                <a:spLocks noChangeShapeType="1"/>
              </p:cNvSpPr>
              <p:nvPr/>
            </p:nvSpPr>
            <p:spPr bwMode="auto">
              <a:xfrm>
                <a:off x="6450" y="3631"/>
                <a:ext cx="10" cy="1"/>
              </a:xfrm>
              <a:prstGeom prst="line">
                <a:avLst/>
              </a:prstGeom>
              <a:noFill/>
              <a:ln w="3175">
                <a:solidFill>
                  <a:srgbClr val="00FF00"/>
                </a:solidFill>
                <a:round/>
                <a:headEnd/>
                <a:tailEnd/>
              </a:ln>
            </p:spPr>
            <p:txBody>
              <a:bodyPr/>
              <a:lstStyle/>
              <a:p>
                <a:endParaRPr lang="en-US"/>
              </a:p>
            </p:txBody>
          </p:sp>
          <p:sp>
            <p:nvSpPr>
              <p:cNvPr id="47347" name="Freeform 420"/>
              <p:cNvSpPr>
                <a:spLocks/>
              </p:cNvSpPr>
              <p:nvPr/>
            </p:nvSpPr>
            <p:spPr bwMode="auto">
              <a:xfrm>
                <a:off x="5301" y="3522"/>
                <a:ext cx="1154" cy="118"/>
              </a:xfrm>
              <a:custGeom>
                <a:avLst/>
                <a:gdLst>
                  <a:gd name="T0" fmla="*/ 0 w 3295"/>
                  <a:gd name="T1" fmla="*/ 7 h 262"/>
                  <a:gd name="T2" fmla="*/ 7 w 3295"/>
                  <a:gd name="T3" fmla="*/ 11 h 262"/>
                  <a:gd name="T4" fmla="*/ 14 w 3295"/>
                  <a:gd name="T5" fmla="*/ 8 h 262"/>
                  <a:gd name="T6" fmla="*/ 21 w 3295"/>
                  <a:gd name="T7" fmla="*/ 0 h 262"/>
                  <a:gd name="T8" fmla="*/ 28 w 3295"/>
                  <a:gd name="T9" fmla="*/ 1 h 262"/>
                  <a:gd name="T10" fmla="*/ 35 w 3295"/>
                  <a:gd name="T11" fmla="*/ 6 h 262"/>
                  <a:gd name="T12" fmla="*/ 42 w 3295"/>
                  <a:gd name="T13" fmla="*/ 5 h 262"/>
                  <a:gd name="T14" fmla="*/ 49 w 3295"/>
                  <a:gd name="T15" fmla="*/ 10 h 26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262"/>
                  <a:gd name="T26" fmla="*/ 3295 w 3295"/>
                  <a:gd name="T27" fmla="*/ 262 h 2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262">
                    <a:moveTo>
                      <a:pt x="0" y="174"/>
                    </a:moveTo>
                    <a:lnTo>
                      <a:pt x="471" y="262"/>
                    </a:lnTo>
                    <a:lnTo>
                      <a:pt x="941" y="184"/>
                    </a:lnTo>
                    <a:lnTo>
                      <a:pt x="1412" y="0"/>
                    </a:lnTo>
                    <a:lnTo>
                      <a:pt x="1883" y="20"/>
                    </a:lnTo>
                    <a:lnTo>
                      <a:pt x="2354" y="160"/>
                    </a:lnTo>
                    <a:lnTo>
                      <a:pt x="2824" y="123"/>
                    </a:lnTo>
                    <a:lnTo>
                      <a:pt x="3295" y="258"/>
                    </a:lnTo>
                  </a:path>
                </a:pathLst>
              </a:custGeom>
              <a:noFill/>
              <a:ln w="3175">
                <a:solidFill>
                  <a:srgbClr val="0000FF"/>
                </a:solidFill>
                <a:round/>
                <a:headEnd/>
                <a:tailEnd/>
              </a:ln>
            </p:spPr>
            <p:txBody>
              <a:bodyPr/>
              <a:lstStyle/>
              <a:p>
                <a:endParaRPr lang="en-US"/>
              </a:p>
            </p:txBody>
          </p:sp>
          <p:sp>
            <p:nvSpPr>
              <p:cNvPr id="47348" name="Line 421"/>
              <p:cNvSpPr>
                <a:spLocks noChangeShapeType="1"/>
              </p:cNvSpPr>
              <p:nvPr/>
            </p:nvSpPr>
            <p:spPr bwMode="auto">
              <a:xfrm flipV="1">
                <a:off x="5301" y="3590"/>
                <a:ext cx="1" cy="10"/>
              </a:xfrm>
              <a:prstGeom prst="line">
                <a:avLst/>
              </a:prstGeom>
              <a:noFill/>
              <a:ln w="3175">
                <a:solidFill>
                  <a:srgbClr val="0000FF"/>
                </a:solidFill>
                <a:round/>
                <a:headEnd/>
                <a:tailEnd/>
              </a:ln>
            </p:spPr>
            <p:txBody>
              <a:bodyPr/>
              <a:lstStyle/>
              <a:p>
                <a:endParaRPr lang="en-US"/>
              </a:p>
            </p:txBody>
          </p:sp>
          <p:sp>
            <p:nvSpPr>
              <p:cNvPr id="47349" name="Line 422"/>
              <p:cNvSpPr>
                <a:spLocks noChangeShapeType="1"/>
              </p:cNvSpPr>
              <p:nvPr/>
            </p:nvSpPr>
            <p:spPr bwMode="auto">
              <a:xfrm>
                <a:off x="5296" y="3590"/>
                <a:ext cx="10" cy="1"/>
              </a:xfrm>
              <a:prstGeom prst="line">
                <a:avLst/>
              </a:prstGeom>
              <a:noFill/>
              <a:ln w="3175">
                <a:solidFill>
                  <a:srgbClr val="0000FF"/>
                </a:solidFill>
                <a:round/>
                <a:headEnd/>
                <a:tailEnd/>
              </a:ln>
            </p:spPr>
            <p:txBody>
              <a:bodyPr/>
              <a:lstStyle/>
              <a:p>
                <a:endParaRPr lang="en-US"/>
              </a:p>
            </p:txBody>
          </p:sp>
          <p:sp>
            <p:nvSpPr>
              <p:cNvPr id="47350" name="Line 423"/>
              <p:cNvSpPr>
                <a:spLocks noChangeShapeType="1"/>
              </p:cNvSpPr>
              <p:nvPr/>
            </p:nvSpPr>
            <p:spPr bwMode="auto">
              <a:xfrm flipV="1">
                <a:off x="5466" y="3629"/>
                <a:ext cx="1" cy="11"/>
              </a:xfrm>
              <a:prstGeom prst="line">
                <a:avLst/>
              </a:prstGeom>
              <a:noFill/>
              <a:ln w="3175">
                <a:solidFill>
                  <a:srgbClr val="0000FF"/>
                </a:solidFill>
                <a:round/>
                <a:headEnd/>
                <a:tailEnd/>
              </a:ln>
            </p:spPr>
            <p:txBody>
              <a:bodyPr/>
              <a:lstStyle/>
              <a:p>
                <a:endParaRPr lang="en-US"/>
              </a:p>
            </p:txBody>
          </p:sp>
          <p:sp>
            <p:nvSpPr>
              <p:cNvPr id="47351" name="Line 424"/>
              <p:cNvSpPr>
                <a:spLocks noChangeShapeType="1"/>
              </p:cNvSpPr>
              <p:nvPr/>
            </p:nvSpPr>
            <p:spPr bwMode="auto">
              <a:xfrm>
                <a:off x="5461" y="3629"/>
                <a:ext cx="10" cy="1"/>
              </a:xfrm>
              <a:prstGeom prst="line">
                <a:avLst/>
              </a:prstGeom>
              <a:noFill/>
              <a:ln w="3175">
                <a:solidFill>
                  <a:srgbClr val="0000FF"/>
                </a:solidFill>
                <a:round/>
                <a:headEnd/>
                <a:tailEnd/>
              </a:ln>
            </p:spPr>
            <p:txBody>
              <a:bodyPr/>
              <a:lstStyle/>
              <a:p>
                <a:endParaRPr lang="en-US"/>
              </a:p>
            </p:txBody>
          </p:sp>
          <p:sp>
            <p:nvSpPr>
              <p:cNvPr id="47352" name="Line 425"/>
              <p:cNvSpPr>
                <a:spLocks noChangeShapeType="1"/>
              </p:cNvSpPr>
              <p:nvPr/>
            </p:nvSpPr>
            <p:spPr bwMode="auto">
              <a:xfrm flipV="1">
                <a:off x="5630" y="3562"/>
                <a:ext cx="1" cy="43"/>
              </a:xfrm>
              <a:prstGeom prst="line">
                <a:avLst/>
              </a:prstGeom>
              <a:noFill/>
              <a:ln w="3175">
                <a:solidFill>
                  <a:srgbClr val="0000FF"/>
                </a:solidFill>
                <a:round/>
                <a:headEnd/>
                <a:tailEnd/>
              </a:ln>
            </p:spPr>
            <p:txBody>
              <a:bodyPr/>
              <a:lstStyle/>
              <a:p>
                <a:endParaRPr lang="en-US"/>
              </a:p>
            </p:txBody>
          </p:sp>
          <p:sp>
            <p:nvSpPr>
              <p:cNvPr id="47353" name="Line 426"/>
              <p:cNvSpPr>
                <a:spLocks noChangeShapeType="1"/>
              </p:cNvSpPr>
              <p:nvPr/>
            </p:nvSpPr>
            <p:spPr bwMode="auto">
              <a:xfrm>
                <a:off x="5626" y="3562"/>
                <a:ext cx="9" cy="1"/>
              </a:xfrm>
              <a:prstGeom prst="line">
                <a:avLst/>
              </a:prstGeom>
              <a:noFill/>
              <a:ln w="3175">
                <a:solidFill>
                  <a:srgbClr val="0000FF"/>
                </a:solidFill>
                <a:round/>
                <a:headEnd/>
                <a:tailEnd/>
              </a:ln>
            </p:spPr>
            <p:txBody>
              <a:bodyPr/>
              <a:lstStyle/>
              <a:p>
                <a:endParaRPr lang="en-US"/>
              </a:p>
            </p:txBody>
          </p:sp>
          <p:sp>
            <p:nvSpPr>
              <p:cNvPr id="47354" name="Line 427"/>
              <p:cNvSpPr>
                <a:spLocks noChangeShapeType="1"/>
              </p:cNvSpPr>
              <p:nvPr/>
            </p:nvSpPr>
            <p:spPr bwMode="auto">
              <a:xfrm flipV="1">
                <a:off x="5795" y="3436"/>
                <a:ext cx="1" cy="86"/>
              </a:xfrm>
              <a:prstGeom prst="line">
                <a:avLst/>
              </a:prstGeom>
              <a:noFill/>
              <a:ln w="3175">
                <a:solidFill>
                  <a:srgbClr val="0000FF"/>
                </a:solidFill>
                <a:round/>
                <a:headEnd/>
                <a:tailEnd/>
              </a:ln>
            </p:spPr>
            <p:txBody>
              <a:bodyPr/>
              <a:lstStyle/>
              <a:p>
                <a:endParaRPr lang="en-US"/>
              </a:p>
            </p:txBody>
          </p:sp>
          <p:sp>
            <p:nvSpPr>
              <p:cNvPr id="47355" name="Line 428"/>
              <p:cNvSpPr>
                <a:spLocks noChangeShapeType="1"/>
              </p:cNvSpPr>
              <p:nvPr/>
            </p:nvSpPr>
            <p:spPr bwMode="auto">
              <a:xfrm>
                <a:off x="5791" y="3436"/>
                <a:ext cx="9" cy="1"/>
              </a:xfrm>
              <a:prstGeom prst="line">
                <a:avLst/>
              </a:prstGeom>
              <a:noFill/>
              <a:ln w="3175">
                <a:solidFill>
                  <a:srgbClr val="0000FF"/>
                </a:solidFill>
                <a:round/>
                <a:headEnd/>
                <a:tailEnd/>
              </a:ln>
            </p:spPr>
            <p:txBody>
              <a:bodyPr/>
              <a:lstStyle/>
              <a:p>
                <a:endParaRPr lang="en-US"/>
              </a:p>
            </p:txBody>
          </p:sp>
          <p:sp>
            <p:nvSpPr>
              <p:cNvPr id="47356" name="Line 429"/>
              <p:cNvSpPr>
                <a:spLocks noChangeShapeType="1"/>
              </p:cNvSpPr>
              <p:nvPr/>
            </p:nvSpPr>
            <p:spPr bwMode="auto">
              <a:xfrm flipV="1">
                <a:off x="5960" y="3449"/>
                <a:ext cx="1" cy="82"/>
              </a:xfrm>
              <a:prstGeom prst="line">
                <a:avLst/>
              </a:prstGeom>
              <a:noFill/>
              <a:ln w="3175">
                <a:solidFill>
                  <a:srgbClr val="0000FF"/>
                </a:solidFill>
                <a:round/>
                <a:headEnd/>
                <a:tailEnd/>
              </a:ln>
            </p:spPr>
            <p:txBody>
              <a:bodyPr/>
              <a:lstStyle/>
              <a:p>
                <a:endParaRPr lang="en-US"/>
              </a:p>
            </p:txBody>
          </p:sp>
          <p:sp>
            <p:nvSpPr>
              <p:cNvPr id="47357" name="Line 430"/>
              <p:cNvSpPr>
                <a:spLocks noChangeShapeType="1"/>
              </p:cNvSpPr>
              <p:nvPr/>
            </p:nvSpPr>
            <p:spPr bwMode="auto">
              <a:xfrm>
                <a:off x="5956" y="3449"/>
                <a:ext cx="9" cy="1"/>
              </a:xfrm>
              <a:prstGeom prst="line">
                <a:avLst/>
              </a:prstGeom>
              <a:noFill/>
              <a:ln w="3175">
                <a:solidFill>
                  <a:srgbClr val="0000FF"/>
                </a:solidFill>
                <a:round/>
                <a:headEnd/>
                <a:tailEnd/>
              </a:ln>
            </p:spPr>
            <p:txBody>
              <a:bodyPr/>
              <a:lstStyle/>
              <a:p>
                <a:endParaRPr lang="en-US"/>
              </a:p>
            </p:txBody>
          </p:sp>
          <p:sp>
            <p:nvSpPr>
              <p:cNvPr id="47358" name="Line 431"/>
              <p:cNvSpPr>
                <a:spLocks noChangeShapeType="1"/>
              </p:cNvSpPr>
              <p:nvPr/>
            </p:nvSpPr>
            <p:spPr bwMode="auto">
              <a:xfrm flipV="1">
                <a:off x="6125" y="3523"/>
                <a:ext cx="1" cy="71"/>
              </a:xfrm>
              <a:prstGeom prst="line">
                <a:avLst/>
              </a:prstGeom>
              <a:noFill/>
              <a:ln w="3175">
                <a:solidFill>
                  <a:srgbClr val="0000FF"/>
                </a:solidFill>
                <a:round/>
                <a:headEnd/>
                <a:tailEnd/>
              </a:ln>
            </p:spPr>
            <p:txBody>
              <a:bodyPr/>
              <a:lstStyle/>
              <a:p>
                <a:endParaRPr lang="en-US"/>
              </a:p>
            </p:txBody>
          </p:sp>
          <p:sp>
            <p:nvSpPr>
              <p:cNvPr id="47359" name="Line 432"/>
              <p:cNvSpPr>
                <a:spLocks noChangeShapeType="1"/>
              </p:cNvSpPr>
              <p:nvPr/>
            </p:nvSpPr>
            <p:spPr bwMode="auto">
              <a:xfrm>
                <a:off x="6121" y="3523"/>
                <a:ext cx="9" cy="1"/>
              </a:xfrm>
              <a:prstGeom prst="line">
                <a:avLst/>
              </a:prstGeom>
              <a:noFill/>
              <a:ln w="3175">
                <a:solidFill>
                  <a:srgbClr val="0000FF"/>
                </a:solidFill>
                <a:round/>
                <a:headEnd/>
                <a:tailEnd/>
              </a:ln>
            </p:spPr>
            <p:txBody>
              <a:bodyPr/>
              <a:lstStyle/>
              <a:p>
                <a:endParaRPr lang="en-US"/>
              </a:p>
            </p:txBody>
          </p:sp>
          <p:sp>
            <p:nvSpPr>
              <p:cNvPr id="47360" name="Line 433"/>
              <p:cNvSpPr>
                <a:spLocks noChangeShapeType="1"/>
              </p:cNvSpPr>
              <p:nvPr/>
            </p:nvSpPr>
            <p:spPr bwMode="auto">
              <a:xfrm flipV="1">
                <a:off x="6290" y="3522"/>
                <a:ext cx="1" cy="55"/>
              </a:xfrm>
              <a:prstGeom prst="line">
                <a:avLst/>
              </a:prstGeom>
              <a:noFill/>
              <a:ln w="3175">
                <a:solidFill>
                  <a:srgbClr val="0000FF"/>
                </a:solidFill>
                <a:round/>
                <a:headEnd/>
                <a:tailEnd/>
              </a:ln>
            </p:spPr>
            <p:txBody>
              <a:bodyPr/>
              <a:lstStyle/>
              <a:p>
                <a:endParaRPr lang="en-US"/>
              </a:p>
            </p:txBody>
          </p:sp>
          <p:sp>
            <p:nvSpPr>
              <p:cNvPr id="47361" name="Line 434"/>
              <p:cNvSpPr>
                <a:spLocks noChangeShapeType="1"/>
              </p:cNvSpPr>
              <p:nvPr/>
            </p:nvSpPr>
            <p:spPr bwMode="auto">
              <a:xfrm>
                <a:off x="6285" y="3522"/>
                <a:ext cx="10" cy="1"/>
              </a:xfrm>
              <a:prstGeom prst="line">
                <a:avLst/>
              </a:prstGeom>
              <a:noFill/>
              <a:ln w="3175">
                <a:solidFill>
                  <a:srgbClr val="0000FF"/>
                </a:solidFill>
                <a:round/>
                <a:headEnd/>
                <a:tailEnd/>
              </a:ln>
            </p:spPr>
            <p:txBody>
              <a:bodyPr/>
              <a:lstStyle/>
              <a:p>
                <a:endParaRPr lang="en-US"/>
              </a:p>
            </p:txBody>
          </p:sp>
          <p:sp>
            <p:nvSpPr>
              <p:cNvPr id="47362" name="Line 435"/>
              <p:cNvSpPr>
                <a:spLocks noChangeShapeType="1"/>
              </p:cNvSpPr>
              <p:nvPr/>
            </p:nvSpPr>
            <p:spPr bwMode="auto">
              <a:xfrm flipV="1">
                <a:off x="6455" y="3581"/>
                <a:ext cx="1" cy="57"/>
              </a:xfrm>
              <a:prstGeom prst="line">
                <a:avLst/>
              </a:prstGeom>
              <a:noFill/>
              <a:ln w="3175">
                <a:solidFill>
                  <a:srgbClr val="0000FF"/>
                </a:solidFill>
                <a:round/>
                <a:headEnd/>
                <a:tailEnd/>
              </a:ln>
            </p:spPr>
            <p:txBody>
              <a:bodyPr/>
              <a:lstStyle/>
              <a:p>
                <a:endParaRPr lang="en-US"/>
              </a:p>
            </p:txBody>
          </p:sp>
          <p:sp>
            <p:nvSpPr>
              <p:cNvPr id="47363" name="Line 436"/>
              <p:cNvSpPr>
                <a:spLocks noChangeShapeType="1"/>
              </p:cNvSpPr>
              <p:nvPr/>
            </p:nvSpPr>
            <p:spPr bwMode="auto">
              <a:xfrm>
                <a:off x="6450" y="3581"/>
                <a:ext cx="10" cy="1"/>
              </a:xfrm>
              <a:prstGeom prst="line">
                <a:avLst/>
              </a:prstGeom>
              <a:noFill/>
              <a:ln w="3175">
                <a:solidFill>
                  <a:srgbClr val="0000FF"/>
                </a:solidFill>
                <a:round/>
                <a:headEnd/>
                <a:tailEnd/>
              </a:ln>
            </p:spPr>
            <p:txBody>
              <a:bodyPr/>
              <a:lstStyle/>
              <a:p>
                <a:endParaRPr lang="en-US"/>
              </a:p>
            </p:txBody>
          </p:sp>
          <p:sp>
            <p:nvSpPr>
              <p:cNvPr id="47364" name="Line 437"/>
              <p:cNvSpPr>
                <a:spLocks noChangeShapeType="1"/>
              </p:cNvSpPr>
              <p:nvPr/>
            </p:nvSpPr>
            <p:spPr bwMode="auto">
              <a:xfrm>
                <a:off x="5301" y="3600"/>
                <a:ext cx="1" cy="11"/>
              </a:xfrm>
              <a:prstGeom prst="line">
                <a:avLst/>
              </a:prstGeom>
              <a:noFill/>
              <a:ln w="3175">
                <a:solidFill>
                  <a:srgbClr val="0000FF"/>
                </a:solidFill>
                <a:round/>
                <a:headEnd/>
                <a:tailEnd/>
              </a:ln>
            </p:spPr>
            <p:txBody>
              <a:bodyPr/>
              <a:lstStyle/>
              <a:p>
                <a:endParaRPr lang="en-US"/>
              </a:p>
            </p:txBody>
          </p:sp>
          <p:sp>
            <p:nvSpPr>
              <p:cNvPr id="47365" name="Line 438"/>
              <p:cNvSpPr>
                <a:spLocks noChangeShapeType="1"/>
              </p:cNvSpPr>
              <p:nvPr/>
            </p:nvSpPr>
            <p:spPr bwMode="auto">
              <a:xfrm>
                <a:off x="5296" y="3611"/>
                <a:ext cx="10" cy="1"/>
              </a:xfrm>
              <a:prstGeom prst="line">
                <a:avLst/>
              </a:prstGeom>
              <a:noFill/>
              <a:ln w="3175">
                <a:solidFill>
                  <a:srgbClr val="0000FF"/>
                </a:solidFill>
                <a:round/>
                <a:headEnd/>
                <a:tailEnd/>
              </a:ln>
            </p:spPr>
            <p:txBody>
              <a:bodyPr/>
              <a:lstStyle/>
              <a:p>
                <a:endParaRPr lang="en-US"/>
              </a:p>
            </p:txBody>
          </p:sp>
          <p:sp>
            <p:nvSpPr>
              <p:cNvPr id="47366" name="Line 439"/>
              <p:cNvSpPr>
                <a:spLocks noChangeShapeType="1"/>
              </p:cNvSpPr>
              <p:nvPr/>
            </p:nvSpPr>
            <p:spPr bwMode="auto">
              <a:xfrm>
                <a:off x="5466" y="3640"/>
                <a:ext cx="1" cy="11"/>
              </a:xfrm>
              <a:prstGeom prst="line">
                <a:avLst/>
              </a:prstGeom>
              <a:noFill/>
              <a:ln w="3175">
                <a:solidFill>
                  <a:srgbClr val="0000FF"/>
                </a:solidFill>
                <a:round/>
                <a:headEnd/>
                <a:tailEnd/>
              </a:ln>
            </p:spPr>
            <p:txBody>
              <a:bodyPr/>
              <a:lstStyle/>
              <a:p>
                <a:endParaRPr lang="en-US"/>
              </a:p>
            </p:txBody>
          </p:sp>
          <p:sp>
            <p:nvSpPr>
              <p:cNvPr id="47367" name="Line 440"/>
              <p:cNvSpPr>
                <a:spLocks noChangeShapeType="1"/>
              </p:cNvSpPr>
              <p:nvPr/>
            </p:nvSpPr>
            <p:spPr bwMode="auto">
              <a:xfrm>
                <a:off x="5461" y="3651"/>
                <a:ext cx="10" cy="1"/>
              </a:xfrm>
              <a:prstGeom prst="line">
                <a:avLst/>
              </a:prstGeom>
              <a:noFill/>
              <a:ln w="3175">
                <a:solidFill>
                  <a:srgbClr val="0000FF"/>
                </a:solidFill>
                <a:round/>
                <a:headEnd/>
                <a:tailEnd/>
              </a:ln>
            </p:spPr>
            <p:txBody>
              <a:bodyPr/>
              <a:lstStyle/>
              <a:p>
                <a:endParaRPr lang="en-US"/>
              </a:p>
            </p:txBody>
          </p:sp>
          <p:sp>
            <p:nvSpPr>
              <p:cNvPr id="47368" name="Line 441"/>
              <p:cNvSpPr>
                <a:spLocks noChangeShapeType="1"/>
              </p:cNvSpPr>
              <p:nvPr/>
            </p:nvSpPr>
            <p:spPr bwMode="auto">
              <a:xfrm>
                <a:off x="5630" y="3605"/>
                <a:ext cx="1" cy="43"/>
              </a:xfrm>
              <a:prstGeom prst="line">
                <a:avLst/>
              </a:prstGeom>
              <a:noFill/>
              <a:ln w="3175">
                <a:solidFill>
                  <a:srgbClr val="0000FF"/>
                </a:solidFill>
                <a:round/>
                <a:headEnd/>
                <a:tailEnd/>
              </a:ln>
            </p:spPr>
            <p:txBody>
              <a:bodyPr/>
              <a:lstStyle/>
              <a:p>
                <a:endParaRPr lang="en-US"/>
              </a:p>
            </p:txBody>
          </p:sp>
          <p:sp>
            <p:nvSpPr>
              <p:cNvPr id="47369" name="Line 442"/>
              <p:cNvSpPr>
                <a:spLocks noChangeShapeType="1"/>
              </p:cNvSpPr>
              <p:nvPr/>
            </p:nvSpPr>
            <p:spPr bwMode="auto">
              <a:xfrm>
                <a:off x="5626" y="3648"/>
                <a:ext cx="9" cy="1"/>
              </a:xfrm>
              <a:prstGeom prst="line">
                <a:avLst/>
              </a:prstGeom>
              <a:noFill/>
              <a:ln w="3175">
                <a:solidFill>
                  <a:srgbClr val="0000FF"/>
                </a:solidFill>
                <a:round/>
                <a:headEnd/>
                <a:tailEnd/>
              </a:ln>
            </p:spPr>
            <p:txBody>
              <a:bodyPr/>
              <a:lstStyle/>
              <a:p>
                <a:endParaRPr lang="en-US"/>
              </a:p>
            </p:txBody>
          </p:sp>
          <p:sp>
            <p:nvSpPr>
              <p:cNvPr id="47370" name="Line 443"/>
              <p:cNvSpPr>
                <a:spLocks noChangeShapeType="1"/>
              </p:cNvSpPr>
              <p:nvPr/>
            </p:nvSpPr>
            <p:spPr bwMode="auto">
              <a:xfrm>
                <a:off x="5795" y="3522"/>
                <a:ext cx="1" cy="86"/>
              </a:xfrm>
              <a:prstGeom prst="line">
                <a:avLst/>
              </a:prstGeom>
              <a:noFill/>
              <a:ln w="3175">
                <a:solidFill>
                  <a:srgbClr val="0000FF"/>
                </a:solidFill>
                <a:round/>
                <a:headEnd/>
                <a:tailEnd/>
              </a:ln>
            </p:spPr>
            <p:txBody>
              <a:bodyPr/>
              <a:lstStyle/>
              <a:p>
                <a:endParaRPr lang="en-US"/>
              </a:p>
            </p:txBody>
          </p:sp>
          <p:sp>
            <p:nvSpPr>
              <p:cNvPr id="47371" name="Line 444"/>
              <p:cNvSpPr>
                <a:spLocks noChangeShapeType="1"/>
              </p:cNvSpPr>
              <p:nvPr/>
            </p:nvSpPr>
            <p:spPr bwMode="auto">
              <a:xfrm>
                <a:off x="5791" y="3608"/>
                <a:ext cx="9" cy="1"/>
              </a:xfrm>
              <a:prstGeom prst="line">
                <a:avLst/>
              </a:prstGeom>
              <a:noFill/>
              <a:ln w="3175">
                <a:solidFill>
                  <a:srgbClr val="0000FF"/>
                </a:solidFill>
                <a:round/>
                <a:headEnd/>
                <a:tailEnd/>
              </a:ln>
            </p:spPr>
            <p:txBody>
              <a:bodyPr/>
              <a:lstStyle/>
              <a:p>
                <a:endParaRPr lang="en-US"/>
              </a:p>
            </p:txBody>
          </p:sp>
          <p:sp>
            <p:nvSpPr>
              <p:cNvPr id="47372" name="Line 445"/>
              <p:cNvSpPr>
                <a:spLocks noChangeShapeType="1"/>
              </p:cNvSpPr>
              <p:nvPr/>
            </p:nvSpPr>
            <p:spPr bwMode="auto">
              <a:xfrm>
                <a:off x="5960" y="3531"/>
                <a:ext cx="1" cy="81"/>
              </a:xfrm>
              <a:prstGeom prst="line">
                <a:avLst/>
              </a:prstGeom>
              <a:noFill/>
              <a:ln w="3175">
                <a:solidFill>
                  <a:srgbClr val="0000FF"/>
                </a:solidFill>
                <a:round/>
                <a:headEnd/>
                <a:tailEnd/>
              </a:ln>
            </p:spPr>
            <p:txBody>
              <a:bodyPr/>
              <a:lstStyle/>
              <a:p>
                <a:endParaRPr lang="en-US"/>
              </a:p>
            </p:txBody>
          </p:sp>
          <p:sp>
            <p:nvSpPr>
              <p:cNvPr id="47373" name="Line 446"/>
              <p:cNvSpPr>
                <a:spLocks noChangeShapeType="1"/>
              </p:cNvSpPr>
              <p:nvPr/>
            </p:nvSpPr>
            <p:spPr bwMode="auto">
              <a:xfrm>
                <a:off x="5956" y="3612"/>
                <a:ext cx="9" cy="1"/>
              </a:xfrm>
              <a:prstGeom prst="line">
                <a:avLst/>
              </a:prstGeom>
              <a:noFill/>
              <a:ln w="3175">
                <a:solidFill>
                  <a:srgbClr val="0000FF"/>
                </a:solidFill>
                <a:round/>
                <a:headEnd/>
                <a:tailEnd/>
              </a:ln>
            </p:spPr>
            <p:txBody>
              <a:bodyPr/>
              <a:lstStyle/>
              <a:p>
                <a:endParaRPr lang="en-US"/>
              </a:p>
            </p:txBody>
          </p:sp>
          <p:sp>
            <p:nvSpPr>
              <p:cNvPr id="47374" name="Line 447"/>
              <p:cNvSpPr>
                <a:spLocks noChangeShapeType="1"/>
              </p:cNvSpPr>
              <p:nvPr/>
            </p:nvSpPr>
            <p:spPr bwMode="auto">
              <a:xfrm>
                <a:off x="6125" y="3594"/>
                <a:ext cx="1" cy="71"/>
              </a:xfrm>
              <a:prstGeom prst="line">
                <a:avLst/>
              </a:prstGeom>
              <a:noFill/>
              <a:ln w="3175">
                <a:solidFill>
                  <a:srgbClr val="0000FF"/>
                </a:solidFill>
                <a:round/>
                <a:headEnd/>
                <a:tailEnd/>
              </a:ln>
            </p:spPr>
            <p:txBody>
              <a:bodyPr/>
              <a:lstStyle/>
              <a:p>
                <a:endParaRPr lang="en-US"/>
              </a:p>
            </p:txBody>
          </p:sp>
          <p:sp>
            <p:nvSpPr>
              <p:cNvPr id="47375" name="Line 448"/>
              <p:cNvSpPr>
                <a:spLocks noChangeShapeType="1"/>
              </p:cNvSpPr>
              <p:nvPr/>
            </p:nvSpPr>
            <p:spPr bwMode="auto">
              <a:xfrm>
                <a:off x="6121" y="3665"/>
                <a:ext cx="9" cy="1"/>
              </a:xfrm>
              <a:prstGeom prst="line">
                <a:avLst/>
              </a:prstGeom>
              <a:noFill/>
              <a:ln w="3175">
                <a:solidFill>
                  <a:srgbClr val="0000FF"/>
                </a:solidFill>
                <a:round/>
                <a:headEnd/>
                <a:tailEnd/>
              </a:ln>
            </p:spPr>
            <p:txBody>
              <a:bodyPr/>
              <a:lstStyle/>
              <a:p>
                <a:endParaRPr lang="en-US"/>
              </a:p>
            </p:txBody>
          </p:sp>
          <p:sp>
            <p:nvSpPr>
              <p:cNvPr id="47376" name="Line 449"/>
              <p:cNvSpPr>
                <a:spLocks noChangeShapeType="1"/>
              </p:cNvSpPr>
              <p:nvPr/>
            </p:nvSpPr>
            <p:spPr bwMode="auto">
              <a:xfrm>
                <a:off x="6290" y="3577"/>
                <a:ext cx="1" cy="57"/>
              </a:xfrm>
              <a:prstGeom prst="line">
                <a:avLst/>
              </a:prstGeom>
              <a:noFill/>
              <a:ln w="3175">
                <a:solidFill>
                  <a:srgbClr val="0000FF"/>
                </a:solidFill>
                <a:round/>
                <a:headEnd/>
                <a:tailEnd/>
              </a:ln>
            </p:spPr>
            <p:txBody>
              <a:bodyPr/>
              <a:lstStyle/>
              <a:p>
                <a:endParaRPr lang="en-US"/>
              </a:p>
            </p:txBody>
          </p:sp>
          <p:sp>
            <p:nvSpPr>
              <p:cNvPr id="47377" name="Line 450"/>
              <p:cNvSpPr>
                <a:spLocks noChangeShapeType="1"/>
              </p:cNvSpPr>
              <p:nvPr/>
            </p:nvSpPr>
            <p:spPr bwMode="auto">
              <a:xfrm>
                <a:off x="6285" y="3634"/>
                <a:ext cx="10" cy="1"/>
              </a:xfrm>
              <a:prstGeom prst="line">
                <a:avLst/>
              </a:prstGeom>
              <a:noFill/>
              <a:ln w="3175">
                <a:solidFill>
                  <a:srgbClr val="0000FF"/>
                </a:solidFill>
                <a:round/>
                <a:headEnd/>
                <a:tailEnd/>
              </a:ln>
            </p:spPr>
            <p:txBody>
              <a:bodyPr/>
              <a:lstStyle/>
              <a:p>
                <a:endParaRPr lang="en-US"/>
              </a:p>
            </p:txBody>
          </p:sp>
          <p:sp>
            <p:nvSpPr>
              <p:cNvPr id="47378" name="Line 451"/>
              <p:cNvSpPr>
                <a:spLocks noChangeShapeType="1"/>
              </p:cNvSpPr>
              <p:nvPr/>
            </p:nvSpPr>
            <p:spPr bwMode="auto">
              <a:xfrm>
                <a:off x="6455" y="3638"/>
                <a:ext cx="1" cy="57"/>
              </a:xfrm>
              <a:prstGeom prst="line">
                <a:avLst/>
              </a:prstGeom>
              <a:noFill/>
              <a:ln w="3175">
                <a:solidFill>
                  <a:srgbClr val="0000FF"/>
                </a:solidFill>
                <a:round/>
                <a:headEnd/>
                <a:tailEnd/>
              </a:ln>
            </p:spPr>
            <p:txBody>
              <a:bodyPr/>
              <a:lstStyle/>
              <a:p>
                <a:endParaRPr lang="en-US"/>
              </a:p>
            </p:txBody>
          </p:sp>
          <p:sp>
            <p:nvSpPr>
              <p:cNvPr id="47379" name="Line 452"/>
              <p:cNvSpPr>
                <a:spLocks noChangeShapeType="1"/>
              </p:cNvSpPr>
              <p:nvPr/>
            </p:nvSpPr>
            <p:spPr bwMode="auto">
              <a:xfrm>
                <a:off x="6450" y="3695"/>
                <a:ext cx="10" cy="1"/>
              </a:xfrm>
              <a:prstGeom prst="line">
                <a:avLst/>
              </a:prstGeom>
              <a:noFill/>
              <a:ln w="3175">
                <a:solidFill>
                  <a:srgbClr val="0000FF"/>
                </a:solidFill>
                <a:round/>
                <a:headEnd/>
                <a:tailEnd/>
              </a:ln>
            </p:spPr>
            <p:txBody>
              <a:bodyPr/>
              <a:lstStyle/>
              <a:p>
                <a:endParaRPr lang="en-US"/>
              </a:p>
            </p:txBody>
          </p:sp>
          <p:sp>
            <p:nvSpPr>
              <p:cNvPr id="47380" name="Oval 453"/>
              <p:cNvSpPr>
                <a:spLocks noChangeArrowheads="1"/>
              </p:cNvSpPr>
              <p:nvPr/>
            </p:nvSpPr>
            <p:spPr bwMode="auto">
              <a:xfrm>
                <a:off x="5296" y="3613"/>
                <a:ext cx="10" cy="12"/>
              </a:xfrm>
              <a:prstGeom prst="ellipse">
                <a:avLst/>
              </a:prstGeom>
              <a:solidFill>
                <a:srgbClr val="FF0000"/>
              </a:solidFill>
              <a:ln w="3175">
                <a:solidFill>
                  <a:srgbClr val="FF0000"/>
                </a:solidFill>
                <a:round/>
                <a:headEnd/>
                <a:tailEnd/>
              </a:ln>
            </p:spPr>
            <p:txBody>
              <a:bodyPr/>
              <a:lstStyle/>
              <a:p>
                <a:endParaRPr lang="en-US"/>
              </a:p>
            </p:txBody>
          </p:sp>
          <p:sp>
            <p:nvSpPr>
              <p:cNvPr id="47381" name="Oval 454"/>
              <p:cNvSpPr>
                <a:spLocks noChangeArrowheads="1"/>
              </p:cNvSpPr>
              <p:nvPr/>
            </p:nvSpPr>
            <p:spPr bwMode="auto">
              <a:xfrm>
                <a:off x="5461" y="3615"/>
                <a:ext cx="9" cy="12"/>
              </a:xfrm>
              <a:prstGeom prst="ellipse">
                <a:avLst/>
              </a:prstGeom>
              <a:solidFill>
                <a:srgbClr val="FF0000"/>
              </a:solidFill>
              <a:ln w="3175">
                <a:solidFill>
                  <a:srgbClr val="FF0000"/>
                </a:solidFill>
                <a:round/>
                <a:headEnd/>
                <a:tailEnd/>
              </a:ln>
            </p:spPr>
            <p:txBody>
              <a:bodyPr/>
              <a:lstStyle/>
              <a:p>
                <a:endParaRPr lang="en-US"/>
              </a:p>
            </p:txBody>
          </p:sp>
          <p:sp>
            <p:nvSpPr>
              <p:cNvPr id="47382" name="Oval 455"/>
              <p:cNvSpPr>
                <a:spLocks noChangeArrowheads="1"/>
              </p:cNvSpPr>
              <p:nvPr/>
            </p:nvSpPr>
            <p:spPr bwMode="auto">
              <a:xfrm>
                <a:off x="5626" y="3611"/>
                <a:ext cx="9" cy="11"/>
              </a:xfrm>
              <a:prstGeom prst="ellipse">
                <a:avLst/>
              </a:prstGeom>
              <a:solidFill>
                <a:srgbClr val="FF0000"/>
              </a:solidFill>
              <a:ln w="3175">
                <a:solidFill>
                  <a:srgbClr val="FF0000"/>
                </a:solidFill>
                <a:round/>
                <a:headEnd/>
                <a:tailEnd/>
              </a:ln>
            </p:spPr>
            <p:txBody>
              <a:bodyPr/>
              <a:lstStyle/>
              <a:p>
                <a:endParaRPr lang="en-US"/>
              </a:p>
            </p:txBody>
          </p:sp>
          <p:sp>
            <p:nvSpPr>
              <p:cNvPr id="47383" name="Oval 456"/>
              <p:cNvSpPr>
                <a:spLocks noChangeArrowheads="1"/>
              </p:cNvSpPr>
              <p:nvPr/>
            </p:nvSpPr>
            <p:spPr bwMode="auto">
              <a:xfrm>
                <a:off x="5791" y="3623"/>
                <a:ext cx="9" cy="12"/>
              </a:xfrm>
              <a:prstGeom prst="ellipse">
                <a:avLst/>
              </a:prstGeom>
              <a:solidFill>
                <a:srgbClr val="FF0000"/>
              </a:solidFill>
              <a:ln w="3175">
                <a:solidFill>
                  <a:srgbClr val="FF0000"/>
                </a:solidFill>
                <a:round/>
                <a:headEnd/>
                <a:tailEnd/>
              </a:ln>
            </p:spPr>
            <p:txBody>
              <a:bodyPr/>
              <a:lstStyle/>
              <a:p>
                <a:endParaRPr lang="en-US"/>
              </a:p>
            </p:txBody>
          </p:sp>
          <p:sp>
            <p:nvSpPr>
              <p:cNvPr id="47384" name="Oval 457"/>
              <p:cNvSpPr>
                <a:spLocks noChangeArrowheads="1"/>
              </p:cNvSpPr>
              <p:nvPr/>
            </p:nvSpPr>
            <p:spPr bwMode="auto">
              <a:xfrm>
                <a:off x="5956" y="3478"/>
                <a:ext cx="9" cy="12"/>
              </a:xfrm>
              <a:prstGeom prst="ellipse">
                <a:avLst/>
              </a:prstGeom>
              <a:solidFill>
                <a:srgbClr val="FF0000"/>
              </a:solidFill>
              <a:ln w="3175">
                <a:solidFill>
                  <a:srgbClr val="FF0000"/>
                </a:solidFill>
                <a:round/>
                <a:headEnd/>
                <a:tailEnd/>
              </a:ln>
            </p:spPr>
            <p:txBody>
              <a:bodyPr/>
              <a:lstStyle/>
              <a:p>
                <a:endParaRPr lang="en-US"/>
              </a:p>
            </p:txBody>
          </p:sp>
          <p:sp>
            <p:nvSpPr>
              <p:cNvPr id="47385" name="Oval 458"/>
              <p:cNvSpPr>
                <a:spLocks noChangeArrowheads="1"/>
              </p:cNvSpPr>
              <p:nvPr/>
            </p:nvSpPr>
            <p:spPr bwMode="auto">
              <a:xfrm>
                <a:off x="6121" y="3367"/>
                <a:ext cx="9" cy="12"/>
              </a:xfrm>
              <a:prstGeom prst="ellipse">
                <a:avLst/>
              </a:prstGeom>
              <a:solidFill>
                <a:srgbClr val="FF0000"/>
              </a:solidFill>
              <a:ln w="3175">
                <a:solidFill>
                  <a:srgbClr val="FF0000"/>
                </a:solidFill>
                <a:round/>
                <a:headEnd/>
                <a:tailEnd/>
              </a:ln>
            </p:spPr>
            <p:txBody>
              <a:bodyPr/>
              <a:lstStyle/>
              <a:p>
                <a:endParaRPr lang="en-US"/>
              </a:p>
            </p:txBody>
          </p:sp>
          <p:sp>
            <p:nvSpPr>
              <p:cNvPr id="47386" name="Oval 459"/>
              <p:cNvSpPr>
                <a:spLocks noChangeArrowheads="1"/>
              </p:cNvSpPr>
              <p:nvPr/>
            </p:nvSpPr>
            <p:spPr bwMode="auto">
              <a:xfrm>
                <a:off x="6285" y="3331"/>
                <a:ext cx="9" cy="12"/>
              </a:xfrm>
              <a:prstGeom prst="ellipse">
                <a:avLst/>
              </a:prstGeom>
              <a:solidFill>
                <a:srgbClr val="FF0000"/>
              </a:solidFill>
              <a:ln w="3175">
                <a:solidFill>
                  <a:srgbClr val="FF0000"/>
                </a:solidFill>
                <a:round/>
                <a:headEnd/>
                <a:tailEnd/>
              </a:ln>
            </p:spPr>
            <p:txBody>
              <a:bodyPr/>
              <a:lstStyle/>
              <a:p>
                <a:endParaRPr lang="en-US"/>
              </a:p>
            </p:txBody>
          </p:sp>
          <p:sp>
            <p:nvSpPr>
              <p:cNvPr id="47387" name="Oval 460"/>
              <p:cNvSpPr>
                <a:spLocks noChangeArrowheads="1"/>
              </p:cNvSpPr>
              <p:nvPr/>
            </p:nvSpPr>
            <p:spPr bwMode="auto">
              <a:xfrm>
                <a:off x="6450" y="3451"/>
                <a:ext cx="9" cy="12"/>
              </a:xfrm>
              <a:prstGeom prst="ellipse">
                <a:avLst/>
              </a:prstGeom>
              <a:solidFill>
                <a:srgbClr val="FF0000"/>
              </a:solidFill>
              <a:ln w="3175">
                <a:solidFill>
                  <a:srgbClr val="FF0000"/>
                </a:solidFill>
                <a:round/>
                <a:headEnd/>
                <a:tailEnd/>
              </a:ln>
            </p:spPr>
            <p:txBody>
              <a:bodyPr/>
              <a:lstStyle/>
              <a:p>
                <a:endParaRPr lang="en-US"/>
              </a:p>
            </p:txBody>
          </p:sp>
          <p:sp>
            <p:nvSpPr>
              <p:cNvPr id="47388" name="Oval 461"/>
              <p:cNvSpPr>
                <a:spLocks noChangeArrowheads="1"/>
              </p:cNvSpPr>
              <p:nvPr/>
            </p:nvSpPr>
            <p:spPr bwMode="auto">
              <a:xfrm>
                <a:off x="5296" y="3622"/>
                <a:ext cx="10" cy="12"/>
              </a:xfrm>
              <a:prstGeom prst="ellipse">
                <a:avLst/>
              </a:prstGeom>
              <a:solidFill>
                <a:srgbClr val="00FF00"/>
              </a:solidFill>
              <a:ln w="3175">
                <a:solidFill>
                  <a:srgbClr val="00FF00"/>
                </a:solidFill>
                <a:round/>
                <a:headEnd/>
                <a:tailEnd/>
              </a:ln>
            </p:spPr>
            <p:txBody>
              <a:bodyPr/>
              <a:lstStyle/>
              <a:p>
                <a:endParaRPr lang="en-US"/>
              </a:p>
            </p:txBody>
          </p:sp>
          <p:sp>
            <p:nvSpPr>
              <p:cNvPr id="47389" name="Oval 462"/>
              <p:cNvSpPr>
                <a:spLocks noChangeArrowheads="1"/>
              </p:cNvSpPr>
              <p:nvPr/>
            </p:nvSpPr>
            <p:spPr bwMode="auto">
              <a:xfrm>
                <a:off x="5461" y="3606"/>
                <a:ext cx="9" cy="12"/>
              </a:xfrm>
              <a:prstGeom prst="ellipse">
                <a:avLst/>
              </a:prstGeom>
              <a:solidFill>
                <a:srgbClr val="00FF00"/>
              </a:solidFill>
              <a:ln w="3175">
                <a:solidFill>
                  <a:srgbClr val="00FF00"/>
                </a:solidFill>
                <a:round/>
                <a:headEnd/>
                <a:tailEnd/>
              </a:ln>
            </p:spPr>
            <p:txBody>
              <a:bodyPr/>
              <a:lstStyle/>
              <a:p>
                <a:endParaRPr lang="en-US"/>
              </a:p>
            </p:txBody>
          </p:sp>
          <p:sp>
            <p:nvSpPr>
              <p:cNvPr id="47390" name="Oval 463"/>
              <p:cNvSpPr>
                <a:spLocks noChangeArrowheads="1"/>
              </p:cNvSpPr>
              <p:nvPr/>
            </p:nvSpPr>
            <p:spPr bwMode="auto">
              <a:xfrm>
                <a:off x="5626" y="3639"/>
                <a:ext cx="9" cy="11"/>
              </a:xfrm>
              <a:prstGeom prst="ellipse">
                <a:avLst/>
              </a:prstGeom>
              <a:solidFill>
                <a:srgbClr val="00FF00"/>
              </a:solidFill>
              <a:ln w="3175">
                <a:solidFill>
                  <a:srgbClr val="00FF00"/>
                </a:solidFill>
                <a:round/>
                <a:headEnd/>
                <a:tailEnd/>
              </a:ln>
            </p:spPr>
            <p:txBody>
              <a:bodyPr/>
              <a:lstStyle/>
              <a:p>
                <a:endParaRPr lang="en-US"/>
              </a:p>
            </p:txBody>
          </p:sp>
          <p:sp>
            <p:nvSpPr>
              <p:cNvPr id="47391" name="Oval 464"/>
              <p:cNvSpPr>
                <a:spLocks noChangeArrowheads="1"/>
              </p:cNvSpPr>
              <p:nvPr/>
            </p:nvSpPr>
            <p:spPr bwMode="auto">
              <a:xfrm>
                <a:off x="5791" y="3668"/>
                <a:ext cx="9" cy="12"/>
              </a:xfrm>
              <a:prstGeom prst="ellipse">
                <a:avLst/>
              </a:prstGeom>
              <a:solidFill>
                <a:srgbClr val="00FF00"/>
              </a:solidFill>
              <a:ln w="3175">
                <a:solidFill>
                  <a:srgbClr val="00FF00"/>
                </a:solidFill>
                <a:round/>
                <a:headEnd/>
                <a:tailEnd/>
              </a:ln>
            </p:spPr>
            <p:txBody>
              <a:bodyPr/>
              <a:lstStyle/>
              <a:p>
                <a:endParaRPr lang="en-US"/>
              </a:p>
            </p:txBody>
          </p:sp>
          <p:sp>
            <p:nvSpPr>
              <p:cNvPr id="47392" name="Oval 465"/>
              <p:cNvSpPr>
                <a:spLocks noChangeArrowheads="1"/>
              </p:cNvSpPr>
              <p:nvPr/>
            </p:nvSpPr>
            <p:spPr bwMode="auto">
              <a:xfrm>
                <a:off x="5956" y="3554"/>
                <a:ext cx="9" cy="12"/>
              </a:xfrm>
              <a:prstGeom prst="ellipse">
                <a:avLst/>
              </a:prstGeom>
              <a:solidFill>
                <a:srgbClr val="00FF00"/>
              </a:solidFill>
              <a:ln w="3175">
                <a:solidFill>
                  <a:srgbClr val="00FF00"/>
                </a:solidFill>
                <a:round/>
                <a:headEnd/>
                <a:tailEnd/>
              </a:ln>
            </p:spPr>
            <p:txBody>
              <a:bodyPr/>
              <a:lstStyle/>
              <a:p>
                <a:endParaRPr lang="en-US"/>
              </a:p>
            </p:txBody>
          </p:sp>
          <p:sp>
            <p:nvSpPr>
              <p:cNvPr id="47393" name="Oval 466"/>
              <p:cNvSpPr>
                <a:spLocks noChangeArrowheads="1"/>
              </p:cNvSpPr>
              <p:nvPr/>
            </p:nvSpPr>
            <p:spPr bwMode="auto">
              <a:xfrm>
                <a:off x="6121" y="3464"/>
                <a:ext cx="9" cy="12"/>
              </a:xfrm>
              <a:prstGeom prst="ellipse">
                <a:avLst/>
              </a:prstGeom>
              <a:solidFill>
                <a:srgbClr val="00FF00"/>
              </a:solidFill>
              <a:ln w="3175">
                <a:solidFill>
                  <a:srgbClr val="00FF00"/>
                </a:solidFill>
                <a:round/>
                <a:headEnd/>
                <a:tailEnd/>
              </a:ln>
            </p:spPr>
            <p:txBody>
              <a:bodyPr/>
              <a:lstStyle/>
              <a:p>
                <a:endParaRPr lang="en-US"/>
              </a:p>
            </p:txBody>
          </p:sp>
          <p:sp>
            <p:nvSpPr>
              <p:cNvPr id="47394" name="Oval 467"/>
              <p:cNvSpPr>
                <a:spLocks noChangeArrowheads="1"/>
              </p:cNvSpPr>
              <p:nvPr/>
            </p:nvSpPr>
            <p:spPr bwMode="auto">
              <a:xfrm>
                <a:off x="6285" y="3579"/>
                <a:ext cx="9" cy="11"/>
              </a:xfrm>
              <a:prstGeom prst="ellipse">
                <a:avLst/>
              </a:prstGeom>
              <a:solidFill>
                <a:srgbClr val="00FF00"/>
              </a:solidFill>
              <a:ln w="3175">
                <a:solidFill>
                  <a:srgbClr val="00FF00"/>
                </a:solidFill>
                <a:round/>
                <a:headEnd/>
                <a:tailEnd/>
              </a:ln>
            </p:spPr>
            <p:txBody>
              <a:bodyPr/>
              <a:lstStyle/>
              <a:p>
                <a:endParaRPr lang="en-US"/>
              </a:p>
            </p:txBody>
          </p:sp>
          <p:sp>
            <p:nvSpPr>
              <p:cNvPr id="47395" name="Oval 468"/>
              <p:cNvSpPr>
                <a:spLocks noChangeArrowheads="1"/>
              </p:cNvSpPr>
              <p:nvPr/>
            </p:nvSpPr>
            <p:spPr bwMode="auto">
              <a:xfrm>
                <a:off x="6450" y="3591"/>
                <a:ext cx="9" cy="12"/>
              </a:xfrm>
              <a:prstGeom prst="ellipse">
                <a:avLst/>
              </a:prstGeom>
              <a:solidFill>
                <a:srgbClr val="00FF00"/>
              </a:solidFill>
              <a:ln w="3175">
                <a:solidFill>
                  <a:srgbClr val="00FF00"/>
                </a:solidFill>
                <a:round/>
                <a:headEnd/>
                <a:tailEnd/>
              </a:ln>
            </p:spPr>
            <p:txBody>
              <a:bodyPr/>
              <a:lstStyle/>
              <a:p>
                <a:endParaRPr lang="en-US"/>
              </a:p>
            </p:txBody>
          </p:sp>
          <p:sp>
            <p:nvSpPr>
              <p:cNvPr id="47396" name="Oval 469"/>
              <p:cNvSpPr>
                <a:spLocks noChangeArrowheads="1"/>
              </p:cNvSpPr>
              <p:nvPr/>
            </p:nvSpPr>
            <p:spPr bwMode="auto">
              <a:xfrm>
                <a:off x="5296" y="3595"/>
                <a:ext cx="10" cy="11"/>
              </a:xfrm>
              <a:prstGeom prst="ellipse">
                <a:avLst/>
              </a:prstGeom>
              <a:solidFill>
                <a:srgbClr val="0000FF"/>
              </a:solidFill>
              <a:ln w="3175">
                <a:solidFill>
                  <a:srgbClr val="0000FF"/>
                </a:solidFill>
                <a:round/>
                <a:headEnd/>
                <a:tailEnd/>
              </a:ln>
            </p:spPr>
            <p:txBody>
              <a:bodyPr/>
              <a:lstStyle/>
              <a:p>
                <a:endParaRPr lang="en-US"/>
              </a:p>
            </p:txBody>
          </p:sp>
          <p:sp>
            <p:nvSpPr>
              <p:cNvPr id="47397" name="Oval 470"/>
              <p:cNvSpPr>
                <a:spLocks noChangeArrowheads="1"/>
              </p:cNvSpPr>
              <p:nvPr/>
            </p:nvSpPr>
            <p:spPr bwMode="auto">
              <a:xfrm>
                <a:off x="5461" y="3634"/>
                <a:ext cx="9" cy="12"/>
              </a:xfrm>
              <a:prstGeom prst="ellipse">
                <a:avLst/>
              </a:prstGeom>
              <a:solidFill>
                <a:srgbClr val="0000FF"/>
              </a:solidFill>
              <a:ln w="3175">
                <a:solidFill>
                  <a:srgbClr val="0000FF"/>
                </a:solidFill>
                <a:round/>
                <a:headEnd/>
                <a:tailEnd/>
              </a:ln>
            </p:spPr>
            <p:txBody>
              <a:bodyPr/>
              <a:lstStyle/>
              <a:p>
                <a:endParaRPr lang="en-US"/>
              </a:p>
            </p:txBody>
          </p:sp>
          <p:sp>
            <p:nvSpPr>
              <p:cNvPr id="47398" name="Oval 471"/>
              <p:cNvSpPr>
                <a:spLocks noChangeArrowheads="1"/>
              </p:cNvSpPr>
              <p:nvPr/>
            </p:nvSpPr>
            <p:spPr bwMode="auto">
              <a:xfrm>
                <a:off x="5626" y="3599"/>
                <a:ext cx="9" cy="12"/>
              </a:xfrm>
              <a:prstGeom prst="ellipse">
                <a:avLst/>
              </a:prstGeom>
              <a:solidFill>
                <a:srgbClr val="0000FF"/>
              </a:solidFill>
              <a:ln w="3175">
                <a:solidFill>
                  <a:srgbClr val="0000FF"/>
                </a:solidFill>
                <a:round/>
                <a:headEnd/>
                <a:tailEnd/>
              </a:ln>
            </p:spPr>
            <p:txBody>
              <a:bodyPr/>
              <a:lstStyle/>
              <a:p>
                <a:endParaRPr lang="en-US"/>
              </a:p>
            </p:txBody>
          </p:sp>
          <p:sp>
            <p:nvSpPr>
              <p:cNvPr id="47399" name="Oval 472"/>
              <p:cNvSpPr>
                <a:spLocks noChangeArrowheads="1"/>
              </p:cNvSpPr>
              <p:nvPr/>
            </p:nvSpPr>
            <p:spPr bwMode="auto">
              <a:xfrm>
                <a:off x="5791" y="3516"/>
                <a:ext cx="9" cy="12"/>
              </a:xfrm>
              <a:prstGeom prst="ellipse">
                <a:avLst/>
              </a:prstGeom>
              <a:solidFill>
                <a:srgbClr val="0000FF"/>
              </a:solidFill>
              <a:ln w="3175">
                <a:solidFill>
                  <a:srgbClr val="0000FF"/>
                </a:solidFill>
                <a:round/>
                <a:headEnd/>
                <a:tailEnd/>
              </a:ln>
            </p:spPr>
            <p:txBody>
              <a:bodyPr/>
              <a:lstStyle/>
              <a:p>
                <a:endParaRPr lang="en-US"/>
              </a:p>
            </p:txBody>
          </p:sp>
          <p:sp>
            <p:nvSpPr>
              <p:cNvPr id="47400" name="Oval 473"/>
              <p:cNvSpPr>
                <a:spLocks noChangeArrowheads="1"/>
              </p:cNvSpPr>
              <p:nvPr/>
            </p:nvSpPr>
            <p:spPr bwMode="auto">
              <a:xfrm>
                <a:off x="5956" y="3525"/>
                <a:ext cx="9" cy="12"/>
              </a:xfrm>
              <a:prstGeom prst="ellipse">
                <a:avLst/>
              </a:prstGeom>
              <a:solidFill>
                <a:srgbClr val="0000FF"/>
              </a:solidFill>
              <a:ln w="3175">
                <a:solidFill>
                  <a:srgbClr val="0000FF"/>
                </a:solidFill>
                <a:round/>
                <a:headEnd/>
                <a:tailEnd/>
              </a:ln>
            </p:spPr>
            <p:txBody>
              <a:bodyPr/>
              <a:lstStyle/>
              <a:p>
                <a:endParaRPr lang="en-US"/>
              </a:p>
            </p:txBody>
          </p:sp>
          <p:sp>
            <p:nvSpPr>
              <p:cNvPr id="47401" name="Oval 474"/>
              <p:cNvSpPr>
                <a:spLocks noChangeArrowheads="1"/>
              </p:cNvSpPr>
              <p:nvPr/>
            </p:nvSpPr>
            <p:spPr bwMode="auto">
              <a:xfrm>
                <a:off x="6121" y="3588"/>
                <a:ext cx="9" cy="12"/>
              </a:xfrm>
              <a:prstGeom prst="ellipse">
                <a:avLst/>
              </a:prstGeom>
              <a:solidFill>
                <a:srgbClr val="0000FF"/>
              </a:solidFill>
              <a:ln w="3175">
                <a:solidFill>
                  <a:srgbClr val="0000FF"/>
                </a:solidFill>
                <a:round/>
                <a:headEnd/>
                <a:tailEnd/>
              </a:ln>
            </p:spPr>
            <p:txBody>
              <a:bodyPr/>
              <a:lstStyle/>
              <a:p>
                <a:endParaRPr lang="en-US"/>
              </a:p>
            </p:txBody>
          </p:sp>
          <p:sp>
            <p:nvSpPr>
              <p:cNvPr id="47402" name="Oval 475"/>
              <p:cNvSpPr>
                <a:spLocks noChangeArrowheads="1"/>
              </p:cNvSpPr>
              <p:nvPr/>
            </p:nvSpPr>
            <p:spPr bwMode="auto">
              <a:xfrm>
                <a:off x="6285" y="3572"/>
                <a:ext cx="9" cy="11"/>
              </a:xfrm>
              <a:prstGeom prst="ellipse">
                <a:avLst/>
              </a:prstGeom>
              <a:solidFill>
                <a:srgbClr val="0000FF"/>
              </a:solidFill>
              <a:ln w="3175">
                <a:solidFill>
                  <a:srgbClr val="0000FF"/>
                </a:solidFill>
                <a:round/>
                <a:headEnd/>
                <a:tailEnd/>
              </a:ln>
            </p:spPr>
            <p:txBody>
              <a:bodyPr/>
              <a:lstStyle/>
              <a:p>
                <a:endParaRPr lang="en-US"/>
              </a:p>
            </p:txBody>
          </p:sp>
          <p:sp>
            <p:nvSpPr>
              <p:cNvPr id="47403" name="Oval 476"/>
              <p:cNvSpPr>
                <a:spLocks noChangeArrowheads="1"/>
              </p:cNvSpPr>
              <p:nvPr/>
            </p:nvSpPr>
            <p:spPr bwMode="auto">
              <a:xfrm>
                <a:off x="6450" y="3632"/>
                <a:ext cx="9" cy="12"/>
              </a:xfrm>
              <a:prstGeom prst="ellipse">
                <a:avLst/>
              </a:prstGeom>
              <a:solidFill>
                <a:srgbClr val="0000FF"/>
              </a:solidFill>
              <a:ln w="3175">
                <a:solidFill>
                  <a:srgbClr val="0000FF"/>
                </a:solidFill>
                <a:round/>
                <a:headEnd/>
                <a:tailEnd/>
              </a:ln>
            </p:spPr>
            <p:txBody>
              <a:bodyPr/>
              <a:lstStyle/>
              <a:p>
                <a:endParaRPr lang="en-US"/>
              </a:p>
            </p:txBody>
          </p:sp>
        </p:grpSp>
      </p:grpSp>
      <p:grpSp>
        <p:nvGrpSpPr>
          <p:cNvPr id="47127" name="Group 477"/>
          <p:cNvGrpSpPr>
            <a:grpSpLocks/>
          </p:cNvGrpSpPr>
          <p:nvPr/>
        </p:nvGrpSpPr>
        <p:grpSpPr bwMode="auto">
          <a:xfrm>
            <a:off x="6400800" y="3152775"/>
            <a:ext cx="1600200" cy="1957388"/>
            <a:chOff x="4032" y="1818"/>
            <a:chExt cx="1008" cy="1233"/>
          </a:xfrm>
        </p:grpSpPr>
        <p:sp>
          <p:nvSpPr>
            <p:cNvPr id="47132" name="Text Box 478"/>
            <p:cNvSpPr txBox="1">
              <a:spLocks noChangeArrowheads="1"/>
            </p:cNvSpPr>
            <p:nvPr/>
          </p:nvSpPr>
          <p:spPr bwMode="auto">
            <a:xfrm>
              <a:off x="4333" y="1818"/>
              <a:ext cx="412" cy="231"/>
            </a:xfrm>
            <a:prstGeom prst="rect">
              <a:avLst/>
            </a:prstGeom>
            <a:noFill/>
            <a:ln w="9525">
              <a:noFill/>
              <a:miter lim="800000"/>
              <a:headEnd/>
              <a:tailEnd/>
            </a:ln>
          </p:spPr>
          <p:txBody>
            <a:bodyPr wrap="none">
              <a:spAutoFit/>
            </a:bodyPr>
            <a:lstStyle/>
            <a:p>
              <a:pPr algn="ctr"/>
              <a:r>
                <a:rPr lang="en-US" sz="1800" b="1">
                  <a:latin typeface="Times" charset="0"/>
                </a:rPr>
                <a:t>PCC</a:t>
              </a:r>
            </a:p>
          </p:txBody>
        </p:sp>
        <p:grpSp>
          <p:nvGrpSpPr>
            <p:cNvPr id="47133" name="Group 479"/>
            <p:cNvGrpSpPr>
              <a:grpSpLocks/>
            </p:cNvGrpSpPr>
            <p:nvPr/>
          </p:nvGrpSpPr>
          <p:grpSpPr bwMode="auto">
            <a:xfrm>
              <a:off x="4032" y="2043"/>
              <a:ext cx="1002" cy="1008"/>
              <a:chOff x="1923" y="2043"/>
              <a:chExt cx="1002" cy="1008"/>
            </a:xfrm>
          </p:grpSpPr>
          <p:sp>
            <p:nvSpPr>
              <p:cNvPr id="47251" name="Rectangle 480"/>
              <p:cNvSpPr>
                <a:spLocks noChangeArrowheads="1"/>
              </p:cNvSpPr>
              <p:nvPr/>
            </p:nvSpPr>
            <p:spPr bwMode="auto">
              <a:xfrm>
                <a:off x="1923" y="2043"/>
                <a:ext cx="1002" cy="1007"/>
              </a:xfrm>
              <a:prstGeom prst="rect">
                <a:avLst/>
              </a:prstGeom>
              <a:noFill/>
              <a:ln w="9525">
                <a:noFill/>
                <a:miter lim="800000"/>
                <a:headEnd/>
                <a:tailEnd/>
              </a:ln>
            </p:spPr>
            <p:txBody>
              <a:bodyPr/>
              <a:lstStyle/>
              <a:p>
                <a:endParaRPr lang="en-US"/>
              </a:p>
            </p:txBody>
          </p:sp>
          <p:sp>
            <p:nvSpPr>
              <p:cNvPr id="47252" name="Freeform 481"/>
              <p:cNvSpPr>
                <a:spLocks/>
              </p:cNvSpPr>
              <p:nvPr/>
            </p:nvSpPr>
            <p:spPr bwMode="auto">
              <a:xfrm>
                <a:off x="1923" y="2043"/>
                <a:ext cx="1002"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sp>
            <p:nvSpPr>
              <p:cNvPr id="47253" name="Line 482"/>
              <p:cNvSpPr>
                <a:spLocks noChangeShapeType="1"/>
              </p:cNvSpPr>
              <p:nvPr/>
            </p:nvSpPr>
            <p:spPr bwMode="auto">
              <a:xfrm>
                <a:off x="1923" y="2715"/>
                <a:ext cx="15" cy="1"/>
              </a:xfrm>
              <a:prstGeom prst="line">
                <a:avLst/>
              </a:prstGeom>
              <a:noFill/>
              <a:ln w="0">
                <a:solidFill>
                  <a:srgbClr val="000000"/>
                </a:solidFill>
                <a:round/>
                <a:headEnd/>
                <a:tailEnd/>
              </a:ln>
            </p:spPr>
            <p:txBody>
              <a:bodyPr/>
              <a:lstStyle/>
              <a:p>
                <a:endParaRPr lang="en-US"/>
              </a:p>
            </p:txBody>
          </p:sp>
          <p:sp>
            <p:nvSpPr>
              <p:cNvPr id="47254" name="Line 483"/>
              <p:cNvSpPr>
                <a:spLocks noChangeShapeType="1"/>
              </p:cNvSpPr>
              <p:nvPr/>
            </p:nvSpPr>
            <p:spPr bwMode="auto">
              <a:xfrm>
                <a:off x="1923" y="2378"/>
                <a:ext cx="15" cy="1"/>
              </a:xfrm>
              <a:prstGeom prst="line">
                <a:avLst/>
              </a:prstGeom>
              <a:noFill/>
              <a:ln w="0">
                <a:solidFill>
                  <a:srgbClr val="000000"/>
                </a:solidFill>
                <a:round/>
                <a:headEnd/>
                <a:tailEnd/>
              </a:ln>
            </p:spPr>
            <p:txBody>
              <a:bodyPr/>
              <a:lstStyle/>
              <a:p>
                <a:endParaRPr lang="en-US"/>
              </a:p>
            </p:txBody>
          </p:sp>
          <p:sp>
            <p:nvSpPr>
              <p:cNvPr id="47255" name="Line 484"/>
              <p:cNvSpPr>
                <a:spLocks noChangeShapeType="1"/>
              </p:cNvSpPr>
              <p:nvPr/>
            </p:nvSpPr>
            <p:spPr bwMode="auto">
              <a:xfrm>
                <a:off x="1923" y="2043"/>
                <a:ext cx="6" cy="1"/>
              </a:xfrm>
              <a:prstGeom prst="line">
                <a:avLst/>
              </a:prstGeom>
              <a:noFill/>
              <a:ln w="0">
                <a:solidFill>
                  <a:srgbClr val="000000"/>
                </a:solidFill>
                <a:round/>
                <a:headEnd/>
                <a:tailEnd/>
              </a:ln>
            </p:spPr>
            <p:txBody>
              <a:bodyPr/>
              <a:lstStyle/>
              <a:p>
                <a:endParaRPr lang="en-US"/>
              </a:p>
            </p:txBody>
          </p:sp>
          <p:sp>
            <p:nvSpPr>
              <p:cNvPr id="47256" name="Line 485"/>
              <p:cNvSpPr>
                <a:spLocks noChangeShapeType="1"/>
              </p:cNvSpPr>
              <p:nvPr/>
            </p:nvSpPr>
            <p:spPr bwMode="auto">
              <a:xfrm>
                <a:off x="1923" y="3050"/>
                <a:ext cx="1002" cy="1"/>
              </a:xfrm>
              <a:prstGeom prst="line">
                <a:avLst/>
              </a:prstGeom>
              <a:noFill/>
              <a:ln w="0">
                <a:solidFill>
                  <a:srgbClr val="000000"/>
                </a:solidFill>
                <a:round/>
                <a:headEnd/>
                <a:tailEnd/>
              </a:ln>
            </p:spPr>
            <p:txBody>
              <a:bodyPr/>
              <a:lstStyle/>
              <a:p>
                <a:endParaRPr lang="en-US"/>
              </a:p>
            </p:txBody>
          </p:sp>
          <p:sp>
            <p:nvSpPr>
              <p:cNvPr id="47257" name="Line 486"/>
              <p:cNvSpPr>
                <a:spLocks noChangeShapeType="1"/>
              </p:cNvSpPr>
              <p:nvPr/>
            </p:nvSpPr>
            <p:spPr bwMode="auto">
              <a:xfrm flipV="1">
                <a:off x="1923" y="3042"/>
                <a:ext cx="1" cy="8"/>
              </a:xfrm>
              <a:prstGeom prst="line">
                <a:avLst/>
              </a:prstGeom>
              <a:noFill/>
              <a:ln w="0">
                <a:solidFill>
                  <a:srgbClr val="000000"/>
                </a:solidFill>
                <a:round/>
                <a:headEnd/>
                <a:tailEnd/>
              </a:ln>
            </p:spPr>
            <p:txBody>
              <a:bodyPr/>
              <a:lstStyle/>
              <a:p>
                <a:endParaRPr lang="en-US"/>
              </a:p>
            </p:txBody>
          </p:sp>
          <p:grpSp>
            <p:nvGrpSpPr>
              <p:cNvPr id="47258" name="Group 487"/>
              <p:cNvGrpSpPr>
                <a:grpSpLocks/>
              </p:cNvGrpSpPr>
              <p:nvPr/>
            </p:nvGrpSpPr>
            <p:grpSpPr bwMode="auto">
              <a:xfrm>
                <a:off x="2067" y="3027"/>
                <a:ext cx="715" cy="23"/>
                <a:chOff x="1099" y="3029"/>
                <a:chExt cx="827" cy="8"/>
              </a:xfrm>
            </p:grpSpPr>
            <p:sp>
              <p:nvSpPr>
                <p:cNvPr id="47271" name="Line 488"/>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272" name="Line 489"/>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273" name="Line 490"/>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274" name="Line 491"/>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275" name="Line 492"/>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276" name="Line 493"/>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sp>
            <p:nvSpPr>
              <p:cNvPr id="47259" name="Line 494"/>
              <p:cNvSpPr>
                <a:spLocks noChangeShapeType="1"/>
              </p:cNvSpPr>
              <p:nvPr/>
            </p:nvSpPr>
            <p:spPr bwMode="auto">
              <a:xfrm flipV="1">
                <a:off x="2925" y="3042"/>
                <a:ext cx="0" cy="8"/>
              </a:xfrm>
              <a:prstGeom prst="line">
                <a:avLst/>
              </a:prstGeom>
              <a:noFill/>
              <a:ln w="0">
                <a:solidFill>
                  <a:srgbClr val="000000"/>
                </a:solidFill>
                <a:round/>
                <a:headEnd/>
                <a:tailEnd/>
              </a:ln>
            </p:spPr>
            <p:txBody>
              <a:bodyPr/>
              <a:lstStyle/>
              <a:p>
                <a:endParaRPr lang="en-US"/>
              </a:p>
            </p:txBody>
          </p:sp>
          <p:sp>
            <p:nvSpPr>
              <p:cNvPr id="47260" name="Line 495"/>
              <p:cNvSpPr>
                <a:spLocks noChangeShapeType="1"/>
              </p:cNvSpPr>
              <p:nvPr/>
            </p:nvSpPr>
            <p:spPr bwMode="auto">
              <a:xfrm flipV="1">
                <a:off x="2925" y="2714"/>
                <a:ext cx="0" cy="27"/>
              </a:xfrm>
              <a:prstGeom prst="line">
                <a:avLst/>
              </a:prstGeom>
              <a:noFill/>
              <a:ln w="3175">
                <a:solidFill>
                  <a:srgbClr val="0000FF"/>
                </a:solidFill>
                <a:round/>
                <a:headEnd/>
                <a:tailEnd/>
              </a:ln>
            </p:spPr>
            <p:txBody>
              <a:bodyPr/>
              <a:lstStyle/>
              <a:p>
                <a:endParaRPr lang="en-US"/>
              </a:p>
            </p:txBody>
          </p:sp>
          <p:grpSp>
            <p:nvGrpSpPr>
              <p:cNvPr id="47261" name="Group 496"/>
              <p:cNvGrpSpPr>
                <a:grpSpLocks/>
              </p:cNvGrpSpPr>
              <p:nvPr/>
            </p:nvGrpSpPr>
            <p:grpSpPr bwMode="auto">
              <a:xfrm>
                <a:off x="2910" y="2377"/>
                <a:ext cx="15" cy="339"/>
                <a:chOff x="899" y="2373"/>
                <a:chExt cx="6" cy="334"/>
              </a:xfrm>
            </p:grpSpPr>
            <p:sp>
              <p:nvSpPr>
                <p:cNvPr id="47269" name="Line 497"/>
                <p:cNvSpPr>
                  <a:spLocks noChangeShapeType="1"/>
                </p:cNvSpPr>
                <p:nvPr/>
              </p:nvSpPr>
              <p:spPr bwMode="auto">
                <a:xfrm>
                  <a:off x="899" y="2706"/>
                  <a:ext cx="6" cy="1"/>
                </a:xfrm>
                <a:prstGeom prst="line">
                  <a:avLst/>
                </a:prstGeom>
                <a:noFill/>
                <a:ln w="0">
                  <a:solidFill>
                    <a:srgbClr val="000000"/>
                  </a:solidFill>
                  <a:round/>
                  <a:headEnd/>
                  <a:tailEnd/>
                </a:ln>
              </p:spPr>
              <p:txBody>
                <a:bodyPr/>
                <a:lstStyle/>
                <a:p>
                  <a:endParaRPr lang="en-US"/>
                </a:p>
              </p:txBody>
            </p:sp>
            <p:sp>
              <p:nvSpPr>
                <p:cNvPr id="47270" name="Line 498"/>
                <p:cNvSpPr>
                  <a:spLocks noChangeShapeType="1"/>
                </p:cNvSpPr>
                <p:nvPr/>
              </p:nvSpPr>
              <p:spPr bwMode="auto">
                <a:xfrm>
                  <a:off x="899" y="2373"/>
                  <a:ext cx="6" cy="1"/>
                </a:xfrm>
                <a:prstGeom prst="line">
                  <a:avLst/>
                </a:prstGeom>
                <a:noFill/>
                <a:ln w="0">
                  <a:solidFill>
                    <a:srgbClr val="000000"/>
                  </a:solidFill>
                  <a:round/>
                  <a:headEnd/>
                  <a:tailEnd/>
                </a:ln>
              </p:spPr>
              <p:txBody>
                <a:bodyPr/>
                <a:lstStyle/>
                <a:p>
                  <a:endParaRPr lang="en-US"/>
                </a:p>
              </p:txBody>
            </p:sp>
          </p:grpSp>
          <p:grpSp>
            <p:nvGrpSpPr>
              <p:cNvPr id="47262" name="Group 499"/>
              <p:cNvGrpSpPr>
                <a:grpSpLocks/>
              </p:cNvGrpSpPr>
              <p:nvPr/>
            </p:nvGrpSpPr>
            <p:grpSpPr bwMode="auto">
              <a:xfrm>
                <a:off x="2068" y="2044"/>
                <a:ext cx="715" cy="23"/>
                <a:chOff x="1099" y="3029"/>
                <a:chExt cx="827" cy="8"/>
              </a:xfrm>
            </p:grpSpPr>
            <p:sp>
              <p:nvSpPr>
                <p:cNvPr id="47263" name="Line 500"/>
                <p:cNvSpPr>
                  <a:spLocks noChangeShapeType="1"/>
                </p:cNvSpPr>
                <p:nvPr/>
              </p:nvSpPr>
              <p:spPr bwMode="auto">
                <a:xfrm flipV="1">
                  <a:off x="1099" y="3029"/>
                  <a:ext cx="1" cy="8"/>
                </a:xfrm>
                <a:prstGeom prst="line">
                  <a:avLst/>
                </a:prstGeom>
                <a:noFill/>
                <a:ln w="0">
                  <a:solidFill>
                    <a:srgbClr val="000000"/>
                  </a:solidFill>
                  <a:round/>
                  <a:headEnd/>
                  <a:tailEnd/>
                </a:ln>
              </p:spPr>
              <p:txBody>
                <a:bodyPr/>
                <a:lstStyle/>
                <a:p>
                  <a:endParaRPr lang="en-US"/>
                </a:p>
              </p:txBody>
            </p:sp>
            <p:sp>
              <p:nvSpPr>
                <p:cNvPr id="47264" name="Line 501"/>
                <p:cNvSpPr>
                  <a:spLocks noChangeShapeType="1"/>
                </p:cNvSpPr>
                <p:nvPr/>
              </p:nvSpPr>
              <p:spPr bwMode="auto">
                <a:xfrm flipV="1">
                  <a:off x="1264" y="3029"/>
                  <a:ext cx="1" cy="8"/>
                </a:xfrm>
                <a:prstGeom prst="line">
                  <a:avLst/>
                </a:prstGeom>
                <a:noFill/>
                <a:ln w="0">
                  <a:solidFill>
                    <a:srgbClr val="000000"/>
                  </a:solidFill>
                  <a:round/>
                  <a:headEnd/>
                  <a:tailEnd/>
                </a:ln>
              </p:spPr>
              <p:txBody>
                <a:bodyPr/>
                <a:lstStyle/>
                <a:p>
                  <a:endParaRPr lang="en-US"/>
                </a:p>
              </p:txBody>
            </p:sp>
            <p:sp>
              <p:nvSpPr>
                <p:cNvPr id="47265" name="Line 502"/>
                <p:cNvSpPr>
                  <a:spLocks noChangeShapeType="1"/>
                </p:cNvSpPr>
                <p:nvPr/>
              </p:nvSpPr>
              <p:spPr bwMode="auto">
                <a:xfrm flipV="1">
                  <a:off x="1429" y="3029"/>
                  <a:ext cx="1" cy="8"/>
                </a:xfrm>
                <a:prstGeom prst="line">
                  <a:avLst/>
                </a:prstGeom>
                <a:noFill/>
                <a:ln w="0">
                  <a:solidFill>
                    <a:srgbClr val="000000"/>
                  </a:solidFill>
                  <a:round/>
                  <a:headEnd/>
                  <a:tailEnd/>
                </a:ln>
              </p:spPr>
              <p:txBody>
                <a:bodyPr/>
                <a:lstStyle/>
                <a:p>
                  <a:endParaRPr lang="en-US"/>
                </a:p>
              </p:txBody>
            </p:sp>
            <p:sp>
              <p:nvSpPr>
                <p:cNvPr id="47266" name="Line 503"/>
                <p:cNvSpPr>
                  <a:spLocks noChangeShapeType="1"/>
                </p:cNvSpPr>
                <p:nvPr/>
              </p:nvSpPr>
              <p:spPr bwMode="auto">
                <a:xfrm flipV="1">
                  <a:off x="1595" y="3029"/>
                  <a:ext cx="1" cy="8"/>
                </a:xfrm>
                <a:prstGeom prst="line">
                  <a:avLst/>
                </a:prstGeom>
                <a:noFill/>
                <a:ln w="0">
                  <a:solidFill>
                    <a:srgbClr val="000000"/>
                  </a:solidFill>
                  <a:round/>
                  <a:headEnd/>
                  <a:tailEnd/>
                </a:ln>
              </p:spPr>
              <p:txBody>
                <a:bodyPr/>
                <a:lstStyle/>
                <a:p>
                  <a:endParaRPr lang="en-US"/>
                </a:p>
              </p:txBody>
            </p:sp>
            <p:sp>
              <p:nvSpPr>
                <p:cNvPr id="47267" name="Line 504"/>
                <p:cNvSpPr>
                  <a:spLocks noChangeShapeType="1"/>
                </p:cNvSpPr>
                <p:nvPr/>
              </p:nvSpPr>
              <p:spPr bwMode="auto">
                <a:xfrm flipV="1">
                  <a:off x="1760" y="3029"/>
                  <a:ext cx="1" cy="8"/>
                </a:xfrm>
                <a:prstGeom prst="line">
                  <a:avLst/>
                </a:prstGeom>
                <a:noFill/>
                <a:ln w="0">
                  <a:solidFill>
                    <a:srgbClr val="000000"/>
                  </a:solidFill>
                  <a:round/>
                  <a:headEnd/>
                  <a:tailEnd/>
                </a:ln>
              </p:spPr>
              <p:txBody>
                <a:bodyPr/>
                <a:lstStyle/>
                <a:p>
                  <a:endParaRPr lang="en-US"/>
                </a:p>
              </p:txBody>
            </p:sp>
            <p:sp>
              <p:nvSpPr>
                <p:cNvPr id="47268" name="Line 505"/>
                <p:cNvSpPr>
                  <a:spLocks noChangeShapeType="1"/>
                </p:cNvSpPr>
                <p:nvPr/>
              </p:nvSpPr>
              <p:spPr bwMode="auto">
                <a:xfrm flipV="1">
                  <a:off x="1925" y="3029"/>
                  <a:ext cx="1" cy="8"/>
                </a:xfrm>
                <a:prstGeom prst="line">
                  <a:avLst/>
                </a:prstGeom>
                <a:noFill/>
                <a:ln w="0">
                  <a:solidFill>
                    <a:srgbClr val="000000"/>
                  </a:solidFill>
                  <a:round/>
                  <a:headEnd/>
                  <a:tailEnd/>
                </a:ln>
              </p:spPr>
              <p:txBody>
                <a:bodyPr/>
                <a:lstStyle/>
                <a:p>
                  <a:endParaRPr lang="en-US"/>
                </a:p>
              </p:txBody>
            </p:sp>
          </p:grpSp>
        </p:grpSp>
        <p:grpSp>
          <p:nvGrpSpPr>
            <p:cNvPr id="47134" name="Group 506"/>
            <p:cNvGrpSpPr>
              <a:grpSpLocks/>
            </p:cNvGrpSpPr>
            <p:nvPr/>
          </p:nvGrpSpPr>
          <p:grpSpPr bwMode="auto">
            <a:xfrm>
              <a:off x="4032" y="2137"/>
              <a:ext cx="1008" cy="619"/>
              <a:chOff x="5440" y="2625"/>
              <a:chExt cx="1164" cy="671"/>
            </a:xfrm>
          </p:grpSpPr>
          <p:sp>
            <p:nvSpPr>
              <p:cNvPr id="47135" name="Line 507"/>
              <p:cNvSpPr>
                <a:spLocks noChangeShapeType="1"/>
              </p:cNvSpPr>
              <p:nvPr/>
            </p:nvSpPr>
            <p:spPr bwMode="auto">
              <a:xfrm>
                <a:off x="5445" y="3251"/>
                <a:ext cx="6" cy="1"/>
              </a:xfrm>
              <a:prstGeom prst="line">
                <a:avLst/>
              </a:prstGeom>
              <a:noFill/>
              <a:ln w="0">
                <a:solidFill>
                  <a:srgbClr val="000000"/>
                </a:solidFill>
                <a:round/>
                <a:headEnd/>
                <a:tailEnd/>
              </a:ln>
            </p:spPr>
            <p:txBody>
              <a:bodyPr/>
              <a:lstStyle/>
              <a:p>
                <a:endParaRPr lang="en-US"/>
              </a:p>
            </p:txBody>
          </p:sp>
          <p:sp>
            <p:nvSpPr>
              <p:cNvPr id="47136" name="Freeform 508"/>
              <p:cNvSpPr>
                <a:spLocks/>
              </p:cNvSpPr>
              <p:nvPr/>
            </p:nvSpPr>
            <p:spPr bwMode="auto">
              <a:xfrm>
                <a:off x="5445" y="2752"/>
                <a:ext cx="1154" cy="504"/>
              </a:xfrm>
              <a:custGeom>
                <a:avLst/>
                <a:gdLst>
                  <a:gd name="T0" fmla="*/ 0 w 3295"/>
                  <a:gd name="T1" fmla="*/ 60 h 1026"/>
                  <a:gd name="T2" fmla="*/ 7 w 3295"/>
                  <a:gd name="T3" fmla="*/ 58 h 1026"/>
                  <a:gd name="T4" fmla="*/ 14 w 3295"/>
                  <a:gd name="T5" fmla="*/ 44 h 1026"/>
                  <a:gd name="T6" fmla="*/ 21 w 3295"/>
                  <a:gd name="T7" fmla="*/ 23 h 1026"/>
                  <a:gd name="T8" fmla="*/ 28 w 3295"/>
                  <a:gd name="T9" fmla="*/ 1 h 1026"/>
                  <a:gd name="T10" fmla="*/ 35 w 3295"/>
                  <a:gd name="T11" fmla="*/ 0 h 1026"/>
                  <a:gd name="T12" fmla="*/ 42 w 3295"/>
                  <a:gd name="T13" fmla="*/ 20 h 1026"/>
                  <a:gd name="T14" fmla="*/ 49 w 3295"/>
                  <a:gd name="T15" fmla="*/ 42 h 1026"/>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26"/>
                  <a:gd name="T26" fmla="*/ 3295 w 3295"/>
                  <a:gd name="T27" fmla="*/ 1026 h 10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26">
                    <a:moveTo>
                      <a:pt x="0" y="1026"/>
                    </a:moveTo>
                    <a:lnTo>
                      <a:pt x="471" y="1008"/>
                    </a:lnTo>
                    <a:lnTo>
                      <a:pt x="941" y="756"/>
                    </a:lnTo>
                    <a:lnTo>
                      <a:pt x="1412" y="398"/>
                    </a:lnTo>
                    <a:lnTo>
                      <a:pt x="1883" y="19"/>
                    </a:lnTo>
                    <a:lnTo>
                      <a:pt x="2354" y="0"/>
                    </a:lnTo>
                    <a:lnTo>
                      <a:pt x="2824" y="347"/>
                    </a:lnTo>
                    <a:lnTo>
                      <a:pt x="3295" y="720"/>
                    </a:lnTo>
                  </a:path>
                </a:pathLst>
              </a:custGeom>
              <a:noFill/>
              <a:ln w="28575">
                <a:solidFill>
                  <a:srgbClr val="FF0000"/>
                </a:solidFill>
                <a:round/>
                <a:headEnd/>
                <a:tailEnd/>
              </a:ln>
            </p:spPr>
            <p:txBody>
              <a:bodyPr/>
              <a:lstStyle/>
              <a:p>
                <a:endParaRPr lang="en-US"/>
              </a:p>
            </p:txBody>
          </p:sp>
          <p:sp>
            <p:nvSpPr>
              <p:cNvPr id="47137" name="Line 509"/>
              <p:cNvSpPr>
                <a:spLocks noChangeShapeType="1"/>
              </p:cNvSpPr>
              <p:nvPr/>
            </p:nvSpPr>
            <p:spPr bwMode="auto">
              <a:xfrm flipV="1">
                <a:off x="5445" y="3242"/>
                <a:ext cx="1" cy="14"/>
              </a:xfrm>
              <a:prstGeom prst="line">
                <a:avLst/>
              </a:prstGeom>
              <a:noFill/>
              <a:ln w="3175">
                <a:solidFill>
                  <a:srgbClr val="FF0000"/>
                </a:solidFill>
                <a:round/>
                <a:headEnd/>
                <a:tailEnd/>
              </a:ln>
            </p:spPr>
            <p:txBody>
              <a:bodyPr/>
              <a:lstStyle/>
              <a:p>
                <a:endParaRPr lang="en-US"/>
              </a:p>
            </p:txBody>
          </p:sp>
          <p:sp>
            <p:nvSpPr>
              <p:cNvPr id="47138" name="Line 510"/>
              <p:cNvSpPr>
                <a:spLocks noChangeShapeType="1"/>
              </p:cNvSpPr>
              <p:nvPr/>
            </p:nvSpPr>
            <p:spPr bwMode="auto">
              <a:xfrm>
                <a:off x="5440" y="3242"/>
                <a:ext cx="10" cy="1"/>
              </a:xfrm>
              <a:prstGeom prst="line">
                <a:avLst/>
              </a:prstGeom>
              <a:noFill/>
              <a:ln w="3175">
                <a:solidFill>
                  <a:srgbClr val="FF0000"/>
                </a:solidFill>
                <a:round/>
                <a:headEnd/>
                <a:tailEnd/>
              </a:ln>
            </p:spPr>
            <p:txBody>
              <a:bodyPr/>
              <a:lstStyle/>
              <a:p>
                <a:endParaRPr lang="en-US"/>
              </a:p>
            </p:txBody>
          </p:sp>
          <p:sp>
            <p:nvSpPr>
              <p:cNvPr id="47139" name="Line 511"/>
              <p:cNvSpPr>
                <a:spLocks noChangeShapeType="1"/>
              </p:cNvSpPr>
              <p:nvPr/>
            </p:nvSpPr>
            <p:spPr bwMode="auto">
              <a:xfrm flipV="1">
                <a:off x="5610" y="3234"/>
                <a:ext cx="1" cy="13"/>
              </a:xfrm>
              <a:prstGeom prst="line">
                <a:avLst/>
              </a:prstGeom>
              <a:noFill/>
              <a:ln w="3175">
                <a:solidFill>
                  <a:srgbClr val="FF0000"/>
                </a:solidFill>
                <a:round/>
                <a:headEnd/>
                <a:tailEnd/>
              </a:ln>
            </p:spPr>
            <p:txBody>
              <a:bodyPr/>
              <a:lstStyle/>
              <a:p>
                <a:endParaRPr lang="en-US"/>
              </a:p>
            </p:txBody>
          </p:sp>
          <p:sp>
            <p:nvSpPr>
              <p:cNvPr id="47140" name="Line 512"/>
              <p:cNvSpPr>
                <a:spLocks noChangeShapeType="1"/>
              </p:cNvSpPr>
              <p:nvPr/>
            </p:nvSpPr>
            <p:spPr bwMode="auto">
              <a:xfrm>
                <a:off x="5605" y="3234"/>
                <a:ext cx="10" cy="1"/>
              </a:xfrm>
              <a:prstGeom prst="line">
                <a:avLst/>
              </a:prstGeom>
              <a:noFill/>
              <a:ln w="3175">
                <a:solidFill>
                  <a:srgbClr val="FF0000"/>
                </a:solidFill>
                <a:round/>
                <a:headEnd/>
                <a:tailEnd/>
              </a:ln>
            </p:spPr>
            <p:txBody>
              <a:bodyPr/>
              <a:lstStyle/>
              <a:p>
                <a:endParaRPr lang="en-US"/>
              </a:p>
            </p:txBody>
          </p:sp>
          <p:sp>
            <p:nvSpPr>
              <p:cNvPr id="47141" name="Line 513"/>
              <p:cNvSpPr>
                <a:spLocks noChangeShapeType="1"/>
              </p:cNvSpPr>
              <p:nvPr/>
            </p:nvSpPr>
            <p:spPr bwMode="auto">
              <a:xfrm flipV="1">
                <a:off x="5774" y="3068"/>
                <a:ext cx="1" cy="55"/>
              </a:xfrm>
              <a:prstGeom prst="line">
                <a:avLst/>
              </a:prstGeom>
              <a:noFill/>
              <a:ln w="3175">
                <a:solidFill>
                  <a:srgbClr val="FF0000"/>
                </a:solidFill>
                <a:round/>
                <a:headEnd/>
                <a:tailEnd/>
              </a:ln>
            </p:spPr>
            <p:txBody>
              <a:bodyPr/>
              <a:lstStyle/>
              <a:p>
                <a:endParaRPr lang="en-US"/>
              </a:p>
            </p:txBody>
          </p:sp>
          <p:sp>
            <p:nvSpPr>
              <p:cNvPr id="47142" name="Line 514"/>
              <p:cNvSpPr>
                <a:spLocks noChangeShapeType="1"/>
              </p:cNvSpPr>
              <p:nvPr/>
            </p:nvSpPr>
            <p:spPr bwMode="auto">
              <a:xfrm>
                <a:off x="5770" y="3068"/>
                <a:ext cx="9" cy="1"/>
              </a:xfrm>
              <a:prstGeom prst="line">
                <a:avLst/>
              </a:prstGeom>
              <a:noFill/>
              <a:ln w="3175">
                <a:solidFill>
                  <a:srgbClr val="FF0000"/>
                </a:solidFill>
                <a:round/>
                <a:headEnd/>
                <a:tailEnd/>
              </a:ln>
            </p:spPr>
            <p:txBody>
              <a:bodyPr/>
              <a:lstStyle/>
              <a:p>
                <a:endParaRPr lang="en-US"/>
              </a:p>
            </p:txBody>
          </p:sp>
          <p:sp>
            <p:nvSpPr>
              <p:cNvPr id="47143" name="Line 515"/>
              <p:cNvSpPr>
                <a:spLocks noChangeShapeType="1"/>
              </p:cNvSpPr>
              <p:nvPr/>
            </p:nvSpPr>
            <p:spPr bwMode="auto">
              <a:xfrm flipV="1">
                <a:off x="5939" y="2853"/>
                <a:ext cx="1" cy="94"/>
              </a:xfrm>
              <a:prstGeom prst="line">
                <a:avLst/>
              </a:prstGeom>
              <a:noFill/>
              <a:ln w="3175">
                <a:solidFill>
                  <a:srgbClr val="FF0000"/>
                </a:solidFill>
                <a:round/>
                <a:headEnd/>
                <a:tailEnd/>
              </a:ln>
            </p:spPr>
            <p:txBody>
              <a:bodyPr/>
              <a:lstStyle/>
              <a:p>
                <a:endParaRPr lang="en-US"/>
              </a:p>
            </p:txBody>
          </p:sp>
          <p:sp>
            <p:nvSpPr>
              <p:cNvPr id="47144" name="Line 516"/>
              <p:cNvSpPr>
                <a:spLocks noChangeShapeType="1"/>
              </p:cNvSpPr>
              <p:nvPr/>
            </p:nvSpPr>
            <p:spPr bwMode="auto">
              <a:xfrm>
                <a:off x="5935" y="2853"/>
                <a:ext cx="9" cy="1"/>
              </a:xfrm>
              <a:prstGeom prst="line">
                <a:avLst/>
              </a:prstGeom>
              <a:noFill/>
              <a:ln w="3175">
                <a:solidFill>
                  <a:srgbClr val="FF0000"/>
                </a:solidFill>
                <a:round/>
                <a:headEnd/>
                <a:tailEnd/>
              </a:ln>
            </p:spPr>
            <p:txBody>
              <a:bodyPr/>
              <a:lstStyle/>
              <a:p>
                <a:endParaRPr lang="en-US"/>
              </a:p>
            </p:txBody>
          </p:sp>
          <p:sp>
            <p:nvSpPr>
              <p:cNvPr id="47145" name="Line 517"/>
              <p:cNvSpPr>
                <a:spLocks noChangeShapeType="1"/>
              </p:cNvSpPr>
              <p:nvPr/>
            </p:nvSpPr>
            <p:spPr bwMode="auto">
              <a:xfrm flipV="1">
                <a:off x="6104" y="2625"/>
                <a:ext cx="1" cy="136"/>
              </a:xfrm>
              <a:prstGeom prst="line">
                <a:avLst/>
              </a:prstGeom>
              <a:noFill/>
              <a:ln w="3175">
                <a:solidFill>
                  <a:srgbClr val="FF0000"/>
                </a:solidFill>
                <a:round/>
                <a:headEnd/>
                <a:tailEnd/>
              </a:ln>
            </p:spPr>
            <p:txBody>
              <a:bodyPr/>
              <a:lstStyle/>
              <a:p>
                <a:endParaRPr lang="en-US"/>
              </a:p>
            </p:txBody>
          </p:sp>
          <p:sp>
            <p:nvSpPr>
              <p:cNvPr id="47146" name="Line 518"/>
              <p:cNvSpPr>
                <a:spLocks noChangeShapeType="1"/>
              </p:cNvSpPr>
              <p:nvPr/>
            </p:nvSpPr>
            <p:spPr bwMode="auto">
              <a:xfrm>
                <a:off x="6100" y="2625"/>
                <a:ext cx="9" cy="1"/>
              </a:xfrm>
              <a:prstGeom prst="line">
                <a:avLst/>
              </a:prstGeom>
              <a:noFill/>
              <a:ln w="3175">
                <a:solidFill>
                  <a:srgbClr val="FF0000"/>
                </a:solidFill>
                <a:round/>
                <a:headEnd/>
                <a:tailEnd/>
              </a:ln>
            </p:spPr>
            <p:txBody>
              <a:bodyPr/>
              <a:lstStyle/>
              <a:p>
                <a:endParaRPr lang="en-US"/>
              </a:p>
            </p:txBody>
          </p:sp>
          <p:sp>
            <p:nvSpPr>
              <p:cNvPr id="47147" name="Line 519"/>
              <p:cNvSpPr>
                <a:spLocks noChangeShapeType="1"/>
              </p:cNvSpPr>
              <p:nvPr/>
            </p:nvSpPr>
            <p:spPr bwMode="auto">
              <a:xfrm flipV="1">
                <a:off x="6269" y="2640"/>
                <a:ext cx="1" cy="112"/>
              </a:xfrm>
              <a:prstGeom prst="line">
                <a:avLst/>
              </a:prstGeom>
              <a:noFill/>
              <a:ln w="3175">
                <a:solidFill>
                  <a:srgbClr val="FF0000"/>
                </a:solidFill>
                <a:round/>
                <a:headEnd/>
                <a:tailEnd/>
              </a:ln>
            </p:spPr>
            <p:txBody>
              <a:bodyPr/>
              <a:lstStyle/>
              <a:p>
                <a:endParaRPr lang="en-US"/>
              </a:p>
            </p:txBody>
          </p:sp>
          <p:sp>
            <p:nvSpPr>
              <p:cNvPr id="47148" name="Line 520"/>
              <p:cNvSpPr>
                <a:spLocks noChangeShapeType="1"/>
              </p:cNvSpPr>
              <p:nvPr/>
            </p:nvSpPr>
            <p:spPr bwMode="auto">
              <a:xfrm>
                <a:off x="6265" y="2640"/>
                <a:ext cx="9" cy="1"/>
              </a:xfrm>
              <a:prstGeom prst="line">
                <a:avLst/>
              </a:prstGeom>
              <a:noFill/>
              <a:ln w="3175">
                <a:solidFill>
                  <a:srgbClr val="FF0000"/>
                </a:solidFill>
                <a:round/>
                <a:headEnd/>
                <a:tailEnd/>
              </a:ln>
            </p:spPr>
            <p:txBody>
              <a:bodyPr/>
              <a:lstStyle/>
              <a:p>
                <a:endParaRPr lang="en-US"/>
              </a:p>
            </p:txBody>
          </p:sp>
          <p:sp>
            <p:nvSpPr>
              <p:cNvPr id="47149" name="Line 521"/>
              <p:cNvSpPr>
                <a:spLocks noChangeShapeType="1"/>
              </p:cNvSpPr>
              <p:nvPr/>
            </p:nvSpPr>
            <p:spPr bwMode="auto">
              <a:xfrm flipV="1">
                <a:off x="6434" y="2844"/>
                <a:ext cx="1" cy="78"/>
              </a:xfrm>
              <a:prstGeom prst="line">
                <a:avLst/>
              </a:prstGeom>
              <a:noFill/>
              <a:ln w="3175">
                <a:solidFill>
                  <a:srgbClr val="FF0000"/>
                </a:solidFill>
                <a:round/>
                <a:headEnd/>
                <a:tailEnd/>
              </a:ln>
            </p:spPr>
            <p:txBody>
              <a:bodyPr/>
              <a:lstStyle/>
              <a:p>
                <a:endParaRPr lang="en-US"/>
              </a:p>
            </p:txBody>
          </p:sp>
          <p:sp>
            <p:nvSpPr>
              <p:cNvPr id="47150" name="Line 522"/>
              <p:cNvSpPr>
                <a:spLocks noChangeShapeType="1"/>
              </p:cNvSpPr>
              <p:nvPr/>
            </p:nvSpPr>
            <p:spPr bwMode="auto">
              <a:xfrm>
                <a:off x="6429" y="2844"/>
                <a:ext cx="10" cy="1"/>
              </a:xfrm>
              <a:prstGeom prst="line">
                <a:avLst/>
              </a:prstGeom>
              <a:noFill/>
              <a:ln w="3175">
                <a:solidFill>
                  <a:srgbClr val="FF0000"/>
                </a:solidFill>
                <a:round/>
                <a:headEnd/>
                <a:tailEnd/>
              </a:ln>
            </p:spPr>
            <p:txBody>
              <a:bodyPr/>
              <a:lstStyle/>
              <a:p>
                <a:endParaRPr lang="en-US"/>
              </a:p>
            </p:txBody>
          </p:sp>
          <p:sp>
            <p:nvSpPr>
              <p:cNvPr id="47151" name="Line 523"/>
              <p:cNvSpPr>
                <a:spLocks noChangeShapeType="1"/>
              </p:cNvSpPr>
              <p:nvPr/>
            </p:nvSpPr>
            <p:spPr bwMode="auto">
              <a:xfrm flipV="1">
                <a:off x="6599" y="3028"/>
                <a:ext cx="1" cy="77"/>
              </a:xfrm>
              <a:prstGeom prst="line">
                <a:avLst/>
              </a:prstGeom>
              <a:noFill/>
              <a:ln w="3175">
                <a:solidFill>
                  <a:srgbClr val="FF0000"/>
                </a:solidFill>
                <a:round/>
                <a:headEnd/>
                <a:tailEnd/>
              </a:ln>
            </p:spPr>
            <p:txBody>
              <a:bodyPr/>
              <a:lstStyle/>
              <a:p>
                <a:endParaRPr lang="en-US"/>
              </a:p>
            </p:txBody>
          </p:sp>
          <p:sp>
            <p:nvSpPr>
              <p:cNvPr id="47152" name="Line 524"/>
              <p:cNvSpPr>
                <a:spLocks noChangeShapeType="1"/>
              </p:cNvSpPr>
              <p:nvPr/>
            </p:nvSpPr>
            <p:spPr bwMode="auto">
              <a:xfrm>
                <a:off x="6594" y="3028"/>
                <a:ext cx="10" cy="1"/>
              </a:xfrm>
              <a:prstGeom prst="line">
                <a:avLst/>
              </a:prstGeom>
              <a:noFill/>
              <a:ln w="3175">
                <a:solidFill>
                  <a:srgbClr val="FF0000"/>
                </a:solidFill>
                <a:round/>
                <a:headEnd/>
                <a:tailEnd/>
              </a:ln>
            </p:spPr>
            <p:txBody>
              <a:bodyPr/>
              <a:lstStyle/>
              <a:p>
                <a:endParaRPr lang="en-US"/>
              </a:p>
            </p:txBody>
          </p:sp>
          <p:sp>
            <p:nvSpPr>
              <p:cNvPr id="47153" name="Line 525"/>
              <p:cNvSpPr>
                <a:spLocks noChangeShapeType="1"/>
              </p:cNvSpPr>
              <p:nvPr/>
            </p:nvSpPr>
            <p:spPr bwMode="auto">
              <a:xfrm>
                <a:off x="5445" y="3256"/>
                <a:ext cx="1" cy="13"/>
              </a:xfrm>
              <a:prstGeom prst="line">
                <a:avLst/>
              </a:prstGeom>
              <a:noFill/>
              <a:ln w="3175">
                <a:solidFill>
                  <a:srgbClr val="FF0000"/>
                </a:solidFill>
                <a:round/>
                <a:headEnd/>
                <a:tailEnd/>
              </a:ln>
            </p:spPr>
            <p:txBody>
              <a:bodyPr/>
              <a:lstStyle/>
              <a:p>
                <a:endParaRPr lang="en-US"/>
              </a:p>
            </p:txBody>
          </p:sp>
          <p:sp>
            <p:nvSpPr>
              <p:cNvPr id="47154" name="Line 526"/>
              <p:cNvSpPr>
                <a:spLocks noChangeShapeType="1"/>
              </p:cNvSpPr>
              <p:nvPr/>
            </p:nvSpPr>
            <p:spPr bwMode="auto">
              <a:xfrm>
                <a:off x="5610" y="3247"/>
                <a:ext cx="1" cy="13"/>
              </a:xfrm>
              <a:prstGeom prst="line">
                <a:avLst/>
              </a:prstGeom>
              <a:noFill/>
              <a:ln w="3175">
                <a:solidFill>
                  <a:srgbClr val="FF0000"/>
                </a:solidFill>
                <a:round/>
                <a:headEnd/>
                <a:tailEnd/>
              </a:ln>
            </p:spPr>
            <p:txBody>
              <a:bodyPr/>
              <a:lstStyle/>
              <a:p>
                <a:endParaRPr lang="en-US"/>
              </a:p>
            </p:txBody>
          </p:sp>
          <p:sp>
            <p:nvSpPr>
              <p:cNvPr id="47155" name="Line 527"/>
              <p:cNvSpPr>
                <a:spLocks noChangeShapeType="1"/>
              </p:cNvSpPr>
              <p:nvPr/>
            </p:nvSpPr>
            <p:spPr bwMode="auto">
              <a:xfrm>
                <a:off x="5774" y="3123"/>
                <a:ext cx="1" cy="55"/>
              </a:xfrm>
              <a:prstGeom prst="line">
                <a:avLst/>
              </a:prstGeom>
              <a:noFill/>
              <a:ln w="3175">
                <a:solidFill>
                  <a:srgbClr val="FF0000"/>
                </a:solidFill>
                <a:round/>
                <a:headEnd/>
                <a:tailEnd/>
              </a:ln>
            </p:spPr>
            <p:txBody>
              <a:bodyPr/>
              <a:lstStyle/>
              <a:p>
                <a:endParaRPr lang="en-US"/>
              </a:p>
            </p:txBody>
          </p:sp>
          <p:sp>
            <p:nvSpPr>
              <p:cNvPr id="47156" name="Line 528"/>
              <p:cNvSpPr>
                <a:spLocks noChangeShapeType="1"/>
              </p:cNvSpPr>
              <p:nvPr/>
            </p:nvSpPr>
            <p:spPr bwMode="auto">
              <a:xfrm>
                <a:off x="5939" y="2947"/>
                <a:ext cx="1" cy="94"/>
              </a:xfrm>
              <a:prstGeom prst="line">
                <a:avLst/>
              </a:prstGeom>
              <a:noFill/>
              <a:ln w="3175">
                <a:solidFill>
                  <a:srgbClr val="FF0000"/>
                </a:solidFill>
                <a:round/>
                <a:headEnd/>
                <a:tailEnd/>
              </a:ln>
            </p:spPr>
            <p:txBody>
              <a:bodyPr/>
              <a:lstStyle/>
              <a:p>
                <a:endParaRPr lang="en-US"/>
              </a:p>
            </p:txBody>
          </p:sp>
          <p:sp>
            <p:nvSpPr>
              <p:cNvPr id="47157" name="Line 529"/>
              <p:cNvSpPr>
                <a:spLocks noChangeShapeType="1"/>
              </p:cNvSpPr>
              <p:nvPr/>
            </p:nvSpPr>
            <p:spPr bwMode="auto">
              <a:xfrm>
                <a:off x="6104" y="2761"/>
                <a:ext cx="1" cy="137"/>
              </a:xfrm>
              <a:prstGeom prst="line">
                <a:avLst/>
              </a:prstGeom>
              <a:noFill/>
              <a:ln w="3175">
                <a:solidFill>
                  <a:srgbClr val="FF0000"/>
                </a:solidFill>
                <a:round/>
                <a:headEnd/>
                <a:tailEnd/>
              </a:ln>
            </p:spPr>
            <p:txBody>
              <a:bodyPr/>
              <a:lstStyle/>
              <a:p>
                <a:endParaRPr lang="en-US"/>
              </a:p>
            </p:txBody>
          </p:sp>
          <p:sp>
            <p:nvSpPr>
              <p:cNvPr id="47158" name="Line 530"/>
              <p:cNvSpPr>
                <a:spLocks noChangeShapeType="1"/>
              </p:cNvSpPr>
              <p:nvPr/>
            </p:nvSpPr>
            <p:spPr bwMode="auto">
              <a:xfrm>
                <a:off x="6269" y="2752"/>
                <a:ext cx="1" cy="111"/>
              </a:xfrm>
              <a:prstGeom prst="line">
                <a:avLst/>
              </a:prstGeom>
              <a:noFill/>
              <a:ln w="3175">
                <a:solidFill>
                  <a:srgbClr val="FF0000"/>
                </a:solidFill>
                <a:round/>
                <a:headEnd/>
                <a:tailEnd/>
              </a:ln>
            </p:spPr>
            <p:txBody>
              <a:bodyPr/>
              <a:lstStyle/>
              <a:p>
                <a:endParaRPr lang="en-US"/>
              </a:p>
            </p:txBody>
          </p:sp>
          <p:sp>
            <p:nvSpPr>
              <p:cNvPr id="47159" name="Line 531"/>
              <p:cNvSpPr>
                <a:spLocks noChangeShapeType="1"/>
              </p:cNvSpPr>
              <p:nvPr/>
            </p:nvSpPr>
            <p:spPr bwMode="auto">
              <a:xfrm>
                <a:off x="6434" y="2922"/>
                <a:ext cx="1" cy="77"/>
              </a:xfrm>
              <a:prstGeom prst="line">
                <a:avLst/>
              </a:prstGeom>
              <a:noFill/>
              <a:ln w="3175">
                <a:solidFill>
                  <a:srgbClr val="FF0000"/>
                </a:solidFill>
                <a:round/>
                <a:headEnd/>
                <a:tailEnd/>
              </a:ln>
            </p:spPr>
            <p:txBody>
              <a:bodyPr/>
              <a:lstStyle/>
              <a:p>
                <a:endParaRPr lang="en-US"/>
              </a:p>
            </p:txBody>
          </p:sp>
          <p:sp>
            <p:nvSpPr>
              <p:cNvPr id="47160" name="Line 532"/>
              <p:cNvSpPr>
                <a:spLocks noChangeShapeType="1"/>
              </p:cNvSpPr>
              <p:nvPr/>
            </p:nvSpPr>
            <p:spPr bwMode="auto">
              <a:xfrm>
                <a:off x="6599" y="3105"/>
                <a:ext cx="1" cy="78"/>
              </a:xfrm>
              <a:prstGeom prst="line">
                <a:avLst/>
              </a:prstGeom>
              <a:noFill/>
              <a:ln w="3175">
                <a:solidFill>
                  <a:srgbClr val="FF0000"/>
                </a:solidFill>
                <a:round/>
                <a:headEnd/>
                <a:tailEnd/>
              </a:ln>
            </p:spPr>
            <p:txBody>
              <a:bodyPr/>
              <a:lstStyle/>
              <a:p>
                <a:endParaRPr lang="en-US"/>
              </a:p>
            </p:txBody>
          </p:sp>
          <p:sp>
            <p:nvSpPr>
              <p:cNvPr id="47161" name="Freeform 533"/>
              <p:cNvSpPr>
                <a:spLocks/>
              </p:cNvSpPr>
              <p:nvPr/>
            </p:nvSpPr>
            <p:spPr bwMode="auto">
              <a:xfrm>
                <a:off x="5445" y="2996"/>
                <a:ext cx="1154" cy="265"/>
              </a:xfrm>
              <a:custGeom>
                <a:avLst/>
                <a:gdLst>
                  <a:gd name="T0" fmla="*/ 0 w 3295"/>
                  <a:gd name="T1" fmla="*/ 31 h 539"/>
                  <a:gd name="T2" fmla="*/ 7 w 3295"/>
                  <a:gd name="T3" fmla="*/ 29 h 539"/>
                  <a:gd name="T4" fmla="*/ 14 w 3295"/>
                  <a:gd name="T5" fmla="*/ 25 h 539"/>
                  <a:gd name="T6" fmla="*/ 21 w 3295"/>
                  <a:gd name="T7" fmla="*/ 14 h 539"/>
                  <a:gd name="T8" fmla="*/ 28 w 3295"/>
                  <a:gd name="T9" fmla="*/ 0 h 539"/>
                  <a:gd name="T10" fmla="*/ 35 w 3295"/>
                  <a:gd name="T11" fmla="*/ 0 h 539"/>
                  <a:gd name="T12" fmla="*/ 42 w 3295"/>
                  <a:gd name="T13" fmla="*/ 16 h 539"/>
                  <a:gd name="T14" fmla="*/ 49 w 3295"/>
                  <a:gd name="T15" fmla="*/ 23 h 53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539"/>
                  <a:gd name="T26" fmla="*/ 3295 w 3295"/>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539">
                    <a:moveTo>
                      <a:pt x="0" y="539"/>
                    </a:moveTo>
                    <a:lnTo>
                      <a:pt x="471" y="498"/>
                    </a:lnTo>
                    <a:lnTo>
                      <a:pt x="941" y="428"/>
                    </a:lnTo>
                    <a:lnTo>
                      <a:pt x="1412" y="243"/>
                    </a:lnTo>
                    <a:lnTo>
                      <a:pt x="1883" y="0"/>
                    </a:lnTo>
                    <a:lnTo>
                      <a:pt x="2354" y="10"/>
                    </a:lnTo>
                    <a:lnTo>
                      <a:pt x="2824" y="282"/>
                    </a:lnTo>
                    <a:lnTo>
                      <a:pt x="3295" y="399"/>
                    </a:lnTo>
                  </a:path>
                </a:pathLst>
              </a:custGeom>
              <a:noFill/>
              <a:ln w="3175">
                <a:solidFill>
                  <a:srgbClr val="00FF00"/>
                </a:solidFill>
                <a:round/>
                <a:headEnd/>
                <a:tailEnd/>
              </a:ln>
            </p:spPr>
            <p:txBody>
              <a:bodyPr/>
              <a:lstStyle/>
              <a:p>
                <a:endParaRPr lang="en-US"/>
              </a:p>
            </p:txBody>
          </p:sp>
          <p:sp>
            <p:nvSpPr>
              <p:cNvPr id="47162" name="Line 534"/>
              <p:cNvSpPr>
                <a:spLocks noChangeShapeType="1"/>
              </p:cNvSpPr>
              <p:nvPr/>
            </p:nvSpPr>
            <p:spPr bwMode="auto">
              <a:xfrm flipV="1">
                <a:off x="5445" y="3256"/>
                <a:ext cx="1" cy="5"/>
              </a:xfrm>
              <a:prstGeom prst="line">
                <a:avLst/>
              </a:prstGeom>
              <a:noFill/>
              <a:ln w="3175">
                <a:solidFill>
                  <a:srgbClr val="00FF00"/>
                </a:solidFill>
                <a:round/>
                <a:headEnd/>
                <a:tailEnd/>
              </a:ln>
            </p:spPr>
            <p:txBody>
              <a:bodyPr/>
              <a:lstStyle/>
              <a:p>
                <a:endParaRPr lang="en-US"/>
              </a:p>
            </p:txBody>
          </p:sp>
          <p:sp>
            <p:nvSpPr>
              <p:cNvPr id="47163" name="Line 535"/>
              <p:cNvSpPr>
                <a:spLocks noChangeShapeType="1"/>
              </p:cNvSpPr>
              <p:nvPr/>
            </p:nvSpPr>
            <p:spPr bwMode="auto">
              <a:xfrm>
                <a:off x="5440" y="3256"/>
                <a:ext cx="10" cy="1"/>
              </a:xfrm>
              <a:prstGeom prst="line">
                <a:avLst/>
              </a:prstGeom>
              <a:noFill/>
              <a:ln w="3175">
                <a:solidFill>
                  <a:srgbClr val="00FF00"/>
                </a:solidFill>
                <a:round/>
                <a:headEnd/>
                <a:tailEnd/>
              </a:ln>
            </p:spPr>
            <p:txBody>
              <a:bodyPr/>
              <a:lstStyle/>
              <a:p>
                <a:endParaRPr lang="en-US"/>
              </a:p>
            </p:txBody>
          </p:sp>
          <p:sp>
            <p:nvSpPr>
              <p:cNvPr id="47164" name="Line 536"/>
              <p:cNvSpPr>
                <a:spLocks noChangeShapeType="1"/>
              </p:cNvSpPr>
              <p:nvPr/>
            </p:nvSpPr>
            <p:spPr bwMode="auto">
              <a:xfrm flipV="1">
                <a:off x="5610" y="3236"/>
                <a:ext cx="1" cy="5"/>
              </a:xfrm>
              <a:prstGeom prst="line">
                <a:avLst/>
              </a:prstGeom>
              <a:noFill/>
              <a:ln w="3175">
                <a:solidFill>
                  <a:srgbClr val="00FF00"/>
                </a:solidFill>
                <a:round/>
                <a:headEnd/>
                <a:tailEnd/>
              </a:ln>
            </p:spPr>
            <p:txBody>
              <a:bodyPr/>
              <a:lstStyle/>
              <a:p>
                <a:endParaRPr lang="en-US"/>
              </a:p>
            </p:txBody>
          </p:sp>
          <p:sp>
            <p:nvSpPr>
              <p:cNvPr id="47165" name="Line 537"/>
              <p:cNvSpPr>
                <a:spLocks noChangeShapeType="1"/>
              </p:cNvSpPr>
              <p:nvPr/>
            </p:nvSpPr>
            <p:spPr bwMode="auto">
              <a:xfrm>
                <a:off x="5605" y="3236"/>
                <a:ext cx="10" cy="1"/>
              </a:xfrm>
              <a:prstGeom prst="line">
                <a:avLst/>
              </a:prstGeom>
              <a:noFill/>
              <a:ln w="3175">
                <a:solidFill>
                  <a:srgbClr val="00FF00"/>
                </a:solidFill>
                <a:round/>
                <a:headEnd/>
                <a:tailEnd/>
              </a:ln>
            </p:spPr>
            <p:txBody>
              <a:bodyPr/>
              <a:lstStyle/>
              <a:p>
                <a:endParaRPr lang="en-US"/>
              </a:p>
            </p:txBody>
          </p:sp>
          <p:sp>
            <p:nvSpPr>
              <p:cNvPr id="47166" name="Line 538"/>
              <p:cNvSpPr>
                <a:spLocks noChangeShapeType="1"/>
              </p:cNvSpPr>
              <p:nvPr/>
            </p:nvSpPr>
            <p:spPr bwMode="auto">
              <a:xfrm flipV="1">
                <a:off x="5774" y="3178"/>
                <a:ext cx="1" cy="29"/>
              </a:xfrm>
              <a:prstGeom prst="line">
                <a:avLst/>
              </a:prstGeom>
              <a:noFill/>
              <a:ln w="3175">
                <a:solidFill>
                  <a:srgbClr val="00FF00"/>
                </a:solidFill>
                <a:round/>
                <a:headEnd/>
                <a:tailEnd/>
              </a:ln>
            </p:spPr>
            <p:txBody>
              <a:bodyPr/>
              <a:lstStyle/>
              <a:p>
                <a:endParaRPr lang="en-US"/>
              </a:p>
            </p:txBody>
          </p:sp>
          <p:sp>
            <p:nvSpPr>
              <p:cNvPr id="47167" name="Line 539"/>
              <p:cNvSpPr>
                <a:spLocks noChangeShapeType="1"/>
              </p:cNvSpPr>
              <p:nvPr/>
            </p:nvSpPr>
            <p:spPr bwMode="auto">
              <a:xfrm>
                <a:off x="5770" y="3178"/>
                <a:ext cx="9" cy="1"/>
              </a:xfrm>
              <a:prstGeom prst="line">
                <a:avLst/>
              </a:prstGeom>
              <a:noFill/>
              <a:ln w="3175">
                <a:solidFill>
                  <a:srgbClr val="00FF00"/>
                </a:solidFill>
                <a:round/>
                <a:headEnd/>
                <a:tailEnd/>
              </a:ln>
            </p:spPr>
            <p:txBody>
              <a:bodyPr/>
              <a:lstStyle/>
              <a:p>
                <a:endParaRPr lang="en-US"/>
              </a:p>
            </p:txBody>
          </p:sp>
          <p:sp>
            <p:nvSpPr>
              <p:cNvPr id="47168" name="Line 540"/>
              <p:cNvSpPr>
                <a:spLocks noChangeShapeType="1"/>
              </p:cNvSpPr>
              <p:nvPr/>
            </p:nvSpPr>
            <p:spPr bwMode="auto">
              <a:xfrm flipV="1">
                <a:off x="5939" y="3048"/>
                <a:ext cx="1" cy="68"/>
              </a:xfrm>
              <a:prstGeom prst="line">
                <a:avLst/>
              </a:prstGeom>
              <a:noFill/>
              <a:ln w="3175">
                <a:solidFill>
                  <a:srgbClr val="00FF00"/>
                </a:solidFill>
                <a:round/>
                <a:headEnd/>
                <a:tailEnd/>
              </a:ln>
            </p:spPr>
            <p:txBody>
              <a:bodyPr/>
              <a:lstStyle/>
              <a:p>
                <a:endParaRPr lang="en-US"/>
              </a:p>
            </p:txBody>
          </p:sp>
          <p:sp>
            <p:nvSpPr>
              <p:cNvPr id="47169" name="Line 541"/>
              <p:cNvSpPr>
                <a:spLocks noChangeShapeType="1"/>
              </p:cNvSpPr>
              <p:nvPr/>
            </p:nvSpPr>
            <p:spPr bwMode="auto">
              <a:xfrm>
                <a:off x="5935" y="3048"/>
                <a:ext cx="9" cy="1"/>
              </a:xfrm>
              <a:prstGeom prst="line">
                <a:avLst/>
              </a:prstGeom>
              <a:noFill/>
              <a:ln w="3175">
                <a:solidFill>
                  <a:srgbClr val="00FF00"/>
                </a:solidFill>
                <a:round/>
                <a:headEnd/>
                <a:tailEnd/>
              </a:ln>
            </p:spPr>
            <p:txBody>
              <a:bodyPr/>
              <a:lstStyle/>
              <a:p>
                <a:endParaRPr lang="en-US"/>
              </a:p>
            </p:txBody>
          </p:sp>
          <p:sp>
            <p:nvSpPr>
              <p:cNvPr id="47170" name="Line 542"/>
              <p:cNvSpPr>
                <a:spLocks noChangeShapeType="1"/>
              </p:cNvSpPr>
              <p:nvPr/>
            </p:nvSpPr>
            <p:spPr bwMode="auto">
              <a:xfrm flipV="1">
                <a:off x="6104" y="2893"/>
                <a:ext cx="1" cy="103"/>
              </a:xfrm>
              <a:prstGeom prst="line">
                <a:avLst/>
              </a:prstGeom>
              <a:noFill/>
              <a:ln w="3175">
                <a:solidFill>
                  <a:srgbClr val="00FF00"/>
                </a:solidFill>
                <a:round/>
                <a:headEnd/>
                <a:tailEnd/>
              </a:ln>
            </p:spPr>
            <p:txBody>
              <a:bodyPr/>
              <a:lstStyle/>
              <a:p>
                <a:endParaRPr lang="en-US"/>
              </a:p>
            </p:txBody>
          </p:sp>
          <p:sp>
            <p:nvSpPr>
              <p:cNvPr id="47171" name="Line 543"/>
              <p:cNvSpPr>
                <a:spLocks noChangeShapeType="1"/>
              </p:cNvSpPr>
              <p:nvPr/>
            </p:nvSpPr>
            <p:spPr bwMode="auto">
              <a:xfrm>
                <a:off x="6100" y="2893"/>
                <a:ext cx="9" cy="1"/>
              </a:xfrm>
              <a:prstGeom prst="line">
                <a:avLst/>
              </a:prstGeom>
              <a:noFill/>
              <a:ln w="3175">
                <a:solidFill>
                  <a:srgbClr val="00FF00"/>
                </a:solidFill>
                <a:round/>
                <a:headEnd/>
                <a:tailEnd/>
              </a:ln>
            </p:spPr>
            <p:txBody>
              <a:bodyPr/>
              <a:lstStyle/>
              <a:p>
                <a:endParaRPr lang="en-US"/>
              </a:p>
            </p:txBody>
          </p:sp>
          <p:sp>
            <p:nvSpPr>
              <p:cNvPr id="47172" name="Line 544"/>
              <p:cNvSpPr>
                <a:spLocks noChangeShapeType="1"/>
              </p:cNvSpPr>
              <p:nvPr/>
            </p:nvSpPr>
            <p:spPr bwMode="auto">
              <a:xfrm flipV="1">
                <a:off x="6269" y="2894"/>
                <a:ext cx="1" cy="107"/>
              </a:xfrm>
              <a:prstGeom prst="line">
                <a:avLst/>
              </a:prstGeom>
              <a:noFill/>
              <a:ln w="3175">
                <a:solidFill>
                  <a:srgbClr val="00FF00"/>
                </a:solidFill>
                <a:round/>
                <a:headEnd/>
                <a:tailEnd/>
              </a:ln>
            </p:spPr>
            <p:txBody>
              <a:bodyPr/>
              <a:lstStyle/>
              <a:p>
                <a:endParaRPr lang="en-US"/>
              </a:p>
            </p:txBody>
          </p:sp>
          <p:sp>
            <p:nvSpPr>
              <p:cNvPr id="47173" name="Line 545"/>
              <p:cNvSpPr>
                <a:spLocks noChangeShapeType="1"/>
              </p:cNvSpPr>
              <p:nvPr/>
            </p:nvSpPr>
            <p:spPr bwMode="auto">
              <a:xfrm>
                <a:off x="6265" y="2894"/>
                <a:ext cx="9" cy="1"/>
              </a:xfrm>
              <a:prstGeom prst="line">
                <a:avLst/>
              </a:prstGeom>
              <a:noFill/>
              <a:ln w="3175">
                <a:solidFill>
                  <a:srgbClr val="00FF00"/>
                </a:solidFill>
                <a:round/>
                <a:headEnd/>
                <a:tailEnd/>
              </a:ln>
            </p:spPr>
            <p:txBody>
              <a:bodyPr/>
              <a:lstStyle/>
              <a:p>
                <a:endParaRPr lang="en-US"/>
              </a:p>
            </p:txBody>
          </p:sp>
          <p:sp>
            <p:nvSpPr>
              <p:cNvPr id="47174" name="Line 546"/>
              <p:cNvSpPr>
                <a:spLocks noChangeShapeType="1"/>
              </p:cNvSpPr>
              <p:nvPr/>
            </p:nvSpPr>
            <p:spPr bwMode="auto">
              <a:xfrm flipV="1">
                <a:off x="6434" y="3070"/>
                <a:ext cx="1" cy="65"/>
              </a:xfrm>
              <a:prstGeom prst="line">
                <a:avLst/>
              </a:prstGeom>
              <a:noFill/>
              <a:ln w="3175">
                <a:solidFill>
                  <a:srgbClr val="00FF00"/>
                </a:solidFill>
                <a:round/>
                <a:headEnd/>
                <a:tailEnd/>
              </a:ln>
            </p:spPr>
            <p:txBody>
              <a:bodyPr/>
              <a:lstStyle/>
              <a:p>
                <a:endParaRPr lang="en-US"/>
              </a:p>
            </p:txBody>
          </p:sp>
          <p:sp>
            <p:nvSpPr>
              <p:cNvPr id="47175" name="Line 547"/>
              <p:cNvSpPr>
                <a:spLocks noChangeShapeType="1"/>
              </p:cNvSpPr>
              <p:nvPr/>
            </p:nvSpPr>
            <p:spPr bwMode="auto">
              <a:xfrm>
                <a:off x="6429" y="3070"/>
                <a:ext cx="10" cy="1"/>
              </a:xfrm>
              <a:prstGeom prst="line">
                <a:avLst/>
              </a:prstGeom>
              <a:noFill/>
              <a:ln w="3175">
                <a:solidFill>
                  <a:srgbClr val="00FF00"/>
                </a:solidFill>
                <a:round/>
                <a:headEnd/>
                <a:tailEnd/>
              </a:ln>
            </p:spPr>
            <p:txBody>
              <a:bodyPr/>
              <a:lstStyle/>
              <a:p>
                <a:endParaRPr lang="en-US"/>
              </a:p>
            </p:txBody>
          </p:sp>
          <p:sp>
            <p:nvSpPr>
              <p:cNvPr id="47176" name="Line 548"/>
              <p:cNvSpPr>
                <a:spLocks noChangeShapeType="1"/>
              </p:cNvSpPr>
              <p:nvPr/>
            </p:nvSpPr>
            <p:spPr bwMode="auto">
              <a:xfrm flipV="1">
                <a:off x="6599" y="3119"/>
                <a:ext cx="1" cy="73"/>
              </a:xfrm>
              <a:prstGeom prst="line">
                <a:avLst/>
              </a:prstGeom>
              <a:noFill/>
              <a:ln w="3175">
                <a:solidFill>
                  <a:srgbClr val="00FF00"/>
                </a:solidFill>
                <a:round/>
                <a:headEnd/>
                <a:tailEnd/>
              </a:ln>
            </p:spPr>
            <p:txBody>
              <a:bodyPr/>
              <a:lstStyle/>
              <a:p>
                <a:endParaRPr lang="en-US"/>
              </a:p>
            </p:txBody>
          </p:sp>
          <p:sp>
            <p:nvSpPr>
              <p:cNvPr id="47177" name="Line 549"/>
              <p:cNvSpPr>
                <a:spLocks noChangeShapeType="1"/>
              </p:cNvSpPr>
              <p:nvPr/>
            </p:nvSpPr>
            <p:spPr bwMode="auto">
              <a:xfrm>
                <a:off x="6594" y="3119"/>
                <a:ext cx="10" cy="1"/>
              </a:xfrm>
              <a:prstGeom prst="line">
                <a:avLst/>
              </a:prstGeom>
              <a:noFill/>
              <a:ln w="3175">
                <a:solidFill>
                  <a:srgbClr val="00FF00"/>
                </a:solidFill>
                <a:round/>
                <a:headEnd/>
                <a:tailEnd/>
              </a:ln>
            </p:spPr>
            <p:txBody>
              <a:bodyPr/>
              <a:lstStyle/>
              <a:p>
                <a:endParaRPr lang="en-US"/>
              </a:p>
            </p:txBody>
          </p:sp>
          <p:sp>
            <p:nvSpPr>
              <p:cNvPr id="47178" name="Line 550"/>
              <p:cNvSpPr>
                <a:spLocks noChangeShapeType="1"/>
              </p:cNvSpPr>
              <p:nvPr/>
            </p:nvSpPr>
            <p:spPr bwMode="auto">
              <a:xfrm>
                <a:off x="5445" y="3261"/>
                <a:ext cx="1" cy="6"/>
              </a:xfrm>
              <a:prstGeom prst="line">
                <a:avLst/>
              </a:prstGeom>
              <a:noFill/>
              <a:ln w="3175">
                <a:solidFill>
                  <a:srgbClr val="00FF00"/>
                </a:solidFill>
                <a:round/>
                <a:headEnd/>
                <a:tailEnd/>
              </a:ln>
            </p:spPr>
            <p:txBody>
              <a:bodyPr/>
              <a:lstStyle/>
              <a:p>
                <a:endParaRPr lang="en-US"/>
              </a:p>
            </p:txBody>
          </p:sp>
          <p:sp>
            <p:nvSpPr>
              <p:cNvPr id="47179" name="Line 551"/>
              <p:cNvSpPr>
                <a:spLocks noChangeShapeType="1"/>
              </p:cNvSpPr>
              <p:nvPr/>
            </p:nvSpPr>
            <p:spPr bwMode="auto">
              <a:xfrm>
                <a:off x="5440" y="3267"/>
                <a:ext cx="10" cy="1"/>
              </a:xfrm>
              <a:prstGeom prst="line">
                <a:avLst/>
              </a:prstGeom>
              <a:noFill/>
              <a:ln w="3175">
                <a:solidFill>
                  <a:srgbClr val="00FF00"/>
                </a:solidFill>
                <a:round/>
                <a:headEnd/>
                <a:tailEnd/>
              </a:ln>
            </p:spPr>
            <p:txBody>
              <a:bodyPr/>
              <a:lstStyle/>
              <a:p>
                <a:endParaRPr lang="en-US"/>
              </a:p>
            </p:txBody>
          </p:sp>
          <p:sp>
            <p:nvSpPr>
              <p:cNvPr id="47180" name="Line 552"/>
              <p:cNvSpPr>
                <a:spLocks noChangeShapeType="1"/>
              </p:cNvSpPr>
              <p:nvPr/>
            </p:nvSpPr>
            <p:spPr bwMode="auto">
              <a:xfrm>
                <a:off x="5610" y="3241"/>
                <a:ext cx="1" cy="6"/>
              </a:xfrm>
              <a:prstGeom prst="line">
                <a:avLst/>
              </a:prstGeom>
              <a:noFill/>
              <a:ln w="3175">
                <a:solidFill>
                  <a:srgbClr val="00FF00"/>
                </a:solidFill>
                <a:round/>
                <a:headEnd/>
                <a:tailEnd/>
              </a:ln>
            </p:spPr>
            <p:txBody>
              <a:bodyPr/>
              <a:lstStyle/>
              <a:p>
                <a:endParaRPr lang="en-US"/>
              </a:p>
            </p:txBody>
          </p:sp>
          <p:sp>
            <p:nvSpPr>
              <p:cNvPr id="47181" name="Line 553"/>
              <p:cNvSpPr>
                <a:spLocks noChangeShapeType="1"/>
              </p:cNvSpPr>
              <p:nvPr/>
            </p:nvSpPr>
            <p:spPr bwMode="auto">
              <a:xfrm>
                <a:off x="5605" y="3247"/>
                <a:ext cx="10" cy="1"/>
              </a:xfrm>
              <a:prstGeom prst="line">
                <a:avLst/>
              </a:prstGeom>
              <a:noFill/>
              <a:ln w="3175">
                <a:solidFill>
                  <a:srgbClr val="00FF00"/>
                </a:solidFill>
                <a:round/>
                <a:headEnd/>
                <a:tailEnd/>
              </a:ln>
            </p:spPr>
            <p:txBody>
              <a:bodyPr/>
              <a:lstStyle/>
              <a:p>
                <a:endParaRPr lang="en-US"/>
              </a:p>
            </p:txBody>
          </p:sp>
          <p:sp>
            <p:nvSpPr>
              <p:cNvPr id="47182" name="Line 554"/>
              <p:cNvSpPr>
                <a:spLocks noChangeShapeType="1"/>
              </p:cNvSpPr>
              <p:nvPr/>
            </p:nvSpPr>
            <p:spPr bwMode="auto">
              <a:xfrm>
                <a:off x="5774" y="3207"/>
                <a:ext cx="1" cy="29"/>
              </a:xfrm>
              <a:prstGeom prst="line">
                <a:avLst/>
              </a:prstGeom>
              <a:noFill/>
              <a:ln w="3175">
                <a:solidFill>
                  <a:srgbClr val="00FF00"/>
                </a:solidFill>
                <a:round/>
                <a:headEnd/>
                <a:tailEnd/>
              </a:ln>
            </p:spPr>
            <p:txBody>
              <a:bodyPr/>
              <a:lstStyle/>
              <a:p>
                <a:endParaRPr lang="en-US"/>
              </a:p>
            </p:txBody>
          </p:sp>
          <p:sp>
            <p:nvSpPr>
              <p:cNvPr id="47183" name="Line 555"/>
              <p:cNvSpPr>
                <a:spLocks noChangeShapeType="1"/>
              </p:cNvSpPr>
              <p:nvPr/>
            </p:nvSpPr>
            <p:spPr bwMode="auto">
              <a:xfrm>
                <a:off x="5770" y="3236"/>
                <a:ext cx="9" cy="1"/>
              </a:xfrm>
              <a:prstGeom prst="line">
                <a:avLst/>
              </a:prstGeom>
              <a:noFill/>
              <a:ln w="3175">
                <a:solidFill>
                  <a:srgbClr val="00FF00"/>
                </a:solidFill>
                <a:round/>
                <a:headEnd/>
                <a:tailEnd/>
              </a:ln>
            </p:spPr>
            <p:txBody>
              <a:bodyPr/>
              <a:lstStyle/>
              <a:p>
                <a:endParaRPr lang="en-US"/>
              </a:p>
            </p:txBody>
          </p:sp>
          <p:sp>
            <p:nvSpPr>
              <p:cNvPr id="47184" name="Line 556"/>
              <p:cNvSpPr>
                <a:spLocks noChangeShapeType="1"/>
              </p:cNvSpPr>
              <p:nvPr/>
            </p:nvSpPr>
            <p:spPr bwMode="auto">
              <a:xfrm>
                <a:off x="5939" y="3116"/>
                <a:ext cx="1" cy="68"/>
              </a:xfrm>
              <a:prstGeom prst="line">
                <a:avLst/>
              </a:prstGeom>
              <a:noFill/>
              <a:ln w="3175">
                <a:solidFill>
                  <a:srgbClr val="00FF00"/>
                </a:solidFill>
                <a:round/>
                <a:headEnd/>
                <a:tailEnd/>
              </a:ln>
            </p:spPr>
            <p:txBody>
              <a:bodyPr/>
              <a:lstStyle/>
              <a:p>
                <a:endParaRPr lang="en-US"/>
              </a:p>
            </p:txBody>
          </p:sp>
          <p:sp>
            <p:nvSpPr>
              <p:cNvPr id="47185" name="Line 557"/>
              <p:cNvSpPr>
                <a:spLocks noChangeShapeType="1"/>
              </p:cNvSpPr>
              <p:nvPr/>
            </p:nvSpPr>
            <p:spPr bwMode="auto">
              <a:xfrm>
                <a:off x="5935" y="3184"/>
                <a:ext cx="9" cy="1"/>
              </a:xfrm>
              <a:prstGeom prst="line">
                <a:avLst/>
              </a:prstGeom>
              <a:noFill/>
              <a:ln w="3175">
                <a:solidFill>
                  <a:srgbClr val="00FF00"/>
                </a:solidFill>
                <a:round/>
                <a:headEnd/>
                <a:tailEnd/>
              </a:ln>
            </p:spPr>
            <p:txBody>
              <a:bodyPr/>
              <a:lstStyle/>
              <a:p>
                <a:endParaRPr lang="en-US"/>
              </a:p>
            </p:txBody>
          </p:sp>
          <p:sp>
            <p:nvSpPr>
              <p:cNvPr id="47186" name="Line 558"/>
              <p:cNvSpPr>
                <a:spLocks noChangeShapeType="1"/>
              </p:cNvSpPr>
              <p:nvPr/>
            </p:nvSpPr>
            <p:spPr bwMode="auto">
              <a:xfrm>
                <a:off x="6104" y="2996"/>
                <a:ext cx="1" cy="103"/>
              </a:xfrm>
              <a:prstGeom prst="line">
                <a:avLst/>
              </a:prstGeom>
              <a:noFill/>
              <a:ln w="3175">
                <a:solidFill>
                  <a:srgbClr val="00FF00"/>
                </a:solidFill>
                <a:round/>
                <a:headEnd/>
                <a:tailEnd/>
              </a:ln>
            </p:spPr>
            <p:txBody>
              <a:bodyPr/>
              <a:lstStyle/>
              <a:p>
                <a:endParaRPr lang="en-US"/>
              </a:p>
            </p:txBody>
          </p:sp>
          <p:sp>
            <p:nvSpPr>
              <p:cNvPr id="47187" name="Line 559"/>
              <p:cNvSpPr>
                <a:spLocks noChangeShapeType="1"/>
              </p:cNvSpPr>
              <p:nvPr/>
            </p:nvSpPr>
            <p:spPr bwMode="auto">
              <a:xfrm>
                <a:off x="6100" y="3099"/>
                <a:ext cx="9" cy="1"/>
              </a:xfrm>
              <a:prstGeom prst="line">
                <a:avLst/>
              </a:prstGeom>
              <a:noFill/>
              <a:ln w="3175">
                <a:solidFill>
                  <a:srgbClr val="00FF00"/>
                </a:solidFill>
                <a:round/>
                <a:headEnd/>
                <a:tailEnd/>
              </a:ln>
            </p:spPr>
            <p:txBody>
              <a:bodyPr/>
              <a:lstStyle/>
              <a:p>
                <a:endParaRPr lang="en-US"/>
              </a:p>
            </p:txBody>
          </p:sp>
          <p:sp>
            <p:nvSpPr>
              <p:cNvPr id="47188" name="Line 560"/>
              <p:cNvSpPr>
                <a:spLocks noChangeShapeType="1"/>
              </p:cNvSpPr>
              <p:nvPr/>
            </p:nvSpPr>
            <p:spPr bwMode="auto">
              <a:xfrm>
                <a:off x="6269" y="3001"/>
                <a:ext cx="1" cy="108"/>
              </a:xfrm>
              <a:prstGeom prst="line">
                <a:avLst/>
              </a:prstGeom>
              <a:noFill/>
              <a:ln w="3175">
                <a:solidFill>
                  <a:srgbClr val="00FF00"/>
                </a:solidFill>
                <a:round/>
                <a:headEnd/>
                <a:tailEnd/>
              </a:ln>
            </p:spPr>
            <p:txBody>
              <a:bodyPr/>
              <a:lstStyle/>
              <a:p>
                <a:endParaRPr lang="en-US"/>
              </a:p>
            </p:txBody>
          </p:sp>
          <p:sp>
            <p:nvSpPr>
              <p:cNvPr id="47189" name="Line 561"/>
              <p:cNvSpPr>
                <a:spLocks noChangeShapeType="1"/>
              </p:cNvSpPr>
              <p:nvPr/>
            </p:nvSpPr>
            <p:spPr bwMode="auto">
              <a:xfrm>
                <a:off x="6265" y="3109"/>
                <a:ext cx="9" cy="1"/>
              </a:xfrm>
              <a:prstGeom prst="line">
                <a:avLst/>
              </a:prstGeom>
              <a:noFill/>
              <a:ln w="3175">
                <a:solidFill>
                  <a:srgbClr val="00FF00"/>
                </a:solidFill>
                <a:round/>
                <a:headEnd/>
                <a:tailEnd/>
              </a:ln>
            </p:spPr>
            <p:txBody>
              <a:bodyPr/>
              <a:lstStyle/>
              <a:p>
                <a:endParaRPr lang="en-US"/>
              </a:p>
            </p:txBody>
          </p:sp>
          <p:sp>
            <p:nvSpPr>
              <p:cNvPr id="47190" name="Line 562"/>
              <p:cNvSpPr>
                <a:spLocks noChangeShapeType="1"/>
              </p:cNvSpPr>
              <p:nvPr/>
            </p:nvSpPr>
            <p:spPr bwMode="auto">
              <a:xfrm>
                <a:off x="6434" y="3135"/>
                <a:ext cx="1" cy="65"/>
              </a:xfrm>
              <a:prstGeom prst="line">
                <a:avLst/>
              </a:prstGeom>
              <a:noFill/>
              <a:ln w="3175">
                <a:solidFill>
                  <a:srgbClr val="00FF00"/>
                </a:solidFill>
                <a:round/>
                <a:headEnd/>
                <a:tailEnd/>
              </a:ln>
            </p:spPr>
            <p:txBody>
              <a:bodyPr/>
              <a:lstStyle/>
              <a:p>
                <a:endParaRPr lang="en-US"/>
              </a:p>
            </p:txBody>
          </p:sp>
          <p:sp>
            <p:nvSpPr>
              <p:cNvPr id="47191" name="Line 563"/>
              <p:cNvSpPr>
                <a:spLocks noChangeShapeType="1"/>
              </p:cNvSpPr>
              <p:nvPr/>
            </p:nvSpPr>
            <p:spPr bwMode="auto">
              <a:xfrm>
                <a:off x="6429" y="3200"/>
                <a:ext cx="10" cy="1"/>
              </a:xfrm>
              <a:prstGeom prst="line">
                <a:avLst/>
              </a:prstGeom>
              <a:noFill/>
              <a:ln w="3175">
                <a:solidFill>
                  <a:srgbClr val="00FF00"/>
                </a:solidFill>
                <a:round/>
                <a:headEnd/>
                <a:tailEnd/>
              </a:ln>
            </p:spPr>
            <p:txBody>
              <a:bodyPr/>
              <a:lstStyle/>
              <a:p>
                <a:endParaRPr lang="en-US"/>
              </a:p>
            </p:txBody>
          </p:sp>
          <p:sp>
            <p:nvSpPr>
              <p:cNvPr id="47192" name="Line 564"/>
              <p:cNvSpPr>
                <a:spLocks noChangeShapeType="1"/>
              </p:cNvSpPr>
              <p:nvPr/>
            </p:nvSpPr>
            <p:spPr bwMode="auto">
              <a:xfrm>
                <a:off x="6599" y="3192"/>
                <a:ext cx="1" cy="74"/>
              </a:xfrm>
              <a:prstGeom prst="line">
                <a:avLst/>
              </a:prstGeom>
              <a:noFill/>
              <a:ln w="3175">
                <a:solidFill>
                  <a:srgbClr val="00FF00"/>
                </a:solidFill>
                <a:round/>
                <a:headEnd/>
                <a:tailEnd/>
              </a:ln>
            </p:spPr>
            <p:txBody>
              <a:bodyPr/>
              <a:lstStyle/>
              <a:p>
                <a:endParaRPr lang="en-US"/>
              </a:p>
            </p:txBody>
          </p:sp>
          <p:sp>
            <p:nvSpPr>
              <p:cNvPr id="47193" name="Line 565"/>
              <p:cNvSpPr>
                <a:spLocks noChangeShapeType="1"/>
              </p:cNvSpPr>
              <p:nvPr/>
            </p:nvSpPr>
            <p:spPr bwMode="auto">
              <a:xfrm>
                <a:off x="6594" y="3266"/>
                <a:ext cx="10" cy="1"/>
              </a:xfrm>
              <a:prstGeom prst="line">
                <a:avLst/>
              </a:prstGeom>
              <a:noFill/>
              <a:ln w="3175">
                <a:solidFill>
                  <a:srgbClr val="00FF00"/>
                </a:solidFill>
                <a:round/>
                <a:headEnd/>
                <a:tailEnd/>
              </a:ln>
            </p:spPr>
            <p:txBody>
              <a:bodyPr/>
              <a:lstStyle/>
              <a:p>
                <a:endParaRPr lang="en-US"/>
              </a:p>
            </p:txBody>
          </p:sp>
          <p:sp>
            <p:nvSpPr>
              <p:cNvPr id="47194" name="Freeform 566"/>
              <p:cNvSpPr>
                <a:spLocks/>
              </p:cNvSpPr>
              <p:nvPr/>
            </p:nvSpPr>
            <p:spPr bwMode="auto">
              <a:xfrm>
                <a:off x="5445" y="3057"/>
                <a:ext cx="1154" cy="204"/>
              </a:xfrm>
              <a:custGeom>
                <a:avLst/>
                <a:gdLst>
                  <a:gd name="T0" fmla="*/ 0 w 3295"/>
                  <a:gd name="T1" fmla="*/ 22 h 415"/>
                  <a:gd name="T2" fmla="*/ 7 w 3295"/>
                  <a:gd name="T3" fmla="*/ 24 h 415"/>
                  <a:gd name="T4" fmla="*/ 14 w 3295"/>
                  <a:gd name="T5" fmla="*/ 19 h 415"/>
                  <a:gd name="T6" fmla="*/ 21 w 3295"/>
                  <a:gd name="T7" fmla="*/ 7 h 415"/>
                  <a:gd name="T8" fmla="*/ 28 w 3295"/>
                  <a:gd name="T9" fmla="*/ 0 h 415"/>
                  <a:gd name="T10" fmla="*/ 35 w 3295"/>
                  <a:gd name="T11" fmla="*/ 4 h 415"/>
                  <a:gd name="T12" fmla="*/ 42 w 3295"/>
                  <a:gd name="T13" fmla="*/ 16 h 415"/>
                  <a:gd name="T14" fmla="*/ 49 w 3295"/>
                  <a:gd name="T15" fmla="*/ 23 h 415"/>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415"/>
                  <a:gd name="T26" fmla="*/ 3295 w 3295"/>
                  <a:gd name="T27" fmla="*/ 415 h 4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415">
                    <a:moveTo>
                      <a:pt x="0" y="377"/>
                    </a:moveTo>
                    <a:lnTo>
                      <a:pt x="471" y="415"/>
                    </a:lnTo>
                    <a:lnTo>
                      <a:pt x="941" y="323"/>
                    </a:lnTo>
                    <a:lnTo>
                      <a:pt x="1412" y="114"/>
                    </a:lnTo>
                    <a:lnTo>
                      <a:pt x="1883" y="0"/>
                    </a:lnTo>
                    <a:lnTo>
                      <a:pt x="2354" y="75"/>
                    </a:lnTo>
                    <a:lnTo>
                      <a:pt x="2824" y="274"/>
                    </a:lnTo>
                    <a:lnTo>
                      <a:pt x="3295" y="391"/>
                    </a:lnTo>
                  </a:path>
                </a:pathLst>
              </a:custGeom>
              <a:noFill/>
              <a:ln w="3175">
                <a:solidFill>
                  <a:srgbClr val="0000FF"/>
                </a:solidFill>
                <a:round/>
                <a:headEnd/>
                <a:tailEnd/>
              </a:ln>
            </p:spPr>
            <p:txBody>
              <a:bodyPr/>
              <a:lstStyle/>
              <a:p>
                <a:endParaRPr lang="en-US"/>
              </a:p>
            </p:txBody>
          </p:sp>
          <p:sp>
            <p:nvSpPr>
              <p:cNvPr id="47195" name="Line 567"/>
              <p:cNvSpPr>
                <a:spLocks noChangeShapeType="1"/>
              </p:cNvSpPr>
              <p:nvPr/>
            </p:nvSpPr>
            <p:spPr bwMode="auto">
              <a:xfrm flipV="1">
                <a:off x="5445" y="3222"/>
                <a:ext cx="1" cy="20"/>
              </a:xfrm>
              <a:prstGeom prst="line">
                <a:avLst/>
              </a:prstGeom>
              <a:noFill/>
              <a:ln w="3175">
                <a:solidFill>
                  <a:srgbClr val="0000FF"/>
                </a:solidFill>
                <a:round/>
                <a:headEnd/>
                <a:tailEnd/>
              </a:ln>
            </p:spPr>
            <p:txBody>
              <a:bodyPr/>
              <a:lstStyle/>
              <a:p>
                <a:endParaRPr lang="en-US"/>
              </a:p>
            </p:txBody>
          </p:sp>
          <p:sp>
            <p:nvSpPr>
              <p:cNvPr id="47196" name="Line 568"/>
              <p:cNvSpPr>
                <a:spLocks noChangeShapeType="1"/>
              </p:cNvSpPr>
              <p:nvPr/>
            </p:nvSpPr>
            <p:spPr bwMode="auto">
              <a:xfrm>
                <a:off x="5440" y="3222"/>
                <a:ext cx="10" cy="1"/>
              </a:xfrm>
              <a:prstGeom prst="line">
                <a:avLst/>
              </a:prstGeom>
              <a:noFill/>
              <a:ln w="3175">
                <a:solidFill>
                  <a:srgbClr val="0000FF"/>
                </a:solidFill>
                <a:round/>
                <a:headEnd/>
                <a:tailEnd/>
              </a:ln>
            </p:spPr>
            <p:txBody>
              <a:bodyPr/>
              <a:lstStyle/>
              <a:p>
                <a:endParaRPr lang="en-US"/>
              </a:p>
            </p:txBody>
          </p:sp>
          <p:sp>
            <p:nvSpPr>
              <p:cNvPr id="47197" name="Line 569"/>
              <p:cNvSpPr>
                <a:spLocks noChangeShapeType="1"/>
              </p:cNvSpPr>
              <p:nvPr/>
            </p:nvSpPr>
            <p:spPr bwMode="auto">
              <a:xfrm flipV="1">
                <a:off x="5610" y="3241"/>
                <a:ext cx="1" cy="20"/>
              </a:xfrm>
              <a:prstGeom prst="line">
                <a:avLst/>
              </a:prstGeom>
              <a:noFill/>
              <a:ln w="3175">
                <a:solidFill>
                  <a:srgbClr val="0000FF"/>
                </a:solidFill>
                <a:round/>
                <a:headEnd/>
                <a:tailEnd/>
              </a:ln>
            </p:spPr>
            <p:txBody>
              <a:bodyPr/>
              <a:lstStyle/>
              <a:p>
                <a:endParaRPr lang="en-US"/>
              </a:p>
            </p:txBody>
          </p:sp>
          <p:sp>
            <p:nvSpPr>
              <p:cNvPr id="47198" name="Line 570"/>
              <p:cNvSpPr>
                <a:spLocks noChangeShapeType="1"/>
              </p:cNvSpPr>
              <p:nvPr/>
            </p:nvSpPr>
            <p:spPr bwMode="auto">
              <a:xfrm>
                <a:off x="5605" y="3241"/>
                <a:ext cx="10" cy="1"/>
              </a:xfrm>
              <a:prstGeom prst="line">
                <a:avLst/>
              </a:prstGeom>
              <a:noFill/>
              <a:ln w="3175">
                <a:solidFill>
                  <a:srgbClr val="0000FF"/>
                </a:solidFill>
                <a:round/>
                <a:headEnd/>
                <a:tailEnd/>
              </a:ln>
            </p:spPr>
            <p:txBody>
              <a:bodyPr/>
              <a:lstStyle/>
              <a:p>
                <a:endParaRPr lang="en-US"/>
              </a:p>
            </p:txBody>
          </p:sp>
          <p:sp>
            <p:nvSpPr>
              <p:cNvPr id="47199" name="Line 571"/>
              <p:cNvSpPr>
                <a:spLocks noChangeShapeType="1"/>
              </p:cNvSpPr>
              <p:nvPr/>
            </p:nvSpPr>
            <p:spPr bwMode="auto">
              <a:xfrm flipV="1">
                <a:off x="5774" y="3190"/>
                <a:ext cx="1" cy="25"/>
              </a:xfrm>
              <a:prstGeom prst="line">
                <a:avLst/>
              </a:prstGeom>
              <a:noFill/>
              <a:ln w="3175">
                <a:solidFill>
                  <a:srgbClr val="0000FF"/>
                </a:solidFill>
                <a:round/>
                <a:headEnd/>
                <a:tailEnd/>
              </a:ln>
            </p:spPr>
            <p:txBody>
              <a:bodyPr/>
              <a:lstStyle/>
              <a:p>
                <a:endParaRPr lang="en-US"/>
              </a:p>
            </p:txBody>
          </p:sp>
          <p:sp>
            <p:nvSpPr>
              <p:cNvPr id="47200" name="Line 572"/>
              <p:cNvSpPr>
                <a:spLocks noChangeShapeType="1"/>
              </p:cNvSpPr>
              <p:nvPr/>
            </p:nvSpPr>
            <p:spPr bwMode="auto">
              <a:xfrm>
                <a:off x="5770" y="3190"/>
                <a:ext cx="9" cy="1"/>
              </a:xfrm>
              <a:prstGeom prst="line">
                <a:avLst/>
              </a:prstGeom>
              <a:noFill/>
              <a:ln w="3175">
                <a:solidFill>
                  <a:srgbClr val="0000FF"/>
                </a:solidFill>
                <a:round/>
                <a:headEnd/>
                <a:tailEnd/>
              </a:ln>
            </p:spPr>
            <p:txBody>
              <a:bodyPr/>
              <a:lstStyle/>
              <a:p>
                <a:endParaRPr lang="en-US"/>
              </a:p>
            </p:txBody>
          </p:sp>
          <p:sp>
            <p:nvSpPr>
              <p:cNvPr id="47201" name="Line 573"/>
              <p:cNvSpPr>
                <a:spLocks noChangeShapeType="1"/>
              </p:cNvSpPr>
              <p:nvPr/>
            </p:nvSpPr>
            <p:spPr bwMode="auto">
              <a:xfrm flipV="1">
                <a:off x="5939" y="3073"/>
                <a:ext cx="1" cy="40"/>
              </a:xfrm>
              <a:prstGeom prst="line">
                <a:avLst/>
              </a:prstGeom>
              <a:noFill/>
              <a:ln w="3175">
                <a:solidFill>
                  <a:srgbClr val="0000FF"/>
                </a:solidFill>
                <a:round/>
                <a:headEnd/>
                <a:tailEnd/>
              </a:ln>
            </p:spPr>
            <p:txBody>
              <a:bodyPr/>
              <a:lstStyle/>
              <a:p>
                <a:endParaRPr lang="en-US"/>
              </a:p>
            </p:txBody>
          </p:sp>
          <p:sp>
            <p:nvSpPr>
              <p:cNvPr id="47202" name="Line 574"/>
              <p:cNvSpPr>
                <a:spLocks noChangeShapeType="1"/>
              </p:cNvSpPr>
              <p:nvPr/>
            </p:nvSpPr>
            <p:spPr bwMode="auto">
              <a:xfrm>
                <a:off x="5935" y="3073"/>
                <a:ext cx="9" cy="1"/>
              </a:xfrm>
              <a:prstGeom prst="line">
                <a:avLst/>
              </a:prstGeom>
              <a:noFill/>
              <a:ln w="3175">
                <a:solidFill>
                  <a:srgbClr val="0000FF"/>
                </a:solidFill>
                <a:round/>
                <a:headEnd/>
                <a:tailEnd/>
              </a:ln>
            </p:spPr>
            <p:txBody>
              <a:bodyPr/>
              <a:lstStyle/>
              <a:p>
                <a:endParaRPr lang="en-US"/>
              </a:p>
            </p:txBody>
          </p:sp>
          <p:sp>
            <p:nvSpPr>
              <p:cNvPr id="47203" name="Line 575"/>
              <p:cNvSpPr>
                <a:spLocks noChangeShapeType="1"/>
              </p:cNvSpPr>
              <p:nvPr/>
            </p:nvSpPr>
            <p:spPr bwMode="auto">
              <a:xfrm flipV="1">
                <a:off x="6104" y="3003"/>
                <a:ext cx="1" cy="54"/>
              </a:xfrm>
              <a:prstGeom prst="line">
                <a:avLst/>
              </a:prstGeom>
              <a:noFill/>
              <a:ln w="3175">
                <a:solidFill>
                  <a:srgbClr val="0000FF"/>
                </a:solidFill>
                <a:round/>
                <a:headEnd/>
                <a:tailEnd/>
              </a:ln>
            </p:spPr>
            <p:txBody>
              <a:bodyPr/>
              <a:lstStyle/>
              <a:p>
                <a:endParaRPr lang="en-US"/>
              </a:p>
            </p:txBody>
          </p:sp>
          <p:sp>
            <p:nvSpPr>
              <p:cNvPr id="47204" name="Line 576"/>
              <p:cNvSpPr>
                <a:spLocks noChangeShapeType="1"/>
              </p:cNvSpPr>
              <p:nvPr/>
            </p:nvSpPr>
            <p:spPr bwMode="auto">
              <a:xfrm>
                <a:off x="6100" y="3003"/>
                <a:ext cx="9" cy="1"/>
              </a:xfrm>
              <a:prstGeom prst="line">
                <a:avLst/>
              </a:prstGeom>
              <a:noFill/>
              <a:ln w="3175">
                <a:solidFill>
                  <a:srgbClr val="0000FF"/>
                </a:solidFill>
                <a:round/>
                <a:headEnd/>
                <a:tailEnd/>
              </a:ln>
            </p:spPr>
            <p:txBody>
              <a:bodyPr/>
              <a:lstStyle/>
              <a:p>
                <a:endParaRPr lang="en-US"/>
              </a:p>
            </p:txBody>
          </p:sp>
          <p:sp>
            <p:nvSpPr>
              <p:cNvPr id="47205" name="Line 577"/>
              <p:cNvSpPr>
                <a:spLocks noChangeShapeType="1"/>
              </p:cNvSpPr>
              <p:nvPr/>
            </p:nvSpPr>
            <p:spPr bwMode="auto">
              <a:xfrm flipV="1">
                <a:off x="6269" y="3043"/>
                <a:ext cx="1" cy="51"/>
              </a:xfrm>
              <a:prstGeom prst="line">
                <a:avLst/>
              </a:prstGeom>
              <a:noFill/>
              <a:ln w="3175">
                <a:solidFill>
                  <a:srgbClr val="0000FF"/>
                </a:solidFill>
                <a:round/>
                <a:headEnd/>
                <a:tailEnd/>
              </a:ln>
            </p:spPr>
            <p:txBody>
              <a:bodyPr/>
              <a:lstStyle/>
              <a:p>
                <a:endParaRPr lang="en-US"/>
              </a:p>
            </p:txBody>
          </p:sp>
          <p:sp>
            <p:nvSpPr>
              <p:cNvPr id="47206" name="Line 578"/>
              <p:cNvSpPr>
                <a:spLocks noChangeShapeType="1"/>
              </p:cNvSpPr>
              <p:nvPr/>
            </p:nvSpPr>
            <p:spPr bwMode="auto">
              <a:xfrm>
                <a:off x="6265" y="3043"/>
                <a:ext cx="9" cy="1"/>
              </a:xfrm>
              <a:prstGeom prst="line">
                <a:avLst/>
              </a:prstGeom>
              <a:noFill/>
              <a:ln w="3175">
                <a:solidFill>
                  <a:srgbClr val="0000FF"/>
                </a:solidFill>
                <a:round/>
                <a:headEnd/>
                <a:tailEnd/>
              </a:ln>
            </p:spPr>
            <p:txBody>
              <a:bodyPr/>
              <a:lstStyle/>
              <a:p>
                <a:endParaRPr lang="en-US"/>
              </a:p>
            </p:txBody>
          </p:sp>
          <p:sp>
            <p:nvSpPr>
              <p:cNvPr id="47207" name="Line 579"/>
              <p:cNvSpPr>
                <a:spLocks noChangeShapeType="1"/>
              </p:cNvSpPr>
              <p:nvPr/>
            </p:nvSpPr>
            <p:spPr bwMode="auto">
              <a:xfrm flipV="1">
                <a:off x="6434" y="3154"/>
                <a:ext cx="1" cy="37"/>
              </a:xfrm>
              <a:prstGeom prst="line">
                <a:avLst/>
              </a:prstGeom>
              <a:noFill/>
              <a:ln w="3175">
                <a:solidFill>
                  <a:srgbClr val="0000FF"/>
                </a:solidFill>
                <a:round/>
                <a:headEnd/>
                <a:tailEnd/>
              </a:ln>
            </p:spPr>
            <p:txBody>
              <a:bodyPr/>
              <a:lstStyle/>
              <a:p>
                <a:endParaRPr lang="en-US"/>
              </a:p>
            </p:txBody>
          </p:sp>
          <p:sp>
            <p:nvSpPr>
              <p:cNvPr id="47208" name="Line 580"/>
              <p:cNvSpPr>
                <a:spLocks noChangeShapeType="1"/>
              </p:cNvSpPr>
              <p:nvPr/>
            </p:nvSpPr>
            <p:spPr bwMode="auto">
              <a:xfrm>
                <a:off x="6429" y="3154"/>
                <a:ext cx="10" cy="1"/>
              </a:xfrm>
              <a:prstGeom prst="line">
                <a:avLst/>
              </a:prstGeom>
              <a:noFill/>
              <a:ln w="3175">
                <a:solidFill>
                  <a:srgbClr val="0000FF"/>
                </a:solidFill>
                <a:round/>
                <a:headEnd/>
                <a:tailEnd/>
              </a:ln>
            </p:spPr>
            <p:txBody>
              <a:bodyPr/>
              <a:lstStyle/>
              <a:p>
                <a:endParaRPr lang="en-US"/>
              </a:p>
            </p:txBody>
          </p:sp>
          <p:sp>
            <p:nvSpPr>
              <p:cNvPr id="47209" name="Line 581"/>
              <p:cNvSpPr>
                <a:spLocks noChangeShapeType="1"/>
              </p:cNvSpPr>
              <p:nvPr/>
            </p:nvSpPr>
            <p:spPr bwMode="auto">
              <a:xfrm flipV="1">
                <a:off x="6599" y="3203"/>
                <a:ext cx="1" cy="46"/>
              </a:xfrm>
              <a:prstGeom prst="line">
                <a:avLst/>
              </a:prstGeom>
              <a:noFill/>
              <a:ln w="3175">
                <a:solidFill>
                  <a:srgbClr val="0000FF"/>
                </a:solidFill>
                <a:round/>
                <a:headEnd/>
                <a:tailEnd/>
              </a:ln>
            </p:spPr>
            <p:txBody>
              <a:bodyPr/>
              <a:lstStyle/>
              <a:p>
                <a:endParaRPr lang="en-US"/>
              </a:p>
            </p:txBody>
          </p:sp>
          <p:sp>
            <p:nvSpPr>
              <p:cNvPr id="47210" name="Line 582"/>
              <p:cNvSpPr>
                <a:spLocks noChangeShapeType="1"/>
              </p:cNvSpPr>
              <p:nvPr/>
            </p:nvSpPr>
            <p:spPr bwMode="auto">
              <a:xfrm>
                <a:off x="6594" y="3203"/>
                <a:ext cx="10" cy="1"/>
              </a:xfrm>
              <a:prstGeom prst="line">
                <a:avLst/>
              </a:prstGeom>
              <a:noFill/>
              <a:ln w="3175">
                <a:solidFill>
                  <a:srgbClr val="0000FF"/>
                </a:solidFill>
                <a:round/>
                <a:headEnd/>
                <a:tailEnd/>
              </a:ln>
            </p:spPr>
            <p:txBody>
              <a:bodyPr/>
              <a:lstStyle/>
              <a:p>
                <a:endParaRPr lang="en-US"/>
              </a:p>
            </p:txBody>
          </p:sp>
          <p:sp>
            <p:nvSpPr>
              <p:cNvPr id="47211" name="Line 583"/>
              <p:cNvSpPr>
                <a:spLocks noChangeShapeType="1"/>
              </p:cNvSpPr>
              <p:nvPr/>
            </p:nvSpPr>
            <p:spPr bwMode="auto">
              <a:xfrm>
                <a:off x="5445" y="3242"/>
                <a:ext cx="1" cy="20"/>
              </a:xfrm>
              <a:prstGeom prst="line">
                <a:avLst/>
              </a:prstGeom>
              <a:noFill/>
              <a:ln w="3175">
                <a:solidFill>
                  <a:srgbClr val="0000FF"/>
                </a:solidFill>
                <a:round/>
                <a:headEnd/>
                <a:tailEnd/>
              </a:ln>
            </p:spPr>
            <p:txBody>
              <a:bodyPr/>
              <a:lstStyle/>
              <a:p>
                <a:endParaRPr lang="en-US"/>
              </a:p>
            </p:txBody>
          </p:sp>
          <p:sp>
            <p:nvSpPr>
              <p:cNvPr id="47212" name="Line 584"/>
              <p:cNvSpPr>
                <a:spLocks noChangeShapeType="1"/>
              </p:cNvSpPr>
              <p:nvPr/>
            </p:nvSpPr>
            <p:spPr bwMode="auto">
              <a:xfrm>
                <a:off x="5440" y="3262"/>
                <a:ext cx="10" cy="1"/>
              </a:xfrm>
              <a:prstGeom prst="line">
                <a:avLst/>
              </a:prstGeom>
              <a:noFill/>
              <a:ln w="3175">
                <a:solidFill>
                  <a:srgbClr val="0000FF"/>
                </a:solidFill>
                <a:round/>
                <a:headEnd/>
                <a:tailEnd/>
              </a:ln>
            </p:spPr>
            <p:txBody>
              <a:bodyPr/>
              <a:lstStyle/>
              <a:p>
                <a:endParaRPr lang="en-US"/>
              </a:p>
            </p:txBody>
          </p:sp>
          <p:sp>
            <p:nvSpPr>
              <p:cNvPr id="47213" name="Line 585"/>
              <p:cNvSpPr>
                <a:spLocks noChangeShapeType="1"/>
              </p:cNvSpPr>
              <p:nvPr/>
            </p:nvSpPr>
            <p:spPr bwMode="auto">
              <a:xfrm>
                <a:off x="5610" y="3261"/>
                <a:ext cx="1" cy="19"/>
              </a:xfrm>
              <a:prstGeom prst="line">
                <a:avLst/>
              </a:prstGeom>
              <a:noFill/>
              <a:ln w="3175">
                <a:solidFill>
                  <a:srgbClr val="0000FF"/>
                </a:solidFill>
                <a:round/>
                <a:headEnd/>
                <a:tailEnd/>
              </a:ln>
            </p:spPr>
            <p:txBody>
              <a:bodyPr/>
              <a:lstStyle/>
              <a:p>
                <a:endParaRPr lang="en-US"/>
              </a:p>
            </p:txBody>
          </p:sp>
          <p:sp>
            <p:nvSpPr>
              <p:cNvPr id="47214" name="Line 586"/>
              <p:cNvSpPr>
                <a:spLocks noChangeShapeType="1"/>
              </p:cNvSpPr>
              <p:nvPr/>
            </p:nvSpPr>
            <p:spPr bwMode="auto">
              <a:xfrm>
                <a:off x="5605" y="3280"/>
                <a:ext cx="10" cy="1"/>
              </a:xfrm>
              <a:prstGeom prst="line">
                <a:avLst/>
              </a:prstGeom>
              <a:noFill/>
              <a:ln w="3175">
                <a:solidFill>
                  <a:srgbClr val="0000FF"/>
                </a:solidFill>
                <a:round/>
                <a:headEnd/>
                <a:tailEnd/>
              </a:ln>
            </p:spPr>
            <p:txBody>
              <a:bodyPr/>
              <a:lstStyle/>
              <a:p>
                <a:endParaRPr lang="en-US"/>
              </a:p>
            </p:txBody>
          </p:sp>
          <p:sp>
            <p:nvSpPr>
              <p:cNvPr id="47215" name="Line 587"/>
              <p:cNvSpPr>
                <a:spLocks noChangeShapeType="1"/>
              </p:cNvSpPr>
              <p:nvPr/>
            </p:nvSpPr>
            <p:spPr bwMode="auto">
              <a:xfrm>
                <a:off x="5774" y="3215"/>
                <a:ext cx="1" cy="26"/>
              </a:xfrm>
              <a:prstGeom prst="line">
                <a:avLst/>
              </a:prstGeom>
              <a:noFill/>
              <a:ln w="3175">
                <a:solidFill>
                  <a:srgbClr val="0000FF"/>
                </a:solidFill>
                <a:round/>
                <a:headEnd/>
                <a:tailEnd/>
              </a:ln>
            </p:spPr>
            <p:txBody>
              <a:bodyPr/>
              <a:lstStyle/>
              <a:p>
                <a:endParaRPr lang="en-US"/>
              </a:p>
            </p:txBody>
          </p:sp>
          <p:sp>
            <p:nvSpPr>
              <p:cNvPr id="47216" name="Line 588"/>
              <p:cNvSpPr>
                <a:spLocks noChangeShapeType="1"/>
              </p:cNvSpPr>
              <p:nvPr/>
            </p:nvSpPr>
            <p:spPr bwMode="auto">
              <a:xfrm>
                <a:off x="5770" y="3241"/>
                <a:ext cx="9" cy="1"/>
              </a:xfrm>
              <a:prstGeom prst="line">
                <a:avLst/>
              </a:prstGeom>
              <a:noFill/>
              <a:ln w="3175">
                <a:solidFill>
                  <a:srgbClr val="0000FF"/>
                </a:solidFill>
                <a:round/>
                <a:headEnd/>
                <a:tailEnd/>
              </a:ln>
            </p:spPr>
            <p:txBody>
              <a:bodyPr/>
              <a:lstStyle/>
              <a:p>
                <a:endParaRPr lang="en-US"/>
              </a:p>
            </p:txBody>
          </p:sp>
          <p:sp>
            <p:nvSpPr>
              <p:cNvPr id="47217" name="Line 589"/>
              <p:cNvSpPr>
                <a:spLocks noChangeShapeType="1"/>
              </p:cNvSpPr>
              <p:nvPr/>
            </p:nvSpPr>
            <p:spPr bwMode="auto">
              <a:xfrm>
                <a:off x="5939" y="3113"/>
                <a:ext cx="1" cy="39"/>
              </a:xfrm>
              <a:prstGeom prst="line">
                <a:avLst/>
              </a:prstGeom>
              <a:noFill/>
              <a:ln w="3175">
                <a:solidFill>
                  <a:srgbClr val="0000FF"/>
                </a:solidFill>
                <a:round/>
                <a:headEnd/>
                <a:tailEnd/>
              </a:ln>
            </p:spPr>
            <p:txBody>
              <a:bodyPr/>
              <a:lstStyle/>
              <a:p>
                <a:endParaRPr lang="en-US"/>
              </a:p>
            </p:txBody>
          </p:sp>
          <p:sp>
            <p:nvSpPr>
              <p:cNvPr id="47218" name="Line 590"/>
              <p:cNvSpPr>
                <a:spLocks noChangeShapeType="1"/>
              </p:cNvSpPr>
              <p:nvPr/>
            </p:nvSpPr>
            <p:spPr bwMode="auto">
              <a:xfrm>
                <a:off x="5935" y="3152"/>
                <a:ext cx="9" cy="1"/>
              </a:xfrm>
              <a:prstGeom prst="line">
                <a:avLst/>
              </a:prstGeom>
              <a:noFill/>
              <a:ln w="3175">
                <a:solidFill>
                  <a:srgbClr val="0000FF"/>
                </a:solidFill>
                <a:round/>
                <a:headEnd/>
                <a:tailEnd/>
              </a:ln>
            </p:spPr>
            <p:txBody>
              <a:bodyPr/>
              <a:lstStyle/>
              <a:p>
                <a:endParaRPr lang="en-US"/>
              </a:p>
            </p:txBody>
          </p:sp>
          <p:sp>
            <p:nvSpPr>
              <p:cNvPr id="47219" name="Line 591"/>
              <p:cNvSpPr>
                <a:spLocks noChangeShapeType="1"/>
              </p:cNvSpPr>
              <p:nvPr/>
            </p:nvSpPr>
            <p:spPr bwMode="auto">
              <a:xfrm>
                <a:off x="6104" y="3057"/>
                <a:ext cx="1" cy="53"/>
              </a:xfrm>
              <a:prstGeom prst="line">
                <a:avLst/>
              </a:prstGeom>
              <a:noFill/>
              <a:ln w="3175">
                <a:solidFill>
                  <a:srgbClr val="0000FF"/>
                </a:solidFill>
                <a:round/>
                <a:headEnd/>
                <a:tailEnd/>
              </a:ln>
            </p:spPr>
            <p:txBody>
              <a:bodyPr/>
              <a:lstStyle/>
              <a:p>
                <a:endParaRPr lang="en-US"/>
              </a:p>
            </p:txBody>
          </p:sp>
          <p:sp>
            <p:nvSpPr>
              <p:cNvPr id="47220" name="Line 592"/>
              <p:cNvSpPr>
                <a:spLocks noChangeShapeType="1"/>
              </p:cNvSpPr>
              <p:nvPr/>
            </p:nvSpPr>
            <p:spPr bwMode="auto">
              <a:xfrm>
                <a:off x="6100" y="3110"/>
                <a:ext cx="9" cy="1"/>
              </a:xfrm>
              <a:prstGeom prst="line">
                <a:avLst/>
              </a:prstGeom>
              <a:noFill/>
              <a:ln w="3175">
                <a:solidFill>
                  <a:srgbClr val="0000FF"/>
                </a:solidFill>
                <a:round/>
                <a:headEnd/>
                <a:tailEnd/>
              </a:ln>
            </p:spPr>
            <p:txBody>
              <a:bodyPr/>
              <a:lstStyle/>
              <a:p>
                <a:endParaRPr lang="en-US"/>
              </a:p>
            </p:txBody>
          </p:sp>
          <p:sp>
            <p:nvSpPr>
              <p:cNvPr id="47221" name="Line 593"/>
              <p:cNvSpPr>
                <a:spLocks noChangeShapeType="1"/>
              </p:cNvSpPr>
              <p:nvPr/>
            </p:nvSpPr>
            <p:spPr bwMode="auto">
              <a:xfrm>
                <a:off x="6269" y="3094"/>
                <a:ext cx="1" cy="50"/>
              </a:xfrm>
              <a:prstGeom prst="line">
                <a:avLst/>
              </a:prstGeom>
              <a:noFill/>
              <a:ln w="3175">
                <a:solidFill>
                  <a:srgbClr val="0000FF"/>
                </a:solidFill>
                <a:round/>
                <a:headEnd/>
                <a:tailEnd/>
              </a:ln>
            </p:spPr>
            <p:txBody>
              <a:bodyPr/>
              <a:lstStyle/>
              <a:p>
                <a:endParaRPr lang="en-US"/>
              </a:p>
            </p:txBody>
          </p:sp>
          <p:sp>
            <p:nvSpPr>
              <p:cNvPr id="47222" name="Line 594"/>
              <p:cNvSpPr>
                <a:spLocks noChangeShapeType="1"/>
              </p:cNvSpPr>
              <p:nvPr/>
            </p:nvSpPr>
            <p:spPr bwMode="auto">
              <a:xfrm>
                <a:off x="6265" y="3144"/>
                <a:ext cx="9" cy="1"/>
              </a:xfrm>
              <a:prstGeom prst="line">
                <a:avLst/>
              </a:prstGeom>
              <a:noFill/>
              <a:ln w="3175">
                <a:solidFill>
                  <a:srgbClr val="0000FF"/>
                </a:solidFill>
                <a:round/>
                <a:headEnd/>
                <a:tailEnd/>
              </a:ln>
            </p:spPr>
            <p:txBody>
              <a:bodyPr/>
              <a:lstStyle/>
              <a:p>
                <a:endParaRPr lang="en-US"/>
              </a:p>
            </p:txBody>
          </p:sp>
          <p:sp>
            <p:nvSpPr>
              <p:cNvPr id="47223" name="Line 595"/>
              <p:cNvSpPr>
                <a:spLocks noChangeShapeType="1"/>
              </p:cNvSpPr>
              <p:nvPr/>
            </p:nvSpPr>
            <p:spPr bwMode="auto">
              <a:xfrm>
                <a:off x="6434" y="3191"/>
                <a:ext cx="1" cy="39"/>
              </a:xfrm>
              <a:prstGeom prst="line">
                <a:avLst/>
              </a:prstGeom>
              <a:noFill/>
              <a:ln w="3175">
                <a:solidFill>
                  <a:srgbClr val="0000FF"/>
                </a:solidFill>
                <a:round/>
                <a:headEnd/>
                <a:tailEnd/>
              </a:ln>
            </p:spPr>
            <p:txBody>
              <a:bodyPr/>
              <a:lstStyle/>
              <a:p>
                <a:endParaRPr lang="en-US"/>
              </a:p>
            </p:txBody>
          </p:sp>
          <p:sp>
            <p:nvSpPr>
              <p:cNvPr id="47224" name="Line 596"/>
              <p:cNvSpPr>
                <a:spLocks noChangeShapeType="1"/>
              </p:cNvSpPr>
              <p:nvPr/>
            </p:nvSpPr>
            <p:spPr bwMode="auto">
              <a:xfrm>
                <a:off x="6429" y="3230"/>
                <a:ext cx="10" cy="1"/>
              </a:xfrm>
              <a:prstGeom prst="line">
                <a:avLst/>
              </a:prstGeom>
              <a:noFill/>
              <a:ln w="3175">
                <a:solidFill>
                  <a:srgbClr val="0000FF"/>
                </a:solidFill>
                <a:round/>
                <a:headEnd/>
                <a:tailEnd/>
              </a:ln>
            </p:spPr>
            <p:txBody>
              <a:bodyPr/>
              <a:lstStyle/>
              <a:p>
                <a:endParaRPr lang="en-US"/>
              </a:p>
            </p:txBody>
          </p:sp>
          <p:sp>
            <p:nvSpPr>
              <p:cNvPr id="47225" name="Line 597"/>
              <p:cNvSpPr>
                <a:spLocks noChangeShapeType="1"/>
              </p:cNvSpPr>
              <p:nvPr/>
            </p:nvSpPr>
            <p:spPr bwMode="auto">
              <a:xfrm>
                <a:off x="6599" y="3249"/>
                <a:ext cx="1" cy="46"/>
              </a:xfrm>
              <a:prstGeom prst="line">
                <a:avLst/>
              </a:prstGeom>
              <a:noFill/>
              <a:ln w="3175">
                <a:solidFill>
                  <a:srgbClr val="0000FF"/>
                </a:solidFill>
                <a:round/>
                <a:headEnd/>
                <a:tailEnd/>
              </a:ln>
            </p:spPr>
            <p:txBody>
              <a:bodyPr/>
              <a:lstStyle/>
              <a:p>
                <a:endParaRPr lang="en-US"/>
              </a:p>
            </p:txBody>
          </p:sp>
          <p:sp>
            <p:nvSpPr>
              <p:cNvPr id="47226" name="Line 598"/>
              <p:cNvSpPr>
                <a:spLocks noChangeShapeType="1"/>
              </p:cNvSpPr>
              <p:nvPr/>
            </p:nvSpPr>
            <p:spPr bwMode="auto">
              <a:xfrm>
                <a:off x="6594" y="3295"/>
                <a:ext cx="10" cy="1"/>
              </a:xfrm>
              <a:prstGeom prst="line">
                <a:avLst/>
              </a:prstGeom>
              <a:noFill/>
              <a:ln w="3175">
                <a:solidFill>
                  <a:srgbClr val="0000FF"/>
                </a:solidFill>
                <a:round/>
                <a:headEnd/>
                <a:tailEnd/>
              </a:ln>
            </p:spPr>
            <p:txBody>
              <a:bodyPr/>
              <a:lstStyle/>
              <a:p>
                <a:endParaRPr lang="en-US"/>
              </a:p>
            </p:txBody>
          </p:sp>
          <p:sp>
            <p:nvSpPr>
              <p:cNvPr id="47227" name="Oval 599"/>
              <p:cNvSpPr>
                <a:spLocks noChangeArrowheads="1"/>
              </p:cNvSpPr>
              <p:nvPr/>
            </p:nvSpPr>
            <p:spPr bwMode="auto">
              <a:xfrm>
                <a:off x="5440" y="3249"/>
                <a:ext cx="10" cy="13"/>
              </a:xfrm>
              <a:prstGeom prst="ellipse">
                <a:avLst/>
              </a:prstGeom>
              <a:solidFill>
                <a:srgbClr val="FF0000"/>
              </a:solidFill>
              <a:ln w="3175">
                <a:solidFill>
                  <a:srgbClr val="FF0000"/>
                </a:solidFill>
                <a:round/>
                <a:headEnd/>
                <a:tailEnd/>
              </a:ln>
            </p:spPr>
            <p:txBody>
              <a:bodyPr/>
              <a:lstStyle/>
              <a:p>
                <a:endParaRPr lang="en-US"/>
              </a:p>
            </p:txBody>
          </p:sp>
          <p:sp>
            <p:nvSpPr>
              <p:cNvPr id="47228" name="Oval 600"/>
              <p:cNvSpPr>
                <a:spLocks noChangeArrowheads="1"/>
              </p:cNvSpPr>
              <p:nvPr/>
            </p:nvSpPr>
            <p:spPr bwMode="auto">
              <a:xfrm>
                <a:off x="5605" y="3241"/>
                <a:ext cx="9" cy="12"/>
              </a:xfrm>
              <a:prstGeom prst="ellipse">
                <a:avLst/>
              </a:prstGeom>
              <a:solidFill>
                <a:srgbClr val="FF0000"/>
              </a:solidFill>
              <a:ln w="3175">
                <a:solidFill>
                  <a:srgbClr val="FF0000"/>
                </a:solidFill>
                <a:round/>
                <a:headEnd/>
                <a:tailEnd/>
              </a:ln>
            </p:spPr>
            <p:txBody>
              <a:bodyPr/>
              <a:lstStyle/>
              <a:p>
                <a:endParaRPr lang="en-US"/>
              </a:p>
            </p:txBody>
          </p:sp>
          <p:sp>
            <p:nvSpPr>
              <p:cNvPr id="47229" name="Oval 601"/>
              <p:cNvSpPr>
                <a:spLocks noChangeArrowheads="1"/>
              </p:cNvSpPr>
              <p:nvPr/>
            </p:nvSpPr>
            <p:spPr bwMode="auto">
              <a:xfrm>
                <a:off x="5770" y="3117"/>
                <a:ext cx="9" cy="12"/>
              </a:xfrm>
              <a:prstGeom prst="ellipse">
                <a:avLst/>
              </a:prstGeom>
              <a:solidFill>
                <a:srgbClr val="FF0000"/>
              </a:solidFill>
              <a:ln w="3175">
                <a:solidFill>
                  <a:srgbClr val="FF0000"/>
                </a:solidFill>
                <a:round/>
                <a:headEnd/>
                <a:tailEnd/>
              </a:ln>
            </p:spPr>
            <p:txBody>
              <a:bodyPr/>
              <a:lstStyle/>
              <a:p>
                <a:endParaRPr lang="en-US"/>
              </a:p>
            </p:txBody>
          </p:sp>
          <p:sp>
            <p:nvSpPr>
              <p:cNvPr id="47230" name="Oval 602"/>
              <p:cNvSpPr>
                <a:spLocks noChangeArrowheads="1"/>
              </p:cNvSpPr>
              <p:nvPr/>
            </p:nvSpPr>
            <p:spPr bwMode="auto">
              <a:xfrm>
                <a:off x="5935" y="2941"/>
                <a:ext cx="9" cy="13"/>
              </a:xfrm>
              <a:prstGeom prst="ellipse">
                <a:avLst/>
              </a:prstGeom>
              <a:solidFill>
                <a:srgbClr val="FF0000"/>
              </a:solidFill>
              <a:ln w="3175">
                <a:solidFill>
                  <a:srgbClr val="FF0000"/>
                </a:solidFill>
                <a:round/>
                <a:headEnd/>
                <a:tailEnd/>
              </a:ln>
            </p:spPr>
            <p:txBody>
              <a:bodyPr/>
              <a:lstStyle/>
              <a:p>
                <a:endParaRPr lang="en-US"/>
              </a:p>
            </p:txBody>
          </p:sp>
          <p:sp>
            <p:nvSpPr>
              <p:cNvPr id="47231" name="Oval 603"/>
              <p:cNvSpPr>
                <a:spLocks noChangeArrowheads="1"/>
              </p:cNvSpPr>
              <p:nvPr/>
            </p:nvSpPr>
            <p:spPr bwMode="auto">
              <a:xfrm>
                <a:off x="6100" y="2754"/>
                <a:ext cx="9" cy="13"/>
              </a:xfrm>
              <a:prstGeom prst="ellipse">
                <a:avLst/>
              </a:prstGeom>
              <a:solidFill>
                <a:srgbClr val="FF0000"/>
              </a:solidFill>
              <a:ln w="3175">
                <a:solidFill>
                  <a:srgbClr val="FF0000"/>
                </a:solidFill>
                <a:round/>
                <a:headEnd/>
                <a:tailEnd/>
              </a:ln>
            </p:spPr>
            <p:txBody>
              <a:bodyPr/>
              <a:lstStyle/>
              <a:p>
                <a:endParaRPr lang="en-US"/>
              </a:p>
            </p:txBody>
          </p:sp>
          <p:sp>
            <p:nvSpPr>
              <p:cNvPr id="47232" name="Oval 604"/>
              <p:cNvSpPr>
                <a:spLocks noChangeArrowheads="1"/>
              </p:cNvSpPr>
              <p:nvPr/>
            </p:nvSpPr>
            <p:spPr bwMode="auto">
              <a:xfrm>
                <a:off x="6265" y="2745"/>
                <a:ext cx="9" cy="13"/>
              </a:xfrm>
              <a:prstGeom prst="ellipse">
                <a:avLst/>
              </a:prstGeom>
              <a:solidFill>
                <a:srgbClr val="FF0000"/>
              </a:solidFill>
              <a:ln w="3175">
                <a:solidFill>
                  <a:srgbClr val="FF0000"/>
                </a:solidFill>
                <a:round/>
                <a:headEnd/>
                <a:tailEnd/>
              </a:ln>
            </p:spPr>
            <p:txBody>
              <a:bodyPr/>
              <a:lstStyle/>
              <a:p>
                <a:endParaRPr lang="en-US"/>
              </a:p>
            </p:txBody>
          </p:sp>
          <p:sp>
            <p:nvSpPr>
              <p:cNvPr id="47233" name="Oval 605"/>
              <p:cNvSpPr>
                <a:spLocks noChangeArrowheads="1"/>
              </p:cNvSpPr>
              <p:nvPr/>
            </p:nvSpPr>
            <p:spPr bwMode="auto">
              <a:xfrm>
                <a:off x="6429" y="2916"/>
                <a:ext cx="9" cy="12"/>
              </a:xfrm>
              <a:prstGeom prst="ellipse">
                <a:avLst/>
              </a:prstGeom>
              <a:solidFill>
                <a:srgbClr val="FF0000"/>
              </a:solidFill>
              <a:ln w="3175">
                <a:solidFill>
                  <a:srgbClr val="FF0000"/>
                </a:solidFill>
                <a:round/>
                <a:headEnd/>
                <a:tailEnd/>
              </a:ln>
            </p:spPr>
            <p:txBody>
              <a:bodyPr/>
              <a:lstStyle/>
              <a:p>
                <a:endParaRPr lang="en-US"/>
              </a:p>
            </p:txBody>
          </p:sp>
          <p:sp>
            <p:nvSpPr>
              <p:cNvPr id="47234" name="Oval 606"/>
              <p:cNvSpPr>
                <a:spLocks noChangeArrowheads="1"/>
              </p:cNvSpPr>
              <p:nvPr/>
            </p:nvSpPr>
            <p:spPr bwMode="auto">
              <a:xfrm>
                <a:off x="6594" y="3099"/>
                <a:ext cx="9" cy="13"/>
              </a:xfrm>
              <a:prstGeom prst="ellipse">
                <a:avLst/>
              </a:prstGeom>
              <a:solidFill>
                <a:srgbClr val="FF0000"/>
              </a:solidFill>
              <a:ln w="3175">
                <a:solidFill>
                  <a:srgbClr val="FF0000"/>
                </a:solidFill>
                <a:round/>
                <a:headEnd/>
                <a:tailEnd/>
              </a:ln>
            </p:spPr>
            <p:txBody>
              <a:bodyPr/>
              <a:lstStyle/>
              <a:p>
                <a:endParaRPr lang="en-US"/>
              </a:p>
            </p:txBody>
          </p:sp>
          <p:sp>
            <p:nvSpPr>
              <p:cNvPr id="47235" name="Oval 607"/>
              <p:cNvSpPr>
                <a:spLocks noChangeArrowheads="1"/>
              </p:cNvSpPr>
              <p:nvPr/>
            </p:nvSpPr>
            <p:spPr bwMode="auto">
              <a:xfrm>
                <a:off x="5440" y="3255"/>
                <a:ext cx="10" cy="13"/>
              </a:xfrm>
              <a:prstGeom prst="ellipse">
                <a:avLst/>
              </a:prstGeom>
              <a:solidFill>
                <a:srgbClr val="00FF00"/>
              </a:solidFill>
              <a:ln w="3175">
                <a:solidFill>
                  <a:srgbClr val="00FF00"/>
                </a:solidFill>
                <a:round/>
                <a:headEnd/>
                <a:tailEnd/>
              </a:ln>
            </p:spPr>
            <p:txBody>
              <a:bodyPr/>
              <a:lstStyle/>
              <a:p>
                <a:endParaRPr lang="en-US"/>
              </a:p>
            </p:txBody>
          </p:sp>
          <p:sp>
            <p:nvSpPr>
              <p:cNvPr id="47236" name="Oval 608"/>
              <p:cNvSpPr>
                <a:spLocks noChangeArrowheads="1"/>
              </p:cNvSpPr>
              <p:nvPr/>
            </p:nvSpPr>
            <p:spPr bwMode="auto">
              <a:xfrm>
                <a:off x="5605" y="3235"/>
                <a:ext cx="9" cy="12"/>
              </a:xfrm>
              <a:prstGeom prst="ellipse">
                <a:avLst/>
              </a:prstGeom>
              <a:solidFill>
                <a:srgbClr val="00FF00"/>
              </a:solidFill>
              <a:ln w="3175">
                <a:solidFill>
                  <a:srgbClr val="00FF00"/>
                </a:solidFill>
                <a:round/>
                <a:headEnd/>
                <a:tailEnd/>
              </a:ln>
            </p:spPr>
            <p:txBody>
              <a:bodyPr/>
              <a:lstStyle/>
              <a:p>
                <a:endParaRPr lang="en-US"/>
              </a:p>
            </p:txBody>
          </p:sp>
          <p:sp>
            <p:nvSpPr>
              <p:cNvPr id="47237" name="Oval 609"/>
              <p:cNvSpPr>
                <a:spLocks noChangeArrowheads="1"/>
              </p:cNvSpPr>
              <p:nvPr/>
            </p:nvSpPr>
            <p:spPr bwMode="auto">
              <a:xfrm>
                <a:off x="5770" y="3200"/>
                <a:ext cx="9" cy="13"/>
              </a:xfrm>
              <a:prstGeom prst="ellipse">
                <a:avLst/>
              </a:prstGeom>
              <a:solidFill>
                <a:srgbClr val="00FF00"/>
              </a:solidFill>
              <a:ln w="3175">
                <a:solidFill>
                  <a:srgbClr val="00FF00"/>
                </a:solidFill>
                <a:round/>
                <a:headEnd/>
                <a:tailEnd/>
              </a:ln>
            </p:spPr>
            <p:txBody>
              <a:bodyPr/>
              <a:lstStyle/>
              <a:p>
                <a:endParaRPr lang="en-US"/>
              </a:p>
            </p:txBody>
          </p:sp>
          <p:sp>
            <p:nvSpPr>
              <p:cNvPr id="47238" name="Oval 610"/>
              <p:cNvSpPr>
                <a:spLocks noChangeArrowheads="1"/>
              </p:cNvSpPr>
              <p:nvPr/>
            </p:nvSpPr>
            <p:spPr bwMode="auto">
              <a:xfrm>
                <a:off x="5935" y="3109"/>
                <a:ext cx="9" cy="13"/>
              </a:xfrm>
              <a:prstGeom prst="ellipse">
                <a:avLst/>
              </a:prstGeom>
              <a:solidFill>
                <a:srgbClr val="00FF00"/>
              </a:solidFill>
              <a:ln w="3175">
                <a:solidFill>
                  <a:srgbClr val="00FF00"/>
                </a:solidFill>
                <a:round/>
                <a:headEnd/>
                <a:tailEnd/>
              </a:ln>
            </p:spPr>
            <p:txBody>
              <a:bodyPr/>
              <a:lstStyle/>
              <a:p>
                <a:endParaRPr lang="en-US"/>
              </a:p>
            </p:txBody>
          </p:sp>
          <p:sp>
            <p:nvSpPr>
              <p:cNvPr id="47239" name="Oval 611"/>
              <p:cNvSpPr>
                <a:spLocks noChangeArrowheads="1"/>
              </p:cNvSpPr>
              <p:nvPr/>
            </p:nvSpPr>
            <p:spPr bwMode="auto">
              <a:xfrm>
                <a:off x="6100" y="2990"/>
                <a:ext cx="9" cy="13"/>
              </a:xfrm>
              <a:prstGeom prst="ellipse">
                <a:avLst/>
              </a:prstGeom>
              <a:solidFill>
                <a:srgbClr val="00FF00"/>
              </a:solidFill>
              <a:ln w="3175">
                <a:solidFill>
                  <a:srgbClr val="00FF00"/>
                </a:solidFill>
                <a:round/>
                <a:headEnd/>
                <a:tailEnd/>
              </a:ln>
            </p:spPr>
            <p:txBody>
              <a:bodyPr/>
              <a:lstStyle/>
              <a:p>
                <a:endParaRPr lang="en-US"/>
              </a:p>
            </p:txBody>
          </p:sp>
          <p:sp>
            <p:nvSpPr>
              <p:cNvPr id="47240" name="Oval 612"/>
              <p:cNvSpPr>
                <a:spLocks noChangeArrowheads="1"/>
              </p:cNvSpPr>
              <p:nvPr/>
            </p:nvSpPr>
            <p:spPr bwMode="auto">
              <a:xfrm>
                <a:off x="6265" y="2995"/>
                <a:ext cx="9" cy="13"/>
              </a:xfrm>
              <a:prstGeom prst="ellipse">
                <a:avLst/>
              </a:prstGeom>
              <a:solidFill>
                <a:srgbClr val="00FF00"/>
              </a:solidFill>
              <a:ln w="3175">
                <a:solidFill>
                  <a:srgbClr val="00FF00"/>
                </a:solidFill>
                <a:round/>
                <a:headEnd/>
                <a:tailEnd/>
              </a:ln>
            </p:spPr>
            <p:txBody>
              <a:bodyPr/>
              <a:lstStyle/>
              <a:p>
                <a:endParaRPr lang="en-US"/>
              </a:p>
            </p:txBody>
          </p:sp>
          <p:sp>
            <p:nvSpPr>
              <p:cNvPr id="47241" name="Oval 613"/>
              <p:cNvSpPr>
                <a:spLocks noChangeArrowheads="1"/>
              </p:cNvSpPr>
              <p:nvPr/>
            </p:nvSpPr>
            <p:spPr bwMode="auto">
              <a:xfrm>
                <a:off x="6429" y="3128"/>
                <a:ext cx="9" cy="13"/>
              </a:xfrm>
              <a:prstGeom prst="ellipse">
                <a:avLst/>
              </a:prstGeom>
              <a:solidFill>
                <a:srgbClr val="00FF00"/>
              </a:solidFill>
              <a:ln w="3175">
                <a:solidFill>
                  <a:srgbClr val="00FF00"/>
                </a:solidFill>
                <a:round/>
                <a:headEnd/>
                <a:tailEnd/>
              </a:ln>
            </p:spPr>
            <p:txBody>
              <a:bodyPr/>
              <a:lstStyle/>
              <a:p>
                <a:endParaRPr lang="en-US"/>
              </a:p>
            </p:txBody>
          </p:sp>
          <p:sp>
            <p:nvSpPr>
              <p:cNvPr id="47242" name="Oval 614"/>
              <p:cNvSpPr>
                <a:spLocks noChangeArrowheads="1"/>
              </p:cNvSpPr>
              <p:nvPr/>
            </p:nvSpPr>
            <p:spPr bwMode="auto">
              <a:xfrm>
                <a:off x="6594" y="3186"/>
                <a:ext cx="9" cy="13"/>
              </a:xfrm>
              <a:prstGeom prst="ellipse">
                <a:avLst/>
              </a:prstGeom>
              <a:solidFill>
                <a:srgbClr val="00FF00"/>
              </a:solidFill>
              <a:ln w="3175">
                <a:solidFill>
                  <a:srgbClr val="00FF00"/>
                </a:solidFill>
                <a:round/>
                <a:headEnd/>
                <a:tailEnd/>
              </a:ln>
            </p:spPr>
            <p:txBody>
              <a:bodyPr/>
              <a:lstStyle/>
              <a:p>
                <a:endParaRPr lang="en-US"/>
              </a:p>
            </p:txBody>
          </p:sp>
          <p:sp>
            <p:nvSpPr>
              <p:cNvPr id="47243" name="Oval 615"/>
              <p:cNvSpPr>
                <a:spLocks noChangeArrowheads="1"/>
              </p:cNvSpPr>
              <p:nvPr/>
            </p:nvSpPr>
            <p:spPr bwMode="auto">
              <a:xfrm>
                <a:off x="5440" y="3236"/>
                <a:ext cx="10" cy="12"/>
              </a:xfrm>
              <a:prstGeom prst="ellipse">
                <a:avLst/>
              </a:prstGeom>
              <a:solidFill>
                <a:srgbClr val="0000FF"/>
              </a:solidFill>
              <a:ln w="3175">
                <a:solidFill>
                  <a:srgbClr val="0000FF"/>
                </a:solidFill>
                <a:round/>
                <a:headEnd/>
                <a:tailEnd/>
              </a:ln>
            </p:spPr>
            <p:txBody>
              <a:bodyPr/>
              <a:lstStyle/>
              <a:p>
                <a:endParaRPr lang="en-US"/>
              </a:p>
            </p:txBody>
          </p:sp>
          <p:sp>
            <p:nvSpPr>
              <p:cNvPr id="47244" name="Oval 616"/>
              <p:cNvSpPr>
                <a:spLocks noChangeArrowheads="1"/>
              </p:cNvSpPr>
              <p:nvPr/>
            </p:nvSpPr>
            <p:spPr bwMode="auto">
              <a:xfrm>
                <a:off x="5605" y="3254"/>
                <a:ext cx="9" cy="13"/>
              </a:xfrm>
              <a:prstGeom prst="ellipse">
                <a:avLst/>
              </a:prstGeom>
              <a:solidFill>
                <a:srgbClr val="0000FF"/>
              </a:solidFill>
              <a:ln w="3175">
                <a:solidFill>
                  <a:srgbClr val="0000FF"/>
                </a:solidFill>
                <a:round/>
                <a:headEnd/>
                <a:tailEnd/>
              </a:ln>
            </p:spPr>
            <p:txBody>
              <a:bodyPr/>
              <a:lstStyle/>
              <a:p>
                <a:endParaRPr lang="en-US"/>
              </a:p>
            </p:txBody>
          </p:sp>
          <p:sp>
            <p:nvSpPr>
              <p:cNvPr id="47245" name="Oval 617"/>
              <p:cNvSpPr>
                <a:spLocks noChangeArrowheads="1"/>
              </p:cNvSpPr>
              <p:nvPr/>
            </p:nvSpPr>
            <p:spPr bwMode="auto">
              <a:xfrm>
                <a:off x="5770" y="3209"/>
                <a:ext cx="9" cy="13"/>
              </a:xfrm>
              <a:prstGeom prst="ellipse">
                <a:avLst/>
              </a:prstGeom>
              <a:solidFill>
                <a:srgbClr val="0000FF"/>
              </a:solidFill>
              <a:ln w="3175">
                <a:solidFill>
                  <a:srgbClr val="0000FF"/>
                </a:solidFill>
                <a:round/>
                <a:headEnd/>
                <a:tailEnd/>
              </a:ln>
            </p:spPr>
            <p:txBody>
              <a:bodyPr/>
              <a:lstStyle/>
              <a:p>
                <a:endParaRPr lang="en-US"/>
              </a:p>
            </p:txBody>
          </p:sp>
          <p:sp>
            <p:nvSpPr>
              <p:cNvPr id="47246" name="Oval 618"/>
              <p:cNvSpPr>
                <a:spLocks noChangeArrowheads="1"/>
              </p:cNvSpPr>
              <p:nvPr/>
            </p:nvSpPr>
            <p:spPr bwMode="auto">
              <a:xfrm>
                <a:off x="5935" y="3106"/>
                <a:ext cx="9" cy="13"/>
              </a:xfrm>
              <a:prstGeom prst="ellipse">
                <a:avLst/>
              </a:prstGeom>
              <a:solidFill>
                <a:srgbClr val="0000FF"/>
              </a:solidFill>
              <a:ln w="3175">
                <a:solidFill>
                  <a:srgbClr val="0000FF"/>
                </a:solidFill>
                <a:round/>
                <a:headEnd/>
                <a:tailEnd/>
              </a:ln>
            </p:spPr>
            <p:txBody>
              <a:bodyPr/>
              <a:lstStyle/>
              <a:p>
                <a:endParaRPr lang="en-US"/>
              </a:p>
            </p:txBody>
          </p:sp>
          <p:sp>
            <p:nvSpPr>
              <p:cNvPr id="47247" name="Oval 619"/>
              <p:cNvSpPr>
                <a:spLocks noChangeArrowheads="1"/>
              </p:cNvSpPr>
              <p:nvPr/>
            </p:nvSpPr>
            <p:spPr bwMode="auto">
              <a:xfrm>
                <a:off x="6100" y="3050"/>
                <a:ext cx="9" cy="13"/>
              </a:xfrm>
              <a:prstGeom prst="ellipse">
                <a:avLst/>
              </a:prstGeom>
              <a:solidFill>
                <a:srgbClr val="0000FF"/>
              </a:solidFill>
              <a:ln w="3175">
                <a:solidFill>
                  <a:srgbClr val="0000FF"/>
                </a:solidFill>
                <a:round/>
                <a:headEnd/>
                <a:tailEnd/>
              </a:ln>
            </p:spPr>
            <p:txBody>
              <a:bodyPr/>
              <a:lstStyle/>
              <a:p>
                <a:endParaRPr lang="en-US"/>
              </a:p>
            </p:txBody>
          </p:sp>
          <p:sp>
            <p:nvSpPr>
              <p:cNvPr id="47248" name="Oval 620"/>
              <p:cNvSpPr>
                <a:spLocks noChangeArrowheads="1"/>
              </p:cNvSpPr>
              <p:nvPr/>
            </p:nvSpPr>
            <p:spPr bwMode="auto">
              <a:xfrm>
                <a:off x="6265" y="3087"/>
                <a:ext cx="9" cy="13"/>
              </a:xfrm>
              <a:prstGeom prst="ellipse">
                <a:avLst/>
              </a:prstGeom>
              <a:solidFill>
                <a:srgbClr val="0000FF"/>
              </a:solidFill>
              <a:ln w="3175">
                <a:solidFill>
                  <a:srgbClr val="0000FF"/>
                </a:solidFill>
                <a:round/>
                <a:headEnd/>
                <a:tailEnd/>
              </a:ln>
            </p:spPr>
            <p:txBody>
              <a:bodyPr/>
              <a:lstStyle/>
              <a:p>
                <a:endParaRPr lang="en-US"/>
              </a:p>
            </p:txBody>
          </p:sp>
          <p:sp>
            <p:nvSpPr>
              <p:cNvPr id="47249" name="Oval 621"/>
              <p:cNvSpPr>
                <a:spLocks noChangeArrowheads="1"/>
              </p:cNvSpPr>
              <p:nvPr/>
            </p:nvSpPr>
            <p:spPr bwMode="auto">
              <a:xfrm>
                <a:off x="6429" y="3185"/>
                <a:ext cx="9" cy="13"/>
              </a:xfrm>
              <a:prstGeom prst="ellipse">
                <a:avLst/>
              </a:prstGeom>
              <a:solidFill>
                <a:srgbClr val="0000FF"/>
              </a:solidFill>
              <a:ln w="3175">
                <a:solidFill>
                  <a:srgbClr val="0000FF"/>
                </a:solidFill>
                <a:round/>
                <a:headEnd/>
                <a:tailEnd/>
              </a:ln>
            </p:spPr>
            <p:txBody>
              <a:bodyPr/>
              <a:lstStyle/>
              <a:p>
                <a:endParaRPr lang="en-US"/>
              </a:p>
            </p:txBody>
          </p:sp>
          <p:sp>
            <p:nvSpPr>
              <p:cNvPr id="47250" name="Oval 622"/>
              <p:cNvSpPr>
                <a:spLocks noChangeArrowheads="1"/>
              </p:cNvSpPr>
              <p:nvPr/>
            </p:nvSpPr>
            <p:spPr bwMode="auto">
              <a:xfrm>
                <a:off x="6594" y="3242"/>
                <a:ext cx="9" cy="13"/>
              </a:xfrm>
              <a:prstGeom prst="ellipse">
                <a:avLst/>
              </a:prstGeom>
              <a:solidFill>
                <a:srgbClr val="0000FF"/>
              </a:solidFill>
              <a:ln w="3175">
                <a:solidFill>
                  <a:srgbClr val="0000FF"/>
                </a:solidFill>
                <a:round/>
                <a:headEnd/>
                <a:tailEnd/>
              </a:ln>
            </p:spPr>
            <p:txBody>
              <a:bodyPr/>
              <a:lstStyle/>
              <a:p>
                <a:endParaRPr lang="en-US"/>
              </a:p>
            </p:txBody>
          </p:sp>
        </p:grpSp>
      </p:grpSp>
      <p:sp>
        <p:nvSpPr>
          <p:cNvPr id="47128" name="Text Box 623"/>
          <p:cNvSpPr txBox="1">
            <a:spLocks noChangeArrowheads="1"/>
          </p:cNvSpPr>
          <p:nvPr/>
        </p:nvSpPr>
        <p:spPr bwMode="auto">
          <a:xfrm>
            <a:off x="-76200" y="44450"/>
            <a:ext cx="9220200" cy="1138773"/>
          </a:xfrm>
          <a:prstGeom prst="rect">
            <a:avLst/>
          </a:prstGeom>
          <a:noFill/>
          <a:ln w="9525">
            <a:noFill/>
            <a:miter lim="800000"/>
            <a:headEnd/>
            <a:tailEnd/>
          </a:ln>
        </p:spPr>
        <p:txBody>
          <a:bodyPr wrap="square">
            <a:spAutoFit/>
          </a:bodyPr>
          <a:lstStyle/>
          <a:p>
            <a:pPr algn="ctr"/>
            <a:r>
              <a:rPr lang="en-US" sz="3600" dirty="0" smtClean="0"/>
              <a:t> </a:t>
            </a:r>
            <a:r>
              <a:rPr lang="en-US" sz="3200" dirty="0" smtClean="0"/>
              <a:t>Regions that respond </a:t>
            </a:r>
            <a:r>
              <a:rPr lang="en-US" sz="3200" dirty="0"/>
              <a:t>“only” to immediate rewards</a:t>
            </a:r>
          </a:p>
        </p:txBody>
      </p:sp>
      <p:sp>
        <p:nvSpPr>
          <p:cNvPr id="47129" name="Text Box 624"/>
          <p:cNvSpPr txBox="1">
            <a:spLocks noChangeArrowheads="1"/>
          </p:cNvSpPr>
          <p:nvPr/>
        </p:nvSpPr>
        <p:spPr bwMode="auto">
          <a:xfrm rot="-5400000">
            <a:off x="424657" y="4096543"/>
            <a:ext cx="1498600" cy="366713"/>
          </a:xfrm>
          <a:prstGeom prst="rect">
            <a:avLst/>
          </a:prstGeom>
          <a:noFill/>
          <a:ln w="9525">
            <a:noFill/>
            <a:miter lim="800000"/>
            <a:headEnd/>
            <a:tailEnd/>
          </a:ln>
        </p:spPr>
        <p:txBody>
          <a:bodyPr wrap="none">
            <a:spAutoFit/>
          </a:bodyPr>
          <a:lstStyle/>
          <a:p>
            <a:r>
              <a:rPr lang="en-US" sz="1800" b="1">
                <a:latin typeface="Times New Roman" pitchFamily="18" charset="0"/>
              </a:rPr>
              <a:t>BOLD Signal</a:t>
            </a:r>
          </a:p>
        </p:txBody>
      </p:sp>
      <p:sp>
        <p:nvSpPr>
          <p:cNvPr id="47130" name="Text Box 625"/>
          <p:cNvSpPr txBox="1">
            <a:spLocks noChangeArrowheads="1"/>
          </p:cNvSpPr>
          <p:nvPr/>
        </p:nvSpPr>
        <p:spPr bwMode="auto">
          <a:xfrm>
            <a:off x="8045450" y="6019800"/>
            <a:ext cx="647700" cy="366713"/>
          </a:xfrm>
          <a:prstGeom prst="rect">
            <a:avLst/>
          </a:prstGeom>
          <a:noFill/>
          <a:ln w="9525">
            <a:noFill/>
            <a:miter lim="800000"/>
            <a:headEnd/>
            <a:tailEnd/>
          </a:ln>
        </p:spPr>
        <p:txBody>
          <a:bodyPr wrap="none">
            <a:spAutoFit/>
          </a:bodyPr>
          <a:lstStyle/>
          <a:p>
            <a:r>
              <a:rPr lang="en-US" sz="1800" b="1">
                <a:latin typeface="Times New Roman" pitchFamily="18" charset="0"/>
              </a:rPr>
              <a:t>2 sec</a:t>
            </a:r>
          </a:p>
        </p:txBody>
      </p:sp>
      <p:sp>
        <p:nvSpPr>
          <p:cNvPr id="47131" name="Text Box 626"/>
          <p:cNvSpPr txBox="1">
            <a:spLocks noChangeArrowheads="1"/>
          </p:cNvSpPr>
          <p:nvPr/>
        </p:nvSpPr>
        <p:spPr bwMode="auto">
          <a:xfrm>
            <a:off x="7985125" y="4764088"/>
            <a:ext cx="895350" cy="457200"/>
          </a:xfrm>
          <a:prstGeom prst="rect">
            <a:avLst/>
          </a:prstGeom>
          <a:noFill/>
          <a:ln w="9525">
            <a:noFill/>
            <a:miter lim="800000"/>
            <a:headEnd/>
            <a:tailEnd/>
          </a:ln>
        </p:spPr>
        <p:txBody>
          <a:bodyPr wrap="none">
            <a:spAutoFit/>
          </a:bodyPr>
          <a:lstStyle/>
          <a:p>
            <a:r>
              <a:rPr lang="en-US" b="1">
                <a:latin typeface="Arial" charset="0"/>
              </a:rPr>
              <a:t>Time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p:cNvSpPr>
            <a:spLocks noChangeShapeType="1"/>
          </p:cNvSpPr>
          <p:nvPr/>
        </p:nvSpPr>
        <p:spPr bwMode="auto">
          <a:xfrm flipV="1">
            <a:off x="6846888" y="3635375"/>
            <a:ext cx="0" cy="1600200"/>
          </a:xfrm>
          <a:prstGeom prst="line">
            <a:avLst/>
          </a:prstGeom>
          <a:noFill/>
          <a:ln w="19050">
            <a:solidFill>
              <a:schemeClr val="bg2"/>
            </a:solidFill>
            <a:prstDash val="dash"/>
            <a:round/>
            <a:headEnd/>
            <a:tailEnd/>
          </a:ln>
        </p:spPr>
        <p:txBody>
          <a:bodyPr/>
          <a:lstStyle/>
          <a:p>
            <a:endParaRPr lang="en-US"/>
          </a:p>
        </p:txBody>
      </p:sp>
      <p:sp>
        <p:nvSpPr>
          <p:cNvPr id="49155" name="Line 3"/>
          <p:cNvSpPr>
            <a:spLocks noChangeShapeType="1"/>
          </p:cNvSpPr>
          <p:nvPr/>
        </p:nvSpPr>
        <p:spPr bwMode="auto">
          <a:xfrm flipV="1">
            <a:off x="5167313" y="3635375"/>
            <a:ext cx="0" cy="1600200"/>
          </a:xfrm>
          <a:prstGeom prst="line">
            <a:avLst/>
          </a:prstGeom>
          <a:noFill/>
          <a:ln w="19050">
            <a:solidFill>
              <a:schemeClr val="bg2"/>
            </a:solidFill>
            <a:prstDash val="dash"/>
            <a:round/>
            <a:headEnd/>
            <a:tailEnd/>
          </a:ln>
        </p:spPr>
        <p:txBody>
          <a:bodyPr/>
          <a:lstStyle/>
          <a:p>
            <a:endParaRPr lang="en-US"/>
          </a:p>
        </p:txBody>
      </p:sp>
      <p:sp>
        <p:nvSpPr>
          <p:cNvPr id="49156" name="Line 4"/>
          <p:cNvSpPr>
            <a:spLocks noChangeShapeType="1"/>
          </p:cNvSpPr>
          <p:nvPr/>
        </p:nvSpPr>
        <p:spPr bwMode="auto">
          <a:xfrm flipV="1">
            <a:off x="3497263" y="3635375"/>
            <a:ext cx="0" cy="1600200"/>
          </a:xfrm>
          <a:prstGeom prst="line">
            <a:avLst/>
          </a:prstGeom>
          <a:noFill/>
          <a:ln w="19050">
            <a:solidFill>
              <a:schemeClr val="bg2"/>
            </a:solidFill>
            <a:prstDash val="dash"/>
            <a:round/>
            <a:headEnd/>
            <a:tailEnd/>
          </a:ln>
        </p:spPr>
        <p:txBody>
          <a:bodyPr/>
          <a:lstStyle/>
          <a:p>
            <a:endParaRPr lang="en-US"/>
          </a:p>
        </p:txBody>
      </p:sp>
      <p:sp>
        <p:nvSpPr>
          <p:cNvPr id="49157" name="Line 5"/>
          <p:cNvSpPr>
            <a:spLocks noChangeShapeType="1"/>
          </p:cNvSpPr>
          <p:nvPr/>
        </p:nvSpPr>
        <p:spPr bwMode="auto">
          <a:xfrm flipV="1">
            <a:off x="6843713" y="1577975"/>
            <a:ext cx="0" cy="1600200"/>
          </a:xfrm>
          <a:prstGeom prst="line">
            <a:avLst/>
          </a:prstGeom>
          <a:noFill/>
          <a:ln w="19050">
            <a:solidFill>
              <a:schemeClr val="bg2"/>
            </a:solidFill>
            <a:prstDash val="dash"/>
            <a:round/>
            <a:headEnd/>
            <a:tailEnd/>
          </a:ln>
        </p:spPr>
        <p:txBody>
          <a:bodyPr/>
          <a:lstStyle/>
          <a:p>
            <a:endParaRPr lang="en-US"/>
          </a:p>
        </p:txBody>
      </p:sp>
      <p:sp>
        <p:nvSpPr>
          <p:cNvPr id="49158" name="Line 6"/>
          <p:cNvSpPr>
            <a:spLocks noChangeShapeType="1"/>
          </p:cNvSpPr>
          <p:nvPr/>
        </p:nvSpPr>
        <p:spPr bwMode="auto">
          <a:xfrm flipV="1">
            <a:off x="5168900" y="1577975"/>
            <a:ext cx="0" cy="1600200"/>
          </a:xfrm>
          <a:prstGeom prst="line">
            <a:avLst/>
          </a:prstGeom>
          <a:noFill/>
          <a:ln w="19050">
            <a:solidFill>
              <a:schemeClr val="bg2"/>
            </a:solidFill>
            <a:prstDash val="dash"/>
            <a:round/>
            <a:headEnd/>
            <a:tailEnd/>
          </a:ln>
        </p:spPr>
        <p:txBody>
          <a:bodyPr/>
          <a:lstStyle/>
          <a:p>
            <a:endParaRPr lang="en-US"/>
          </a:p>
        </p:txBody>
      </p:sp>
      <p:sp>
        <p:nvSpPr>
          <p:cNvPr id="49159" name="Line 7"/>
          <p:cNvSpPr>
            <a:spLocks noChangeShapeType="1"/>
          </p:cNvSpPr>
          <p:nvPr/>
        </p:nvSpPr>
        <p:spPr bwMode="auto">
          <a:xfrm flipV="1">
            <a:off x="3495675" y="1579563"/>
            <a:ext cx="0" cy="1600200"/>
          </a:xfrm>
          <a:prstGeom prst="line">
            <a:avLst/>
          </a:prstGeom>
          <a:noFill/>
          <a:ln w="19050">
            <a:solidFill>
              <a:schemeClr val="bg2"/>
            </a:solidFill>
            <a:prstDash val="dash"/>
            <a:round/>
            <a:headEnd/>
            <a:tailEnd/>
          </a:ln>
        </p:spPr>
        <p:txBody>
          <a:bodyPr/>
          <a:lstStyle/>
          <a:p>
            <a:endParaRPr lang="en-US"/>
          </a:p>
        </p:txBody>
      </p:sp>
      <p:sp>
        <p:nvSpPr>
          <p:cNvPr id="49160" name="Text Box 8"/>
          <p:cNvSpPr txBox="1">
            <a:spLocks noChangeArrowheads="1"/>
          </p:cNvSpPr>
          <p:nvPr/>
        </p:nvSpPr>
        <p:spPr bwMode="auto">
          <a:xfrm>
            <a:off x="1203325" y="3048000"/>
            <a:ext cx="917575" cy="304800"/>
          </a:xfrm>
          <a:prstGeom prst="rect">
            <a:avLst/>
          </a:prstGeom>
          <a:noFill/>
          <a:ln w="9525">
            <a:noFill/>
            <a:miter lim="800000"/>
            <a:headEnd/>
            <a:tailEnd/>
          </a:ln>
        </p:spPr>
        <p:txBody>
          <a:bodyPr wrap="none">
            <a:spAutoFit/>
          </a:bodyPr>
          <a:lstStyle/>
          <a:p>
            <a:r>
              <a:rPr lang="en-US" sz="1400" b="1" i="1">
                <a:latin typeface="Times" charset="0"/>
              </a:rPr>
              <a:t>x = 44mm</a:t>
            </a:r>
            <a:endParaRPr lang="en-US" b="1">
              <a:latin typeface="Times" charset="0"/>
            </a:endParaRPr>
          </a:p>
        </p:txBody>
      </p:sp>
      <p:sp>
        <p:nvSpPr>
          <p:cNvPr id="49161" name="Text Box 9"/>
          <p:cNvSpPr txBox="1">
            <a:spLocks noChangeArrowheads="1"/>
          </p:cNvSpPr>
          <p:nvPr/>
        </p:nvSpPr>
        <p:spPr bwMode="auto">
          <a:xfrm>
            <a:off x="1247775" y="4953000"/>
            <a:ext cx="828675" cy="304800"/>
          </a:xfrm>
          <a:prstGeom prst="rect">
            <a:avLst/>
          </a:prstGeom>
          <a:noFill/>
          <a:ln w="9525">
            <a:noFill/>
            <a:miter lim="800000"/>
            <a:headEnd/>
            <a:tailEnd/>
          </a:ln>
        </p:spPr>
        <p:txBody>
          <a:bodyPr wrap="none">
            <a:spAutoFit/>
          </a:bodyPr>
          <a:lstStyle/>
          <a:p>
            <a:r>
              <a:rPr lang="en-US" sz="1400" b="1" i="1">
                <a:latin typeface="Times" charset="0"/>
              </a:rPr>
              <a:t>x = 0mm</a:t>
            </a:r>
            <a:endParaRPr lang="en-US" b="1">
              <a:latin typeface="Times" charset="0"/>
            </a:endParaRPr>
          </a:p>
        </p:txBody>
      </p:sp>
      <p:pic>
        <p:nvPicPr>
          <p:cNvPr id="49162" name="Picture 10"/>
          <p:cNvPicPr>
            <a:picLocks noChangeAspect="1" noChangeArrowheads="1"/>
          </p:cNvPicPr>
          <p:nvPr/>
        </p:nvPicPr>
        <p:blipFill>
          <a:blip r:embed="rId3"/>
          <a:srcRect l="6827" t="7744" r="10489" b="5621"/>
          <a:stretch>
            <a:fillRect/>
          </a:stretch>
        </p:blipFill>
        <p:spPr bwMode="auto">
          <a:xfrm>
            <a:off x="944563" y="5334000"/>
            <a:ext cx="1447800" cy="152400"/>
          </a:xfrm>
          <a:prstGeom prst="rect">
            <a:avLst/>
          </a:prstGeom>
          <a:noFill/>
          <a:ln w="9525">
            <a:solidFill>
              <a:schemeClr val="tx1"/>
            </a:solidFill>
            <a:miter lim="800000"/>
            <a:headEnd/>
            <a:tailEnd/>
          </a:ln>
        </p:spPr>
      </p:pic>
      <p:sp>
        <p:nvSpPr>
          <p:cNvPr id="49163" name="Text Box 11"/>
          <p:cNvSpPr txBox="1">
            <a:spLocks noChangeArrowheads="1"/>
          </p:cNvSpPr>
          <p:nvPr/>
        </p:nvSpPr>
        <p:spPr bwMode="auto">
          <a:xfrm>
            <a:off x="747713" y="1143000"/>
            <a:ext cx="184150" cy="457200"/>
          </a:xfrm>
          <a:prstGeom prst="rect">
            <a:avLst/>
          </a:prstGeom>
          <a:noFill/>
          <a:ln w="9525">
            <a:noFill/>
            <a:miter lim="800000"/>
            <a:headEnd/>
            <a:tailEnd/>
          </a:ln>
        </p:spPr>
        <p:txBody>
          <a:bodyPr wrap="none">
            <a:spAutoFit/>
          </a:bodyPr>
          <a:lstStyle/>
          <a:p>
            <a:endParaRPr lang="en-US">
              <a:latin typeface="Times" charset="0"/>
            </a:endParaRPr>
          </a:p>
        </p:txBody>
      </p:sp>
      <p:sp>
        <p:nvSpPr>
          <p:cNvPr id="49164" name="Text Box 12"/>
          <p:cNvSpPr txBox="1">
            <a:spLocks noChangeArrowheads="1"/>
          </p:cNvSpPr>
          <p:nvPr/>
        </p:nvSpPr>
        <p:spPr bwMode="auto">
          <a:xfrm>
            <a:off x="2652713" y="1143000"/>
            <a:ext cx="184150" cy="457200"/>
          </a:xfrm>
          <a:prstGeom prst="rect">
            <a:avLst/>
          </a:prstGeom>
          <a:noFill/>
          <a:ln w="9525">
            <a:noFill/>
            <a:miter lim="800000"/>
            <a:headEnd/>
            <a:tailEnd/>
          </a:ln>
        </p:spPr>
        <p:txBody>
          <a:bodyPr wrap="none">
            <a:spAutoFit/>
          </a:bodyPr>
          <a:lstStyle/>
          <a:p>
            <a:endParaRPr lang="en-US">
              <a:latin typeface="Times" charset="0"/>
            </a:endParaRPr>
          </a:p>
        </p:txBody>
      </p:sp>
      <p:sp>
        <p:nvSpPr>
          <p:cNvPr id="49165" name="Text Box 13"/>
          <p:cNvSpPr txBox="1">
            <a:spLocks noChangeArrowheads="1"/>
          </p:cNvSpPr>
          <p:nvPr/>
        </p:nvSpPr>
        <p:spPr bwMode="auto">
          <a:xfrm>
            <a:off x="825500" y="5443538"/>
            <a:ext cx="273050" cy="304800"/>
          </a:xfrm>
          <a:prstGeom prst="rect">
            <a:avLst/>
          </a:prstGeom>
          <a:noFill/>
          <a:ln w="9525">
            <a:noFill/>
            <a:miter lim="800000"/>
            <a:headEnd/>
            <a:tailEnd/>
          </a:ln>
        </p:spPr>
        <p:txBody>
          <a:bodyPr wrap="none">
            <a:spAutoFit/>
          </a:bodyPr>
          <a:lstStyle/>
          <a:p>
            <a:r>
              <a:rPr lang="en-US" sz="1400" b="1">
                <a:latin typeface="Times" charset="0"/>
              </a:rPr>
              <a:t>0</a:t>
            </a:r>
          </a:p>
        </p:txBody>
      </p:sp>
      <p:sp>
        <p:nvSpPr>
          <p:cNvPr id="49166" name="Text Box 14"/>
          <p:cNvSpPr txBox="1">
            <a:spLocks noChangeArrowheads="1"/>
          </p:cNvSpPr>
          <p:nvPr/>
        </p:nvSpPr>
        <p:spPr bwMode="auto">
          <a:xfrm>
            <a:off x="2141538" y="5432425"/>
            <a:ext cx="361950" cy="304800"/>
          </a:xfrm>
          <a:prstGeom prst="rect">
            <a:avLst/>
          </a:prstGeom>
          <a:noFill/>
          <a:ln w="9525">
            <a:noFill/>
            <a:miter lim="800000"/>
            <a:headEnd/>
            <a:tailEnd/>
          </a:ln>
        </p:spPr>
        <p:txBody>
          <a:bodyPr wrap="none">
            <a:spAutoFit/>
          </a:bodyPr>
          <a:lstStyle/>
          <a:p>
            <a:r>
              <a:rPr lang="en-US" sz="1400" b="1">
                <a:latin typeface="Times" charset="0"/>
              </a:rPr>
              <a:t>15</a:t>
            </a:r>
          </a:p>
        </p:txBody>
      </p:sp>
      <p:sp>
        <p:nvSpPr>
          <p:cNvPr id="49167" name="Text Box 15"/>
          <p:cNvSpPr txBox="1">
            <a:spLocks noChangeArrowheads="1"/>
          </p:cNvSpPr>
          <p:nvPr/>
        </p:nvSpPr>
        <p:spPr bwMode="auto">
          <a:xfrm>
            <a:off x="1423988" y="5470525"/>
            <a:ext cx="511175" cy="396875"/>
          </a:xfrm>
          <a:prstGeom prst="rect">
            <a:avLst/>
          </a:prstGeom>
          <a:noFill/>
          <a:ln w="9525">
            <a:noFill/>
            <a:miter lim="800000"/>
            <a:headEnd/>
            <a:tailEnd/>
          </a:ln>
        </p:spPr>
        <p:txBody>
          <a:bodyPr>
            <a:spAutoFit/>
          </a:bodyPr>
          <a:lstStyle/>
          <a:p>
            <a:pPr>
              <a:spcBef>
                <a:spcPct val="50000"/>
              </a:spcBef>
            </a:pPr>
            <a:r>
              <a:rPr lang="en-US" sz="2000" b="1">
                <a:latin typeface="Times" charset="0"/>
              </a:rPr>
              <a:t>T</a:t>
            </a:r>
            <a:r>
              <a:rPr lang="en-US" sz="2000" b="1" baseline="-25000">
                <a:latin typeface="Times" charset="0"/>
              </a:rPr>
              <a:t>1</a:t>
            </a:r>
            <a:endParaRPr lang="en-US" sz="2000" b="1">
              <a:latin typeface="Times" charset="0"/>
            </a:endParaRPr>
          </a:p>
        </p:txBody>
      </p:sp>
      <p:pic>
        <p:nvPicPr>
          <p:cNvPr id="49168" name="Picture 16" descr="sag44"/>
          <p:cNvPicPr>
            <a:picLocks noChangeAspect="1" noChangeArrowheads="1"/>
          </p:cNvPicPr>
          <p:nvPr/>
        </p:nvPicPr>
        <p:blipFill>
          <a:blip r:embed="rId4"/>
          <a:srcRect/>
          <a:stretch>
            <a:fillRect/>
          </a:stretch>
        </p:blipFill>
        <p:spPr bwMode="auto">
          <a:xfrm>
            <a:off x="792163" y="1600200"/>
            <a:ext cx="1727200" cy="1441450"/>
          </a:xfrm>
          <a:prstGeom prst="rect">
            <a:avLst/>
          </a:prstGeom>
          <a:noFill/>
          <a:ln w="9525">
            <a:noFill/>
            <a:miter lim="800000"/>
            <a:headEnd/>
            <a:tailEnd/>
          </a:ln>
        </p:spPr>
      </p:pic>
      <p:pic>
        <p:nvPicPr>
          <p:cNvPr id="49169" name="Picture 17" descr="sag0"/>
          <p:cNvPicPr>
            <a:picLocks noChangeAspect="1" noChangeArrowheads="1"/>
          </p:cNvPicPr>
          <p:nvPr/>
        </p:nvPicPr>
        <p:blipFill>
          <a:blip r:embed="rId5"/>
          <a:srcRect/>
          <a:stretch>
            <a:fillRect/>
          </a:stretch>
        </p:blipFill>
        <p:spPr bwMode="auto">
          <a:xfrm>
            <a:off x="792163" y="3505200"/>
            <a:ext cx="1727200" cy="1441450"/>
          </a:xfrm>
          <a:prstGeom prst="rect">
            <a:avLst/>
          </a:prstGeom>
          <a:noFill/>
          <a:ln w="9525">
            <a:noFill/>
            <a:miter lim="800000"/>
            <a:headEnd/>
            <a:tailEnd/>
          </a:ln>
        </p:spPr>
      </p:pic>
      <p:sp>
        <p:nvSpPr>
          <p:cNvPr id="49170" name="Text Box 18"/>
          <p:cNvSpPr txBox="1">
            <a:spLocks noChangeArrowheads="1"/>
          </p:cNvSpPr>
          <p:nvPr/>
        </p:nvSpPr>
        <p:spPr bwMode="auto">
          <a:xfrm>
            <a:off x="3482975" y="1220788"/>
            <a:ext cx="704850" cy="366712"/>
          </a:xfrm>
          <a:prstGeom prst="rect">
            <a:avLst/>
          </a:prstGeom>
          <a:noFill/>
          <a:ln w="9525">
            <a:noFill/>
            <a:miter lim="800000"/>
            <a:headEnd/>
            <a:tailEnd/>
          </a:ln>
        </p:spPr>
        <p:txBody>
          <a:bodyPr wrap="none">
            <a:spAutoFit/>
          </a:bodyPr>
          <a:lstStyle/>
          <a:p>
            <a:pPr algn="ctr"/>
            <a:r>
              <a:rPr lang="en-US" sz="1800" b="1">
                <a:latin typeface="Times" charset="0"/>
              </a:rPr>
              <a:t>VCtx</a:t>
            </a:r>
          </a:p>
        </p:txBody>
      </p:sp>
      <p:grpSp>
        <p:nvGrpSpPr>
          <p:cNvPr id="49171" name="Group 19"/>
          <p:cNvGrpSpPr>
            <a:grpSpLocks/>
          </p:cNvGrpSpPr>
          <p:nvPr/>
        </p:nvGrpSpPr>
        <p:grpSpPr bwMode="auto">
          <a:xfrm>
            <a:off x="3035300" y="1579563"/>
            <a:ext cx="1600200" cy="1598612"/>
            <a:chOff x="3420" y="1892"/>
            <a:chExt cx="1008" cy="1007"/>
          </a:xfrm>
        </p:grpSpPr>
        <p:sp>
          <p:nvSpPr>
            <p:cNvPr id="50014" name="Rectangle 20"/>
            <p:cNvSpPr>
              <a:spLocks noChangeArrowheads="1"/>
            </p:cNvSpPr>
            <p:nvPr/>
          </p:nvSpPr>
          <p:spPr bwMode="auto">
            <a:xfrm>
              <a:off x="3425" y="1892"/>
              <a:ext cx="998" cy="1007"/>
            </a:xfrm>
            <a:prstGeom prst="rect">
              <a:avLst/>
            </a:prstGeom>
            <a:noFill/>
            <a:ln w="9525">
              <a:noFill/>
              <a:miter lim="800000"/>
              <a:headEnd/>
              <a:tailEnd/>
            </a:ln>
          </p:spPr>
          <p:txBody>
            <a:bodyPr/>
            <a:lstStyle/>
            <a:p>
              <a:endParaRPr lang="en-US"/>
            </a:p>
          </p:txBody>
        </p:sp>
        <p:sp>
          <p:nvSpPr>
            <p:cNvPr id="50015" name="Line 21"/>
            <p:cNvSpPr>
              <a:spLocks noChangeShapeType="1"/>
            </p:cNvSpPr>
            <p:nvPr/>
          </p:nvSpPr>
          <p:spPr bwMode="auto">
            <a:xfrm>
              <a:off x="3425" y="1892"/>
              <a:ext cx="4" cy="1"/>
            </a:xfrm>
            <a:prstGeom prst="line">
              <a:avLst/>
            </a:prstGeom>
            <a:noFill/>
            <a:ln w="0">
              <a:solidFill>
                <a:srgbClr val="000000"/>
              </a:solidFill>
              <a:round/>
              <a:headEnd/>
              <a:tailEnd/>
            </a:ln>
          </p:spPr>
          <p:txBody>
            <a:bodyPr/>
            <a:lstStyle/>
            <a:p>
              <a:endParaRPr lang="en-US"/>
            </a:p>
          </p:txBody>
        </p:sp>
        <p:sp>
          <p:nvSpPr>
            <p:cNvPr id="50016" name="Line 22"/>
            <p:cNvSpPr>
              <a:spLocks noChangeShapeType="1"/>
            </p:cNvSpPr>
            <p:nvPr/>
          </p:nvSpPr>
          <p:spPr bwMode="auto">
            <a:xfrm flipV="1">
              <a:off x="3425" y="2892"/>
              <a:ext cx="1" cy="7"/>
            </a:xfrm>
            <a:prstGeom prst="line">
              <a:avLst/>
            </a:prstGeom>
            <a:noFill/>
            <a:ln w="0">
              <a:solidFill>
                <a:srgbClr val="000000"/>
              </a:solidFill>
              <a:round/>
              <a:headEnd/>
              <a:tailEnd/>
            </a:ln>
          </p:spPr>
          <p:txBody>
            <a:bodyPr/>
            <a:lstStyle/>
            <a:p>
              <a:endParaRPr lang="en-US"/>
            </a:p>
          </p:txBody>
        </p:sp>
        <p:sp>
          <p:nvSpPr>
            <p:cNvPr id="50017" name="Line 23"/>
            <p:cNvSpPr>
              <a:spLocks noChangeShapeType="1"/>
            </p:cNvSpPr>
            <p:nvPr/>
          </p:nvSpPr>
          <p:spPr bwMode="auto">
            <a:xfrm flipV="1">
              <a:off x="4423" y="2892"/>
              <a:ext cx="2" cy="7"/>
            </a:xfrm>
            <a:prstGeom prst="line">
              <a:avLst/>
            </a:prstGeom>
            <a:noFill/>
            <a:ln w="0">
              <a:solidFill>
                <a:srgbClr val="000000"/>
              </a:solidFill>
              <a:round/>
              <a:headEnd/>
              <a:tailEnd/>
            </a:ln>
          </p:spPr>
          <p:txBody>
            <a:bodyPr/>
            <a:lstStyle/>
            <a:p>
              <a:endParaRPr lang="en-US"/>
            </a:p>
          </p:txBody>
        </p:sp>
        <p:sp>
          <p:nvSpPr>
            <p:cNvPr id="50018" name="Freeform 24"/>
            <p:cNvSpPr>
              <a:spLocks/>
            </p:cNvSpPr>
            <p:nvPr/>
          </p:nvSpPr>
          <p:spPr bwMode="auto">
            <a:xfrm>
              <a:off x="3425" y="2105"/>
              <a:ext cx="998" cy="664"/>
            </a:xfrm>
            <a:custGeom>
              <a:avLst/>
              <a:gdLst>
                <a:gd name="T0" fmla="*/ 0 w 3295"/>
                <a:gd name="T1" fmla="*/ 62 h 1459"/>
                <a:gd name="T2" fmla="*/ 4 w 3295"/>
                <a:gd name="T3" fmla="*/ 60 h 1459"/>
                <a:gd name="T4" fmla="*/ 8 w 3295"/>
                <a:gd name="T5" fmla="*/ 46 h 1459"/>
                <a:gd name="T6" fmla="*/ 12 w 3295"/>
                <a:gd name="T7" fmla="*/ 21 h 1459"/>
                <a:gd name="T8" fmla="*/ 16 w 3295"/>
                <a:gd name="T9" fmla="*/ 0 h 1459"/>
                <a:gd name="T10" fmla="*/ 20 w 3295"/>
                <a:gd name="T11" fmla="*/ 2 h 1459"/>
                <a:gd name="T12" fmla="*/ 24 w 3295"/>
                <a:gd name="T13" fmla="*/ 24 h 1459"/>
                <a:gd name="T14" fmla="*/ 28 w 3295"/>
                <a:gd name="T15" fmla="*/ 49 h 145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459"/>
                <a:gd name="T26" fmla="*/ 3295 w 3295"/>
                <a:gd name="T27" fmla="*/ 1459 h 14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459">
                  <a:moveTo>
                    <a:pt x="0" y="1459"/>
                  </a:moveTo>
                  <a:lnTo>
                    <a:pt x="471" y="1398"/>
                  </a:lnTo>
                  <a:lnTo>
                    <a:pt x="941" y="1060"/>
                  </a:lnTo>
                  <a:lnTo>
                    <a:pt x="1412" y="491"/>
                  </a:lnTo>
                  <a:lnTo>
                    <a:pt x="1883" y="0"/>
                  </a:lnTo>
                  <a:lnTo>
                    <a:pt x="2354" y="56"/>
                  </a:lnTo>
                  <a:lnTo>
                    <a:pt x="2824" y="563"/>
                  </a:lnTo>
                  <a:lnTo>
                    <a:pt x="3295" y="1134"/>
                  </a:lnTo>
                </a:path>
              </a:pathLst>
            </a:custGeom>
            <a:noFill/>
            <a:ln w="1588">
              <a:solidFill>
                <a:srgbClr val="FF0000"/>
              </a:solidFill>
              <a:round/>
              <a:headEnd/>
              <a:tailEnd/>
            </a:ln>
          </p:spPr>
          <p:txBody>
            <a:bodyPr/>
            <a:lstStyle/>
            <a:p>
              <a:endParaRPr lang="en-US"/>
            </a:p>
          </p:txBody>
        </p:sp>
        <p:sp>
          <p:nvSpPr>
            <p:cNvPr id="50019" name="Line 25"/>
            <p:cNvSpPr>
              <a:spLocks noChangeShapeType="1"/>
            </p:cNvSpPr>
            <p:nvPr/>
          </p:nvSpPr>
          <p:spPr bwMode="auto">
            <a:xfrm flipV="1">
              <a:off x="3425" y="2758"/>
              <a:ext cx="1" cy="11"/>
            </a:xfrm>
            <a:prstGeom prst="line">
              <a:avLst/>
            </a:prstGeom>
            <a:noFill/>
            <a:ln w="1588">
              <a:solidFill>
                <a:srgbClr val="FF0000"/>
              </a:solidFill>
              <a:round/>
              <a:headEnd/>
              <a:tailEnd/>
            </a:ln>
          </p:spPr>
          <p:txBody>
            <a:bodyPr/>
            <a:lstStyle/>
            <a:p>
              <a:endParaRPr lang="en-US"/>
            </a:p>
          </p:txBody>
        </p:sp>
        <p:sp>
          <p:nvSpPr>
            <p:cNvPr id="50020" name="Line 26"/>
            <p:cNvSpPr>
              <a:spLocks noChangeShapeType="1"/>
            </p:cNvSpPr>
            <p:nvPr/>
          </p:nvSpPr>
          <p:spPr bwMode="auto">
            <a:xfrm flipV="1">
              <a:off x="3567" y="2730"/>
              <a:ext cx="1" cy="11"/>
            </a:xfrm>
            <a:prstGeom prst="line">
              <a:avLst/>
            </a:prstGeom>
            <a:noFill/>
            <a:ln w="1588">
              <a:solidFill>
                <a:srgbClr val="FF0000"/>
              </a:solidFill>
              <a:round/>
              <a:headEnd/>
              <a:tailEnd/>
            </a:ln>
          </p:spPr>
          <p:txBody>
            <a:bodyPr/>
            <a:lstStyle/>
            <a:p>
              <a:endParaRPr lang="en-US"/>
            </a:p>
          </p:txBody>
        </p:sp>
        <p:sp>
          <p:nvSpPr>
            <p:cNvPr id="50021" name="Line 27"/>
            <p:cNvSpPr>
              <a:spLocks noChangeShapeType="1"/>
            </p:cNvSpPr>
            <p:nvPr/>
          </p:nvSpPr>
          <p:spPr bwMode="auto">
            <a:xfrm flipV="1">
              <a:off x="3710" y="2557"/>
              <a:ext cx="1" cy="31"/>
            </a:xfrm>
            <a:prstGeom prst="line">
              <a:avLst/>
            </a:prstGeom>
            <a:noFill/>
            <a:ln w="1588">
              <a:solidFill>
                <a:srgbClr val="FF0000"/>
              </a:solidFill>
              <a:round/>
              <a:headEnd/>
              <a:tailEnd/>
            </a:ln>
          </p:spPr>
          <p:txBody>
            <a:bodyPr/>
            <a:lstStyle/>
            <a:p>
              <a:endParaRPr lang="en-US"/>
            </a:p>
          </p:txBody>
        </p:sp>
        <p:sp>
          <p:nvSpPr>
            <p:cNvPr id="50022" name="Line 28"/>
            <p:cNvSpPr>
              <a:spLocks noChangeShapeType="1"/>
            </p:cNvSpPr>
            <p:nvPr/>
          </p:nvSpPr>
          <p:spPr bwMode="auto">
            <a:xfrm flipV="1">
              <a:off x="3852" y="2279"/>
              <a:ext cx="1" cy="50"/>
            </a:xfrm>
            <a:prstGeom prst="line">
              <a:avLst/>
            </a:prstGeom>
            <a:noFill/>
            <a:ln w="1588">
              <a:solidFill>
                <a:srgbClr val="FF0000"/>
              </a:solidFill>
              <a:round/>
              <a:headEnd/>
              <a:tailEnd/>
            </a:ln>
          </p:spPr>
          <p:txBody>
            <a:bodyPr/>
            <a:lstStyle/>
            <a:p>
              <a:endParaRPr lang="en-US"/>
            </a:p>
          </p:txBody>
        </p:sp>
        <p:sp>
          <p:nvSpPr>
            <p:cNvPr id="50023" name="Line 29"/>
            <p:cNvSpPr>
              <a:spLocks noChangeShapeType="1"/>
            </p:cNvSpPr>
            <p:nvPr/>
          </p:nvSpPr>
          <p:spPr bwMode="auto">
            <a:xfrm flipV="1">
              <a:off x="3995" y="2040"/>
              <a:ext cx="1" cy="65"/>
            </a:xfrm>
            <a:prstGeom prst="line">
              <a:avLst/>
            </a:prstGeom>
            <a:noFill/>
            <a:ln w="1588">
              <a:solidFill>
                <a:srgbClr val="FF0000"/>
              </a:solidFill>
              <a:round/>
              <a:headEnd/>
              <a:tailEnd/>
            </a:ln>
          </p:spPr>
          <p:txBody>
            <a:bodyPr/>
            <a:lstStyle/>
            <a:p>
              <a:endParaRPr lang="en-US"/>
            </a:p>
          </p:txBody>
        </p:sp>
        <p:sp>
          <p:nvSpPr>
            <p:cNvPr id="50024" name="Line 30"/>
            <p:cNvSpPr>
              <a:spLocks noChangeShapeType="1"/>
            </p:cNvSpPr>
            <p:nvPr/>
          </p:nvSpPr>
          <p:spPr bwMode="auto">
            <a:xfrm flipV="1">
              <a:off x="4138" y="2068"/>
              <a:ext cx="2" cy="63"/>
            </a:xfrm>
            <a:prstGeom prst="line">
              <a:avLst/>
            </a:prstGeom>
            <a:noFill/>
            <a:ln w="1588">
              <a:solidFill>
                <a:srgbClr val="FF0000"/>
              </a:solidFill>
              <a:round/>
              <a:headEnd/>
              <a:tailEnd/>
            </a:ln>
          </p:spPr>
          <p:txBody>
            <a:bodyPr/>
            <a:lstStyle/>
            <a:p>
              <a:endParaRPr lang="en-US"/>
            </a:p>
          </p:txBody>
        </p:sp>
        <p:sp>
          <p:nvSpPr>
            <p:cNvPr id="50025" name="Line 31"/>
            <p:cNvSpPr>
              <a:spLocks noChangeShapeType="1"/>
            </p:cNvSpPr>
            <p:nvPr/>
          </p:nvSpPr>
          <p:spPr bwMode="auto">
            <a:xfrm flipV="1">
              <a:off x="4281" y="2322"/>
              <a:ext cx="1" cy="39"/>
            </a:xfrm>
            <a:prstGeom prst="line">
              <a:avLst/>
            </a:prstGeom>
            <a:noFill/>
            <a:ln w="1588">
              <a:solidFill>
                <a:srgbClr val="FF0000"/>
              </a:solidFill>
              <a:round/>
              <a:headEnd/>
              <a:tailEnd/>
            </a:ln>
          </p:spPr>
          <p:txBody>
            <a:bodyPr/>
            <a:lstStyle/>
            <a:p>
              <a:endParaRPr lang="en-US"/>
            </a:p>
          </p:txBody>
        </p:sp>
        <p:sp>
          <p:nvSpPr>
            <p:cNvPr id="50026" name="Line 32"/>
            <p:cNvSpPr>
              <a:spLocks noChangeShapeType="1"/>
            </p:cNvSpPr>
            <p:nvPr/>
          </p:nvSpPr>
          <p:spPr bwMode="auto">
            <a:xfrm flipV="1">
              <a:off x="4423" y="2588"/>
              <a:ext cx="2" cy="33"/>
            </a:xfrm>
            <a:prstGeom prst="line">
              <a:avLst/>
            </a:prstGeom>
            <a:noFill/>
            <a:ln w="1588">
              <a:solidFill>
                <a:srgbClr val="FF0000"/>
              </a:solidFill>
              <a:round/>
              <a:headEnd/>
              <a:tailEnd/>
            </a:ln>
          </p:spPr>
          <p:txBody>
            <a:bodyPr/>
            <a:lstStyle/>
            <a:p>
              <a:endParaRPr lang="en-US"/>
            </a:p>
          </p:txBody>
        </p:sp>
        <p:sp>
          <p:nvSpPr>
            <p:cNvPr id="50027" name="Line 33"/>
            <p:cNvSpPr>
              <a:spLocks noChangeShapeType="1"/>
            </p:cNvSpPr>
            <p:nvPr/>
          </p:nvSpPr>
          <p:spPr bwMode="auto">
            <a:xfrm>
              <a:off x="3425" y="2769"/>
              <a:ext cx="1" cy="11"/>
            </a:xfrm>
            <a:prstGeom prst="line">
              <a:avLst/>
            </a:prstGeom>
            <a:noFill/>
            <a:ln w="1588">
              <a:solidFill>
                <a:srgbClr val="FF0000"/>
              </a:solidFill>
              <a:round/>
              <a:headEnd/>
              <a:tailEnd/>
            </a:ln>
          </p:spPr>
          <p:txBody>
            <a:bodyPr/>
            <a:lstStyle/>
            <a:p>
              <a:endParaRPr lang="en-US"/>
            </a:p>
          </p:txBody>
        </p:sp>
        <p:sp>
          <p:nvSpPr>
            <p:cNvPr id="50028" name="Line 34"/>
            <p:cNvSpPr>
              <a:spLocks noChangeShapeType="1"/>
            </p:cNvSpPr>
            <p:nvPr/>
          </p:nvSpPr>
          <p:spPr bwMode="auto">
            <a:xfrm>
              <a:off x="3567" y="2741"/>
              <a:ext cx="1" cy="11"/>
            </a:xfrm>
            <a:prstGeom prst="line">
              <a:avLst/>
            </a:prstGeom>
            <a:noFill/>
            <a:ln w="1588">
              <a:solidFill>
                <a:srgbClr val="FF0000"/>
              </a:solidFill>
              <a:round/>
              <a:headEnd/>
              <a:tailEnd/>
            </a:ln>
          </p:spPr>
          <p:txBody>
            <a:bodyPr/>
            <a:lstStyle/>
            <a:p>
              <a:endParaRPr lang="en-US"/>
            </a:p>
          </p:txBody>
        </p:sp>
        <p:sp>
          <p:nvSpPr>
            <p:cNvPr id="50029" name="Line 35"/>
            <p:cNvSpPr>
              <a:spLocks noChangeShapeType="1"/>
            </p:cNvSpPr>
            <p:nvPr/>
          </p:nvSpPr>
          <p:spPr bwMode="auto">
            <a:xfrm>
              <a:off x="3710" y="2588"/>
              <a:ext cx="1" cy="30"/>
            </a:xfrm>
            <a:prstGeom prst="line">
              <a:avLst/>
            </a:prstGeom>
            <a:noFill/>
            <a:ln w="1588">
              <a:solidFill>
                <a:srgbClr val="FF0000"/>
              </a:solidFill>
              <a:round/>
              <a:headEnd/>
              <a:tailEnd/>
            </a:ln>
          </p:spPr>
          <p:txBody>
            <a:bodyPr/>
            <a:lstStyle/>
            <a:p>
              <a:endParaRPr lang="en-US"/>
            </a:p>
          </p:txBody>
        </p:sp>
        <p:sp>
          <p:nvSpPr>
            <p:cNvPr id="50030" name="Line 36"/>
            <p:cNvSpPr>
              <a:spLocks noChangeShapeType="1"/>
            </p:cNvSpPr>
            <p:nvPr/>
          </p:nvSpPr>
          <p:spPr bwMode="auto">
            <a:xfrm>
              <a:off x="3852" y="2329"/>
              <a:ext cx="1" cy="48"/>
            </a:xfrm>
            <a:prstGeom prst="line">
              <a:avLst/>
            </a:prstGeom>
            <a:noFill/>
            <a:ln w="1588">
              <a:solidFill>
                <a:srgbClr val="FF0000"/>
              </a:solidFill>
              <a:round/>
              <a:headEnd/>
              <a:tailEnd/>
            </a:ln>
          </p:spPr>
          <p:txBody>
            <a:bodyPr/>
            <a:lstStyle/>
            <a:p>
              <a:endParaRPr lang="en-US"/>
            </a:p>
          </p:txBody>
        </p:sp>
        <p:sp>
          <p:nvSpPr>
            <p:cNvPr id="50031" name="Line 37"/>
            <p:cNvSpPr>
              <a:spLocks noChangeShapeType="1"/>
            </p:cNvSpPr>
            <p:nvPr/>
          </p:nvSpPr>
          <p:spPr bwMode="auto">
            <a:xfrm>
              <a:off x="3995" y="2105"/>
              <a:ext cx="1" cy="66"/>
            </a:xfrm>
            <a:prstGeom prst="line">
              <a:avLst/>
            </a:prstGeom>
            <a:noFill/>
            <a:ln w="1588">
              <a:solidFill>
                <a:srgbClr val="FF0000"/>
              </a:solidFill>
              <a:round/>
              <a:headEnd/>
              <a:tailEnd/>
            </a:ln>
          </p:spPr>
          <p:txBody>
            <a:bodyPr/>
            <a:lstStyle/>
            <a:p>
              <a:endParaRPr lang="en-US"/>
            </a:p>
          </p:txBody>
        </p:sp>
        <p:sp>
          <p:nvSpPr>
            <p:cNvPr id="50032" name="Line 38"/>
            <p:cNvSpPr>
              <a:spLocks noChangeShapeType="1"/>
            </p:cNvSpPr>
            <p:nvPr/>
          </p:nvSpPr>
          <p:spPr bwMode="auto">
            <a:xfrm>
              <a:off x="4138" y="2131"/>
              <a:ext cx="2" cy="64"/>
            </a:xfrm>
            <a:prstGeom prst="line">
              <a:avLst/>
            </a:prstGeom>
            <a:noFill/>
            <a:ln w="1588">
              <a:solidFill>
                <a:srgbClr val="FF0000"/>
              </a:solidFill>
              <a:round/>
              <a:headEnd/>
              <a:tailEnd/>
            </a:ln>
          </p:spPr>
          <p:txBody>
            <a:bodyPr/>
            <a:lstStyle/>
            <a:p>
              <a:endParaRPr lang="en-US"/>
            </a:p>
          </p:txBody>
        </p:sp>
        <p:sp>
          <p:nvSpPr>
            <p:cNvPr id="50033" name="Line 39"/>
            <p:cNvSpPr>
              <a:spLocks noChangeShapeType="1"/>
            </p:cNvSpPr>
            <p:nvPr/>
          </p:nvSpPr>
          <p:spPr bwMode="auto">
            <a:xfrm>
              <a:off x="4281" y="2361"/>
              <a:ext cx="1" cy="40"/>
            </a:xfrm>
            <a:prstGeom prst="line">
              <a:avLst/>
            </a:prstGeom>
            <a:noFill/>
            <a:ln w="1588">
              <a:solidFill>
                <a:srgbClr val="FF0000"/>
              </a:solidFill>
              <a:round/>
              <a:headEnd/>
              <a:tailEnd/>
            </a:ln>
          </p:spPr>
          <p:txBody>
            <a:bodyPr/>
            <a:lstStyle/>
            <a:p>
              <a:endParaRPr lang="en-US"/>
            </a:p>
          </p:txBody>
        </p:sp>
        <p:sp>
          <p:nvSpPr>
            <p:cNvPr id="50034" name="Line 40"/>
            <p:cNvSpPr>
              <a:spLocks noChangeShapeType="1"/>
            </p:cNvSpPr>
            <p:nvPr/>
          </p:nvSpPr>
          <p:spPr bwMode="auto">
            <a:xfrm>
              <a:off x="4423" y="2621"/>
              <a:ext cx="2" cy="33"/>
            </a:xfrm>
            <a:prstGeom prst="line">
              <a:avLst/>
            </a:prstGeom>
            <a:noFill/>
            <a:ln w="1588">
              <a:solidFill>
                <a:srgbClr val="FF0000"/>
              </a:solidFill>
              <a:round/>
              <a:headEnd/>
              <a:tailEnd/>
            </a:ln>
          </p:spPr>
          <p:txBody>
            <a:bodyPr/>
            <a:lstStyle/>
            <a:p>
              <a:endParaRPr lang="en-US"/>
            </a:p>
          </p:txBody>
        </p:sp>
        <p:sp>
          <p:nvSpPr>
            <p:cNvPr id="50035" name="Freeform 41"/>
            <p:cNvSpPr>
              <a:spLocks/>
            </p:cNvSpPr>
            <p:nvPr/>
          </p:nvSpPr>
          <p:spPr bwMode="auto">
            <a:xfrm>
              <a:off x="3425" y="2072"/>
              <a:ext cx="998" cy="730"/>
            </a:xfrm>
            <a:custGeom>
              <a:avLst/>
              <a:gdLst>
                <a:gd name="T0" fmla="*/ 0 w 3295"/>
                <a:gd name="T1" fmla="*/ 69 h 1604"/>
                <a:gd name="T2" fmla="*/ 4 w 3295"/>
                <a:gd name="T3" fmla="*/ 60 h 1604"/>
                <a:gd name="T4" fmla="*/ 8 w 3295"/>
                <a:gd name="T5" fmla="*/ 46 h 1604"/>
                <a:gd name="T6" fmla="*/ 12 w 3295"/>
                <a:gd name="T7" fmla="*/ 21 h 1604"/>
                <a:gd name="T8" fmla="*/ 16 w 3295"/>
                <a:gd name="T9" fmla="*/ 0 h 1604"/>
                <a:gd name="T10" fmla="*/ 20 w 3295"/>
                <a:gd name="T11" fmla="*/ 1 h 1604"/>
                <a:gd name="T12" fmla="*/ 24 w 3295"/>
                <a:gd name="T13" fmla="*/ 28 h 1604"/>
                <a:gd name="T14" fmla="*/ 28 w 3295"/>
                <a:gd name="T15" fmla="*/ 58 h 1604"/>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604"/>
                <a:gd name="T26" fmla="*/ 3295 w 3295"/>
                <a:gd name="T27" fmla="*/ 1604 h 1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604">
                  <a:moveTo>
                    <a:pt x="0" y="1604"/>
                  </a:moveTo>
                  <a:lnTo>
                    <a:pt x="471" y="1399"/>
                  </a:lnTo>
                  <a:lnTo>
                    <a:pt x="941" y="1065"/>
                  </a:lnTo>
                  <a:lnTo>
                    <a:pt x="1412" y="491"/>
                  </a:lnTo>
                  <a:lnTo>
                    <a:pt x="1883" y="0"/>
                  </a:lnTo>
                  <a:lnTo>
                    <a:pt x="2354" y="28"/>
                  </a:lnTo>
                  <a:lnTo>
                    <a:pt x="2824" y="647"/>
                  </a:lnTo>
                  <a:lnTo>
                    <a:pt x="3295" y="1350"/>
                  </a:lnTo>
                </a:path>
              </a:pathLst>
            </a:custGeom>
            <a:noFill/>
            <a:ln w="1588">
              <a:solidFill>
                <a:srgbClr val="00FF00"/>
              </a:solidFill>
              <a:round/>
              <a:headEnd/>
              <a:tailEnd/>
            </a:ln>
          </p:spPr>
          <p:txBody>
            <a:bodyPr/>
            <a:lstStyle/>
            <a:p>
              <a:endParaRPr lang="en-US"/>
            </a:p>
          </p:txBody>
        </p:sp>
        <p:sp>
          <p:nvSpPr>
            <p:cNvPr id="50036" name="Line 42"/>
            <p:cNvSpPr>
              <a:spLocks noChangeShapeType="1"/>
            </p:cNvSpPr>
            <p:nvPr/>
          </p:nvSpPr>
          <p:spPr bwMode="auto">
            <a:xfrm flipV="1">
              <a:off x="3425" y="2785"/>
              <a:ext cx="1" cy="17"/>
            </a:xfrm>
            <a:prstGeom prst="line">
              <a:avLst/>
            </a:prstGeom>
            <a:noFill/>
            <a:ln w="1588">
              <a:solidFill>
                <a:srgbClr val="00FF00"/>
              </a:solidFill>
              <a:round/>
              <a:headEnd/>
              <a:tailEnd/>
            </a:ln>
          </p:spPr>
          <p:txBody>
            <a:bodyPr/>
            <a:lstStyle/>
            <a:p>
              <a:endParaRPr lang="en-US"/>
            </a:p>
          </p:txBody>
        </p:sp>
        <p:sp>
          <p:nvSpPr>
            <p:cNvPr id="50037" name="Line 43"/>
            <p:cNvSpPr>
              <a:spLocks noChangeShapeType="1"/>
            </p:cNvSpPr>
            <p:nvPr/>
          </p:nvSpPr>
          <p:spPr bwMode="auto">
            <a:xfrm>
              <a:off x="3420" y="2785"/>
              <a:ext cx="9" cy="2"/>
            </a:xfrm>
            <a:prstGeom prst="line">
              <a:avLst/>
            </a:prstGeom>
            <a:noFill/>
            <a:ln w="1588">
              <a:solidFill>
                <a:srgbClr val="00FF00"/>
              </a:solidFill>
              <a:round/>
              <a:headEnd/>
              <a:tailEnd/>
            </a:ln>
          </p:spPr>
          <p:txBody>
            <a:bodyPr/>
            <a:lstStyle/>
            <a:p>
              <a:endParaRPr lang="en-US"/>
            </a:p>
          </p:txBody>
        </p:sp>
        <p:sp>
          <p:nvSpPr>
            <p:cNvPr id="50038" name="Line 44"/>
            <p:cNvSpPr>
              <a:spLocks noChangeShapeType="1"/>
            </p:cNvSpPr>
            <p:nvPr/>
          </p:nvSpPr>
          <p:spPr bwMode="auto">
            <a:xfrm flipV="1">
              <a:off x="3567" y="2693"/>
              <a:ext cx="1" cy="15"/>
            </a:xfrm>
            <a:prstGeom prst="line">
              <a:avLst/>
            </a:prstGeom>
            <a:noFill/>
            <a:ln w="1588">
              <a:solidFill>
                <a:srgbClr val="00FF00"/>
              </a:solidFill>
              <a:round/>
              <a:headEnd/>
              <a:tailEnd/>
            </a:ln>
          </p:spPr>
          <p:txBody>
            <a:bodyPr/>
            <a:lstStyle/>
            <a:p>
              <a:endParaRPr lang="en-US"/>
            </a:p>
          </p:txBody>
        </p:sp>
        <p:sp>
          <p:nvSpPr>
            <p:cNvPr id="50039" name="Line 45"/>
            <p:cNvSpPr>
              <a:spLocks noChangeShapeType="1"/>
            </p:cNvSpPr>
            <p:nvPr/>
          </p:nvSpPr>
          <p:spPr bwMode="auto">
            <a:xfrm>
              <a:off x="3564" y="2693"/>
              <a:ext cx="8" cy="1"/>
            </a:xfrm>
            <a:prstGeom prst="line">
              <a:avLst/>
            </a:prstGeom>
            <a:noFill/>
            <a:ln w="1588">
              <a:solidFill>
                <a:srgbClr val="00FF00"/>
              </a:solidFill>
              <a:round/>
              <a:headEnd/>
              <a:tailEnd/>
            </a:ln>
          </p:spPr>
          <p:txBody>
            <a:bodyPr/>
            <a:lstStyle/>
            <a:p>
              <a:endParaRPr lang="en-US"/>
            </a:p>
          </p:txBody>
        </p:sp>
        <p:sp>
          <p:nvSpPr>
            <p:cNvPr id="50040" name="Line 46"/>
            <p:cNvSpPr>
              <a:spLocks noChangeShapeType="1"/>
            </p:cNvSpPr>
            <p:nvPr/>
          </p:nvSpPr>
          <p:spPr bwMode="auto">
            <a:xfrm flipV="1">
              <a:off x="3710" y="2528"/>
              <a:ext cx="1" cy="28"/>
            </a:xfrm>
            <a:prstGeom prst="line">
              <a:avLst/>
            </a:prstGeom>
            <a:noFill/>
            <a:ln w="1588">
              <a:solidFill>
                <a:srgbClr val="00FF00"/>
              </a:solidFill>
              <a:round/>
              <a:headEnd/>
              <a:tailEnd/>
            </a:ln>
          </p:spPr>
          <p:txBody>
            <a:bodyPr/>
            <a:lstStyle/>
            <a:p>
              <a:endParaRPr lang="en-US"/>
            </a:p>
          </p:txBody>
        </p:sp>
        <p:sp>
          <p:nvSpPr>
            <p:cNvPr id="50041" name="Line 47"/>
            <p:cNvSpPr>
              <a:spLocks noChangeShapeType="1"/>
            </p:cNvSpPr>
            <p:nvPr/>
          </p:nvSpPr>
          <p:spPr bwMode="auto">
            <a:xfrm>
              <a:off x="3706" y="2528"/>
              <a:ext cx="8" cy="1"/>
            </a:xfrm>
            <a:prstGeom prst="line">
              <a:avLst/>
            </a:prstGeom>
            <a:noFill/>
            <a:ln w="1588">
              <a:solidFill>
                <a:srgbClr val="00FF00"/>
              </a:solidFill>
              <a:round/>
              <a:headEnd/>
              <a:tailEnd/>
            </a:ln>
          </p:spPr>
          <p:txBody>
            <a:bodyPr/>
            <a:lstStyle/>
            <a:p>
              <a:endParaRPr lang="en-US"/>
            </a:p>
          </p:txBody>
        </p:sp>
        <p:sp>
          <p:nvSpPr>
            <p:cNvPr id="50042" name="Line 48"/>
            <p:cNvSpPr>
              <a:spLocks noChangeShapeType="1"/>
            </p:cNvSpPr>
            <p:nvPr/>
          </p:nvSpPr>
          <p:spPr bwMode="auto">
            <a:xfrm flipV="1">
              <a:off x="3852" y="2253"/>
              <a:ext cx="1" cy="43"/>
            </a:xfrm>
            <a:prstGeom prst="line">
              <a:avLst/>
            </a:prstGeom>
            <a:noFill/>
            <a:ln w="1588">
              <a:solidFill>
                <a:srgbClr val="00FF00"/>
              </a:solidFill>
              <a:round/>
              <a:headEnd/>
              <a:tailEnd/>
            </a:ln>
          </p:spPr>
          <p:txBody>
            <a:bodyPr/>
            <a:lstStyle/>
            <a:p>
              <a:endParaRPr lang="en-US"/>
            </a:p>
          </p:txBody>
        </p:sp>
        <p:sp>
          <p:nvSpPr>
            <p:cNvPr id="50043" name="Line 49"/>
            <p:cNvSpPr>
              <a:spLocks noChangeShapeType="1"/>
            </p:cNvSpPr>
            <p:nvPr/>
          </p:nvSpPr>
          <p:spPr bwMode="auto">
            <a:xfrm>
              <a:off x="3849" y="2253"/>
              <a:ext cx="8" cy="1"/>
            </a:xfrm>
            <a:prstGeom prst="line">
              <a:avLst/>
            </a:prstGeom>
            <a:noFill/>
            <a:ln w="1588">
              <a:solidFill>
                <a:srgbClr val="00FF00"/>
              </a:solidFill>
              <a:round/>
              <a:headEnd/>
              <a:tailEnd/>
            </a:ln>
          </p:spPr>
          <p:txBody>
            <a:bodyPr/>
            <a:lstStyle/>
            <a:p>
              <a:endParaRPr lang="en-US"/>
            </a:p>
          </p:txBody>
        </p:sp>
        <p:sp>
          <p:nvSpPr>
            <p:cNvPr id="50044" name="Line 50"/>
            <p:cNvSpPr>
              <a:spLocks noChangeShapeType="1"/>
            </p:cNvSpPr>
            <p:nvPr/>
          </p:nvSpPr>
          <p:spPr bwMode="auto">
            <a:xfrm flipV="1">
              <a:off x="3995" y="2015"/>
              <a:ext cx="1" cy="57"/>
            </a:xfrm>
            <a:prstGeom prst="line">
              <a:avLst/>
            </a:prstGeom>
            <a:noFill/>
            <a:ln w="1588">
              <a:solidFill>
                <a:srgbClr val="00FF00"/>
              </a:solidFill>
              <a:round/>
              <a:headEnd/>
              <a:tailEnd/>
            </a:ln>
          </p:spPr>
          <p:txBody>
            <a:bodyPr/>
            <a:lstStyle/>
            <a:p>
              <a:endParaRPr lang="en-US"/>
            </a:p>
          </p:txBody>
        </p:sp>
        <p:sp>
          <p:nvSpPr>
            <p:cNvPr id="50045" name="Line 51"/>
            <p:cNvSpPr>
              <a:spLocks noChangeShapeType="1"/>
            </p:cNvSpPr>
            <p:nvPr/>
          </p:nvSpPr>
          <p:spPr bwMode="auto">
            <a:xfrm>
              <a:off x="3991" y="2015"/>
              <a:ext cx="8" cy="1"/>
            </a:xfrm>
            <a:prstGeom prst="line">
              <a:avLst/>
            </a:prstGeom>
            <a:noFill/>
            <a:ln w="1588">
              <a:solidFill>
                <a:srgbClr val="00FF00"/>
              </a:solidFill>
              <a:round/>
              <a:headEnd/>
              <a:tailEnd/>
            </a:ln>
          </p:spPr>
          <p:txBody>
            <a:bodyPr/>
            <a:lstStyle/>
            <a:p>
              <a:endParaRPr lang="en-US"/>
            </a:p>
          </p:txBody>
        </p:sp>
        <p:sp>
          <p:nvSpPr>
            <p:cNvPr id="50046" name="Line 52"/>
            <p:cNvSpPr>
              <a:spLocks noChangeShapeType="1"/>
            </p:cNvSpPr>
            <p:nvPr/>
          </p:nvSpPr>
          <p:spPr bwMode="auto">
            <a:xfrm flipV="1">
              <a:off x="4138" y="2023"/>
              <a:ext cx="2" cy="61"/>
            </a:xfrm>
            <a:prstGeom prst="line">
              <a:avLst/>
            </a:prstGeom>
            <a:noFill/>
            <a:ln w="1588">
              <a:solidFill>
                <a:srgbClr val="00FF00"/>
              </a:solidFill>
              <a:round/>
              <a:headEnd/>
              <a:tailEnd/>
            </a:ln>
          </p:spPr>
          <p:txBody>
            <a:bodyPr/>
            <a:lstStyle/>
            <a:p>
              <a:endParaRPr lang="en-US"/>
            </a:p>
          </p:txBody>
        </p:sp>
        <p:sp>
          <p:nvSpPr>
            <p:cNvPr id="50047" name="Line 53"/>
            <p:cNvSpPr>
              <a:spLocks noChangeShapeType="1"/>
            </p:cNvSpPr>
            <p:nvPr/>
          </p:nvSpPr>
          <p:spPr bwMode="auto">
            <a:xfrm>
              <a:off x="4134" y="2023"/>
              <a:ext cx="8" cy="2"/>
            </a:xfrm>
            <a:prstGeom prst="line">
              <a:avLst/>
            </a:prstGeom>
            <a:noFill/>
            <a:ln w="1588">
              <a:solidFill>
                <a:srgbClr val="00FF00"/>
              </a:solidFill>
              <a:round/>
              <a:headEnd/>
              <a:tailEnd/>
            </a:ln>
          </p:spPr>
          <p:txBody>
            <a:bodyPr/>
            <a:lstStyle/>
            <a:p>
              <a:endParaRPr lang="en-US"/>
            </a:p>
          </p:txBody>
        </p:sp>
        <p:sp>
          <p:nvSpPr>
            <p:cNvPr id="50048" name="Line 54"/>
            <p:cNvSpPr>
              <a:spLocks noChangeShapeType="1"/>
            </p:cNvSpPr>
            <p:nvPr/>
          </p:nvSpPr>
          <p:spPr bwMode="auto">
            <a:xfrm flipV="1">
              <a:off x="4281" y="2304"/>
              <a:ext cx="1" cy="62"/>
            </a:xfrm>
            <a:prstGeom prst="line">
              <a:avLst/>
            </a:prstGeom>
            <a:noFill/>
            <a:ln w="1588">
              <a:solidFill>
                <a:srgbClr val="00FF00"/>
              </a:solidFill>
              <a:round/>
              <a:headEnd/>
              <a:tailEnd/>
            </a:ln>
          </p:spPr>
          <p:txBody>
            <a:bodyPr/>
            <a:lstStyle/>
            <a:p>
              <a:endParaRPr lang="en-US"/>
            </a:p>
          </p:txBody>
        </p:sp>
        <p:sp>
          <p:nvSpPr>
            <p:cNvPr id="50049" name="Line 55"/>
            <p:cNvSpPr>
              <a:spLocks noChangeShapeType="1"/>
            </p:cNvSpPr>
            <p:nvPr/>
          </p:nvSpPr>
          <p:spPr bwMode="auto">
            <a:xfrm>
              <a:off x="4276" y="2304"/>
              <a:ext cx="8" cy="1"/>
            </a:xfrm>
            <a:prstGeom prst="line">
              <a:avLst/>
            </a:prstGeom>
            <a:noFill/>
            <a:ln w="1588">
              <a:solidFill>
                <a:srgbClr val="00FF00"/>
              </a:solidFill>
              <a:round/>
              <a:headEnd/>
              <a:tailEnd/>
            </a:ln>
          </p:spPr>
          <p:txBody>
            <a:bodyPr/>
            <a:lstStyle/>
            <a:p>
              <a:endParaRPr lang="en-US"/>
            </a:p>
          </p:txBody>
        </p:sp>
        <p:sp>
          <p:nvSpPr>
            <p:cNvPr id="50050" name="Line 56"/>
            <p:cNvSpPr>
              <a:spLocks noChangeShapeType="1"/>
            </p:cNvSpPr>
            <p:nvPr/>
          </p:nvSpPr>
          <p:spPr bwMode="auto">
            <a:xfrm flipV="1">
              <a:off x="4423" y="2629"/>
              <a:ext cx="2" cy="57"/>
            </a:xfrm>
            <a:prstGeom prst="line">
              <a:avLst/>
            </a:prstGeom>
            <a:noFill/>
            <a:ln w="1588">
              <a:solidFill>
                <a:srgbClr val="00FF00"/>
              </a:solidFill>
              <a:round/>
              <a:headEnd/>
              <a:tailEnd/>
            </a:ln>
          </p:spPr>
          <p:txBody>
            <a:bodyPr/>
            <a:lstStyle/>
            <a:p>
              <a:endParaRPr lang="en-US"/>
            </a:p>
          </p:txBody>
        </p:sp>
        <p:sp>
          <p:nvSpPr>
            <p:cNvPr id="50051" name="Line 57"/>
            <p:cNvSpPr>
              <a:spLocks noChangeShapeType="1"/>
            </p:cNvSpPr>
            <p:nvPr/>
          </p:nvSpPr>
          <p:spPr bwMode="auto">
            <a:xfrm>
              <a:off x="4419" y="2629"/>
              <a:ext cx="9" cy="1"/>
            </a:xfrm>
            <a:prstGeom prst="line">
              <a:avLst/>
            </a:prstGeom>
            <a:noFill/>
            <a:ln w="1588">
              <a:solidFill>
                <a:srgbClr val="00FF00"/>
              </a:solidFill>
              <a:round/>
              <a:headEnd/>
              <a:tailEnd/>
            </a:ln>
          </p:spPr>
          <p:txBody>
            <a:bodyPr/>
            <a:lstStyle/>
            <a:p>
              <a:endParaRPr lang="en-US"/>
            </a:p>
          </p:txBody>
        </p:sp>
        <p:sp>
          <p:nvSpPr>
            <p:cNvPr id="50052" name="Line 58"/>
            <p:cNvSpPr>
              <a:spLocks noChangeShapeType="1"/>
            </p:cNvSpPr>
            <p:nvPr/>
          </p:nvSpPr>
          <p:spPr bwMode="auto">
            <a:xfrm>
              <a:off x="3425" y="2802"/>
              <a:ext cx="1" cy="15"/>
            </a:xfrm>
            <a:prstGeom prst="line">
              <a:avLst/>
            </a:prstGeom>
            <a:noFill/>
            <a:ln w="1588">
              <a:solidFill>
                <a:srgbClr val="00FF00"/>
              </a:solidFill>
              <a:round/>
              <a:headEnd/>
              <a:tailEnd/>
            </a:ln>
          </p:spPr>
          <p:txBody>
            <a:bodyPr/>
            <a:lstStyle/>
            <a:p>
              <a:endParaRPr lang="en-US"/>
            </a:p>
          </p:txBody>
        </p:sp>
        <p:sp>
          <p:nvSpPr>
            <p:cNvPr id="50053" name="Line 59"/>
            <p:cNvSpPr>
              <a:spLocks noChangeShapeType="1"/>
            </p:cNvSpPr>
            <p:nvPr/>
          </p:nvSpPr>
          <p:spPr bwMode="auto">
            <a:xfrm>
              <a:off x="3420" y="2817"/>
              <a:ext cx="9" cy="1"/>
            </a:xfrm>
            <a:prstGeom prst="line">
              <a:avLst/>
            </a:prstGeom>
            <a:noFill/>
            <a:ln w="1588">
              <a:solidFill>
                <a:srgbClr val="00FF00"/>
              </a:solidFill>
              <a:round/>
              <a:headEnd/>
              <a:tailEnd/>
            </a:ln>
          </p:spPr>
          <p:txBody>
            <a:bodyPr/>
            <a:lstStyle/>
            <a:p>
              <a:endParaRPr lang="en-US"/>
            </a:p>
          </p:txBody>
        </p:sp>
        <p:sp>
          <p:nvSpPr>
            <p:cNvPr id="50054" name="Line 60"/>
            <p:cNvSpPr>
              <a:spLocks noChangeShapeType="1"/>
            </p:cNvSpPr>
            <p:nvPr/>
          </p:nvSpPr>
          <p:spPr bwMode="auto">
            <a:xfrm>
              <a:off x="3567" y="2708"/>
              <a:ext cx="1" cy="16"/>
            </a:xfrm>
            <a:prstGeom prst="line">
              <a:avLst/>
            </a:prstGeom>
            <a:noFill/>
            <a:ln w="1588">
              <a:solidFill>
                <a:srgbClr val="00FF00"/>
              </a:solidFill>
              <a:round/>
              <a:headEnd/>
              <a:tailEnd/>
            </a:ln>
          </p:spPr>
          <p:txBody>
            <a:bodyPr/>
            <a:lstStyle/>
            <a:p>
              <a:endParaRPr lang="en-US"/>
            </a:p>
          </p:txBody>
        </p:sp>
        <p:sp>
          <p:nvSpPr>
            <p:cNvPr id="50055" name="Line 61"/>
            <p:cNvSpPr>
              <a:spLocks noChangeShapeType="1"/>
            </p:cNvSpPr>
            <p:nvPr/>
          </p:nvSpPr>
          <p:spPr bwMode="auto">
            <a:xfrm>
              <a:off x="3564" y="2724"/>
              <a:ext cx="8" cy="2"/>
            </a:xfrm>
            <a:prstGeom prst="line">
              <a:avLst/>
            </a:prstGeom>
            <a:noFill/>
            <a:ln w="1588">
              <a:solidFill>
                <a:srgbClr val="00FF00"/>
              </a:solidFill>
              <a:round/>
              <a:headEnd/>
              <a:tailEnd/>
            </a:ln>
          </p:spPr>
          <p:txBody>
            <a:bodyPr/>
            <a:lstStyle/>
            <a:p>
              <a:endParaRPr lang="en-US"/>
            </a:p>
          </p:txBody>
        </p:sp>
        <p:sp>
          <p:nvSpPr>
            <p:cNvPr id="50056" name="Line 62"/>
            <p:cNvSpPr>
              <a:spLocks noChangeShapeType="1"/>
            </p:cNvSpPr>
            <p:nvPr/>
          </p:nvSpPr>
          <p:spPr bwMode="auto">
            <a:xfrm>
              <a:off x="3710" y="2556"/>
              <a:ext cx="1" cy="29"/>
            </a:xfrm>
            <a:prstGeom prst="line">
              <a:avLst/>
            </a:prstGeom>
            <a:noFill/>
            <a:ln w="1588">
              <a:solidFill>
                <a:srgbClr val="00FF00"/>
              </a:solidFill>
              <a:round/>
              <a:headEnd/>
              <a:tailEnd/>
            </a:ln>
          </p:spPr>
          <p:txBody>
            <a:bodyPr/>
            <a:lstStyle/>
            <a:p>
              <a:endParaRPr lang="en-US"/>
            </a:p>
          </p:txBody>
        </p:sp>
        <p:sp>
          <p:nvSpPr>
            <p:cNvPr id="50057" name="Line 63"/>
            <p:cNvSpPr>
              <a:spLocks noChangeShapeType="1"/>
            </p:cNvSpPr>
            <p:nvPr/>
          </p:nvSpPr>
          <p:spPr bwMode="auto">
            <a:xfrm>
              <a:off x="3706" y="2585"/>
              <a:ext cx="8" cy="1"/>
            </a:xfrm>
            <a:prstGeom prst="line">
              <a:avLst/>
            </a:prstGeom>
            <a:noFill/>
            <a:ln w="1588">
              <a:solidFill>
                <a:srgbClr val="00FF00"/>
              </a:solidFill>
              <a:round/>
              <a:headEnd/>
              <a:tailEnd/>
            </a:ln>
          </p:spPr>
          <p:txBody>
            <a:bodyPr/>
            <a:lstStyle/>
            <a:p>
              <a:endParaRPr lang="en-US"/>
            </a:p>
          </p:txBody>
        </p:sp>
        <p:sp>
          <p:nvSpPr>
            <p:cNvPr id="50058" name="Line 64"/>
            <p:cNvSpPr>
              <a:spLocks noChangeShapeType="1"/>
            </p:cNvSpPr>
            <p:nvPr/>
          </p:nvSpPr>
          <p:spPr bwMode="auto">
            <a:xfrm>
              <a:off x="3852" y="2296"/>
              <a:ext cx="1" cy="41"/>
            </a:xfrm>
            <a:prstGeom prst="line">
              <a:avLst/>
            </a:prstGeom>
            <a:noFill/>
            <a:ln w="1588">
              <a:solidFill>
                <a:srgbClr val="00FF00"/>
              </a:solidFill>
              <a:round/>
              <a:headEnd/>
              <a:tailEnd/>
            </a:ln>
          </p:spPr>
          <p:txBody>
            <a:bodyPr/>
            <a:lstStyle/>
            <a:p>
              <a:endParaRPr lang="en-US"/>
            </a:p>
          </p:txBody>
        </p:sp>
        <p:sp>
          <p:nvSpPr>
            <p:cNvPr id="50059" name="Line 65"/>
            <p:cNvSpPr>
              <a:spLocks noChangeShapeType="1"/>
            </p:cNvSpPr>
            <p:nvPr/>
          </p:nvSpPr>
          <p:spPr bwMode="auto">
            <a:xfrm>
              <a:off x="3849" y="2337"/>
              <a:ext cx="8" cy="2"/>
            </a:xfrm>
            <a:prstGeom prst="line">
              <a:avLst/>
            </a:prstGeom>
            <a:noFill/>
            <a:ln w="1588">
              <a:solidFill>
                <a:srgbClr val="00FF00"/>
              </a:solidFill>
              <a:round/>
              <a:headEnd/>
              <a:tailEnd/>
            </a:ln>
          </p:spPr>
          <p:txBody>
            <a:bodyPr/>
            <a:lstStyle/>
            <a:p>
              <a:endParaRPr lang="en-US"/>
            </a:p>
          </p:txBody>
        </p:sp>
        <p:sp>
          <p:nvSpPr>
            <p:cNvPr id="50060" name="Line 66"/>
            <p:cNvSpPr>
              <a:spLocks noChangeShapeType="1"/>
            </p:cNvSpPr>
            <p:nvPr/>
          </p:nvSpPr>
          <p:spPr bwMode="auto">
            <a:xfrm>
              <a:off x="3995" y="2072"/>
              <a:ext cx="1" cy="56"/>
            </a:xfrm>
            <a:prstGeom prst="line">
              <a:avLst/>
            </a:prstGeom>
            <a:noFill/>
            <a:ln w="1588">
              <a:solidFill>
                <a:srgbClr val="00FF00"/>
              </a:solidFill>
              <a:round/>
              <a:headEnd/>
              <a:tailEnd/>
            </a:ln>
          </p:spPr>
          <p:txBody>
            <a:bodyPr/>
            <a:lstStyle/>
            <a:p>
              <a:endParaRPr lang="en-US"/>
            </a:p>
          </p:txBody>
        </p:sp>
        <p:sp>
          <p:nvSpPr>
            <p:cNvPr id="50061" name="Line 67"/>
            <p:cNvSpPr>
              <a:spLocks noChangeShapeType="1"/>
            </p:cNvSpPr>
            <p:nvPr/>
          </p:nvSpPr>
          <p:spPr bwMode="auto">
            <a:xfrm>
              <a:off x="3991" y="2128"/>
              <a:ext cx="8" cy="2"/>
            </a:xfrm>
            <a:prstGeom prst="line">
              <a:avLst/>
            </a:prstGeom>
            <a:noFill/>
            <a:ln w="1588">
              <a:solidFill>
                <a:srgbClr val="00FF00"/>
              </a:solidFill>
              <a:round/>
              <a:headEnd/>
              <a:tailEnd/>
            </a:ln>
          </p:spPr>
          <p:txBody>
            <a:bodyPr/>
            <a:lstStyle/>
            <a:p>
              <a:endParaRPr lang="en-US"/>
            </a:p>
          </p:txBody>
        </p:sp>
        <p:sp>
          <p:nvSpPr>
            <p:cNvPr id="50062" name="Line 68"/>
            <p:cNvSpPr>
              <a:spLocks noChangeShapeType="1"/>
            </p:cNvSpPr>
            <p:nvPr/>
          </p:nvSpPr>
          <p:spPr bwMode="auto">
            <a:xfrm>
              <a:off x="4138" y="2084"/>
              <a:ext cx="2" cy="62"/>
            </a:xfrm>
            <a:prstGeom prst="line">
              <a:avLst/>
            </a:prstGeom>
            <a:noFill/>
            <a:ln w="1588">
              <a:solidFill>
                <a:srgbClr val="00FF00"/>
              </a:solidFill>
              <a:round/>
              <a:headEnd/>
              <a:tailEnd/>
            </a:ln>
          </p:spPr>
          <p:txBody>
            <a:bodyPr/>
            <a:lstStyle/>
            <a:p>
              <a:endParaRPr lang="en-US"/>
            </a:p>
          </p:txBody>
        </p:sp>
        <p:sp>
          <p:nvSpPr>
            <p:cNvPr id="50063" name="Line 69"/>
            <p:cNvSpPr>
              <a:spLocks noChangeShapeType="1"/>
            </p:cNvSpPr>
            <p:nvPr/>
          </p:nvSpPr>
          <p:spPr bwMode="auto">
            <a:xfrm>
              <a:off x="4134" y="2146"/>
              <a:ext cx="8" cy="2"/>
            </a:xfrm>
            <a:prstGeom prst="line">
              <a:avLst/>
            </a:prstGeom>
            <a:noFill/>
            <a:ln w="1588">
              <a:solidFill>
                <a:srgbClr val="00FF00"/>
              </a:solidFill>
              <a:round/>
              <a:headEnd/>
              <a:tailEnd/>
            </a:ln>
          </p:spPr>
          <p:txBody>
            <a:bodyPr/>
            <a:lstStyle/>
            <a:p>
              <a:endParaRPr lang="en-US"/>
            </a:p>
          </p:txBody>
        </p:sp>
        <p:sp>
          <p:nvSpPr>
            <p:cNvPr id="50064" name="Line 70"/>
            <p:cNvSpPr>
              <a:spLocks noChangeShapeType="1"/>
            </p:cNvSpPr>
            <p:nvPr/>
          </p:nvSpPr>
          <p:spPr bwMode="auto">
            <a:xfrm>
              <a:off x="4281" y="2366"/>
              <a:ext cx="1" cy="62"/>
            </a:xfrm>
            <a:prstGeom prst="line">
              <a:avLst/>
            </a:prstGeom>
            <a:noFill/>
            <a:ln w="1588">
              <a:solidFill>
                <a:srgbClr val="00FF00"/>
              </a:solidFill>
              <a:round/>
              <a:headEnd/>
              <a:tailEnd/>
            </a:ln>
          </p:spPr>
          <p:txBody>
            <a:bodyPr/>
            <a:lstStyle/>
            <a:p>
              <a:endParaRPr lang="en-US"/>
            </a:p>
          </p:txBody>
        </p:sp>
        <p:sp>
          <p:nvSpPr>
            <p:cNvPr id="50065" name="Line 71"/>
            <p:cNvSpPr>
              <a:spLocks noChangeShapeType="1"/>
            </p:cNvSpPr>
            <p:nvPr/>
          </p:nvSpPr>
          <p:spPr bwMode="auto">
            <a:xfrm>
              <a:off x="4276" y="2428"/>
              <a:ext cx="8" cy="2"/>
            </a:xfrm>
            <a:prstGeom prst="line">
              <a:avLst/>
            </a:prstGeom>
            <a:noFill/>
            <a:ln w="1588">
              <a:solidFill>
                <a:srgbClr val="00FF00"/>
              </a:solidFill>
              <a:round/>
              <a:headEnd/>
              <a:tailEnd/>
            </a:ln>
          </p:spPr>
          <p:txBody>
            <a:bodyPr/>
            <a:lstStyle/>
            <a:p>
              <a:endParaRPr lang="en-US"/>
            </a:p>
          </p:txBody>
        </p:sp>
        <p:sp>
          <p:nvSpPr>
            <p:cNvPr id="50066" name="Line 72"/>
            <p:cNvSpPr>
              <a:spLocks noChangeShapeType="1"/>
            </p:cNvSpPr>
            <p:nvPr/>
          </p:nvSpPr>
          <p:spPr bwMode="auto">
            <a:xfrm>
              <a:off x="4423" y="2686"/>
              <a:ext cx="2" cy="56"/>
            </a:xfrm>
            <a:prstGeom prst="line">
              <a:avLst/>
            </a:prstGeom>
            <a:noFill/>
            <a:ln w="1588">
              <a:solidFill>
                <a:srgbClr val="00FF00"/>
              </a:solidFill>
              <a:round/>
              <a:headEnd/>
              <a:tailEnd/>
            </a:ln>
          </p:spPr>
          <p:txBody>
            <a:bodyPr/>
            <a:lstStyle/>
            <a:p>
              <a:endParaRPr lang="en-US"/>
            </a:p>
          </p:txBody>
        </p:sp>
        <p:sp>
          <p:nvSpPr>
            <p:cNvPr id="50067" name="Line 73"/>
            <p:cNvSpPr>
              <a:spLocks noChangeShapeType="1"/>
            </p:cNvSpPr>
            <p:nvPr/>
          </p:nvSpPr>
          <p:spPr bwMode="auto">
            <a:xfrm>
              <a:off x="4419" y="2742"/>
              <a:ext cx="9" cy="2"/>
            </a:xfrm>
            <a:prstGeom prst="line">
              <a:avLst/>
            </a:prstGeom>
            <a:noFill/>
            <a:ln w="1588">
              <a:solidFill>
                <a:srgbClr val="00FF00"/>
              </a:solidFill>
              <a:round/>
              <a:headEnd/>
              <a:tailEnd/>
            </a:ln>
          </p:spPr>
          <p:txBody>
            <a:bodyPr/>
            <a:lstStyle/>
            <a:p>
              <a:endParaRPr lang="en-US"/>
            </a:p>
          </p:txBody>
        </p:sp>
        <p:sp>
          <p:nvSpPr>
            <p:cNvPr id="50068" name="Freeform 74"/>
            <p:cNvSpPr>
              <a:spLocks/>
            </p:cNvSpPr>
            <p:nvPr/>
          </p:nvSpPr>
          <p:spPr bwMode="auto">
            <a:xfrm>
              <a:off x="3425" y="1974"/>
              <a:ext cx="998" cy="796"/>
            </a:xfrm>
            <a:custGeom>
              <a:avLst/>
              <a:gdLst>
                <a:gd name="T0" fmla="*/ 0 w 3295"/>
                <a:gd name="T1" fmla="*/ 75 h 1752"/>
                <a:gd name="T2" fmla="*/ 4 w 3295"/>
                <a:gd name="T3" fmla="*/ 72 h 1752"/>
                <a:gd name="T4" fmla="*/ 8 w 3295"/>
                <a:gd name="T5" fmla="*/ 46 h 1752"/>
                <a:gd name="T6" fmla="*/ 12 w 3295"/>
                <a:gd name="T7" fmla="*/ 21 h 1752"/>
                <a:gd name="T8" fmla="*/ 16 w 3295"/>
                <a:gd name="T9" fmla="*/ 0 h 1752"/>
                <a:gd name="T10" fmla="*/ 20 w 3295"/>
                <a:gd name="T11" fmla="*/ 5 h 1752"/>
                <a:gd name="T12" fmla="*/ 24 w 3295"/>
                <a:gd name="T13" fmla="*/ 34 h 1752"/>
                <a:gd name="T14" fmla="*/ 28 w 3295"/>
                <a:gd name="T15" fmla="*/ 63 h 17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752"/>
                <a:gd name="T26" fmla="*/ 3295 w 3295"/>
                <a:gd name="T27" fmla="*/ 1752 h 17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752">
                  <a:moveTo>
                    <a:pt x="0" y="1752"/>
                  </a:moveTo>
                  <a:lnTo>
                    <a:pt x="471" y="1687"/>
                  </a:lnTo>
                  <a:lnTo>
                    <a:pt x="941" y="1078"/>
                  </a:lnTo>
                  <a:lnTo>
                    <a:pt x="1412" y="498"/>
                  </a:lnTo>
                  <a:lnTo>
                    <a:pt x="1883" y="0"/>
                  </a:lnTo>
                  <a:lnTo>
                    <a:pt x="2354" y="109"/>
                  </a:lnTo>
                  <a:lnTo>
                    <a:pt x="2824" y="799"/>
                  </a:lnTo>
                  <a:lnTo>
                    <a:pt x="3295" y="1472"/>
                  </a:lnTo>
                </a:path>
              </a:pathLst>
            </a:custGeom>
            <a:noFill/>
            <a:ln w="1588">
              <a:solidFill>
                <a:srgbClr val="0000FF"/>
              </a:solidFill>
              <a:round/>
              <a:headEnd/>
              <a:tailEnd/>
            </a:ln>
          </p:spPr>
          <p:txBody>
            <a:bodyPr/>
            <a:lstStyle/>
            <a:p>
              <a:endParaRPr lang="en-US"/>
            </a:p>
          </p:txBody>
        </p:sp>
        <p:sp>
          <p:nvSpPr>
            <p:cNvPr id="50069" name="Line 75"/>
            <p:cNvSpPr>
              <a:spLocks noChangeShapeType="1"/>
            </p:cNvSpPr>
            <p:nvPr/>
          </p:nvSpPr>
          <p:spPr bwMode="auto">
            <a:xfrm flipV="1">
              <a:off x="3425" y="2749"/>
              <a:ext cx="1" cy="21"/>
            </a:xfrm>
            <a:prstGeom prst="line">
              <a:avLst/>
            </a:prstGeom>
            <a:noFill/>
            <a:ln w="1588">
              <a:solidFill>
                <a:srgbClr val="0000FF"/>
              </a:solidFill>
              <a:round/>
              <a:headEnd/>
              <a:tailEnd/>
            </a:ln>
          </p:spPr>
          <p:txBody>
            <a:bodyPr/>
            <a:lstStyle/>
            <a:p>
              <a:endParaRPr lang="en-US"/>
            </a:p>
          </p:txBody>
        </p:sp>
        <p:sp>
          <p:nvSpPr>
            <p:cNvPr id="50070" name="Line 76"/>
            <p:cNvSpPr>
              <a:spLocks noChangeShapeType="1"/>
            </p:cNvSpPr>
            <p:nvPr/>
          </p:nvSpPr>
          <p:spPr bwMode="auto">
            <a:xfrm>
              <a:off x="3420" y="2749"/>
              <a:ext cx="9" cy="2"/>
            </a:xfrm>
            <a:prstGeom prst="line">
              <a:avLst/>
            </a:prstGeom>
            <a:noFill/>
            <a:ln w="1588">
              <a:solidFill>
                <a:srgbClr val="0000FF"/>
              </a:solidFill>
              <a:round/>
              <a:headEnd/>
              <a:tailEnd/>
            </a:ln>
          </p:spPr>
          <p:txBody>
            <a:bodyPr/>
            <a:lstStyle/>
            <a:p>
              <a:endParaRPr lang="en-US"/>
            </a:p>
          </p:txBody>
        </p:sp>
        <p:sp>
          <p:nvSpPr>
            <p:cNvPr id="50071" name="Line 77"/>
            <p:cNvSpPr>
              <a:spLocks noChangeShapeType="1"/>
            </p:cNvSpPr>
            <p:nvPr/>
          </p:nvSpPr>
          <p:spPr bwMode="auto">
            <a:xfrm flipV="1">
              <a:off x="3567" y="2720"/>
              <a:ext cx="1" cy="20"/>
            </a:xfrm>
            <a:prstGeom prst="line">
              <a:avLst/>
            </a:prstGeom>
            <a:noFill/>
            <a:ln w="1588">
              <a:solidFill>
                <a:srgbClr val="0000FF"/>
              </a:solidFill>
              <a:round/>
              <a:headEnd/>
              <a:tailEnd/>
            </a:ln>
          </p:spPr>
          <p:txBody>
            <a:bodyPr/>
            <a:lstStyle/>
            <a:p>
              <a:endParaRPr lang="en-US"/>
            </a:p>
          </p:txBody>
        </p:sp>
        <p:sp>
          <p:nvSpPr>
            <p:cNvPr id="50072" name="Line 78"/>
            <p:cNvSpPr>
              <a:spLocks noChangeShapeType="1"/>
            </p:cNvSpPr>
            <p:nvPr/>
          </p:nvSpPr>
          <p:spPr bwMode="auto">
            <a:xfrm>
              <a:off x="3564" y="2720"/>
              <a:ext cx="8" cy="2"/>
            </a:xfrm>
            <a:prstGeom prst="line">
              <a:avLst/>
            </a:prstGeom>
            <a:noFill/>
            <a:ln w="1588">
              <a:solidFill>
                <a:srgbClr val="0000FF"/>
              </a:solidFill>
              <a:round/>
              <a:headEnd/>
              <a:tailEnd/>
            </a:ln>
          </p:spPr>
          <p:txBody>
            <a:bodyPr/>
            <a:lstStyle/>
            <a:p>
              <a:endParaRPr lang="en-US"/>
            </a:p>
          </p:txBody>
        </p:sp>
        <p:sp>
          <p:nvSpPr>
            <p:cNvPr id="50073" name="Line 79"/>
            <p:cNvSpPr>
              <a:spLocks noChangeShapeType="1"/>
            </p:cNvSpPr>
            <p:nvPr/>
          </p:nvSpPr>
          <p:spPr bwMode="auto">
            <a:xfrm flipV="1">
              <a:off x="3710" y="2422"/>
              <a:ext cx="1" cy="41"/>
            </a:xfrm>
            <a:prstGeom prst="line">
              <a:avLst/>
            </a:prstGeom>
            <a:noFill/>
            <a:ln w="1588">
              <a:solidFill>
                <a:srgbClr val="0000FF"/>
              </a:solidFill>
              <a:round/>
              <a:headEnd/>
              <a:tailEnd/>
            </a:ln>
          </p:spPr>
          <p:txBody>
            <a:bodyPr/>
            <a:lstStyle/>
            <a:p>
              <a:endParaRPr lang="en-US"/>
            </a:p>
          </p:txBody>
        </p:sp>
        <p:sp>
          <p:nvSpPr>
            <p:cNvPr id="50074" name="Line 80"/>
            <p:cNvSpPr>
              <a:spLocks noChangeShapeType="1"/>
            </p:cNvSpPr>
            <p:nvPr/>
          </p:nvSpPr>
          <p:spPr bwMode="auto">
            <a:xfrm>
              <a:off x="3706" y="2422"/>
              <a:ext cx="8" cy="1"/>
            </a:xfrm>
            <a:prstGeom prst="line">
              <a:avLst/>
            </a:prstGeom>
            <a:noFill/>
            <a:ln w="1588">
              <a:solidFill>
                <a:srgbClr val="0000FF"/>
              </a:solidFill>
              <a:round/>
              <a:headEnd/>
              <a:tailEnd/>
            </a:ln>
          </p:spPr>
          <p:txBody>
            <a:bodyPr/>
            <a:lstStyle/>
            <a:p>
              <a:endParaRPr lang="en-US"/>
            </a:p>
          </p:txBody>
        </p:sp>
        <p:sp>
          <p:nvSpPr>
            <p:cNvPr id="50075" name="Line 81"/>
            <p:cNvSpPr>
              <a:spLocks noChangeShapeType="1"/>
            </p:cNvSpPr>
            <p:nvPr/>
          </p:nvSpPr>
          <p:spPr bwMode="auto">
            <a:xfrm flipV="1">
              <a:off x="3852" y="2149"/>
              <a:ext cx="1" cy="50"/>
            </a:xfrm>
            <a:prstGeom prst="line">
              <a:avLst/>
            </a:prstGeom>
            <a:noFill/>
            <a:ln w="1588">
              <a:solidFill>
                <a:srgbClr val="0000FF"/>
              </a:solidFill>
              <a:round/>
              <a:headEnd/>
              <a:tailEnd/>
            </a:ln>
          </p:spPr>
          <p:txBody>
            <a:bodyPr/>
            <a:lstStyle/>
            <a:p>
              <a:endParaRPr lang="en-US"/>
            </a:p>
          </p:txBody>
        </p:sp>
        <p:sp>
          <p:nvSpPr>
            <p:cNvPr id="50076" name="Line 82"/>
            <p:cNvSpPr>
              <a:spLocks noChangeShapeType="1"/>
            </p:cNvSpPr>
            <p:nvPr/>
          </p:nvSpPr>
          <p:spPr bwMode="auto">
            <a:xfrm>
              <a:off x="3849" y="2149"/>
              <a:ext cx="8" cy="2"/>
            </a:xfrm>
            <a:prstGeom prst="line">
              <a:avLst/>
            </a:prstGeom>
            <a:noFill/>
            <a:ln w="1588">
              <a:solidFill>
                <a:srgbClr val="0000FF"/>
              </a:solidFill>
              <a:round/>
              <a:headEnd/>
              <a:tailEnd/>
            </a:ln>
          </p:spPr>
          <p:txBody>
            <a:bodyPr/>
            <a:lstStyle/>
            <a:p>
              <a:endParaRPr lang="en-US"/>
            </a:p>
          </p:txBody>
        </p:sp>
        <p:sp>
          <p:nvSpPr>
            <p:cNvPr id="50077" name="Line 83"/>
            <p:cNvSpPr>
              <a:spLocks noChangeShapeType="1"/>
            </p:cNvSpPr>
            <p:nvPr/>
          </p:nvSpPr>
          <p:spPr bwMode="auto">
            <a:xfrm flipV="1">
              <a:off x="3995" y="1918"/>
              <a:ext cx="1" cy="56"/>
            </a:xfrm>
            <a:prstGeom prst="line">
              <a:avLst/>
            </a:prstGeom>
            <a:noFill/>
            <a:ln w="1588">
              <a:solidFill>
                <a:srgbClr val="0000FF"/>
              </a:solidFill>
              <a:round/>
              <a:headEnd/>
              <a:tailEnd/>
            </a:ln>
          </p:spPr>
          <p:txBody>
            <a:bodyPr/>
            <a:lstStyle/>
            <a:p>
              <a:endParaRPr lang="en-US"/>
            </a:p>
          </p:txBody>
        </p:sp>
        <p:sp>
          <p:nvSpPr>
            <p:cNvPr id="50078" name="Line 84"/>
            <p:cNvSpPr>
              <a:spLocks noChangeShapeType="1"/>
            </p:cNvSpPr>
            <p:nvPr/>
          </p:nvSpPr>
          <p:spPr bwMode="auto">
            <a:xfrm>
              <a:off x="3991" y="1918"/>
              <a:ext cx="8" cy="2"/>
            </a:xfrm>
            <a:prstGeom prst="line">
              <a:avLst/>
            </a:prstGeom>
            <a:noFill/>
            <a:ln w="1588">
              <a:solidFill>
                <a:srgbClr val="0000FF"/>
              </a:solidFill>
              <a:round/>
              <a:headEnd/>
              <a:tailEnd/>
            </a:ln>
          </p:spPr>
          <p:txBody>
            <a:bodyPr/>
            <a:lstStyle/>
            <a:p>
              <a:endParaRPr lang="en-US"/>
            </a:p>
          </p:txBody>
        </p:sp>
        <p:sp>
          <p:nvSpPr>
            <p:cNvPr id="50079" name="Line 85"/>
            <p:cNvSpPr>
              <a:spLocks noChangeShapeType="1"/>
            </p:cNvSpPr>
            <p:nvPr/>
          </p:nvSpPr>
          <p:spPr bwMode="auto">
            <a:xfrm flipV="1">
              <a:off x="4138" y="1976"/>
              <a:ext cx="2" cy="46"/>
            </a:xfrm>
            <a:prstGeom prst="line">
              <a:avLst/>
            </a:prstGeom>
            <a:noFill/>
            <a:ln w="1588">
              <a:solidFill>
                <a:srgbClr val="0000FF"/>
              </a:solidFill>
              <a:round/>
              <a:headEnd/>
              <a:tailEnd/>
            </a:ln>
          </p:spPr>
          <p:txBody>
            <a:bodyPr/>
            <a:lstStyle/>
            <a:p>
              <a:endParaRPr lang="en-US"/>
            </a:p>
          </p:txBody>
        </p:sp>
        <p:sp>
          <p:nvSpPr>
            <p:cNvPr id="50080" name="Line 86"/>
            <p:cNvSpPr>
              <a:spLocks noChangeShapeType="1"/>
            </p:cNvSpPr>
            <p:nvPr/>
          </p:nvSpPr>
          <p:spPr bwMode="auto">
            <a:xfrm>
              <a:off x="4134" y="1976"/>
              <a:ext cx="8" cy="2"/>
            </a:xfrm>
            <a:prstGeom prst="line">
              <a:avLst/>
            </a:prstGeom>
            <a:noFill/>
            <a:ln w="1588">
              <a:solidFill>
                <a:srgbClr val="0000FF"/>
              </a:solidFill>
              <a:round/>
              <a:headEnd/>
              <a:tailEnd/>
            </a:ln>
          </p:spPr>
          <p:txBody>
            <a:bodyPr/>
            <a:lstStyle/>
            <a:p>
              <a:endParaRPr lang="en-US"/>
            </a:p>
          </p:txBody>
        </p:sp>
        <p:sp>
          <p:nvSpPr>
            <p:cNvPr id="50081" name="Line 87"/>
            <p:cNvSpPr>
              <a:spLocks noChangeShapeType="1"/>
            </p:cNvSpPr>
            <p:nvPr/>
          </p:nvSpPr>
          <p:spPr bwMode="auto">
            <a:xfrm flipV="1">
              <a:off x="4281" y="2297"/>
              <a:ext cx="1" cy="39"/>
            </a:xfrm>
            <a:prstGeom prst="line">
              <a:avLst/>
            </a:prstGeom>
            <a:noFill/>
            <a:ln w="1588">
              <a:solidFill>
                <a:srgbClr val="0000FF"/>
              </a:solidFill>
              <a:round/>
              <a:headEnd/>
              <a:tailEnd/>
            </a:ln>
          </p:spPr>
          <p:txBody>
            <a:bodyPr/>
            <a:lstStyle/>
            <a:p>
              <a:endParaRPr lang="en-US"/>
            </a:p>
          </p:txBody>
        </p:sp>
        <p:sp>
          <p:nvSpPr>
            <p:cNvPr id="50082" name="Line 88"/>
            <p:cNvSpPr>
              <a:spLocks noChangeShapeType="1"/>
            </p:cNvSpPr>
            <p:nvPr/>
          </p:nvSpPr>
          <p:spPr bwMode="auto">
            <a:xfrm>
              <a:off x="4276" y="2297"/>
              <a:ext cx="8" cy="2"/>
            </a:xfrm>
            <a:prstGeom prst="line">
              <a:avLst/>
            </a:prstGeom>
            <a:noFill/>
            <a:ln w="1588">
              <a:solidFill>
                <a:srgbClr val="0000FF"/>
              </a:solidFill>
              <a:round/>
              <a:headEnd/>
              <a:tailEnd/>
            </a:ln>
          </p:spPr>
          <p:txBody>
            <a:bodyPr/>
            <a:lstStyle/>
            <a:p>
              <a:endParaRPr lang="en-US"/>
            </a:p>
          </p:txBody>
        </p:sp>
        <p:sp>
          <p:nvSpPr>
            <p:cNvPr id="50083" name="Line 89"/>
            <p:cNvSpPr>
              <a:spLocks noChangeShapeType="1"/>
            </p:cNvSpPr>
            <p:nvPr/>
          </p:nvSpPr>
          <p:spPr bwMode="auto">
            <a:xfrm flipV="1">
              <a:off x="4423" y="2597"/>
              <a:ext cx="2" cy="46"/>
            </a:xfrm>
            <a:prstGeom prst="line">
              <a:avLst/>
            </a:prstGeom>
            <a:noFill/>
            <a:ln w="1588">
              <a:solidFill>
                <a:srgbClr val="0000FF"/>
              </a:solidFill>
              <a:round/>
              <a:headEnd/>
              <a:tailEnd/>
            </a:ln>
          </p:spPr>
          <p:txBody>
            <a:bodyPr/>
            <a:lstStyle/>
            <a:p>
              <a:endParaRPr lang="en-US"/>
            </a:p>
          </p:txBody>
        </p:sp>
        <p:sp>
          <p:nvSpPr>
            <p:cNvPr id="50084" name="Line 90"/>
            <p:cNvSpPr>
              <a:spLocks noChangeShapeType="1"/>
            </p:cNvSpPr>
            <p:nvPr/>
          </p:nvSpPr>
          <p:spPr bwMode="auto">
            <a:xfrm>
              <a:off x="4419" y="2597"/>
              <a:ext cx="9" cy="2"/>
            </a:xfrm>
            <a:prstGeom prst="line">
              <a:avLst/>
            </a:prstGeom>
            <a:noFill/>
            <a:ln w="1588">
              <a:solidFill>
                <a:srgbClr val="0000FF"/>
              </a:solidFill>
              <a:round/>
              <a:headEnd/>
              <a:tailEnd/>
            </a:ln>
          </p:spPr>
          <p:txBody>
            <a:bodyPr/>
            <a:lstStyle/>
            <a:p>
              <a:endParaRPr lang="en-US"/>
            </a:p>
          </p:txBody>
        </p:sp>
        <p:sp>
          <p:nvSpPr>
            <p:cNvPr id="50085" name="Line 91"/>
            <p:cNvSpPr>
              <a:spLocks noChangeShapeType="1"/>
            </p:cNvSpPr>
            <p:nvPr/>
          </p:nvSpPr>
          <p:spPr bwMode="auto">
            <a:xfrm>
              <a:off x="3425" y="2770"/>
              <a:ext cx="1" cy="19"/>
            </a:xfrm>
            <a:prstGeom prst="line">
              <a:avLst/>
            </a:prstGeom>
            <a:noFill/>
            <a:ln w="1588">
              <a:solidFill>
                <a:srgbClr val="0000FF"/>
              </a:solidFill>
              <a:round/>
              <a:headEnd/>
              <a:tailEnd/>
            </a:ln>
          </p:spPr>
          <p:txBody>
            <a:bodyPr/>
            <a:lstStyle/>
            <a:p>
              <a:endParaRPr lang="en-US"/>
            </a:p>
          </p:txBody>
        </p:sp>
        <p:sp>
          <p:nvSpPr>
            <p:cNvPr id="50086" name="Line 92"/>
            <p:cNvSpPr>
              <a:spLocks noChangeShapeType="1"/>
            </p:cNvSpPr>
            <p:nvPr/>
          </p:nvSpPr>
          <p:spPr bwMode="auto">
            <a:xfrm>
              <a:off x="3420" y="2789"/>
              <a:ext cx="9" cy="2"/>
            </a:xfrm>
            <a:prstGeom prst="line">
              <a:avLst/>
            </a:prstGeom>
            <a:noFill/>
            <a:ln w="1588">
              <a:solidFill>
                <a:srgbClr val="0000FF"/>
              </a:solidFill>
              <a:round/>
              <a:headEnd/>
              <a:tailEnd/>
            </a:ln>
          </p:spPr>
          <p:txBody>
            <a:bodyPr/>
            <a:lstStyle/>
            <a:p>
              <a:endParaRPr lang="en-US"/>
            </a:p>
          </p:txBody>
        </p:sp>
        <p:sp>
          <p:nvSpPr>
            <p:cNvPr id="50087" name="Line 93"/>
            <p:cNvSpPr>
              <a:spLocks noChangeShapeType="1"/>
            </p:cNvSpPr>
            <p:nvPr/>
          </p:nvSpPr>
          <p:spPr bwMode="auto">
            <a:xfrm>
              <a:off x="3567" y="2740"/>
              <a:ext cx="1" cy="20"/>
            </a:xfrm>
            <a:prstGeom prst="line">
              <a:avLst/>
            </a:prstGeom>
            <a:noFill/>
            <a:ln w="1588">
              <a:solidFill>
                <a:srgbClr val="0000FF"/>
              </a:solidFill>
              <a:round/>
              <a:headEnd/>
              <a:tailEnd/>
            </a:ln>
          </p:spPr>
          <p:txBody>
            <a:bodyPr/>
            <a:lstStyle/>
            <a:p>
              <a:endParaRPr lang="en-US"/>
            </a:p>
          </p:txBody>
        </p:sp>
        <p:sp>
          <p:nvSpPr>
            <p:cNvPr id="50088" name="Line 94"/>
            <p:cNvSpPr>
              <a:spLocks noChangeShapeType="1"/>
            </p:cNvSpPr>
            <p:nvPr/>
          </p:nvSpPr>
          <p:spPr bwMode="auto">
            <a:xfrm>
              <a:off x="3564" y="2760"/>
              <a:ext cx="8" cy="2"/>
            </a:xfrm>
            <a:prstGeom prst="line">
              <a:avLst/>
            </a:prstGeom>
            <a:noFill/>
            <a:ln w="1588">
              <a:solidFill>
                <a:srgbClr val="0000FF"/>
              </a:solidFill>
              <a:round/>
              <a:headEnd/>
              <a:tailEnd/>
            </a:ln>
          </p:spPr>
          <p:txBody>
            <a:bodyPr/>
            <a:lstStyle/>
            <a:p>
              <a:endParaRPr lang="en-US"/>
            </a:p>
          </p:txBody>
        </p:sp>
        <p:sp>
          <p:nvSpPr>
            <p:cNvPr id="50089" name="Line 95"/>
            <p:cNvSpPr>
              <a:spLocks noChangeShapeType="1"/>
            </p:cNvSpPr>
            <p:nvPr/>
          </p:nvSpPr>
          <p:spPr bwMode="auto">
            <a:xfrm>
              <a:off x="3710" y="2463"/>
              <a:ext cx="1" cy="40"/>
            </a:xfrm>
            <a:prstGeom prst="line">
              <a:avLst/>
            </a:prstGeom>
            <a:noFill/>
            <a:ln w="1588">
              <a:solidFill>
                <a:srgbClr val="0000FF"/>
              </a:solidFill>
              <a:round/>
              <a:headEnd/>
              <a:tailEnd/>
            </a:ln>
          </p:spPr>
          <p:txBody>
            <a:bodyPr/>
            <a:lstStyle/>
            <a:p>
              <a:endParaRPr lang="en-US"/>
            </a:p>
          </p:txBody>
        </p:sp>
        <p:sp>
          <p:nvSpPr>
            <p:cNvPr id="50090" name="Line 96"/>
            <p:cNvSpPr>
              <a:spLocks noChangeShapeType="1"/>
            </p:cNvSpPr>
            <p:nvPr/>
          </p:nvSpPr>
          <p:spPr bwMode="auto">
            <a:xfrm>
              <a:off x="3706" y="2503"/>
              <a:ext cx="8" cy="2"/>
            </a:xfrm>
            <a:prstGeom prst="line">
              <a:avLst/>
            </a:prstGeom>
            <a:noFill/>
            <a:ln w="1588">
              <a:solidFill>
                <a:srgbClr val="0000FF"/>
              </a:solidFill>
              <a:round/>
              <a:headEnd/>
              <a:tailEnd/>
            </a:ln>
          </p:spPr>
          <p:txBody>
            <a:bodyPr/>
            <a:lstStyle/>
            <a:p>
              <a:endParaRPr lang="en-US"/>
            </a:p>
          </p:txBody>
        </p:sp>
        <p:sp>
          <p:nvSpPr>
            <p:cNvPr id="50091" name="Line 97"/>
            <p:cNvSpPr>
              <a:spLocks noChangeShapeType="1"/>
            </p:cNvSpPr>
            <p:nvPr/>
          </p:nvSpPr>
          <p:spPr bwMode="auto">
            <a:xfrm>
              <a:off x="3852" y="2199"/>
              <a:ext cx="1" cy="51"/>
            </a:xfrm>
            <a:prstGeom prst="line">
              <a:avLst/>
            </a:prstGeom>
            <a:noFill/>
            <a:ln w="1588">
              <a:solidFill>
                <a:srgbClr val="0000FF"/>
              </a:solidFill>
              <a:round/>
              <a:headEnd/>
              <a:tailEnd/>
            </a:ln>
          </p:spPr>
          <p:txBody>
            <a:bodyPr/>
            <a:lstStyle/>
            <a:p>
              <a:endParaRPr lang="en-US"/>
            </a:p>
          </p:txBody>
        </p:sp>
        <p:sp>
          <p:nvSpPr>
            <p:cNvPr id="50092" name="Line 98"/>
            <p:cNvSpPr>
              <a:spLocks noChangeShapeType="1"/>
            </p:cNvSpPr>
            <p:nvPr/>
          </p:nvSpPr>
          <p:spPr bwMode="auto">
            <a:xfrm>
              <a:off x="3849" y="2250"/>
              <a:ext cx="8" cy="2"/>
            </a:xfrm>
            <a:prstGeom prst="line">
              <a:avLst/>
            </a:prstGeom>
            <a:noFill/>
            <a:ln w="1588">
              <a:solidFill>
                <a:srgbClr val="0000FF"/>
              </a:solidFill>
              <a:round/>
              <a:headEnd/>
              <a:tailEnd/>
            </a:ln>
          </p:spPr>
          <p:txBody>
            <a:bodyPr/>
            <a:lstStyle/>
            <a:p>
              <a:endParaRPr lang="en-US"/>
            </a:p>
          </p:txBody>
        </p:sp>
        <p:sp>
          <p:nvSpPr>
            <p:cNvPr id="50093" name="Line 99"/>
            <p:cNvSpPr>
              <a:spLocks noChangeShapeType="1"/>
            </p:cNvSpPr>
            <p:nvPr/>
          </p:nvSpPr>
          <p:spPr bwMode="auto">
            <a:xfrm>
              <a:off x="3995" y="1974"/>
              <a:ext cx="1" cy="55"/>
            </a:xfrm>
            <a:prstGeom prst="line">
              <a:avLst/>
            </a:prstGeom>
            <a:noFill/>
            <a:ln w="1588">
              <a:solidFill>
                <a:srgbClr val="0000FF"/>
              </a:solidFill>
              <a:round/>
              <a:headEnd/>
              <a:tailEnd/>
            </a:ln>
          </p:spPr>
          <p:txBody>
            <a:bodyPr/>
            <a:lstStyle/>
            <a:p>
              <a:endParaRPr lang="en-US"/>
            </a:p>
          </p:txBody>
        </p:sp>
        <p:sp>
          <p:nvSpPr>
            <p:cNvPr id="50094" name="Line 100"/>
            <p:cNvSpPr>
              <a:spLocks noChangeShapeType="1"/>
            </p:cNvSpPr>
            <p:nvPr/>
          </p:nvSpPr>
          <p:spPr bwMode="auto">
            <a:xfrm>
              <a:off x="3991" y="2029"/>
              <a:ext cx="8" cy="1"/>
            </a:xfrm>
            <a:prstGeom prst="line">
              <a:avLst/>
            </a:prstGeom>
            <a:noFill/>
            <a:ln w="1588">
              <a:solidFill>
                <a:srgbClr val="0000FF"/>
              </a:solidFill>
              <a:round/>
              <a:headEnd/>
              <a:tailEnd/>
            </a:ln>
          </p:spPr>
          <p:txBody>
            <a:bodyPr/>
            <a:lstStyle/>
            <a:p>
              <a:endParaRPr lang="en-US"/>
            </a:p>
          </p:txBody>
        </p:sp>
        <p:sp>
          <p:nvSpPr>
            <p:cNvPr id="50095" name="Line 101"/>
            <p:cNvSpPr>
              <a:spLocks noChangeShapeType="1"/>
            </p:cNvSpPr>
            <p:nvPr/>
          </p:nvSpPr>
          <p:spPr bwMode="auto">
            <a:xfrm>
              <a:off x="4138" y="2022"/>
              <a:ext cx="2" cy="47"/>
            </a:xfrm>
            <a:prstGeom prst="line">
              <a:avLst/>
            </a:prstGeom>
            <a:noFill/>
            <a:ln w="1588">
              <a:solidFill>
                <a:srgbClr val="0000FF"/>
              </a:solidFill>
              <a:round/>
              <a:headEnd/>
              <a:tailEnd/>
            </a:ln>
          </p:spPr>
          <p:txBody>
            <a:bodyPr/>
            <a:lstStyle/>
            <a:p>
              <a:endParaRPr lang="en-US"/>
            </a:p>
          </p:txBody>
        </p:sp>
        <p:sp>
          <p:nvSpPr>
            <p:cNvPr id="50096" name="Line 102"/>
            <p:cNvSpPr>
              <a:spLocks noChangeShapeType="1"/>
            </p:cNvSpPr>
            <p:nvPr/>
          </p:nvSpPr>
          <p:spPr bwMode="auto">
            <a:xfrm>
              <a:off x="4134" y="2069"/>
              <a:ext cx="8" cy="1"/>
            </a:xfrm>
            <a:prstGeom prst="line">
              <a:avLst/>
            </a:prstGeom>
            <a:noFill/>
            <a:ln w="1588">
              <a:solidFill>
                <a:srgbClr val="0000FF"/>
              </a:solidFill>
              <a:round/>
              <a:headEnd/>
              <a:tailEnd/>
            </a:ln>
          </p:spPr>
          <p:txBody>
            <a:bodyPr/>
            <a:lstStyle/>
            <a:p>
              <a:endParaRPr lang="en-US"/>
            </a:p>
          </p:txBody>
        </p:sp>
        <p:sp>
          <p:nvSpPr>
            <p:cNvPr id="50097" name="Line 103"/>
            <p:cNvSpPr>
              <a:spLocks noChangeShapeType="1"/>
            </p:cNvSpPr>
            <p:nvPr/>
          </p:nvSpPr>
          <p:spPr bwMode="auto">
            <a:xfrm>
              <a:off x="4281" y="2336"/>
              <a:ext cx="1" cy="40"/>
            </a:xfrm>
            <a:prstGeom prst="line">
              <a:avLst/>
            </a:prstGeom>
            <a:noFill/>
            <a:ln w="1588">
              <a:solidFill>
                <a:srgbClr val="0000FF"/>
              </a:solidFill>
              <a:round/>
              <a:headEnd/>
              <a:tailEnd/>
            </a:ln>
          </p:spPr>
          <p:txBody>
            <a:bodyPr/>
            <a:lstStyle/>
            <a:p>
              <a:endParaRPr lang="en-US"/>
            </a:p>
          </p:txBody>
        </p:sp>
        <p:sp>
          <p:nvSpPr>
            <p:cNvPr id="50098" name="Line 104"/>
            <p:cNvSpPr>
              <a:spLocks noChangeShapeType="1"/>
            </p:cNvSpPr>
            <p:nvPr/>
          </p:nvSpPr>
          <p:spPr bwMode="auto">
            <a:xfrm>
              <a:off x="4276" y="2376"/>
              <a:ext cx="8" cy="1"/>
            </a:xfrm>
            <a:prstGeom prst="line">
              <a:avLst/>
            </a:prstGeom>
            <a:noFill/>
            <a:ln w="1588">
              <a:solidFill>
                <a:srgbClr val="0000FF"/>
              </a:solidFill>
              <a:round/>
              <a:headEnd/>
              <a:tailEnd/>
            </a:ln>
          </p:spPr>
          <p:txBody>
            <a:bodyPr/>
            <a:lstStyle/>
            <a:p>
              <a:endParaRPr lang="en-US"/>
            </a:p>
          </p:txBody>
        </p:sp>
        <p:sp>
          <p:nvSpPr>
            <p:cNvPr id="50099" name="Line 105"/>
            <p:cNvSpPr>
              <a:spLocks noChangeShapeType="1"/>
            </p:cNvSpPr>
            <p:nvPr/>
          </p:nvSpPr>
          <p:spPr bwMode="auto">
            <a:xfrm>
              <a:off x="4423" y="2643"/>
              <a:ext cx="2" cy="44"/>
            </a:xfrm>
            <a:prstGeom prst="line">
              <a:avLst/>
            </a:prstGeom>
            <a:noFill/>
            <a:ln w="1588">
              <a:solidFill>
                <a:srgbClr val="0000FF"/>
              </a:solidFill>
              <a:round/>
              <a:headEnd/>
              <a:tailEnd/>
            </a:ln>
          </p:spPr>
          <p:txBody>
            <a:bodyPr/>
            <a:lstStyle/>
            <a:p>
              <a:endParaRPr lang="en-US"/>
            </a:p>
          </p:txBody>
        </p:sp>
        <p:sp>
          <p:nvSpPr>
            <p:cNvPr id="50100" name="Line 106"/>
            <p:cNvSpPr>
              <a:spLocks noChangeShapeType="1"/>
            </p:cNvSpPr>
            <p:nvPr/>
          </p:nvSpPr>
          <p:spPr bwMode="auto">
            <a:xfrm>
              <a:off x="4419" y="2687"/>
              <a:ext cx="9" cy="1"/>
            </a:xfrm>
            <a:prstGeom prst="line">
              <a:avLst/>
            </a:prstGeom>
            <a:noFill/>
            <a:ln w="1588">
              <a:solidFill>
                <a:srgbClr val="0000FF"/>
              </a:solidFill>
              <a:round/>
              <a:headEnd/>
              <a:tailEnd/>
            </a:ln>
          </p:spPr>
          <p:txBody>
            <a:bodyPr/>
            <a:lstStyle/>
            <a:p>
              <a:endParaRPr lang="en-US"/>
            </a:p>
          </p:txBody>
        </p:sp>
        <p:sp>
          <p:nvSpPr>
            <p:cNvPr id="50101" name="Oval 107"/>
            <p:cNvSpPr>
              <a:spLocks noChangeArrowheads="1"/>
            </p:cNvSpPr>
            <p:nvPr/>
          </p:nvSpPr>
          <p:spPr bwMode="auto">
            <a:xfrm>
              <a:off x="3420" y="2763"/>
              <a:ext cx="8" cy="11"/>
            </a:xfrm>
            <a:prstGeom prst="ellipse">
              <a:avLst/>
            </a:prstGeom>
            <a:solidFill>
              <a:srgbClr val="FF0000"/>
            </a:solidFill>
            <a:ln w="1588">
              <a:solidFill>
                <a:srgbClr val="FF0000"/>
              </a:solidFill>
              <a:round/>
              <a:headEnd/>
              <a:tailEnd/>
            </a:ln>
          </p:spPr>
          <p:txBody>
            <a:bodyPr/>
            <a:lstStyle/>
            <a:p>
              <a:endParaRPr lang="en-US"/>
            </a:p>
          </p:txBody>
        </p:sp>
        <p:sp>
          <p:nvSpPr>
            <p:cNvPr id="50102" name="Oval 108"/>
            <p:cNvSpPr>
              <a:spLocks noChangeArrowheads="1"/>
            </p:cNvSpPr>
            <p:nvPr/>
          </p:nvSpPr>
          <p:spPr bwMode="auto">
            <a:xfrm>
              <a:off x="3564" y="2735"/>
              <a:ext cx="8" cy="12"/>
            </a:xfrm>
            <a:prstGeom prst="ellipse">
              <a:avLst/>
            </a:prstGeom>
            <a:solidFill>
              <a:srgbClr val="FF0000"/>
            </a:solidFill>
            <a:ln w="1588">
              <a:solidFill>
                <a:srgbClr val="FF0000"/>
              </a:solidFill>
              <a:round/>
              <a:headEnd/>
              <a:tailEnd/>
            </a:ln>
          </p:spPr>
          <p:txBody>
            <a:bodyPr/>
            <a:lstStyle/>
            <a:p>
              <a:endParaRPr lang="en-US"/>
            </a:p>
          </p:txBody>
        </p:sp>
        <p:sp>
          <p:nvSpPr>
            <p:cNvPr id="50103" name="Oval 109"/>
            <p:cNvSpPr>
              <a:spLocks noChangeArrowheads="1"/>
            </p:cNvSpPr>
            <p:nvPr/>
          </p:nvSpPr>
          <p:spPr bwMode="auto">
            <a:xfrm>
              <a:off x="3706" y="2581"/>
              <a:ext cx="8" cy="12"/>
            </a:xfrm>
            <a:prstGeom prst="ellipse">
              <a:avLst/>
            </a:prstGeom>
            <a:solidFill>
              <a:srgbClr val="FF0000"/>
            </a:solidFill>
            <a:ln w="1588">
              <a:solidFill>
                <a:srgbClr val="FF0000"/>
              </a:solidFill>
              <a:round/>
              <a:headEnd/>
              <a:tailEnd/>
            </a:ln>
          </p:spPr>
          <p:txBody>
            <a:bodyPr/>
            <a:lstStyle/>
            <a:p>
              <a:endParaRPr lang="en-US"/>
            </a:p>
          </p:txBody>
        </p:sp>
        <p:sp>
          <p:nvSpPr>
            <p:cNvPr id="50104" name="Oval 110"/>
            <p:cNvSpPr>
              <a:spLocks noChangeArrowheads="1"/>
            </p:cNvSpPr>
            <p:nvPr/>
          </p:nvSpPr>
          <p:spPr bwMode="auto">
            <a:xfrm>
              <a:off x="3849" y="2322"/>
              <a:ext cx="8" cy="12"/>
            </a:xfrm>
            <a:prstGeom prst="ellipse">
              <a:avLst/>
            </a:prstGeom>
            <a:solidFill>
              <a:srgbClr val="FF0000"/>
            </a:solidFill>
            <a:ln w="1588">
              <a:solidFill>
                <a:srgbClr val="FF0000"/>
              </a:solidFill>
              <a:round/>
              <a:headEnd/>
              <a:tailEnd/>
            </a:ln>
          </p:spPr>
          <p:txBody>
            <a:bodyPr/>
            <a:lstStyle/>
            <a:p>
              <a:endParaRPr lang="en-US"/>
            </a:p>
          </p:txBody>
        </p:sp>
        <p:sp>
          <p:nvSpPr>
            <p:cNvPr id="50105" name="Oval 111"/>
            <p:cNvSpPr>
              <a:spLocks noChangeArrowheads="1"/>
            </p:cNvSpPr>
            <p:nvPr/>
          </p:nvSpPr>
          <p:spPr bwMode="auto">
            <a:xfrm>
              <a:off x="3991" y="2099"/>
              <a:ext cx="8" cy="13"/>
            </a:xfrm>
            <a:prstGeom prst="ellipse">
              <a:avLst/>
            </a:prstGeom>
            <a:solidFill>
              <a:srgbClr val="FF0000"/>
            </a:solidFill>
            <a:ln w="1588">
              <a:solidFill>
                <a:srgbClr val="FF0000"/>
              </a:solidFill>
              <a:round/>
              <a:headEnd/>
              <a:tailEnd/>
            </a:ln>
          </p:spPr>
          <p:txBody>
            <a:bodyPr/>
            <a:lstStyle/>
            <a:p>
              <a:endParaRPr lang="en-US"/>
            </a:p>
          </p:txBody>
        </p:sp>
        <p:sp>
          <p:nvSpPr>
            <p:cNvPr id="50106" name="Oval 112"/>
            <p:cNvSpPr>
              <a:spLocks noChangeArrowheads="1"/>
            </p:cNvSpPr>
            <p:nvPr/>
          </p:nvSpPr>
          <p:spPr bwMode="auto">
            <a:xfrm>
              <a:off x="4134" y="2124"/>
              <a:ext cx="8" cy="13"/>
            </a:xfrm>
            <a:prstGeom prst="ellipse">
              <a:avLst/>
            </a:prstGeom>
            <a:solidFill>
              <a:srgbClr val="FF0000"/>
            </a:solidFill>
            <a:ln w="1588">
              <a:solidFill>
                <a:srgbClr val="FF0000"/>
              </a:solidFill>
              <a:round/>
              <a:headEnd/>
              <a:tailEnd/>
            </a:ln>
          </p:spPr>
          <p:txBody>
            <a:bodyPr/>
            <a:lstStyle/>
            <a:p>
              <a:endParaRPr lang="en-US"/>
            </a:p>
          </p:txBody>
        </p:sp>
        <p:sp>
          <p:nvSpPr>
            <p:cNvPr id="50107" name="Oval 113"/>
            <p:cNvSpPr>
              <a:spLocks noChangeArrowheads="1"/>
            </p:cNvSpPr>
            <p:nvPr/>
          </p:nvSpPr>
          <p:spPr bwMode="auto">
            <a:xfrm>
              <a:off x="4276" y="2355"/>
              <a:ext cx="8" cy="13"/>
            </a:xfrm>
            <a:prstGeom prst="ellipse">
              <a:avLst/>
            </a:prstGeom>
            <a:solidFill>
              <a:srgbClr val="FF0000"/>
            </a:solidFill>
            <a:ln w="1588">
              <a:solidFill>
                <a:srgbClr val="FF0000"/>
              </a:solidFill>
              <a:round/>
              <a:headEnd/>
              <a:tailEnd/>
            </a:ln>
          </p:spPr>
          <p:txBody>
            <a:bodyPr/>
            <a:lstStyle/>
            <a:p>
              <a:endParaRPr lang="en-US"/>
            </a:p>
          </p:txBody>
        </p:sp>
        <p:sp>
          <p:nvSpPr>
            <p:cNvPr id="50108" name="Oval 114"/>
            <p:cNvSpPr>
              <a:spLocks noChangeArrowheads="1"/>
            </p:cNvSpPr>
            <p:nvPr/>
          </p:nvSpPr>
          <p:spPr bwMode="auto">
            <a:xfrm>
              <a:off x="4419" y="2615"/>
              <a:ext cx="8" cy="11"/>
            </a:xfrm>
            <a:prstGeom prst="ellipse">
              <a:avLst/>
            </a:prstGeom>
            <a:solidFill>
              <a:srgbClr val="FF0000"/>
            </a:solidFill>
            <a:ln w="1588">
              <a:solidFill>
                <a:srgbClr val="FF0000"/>
              </a:solidFill>
              <a:round/>
              <a:headEnd/>
              <a:tailEnd/>
            </a:ln>
          </p:spPr>
          <p:txBody>
            <a:bodyPr/>
            <a:lstStyle/>
            <a:p>
              <a:endParaRPr lang="en-US"/>
            </a:p>
          </p:txBody>
        </p:sp>
        <p:sp>
          <p:nvSpPr>
            <p:cNvPr id="50109" name="Oval 115"/>
            <p:cNvSpPr>
              <a:spLocks noChangeArrowheads="1"/>
            </p:cNvSpPr>
            <p:nvPr/>
          </p:nvSpPr>
          <p:spPr bwMode="auto">
            <a:xfrm>
              <a:off x="3420" y="2795"/>
              <a:ext cx="8" cy="12"/>
            </a:xfrm>
            <a:prstGeom prst="ellipse">
              <a:avLst/>
            </a:prstGeom>
            <a:solidFill>
              <a:srgbClr val="00FF00"/>
            </a:solidFill>
            <a:ln w="1588">
              <a:solidFill>
                <a:srgbClr val="00FF00"/>
              </a:solidFill>
              <a:round/>
              <a:headEnd/>
              <a:tailEnd/>
            </a:ln>
          </p:spPr>
          <p:txBody>
            <a:bodyPr/>
            <a:lstStyle/>
            <a:p>
              <a:endParaRPr lang="en-US"/>
            </a:p>
          </p:txBody>
        </p:sp>
        <p:sp>
          <p:nvSpPr>
            <p:cNvPr id="50110" name="Oval 116"/>
            <p:cNvSpPr>
              <a:spLocks noChangeArrowheads="1"/>
            </p:cNvSpPr>
            <p:nvPr/>
          </p:nvSpPr>
          <p:spPr bwMode="auto">
            <a:xfrm>
              <a:off x="3564" y="2702"/>
              <a:ext cx="8" cy="11"/>
            </a:xfrm>
            <a:prstGeom prst="ellipse">
              <a:avLst/>
            </a:prstGeom>
            <a:solidFill>
              <a:srgbClr val="00FF00"/>
            </a:solidFill>
            <a:ln w="1588">
              <a:solidFill>
                <a:srgbClr val="00FF00"/>
              </a:solidFill>
              <a:round/>
              <a:headEnd/>
              <a:tailEnd/>
            </a:ln>
          </p:spPr>
          <p:txBody>
            <a:bodyPr/>
            <a:lstStyle/>
            <a:p>
              <a:endParaRPr lang="en-US"/>
            </a:p>
          </p:txBody>
        </p:sp>
        <p:sp>
          <p:nvSpPr>
            <p:cNvPr id="50111" name="Oval 117"/>
            <p:cNvSpPr>
              <a:spLocks noChangeArrowheads="1"/>
            </p:cNvSpPr>
            <p:nvPr/>
          </p:nvSpPr>
          <p:spPr bwMode="auto">
            <a:xfrm>
              <a:off x="3706" y="2550"/>
              <a:ext cx="8" cy="13"/>
            </a:xfrm>
            <a:prstGeom prst="ellipse">
              <a:avLst/>
            </a:prstGeom>
            <a:solidFill>
              <a:srgbClr val="00FF00"/>
            </a:solidFill>
            <a:ln w="1588">
              <a:solidFill>
                <a:srgbClr val="00FF00"/>
              </a:solidFill>
              <a:round/>
              <a:headEnd/>
              <a:tailEnd/>
            </a:ln>
          </p:spPr>
          <p:txBody>
            <a:bodyPr/>
            <a:lstStyle/>
            <a:p>
              <a:endParaRPr lang="en-US"/>
            </a:p>
          </p:txBody>
        </p:sp>
        <p:sp>
          <p:nvSpPr>
            <p:cNvPr id="50112" name="Oval 118"/>
            <p:cNvSpPr>
              <a:spLocks noChangeArrowheads="1"/>
            </p:cNvSpPr>
            <p:nvPr/>
          </p:nvSpPr>
          <p:spPr bwMode="auto">
            <a:xfrm>
              <a:off x="3849" y="2289"/>
              <a:ext cx="8" cy="12"/>
            </a:xfrm>
            <a:prstGeom prst="ellipse">
              <a:avLst/>
            </a:prstGeom>
            <a:solidFill>
              <a:srgbClr val="00FF00"/>
            </a:solidFill>
            <a:ln w="1588">
              <a:solidFill>
                <a:srgbClr val="00FF00"/>
              </a:solidFill>
              <a:round/>
              <a:headEnd/>
              <a:tailEnd/>
            </a:ln>
          </p:spPr>
          <p:txBody>
            <a:bodyPr/>
            <a:lstStyle/>
            <a:p>
              <a:endParaRPr lang="en-US"/>
            </a:p>
          </p:txBody>
        </p:sp>
        <p:sp>
          <p:nvSpPr>
            <p:cNvPr id="50113" name="Oval 119"/>
            <p:cNvSpPr>
              <a:spLocks noChangeArrowheads="1"/>
            </p:cNvSpPr>
            <p:nvPr/>
          </p:nvSpPr>
          <p:spPr bwMode="auto">
            <a:xfrm>
              <a:off x="3991" y="2066"/>
              <a:ext cx="8" cy="13"/>
            </a:xfrm>
            <a:prstGeom prst="ellipse">
              <a:avLst/>
            </a:prstGeom>
            <a:solidFill>
              <a:srgbClr val="00FF00"/>
            </a:solidFill>
            <a:ln w="1588">
              <a:solidFill>
                <a:srgbClr val="00FF00"/>
              </a:solidFill>
              <a:round/>
              <a:headEnd/>
              <a:tailEnd/>
            </a:ln>
          </p:spPr>
          <p:txBody>
            <a:bodyPr/>
            <a:lstStyle/>
            <a:p>
              <a:endParaRPr lang="en-US"/>
            </a:p>
          </p:txBody>
        </p:sp>
        <p:sp>
          <p:nvSpPr>
            <p:cNvPr id="50114" name="Oval 120"/>
            <p:cNvSpPr>
              <a:spLocks noChangeArrowheads="1"/>
            </p:cNvSpPr>
            <p:nvPr/>
          </p:nvSpPr>
          <p:spPr bwMode="auto">
            <a:xfrm>
              <a:off x="4134" y="2079"/>
              <a:ext cx="8" cy="12"/>
            </a:xfrm>
            <a:prstGeom prst="ellipse">
              <a:avLst/>
            </a:prstGeom>
            <a:solidFill>
              <a:srgbClr val="00FF00"/>
            </a:solidFill>
            <a:ln w="1588">
              <a:solidFill>
                <a:srgbClr val="00FF00"/>
              </a:solidFill>
              <a:round/>
              <a:headEnd/>
              <a:tailEnd/>
            </a:ln>
          </p:spPr>
          <p:txBody>
            <a:bodyPr/>
            <a:lstStyle/>
            <a:p>
              <a:endParaRPr lang="en-US"/>
            </a:p>
          </p:txBody>
        </p:sp>
        <p:sp>
          <p:nvSpPr>
            <p:cNvPr id="50115" name="Oval 121"/>
            <p:cNvSpPr>
              <a:spLocks noChangeArrowheads="1"/>
            </p:cNvSpPr>
            <p:nvPr/>
          </p:nvSpPr>
          <p:spPr bwMode="auto">
            <a:xfrm>
              <a:off x="4276" y="2361"/>
              <a:ext cx="8" cy="11"/>
            </a:xfrm>
            <a:prstGeom prst="ellipse">
              <a:avLst/>
            </a:prstGeom>
            <a:solidFill>
              <a:srgbClr val="00FF00"/>
            </a:solidFill>
            <a:ln w="1588">
              <a:solidFill>
                <a:srgbClr val="00FF00"/>
              </a:solidFill>
              <a:round/>
              <a:headEnd/>
              <a:tailEnd/>
            </a:ln>
          </p:spPr>
          <p:txBody>
            <a:bodyPr/>
            <a:lstStyle/>
            <a:p>
              <a:endParaRPr lang="en-US"/>
            </a:p>
          </p:txBody>
        </p:sp>
        <p:sp>
          <p:nvSpPr>
            <p:cNvPr id="50116" name="Oval 122"/>
            <p:cNvSpPr>
              <a:spLocks noChangeArrowheads="1"/>
            </p:cNvSpPr>
            <p:nvPr/>
          </p:nvSpPr>
          <p:spPr bwMode="auto">
            <a:xfrm>
              <a:off x="4419" y="2680"/>
              <a:ext cx="8" cy="11"/>
            </a:xfrm>
            <a:prstGeom prst="ellipse">
              <a:avLst/>
            </a:prstGeom>
            <a:solidFill>
              <a:srgbClr val="00FF00"/>
            </a:solidFill>
            <a:ln w="1588">
              <a:solidFill>
                <a:srgbClr val="00FF00"/>
              </a:solidFill>
              <a:round/>
              <a:headEnd/>
              <a:tailEnd/>
            </a:ln>
          </p:spPr>
          <p:txBody>
            <a:bodyPr/>
            <a:lstStyle/>
            <a:p>
              <a:endParaRPr lang="en-US"/>
            </a:p>
          </p:txBody>
        </p:sp>
        <p:sp>
          <p:nvSpPr>
            <p:cNvPr id="50117" name="Oval 123"/>
            <p:cNvSpPr>
              <a:spLocks noChangeArrowheads="1"/>
            </p:cNvSpPr>
            <p:nvPr/>
          </p:nvSpPr>
          <p:spPr bwMode="auto">
            <a:xfrm>
              <a:off x="3420" y="2763"/>
              <a:ext cx="8" cy="13"/>
            </a:xfrm>
            <a:prstGeom prst="ellipse">
              <a:avLst/>
            </a:prstGeom>
            <a:solidFill>
              <a:srgbClr val="0000FF"/>
            </a:solidFill>
            <a:ln w="1588">
              <a:solidFill>
                <a:srgbClr val="0000FF"/>
              </a:solidFill>
              <a:round/>
              <a:headEnd/>
              <a:tailEnd/>
            </a:ln>
          </p:spPr>
          <p:txBody>
            <a:bodyPr/>
            <a:lstStyle/>
            <a:p>
              <a:endParaRPr lang="en-US"/>
            </a:p>
          </p:txBody>
        </p:sp>
        <p:sp>
          <p:nvSpPr>
            <p:cNvPr id="50118" name="Oval 124"/>
            <p:cNvSpPr>
              <a:spLocks noChangeArrowheads="1"/>
            </p:cNvSpPr>
            <p:nvPr/>
          </p:nvSpPr>
          <p:spPr bwMode="auto">
            <a:xfrm>
              <a:off x="3564" y="2734"/>
              <a:ext cx="8" cy="11"/>
            </a:xfrm>
            <a:prstGeom prst="ellipse">
              <a:avLst/>
            </a:prstGeom>
            <a:solidFill>
              <a:srgbClr val="0000FF"/>
            </a:solidFill>
            <a:ln w="1588">
              <a:solidFill>
                <a:srgbClr val="0000FF"/>
              </a:solidFill>
              <a:round/>
              <a:headEnd/>
              <a:tailEnd/>
            </a:ln>
          </p:spPr>
          <p:txBody>
            <a:bodyPr/>
            <a:lstStyle/>
            <a:p>
              <a:endParaRPr lang="en-US"/>
            </a:p>
          </p:txBody>
        </p:sp>
        <p:sp>
          <p:nvSpPr>
            <p:cNvPr id="50119" name="Oval 125"/>
            <p:cNvSpPr>
              <a:spLocks noChangeArrowheads="1"/>
            </p:cNvSpPr>
            <p:nvPr/>
          </p:nvSpPr>
          <p:spPr bwMode="auto">
            <a:xfrm>
              <a:off x="3706" y="2458"/>
              <a:ext cx="8" cy="11"/>
            </a:xfrm>
            <a:prstGeom prst="ellipse">
              <a:avLst/>
            </a:prstGeom>
            <a:solidFill>
              <a:srgbClr val="0000FF"/>
            </a:solidFill>
            <a:ln w="1588">
              <a:solidFill>
                <a:srgbClr val="0000FF"/>
              </a:solidFill>
              <a:round/>
              <a:headEnd/>
              <a:tailEnd/>
            </a:ln>
          </p:spPr>
          <p:txBody>
            <a:bodyPr/>
            <a:lstStyle/>
            <a:p>
              <a:endParaRPr lang="en-US"/>
            </a:p>
          </p:txBody>
        </p:sp>
        <p:sp>
          <p:nvSpPr>
            <p:cNvPr id="50120" name="Oval 126"/>
            <p:cNvSpPr>
              <a:spLocks noChangeArrowheads="1"/>
            </p:cNvSpPr>
            <p:nvPr/>
          </p:nvSpPr>
          <p:spPr bwMode="auto">
            <a:xfrm>
              <a:off x="3849" y="2193"/>
              <a:ext cx="8" cy="13"/>
            </a:xfrm>
            <a:prstGeom prst="ellipse">
              <a:avLst/>
            </a:prstGeom>
            <a:solidFill>
              <a:srgbClr val="0000FF"/>
            </a:solidFill>
            <a:ln w="1588">
              <a:solidFill>
                <a:srgbClr val="0000FF"/>
              </a:solidFill>
              <a:round/>
              <a:headEnd/>
              <a:tailEnd/>
            </a:ln>
          </p:spPr>
          <p:txBody>
            <a:bodyPr/>
            <a:lstStyle/>
            <a:p>
              <a:endParaRPr lang="en-US"/>
            </a:p>
          </p:txBody>
        </p:sp>
        <p:sp>
          <p:nvSpPr>
            <p:cNvPr id="50121" name="Oval 127"/>
            <p:cNvSpPr>
              <a:spLocks noChangeArrowheads="1"/>
            </p:cNvSpPr>
            <p:nvPr/>
          </p:nvSpPr>
          <p:spPr bwMode="auto">
            <a:xfrm>
              <a:off x="3991" y="1967"/>
              <a:ext cx="8" cy="12"/>
            </a:xfrm>
            <a:prstGeom prst="ellipse">
              <a:avLst/>
            </a:prstGeom>
            <a:solidFill>
              <a:srgbClr val="0000FF"/>
            </a:solidFill>
            <a:ln w="1588">
              <a:solidFill>
                <a:srgbClr val="0000FF"/>
              </a:solidFill>
              <a:round/>
              <a:headEnd/>
              <a:tailEnd/>
            </a:ln>
          </p:spPr>
          <p:txBody>
            <a:bodyPr/>
            <a:lstStyle/>
            <a:p>
              <a:endParaRPr lang="en-US"/>
            </a:p>
          </p:txBody>
        </p:sp>
        <p:sp>
          <p:nvSpPr>
            <p:cNvPr id="50122" name="Oval 128"/>
            <p:cNvSpPr>
              <a:spLocks noChangeArrowheads="1"/>
            </p:cNvSpPr>
            <p:nvPr/>
          </p:nvSpPr>
          <p:spPr bwMode="auto">
            <a:xfrm>
              <a:off x="4134" y="2016"/>
              <a:ext cx="8" cy="13"/>
            </a:xfrm>
            <a:prstGeom prst="ellipse">
              <a:avLst/>
            </a:prstGeom>
            <a:solidFill>
              <a:srgbClr val="0000FF"/>
            </a:solidFill>
            <a:ln w="1588">
              <a:solidFill>
                <a:srgbClr val="0000FF"/>
              </a:solidFill>
              <a:round/>
              <a:headEnd/>
              <a:tailEnd/>
            </a:ln>
          </p:spPr>
          <p:txBody>
            <a:bodyPr/>
            <a:lstStyle/>
            <a:p>
              <a:endParaRPr lang="en-US"/>
            </a:p>
          </p:txBody>
        </p:sp>
        <p:sp>
          <p:nvSpPr>
            <p:cNvPr id="50123" name="Oval 129"/>
            <p:cNvSpPr>
              <a:spLocks noChangeArrowheads="1"/>
            </p:cNvSpPr>
            <p:nvPr/>
          </p:nvSpPr>
          <p:spPr bwMode="auto">
            <a:xfrm>
              <a:off x="4276" y="2330"/>
              <a:ext cx="8" cy="13"/>
            </a:xfrm>
            <a:prstGeom prst="ellipse">
              <a:avLst/>
            </a:prstGeom>
            <a:solidFill>
              <a:srgbClr val="0000FF"/>
            </a:solidFill>
            <a:ln w="1588">
              <a:solidFill>
                <a:srgbClr val="0000FF"/>
              </a:solidFill>
              <a:round/>
              <a:headEnd/>
              <a:tailEnd/>
            </a:ln>
          </p:spPr>
          <p:txBody>
            <a:bodyPr/>
            <a:lstStyle/>
            <a:p>
              <a:endParaRPr lang="en-US"/>
            </a:p>
          </p:txBody>
        </p:sp>
        <p:sp>
          <p:nvSpPr>
            <p:cNvPr id="50124" name="Oval 130"/>
            <p:cNvSpPr>
              <a:spLocks noChangeArrowheads="1"/>
            </p:cNvSpPr>
            <p:nvPr/>
          </p:nvSpPr>
          <p:spPr bwMode="auto">
            <a:xfrm>
              <a:off x="4419" y="2636"/>
              <a:ext cx="8" cy="12"/>
            </a:xfrm>
            <a:prstGeom prst="ellipse">
              <a:avLst/>
            </a:prstGeom>
            <a:solidFill>
              <a:srgbClr val="0000FF"/>
            </a:solidFill>
            <a:ln w="1588">
              <a:solidFill>
                <a:srgbClr val="0000FF"/>
              </a:solidFill>
              <a:round/>
              <a:headEnd/>
              <a:tailEnd/>
            </a:ln>
          </p:spPr>
          <p:txBody>
            <a:bodyPr/>
            <a:lstStyle/>
            <a:p>
              <a:endParaRPr lang="en-US"/>
            </a:p>
          </p:txBody>
        </p:sp>
      </p:grpSp>
      <p:grpSp>
        <p:nvGrpSpPr>
          <p:cNvPr id="49172" name="Group 131"/>
          <p:cNvGrpSpPr>
            <a:grpSpLocks/>
          </p:cNvGrpSpPr>
          <p:nvPr/>
        </p:nvGrpSpPr>
        <p:grpSpPr bwMode="auto">
          <a:xfrm>
            <a:off x="3043238" y="1579563"/>
            <a:ext cx="1584325" cy="1600200"/>
            <a:chOff x="3425" y="1892"/>
            <a:chExt cx="998" cy="1008"/>
          </a:xfrm>
        </p:grpSpPr>
        <p:sp>
          <p:nvSpPr>
            <p:cNvPr id="49984" name="Freeform 132"/>
            <p:cNvSpPr>
              <a:spLocks/>
            </p:cNvSpPr>
            <p:nvPr/>
          </p:nvSpPr>
          <p:spPr bwMode="auto">
            <a:xfrm>
              <a:off x="3425" y="1892"/>
              <a:ext cx="998" cy="1007"/>
            </a:xfrm>
            <a:custGeom>
              <a:avLst/>
              <a:gdLst>
                <a:gd name="T0" fmla="*/ 0 w 3295"/>
                <a:gd name="T1" fmla="*/ 0 h 2215"/>
                <a:gd name="T2" fmla="*/ 28 w 3295"/>
                <a:gd name="T3" fmla="*/ 0 h 2215"/>
                <a:gd name="T4" fmla="*/ 28 w 3295"/>
                <a:gd name="T5" fmla="*/ 95 h 2215"/>
                <a:gd name="T6" fmla="*/ 0 w 3295"/>
                <a:gd name="T7" fmla="*/ 95 h 2215"/>
                <a:gd name="T8" fmla="*/ 0 w 3295"/>
                <a:gd name="T9" fmla="*/ 0 h 2215"/>
                <a:gd name="T10" fmla="*/ 0 w 3295"/>
                <a:gd name="T11" fmla="*/ 95 h 2215"/>
                <a:gd name="T12" fmla="*/ 0 w 3295"/>
                <a:gd name="T13" fmla="*/ 95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985" name="Group 133"/>
            <p:cNvGrpSpPr>
              <a:grpSpLocks/>
            </p:cNvGrpSpPr>
            <p:nvPr/>
          </p:nvGrpSpPr>
          <p:grpSpPr bwMode="auto">
            <a:xfrm>
              <a:off x="3430" y="2036"/>
              <a:ext cx="12" cy="720"/>
              <a:chOff x="3024" y="2036"/>
              <a:chExt cx="12" cy="720"/>
            </a:xfrm>
          </p:grpSpPr>
          <p:sp>
            <p:nvSpPr>
              <p:cNvPr id="50008" name="Line 134"/>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50009" name="Line 135"/>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50010" name="Line 136"/>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50011" name="Line 137"/>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50012" name="Line 138"/>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50013" name="Line 139"/>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986" name="Line 140"/>
            <p:cNvSpPr>
              <a:spLocks noChangeShapeType="1"/>
            </p:cNvSpPr>
            <p:nvPr/>
          </p:nvSpPr>
          <p:spPr bwMode="auto">
            <a:xfrm>
              <a:off x="3425" y="2899"/>
              <a:ext cx="998" cy="1"/>
            </a:xfrm>
            <a:prstGeom prst="line">
              <a:avLst/>
            </a:prstGeom>
            <a:noFill/>
            <a:ln w="0">
              <a:solidFill>
                <a:srgbClr val="000000"/>
              </a:solidFill>
              <a:round/>
              <a:headEnd/>
              <a:tailEnd/>
            </a:ln>
          </p:spPr>
          <p:txBody>
            <a:bodyPr/>
            <a:lstStyle/>
            <a:p>
              <a:endParaRPr lang="en-US"/>
            </a:p>
          </p:txBody>
        </p:sp>
        <p:grpSp>
          <p:nvGrpSpPr>
            <p:cNvPr id="49987" name="Group 141"/>
            <p:cNvGrpSpPr>
              <a:grpSpLocks/>
            </p:cNvGrpSpPr>
            <p:nvPr/>
          </p:nvGrpSpPr>
          <p:grpSpPr bwMode="auto">
            <a:xfrm>
              <a:off x="3567" y="2878"/>
              <a:ext cx="715" cy="17"/>
              <a:chOff x="3567" y="2892"/>
              <a:chExt cx="715" cy="7"/>
            </a:xfrm>
          </p:grpSpPr>
          <p:sp>
            <p:nvSpPr>
              <p:cNvPr id="50002" name="Line 142"/>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50003" name="Line 143"/>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50004" name="Line 144"/>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50005" name="Line 145"/>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50006" name="Line 146"/>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50007" name="Line 147"/>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988" name="Group 148"/>
            <p:cNvGrpSpPr>
              <a:grpSpLocks/>
            </p:cNvGrpSpPr>
            <p:nvPr/>
          </p:nvGrpSpPr>
          <p:grpSpPr bwMode="auto">
            <a:xfrm>
              <a:off x="4411" y="2037"/>
              <a:ext cx="12" cy="720"/>
              <a:chOff x="3024" y="2036"/>
              <a:chExt cx="12" cy="720"/>
            </a:xfrm>
          </p:grpSpPr>
          <p:sp>
            <p:nvSpPr>
              <p:cNvPr id="49996" name="Line 149"/>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997" name="Line 150"/>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998" name="Line 151"/>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999" name="Line 152"/>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50000" name="Line 153"/>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50001" name="Line 154"/>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989" name="Group 155"/>
            <p:cNvGrpSpPr>
              <a:grpSpLocks/>
            </p:cNvGrpSpPr>
            <p:nvPr/>
          </p:nvGrpSpPr>
          <p:grpSpPr bwMode="auto">
            <a:xfrm>
              <a:off x="3566" y="1893"/>
              <a:ext cx="715" cy="17"/>
              <a:chOff x="3567" y="2892"/>
              <a:chExt cx="715" cy="7"/>
            </a:xfrm>
          </p:grpSpPr>
          <p:sp>
            <p:nvSpPr>
              <p:cNvPr id="49990" name="Line 156"/>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991" name="Line 157"/>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992" name="Line 158"/>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993" name="Line 159"/>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994" name="Line 160"/>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995" name="Line 161"/>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grpSp>
        <p:nvGrpSpPr>
          <p:cNvPr id="49173" name="Group 162"/>
          <p:cNvGrpSpPr>
            <a:grpSpLocks/>
          </p:cNvGrpSpPr>
          <p:nvPr/>
        </p:nvGrpSpPr>
        <p:grpSpPr bwMode="auto">
          <a:xfrm>
            <a:off x="8037513" y="4486275"/>
            <a:ext cx="725487" cy="695325"/>
            <a:chOff x="5063" y="2634"/>
            <a:chExt cx="457" cy="438"/>
          </a:xfrm>
        </p:grpSpPr>
        <p:grpSp>
          <p:nvGrpSpPr>
            <p:cNvPr id="49979" name="Group 163"/>
            <p:cNvGrpSpPr>
              <a:grpSpLocks/>
            </p:cNvGrpSpPr>
            <p:nvPr/>
          </p:nvGrpSpPr>
          <p:grpSpPr bwMode="auto">
            <a:xfrm>
              <a:off x="5360" y="2634"/>
              <a:ext cx="144" cy="294"/>
              <a:chOff x="4848" y="3262"/>
              <a:chExt cx="144" cy="338"/>
            </a:xfrm>
          </p:grpSpPr>
          <p:sp>
            <p:nvSpPr>
              <p:cNvPr id="49982" name="Line 164"/>
              <p:cNvSpPr>
                <a:spLocks noChangeShapeType="1"/>
              </p:cNvSpPr>
              <p:nvPr/>
            </p:nvSpPr>
            <p:spPr bwMode="auto">
              <a:xfrm>
                <a:off x="4848" y="3600"/>
                <a:ext cx="144" cy="0"/>
              </a:xfrm>
              <a:prstGeom prst="line">
                <a:avLst/>
              </a:prstGeom>
              <a:noFill/>
              <a:ln w="9525">
                <a:solidFill>
                  <a:schemeClr val="tx1"/>
                </a:solidFill>
                <a:round/>
                <a:headEnd/>
                <a:tailEnd/>
              </a:ln>
            </p:spPr>
            <p:txBody>
              <a:bodyPr/>
              <a:lstStyle/>
              <a:p>
                <a:endParaRPr lang="en-US"/>
              </a:p>
            </p:txBody>
          </p:sp>
          <p:sp>
            <p:nvSpPr>
              <p:cNvPr id="49983" name="Line 165"/>
              <p:cNvSpPr>
                <a:spLocks noChangeShapeType="1"/>
              </p:cNvSpPr>
              <p:nvPr/>
            </p:nvSpPr>
            <p:spPr bwMode="auto">
              <a:xfrm flipV="1">
                <a:off x="4848" y="3262"/>
                <a:ext cx="0" cy="338"/>
              </a:xfrm>
              <a:prstGeom prst="line">
                <a:avLst/>
              </a:prstGeom>
              <a:noFill/>
              <a:ln w="9525">
                <a:solidFill>
                  <a:schemeClr val="tx1"/>
                </a:solidFill>
                <a:round/>
                <a:headEnd/>
                <a:tailEnd/>
              </a:ln>
            </p:spPr>
            <p:txBody>
              <a:bodyPr/>
              <a:lstStyle/>
              <a:p>
                <a:endParaRPr lang="en-US"/>
              </a:p>
            </p:txBody>
          </p:sp>
        </p:grpSp>
        <p:sp>
          <p:nvSpPr>
            <p:cNvPr id="49980" name="Text Box 166"/>
            <p:cNvSpPr txBox="1">
              <a:spLocks noChangeArrowheads="1"/>
            </p:cNvSpPr>
            <p:nvPr/>
          </p:nvSpPr>
          <p:spPr bwMode="auto">
            <a:xfrm>
              <a:off x="5063" y="2637"/>
              <a:ext cx="332" cy="173"/>
            </a:xfrm>
            <a:prstGeom prst="rect">
              <a:avLst/>
            </a:prstGeom>
            <a:noFill/>
            <a:ln w="9525">
              <a:noFill/>
              <a:miter lim="800000"/>
              <a:headEnd/>
              <a:tailEnd/>
            </a:ln>
          </p:spPr>
          <p:txBody>
            <a:bodyPr wrap="none">
              <a:spAutoFit/>
            </a:bodyPr>
            <a:lstStyle/>
            <a:p>
              <a:pPr algn="r"/>
              <a:r>
                <a:rPr lang="en-US" sz="1200" b="1">
                  <a:latin typeface="Times" charset="0"/>
                </a:rPr>
                <a:t>0.4%</a:t>
              </a:r>
            </a:p>
          </p:txBody>
        </p:sp>
        <p:sp>
          <p:nvSpPr>
            <p:cNvPr id="49981" name="Text Box 167"/>
            <p:cNvSpPr txBox="1">
              <a:spLocks noChangeArrowheads="1"/>
            </p:cNvSpPr>
            <p:nvPr/>
          </p:nvSpPr>
          <p:spPr bwMode="auto">
            <a:xfrm>
              <a:off x="5319" y="2899"/>
              <a:ext cx="201" cy="173"/>
            </a:xfrm>
            <a:prstGeom prst="rect">
              <a:avLst/>
            </a:prstGeom>
            <a:noFill/>
            <a:ln w="9525">
              <a:noFill/>
              <a:miter lim="800000"/>
              <a:headEnd/>
              <a:tailEnd/>
            </a:ln>
          </p:spPr>
          <p:txBody>
            <a:bodyPr wrap="none">
              <a:spAutoFit/>
            </a:bodyPr>
            <a:lstStyle/>
            <a:p>
              <a:r>
                <a:rPr lang="en-US" sz="1200" b="1">
                  <a:latin typeface="Times" charset="0"/>
                </a:rPr>
                <a:t>2s</a:t>
              </a:r>
            </a:p>
          </p:txBody>
        </p:sp>
      </p:grpSp>
      <p:sp>
        <p:nvSpPr>
          <p:cNvPr id="49174" name="Text Box 168"/>
          <p:cNvSpPr txBox="1">
            <a:spLocks noChangeArrowheads="1"/>
          </p:cNvSpPr>
          <p:nvPr/>
        </p:nvSpPr>
        <p:spPr bwMode="auto">
          <a:xfrm>
            <a:off x="5162550" y="1220788"/>
            <a:ext cx="704850" cy="366712"/>
          </a:xfrm>
          <a:prstGeom prst="rect">
            <a:avLst/>
          </a:prstGeom>
          <a:noFill/>
          <a:ln w="9525">
            <a:noFill/>
            <a:miter lim="800000"/>
            <a:headEnd/>
            <a:tailEnd/>
          </a:ln>
        </p:spPr>
        <p:txBody>
          <a:bodyPr wrap="none">
            <a:spAutoFit/>
          </a:bodyPr>
          <a:lstStyle/>
          <a:p>
            <a:pPr algn="ctr"/>
            <a:r>
              <a:rPr lang="en-US" sz="1800" b="1">
                <a:latin typeface="Times" charset="0"/>
              </a:rPr>
              <a:t>PMA</a:t>
            </a:r>
          </a:p>
        </p:txBody>
      </p:sp>
      <p:sp>
        <p:nvSpPr>
          <p:cNvPr id="49175" name="Rectangle 169"/>
          <p:cNvSpPr>
            <a:spLocks noChangeArrowheads="1"/>
          </p:cNvSpPr>
          <p:nvPr/>
        </p:nvSpPr>
        <p:spPr bwMode="auto">
          <a:xfrm>
            <a:off x="4716463" y="1577975"/>
            <a:ext cx="1584325" cy="1598613"/>
          </a:xfrm>
          <a:prstGeom prst="rect">
            <a:avLst/>
          </a:prstGeom>
          <a:noFill/>
          <a:ln w="9525">
            <a:noFill/>
            <a:miter lim="800000"/>
            <a:headEnd/>
            <a:tailEnd/>
          </a:ln>
        </p:spPr>
        <p:txBody>
          <a:bodyPr/>
          <a:lstStyle/>
          <a:p>
            <a:endParaRPr lang="en-US"/>
          </a:p>
        </p:txBody>
      </p:sp>
      <p:sp>
        <p:nvSpPr>
          <p:cNvPr id="49176" name="Line 170"/>
          <p:cNvSpPr>
            <a:spLocks noChangeShapeType="1"/>
          </p:cNvSpPr>
          <p:nvPr/>
        </p:nvSpPr>
        <p:spPr bwMode="auto">
          <a:xfrm>
            <a:off x="4716463" y="1577975"/>
            <a:ext cx="6350" cy="1588"/>
          </a:xfrm>
          <a:prstGeom prst="line">
            <a:avLst/>
          </a:prstGeom>
          <a:noFill/>
          <a:ln w="0">
            <a:solidFill>
              <a:srgbClr val="000000"/>
            </a:solidFill>
            <a:round/>
            <a:headEnd/>
            <a:tailEnd/>
          </a:ln>
        </p:spPr>
        <p:txBody>
          <a:bodyPr/>
          <a:lstStyle/>
          <a:p>
            <a:endParaRPr lang="en-US"/>
          </a:p>
        </p:txBody>
      </p:sp>
      <p:sp>
        <p:nvSpPr>
          <p:cNvPr id="49177" name="Line 171"/>
          <p:cNvSpPr>
            <a:spLocks noChangeShapeType="1"/>
          </p:cNvSpPr>
          <p:nvPr/>
        </p:nvSpPr>
        <p:spPr bwMode="auto">
          <a:xfrm flipV="1">
            <a:off x="4716463" y="3165475"/>
            <a:ext cx="1587" cy="11113"/>
          </a:xfrm>
          <a:prstGeom prst="line">
            <a:avLst/>
          </a:prstGeom>
          <a:noFill/>
          <a:ln w="0">
            <a:solidFill>
              <a:srgbClr val="000000"/>
            </a:solidFill>
            <a:round/>
            <a:headEnd/>
            <a:tailEnd/>
          </a:ln>
        </p:spPr>
        <p:txBody>
          <a:bodyPr/>
          <a:lstStyle/>
          <a:p>
            <a:endParaRPr lang="en-US"/>
          </a:p>
        </p:txBody>
      </p:sp>
      <p:sp>
        <p:nvSpPr>
          <p:cNvPr id="49178" name="Line 172"/>
          <p:cNvSpPr>
            <a:spLocks noChangeShapeType="1"/>
          </p:cNvSpPr>
          <p:nvPr/>
        </p:nvSpPr>
        <p:spPr bwMode="auto">
          <a:xfrm flipV="1">
            <a:off x="6300788" y="3165475"/>
            <a:ext cx="3175" cy="11113"/>
          </a:xfrm>
          <a:prstGeom prst="line">
            <a:avLst/>
          </a:prstGeom>
          <a:noFill/>
          <a:ln w="0">
            <a:solidFill>
              <a:srgbClr val="000000"/>
            </a:solidFill>
            <a:round/>
            <a:headEnd/>
            <a:tailEnd/>
          </a:ln>
        </p:spPr>
        <p:txBody>
          <a:bodyPr/>
          <a:lstStyle/>
          <a:p>
            <a:endParaRPr lang="en-US"/>
          </a:p>
        </p:txBody>
      </p:sp>
      <p:sp>
        <p:nvSpPr>
          <p:cNvPr id="49179" name="Freeform 173"/>
          <p:cNvSpPr>
            <a:spLocks/>
          </p:cNvSpPr>
          <p:nvPr/>
        </p:nvSpPr>
        <p:spPr bwMode="auto">
          <a:xfrm>
            <a:off x="4716463" y="1577975"/>
            <a:ext cx="1584325"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180" name="Group 174"/>
          <p:cNvGrpSpPr>
            <a:grpSpLocks/>
          </p:cNvGrpSpPr>
          <p:nvPr/>
        </p:nvGrpSpPr>
        <p:grpSpPr bwMode="auto">
          <a:xfrm>
            <a:off x="4724400" y="1806575"/>
            <a:ext cx="19050" cy="1143000"/>
            <a:chOff x="3024" y="2036"/>
            <a:chExt cx="12" cy="720"/>
          </a:xfrm>
        </p:grpSpPr>
        <p:sp>
          <p:nvSpPr>
            <p:cNvPr id="49973" name="Line 175"/>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974" name="Line 176"/>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975" name="Line 177"/>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976" name="Line 178"/>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977" name="Line 179"/>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978" name="Line 180"/>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181" name="Line 181"/>
          <p:cNvSpPr>
            <a:spLocks noChangeShapeType="1"/>
          </p:cNvSpPr>
          <p:nvPr/>
        </p:nvSpPr>
        <p:spPr bwMode="auto">
          <a:xfrm>
            <a:off x="4716463" y="3176588"/>
            <a:ext cx="1584325" cy="1587"/>
          </a:xfrm>
          <a:prstGeom prst="line">
            <a:avLst/>
          </a:prstGeom>
          <a:noFill/>
          <a:ln w="0">
            <a:solidFill>
              <a:srgbClr val="000000"/>
            </a:solidFill>
            <a:round/>
            <a:headEnd/>
            <a:tailEnd/>
          </a:ln>
        </p:spPr>
        <p:txBody>
          <a:bodyPr/>
          <a:lstStyle/>
          <a:p>
            <a:endParaRPr lang="en-US"/>
          </a:p>
        </p:txBody>
      </p:sp>
      <p:grpSp>
        <p:nvGrpSpPr>
          <p:cNvPr id="49182" name="Group 182"/>
          <p:cNvGrpSpPr>
            <a:grpSpLocks/>
          </p:cNvGrpSpPr>
          <p:nvPr/>
        </p:nvGrpSpPr>
        <p:grpSpPr bwMode="auto">
          <a:xfrm>
            <a:off x="4941888" y="3143250"/>
            <a:ext cx="1135062" cy="26988"/>
            <a:chOff x="3567" y="2892"/>
            <a:chExt cx="715" cy="7"/>
          </a:xfrm>
        </p:grpSpPr>
        <p:sp>
          <p:nvSpPr>
            <p:cNvPr id="49967" name="Line 183"/>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968" name="Line 184"/>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969" name="Line 185"/>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970" name="Line 186"/>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971" name="Line 187"/>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972" name="Line 188"/>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83" name="Group 189"/>
          <p:cNvGrpSpPr>
            <a:grpSpLocks/>
          </p:cNvGrpSpPr>
          <p:nvPr/>
        </p:nvGrpSpPr>
        <p:grpSpPr bwMode="auto">
          <a:xfrm>
            <a:off x="6281738" y="1808163"/>
            <a:ext cx="19050" cy="1143000"/>
            <a:chOff x="3024" y="2036"/>
            <a:chExt cx="12" cy="720"/>
          </a:xfrm>
        </p:grpSpPr>
        <p:sp>
          <p:nvSpPr>
            <p:cNvPr id="49961" name="Line 190"/>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962" name="Line 191"/>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963" name="Line 192"/>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964" name="Line 193"/>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965" name="Line 194"/>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966" name="Line 195"/>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184" name="Group 196"/>
          <p:cNvGrpSpPr>
            <a:grpSpLocks/>
          </p:cNvGrpSpPr>
          <p:nvPr/>
        </p:nvGrpSpPr>
        <p:grpSpPr bwMode="auto">
          <a:xfrm>
            <a:off x="4940300" y="1579563"/>
            <a:ext cx="1135063" cy="26987"/>
            <a:chOff x="3567" y="2892"/>
            <a:chExt cx="715" cy="7"/>
          </a:xfrm>
        </p:grpSpPr>
        <p:sp>
          <p:nvSpPr>
            <p:cNvPr id="49955" name="Line 197"/>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956" name="Line 198"/>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957" name="Line 199"/>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958" name="Line 200"/>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959" name="Line 201"/>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960" name="Line 202"/>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85" name="Group 203"/>
          <p:cNvGrpSpPr>
            <a:grpSpLocks/>
          </p:cNvGrpSpPr>
          <p:nvPr/>
        </p:nvGrpSpPr>
        <p:grpSpPr bwMode="auto">
          <a:xfrm>
            <a:off x="4708525" y="1735138"/>
            <a:ext cx="1600200" cy="1398587"/>
            <a:chOff x="1824" y="3551"/>
            <a:chExt cx="1008" cy="849"/>
          </a:xfrm>
        </p:grpSpPr>
        <p:sp>
          <p:nvSpPr>
            <p:cNvPr id="49836" name="Line 204"/>
            <p:cNvSpPr>
              <a:spLocks noChangeShapeType="1"/>
            </p:cNvSpPr>
            <p:nvPr/>
          </p:nvSpPr>
          <p:spPr bwMode="auto">
            <a:xfrm>
              <a:off x="1828" y="4288"/>
              <a:ext cx="5" cy="1"/>
            </a:xfrm>
            <a:prstGeom prst="line">
              <a:avLst/>
            </a:prstGeom>
            <a:noFill/>
            <a:ln w="0">
              <a:solidFill>
                <a:srgbClr val="000000"/>
              </a:solidFill>
              <a:round/>
              <a:headEnd/>
              <a:tailEnd/>
            </a:ln>
          </p:spPr>
          <p:txBody>
            <a:bodyPr/>
            <a:lstStyle/>
            <a:p>
              <a:endParaRPr lang="en-US"/>
            </a:p>
          </p:txBody>
        </p:sp>
        <p:sp>
          <p:nvSpPr>
            <p:cNvPr id="49837" name="Line 205"/>
            <p:cNvSpPr>
              <a:spLocks noChangeShapeType="1"/>
            </p:cNvSpPr>
            <p:nvPr/>
          </p:nvSpPr>
          <p:spPr bwMode="auto">
            <a:xfrm>
              <a:off x="1828" y="4148"/>
              <a:ext cx="5" cy="1"/>
            </a:xfrm>
            <a:prstGeom prst="line">
              <a:avLst/>
            </a:prstGeom>
            <a:noFill/>
            <a:ln w="0">
              <a:solidFill>
                <a:srgbClr val="000000"/>
              </a:solidFill>
              <a:round/>
              <a:headEnd/>
              <a:tailEnd/>
            </a:ln>
          </p:spPr>
          <p:txBody>
            <a:bodyPr/>
            <a:lstStyle/>
            <a:p>
              <a:endParaRPr lang="en-US"/>
            </a:p>
          </p:txBody>
        </p:sp>
        <p:sp>
          <p:nvSpPr>
            <p:cNvPr id="49838" name="Line 206"/>
            <p:cNvSpPr>
              <a:spLocks noChangeShapeType="1"/>
            </p:cNvSpPr>
            <p:nvPr/>
          </p:nvSpPr>
          <p:spPr bwMode="auto">
            <a:xfrm>
              <a:off x="1828" y="4010"/>
              <a:ext cx="5" cy="1"/>
            </a:xfrm>
            <a:prstGeom prst="line">
              <a:avLst/>
            </a:prstGeom>
            <a:noFill/>
            <a:ln w="0">
              <a:solidFill>
                <a:srgbClr val="000000"/>
              </a:solidFill>
              <a:round/>
              <a:headEnd/>
              <a:tailEnd/>
            </a:ln>
          </p:spPr>
          <p:txBody>
            <a:bodyPr/>
            <a:lstStyle/>
            <a:p>
              <a:endParaRPr lang="en-US"/>
            </a:p>
          </p:txBody>
        </p:sp>
        <p:sp>
          <p:nvSpPr>
            <p:cNvPr id="49839" name="Line 207"/>
            <p:cNvSpPr>
              <a:spLocks noChangeShapeType="1"/>
            </p:cNvSpPr>
            <p:nvPr/>
          </p:nvSpPr>
          <p:spPr bwMode="auto">
            <a:xfrm>
              <a:off x="1828" y="3871"/>
              <a:ext cx="5" cy="1"/>
            </a:xfrm>
            <a:prstGeom prst="line">
              <a:avLst/>
            </a:prstGeom>
            <a:noFill/>
            <a:ln w="0">
              <a:solidFill>
                <a:srgbClr val="000000"/>
              </a:solidFill>
              <a:round/>
              <a:headEnd/>
              <a:tailEnd/>
            </a:ln>
          </p:spPr>
          <p:txBody>
            <a:bodyPr/>
            <a:lstStyle/>
            <a:p>
              <a:endParaRPr lang="en-US"/>
            </a:p>
          </p:txBody>
        </p:sp>
        <p:sp>
          <p:nvSpPr>
            <p:cNvPr id="49840" name="Line 208"/>
            <p:cNvSpPr>
              <a:spLocks noChangeShapeType="1"/>
            </p:cNvSpPr>
            <p:nvPr/>
          </p:nvSpPr>
          <p:spPr bwMode="auto">
            <a:xfrm>
              <a:off x="1828" y="3733"/>
              <a:ext cx="5" cy="1"/>
            </a:xfrm>
            <a:prstGeom prst="line">
              <a:avLst/>
            </a:prstGeom>
            <a:noFill/>
            <a:ln w="0">
              <a:solidFill>
                <a:srgbClr val="000000"/>
              </a:solidFill>
              <a:round/>
              <a:headEnd/>
              <a:tailEnd/>
            </a:ln>
          </p:spPr>
          <p:txBody>
            <a:bodyPr/>
            <a:lstStyle/>
            <a:p>
              <a:endParaRPr lang="en-US"/>
            </a:p>
          </p:txBody>
        </p:sp>
        <p:sp>
          <p:nvSpPr>
            <p:cNvPr id="49841" name="Line 209"/>
            <p:cNvSpPr>
              <a:spLocks noChangeShapeType="1"/>
            </p:cNvSpPr>
            <p:nvPr/>
          </p:nvSpPr>
          <p:spPr bwMode="auto">
            <a:xfrm>
              <a:off x="1828" y="3595"/>
              <a:ext cx="5" cy="1"/>
            </a:xfrm>
            <a:prstGeom prst="line">
              <a:avLst/>
            </a:prstGeom>
            <a:noFill/>
            <a:ln w="0">
              <a:solidFill>
                <a:srgbClr val="000000"/>
              </a:solidFill>
              <a:round/>
              <a:headEnd/>
              <a:tailEnd/>
            </a:ln>
          </p:spPr>
          <p:txBody>
            <a:bodyPr/>
            <a:lstStyle/>
            <a:p>
              <a:endParaRPr lang="en-US"/>
            </a:p>
          </p:txBody>
        </p:sp>
        <p:sp>
          <p:nvSpPr>
            <p:cNvPr id="49842" name="Freeform 210"/>
            <p:cNvSpPr>
              <a:spLocks/>
            </p:cNvSpPr>
            <p:nvPr/>
          </p:nvSpPr>
          <p:spPr bwMode="auto">
            <a:xfrm>
              <a:off x="1828" y="3742"/>
              <a:ext cx="1000" cy="569"/>
            </a:xfrm>
            <a:custGeom>
              <a:avLst/>
              <a:gdLst>
                <a:gd name="T0" fmla="*/ 0 w 3295"/>
                <a:gd name="T1" fmla="*/ 48 h 1300"/>
                <a:gd name="T2" fmla="*/ 4 w 3295"/>
                <a:gd name="T3" fmla="*/ 44 h 1300"/>
                <a:gd name="T4" fmla="*/ 8 w 3295"/>
                <a:gd name="T5" fmla="*/ 31 h 1300"/>
                <a:gd name="T6" fmla="*/ 12 w 3295"/>
                <a:gd name="T7" fmla="*/ 12 h 1300"/>
                <a:gd name="T8" fmla="*/ 16 w 3295"/>
                <a:gd name="T9" fmla="*/ 0 h 1300"/>
                <a:gd name="T10" fmla="*/ 20 w 3295"/>
                <a:gd name="T11" fmla="*/ 11 h 1300"/>
                <a:gd name="T12" fmla="*/ 24 w 3295"/>
                <a:gd name="T13" fmla="*/ 32 h 1300"/>
                <a:gd name="T14" fmla="*/ 28 w 3295"/>
                <a:gd name="T15" fmla="*/ 45 h 1300"/>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300"/>
                <a:gd name="T26" fmla="*/ 3295 w 3295"/>
                <a:gd name="T27" fmla="*/ 1300 h 1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300">
                  <a:moveTo>
                    <a:pt x="0" y="1300"/>
                  </a:moveTo>
                  <a:lnTo>
                    <a:pt x="471" y="1193"/>
                  </a:lnTo>
                  <a:lnTo>
                    <a:pt x="941" y="840"/>
                  </a:lnTo>
                  <a:lnTo>
                    <a:pt x="1412" y="340"/>
                  </a:lnTo>
                  <a:lnTo>
                    <a:pt x="1883" y="0"/>
                  </a:lnTo>
                  <a:lnTo>
                    <a:pt x="2354" y="308"/>
                  </a:lnTo>
                  <a:lnTo>
                    <a:pt x="2824" y="862"/>
                  </a:lnTo>
                  <a:lnTo>
                    <a:pt x="3295" y="1215"/>
                  </a:lnTo>
                </a:path>
              </a:pathLst>
            </a:custGeom>
            <a:noFill/>
            <a:ln w="1588">
              <a:solidFill>
                <a:srgbClr val="FF0000"/>
              </a:solidFill>
              <a:round/>
              <a:headEnd/>
              <a:tailEnd/>
            </a:ln>
          </p:spPr>
          <p:txBody>
            <a:bodyPr/>
            <a:lstStyle/>
            <a:p>
              <a:endParaRPr lang="en-US"/>
            </a:p>
          </p:txBody>
        </p:sp>
        <p:sp>
          <p:nvSpPr>
            <p:cNvPr id="49843" name="Line 211"/>
            <p:cNvSpPr>
              <a:spLocks noChangeShapeType="1"/>
            </p:cNvSpPr>
            <p:nvPr/>
          </p:nvSpPr>
          <p:spPr bwMode="auto">
            <a:xfrm flipV="1">
              <a:off x="1828" y="4301"/>
              <a:ext cx="1" cy="10"/>
            </a:xfrm>
            <a:prstGeom prst="line">
              <a:avLst/>
            </a:prstGeom>
            <a:noFill/>
            <a:ln w="1588">
              <a:solidFill>
                <a:srgbClr val="FF0000"/>
              </a:solidFill>
              <a:round/>
              <a:headEnd/>
              <a:tailEnd/>
            </a:ln>
          </p:spPr>
          <p:txBody>
            <a:bodyPr/>
            <a:lstStyle/>
            <a:p>
              <a:endParaRPr lang="en-US"/>
            </a:p>
          </p:txBody>
        </p:sp>
        <p:sp>
          <p:nvSpPr>
            <p:cNvPr id="49844" name="Line 212"/>
            <p:cNvSpPr>
              <a:spLocks noChangeShapeType="1"/>
            </p:cNvSpPr>
            <p:nvPr/>
          </p:nvSpPr>
          <p:spPr bwMode="auto">
            <a:xfrm flipV="1">
              <a:off x="1971" y="4254"/>
              <a:ext cx="1" cy="10"/>
            </a:xfrm>
            <a:prstGeom prst="line">
              <a:avLst/>
            </a:prstGeom>
            <a:noFill/>
            <a:ln w="1588">
              <a:solidFill>
                <a:srgbClr val="FF0000"/>
              </a:solidFill>
              <a:round/>
              <a:headEnd/>
              <a:tailEnd/>
            </a:ln>
          </p:spPr>
          <p:txBody>
            <a:bodyPr/>
            <a:lstStyle/>
            <a:p>
              <a:endParaRPr lang="en-US"/>
            </a:p>
          </p:txBody>
        </p:sp>
        <p:sp>
          <p:nvSpPr>
            <p:cNvPr id="49845" name="Line 213"/>
            <p:cNvSpPr>
              <a:spLocks noChangeShapeType="1"/>
            </p:cNvSpPr>
            <p:nvPr/>
          </p:nvSpPr>
          <p:spPr bwMode="auto">
            <a:xfrm flipV="1">
              <a:off x="2113" y="4078"/>
              <a:ext cx="1" cy="32"/>
            </a:xfrm>
            <a:prstGeom prst="line">
              <a:avLst/>
            </a:prstGeom>
            <a:noFill/>
            <a:ln w="1588">
              <a:solidFill>
                <a:srgbClr val="FF0000"/>
              </a:solidFill>
              <a:round/>
              <a:headEnd/>
              <a:tailEnd/>
            </a:ln>
          </p:spPr>
          <p:txBody>
            <a:bodyPr/>
            <a:lstStyle/>
            <a:p>
              <a:endParaRPr lang="en-US"/>
            </a:p>
          </p:txBody>
        </p:sp>
        <p:sp>
          <p:nvSpPr>
            <p:cNvPr id="49846" name="Line 214"/>
            <p:cNvSpPr>
              <a:spLocks noChangeShapeType="1"/>
            </p:cNvSpPr>
            <p:nvPr/>
          </p:nvSpPr>
          <p:spPr bwMode="auto">
            <a:xfrm flipV="1">
              <a:off x="2257" y="3836"/>
              <a:ext cx="1" cy="54"/>
            </a:xfrm>
            <a:prstGeom prst="line">
              <a:avLst/>
            </a:prstGeom>
            <a:noFill/>
            <a:ln w="1588">
              <a:solidFill>
                <a:srgbClr val="FF0000"/>
              </a:solidFill>
              <a:round/>
              <a:headEnd/>
              <a:tailEnd/>
            </a:ln>
          </p:spPr>
          <p:txBody>
            <a:bodyPr/>
            <a:lstStyle/>
            <a:p>
              <a:endParaRPr lang="en-US"/>
            </a:p>
          </p:txBody>
        </p:sp>
        <p:sp>
          <p:nvSpPr>
            <p:cNvPr id="49847" name="Line 215"/>
            <p:cNvSpPr>
              <a:spLocks noChangeShapeType="1"/>
            </p:cNvSpPr>
            <p:nvPr/>
          </p:nvSpPr>
          <p:spPr bwMode="auto">
            <a:xfrm flipV="1">
              <a:off x="2399" y="3661"/>
              <a:ext cx="1" cy="81"/>
            </a:xfrm>
            <a:prstGeom prst="line">
              <a:avLst/>
            </a:prstGeom>
            <a:noFill/>
            <a:ln w="1588">
              <a:solidFill>
                <a:srgbClr val="FF0000"/>
              </a:solidFill>
              <a:round/>
              <a:headEnd/>
              <a:tailEnd/>
            </a:ln>
          </p:spPr>
          <p:txBody>
            <a:bodyPr/>
            <a:lstStyle/>
            <a:p>
              <a:endParaRPr lang="en-US"/>
            </a:p>
          </p:txBody>
        </p:sp>
        <p:sp>
          <p:nvSpPr>
            <p:cNvPr id="49848" name="Line 216"/>
            <p:cNvSpPr>
              <a:spLocks noChangeShapeType="1"/>
            </p:cNvSpPr>
            <p:nvPr/>
          </p:nvSpPr>
          <p:spPr bwMode="auto">
            <a:xfrm flipV="1">
              <a:off x="2542" y="3806"/>
              <a:ext cx="1" cy="71"/>
            </a:xfrm>
            <a:prstGeom prst="line">
              <a:avLst/>
            </a:prstGeom>
            <a:noFill/>
            <a:ln w="1588">
              <a:solidFill>
                <a:srgbClr val="FF0000"/>
              </a:solidFill>
              <a:round/>
              <a:headEnd/>
              <a:tailEnd/>
            </a:ln>
          </p:spPr>
          <p:txBody>
            <a:bodyPr/>
            <a:lstStyle/>
            <a:p>
              <a:endParaRPr lang="en-US"/>
            </a:p>
          </p:txBody>
        </p:sp>
        <p:sp>
          <p:nvSpPr>
            <p:cNvPr id="49849" name="Line 217"/>
            <p:cNvSpPr>
              <a:spLocks noChangeShapeType="1"/>
            </p:cNvSpPr>
            <p:nvPr/>
          </p:nvSpPr>
          <p:spPr bwMode="auto">
            <a:xfrm flipV="1">
              <a:off x="2684" y="4071"/>
              <a:ext cx="1" cy="48"/>
            </a:xfrm>
            <a:prstGeom prst="line">
              <a:avLst/>
            </a:prstGeom>
            <a:noFill/>
            <a:ln w="1588">
              <a:solidFill>
                <a:srgbClr val="FF0000"/>
              </a:solidFill>
              <a:round/>
              <a:headEnd/>
              <a:tailEnd/>
            </a:ln>
          </p:spPr>
          <p:txBody>
            <a:bodyPr/>
            <a:lstStyle/>
            <a:p>
              <a:endParaRPr lang="en-US"/>
            </a:p>
          </p:txBody>
        </p:sp>
        <p:sp>
          <p:nvSpPr>
            <p:cNvPr id="49850" name="Line 218"/>
            <p:cNvSpPr>
              <a:spLocks noChangeShapeType="1"/>
            </p:cNvSpPr>
            <p:nvPr/>
          </p:nvSpPr>
          <p:spPr bwMode="auto">
            <a:xfrm flipV="1">
              <a:off x="2828" y="4233"/>
              <a:ext cx="1" cy="41"/>
            </a:xfrm>
            <a:prstGeom prst="line">
              <a:avLst/>
            </a:prstGeom>
            <a:noFill/>
            <a:ln w="1588">
              <a:solidFill>
                <a:srgbClr val="FF0000"/>
              </a:solidFill>
              <a:round/>
              <a:headEnd/>
              <a:tailEnd/>
            </a:ln>
          </p:spPr>
          <p:txBody>
            <a:bodyPr/>
            <a:lstStyle/>
            <a:p>
              <a:endParaRPr lang="en-US"/>
            </a:p>
          </p:txBody>
        </p:sp>
        <p:sp>
          <p:nvSpPr>
            <p:cNvPr id="49851" name="Line 219"/>
            <p:cNvSpPr>
              <a:spLocks noChangeShapeType="1"/>
            </p:cNvSpPr>
            <p:nvPr/>
          </p:nvSpPr>
          <p:spPr bwMode="auto">
            <a:xfrm>
              <a:off x="1828" y="4311"/>
              <a:ext cx="1" cy="10"/>
            </a:xfrm>
            <a:prstGeom prst="line">
              <a:avLst/>
            </a:prstGeom>
            <a:noFill/>
            <a:ln w="1588">
              <a:solidFill>
                <a:srgbClr val="FF0000"/>
              </a:solidFill>
              <a:round/>
              <a:headEnd/>
              <a:tailEnd/>
            </a:ln>
          </p:spPr>
          <p:txBody>
            <a:bodyPr/>
            <a:lstStyle/>
            <a:p>
              <a:endParaRPr lang="en-US"/>
            </a:p>
          </p:txBody>
        </p:sp>
        <p:sp>
          <p:nvSpPr>
            <p:cNvPr id="49852" name="Line 220"/>
            <p:cNvSpPr>
              <a:spLocks noChangeShapeType="1"/>
            </p:cNvSpPr>
            <p:nvPr/>
          </p:nvSpPr>
          <p:spPr bwMode="auto">
            <a:xfrm>
              <a:off x="1824" y="4321"/>
              <a:ext cx="9" cy="2"/>
            </a:xfrm>
            <a:prstGeom prst="line">
              <a:avLst/>
            </a:prstGeom>
            <a:noFill/>
            <a:ln w="1588">
              <a:solidFill>
                <a:srgbClr val="FF0000"/>
              </a:solidFill>
              <a:round/>
              <a:headEnd/>
              <a:tailEnd/>
            </a:ln>
          </p:spPr>
          <p:txBody>
            <a:bodyPr/>
            <a:lstStyle/>
            <a:p>
              <a:endParaRPr lang="en-US"/>
            </a:p>
          </p:txBody>
        </p:sp>
        <p:sp>
          <p:nvSpPr>
            <p:cNvPr id="49853" name="Line 221"/>
            <p:cNvSpPr>
              <a:spLocks noChangeShapeType="1"/>
            </p:cNvSpPr>
            <p:nvPr/>
          </p:nvSpPr>
          <p:spPr bwMode="auto">
            <a:xfrm>
              <a:off x="1971" y="4264"/>
              <a:ext cx="1" cy="10"/>
            </a:xfrm>
            <a:prstGeom prst="line">
              <a:avLst/>
            </a:prstGeom>
            <a:noFill/>
            <a:ln w="1588">
              <a:solidFill>
                <a:srgbClr val="FF0000"/>
              </a:solidFill>
              <a:round/>
              <a:headEnd/>
              <a:tailEnd/>
            </a:ln>
          </p:spPr>
          <p:txBody>
            <a:bodyPr/>
            <a:lstStyle/>
            <a:p>
              <a:endParaRPr lang="en-US"/>
            </a:p>
          </p:txBody>
        </p:sp>
        <p:sp>
          <p:nvSpPr>
            <p:cNvPr id="49854" name="Line 222"/>
            <p:cNvSpPr>
              <a:spLocks noChangeShapeType="1"/>
            </p:cNvSpPr>
            <p:nvPr/>
          </p:nvSpPr>
          <p:spPr bwMode="auto">
            <a:xfrm>
              <a:off x="1968" y="4274"/>
              <a:ext cx="7" cy="1"/>
            </a:xfrm>
            <a:prstGeom prst="line">
              <a:avLst/>
            </a:prstGeom>
            <a:noFill/>
            <a:ln w="1588">
              <a:solidFill>
                <a:srgbClr val="FF0000"/>
              </a:solidFill>
              <a:round/>
              <a:headEnd/>
              <a:tailEnd/>
            </a:ln>
          </p:spPr>
          <p:txBody>
            <a:bodyPr/>
            <a:lstStyle/>
            <a:p>
              <a:endParaRPr lang="en-US"/>
            </a:p>
          </p:txBody>
        </p:sp>
        <p:sp>
          <p:nvSpPr>
            <p:cNvPr id="49855" name="Line 223"/>
            <p:cNvSpPr>
              <a:spLocks noChangeShapeType="1"/>
            </p:cNvSpPr>
            <p:nvPr/>
          </p:nvSpPr>
          <p:spPr bwMode="auto">
            <a:xfrm>
              <a:off x="2113" y="4110"/>
              <a:ext cx="1" cy="30"/>
            </a:xfrm>
            <a:prstGeom prst="line">
              <a:avLst/>
            </a:prstGeom>
            <a:noFill/>
            <a:ln w="1588">
              <a:solidFill>
                <a:srgbClr val="FF0000"/>
              </a:solidFill>
              <a:round/>
              <a:headEnd/>
              <a:tailEnd/>
            </a:ln>
          </p:spPr>
          <p:txBody>
            <a:bodyPr/>
            <a:lstStyle/>
            <a:p>
              <a:endParaRPr lang="en-US"/>
            </a:p>
          </p:txBody>
        </p:sp>
        <p:sp>
          <p:nvSpPr>
            <p:cNvPr id="49856" name="Line 224"/>
            <p:cNvSpPr>
              <a:spLocks noChangeShapeType="1"/>
            </p:cNvSpPr>
            <p:nvPr/>
          </p:nvSpPr>
          <p:spPr bwMode="auto">
            <a:xfrm>
              <a:off x="2110" y="4140"/>
              <a:ext cx="8" cy="2"/>
            </a:xfrm>
            <a:prstGeom prst="line">
              <a:avLst/>
            </a:prstGeom>
            <a:noFill/>
            <a:ln w="1588">
              <a:solidFill>
                <a:srgbClr val="FF0000"/>
              </a:solidFill>
              <a:round/>
              <a:headEnd/>
              <a:tailEnd/>
            </a:ln>
          </p:spPr>
          <p:txBody>
            <a:bodyPr/>
            <a:lstStyle/>
            <a:p>
              <a:endParaRPr lang="en-US"/>
            </a:p>
          </p:txBody>
        </p:sp>
        <p:sp>
          <p:nvSpPr>
            <p:cNvPr id="49857" name="Line 225"/>
            <p:cNvSpPr>
              <a:spLocks noChangeShapeType="1"/>
            </p:cNvSpPr>
            <p:nvPr/>
          </p:nvSpPr>
          <p:spPr bwMode="auto">
            <a:xfrm>
              <a:off x="2257" y="3890"/>
              <a:ext cx="1" cy="55"/>
            </a:xfrm>
            <a:prstGeom prst="line">
              <a:avLst/>
            </a:prstGeom>
            <a:noFill/>
            <a:ln w="1588">
              <a:solidFill>
                <a:srgbClr val="FF0000"/>
              </a:solidFill>
              <a:round/>
              <a:headEnd/>
              <a:tailEnd/>
            </a:ln>
          </p:spPr>
          <p:txBody>
            <a:bodyPr/>
            <a:lstStyle/>
            <a:p>
              <a:endParaRPr lang="en-US"/>
            </a:p>
          </p:txBody>
        </p:sp>
        <p:sp>
          <p:nvSpPr>
            <p:cNvPr id="49858" name="Line 226"/>
            <p:cNvSpPr>
              <a:spLocks noChangeShapeType="1"/>
            </p:cNvSpPr>
            <p:nvPr/>
          </p:nvSpPr>
          <p:spPr bwMode="auto">
            <a:xfrm>
              <a:off x="2252" y="3945"/>
              <a:ext cx="9" cy="1"/>
            </a:xfrm>
            <a:prstGeom prst="line">
              <a:avLst/>
            </a:prstGeom>
            <a:noFill/>
            <a:ln w="1588">
              <a:solidFill>
                <a:srgbClr val="FF0000"/>
              </a:solidFill>
              <a:round/>
              <a:headEnd/>
              <a:tailEnd/>
            </a:ln>
          </p:spPr>
          <p:txBody>
            <a:bodyPr/>
            <a:lstStyle/>
            <a:p>
              <a:endParaRPr lang="en-US"/>
            </a:p>
          </p:txBody>
        </p:sp>
        <p:sp>
          <p:nvSpPr>
            <p:cNvPr id="49859" name="Line 227"/>
            <p:cNvSpPr>
              <a:spLocks noChangeShapeType="1"/>
            </p:cNvSpPr>
            <p:nvPr/>
          </p:nvSpPr>
          <p:spPr bwMode="auto">
            <a:xfrm>
              <a:off x="2399" y="3742"/>
              <a:ext cx="1" cy="81"/>
            </a:xfrm>
            <a:prstGeom prst="line">
              <a:avLst/>
            </a:prstGeom>
            <a:noFill/>
            <a:ln w="1588">
              <a:solidFill>
                <a:srgbClr val="FF0000"/>
              </a:solidFill>
              <a:round/>
              <a:headEnd/>
              <a:tailEnd/>
            </a:ln>
          </p:spPr>
          <p:txBody>
            <a:bodyPr/>
            <a:lstStyle/>
            <a:p>
              <a:endParaRPr lang="en-US"/>
            </a:p>
          </p:txBody>
        </p:sp>
        <p:sp>
          <p:nvSpPr>
            <p:cNvPr id="49860" name="Line 228"/>
            <p:cNvSpPr>
              <a:spLocks noChangeShapeType="1"/>
            </p:cNvSpPr>
            <p:nvPr/>
          </p:nvSpPr>
          <p:spPr bwMode="auto">
            <a:xfrm>
              <a:off x="2395" y="3823"/>
              <a:ext cx="9" cy="1"/>
            </a:xfrm>
            <a:prstGeom prst="line">
              <a:avLst/>
            </a:prstGeom>
            <a:noFill/>
            <a:ln w="1588">
              <a:solidFill>
                <a:srgbClr val="FF0000"/>
              </a:solidFill>
              <a:round/>
              <a:headEnd/>
              <a:tailEnd/>
            </a:ln>
          </p:spPr>
          <p:txBody>
            <a:bodyPr/>
            <a:lstStyle/>
            <a:p>
              <a:endParaRPr lang="en-US"/>
            </a:p>
          </p:txBody>
        </p:sp>
        <p:sp>
          <p:nvSpPr>
            <p:cNvPr id="49861" name="Line 229"/>
            <p:cNvSpPr>
              <a:spLocks noChangeShapeType="1"/>
            </p:cNvSpPr>
            <p:nvPr/>
          </p:nvSpPr>
          <p:spPr bwMode="auto">
            <a:xfrm>
              <a:off x="2542" y="3877"/>
              <a:ext cx="1" cy="70"/>
            </a:xfrm>
            <a:prstGeom prst="line">
              <a:avLst/>
            </a:prstGeom>
            <a:noFill/>
            <a:ln w="1588">
              <a:solidFill>
                <a:srgbClr val="FF0000"/>
              </a:solidFill>
              <a:round/>
              <a:headEnd/>
              <a:tailEnd/>
            </a:ln>
          </p:spPr>
          <p:txBody>
            <a:bodyPr/>
            <a:lstStyle/>
            <a:p>
              <a:endParaRPr lang="en-US"/>
            </a:p>
          </p:txBody>
        </p:sp>
        <p:sp>
          <p:nvSpPr>
            <p:cNvPr id="49862" name="Line 230"/>
            <p:cNvSpPr>
              <a:spLocks noChangeShapeType="1"/>
            </p:cNvSpPr>
            <p:nvPr/>
          </p:nvSpPr>
          <p:spPr bwMode="auto">
            <a:xfrm>
              <a:off x="2538" y="3947"/>
              <a:ext cx="8" cy="1"/>
            </a:xfrm>
            <a:prstGeom prst="line">
              <a:avLst/>
            </a:prstGeom>
            <a:noFill/>
            <a:ln w="1588">
              <a:solidFill>
                <a:srgbClr val="FF0000"/>
              </a:solidFill>
              <a:round/>
              <a:headEnd/>
              <a:tailEnd/>
            </a:ln>
          </p:spPr>
          <p:txBody>
            <a:bodyPr/>
            <a:lstStyle/>
            <a:p>
              <a:endParaRPr lang="en-US"/>
            </a:p>
          </p:txBody>
        </p:sp>
        <p:sp>
          <p:nvSpPr>
            <p:cNvPr id="49863" name="Line 231"/>
            <p:cNvSpPr>
              <a:spLocks noChangeShapeType="1"/>
            </p:cNvSpPr>
            <p:nvPr/>
          </p:nvSpPr>
          <p:spPr bwMode="auto">
            <a:xfrm>
              <a:off x="2684" y="4119"/>
              <a:ext cx="1" cy="47"/>
            </a:xfrm>
            <a:prstGeom prst="line">
              <a:avLst/>
            </a:prstGeom>
            <a:noFill/>
            <a:ln w="1588">
              <a:solidFill>
                <a:srgbClr val="FF0000"/>
              </a:solidFill>
              <a:round/>
              <a:headEnd/>
              <a:tailEnd/>
            </a:ln>
          </p:spPr>
          <p:txBody>
            <a:bodyPr/>
            <a:lstStyle/>
            <a:p>
              <a:endParaRPr lang="en-US"/>
            </a:p>
          </p:txBody>
        </p:sp>
        <p:sp>
          <p:nvSpPr>
            <p:cNvPr id="49864" name="Line 232"/>
            <p:cNvSpPr>
              <a:spLocks noChangeShapeType="1"/>
            </p:cNvSpPr>
            <p:nvPr/>
          </p:nvSpPr>
          <p:spPr bwMode="auto">
            <a:xfrm>
              <a:off x="2681" y="4166"/>
              <a:ext cx="7" cy="2"/>
            </a:xfrm>
            <a:prstGeom prst="line">
              <a:avLst/>
            </a:prstGeom>
            <a:noFill/>
            <a:ln w="1588">
              <a:solidFill>
                <a:srgbClr val="FF0000"/>
              </a:solidFill>
              <a:round/>
              <a:headEnd/>
              <a:tailEnd/>
            </a:ln>
          </p:spPr>
          <p:txBody>
            <a:bodyPr/>
            <a:lstStyle/>
            <a:p>
              <a:endParaRPr lang="en-US"/>
            </a:p>
          </p:txBody>
        </p:sp>
        <p:sp>
          <p:nvSpPr>
            <p:cNvPr id="49865" name="Line 233"/>
            <p:cNvSpPr>
              <a:spLocks noChangeShapeType="1"/>
            </p:cNvSpPr>
            <p:nvPr/>
          </p:nvSpPr>
          <p:spPr bwMode="auto">
            <a:xfrm>
              <a:off x="2828" y="4274"/>
              <a:ext cx="1" cy="40"/>
            </a:xfrm>
            <a:prstGeom prst="line">
              <a:avLst/>
            </a:prstGeom>
            <a:noFill/>
            <a:ln w="1588">
              <a:solidFill>
                <a:srgbClr val="FF0000"/>
              </a:solidFill>
              <a:round/>
              <a:headEnd/>
              <a:tailEnd/>
            </a:ln>
          </p:spPr>
          <p:txBody>
            <a:bodyPr/>
            <a:lstStyle/>
            <a:p>
              <a:endParaRPr lang="en-US"/>
            </a:p>
          </p:txBody>
        </p:sp>
        <p:sp>
          <p:nvSpPr>
            <p:cNvPr id="49866" name="Line 234"/>
            <p:cNvSpPr>
              <a:spLocks noChangeShapeType="1"/>
            </p:cNvSpPr>
            <p:nvPr/>
          </p:nvSpPr>
          <p:spPr bwMode="auto">
            <a:xfrm>
              <a:off x="2823" y="4314"/>
              <a:ext cx="9" cy="1"/>
            </a:xfrm>
            <a:prstGeom prst="line">
              <a:avLst/>
            </a:prstGeom>
            <a:noFill/>
            <a:ln w="1588">
              <a:solidFill>
                <a:srgbClr val="FF0000"/>
              </a:solidFill>
              <a:round/>
              <a:headEnd/>
              <a:tailEnd/>
            </a:ln>
          </p:spPr>
          <p:txBody>
            <a:bodyPr/>
            <a:lstStyle/>
            <a:p>
              <a:endParaRPr lang="en-US"/>
            </a:p>
          </p:txBody>
        </p:sp>
        <p:sp>
          <p:nvSpPr>
            <p:cNvPr id="49867" name="Freeform 235"/>
            <p:cNvSpPr>
              <a:spLocks/>
            </p:cNvSpPr>
            <p:nvPr/>
          </p:nvSpPr>
          <p:spPr bwMode="auto">
            <a:xfrm>
              <a:off x="1828" y="3636"/>
              <a:ext cx="1000" cy="670"/>
            </a:xfrm>
            <a:custGeom>
              <a:avLst/>
              <a:gdLst>
                <a:gd name="T0" fmla="*/ 0 w 3295"/>
                <a:gd name="T1" fmla="*/ 57 h 1528"/>
                <a:gd name="T2" fmla="*/ 4 w 3295"/>
                <a:gd name="T3" fmla="*/ 53 h 1528"/>
                <a:gd name="T4" fmla="*/ 8 w 3295"/>
                <a:gd name="T5" fmla="*/ 41 h 1528"/>
                <a:gd name="T6" fmla="*/ 12 w 3295"/>
                <a:gd name="T7" fmla="*/ 18 h 1528"/>
                <a:gd name="T8" fmla="*/ 16 w 3295"/>
                <a:gd name="T9" fmla="*/ 0 h 1528"/>
                <a:gd name="T10" fmla="*/ 20 w 3295"/>
                <a:gd name="T11" fmla="*/ 7 h 1528"/>
                <a:gd name="T12" fmla="*/ 24 w 3295"/>
                <a:gd name="T13" fmla="*/ 39 h 1528"/>
                <a:gd name="T14" fmla="*/ 28 w 3295"/>
                <a:gd name="T15" fmla="*/ 52 h 152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528"/>
                <a:gd name="T26" fmla="*/ 3295 w 3295"/>
                <a:gd name="T27" fmla="*/ 1528 h 15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528">
                  <a:moveTo>
                    <a:pt x="0" y="1528"/>
                  </a:moveTo>
                  <a:lnTo>
                    <a:pt x="471" y="1448"/>
                  </a:lnTo>
                  <a:lnTo>
                    <a:pt x="941" y="1119"/>
                  </a:lnTo>
                  <a:lnTo>
                    <a:pt x="1412" y="479"/>
                  </a:lnTo>
                  <a:lnTo>
                    <a:pt x="1883" y="0"/>
                  </a:lnTo>
                  <a:lnTo>
                    <a:pt x="2354" y="203"/>
                  </a:lnTo>
                  <a:lnTo>
                    <a:pt x="2824" y="1067"/>
                  </a:lnTo>
                  <a:lnTo>
                    <a:pt x="3295" y="1409"/>
                  </a:lnTo>
                </a:path>
              </a:pathLst>
            </a:custGeom>
            <a:noFill/>
            <a:ln w="1588">
              <a:solidFill>
                <a:srgbClr val="00FF00"/>
              </a:solidFill>
              <a:round/>
              <a:headEnd/>
              <a:tailEnd/>
            </a:ln>
          </p:spPr>
          <p:txBody>
            <a:bodyPr/>
            <a:lstStyle/>
            <a:p>
              <a:endParaRPr lang="en-US"/>
            </a:p>
          </p:txBody>
        </p:sp>
        <p:sp>
          <p:nvSpPr>
            <p:cNvPr id="49868" name="Line 236"/>
            <p:cNvSpPr>
              <a:spLocks noChangeShapeType="1"/>
            </p:cNvSpPr>
            <p:nvPr/>
          </p:nvSpPr>
          <p:spPr bwMode="auto">
            <a:xfrm flipV="1">
              <a:off x="1828" y="4295"/>
              <a:ext cx="1" cy="11"/>
            </a:xfrm>
            <a:prstGeom prst="line">
              <a:avLst/>
            </a:prstGeom>
            <a:noFill/>
            <a:ln w="1588">
              <a:solidFill>
                <a:srgbClr val="00FF00"/>
              </a:solidFill>
              <a:round/>
              <a:headEnd/>
              <a:tailEnd/>
            </a:ln>
          </p:spPr>
          <p:txBody>
            <a:bodyPr/>
            <a:lstStyle/>
            <a:p>
              <a:endParaRPr lang="en-US"/>
            </a:p>
          </p:txBody>
        </p:sp>
        <p:sp>
          <p:nvSpPr>
            <p:cNvPr id="49869" name="Line 237"/>
            <p:cNvSpPr>
              <a:spLocks noChangeShapeType="1"/>
            </p:cNvSpPr>
            <p:nvPr/>
          </p:nvSpPr>
          <p:spPr bwMode="auto">
            <a:xfrm>
              <a:off x="1824" y="4295"/>
              <a:ext cx="9" cy="2"/>
            </a:xfrm>
            <a:prstGeom prst="line">
              <a:avLst/>
            </a:prstGeom>
            <a:noFill/>
            <a:ln w="1588">
              <a:solidFill>
                <a:srgbClr val="00FF00"/>
              </a:solidFill>
              <a:round/>
              <a:headEnd/>
              <a:tailEnd/>
            </a:ln>
          </p:spPr>
          <p:txBody>
            <a:bodyPr/>
            <a:lstStyle/>
            <a:p>
              <a:endParaRPr lang="en-US"/>
            </a:p>
          </p:txBody>
        </p:sp>
        <p:sp>
          <p:nvSpPr>
            <p:cNvPr id="49870" name="Line 238"/>
            <p:cNvSpPr>
              <a:spLocks noChangeShapeType="1"/>
            </p:cNvSpPr>
            <p:nvPr/>
          </p:nvSpPr>
          <p:spPr bwMode="auto">
            <a:xfrm flipV="1">
              <a:off x="1971" y="4260"/>
              <a:ext cx="1" cy="11"/>
            </a:xfrm>
            <a:prstGeom prst="line">
              <a:avLst/>
            </a:prstGeom>
            <a:noFill/>
            <a:ln w="1588">
              <a:solidFill>
                <a:srgbClr val="00FF00"/>
              </a:solidFill>
              <a:round/>
              <a:headEnd/>
              <a:tailEnd/>
            </a:ln>
          </p:spPr>
          <p:txBody>
            <a:bodyPr/>
            <a:lstStyle/>
            <a:p>
              <a:endParaRPr lang="en-US"/>
            </a:p>
          </p:txBody>
        </p:sp>
        <p:sp>
          <p:nvSpPr>
            <p:cNvPr id="49871" name="Line 239"/>
            <p:cNvSpPr>
              <a:spLocks noChangeShapeType="1"/>
            </p:cNvSpPr>
            <p:nvPr/>
          </p:nvSpPr>
          <p:spPr bwMode="auto">
            <a:xfrm>
              <a:off x="1968" y="4260"/>
              <a:ext cx="7" cy="1"/>
            </a:xfrm>
            <a:prstGeom prst="line">
              <a:avLst/>
            </a:prstGeom>
            <a:noFill/>
            <a:ln w="1588">
              <a:solidFill>
                <a:srgbClr val="00FF00"/>
              </a:solidFill>
              <a:round/>
              <a:headEnd/>
              <a:tailEnd/>
            </a:ln>
          </p:spPr>
          <p:txBody>
            <a:bodyPr/>
            <a:lstStyle/>
            <a:p>
              <a:endParaRPr lang="en-US"/>
            </a:p>
          </p:txBody>
        </p:sp>
        <p:sp>
          <p:nvSpPr>
            <p:cNvPr id="49872" name="Line 240"/>
            <p:cNvSpPr>
              <a:spLocks noChangeShapeType="1"/>
            </p:cNvSpPr>
            <p:nvPr/>
          </p:nvSpPr>
          <p:spPr bwMode="auto">
            <a:xfrm flipV="1">
              <a:off x="2113" y="4096"/>
              <a:ext cx="1" cy="30"/>
            </a:xfrm>
            <a:prstGeom prst="line">
              <a:avLst/>
            </a:prstGeom>
            <a:noFill/>
            <a:ln w="1588">
              <a:solidFill>
                <a:srgbClr val="00FF00"/>
              </a:solidFill>
              <a:round/>
              <a:headEnd/>
              <a:tailEnd/>
            </a:ln>
          </p:spPr>
          <p:txBody>
            <a:bodyPr/>
            <a:lstStyle/>
            <a:p>
              <a:endParaRPr lang="en-US"/>
            </a:p>
          </p:txBody>
        </p:sp>
        <p:sp>
          <p:nvSpPr>
            <p:cNvPr id="49873" name="Line 241"/>
            <p:cNvSpPr>
              <a:spLocks noChangeShapeType="1"/>
            </p:cNvSpPr>
            <p:nvPr/>
          </p:nvSpPr>
          <p:spPr bwMode="auto">
            <a:xfrm>
              <a:off x="2110" y="4096"/>
              <a:ext cx="8" cy="1"/>
            </a:xfrm>
            <a:prstGeom prst="line">
              <a:avLst/>
            </a:prstGeom>
            <a:noFill/>
            <a:ln w="1588">
              <a:solidFill>
                <a:srgbClr val="00FF00"/>
              </a:solidFill>
              <a:round/>
              <a:headEnd/>
              <a:tailEnd/>
            </a:ln>
          </p:spPr>
          <p:txBody>
            <a:bodyPr/>
            <a:lstStyle/>
            <a:p>
              <a:endParaRPr lang="en-US"/>
            </a:p>
          </p:txBody>
        </p:sp>
        <p:sp>
          <p:nvSpPr>
            <p:cNvPr id="49874" name="Line 242"/>
            <p:cNvSpPr>
              <a:spLocks noChangeShapeType="1"/>
            </p:cNvSpPr>
            <p:nvPr/>
          </p:nvSpPr>
          <p:spPr bwMode="auto">
            <a:xfrm flipV="1">
              <a:off x="2257" y="3783"/>
              <a:ext cx="1" cy="63"/>
            </a:xfrm>
            <a:prstGeom prst="line">
              <a:avLst/>
            </a:prstGeom>
            <a:noFill/>
            <a:ln w="1588">
              <a:solidFill>
                <a:srgbClr val="00FF00"/>
              </a:solidFill>
              <a:round/>
              <a:headEnd/>
              <a:tailEnd/>
            </a:ln>
          </p:spPr>
          <p:txBody>
            <a:bodyPr/>
            <a:lstStyle/>
            <a:p>
              <a:endParaRPr lang="en-US"/>
            </a:p>
          </p:txBody>
        </p:sp>
        <p:sp>
          <p:nvSpPr>
            <p:cNvPr id="49875" name="Line 243"/>
            <p:cNvSpPr>
              <a:spLocks noChangeShapeType="1"/>
            </p:cNvSpPr>
            <p:nvPr/>
          </p:nvSpPr>
          <p:spPr bwMode="auto">
            <a:xfrm>
              <a:off x="2252" y="3783"/>
              <a:ext cx="9" cy="1"/>
            </a:xfrm>
            <a:prstGeom prst="line">
              <a:avLst/>
            </a:prstGeom>
            <a:noFill/>
            <a:ln w="1588">
              <a:solidFill>
                <a:srgbClr val="00FF00"/>
              </a:solidFill>
              <a:round/>
              <a:headEnd/>
              <a:tailEnd/>
            </a:ln>
          </p:spPr>
          <p:txBody>
            <a:bodyPr/>
            <a:lstStyle/>
            <a:p>
              <a:endParaRPr lang="en-US"/>
            </a:p>
          </p:txBody>
        </p:sp>
        <p:sp>
          <p:nvSpPr>
            <p:cNvPr id="49876" name="Line 244"/>
            <p:cNvSpPr>
              <a:spLocks noChangeShapeType="1"/>
            </p:cNvSpPr>
            <p:nvPr/>
          </p:nvSpPr>
          <p:spPr bwMode="auto">
            <a:xfrm flipV="1">
              <a:off x="2399" y="3551"/>
              <a:ext cx="1" cy="85"/>
            </a:xfrm>
            <a:prstGeom prst="line">
              <a:avLst/>
            </a:prstGeom>
            <a:noFill/>
            <a:ln w="1588">
              <a:solidFill>
                <a:srgbClr val="00FF00"/>
              </a:solidFill>
              <a:round/>
              <a:headEnd/>
              <a:tailEnd/>
            </a:ln>
          </p:spPr>
          <p:txBody>
            <a:bodyPr/>
            <a:lstStyle/>
            <a:p>
              <a:endParaRPr lang="en-US"/>
            </a:p>
          </p:txBody>
        </p:sp>
        <p:sp>
          <p:nvSpPr>
            <p:cNvPr id="49877" name="Line 245"/>
            <p:cNvSpPr>
              <a:spLocks noChangeShapeType="1"/>
            </p:cNvSpPr>
            <p:nvPr/>
          </p:nvSpPr>
          <p:spPr bwMode="auto">
            <a:xfrm>
              <a:off x="2395" y="3551"/>
              <a:ext cx="9" cy="1"/>
            </a:xfrm>
            <a:prstGeom prst="line">
              <a:avLst/>
            </a:prstGeom>
            <a:noFill/>
            <a:ln w="1588">
              <a:solidFill>
                <a:srgbClr val="00FF00"/>
              </a:solidFill>
              <a:round/>
              <a:headEnd/>
              <a:tailEnd/>
            </a:ln>
          </p:spPr>
          <p:txBody>
            <a:bodyPr/>
            <a:lstStyle/>
            <a:p>
              <a:endParaRPr lang="en-US"/>
            </a:p>
          </p:txBody>
        </p:sp>
        <p:sp>
          <p:nvSpPr>
            <p:cNvPr id="49878" name="Line 246"/>
            <p:cNvSpPr>
              <a:spLocks noChangeShapeType="1"/>
            </p:cNvSpPr>
            <p:nvPr/>
          </p:nvSpPr>
          <p:spPr bwMode="auto">
            <a:xfrm flipV="1">
              <a:off x="2542" y="3623"/>
              <a:ext cx="1" cy="102"/>
            </a:xfrm>
            <a:prstGeom prst="line">
              <a:avLst/>
            </a:prstGeom>
            <a:noFill/>
            <a:ln w="1588">
              <a:solidFill>
                <a:srgbClr val="00FF00"/>
              </a:solidFill>
              <a:round/>
              <a:headEnd/>
              <a:tailEnd/>
            </a:ln>
          </p:spPr>
          <p:txBody>
            <a:bodyPr/>
            <a:lstStyle/>
            <a:p>
              <a:endParaRPr lang="en-US"/>
            </a:p>
          </p:txBody>
        </p:sp>
        <p:sp>
          <p:nvSpPr>
            <p:cNvPr id="49879" name="Line 247"/>
            <p:cNvSpPr>
              <a:spLocks noChangeShapeType="1"/>
            </p:cNvSpPr>
            <p:nvPr/>
          </p:nvSpPr>
          <p:spPr bwMode="auto">
            <a:xfrm>
              <a:off x="2538" y="3623"/>
              <a:ext cx="8" cy="2"/>
            </a:xfrm>
            <a:prstGeom prst="line">
              <a:avLst/>
            </a:prstGeom>
            <a:noFill/>
            <a:ln w="1588">
              <a:solidFill>
                <a:srgbClr val="00FF00"/>
              </a:solidFill>
              <a:round/>
              <a:headEnd/>
              <a:tailEnd/>
            </a:ln>
          </p:spPr>
          <p:txBody>
            <a:bodyPr/>
            <a:lstStyle/>
            <a:p>
              <a:endParaRPr lang="en-US"/>
            </a:p>
          </p:txBody>
        </p:sp>
        <p:sp>
          <p:nvSpPr>
            <p:cNvPr id="49880" name="Line 248"/>
            <p:cNvSpPr>
              <a:spLocks noChangeShapeType="1"/>
            </p:cNvSpPr>
            <p:nvPr/>
          </p:nvSpPr>
          <p:spPr bwMode="auto">
            <a:xfrm flipV="1">
              <a:off x="2684" y="4028"/>
              <a:ext cx="1" cy="75"/>
            </a:xfrm>
            <a:prstGeom prst="line">
              <a:avLst/>
            </a:prstGeom>
            <a:noFill/>
            <a:ln w="1588">
              <a:solidFill>
                <a:srgbClr val="00FF00"/>
              </a:solidFill>
              <a:round/>
              <a:headEnd/>
              <a:tailEnd/>
            </a:ln>
          </p:spPr>
          <p:txBody>
            <a:bodyPr/>
            <a:lstStyle/>
            <a:p>
              <a:endParaRPr lang="en-US"/>
            </a:p>
          </p:txBody>
        </p:sp>
        <p:sp>
          <p:nvSpPr>
            <p:cNvPr id="49881" name="Line 249"/>
            <p:cNvSpPr>
              <a:spLocks noChangeShapeType="1"/>
            </p:cNvSpPr>
            <p:nvPr/>
          </p:nvSpPr>
          <p:spPr bwMode="auto">
            <a:xfrm>
              <a:off x="2681" y="4028"/>
              <a:ext cx="7" cy="2"/>
            </a:xfrm>
            <a:prstGeom prst="line">
              <a:avLst/>
            </a:prstGeom>
            <a:noFill/>
            <a:ln w="1588">
              <a:solidFill>
                <a:srgbClr val="00FF00"/>
              </a:solidFill>
              <a:round/>
              <a:headEnd/>
              <a:tailEnd/>
            </a:ln>
          </p:spPr>
          <p:txBody>
            <a:bodyPr/>
            <a:lstStyle/>
            <a:p>
              <a:endParaRPr lang="en-US"/>
            </a:p>
          </p:txBody>
        </p:sp>
        <p:sp>
          <p:nvSpPr>
            <p:cNvPr id="49882" name="Line 250"/>
            <p:cNvSpPr>
              <a:spLocks noChangeShapeType="1"/>
            </p:cNvSpPr>
            <p:nvPr/>
          </p:nvSpPr>
          <p:spPr bwMode="auto">
            <a:xfrm flipV="1">
              <a:off x="2828" y="4182"/>
              <a:ext cx="1" cy="72"/>
            </a:xfrm>
            <a:prstGeom prst="line">
              <a:avLst/>
            </a:prstGeom>
            <a:noFill/>
            <a:ln w="1588">
              <a:solidFill>
                <a:srgbClr val="00FF00"/>
              </a:solidFill>
              <a:round/>
              <a:headEnd/>
              <a:tailEnd/>
            </a:ln>
          </p:spPr>
          <p:txBody>
            <a:bodyPr/>
            <a:lstStyle/>
            <a:p>
              <a:endParaRPr lang="en-US"/>
            </a:p>
          </p:txBody>
        </p:sp>
        <p:sp>
          <p:nvSpPr>
            <p:cNvPr id="49883" name="Line 251"/>
            <p:cNvSpPr>
              <a:spLocks noChangeShapeType="1"/>
            </p:cNvSpPr>
            <p:nvPr/>
          </p:nvSpPr>
          <p:spPr bwMode="auto">
            <a:xfrm>
              <a:off x="2823" y="4182"/>
              <a:ext cx="9" cy="1"/>
            </a:xfrm>
            <a:prstGeom prst="line">
              <a:avLst/>
            </a:prstGeom>
            <a:noFill/>
            <a:ln w="1588">
              <a:solidFill>
                <a:srgbClr val="00FF00"/>
              </a:solidFill>
              <a:round/>
              <a:headEnd/>
              <a:tailEnd/>
            </a:ln>
          </p:spPr>
          <p:txBody>
            <a:bodyPr/>
            <a:lstStyle/>
            <a:p>
              <a:endParaRPr lang="en-US"/>
            </a:p>
          </p:txBody>
        </p:sp>
        <p:sp>
          <p:nvSpPr>
            <p:cNvPr id="49884" name="Line 252"/>
            <p:cNvSpPr>
              <a:spLocks noChangeShapeType="1"/>
            </p:cNvSpPr>
            <p:nvPr/>
          </p:nvSpPr>
          <p:spPr bwMode="auto">
            <a:xfrm>
              <a:off x="1828" y="4306"/>
              <a:ext cx="1" cy="9"/>
            </a:xfrm>
            <a:prstGeom prst="line">
              <a:avLst/>
            </a:prstGeom>
            <a:noFill/>
            <a:ln w="1588">
              <a:solidFill>
                <a:srgbClr val="00FF00"/>
              </a:solidFill>
              <a:round/>
              <a:headEnd/>
              <a:tailEnd/>
            </a:ln>
          </p:spPr>
          <p:txBody>
            <a:bodyPr/>
            <a:lstStyle/>
            <a:p>
              <a:endParaRPr lang="en-US"/>
            </a:p>
          </p:txBody>
        </p:sp>
        <p:sp>
          <p:nvSpPr>
            <p:cNvPr id="49885" name="Line 253"/>
            <p:cNvSpPr>
              <a:spLocks noChangeShapeType="1"/>
            </p:cNvSpPr>
            <p:nvPr/>
          </p:nvSpPr>
          <p:spPr bwMode="auto">
            <a:xfrm>
              <a:off x="1824" y="4315"/>
              <a:ext cx="9" cy="1"/>
            </a:xfrm>
            <a:prstGeom prst="line">
              <a:avLst/>
            </a:prstGeom>
            <a:noFill/>
            <a:ln w="1588">
              <a:solidFill>
                <a:srgbClr val="00FF00"/>
              </a:solidFill>
              <a:round/>
              <a:headEnd/>
              <a:tailEnd/>
            </a:ln>
          </p:spPr>
          <p:txBody>
            <a:bodyPr/>
            <a:lstStyle/>
            <a:p>
              <a:endParaRPr lang="en-US"/>
            </a:p>
          </p:txBody>
        </p:sp>
        <p:sp>
          <p:nvSpPr>
            <p:cNvPr id="49886" name="Line 254"/>
            <p:cNvSpPr>
              <a:spLocks noChangeShapeType="1"/>
            </p:cNvSpPr>
            <p:nvPr/>
          </p:nvSpPr>
          <p:spPr bwMode="auto">
            <a:xfrm>
              <a:off x="1971" y="4271"/>
              <a:ext cx="1" cy="9"/>
            </a:xfrm>
            <a:prstGeom prst="line">
              <a:avLst/>
            </a:prstGeom>
            <a:noFill/>
            <a:ln w="1588">
              <a:solidFill>
                <a:srgbClr val="00FF00"/>
              </a:solidFill>
              <a:round/>
              <a:headEnd/>
              <a:tailEnd/>
            </a:ln>
          </p:spPr>
          <p:txBody>
            <a:bodyPr/>
            <a:lstStyle/>
            <a:p>
              <a:endParaRPr lang="en-US"/>
            </a:p>
          </p:txBody>
        </p:sp>
        <p:sp>
          <p:nvSpPr>
            <p:cNvPr id="49887" name="Line 255"/>
            <p:cNvSpPr>
              <a:spLocks noChangeShapeType="1"/>
            </p:cNvSpPr>
            <p:nvPr/>
          </p:nvSpPr>
          <p:spPr bwMode="auto">
            <a:xfrm>
              <a:off x="1968" y="4280"/>
              <a:ext cx="7" cy="1"/>
            </a:xfrm>
            <a:prstGeom prst="line">
              <a:avLst/>
            </a:prstGeom>
            <a:noFill/>
            <a:ln w="1588">
              <a:solidFill>
                <a:srgbClr val="00FF00"/>
              </a:solidFill>
              <a:round/>
              <a:headEnd/>
              <a:tailEnd/>
            </a:ln>
          </p:spPr>
          <p:txBody>
            <a:bodyPr/>
            <a:lstStyle/>
            <a:p>
              <a:endParaRPr lang="en-US"/>
            </a:p>
          </p:txBody>
        </p:sp>
        <p:sp>
          <p:nvSpPr>
            <p:cNvPr id="49888" name="Line 256"/>
            <p:cNvSpPr>
              <a:spLocks noChangeShapeType="1"/>
            </p:cNvSpPr>
            <p:nvPr/>
          </p:nvSpPr>
          <p:spPr bwMode="auto">
            <a:xfrm>
              <a:off x="2113" y="4126"/>
              <a:ext cx="1" cy="30"/>
            </a:xfrm>
            <a:prstGeom prst="line">
              <a:avLst/>
            </a:prstGeom>
            <a:noFill/>
            <a:ln w="1588">
              <a:solidFill>
                <a:srgbClr val="00FF00"/>
              </a:solidFill>
              <a:round/>
              <a:headEnd/>
              <a:tailEnd/>
            </a:ln>
          </p:spPr>
          <p:txBody>
            <a:bodyPr/>
            <a:lstStyle/>
            <a:p>
              <a:endParaRPr lang="en-US"/>
            </a:p>
          </p:txBody>
        </p:sp>
        <p:sp>
          <p:nvSpPr>
            <p:cNvPr id="49889" name="Line 257"/>
            <p:cNvSpPr>
              <a:spLocks noChangeShapeType="1"/>
            </p:cNvSpPr>
            <p:nvPr/>
          </p:nvSpPr>
          <p:spPr bwMode="auto">
            <a:xfrm>
              <a:off x="2110" y="4156"/>
              <a:ext cx="8" cy="1"/>
            </a:xfrm>
            <a:prstGeom prst="line">
              <a:avLst/>
            </a:prstGeom>
            <a:noFill/>
            <a:ln w="1588">
              <a:solidFill>
                <a:srgbClr val="00FF00"/>
              </a:solidFill>
              <a:round/>
              <a:headEnd/>
              <a:tailEnd/>
            </a:ln>
          </p:spPr>
          <p:txBody>
            <a:bodyPr/>
            <a:lstStyle/>
            <a:p>
              <a:endParaRPr lang="en-US"/>
            </a:p>
          </p:txBody>
        </p:sp>
        <p:sp>
          <p:nvSpPr>
            <p:cNvPr id="49890" name="Line 258"/>
            <p:cNvSpPr>
              <a:spLocks noChangeShapeType="1"/>
            </p:cNvSpPr>
            <p:nvPr/>
          </p:nvSpPr>
          <p:spPr bwMode="auto">
            <a:xfrm>
              <a:off x="2257" y="3846"/>
              <a:ext cx="1" cy="63"/>
            </a:xfrm>
            <a:prstGeom prst="line">
              <a:avLst/>
            </a:prstGeom>
            <a:noFill/>
            <a:ln w="1588">
              <a:solidFill>
                <a:srgbClr val="00FF00"/>
              </a:solidFill>
              <a:round/>
              <a:headEnd/>
              <a:tailEnd/>
            </a:ln>
          </p:spPr>
          <p:txBody>
            <a:bodyPr/>
            <a:lstStyle/>
            <a:p>
              <a:endParaRPr lang="en-US"/>
            </a:p>
          </p:txBody>
        </p:sp>
        <p:sp>
          <p:nvSpPr>
            <p:cNvPr id="49891" name="Line 259"/>
            <p:cNvSpPr>
              <a:spLocks noChangeShapeType="1"/>
            </p:cNvSpPr>
            <p:nvPr/>
          </p:nvSpPr>
          <p:spPr bwMode="auto">
            <a:xfrm>
              <a:off x="2252" y="3909"/>
              <a:ext cx="9" cy="1"/>
            </a:xfrm>
            <a:prstGeom prst="line">
              <a:avLst/>
            </a:prstGeom>
            <a:noFill/>
            <a:ln w="1588">
              <a:solidFill>
                <a:srgbClr val="00FF00"/>
              </a:solidFill>
              <a:round/>
              <a:headEnd/>
              <a:tailEnd/>
            </a:ln>
          </p:spPr>
          <p:txBody>
            <a:bodyPr/>
            <a:lstStyle/>
            <a:p>
              <a:endParaRPr lang="en-US"/>
            </a:p>
          </p:txBody>
        </p:sp>
        <p:sp>
          <p:nvSpPr>
            <p:cNvPr id="49892" name="Line 260"/>
            <p:cNvSpPr>
              <a:spLocks noChangeShapeType="1"/>
            </p:cNvSpPr>
            <p:nvPr/>
          </p:nvSpPr>
          <p:spPr bwMode="auto">
            <a:xfrm>
              <a:off x="2399" y="3636"/>
              <a:ext cx="1" cy="86"/>
            </a:xfrm>
            <a:prstGeom prst="line">
              <a:avLst/>
            </a:prstGeom>
            <a:noFill/>
            <a:ln w="1588">
              <a:solidFill>
                <a:srgbClr val="00FF00"/>
              </a:solidFill>
              <a:round/>
              <a:headEnd/>
              <a:tailEnd/>
            </a:ln>
          </p:spPr>
          <p:txBody>
            <a:bodyPr/>
            <a:lstStyle/>
            <a:p>
              <a:endParaRPr lang="en-US"/>
            </a:p>
          </p:txBody>
        </p:sp>
        <p:sp>
          <p:nvSpPr>
            <p:cNvPr id="49893" name="Line 261"/>
            <p:cNvSpPr>
              <a:spLocks noChangeShapeType="1"/>
            </p:cNvSpPr>
            <p:nvPr/>
          </p:nvSpPr>
          <p:spPr bwMode="auto">
            <a:xfrm>
              <a:off x="2395" y="3722"/>
              <a:ext cx="9" cy="1"/>
            </a:xfrm>
            <a:prstGeom prst="line">
              <a:avLst/>
            </a:prstGeom>
            <a:noFill/>
            <a:ln w="1588">
              <a:solidFill>
                <a:srgbClr val="00FF00"/>
              </a:solidFill>
              <a:round/>
              <a:headEnd/>
              <a:tailEnd/>
            </a:ln>
          </p:spPr>
          <p:txBody>
            <a:bodyPr/>
            <a:lstStyle/>
            <a:p>
              <a:endParaRPr lang="en-US"/>
            </a:p>
          </p:txBody>
        </p:sp>
        <p:sp>
          <p:nvSpPr>
            <p:cNvPr id="49894" name="Line 262"/>
            <p:cNvSpPr>
              <a:spLocks noChangeShapeType="1"/>
            </p:cNvSpPr>
            <p:nvPr/>
          </p:nvSpPr>
          <p:spPr bwMode="auto">
            <a:xfrm>
              <a:off x="2542" y="3725"/>
              <a:ext cx="1" cy="101"/>
            </a:xfrm>
            <a:prstGeom prst="line">
              <a:avLst/>
            </a:prstGeom>
            <a:noFill/>
            <a:ln w="1588">
              <a:solidFill>
                <a:srgbClr val="00FF00"/>
              </a:solidFill>
              <a:round/>
              <a:headEnd/>
              <a:tailEnd/>
            </a:ln>
          </p:spPr>
          <p:txBody>
            <a:bodyPr/>
            <a:lstStyle/>
            <a:p>
              <a:endParaRPr lang="en-US"/>
            </a:p>
          </p:txBody>
        </p:sp>
        <p:sp>
          <p:nvSpPr>
            <p:cNvPr id="49895" name="Line 263"/>
            <p:cNvSpPr>
              <a:spLocks noChangeShapeType="1"/>
            </p:cNvSpPr>
            <p:nvPr/>
          </p:nvSpPr>
          <p:spPr bwMode="auto">
            <a:xfrm>
              <a:off x="2538" y="3826"/>
              <a:ext cx="8" cy="1"/>
            </a:xfrm>
            <a:prstGeom prst="line">
              <a:avLst/>
            </a:prstGeom>
            <a:noFill/>
            <a:ln w="1588">
              <a:solidFill>
                <a:srgbClr val="00FF00"/>
              </a:solidFill>
              <a:round/>
              <a:headEnd/>
              <a:tailEnd/>
            </a:ln>
          </p:spPr>
          <p:txBody>
            <a:bodyPr/>
            <a:lstStyle/>
            <a:p>
              <a:endParaRPr lang="en-US"/>
            </a:p>
          </p:txBody>
        </p:sp>
        <p:sp>
          <p:nvSpPr>
            <p:cNvPr id="49896" name="Line 264"/>
            <p:cNvSpPr>
              <a:spLocks noChangeShapeType="1"/>
            </p:cNvSpPr>
            <p:nvPr/>
          </p:nvSpPr>
          <p:spPr bwMode="auto">
            <a:xfrm>
              <a:off x="2684" y="4103"/>
              <a:ext cx="1" cy="75"/>
            </a:xfrm>
            <a:prstGeom prst="line">
              <a:avLst/>
            </a:prstGeom>
            <a:noFill/>
            <a:ln w="1588">
              <a:solidFill>
                <a:srgbClr val="00FF00"/>
              </a:solidFill>
              <a:round/>
              <a:headEnd/>
              <a:tailEnd/>
            </a:ln>
          </p:spPr>
          <p:txBody>
            <a:bodyPr/>
            <a:lstStyle/>
            <a:p>
              <a:endParaRPr lang="en-US"/>
            </a:p>
          </p:txBody>
        </p:sp>
        <p:sp>
          <p:nvSpPr>
            <p:cNvPr id="49897" name="Line 265"/>
            <p:cNvSpPr>
              <a:spLocks noChangeShapeType="1"/>
            </p:cNvSpPr>
            <p:nvPr/>
          </p:nvSpPr>
          <p:spPr bwMode="auto">
            <a:xfrm>
              <a:off x="2681" y="4178"/>
              <a:ext cx="7" cy="1"/>
            </a:xfrm>
            <a:prstGeom prst="line">
              <a:avLst/>
            </a:prstGeom>
            <a:noFill/>
            <a:ln w="1588">
              <a:solidFill>
                <a:srgbClr val="00FF00"/>
              </a:solidFill>
              <a:round/>
              <a:headEnd/>
              <a:tailEnd/>
            </a:ln>
          </p:spPr>
          <p:txBody>
            <a:bodyPr/>
            <a:lstStyle/>
            <a:p>
              <a:endParaRPr lang="en-US"/>
            </a:p>
          </p:txBody>
        </p:sp>
        <p:sp>
          <p:nvSpPr>
            <p:cNvPr id="49898" name="Line 266"/>
            <p:cNvSpPr>
              <a:spLocks noChangeShapeType="1"/>
            </p:cNvSpPr>
            <p:nvPr/>
          </p:nvSpPr>
          <p:spPr bwMode="auto">
            <a:xfrm>
              <a:off x="2828" y="4254"/>
              <a:ext cx="1" cy="70"/>
            </a:xfrm>
            <a:prstGeom prst="line">
              <a:avLst/>
            </a:prstGeom>
            <a:noFill/>
            <a:ln w="1588">
              <a:solidFill>
                <a:srgbClr val="00FF00"/>
              </a:solidFill>
              <a:round/>
              <a:headEnd/>
              <a:tailEnd/>
            </a:ln>
          </p:spPr>
          <p:txBody>
            <a:bodyPr/>
            <a:lstStyle/>
            <a:p>
              <a:endParaRPr lang="en-US"/>
            </a:p>
          </p:txBody>
        </p:sp>
        <p:sp>
          <p:nvSpPr>
            <p:cNvPr id="49899" name="Line 267"/>
            <p:cNvSpPr>
              <a:spLocks noChangeShapeType="1"/>
            </p:cNvSpPr>
            <p:nvPr/>
          </p:nvSpPr>
          <p:spPr bwMode="auto">
            <a:xfrm>
              <a:off x="2823" y="4324"/>
              <a:ext cx="9" cy="1"/>
            </a:xfrm>
            <a:prstGeom prst="line">
              <a:avLst/>
            </a:prstGeom>
            <a:noFill/>
            <a:ln w="1588">
              <a:solidFill>
                <a:srgbClr val="00FF00"/>
              </a:solidFill>
              <a:round/>
              <a:headEnd/>
              <a:tailEnd/>
            </a:ln>
          </p:spPr>
          <p:txBody>
            <a:bodyPr/>
            <a:lstStyle/>
            <a:p>
              <a:endParaRPr lang="en-US"/>
            </a:p>
          </p:txBody>
        </p:sp>
        <p:sp>
          <p:nvSpPr>
            <p:cNvPr id="49900" name="Freeform 268"/>
            <p:cNvSpPr>
              <a:spLocks/>
            </p:cNvSpPr>
            <p:nvPr/>
          </p:nvSpPr>
          <p:spPr bwMode="auto">
            <a:xfrm>
              <a:off x="1828" y="3714"/>
              <a:ext cx="1000" cy="680"/>
            </a:xfrm>
            <a:custGeom>
              <a:avLst/>
              <a:gdLst>
                <a:gd name="T0" fmla="*/ 0 w 3295"/>
                <a:gd name="T1" fmla="*/ 50 h 1552"/>
                <a:gd name="T2" fmla="*/ 4 w 3295"/>
                <a:gd name="T3" fmla="*/ 47 h 1552"/>
                <a:gd name="T4" fmla="*/ 8 w 3295"/>
                <a:gd name="T5" fmla="*/ 33 h 1552"/>
                <a:gd name="T6" fmla="*/ 12 w 3295"/>
                <a:gd name="T7" fmla="*/ 13 h 1552"/>
                <a:gd name="T8" fmla="*/ 16 w 3295"/>
                <a:gd name="T9" fmla="*/ 0 h 1552"/>
                <a:gd name="T10" fmla="*/ 20 w 3295"/>
                <a:gd name="T11" fmla="*/ 18 h 1552"/>
                <a:gd name="T12" fmla="*/ 24 w 3295"/>
                <a:gd name="T13" fmla="*/ 43 h 1552"/>
                <a:gd name="T14" fmla="*/ 28 w 3295"/>
                <a:gd name="T15" fmla="*/ 57 h 15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552"/>
                <a:gd name="T26" fmla="*/ 3295 w 3295"/>
                <a:gd name="T27" fmla="*/ 1552 h 15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552">
                  <a:moveTo>
                    <a:pt x="0" y="1347"/>
                  </a:moveTo>
                  <a:lnTo>
                    <a:pt x="471" y="1272"/>
                  </a:lnTo>
                  <a:lnTo>
                    <a:pt x="941" y="901"/>
                  </a:lnTo>
                  <a:lnTo>
                    <a:pt x="1412" y="358"/>
                  </a:lnTo>
                  <a:lnTo>
                    <a:pt x="1883" y="0"/>
                  </a:lnTo>
                  <a:lnTo>
                    <a:pt x="2354" y="489"/>
                  </a:lnTo>
                  <a:lnTo>
                    <a:pt x="2824" y="1166"/>
                  </a:lnTo>
                  <a:lnTo>
                    <a:pt x="3295" y="1552"/>
                  </a:lnTo>
                </a:path>
              </a:pathLst>
            </a:custGeom>
            <a:noFill/>
            <a:ln w="1588">
              <a:solidFill>
                <a:srgbClr val="0000FF"/>
              </a:solidFill>
              <a:round/>
              <a:headEnd/>
              <a:tailEnd/>
            </a:ln>
          </p:spPr>
          <p:txBody>
            <a:bodyPr/>
            <a:lstStyle/>
            <a:p>
              <a:endParaRPr lang="en-US"/>
            </a:p>
          </p:txBody>
        </p:sp>
        <p:sp>
          <p:nvSpPr>
            <p:cNvPr id="49901" name="Line 269"/>
            <p:cNvSpPr>
              <a:spLocks noChangeShapeType="1"/>
            </p:cNvSpPr>
            <p:nvPr/>
          </p:nvSpPr>
          <p:spPr bwMode="auto">
            <a:xfrm flipV="1">
              <a:off x="1828" y="4285"/>
              <a:ext cx="1" cy="18"/>
            </a:xfrm>
            <a:prstGeom prst="line">
              <a:avLst/>
            </a:prstGeom>
            <a:noFill/>
            <a:ln w="1588">
              <a:solidFill>
                <a:srgbClr val="0000FF"/>
              </a:solidFill>
              <a:round/>
              <a:headEnd/>
              <a:tailEnd/>
            </a:ln>
          </p:spPr>
          <p:txBody>
            <a:bodyPr/>
            <a:lstStyle/>
            <a:p>
              <a:endParaRPr lang="en-US"/>
            </a:p>
          </p:txBody>
        </p:sp>
        <p:sp>
          <p:nvSpPr>
            <p:cNvPr id="49902" name="Line 270"/>
            <p:cNvSpPr>
              <a:spLocks noChangeShapeType="1"/>
            </p:cNvSpPr>
            <p:nvPr/>
          </p:nvSpPr>
          <p:spPr bwMode="auto">
            <a:xfrm>
              <a:off x="1824" y="4285"/>
              <a:ext cx="9" cy="1"/>
            </a:xfrm>
            <a:prstGeom prst="line">
              <a:avLst/>
            </a:prstGeom>
            <a:noFill/>
            <a:ln w="1588">
              <a:solidFill>
                <a:srgbClr val="0000FF"/>
              </a:solidFill>
              <a:round/>
              <a:headEnd/>
              <a:tailEnd/>
            </a:ln>
          </p:spPr>
          <p:txBody>
            <a:bodyPr/>
            <a:lstStyle/>
            <a:p>
              <a:endParaRPr lang="en-US"/>
            </a:p>
          </p:txBody>
        </p:sp>
        <p:sp>
          <p:nvSpPr>
            <p:cNvPr id="49903" name="Line 271"/>
            <p:cNvSpPr>
              <a:spLocks noChangeShapeType="1"/>
            </p:cNvSpPr>
            <p:nvPr/>
          </p:nvSpPr>
          <p:spPr bwMode="auto">
            <a:xfrm flipV="1">
              <a:off x="1971" y="4252"/>
              <a:ext cx="1" cy="19"/>
            </a:xfrm>
            <a:prstGeom prst="line">
              <a:avLst/>
            </a:prstGeom>
            <a:noFill/>
            <a:ln w="1588">
              <a:solidFill>
                <a:srgbClr val="0000FF"/>
              </a:solidFill>
              <a:round/>
              <a:headEnd/>
              <a:tailEnd/>
            </a:ln>
          </p:spPr>
          <p:txBody>
            <a:bodyPr/>
            <a:lstStyle/>
            <a:p>
              <a:endParaRPr lang="en-US"/>
            </a:p>
          </p:txBody>
        </p:sp>
        <p:sp>
          <p:nvSpPr>
            <p:cNvPr id="49904" name="Line 272"/>
            <p:cNvSpPr>
              <a:spLocks noChangeShapeType="1"/>
            </p:cNvSpPr>
            <p:nvPr/>
          </p:nvSpPr>
          <p:spPr bwMode="auto">
            <a:xfrm>
              <a:off x="1968" y="4252"/>
              <a:ext cx="7" cy="2"/>
            </a:xfrm>
            <a:prstGeom prst="line">
              <a:avLst/>
            </a:prstGeom>
            <a:noFill/>
            <a:ln w="1588">
              <a:solidFill>
                <a:srgbClr val="0000FF"/>
              </a:solidFill>
              <a:round/>
              <a:headEnd/>
              <a:tailEnd/>
            </a:ln>
          </p:spPr>
          <p:txBody>
            <a:bodyPr/>
            <a:lstStyle/>
            <a:p>
              <a:endParaRPr lang="en-US"/>
            </a:p>
          </p:txBody>
        </p:sp>
        <p:sp>
          <p:nvSpPr>
            <p:cNvPr id="49905" name="Line 273"/>
            <p:cNvSpPr>
              <a:spLocks noChangeShapeType="1"/>
            </p:cNvSpPr>
            <p:nvPr/>
          </p:nvSpPr>
          <p:spPr bwMode="auto">
            <a:xfrm flipV="1">
              <a:off x="2113" y="4071"/>
              <a:ext cx="1" cy="38"/>
            </a:xfrm>
            <a:prstGeom prst="line">
              <a:avLst/>
            </a:prstGeom>
            <a:noFill/>
            <a:ln w="1588">
              <a:solidFill>
                <a:srgbClr val="0000FF"/>
              </a:solidFill>
              <a:round/>
              <a:headEnd/>
              <a:tailEnd/>
            </a:ln>
          </p:spPr>
          <p:txBody>
            <a:bodyPr/>
            <a:lstStyle/>
            <a:p>
              <a:endParaRPr lang="en-US"/>
            </a:p>
          </p:txBody>
        </p:sp>
        <p:sp>
          <p:nvSpPr>
            <p:cNvPr id="49906" name="Line 274"/>
            <p:cNvSpPr>
              <a:spLocks noChangeShapeType="1"/>
            </p:cNvSpPr>
            <p:nvPr/>
          </p:nvSpPr>
          <p:spPr bwMode="auto">
            <a:xfrm>
              <a:off x="2110" y="4071"/>
              <a:ext cx="8" cy="2"/>
            </a:xfrm>
            <a:prstGeom prst="line">
              <a:avLst/>
            </a:prstGeom>
            <a:noFill/>
            <a:ln w="1588">
              <a:solidFill>
                <a:srgbClr val="0000FF"/>
              </a:solidFill>
              <a:round/>
              <a:headEnd/>
              <a:tailEnd/>
            </a:ln>
          </p:spPr>
          <p:txBody>
            <a:bodyPr/>
            <a:lstStyle/>
            <a:p>
              <a:endParaRPr lang="en-US"/>
            </a:p>
          </p:txBody>
        </p:sp>
        <p:sp>
          <p:nvSpPr>
            <p:cNvPr id="49907" name="Line 275"/>
            <p:cNvSpPr>
              <a:spLocks noChangeShapeType="1"/>
            </p:cNvSpPr>
            <p:nvPr/>
          </p:nvSpPr>
          <p:spPr bwMode="auto">
            <a:xfrm flipV="1">
              <a:off x="2257" y="3809"/>
              <a:ext cx="1" cy="62"/>
            </a:xfrm>
            <a:prstGeom prst="line">
              <a:avLst/>
            </a:prstGeom>
            <a:noFill/>
            <a:ln w="1588">
              <a:solidFill>
                <a:srgbClr val="0000FF"/>
              </a:solidFill>
              <a:round/>
              <a:headEnd/>
              <a:tailEnd/>
            </a:ln>
          </p:spPr>
          <p:txBody>
            <a:bodyPr/>
            <a:lstStyle/>
            <a:p>
              <a:endParaRPr lang="en-US"/>
            </a:p>
          </p:txBody>
        </p:sp>
        <p:sp>
          <p:nvSpPr>
            <p:cNvPr id="49908" name="Line 276"/>
            <p:cNvSpPr>
              <a:spLocks noChangeShapeType="1"/>
            </p:cNvSpPr>
            <p:nvPr/>
          </p:nvSpPr>
          <p:spPr bwMode="auto">
            <a:xfrm>
              <a:off x="2252" y="3809"/>
              <a:ext cx="9" cy="1"/>
            </a:xfrm>
            <a:prstGeom prst="line">
              <a:avLst/>
            </a:prstGeom>
            <a:noFill/>
            <a:ln w="1588">
              <a:solidFill>
                <a:srgbClr val="0000FF"/>
              </a:solidFill>
              <a:round/>
              <a:headEnd/>
              <a:tailEnd/>
            </a:ln>
          </p:spPr>
          <p:txBody>
            <a:bodyPr/>
            <a:lstStyle/>
            <a:p>
              <a:endParaRPr lang="en-US"/>
            </a:p>
          </p:txBody>
        </p:sp>
        <p:sp>
          <p:nvSpPr>
            <p:cNvPr id="49909" name="Line 277"/>
            <p:cNvSpPr>
              <a:spLocks noChangeShapeType="1"/>
            </p:cNvSpPr>
            <p:nvPr/>
          </p:nvSpPr>
          <p:spPr bwMode="auto">
            <a:xfrm flipV="1">
              <a:off x="2399" y="3640"/>
              <a:ext cx="1" cy="74"/>
            </a:xfrm>
            <a:prstGeom prst="line">
              <a:avLst/>
            </a:prstGeom>
            <a:noFill/>
            <a:ln w="1588">
              <a:solidFill>
                <a:srgbClr val="0000FF"/>
              </a:solidFill>
              <a:round/>
              <a:headEnd/>
              <a:tailEnd/>
            </a:ln>
          </p:spPr>
          <p:txBody>
            <a:bodyPr/>
            <a:lstStyle/>
            <a:p>
              <a:endParaRPr lang="en-US"/>
            </a:p>
          </p:txBody>
        </p:sp>
        <p:sp>
          <p:nvSpPr>
            <p:cNvPr id="49910" name="Line 278"/>
            <p:cNvSpPr>
              <a:spLocks noChangeShapeType="1"/>
            </p:cNvSpPr>
            <p:nvPr/>
          </p:nvSpPr>
          <p:spPr bwMode="auto">
            <a:xfrm>
              <a:off x="2395" y="3640"/>
              <a:ext cx="9" cy="2"/>
            </a:xfrm>
            <a:prstGeom prst="line">
              <a:avLst/>
            </a:prstGeom>
            <a:noFill/>
            <a:ln w="1588">
              <a:solidFill>
                <a:srgbClr val="0000FF"/>
              </a:solidFill>
              <a:round/>
              <a:headEnd/>
              <a:tailEnd/>
            </a:ln>
          </p:spPr>
          <p:txBody>
            <a:bodyPr/>
            <a:lstStyle/>
            <a:p>
              <a:endParaRPr lang="en-US"/>
            </a:p>
          </p:txBody>
        </p:sp>
        <p:sp>
          <p:nvSpPr>
            <p:cNvPr id="49911" name="Line 279"/>
            <p:cNvSpPr>
              <a:spLocks noChangeShapeType="1"/>
            </p:cNvSpPr>
            <p:nvPr/>
          </p:nvSpPr>
          <p:spPr bwMode="auto">
            <a:xfrm flipV="1">
              <a:off x="2542" y="3864"/>
              <a:ext cx="1" cy="64"/>
            </a:xfrm>
            <a:prstGeom prst="line">
              <a:avLst/>
            </a:prstGeom>
            <a:noFill/>
            <a:ln w="1588">
              <a:solidFill>
                <a:srgbClr val="0000FF"/>
              </a:solidFill>
              <a:round/>
              <a:headEnd/>
              <a:tailEnd/>
            </a:ln>
          </p:spPr>
          <p:txBody>
            <a:bodyPr/>
            <a:lstStyle/>
            <a:p>
              <a:endParaRPr lang="en-US"/>
            </a:p>
          </p:txBody>
        </p:sp>
        <p:sp>
          <p:nvSpPr>
            <p:cNvPr id="49912" name="Line 280"/>
            <p:cNvSpPr>
              <a:spLocks noChangeShapeType="1"/>
            </p:cNvSpPr>
            <p:nvPr/>
          </p:nvSpPr>
          <p:spPr bwMode="auto">
            <a:xfrm>
              <a:off x="2538" y="3864"/>
              <a:ext cx="8" cy="2"/>
            </a:xfrm>
            <a:prstGeom prst="line">
              <a:avLst/>
            </a:prstGeom>
            <a:noFill/>
            <a:ln w="1588">
              <a:solidFill>
                <a:srgbClr val="0000FF"/>
              </a:solidFill>
              <a:round/>
              <a:headEnd/>
              <a:tailEnd/>
            </a:ln>
          </p:spPr>
          <p:txBody>
            <a:bodyPr/>
            <a:lstStyle/>
            <a:p>
              <a:endParaRPr lang="en-US"/>
            </a:p>
          </p:txBody>
        </p:sp>
        <p:sp>
          <p:nvSpPr>
            <p:cNvPr id="49913" name="Line 281"/>
            <p:cNvSpPr>
              <a:spLocks noChangeShapeType="1"/>
            </p:cNvSpPr>
            <p:nvPr/>
          </p:nvSpPr>
          <p:spPr bwMode="auto">
            <a:xfrm flipV="1">
              <a:off x="2684" y="4172"/>
              <a:ext cx="1" cy="52"/>
            </a:xfrm>
            <a:prstGeom prst="line">
              <a:avLst/>
            </a:prstGeom>
            <a:noFill/>
            <a:ln w="1588">
              <a:solidFill>
                <a:srgbClr val="0000FF"/>
              </a:solidFill>
              <a:round/>
              <a:headEnd/>
              <a:tailEnd/>
            </a:ln>
          </p:spPr>
          <p:txBody>
            <a:bodyPr/>
            <a:lstStyle/>
            <a:p>
              <a:endParaRPr lang="en-US"/>
            </a:p>
          </p:txBody>
        </p:sp>
        <p:sp>
          <p:nvSpPr>
            <p:cNvPr id="49914" name="Line 282"/>
            <p:cNvSpPr>
              <a:spLocks noChangeShapeType="1"/>
            </p:cNvSpPr>
            <p:nvPr/>
          </p:nvSpPr>
          <p:spPr bwMode="auto">
            <a:xfrm>
              <a:off x="2681" y="4172"/>
              <a:ext cx="7" cy="1"/>
            </a:xfrm>
            <a:prstGeom prst="line">
              <a:avLst/>
            </a:prstGeom>
            <a:noFill/>
            <a:ln w="1588">
              <a:solidFill>
                <a:srgbClr val="0000FF"/>
              </a:solidFill>
              <a:round/>
              <a:headEnd/>
              <a:tailEnd/>
            </a:ln>
          </p:spPr>
          <p:txBody>
            <a:bodyPr/>
            <a:lstStyle/>
            <a:p>
              <a:endParaRPr lang="en-US"/>
            </a:p>
          </p:txBody>
        </p:sp>
        <p:sp>
          <p:nvSpPr>
            <p:cNvPr id="49915" name="Line 283"/>
            <p:cNvSpPr>
              <a:spLocks noChangeShapeType="1"/>
            </p:cNvSpPr>
            <p:nvPr/>
          </p:nvSpPr>
          <p:spPr bwMode="auto">
            <a:xfrm flipV="1">
              <a:off x="2828" y="4325"/>
              <a:ext cx="1" cy="69"/>
            </a:xfrm>
            <a:prstGeom prst="line">
              <a:avLst/>
            </a:prstGeom>
            <a:noFill/>
            <a:ln w="1588">
              <a:solidFill>
                <a:srgbClr val="0000FF"/>
              </a:solidFill>
              <a:round/>
              <a:headEnd/>
              <a:tailEnd/>
            </a:ln>
          </p:spPr>
          <p:txBody>
            <a:bodyPr/>
            <a:lstStyle/>
            <a:p>
              <a:endParaRPr lang="en-US"/>
            </a:p>
          </p:txBody>
        </p:sp>
        <p:sp>
          <p:nvSpPr>
            <p:cNvPr id="49916" name="Line 284"/>
            <p:cNvSpPr>
              <a:spLocks noChangeShapeType="1"/>
            </p:cNvSpPr>
            <p:nvPr/>
          </p:nvSpPr>
          <p:spPr bwMode="auto">
            <a:xfrm>
              <a:off x="2823" y="4325"/>
              <a:ext cx="9" cy="1"/>
            </a:xfrm>
            <a:prstGeom prst="line">
              <a:avLst/>
            </a:prstGeom>
            <a:noFill/>
            <a:ln w="1588">
              <a:solidFill>
                <a:srgbClr val="0000FF"/>
              </a:solidFill>
              <a:round/>
              <a:headEnd/>
              <a:tailEnd/>
            </a:ln>
          </p:spPr>
          <p:txBody>
            <a:bodyPr/>
            <a:lstStyle/>
            <a:p>
              <a:endParaRPr lang="en-US"/>
            </a:p>
          </p:txBody>
        </p:sp>
        <p:sp>
          <p:nvSpPr>
            <p:cNvPr id="49917" name="Line 285"/>
            <p:cNvSpPr>
              <a:spLocks noChangeShapeType="1"/>
            </p:cNvSpPr>
            <p:nvPr/>
          </p:nvSpPr>
          <p:spPr bwMode="auto">
            <a:xfrm>
              <a:off x="1828" y="4303"/>
              <a:ext cx="1" cy="20"/>
            </a:xfrm>
            <a:prstGeom prst="line">
              <a:avLst/>
            </a:prstGeom>
            <a:noFill/>
            <a:ln w="1588">
              <a:solidFill>
                <a:srgbClr val="0000FF"/>
              </a:solidFill>
              <a:round/>
              <a:headEnd/>
              <a:tailEnd/>
            </a:ln>
          </p:spPr>
          <p:txBody>
            <a:bodyPr/>
            <a:lstStyle/>
            <a:p>
              <a:endParaRPr lang="en-US"/>
            </a:p>
          </p:txBody>
        </p:sp>
        <p:sp>
          <p:nvSpPr>
            <p:cNvPr id="49918" name="Line 286"/>
            <p:cNvSpPr>
              <a:spLocks noChangeShapeType="1"/>
            </p:cNvSpPr>
            <p:nvPr/>
          </p:nvSpPr>
          <p:spPr bwMode="auto">
            <a:xfrm>
              <a:off x="1824" y="4323"/>
              <a:ext cx="9" cy="1"/>
            </a:xfrm>
            <a:prstGeom prst="line">
              <a:avLst/>
            </a:prstGeom>
            <a:noFill/>
            <a:ln w="1588">
              <a:solidFill>
                <a:srgbClr val="0000FF"/>
              </a:solidFill>
              <a:round/>
              <a:headEnd/>
              <a:tailEnd/>
            </a:ln>
          </p:spPr>
          <p:txBody>
            <a:bodyPr/>
            <a:lstStyle/>
            <a:p>
              <a:endParaRPr lang="en-US"/>
            </a:p>
          </p:txBody>
        </p:sp>
        <p:sp>
          <p:nvSpPr>
            <p:cNvPr id="49919" name="Line 287"/>
            <p:cNvSpPr>
              <a:spLocks noChangeShapeType="1"/>
            </p:cNvSpPr>
            <p:nvPr/>
          </p:nvSpPr>
          <p:spPr bwMode="auto">
            <a:xfrm>
              <a:off x="1971" y="4271"/>
              <a:ext cx="1" cy="19"/>
            </a:xfrm>
            <a:prstGeom prst="line">
              <a:avLst/>
            </a:prstGeom>
            <a:noFill/>
            <a:ln w="1588">
              <a:solidFill>
                <a:srgbClr val="0000FF"/>
              </a:solidFill>
              <a:round/>
              <a:headEnd/>
              <a:tailEnd/>
            </a:ln>
          </p:spPr>
          <p:txBody>
            <a:bodyPr/>
            <a:lstStyle/>
            <a:p>
              <a:endParaRPr lang="en-US"/>
            </a:p>
          </p:txBody>
        </p:sp>
        <p:sp>
          <p:nvSpPr>
            <p:cNvPr id="49920" name="Line 288"/>
            <p:cNvSpPr>
              <a:spLocks noChangeShapeType="1"/>
            </p:cNvSpPr>
            <p:nvPr/>
          </p:nvSpPr>
          <p:spPr bwMode="auto">
            <a:xfrm>
              <a:off x="1968" y="4290"/>
              <a:ext cx="7" cy="1"/>
            </a:xfrm>
            <a:prstGeom prst="line">
              <a:avLst/>
            </a:prstGeom>
            <a:noFill/>
            <a:ln w="1588">
              <a:solidFill>
                <a:srgbClr val="0000FF"/>
              </a:solidFill>
              <a:round/>
              <a:headEnd/>
              <a:tailEnd/>
            </a:ln>
          </p:spPr>
          <p:txBody>
            <a:bodyPr/>
            <a:lstStyle/>
            <a:p>
              <a:endParaRPr lang="en-US"/>
            </a:p>
          </p:txBody>
        </p:sp>
        <p:sp>
          <p:nvSpPr>
            <p:cNvPr id="49921" name="Line 289"/>
            <p:cNvSpPr>
              <a:spLocks noChangeShapeType="1"/>
            </p:cNvSpPr>
            <p:nvPr/>
          </p:nvSpPr>
          <p:spPr bwMode="auto">
            <a:xfrm>
              <a:off x="2113" y="4109"/>
              <a:ext cx="1" cy="36"/>
            </a:xfrm>
            <a:prstGeom prst="line">
              <a:avLst/>
            </a:prstGeom>
            <a:noFill/>
            <a:ln w="1588">
              <a:solidFill>
                <a:srgbClr val="0000FF"/>
              </a:solidFill>
              <a:round/>
              <a:headEnd/>
              <a:tailEnd/>
            </a:ln>
          </p:spPr>
          <p:txBody>
            <a:bodyPr/>
            <a:lstStyle/>
            <a:p>
              <a:endParaRPr lang="en-US"/>
            </a:p>
          </p:txBody>
        </p:sp>
        <p:sp>
          <p:nvSpPr>
            <p:cNvPr id="49922" name="Line 290"/>
            <p:cNvSpPr>
              <a:spLocks noChangeShapeType="1"/>
            </p:cNvSpPr>
            <p:nvPr/>
          </p:nvSpPr>
          <p:spPr bwMode="auto">
            <a:xfrm>
              <a:off x="2110" y="4145"/>
              <a:ext cx="8" cy="1"/>
            </a:xfrm>
            <a:prstGeom prst="line">
              <a:avLst/>
            </a:prstGeom>
            <a:noFill/>
            <a:ln w="1588">
              <a:solidFill>
                <a:srgbClr val="0000FF"/>
              </a:solidFill>
              <a:round/>
              <a:headEnd/>
              <a:tailEnd/>
            </a:ln>
          </p:spPr>
          <p:txBody>
            <a:bodyPr/>
            <a:lstStyle/>
            <a:p>
              <a:endParaRPr lang="en-US"/>
            </a:p>
          </p:txBody>
        </p:sp>
        <p:sp>
          <p:nvSpPr>
            <p:cNvPr id="49923" name="Line 291"/>
            <p:cNvSpPr>
              <a:spLocks noChangeShapeType="1"/>
            </p:cNvSpPr>
            <p:nvPr/>
          </p:nvSpPr>
          <p:spPr bwMode="auto">
            <a:xfrm>
              <a:off x="2257" y="3871"/>
              <a:ext cx="1" cy="62"/>
            </a:xfrm>
            <a:prstGeom prst="line">
              <a:avLst/>
            </a:prstGeom>
            <a:noFill/>
            <a:ln w="1588">
              <a:solidFill>
                <a:srgbClr val="0000FF"/>
              </a:solidFill>
              <a:round/>
              <a:headEnd/>
              <a:tailEnd/>
            </a:ln>
          </p:spPr>
          <p:txBody>
            <a:bodyPr/>
            <a:lstStyle/>
            <a:p>
              <a:endParaRPr lang="en-US"/>
            </a:p>
          </p:txBody>
        </p:sp>
        <p:sp>
          <p:nvSpPr>
            <p:cNvPr id="49924" name="Line 292"/>
            <p:cNvSpPr>
              <a:spLocks noChangeShapeType="1"/>
            </p:cNvSpPr>
            <p:nvPr/>
          </p:nvSpPr>
          <p:spPr bwMode="auto">
            <a:xfrm>
              <a:off x="2252" y="3933"/>
              <a:ext cx="9" cy="2"/>
            </a:xfrm>
            <a:prstGeom prst="line">
              <a:avLst/>
            </a:prstGeom>
            <a:noFill/>
            <a:ln w="1588">
              <a:solidFill>
                <a:srgbClr val="0000FF"/>
              </a:solidFill>
              <a:round/>
              <a:headEnd/>
              <a:tailEnd/>
            </a:ln>
          </p:spPr>
          <p:txBody>
            <a:bodyPr/>
            <a:lstStyle/>
            <a:p>
              <a:endParaRPr lang="en-US"/>
            </a:p>
          </p:txBody>
        </p:sp>
        <p:sp>
          <p:nvSpPr>
            <p:cNvPr id="49925" name="Line 293"/>
            <p:cNvSpPr>
              <a:spLocks noChangeShapeType="1"/>
            </p:cNvSpPr>
            <p:nvPr/>
          </p:nvSpPr>
          <p:spPr bwMode="auto">
            <a:xfrm>
              <a:off x="2399" y="3714"/>
              <a:ext cx="1" cy="73"/>
            </a:xfrm>
            <a:prstGeom prst="line">
              <a:avLst/>
            </a:prstGeom>
            <a:noFill/>
            <a:ln w="1588">
              <a:solidFill>
                <a:srgbClr val="0000FF"/>
              </a:solidFill>
              <a:round/>
              <a:headEnd/>
              <a:tailEnd/>
            </a:ln>
          </p:spPr>
          <p:txBody>
            <a:bodyPr/>
            <a:lstStyle/>
            <a:p>
              <a:endParaRPr lang="en-US"/>
            </a:p>
          </p:txBody>
        </p:sp>
        <p:sp>
          <p:nvSpPr>
            <p:cNvPr id="49926" name="Line 294"/>
            <p:cNvSpPr>
              <a:spLocks noChangeShapeType="1"/>
            </p:cNvSpPr>
            <p:nvPr/>
          </p:nvSpPr>
          <p:spPr bwMode="auto">
            <a:xfrm>
              <a:off x="2395" y="3787"/>
              <a:ext cx="9" cy="2"/>
            </a:xfrm>
            <a:prstGeom prst="line">
              <a:avLst/>
            </a:prstGeom>
            <a:noFill/>
            <a:ln w="1588">
              <a:solidFill>
                <a:srgbClr val="0000FF"/>
              </a:solidFill>
              <a:round/>
              <a:headEnd/>
              <a:tailEnd/>
            </a:ln>
          </p:spPr>
          <p:txBody>
            <a:bodyPr/>
            <a:lstStyle/>
            <a:p>
              <a:endParaRPr lang="en-US"/>
            </a:p>
          </p:txBody>
        </p:sp>
        <p:sp>
          <p:nvSpPr>
            <p:cNvPr id="49927" name="Line 295"/>
            <p:cNvSpPr>
              <a:spLocks noChangeShapeType="1"/>
            </p:cNvSpPr>
            <p:nvPr/>
          </p:nvSpPr>
          <p:spPr bwMode="auto">
            <a:xfrm>
              <a:off x="2542" y="3928"/>
              <a:ext cx="1" cy="64"/>
            </a:xfrm>
            <a:prstGeom prst="line">
              <a:avLst/>
            </a:prstGeom>
            <a:noFill/>
            <a:ln w="1588">
              <a:solidFill>
                <a:srgbClr val="0000FF"/>
              </a:solidFill>
              <a:round/>
              <a:headEnd/>
              <a:tailEnd/>
            </a:ln>
          </p:spPr>
          <p:txBody>
            <a:bodyPr/>
            <a:lstStyle/>
            <a:p>
              <a:endParaRPr lang="en-US"/>
            </a:p>
          </p:txBody>
        </p:sp>
        <p:sp>
          <p:nvSpPr>
            <p:cNvPr id="49928" name="Line 296"/>
            <p:cNvSpPr>
              <a:spLocks noChangeShapeType="1"/>
            </p:cNvSpPr>
            <p:nvPr/>
          </p:nvSpPr>
          <p:spPr bwMode="auto">
            <a:xfrm>
              <a:off x="2538" y="3992"/>
              <a:ext cx="8" cy="1"/>
            </a:xfrm>
            <a:prstGeom prst="line">
              <a:avLst/>
            </a:prstGeom>
            <a:noFill/>
            <a:ln w="1588">
              <a:solidFill>
                <a:srgbClr val="0000FF"/>
              </a:solidFill>
              <a:round/>
              <a:headEnd/>
              <a:tailEnd/>
            </a:ln>
          </p:spPr>
          <p:txBody>
            <a:bodyPr/>
            <a:lstStyle/>
            <a:p>
              <a:endParaRPr lang="en-US"/>
            </a:p>
          </p:txBody>
        </p:sp>
        <p:sp>
          <p:nvSpPr>
            <p:cNvPr id="49929" name="Line 297"/>
            <p:cNvSpPr>
              <a:spLocks noChangeShapeType="1"/>
            </p:cNvSpPr>
            <p:nvPr/>
          </p:nvSpPr>
          <p:spPr bwMode="auto">
            <a:xfrm>
              <a:off x="2684" y="4224"/>
              <a:ext cx="1" cy="54"/>
            </a:xfrm>
            <a:prstGeom prst="line">
              <a:avLst/>
            </a:prstGeom>
            <a:noFill/>
            <a:ln w="1588">
              <a:solidFill>
                <a:srgbClr val="0000FF"/>
              </a:solidFill>
              <a:round/>
              <a:headEnd/>
              <a:tailEnd/>
            </a:ln>
          </p:spPr>
          <p:txBody>
            <a:bodyPr/>
            <a:lstStyle/>
            <a:p>
              <a:endParaRPr lang="en-US"/>
            </a:p>
          </p:txBody>
        </p:sp>
        <p:sp>
          <p:nvSpPr>
            <p:cNvPr id="49930" name="Line 298"/>
            <p:cNvSpPr>
              <a:spLocks noChangeShapeType="1"/>
            </p:cNvSpPr>
            <p:nvPr/>
          </p:nvSpPr>
          <p:spPr bwMode="auto">
            <a:xfrm>
              <a:off x="2681" y="4278"/>
              <a:ext cx="7" cy="2"/>
            </a:xfrm>
            <a:prstGeom prst="line">
              <a:avLst/>
            </a:prstGeom>
            <a:noFill/>
            <a:ln w="1588">
              <a:solidFill>
                <a:srgbClr val="0000FF"/>
              </a:solidFill>
              <a:round/>
              <a:headEnd/>
              <a:tailEnd/>
            </a:ln>
          </p:spPr>
          <p:txBody>
            <a:bodyPr/>
            <a:lstStyle/>
            <a:p>
              <a:endParaRPr lang="en-US"/>
            </a:p>
          </p:txBody>
        </p:sp>
        <p:sp>
          <p:nvSpPr>
            <p:cNvPr id="49931" name="Oval 299"/>
            <p:cNvSpPr>
              <a:spLocks noChangeArrowheads="1"/>
            </p:cNvSpPr>
            <p:nvPr/>
          </p:nvSpPr>
          <p:spPr bwMode="auto">
            <a:xfrm>
              <a:off x="1824" y="4306"/>
              <a:ext cx="9" cy="11"/>
            </a:xfrm>
            <a:prstGeom prst="ellipse">
              <a:avLst/>
            </a:prstGeom>
            <a:solidFill>
              <a:srgbClr val="FF0000"/>
            </a:solidFill>
            <a:ln w="1588">
              <a:solidFill>
                <a:srgbClr val="FF0000"/>
              </a:solidFill>
              <a:round/>
              <a:headEnd/>
              <a:tailEnd/>
            </a:ln>
          </p:spPr>
          <p:txBody>
            <a:bodyPr/>
            <a:lstStyle/>
            <a:p>
              <a:endParaRPr lang="en-US"/>
            </a:p>
          </p:txBody>
        </p:sp>
        <p:sp>
          <p:nvSpPr>
            <p:cNvPr id="49932" name="Oval 300"/>
            <p:cNvSpPr>
              <a:spLocks noChangeArrowheads="1"/>
            </p:cNvSpPr>
            <p:nvPr/>
          </p:nvSpPr>
          <p:spPr bwMode="auto">
            <a:xfrm>
              <a:off x="1968" y="4258"/>
              <a:ext cx="7" cy="11"/>
            </a:xfrm>
            <a:prstGeom prst="ellipse">
              <a:avLst/>
            </a:prstGeom>
            <a:solidFill>
              <a:srgbClr val="FF0000"/>
            </a:solidFill>
            <a:ln w="1588">
              <a:solidFill>
                <a:srgbClr val="FF0000"/>
              </a:solidFill>
              <a:round/>
              <a:headEnd/>
              <a:tailEnd/>
            </a:ln>
          </p:spPr>
          <p:txBody>
            <a:bodyPr/>
            <a:lstStyle/>
            <a:p>
              <a:endParaRPr lang="en-US"/>
            </a:p>
          </p:txBody>
        </p:sp>
        <p:sp>
          <p:nvSpPr>
            <p:cNvPr id="49933" name="Oval 301"/>
            <p:cNvSpPr>
              <a:spLocks noChangeArrowheads="1"/>
            </p:cNvSpPr>
            <p:nvPr/>
          </p:nvSpPr>
          <p:spPr bwMode="auto">
            <a:xfrm>
              <a:off x="2110" y="4104"/>
              <a:ext cx="8" cy="12"/>
            </a:xfrm>
            <a:prstGeom prst="ellipse">
              <a:avLst/>
            </a:prstGeom>
            <a:solidFill>
              <a:srgbClr val="FF0000"/>
            </a:solidFill>
            <a:ln w="1588">
              <a:solidFill>
                <a:srgbClr val="FF0000"/>
              </a:solidFill>
              <a:round/>
              <a:headEnd/>
              <a:tailEnd/>
            </a:ln>
          </p:spPr>
          <p:txBody>
            <a:bodyPr/>
            <a:lstStyle/>
            <a:p>
              <a:endParaRPr lang="en-US"/>
            </a:p>
          </p:txBody>
        </p:sp>
        <p:sp>
          <p:nvSpPr>
            <p:cNvPr id="49934" name="Oval 302"/>
            <p:cNvSpPr>
              <a:spLocks noChangeArrowheads="1"/>
            </p:cNvSpPr>
            <p:nvPr/>
          </p:nvSpPr>
          <p:spPr bwMode="auto">
            <a:xfrm>
              <a:off x="2252" y="3885"/>
              <a:ext cx="8" cy="11"/>
            </a:xfrm>
            <a:prstGeom prst="ellipse">
              <a:avLst/>
            </a:prstGeom>
            <a:solidFill>
              <a:srgbClr val="FF0000"/>
            </a:solidFill>
            <a:ln w="1588">
              <a:solidFill>
                <a:srgbClr val="FF0000"/>
              </a:solidFill>
              <a:round/>
              <a:headEnd/>
              <a:tailEnd/>
            </a:ln>
          </p:spPr>
          <p:txBody>
            <a:bodyPr/>
            <a:lstStyle/>
            <a:p>
              <a:endParaRPr lang="en-US"/>
            </a:p>
          </p:txBody>
        </p:sp>
        <p:sp>
          <p:nvSpPr>
            <p:cNvPr id="49935" name="Oval 303"/>
            <p:cNvSpPr>
              <a:spLocks noChangeArrowheads="1"/>
            </p:cNvSpPr>
            <p:nvPr/>
          </p:nvSpPr>
          <p:spPr bwMode="auto">
            <a:xfrm>
              <a:off x="2395" y="3737"/>
              <a:ext cx="9" cy="11"/>
            </a:xfrm>
            <a:prstGeom prst="ellipse">
              <a:avLst/>
            </a:prstGeom>
            <a:solidFill>
              <a:srgbClr val="FF0000"/>
            </a:solidFill>
            <a:ln w="1588">
              <a:solidFill>
                <a:srgbClr val="FF0000"/>
              </a:solidFill>
              <a:round/>
              <a:headEnd/>
              <a:tailEnd/>
            </a:ln>
          </p:spPr>
          <p:txBody>
            <a:bodyPr/>
            <a:lstStyle/>
            <a:p>
              <a:endParaRPr lang="en-US"/>
            </a:p>
          </p:txBody>
        </p:sp>
        <p:sp>
          <p:nvSpPr>
            <p:cNvPr id="49936" name="Oval 304"/>
            <p:cNvSpPr>
              <a:spLocks noChangeArrowheads="1"/>
            </p:cNvSpPr>
            <p:nvPr/>
          </p:nvSpPr>
          <p:spPr bwMode="auto">
            <a:xfrm>
              <a:off x="2538" y="3871"/>
              <a:ext cx="8" cy="12"/>
            </a:xfrm>
            <a:prstGeom prst="ellipse">
              <a:avLst/>
            </a:prstGeom>
            <a:solidFill>
              <a:srgbClr val="FF0000"/>
            </a:solidFill>
            <a:ln w="1588">
              <a:solidFill>
                <a:srgbClr val="FF0000"/>
              </a:solidFill>
              <a:round/>
              <a:headEnd/>
              <a:tailEnd/>
            </a:ln>
          </p:spPr>
          <p:txBody>
            <a:bodyPr/>
            <a:lstStyle/>
            <a:p>
              <a:endParaRPr lang="en-US"/>
            </a:p>
          </p:txBody>
        </p:sp>
        <p:sp>
          <p:nvSpPr>
            <p:cNvPr id="49937" name="Oval 305"/>
            <p:cNvSpPr>
              <a:spLocks noChangeArrowheads="1"/>
            </p:cNvSpPr>
            <p:nvPr/>
          </p:nvSpPr>
          <p:spPr bwMode="auto">
            <a:xfrm>
              <a:off x="2681" y="4113"/>
              <a:ext cx="7" cy="12"/>
            </a:xfrm>
            <a:prstGeom prst="ellipse">
              <a:avLst/>
            </a:prstGeom>
            <a:solidFill>
              <a:srgbClr val="FF0000"/>
            </a:solidFill>
            <a:ln w="1588">
              <a:solidFill>
                <a:srgbClr val="FF0000"/>
              </a:solidFill>
              <a:round/>
              <a:headEnd/>
              <a:tailEnd/>
            </a:ln>
          </p:spPr>
          <p:txBody>
            <a:bodyPr/>
            <a:lstStyle/>
            <a:p>
              <a:endParaRPr lang="en-US"/>
            </a:p>
          </p:txBody>
        </p:sp>
        <p:sp>
          <p:nvSpPr>
            <p:cNvPr id="49938" name="Oval 306"/>
            <p:cNvSpPr>
              <a:spLocks noChangeArrowheads="1"/>
            </p:cNvSpPr>
            <p:nvPr/>
          </p:nvSpPr>
          <p:spPr bwMode="auto">
            <a:xfrm>
              <a:off x="2823" y="4268"/>
              <a:ext cx="9" cy="12"/>
            </a:xfrm>
            <a:prstGeom prst="ellipse">
              <a:avLst/>
            </a:prstGeom>
            <a:solidFill>
              <a:srgbClr val="FF0000"/>
            </a:solidFill>
            <a:ln w="1588">
              <a:solidFill>
                <a:srgbClr val="FF0000"/>
              </a:solidFill>
              <a:round/>
              <a:headEnd/>
              <a:tailEnd/>
            </a:ln>
          </p:spPr>
          <p:txBody>
            <a:bodyPr/>
            <a:lstStyle/>
            <a:p>
              <a:endParaRPr lang="en-US"/>
            </a:p>
          </p:txBody>
        </p:sp>
        <p:sp>
          <p:nvSpPr>
            <p:cNvPr id="49939" name="Oval 307"/>
            <p:cNvSpPr>
              <a:spLocks noChangeArrowheads="1"/>
            </p:cNvSpPr>
            <p:nvPr/>
          </p:nvSpPr>
          <p:spPr bwMode="auto">
            <a:xfrm>
              <a:off x="1824" y="4300"/>
              <a:ext cx="9" cy="11"/>
            </a:xfrm>
            <a:prstGeom prst="ellipse">
              <a:avLst/>
            </a:prstGeom>
            <a:solidFill>
              <a:srgbClr val="00FF00"/>
            </a:solidFill>
            <a:ln w="1588">
              <a:solidFill>
                <a:srgbClr val="00FF00"/>
              </a:solidFill>
              <a:round/>
              <a:headEnd/>
              <a:tailEnd/>
            </a:ln>
          </p:spPr>
          <p:txBody>
            <a:bodyPr/>
            <a:lstStyle/>
            <a:p>
              <a:endParaRPr lang="en-US"/>
            </a:p>
          </p:txBody>
        </p:sp>
        <p:sp>
          <p:nvSpPr>
            <p:cNvPr id="49940" name="Oval 308"/>
            <p:cNvSpPr>
              <a:spLocks noChangeArrowheads="1"/>
            </p:cNvSpPr>
            <p:nvPr/>
          </p:nvSpPr>
          <p:spPr bwMode="auto">
            <a:xfrm>
              <a:off x="1968" y="4265"/>
              <a:ext cx="7" cy="11"/>
            </a:xfrm>
            <a:prstGeom prst="ellipse">
              <a:avLst/>
            </a:prstGeom>
            <a:solidFill>
              <a:srgbClr val="00FF00"/>
            </a:solidFill>
            <a:ln w="1588">
              <a:solidFill>
                <a:srgbClr val="00FF00"/>
              </a:solidFill>
              <a:round/>
              <a:headEnd/>
              <a:tailEnd/>
            </a:ln>
          </p:spPr>
          <p:txBody>
            <a:bodyPr/>
            <a:lstStyle/>
            <a:p>
              <a:endParaRPr lang="en-US"/>
            </a:p>
          </p:txBody>
        </p:sp>
        <p:sp>
          <p:nvSpPr>
            <p:cNvPr id="49941" name="Oval 309"/>
            <p:cNvSpPr>
              <a:spLocks noChangeArrowheads="1"/>
            </p:cNvSpPr>
            <p:nvPr/>
          </p:nvSpPr>
          <p:spPr bwMode="auto">
            <a:xfrm>
              <a:off x="2110" y="4120"/>
              <a:ext cx="8" cy="11"/>
            </a:xfrm>
            <a:prstGeom prst="ellipse">
              <a:avLst/>
            </a:prstGeom>
            <a:solidFill>
              <a:srgbClr val="00FF00"/>
            </a:solidFill>
            <a:ln w="1588">
              <a:solidFill>
                <a:srgbClr val="00FF00"/>
              </a:solidFill>
              <a:round/>
              <a:headEnd/>
              <a:tailEnd/>
            </a:ln>
          </p:spPr>
          <p:txBody>
            <a:bodyPr/>
            <a:lstStyle/>
            <a:p>
              <a:endParaRPr lang="en-US"/>
            </a:p>
          </p:txBody>
        </p:sp>
        <p:sp>
          <p:nvSpPr>
            <p:cNvPr id="49942" name="Oval 310"/>
            <p:cNvSpPr>
              <a:spLocks noChangeArrowheads="1"/>
            </p:cNvSpPr>
            <p:nvPr/>
          </p:nvSpPr>
          <p:spPr bwMode="auto">
            <a:xfrm>
              <a:off x="2252" y="3841"/>
              <a:ext cx="8" cy="11"/>
            </a:xfrm>
            <a:prstGeom prst="ellipse">
              <a:avLst/>
            </a:prstGeom>
            <a:solidFill>
              <a:srgbClr val="00FF00"/>
            </a:solidFill>
            <a:ln w="1588">
              <a:solidFill>
                <a:srgbClr val="00FF00"/>
              </a:solidFill>
              <a:round/>
              <a:headEnd/>
              <a:tailEnd/>
            </a:ln>
          </p:spPr>
          <p:txBody>
            <a:bodyPr/>
            <a:lstStyle/>
            <a:p>
              <a:endParaRPr lang="en-US"/>
            </a:p>
          </p:txBody>
        </p:sp>
        <p:sp>
          <p:nvSpPr>
            <p:cNvPr id="49943" name="Oval 311"/>
            <p:cNvSpPr>
              <a:spLocks noChangeArrowheads="1"/>
            </p:cNvSpPr>
            <p:nvPr/>
          </p:nvSpPr>
          <p:spPr bwMode="auto">
            <a:xfrm>
              <a:off x="2395" y="3630"/>
              <a:ext cx="9" cy="12"/>
            </a:xfrm>
            <a:prstGeom prst="ellipse">
              <a:avLst/>
            </a:prstGeom>
            <a:solidFill>
              <a:srgbClr val="00FF00"/>
            </a:solidFill>
            <a:ln w="1588">
              <a:solidFill>
                <a:srgbClr val="00FF00"/>
              </a:solidFill>
              <a:round/>
              <a:headEnd/>
              <a:tailEnd/>
            </a:ln>
          </p:spPr>
          <p:txBody>
            <a:bodyPr/>
            <a:lstStyle/>
            <a:p>
              <a:endParaRPr lang="en-US"/>
            </a:p>
          </p:txBody>
        </p:sp>
        <p:sp>
          <p:nvSpPr>
            <p:cNvPr id="49944" name="Oval 312"/>
            <p:cNvSpPr>
              <a:spLocks noChangeArrowheads="1"/>
            </p:cNvSpPr>
            <p:nvPr/>
          </p:nvSpPr>
          <p:spPr bwMode="auto">
            <a:xfrm>
              <a:off x="2538" y="3720"/>
              <a:ext cx="8" cy="11"/>
            </a:xfrm>
            <a:prstGeom prst="ellipse">
              <a:avLst/>
            </a:prstGeom>
            <a:solidFill>
              <a:srgbClr val="00FF00"/>
            </a:solidFill>
            <a:ln w="1588">
              <a:solidFill>
                <a:srgbClr val="00FF00"/>
              </a:solidFill>
              <a:round/>
              <a:headEnd/>
              <a:tailEnd/>
            </a:ln>
          </p:spPr>
          <p:txBody>
            <a:bodyPr/>
            <a:lstStyle/>
            <a:p>
              <a:endParaRPr lang="en-US"/>
            </a:p>
          </p:txBody>
        </p:sp>
        <p:sp>
          <p:nvSpPr>
            <p:cNvPr id="49945" name="Oval 313"/>
            <p:cNvSpPr>
              <a:spLocks noChangeArrowheads="1"/>
            </p:cNvSpPr>
            <p:nvPr/>
          </p:nvSpPr>
          <p:spPr bwMode="auto">
            <a:xfrm>
              <a:off x="2681" y="4097"/>
              <a:ext cx="7" cy="12"/>
            </a:xfrm>
            <a:prstGeom prst="ellipse">
              <a:avLst/>
            </a:prstGeom>
            <a:solidFill>
              <a:srgbClr val="00FF00"/>
            </a:solidFill>
            <a:ln w="1588">
              <a:solidFill>
                <a:srgbClr val="00FF00"/>
              </a:solidFill>
              <a:round/>
              <a:headEnd/>
              <a:tailEnd/>
            </a:ln>
          </p:spPr>
          <p:txBody>
            <a:bodyPr/>
            <a:lstStyle/>
            <a:p>
              <a:endParaRPr lang="en-US"/>
            </a:p>
          </p:txBody>
        </p:sp>
        <p:sp>
          <p:nvSpPr>
            <p:cNvPr id="49946" name="Oval 314"/>
            <p:cNvSpPr>
              <a:spLocks noChangeArrowheads="1"/>
            </p:cNvSpPr>
            <p:nvPr/>
          </p:nvSpPr>
          <p:spPr bwMode="auto">
            <a:xfrm>
              <a:off x="2823" y="4248"/>
              <a:ext cx="9" cy="11"/>
            </a:xfrm>
            <a:prstGeom prst="ellipse">
              <a:avLst/>
            </a:prstGeom>
            <a:solidFill>
              <a:srgbClr val="00FF00"/>
            </a:solidFill>
            <a:ln w="1588">
              <a:solidFill>
                <a:srgbClr val="00FF00"/>
              </a:solidFill>
              <a:round/>
              <a:headEnd/>
              <a:tailEnd/>
            </a:ln>
          </p:spPr>
          <p:txBody>
            <a:bodyPr/>
            <a:lstStyle/>
            <a:p>
              <a:endParaRPr lang="en-US"/>
            </a:p>
          </p:txBody>
        </p:sp>
        <p:sp>
          <p:nvSpPr>
            <p:cNvPr id="49947" name="Oval 315"/>
            <p:cNvSpPr>
              <a:spLocks noChangeArrowheads="1"/>
            </p:cNvSpPr>
            <p:nvPr/>
          </p:nvSpPr>
          <p:spPr bwMode="auto">
            <a:xfrm>
              <a:off x="1824" y="4298"/>
              <a:ext cx="9" cy="11"/>
            </a:xfrm>
            <a:prstGeom prst="ellipse">
              <a:avLst/>
            </a:prstGeom>
            <a:solidFill>
              <a:srgbClr val="0000FF"/>
            </a:solidFill>
            <a:ln w="1588">
              <a:solidFill>
                <a:srgbClr val="0000FF"/>
              </a:solidFill>
              <a:round/>
              <a:headEnd/>
              <a:tailEnd/>
            </a:ln>
          </p:spPr>
          <p:txBody>
            <a:bodyPr/>
            <a:lstStyle/>
            <a:p>
              <a:endParaRPr lang="en-US"/>
            </a:p>
          </p:txBody>
        </p:sp>
        <p:sp>
          <p:nvSpPr>
            <p:cNvPr id="49948" name="Oval 316"/>
            <p:cNvSpPr>
              <a:spLocks noChangeArrowheads="1"/>
            </p:cNvSpPr>
            <p:nvPr/>
          </p:nvSpPr>
          <p:spPr bwMode="auto">
            <a:xfrm>
              <a:off x="1968" y="4265"/>
              <a:ext cx="7" cy="11"/>
            </a:xfrm>
            <a:prstGeom prst="ellipse">
              <a:avLst/>
            </a:prstGeom>
            <a:solidFill>
              <a:srgbClr val="0000FF"/>
            </a:solidFill>
            <a:ln w="1588">
              <a:solidFill>
                <a:srgbClr val="0000FF"/>
              </a:solidFill>
              <a:round/>
              <a:headEnd/>
              <a:tailEnd/>
            </a:ln>
          </p:spPr>
          <p:txBody>
            <a:bodyPr/>
            <a:lstStyle/>
            <a:p>
              <a:endParaRPr lang="en-US"/>
            </a:p>
          </p:txBody>
        </p:sp>
        <p:sp>
          <p:nvSpPr>
            <p:cNvPr id="49949" name="Oval 317"/>
            <p:cNvSpPr>
              <a:spLocks noChangeArrowheads="1"/>
            </p:cNvSpPr>
            <p:nvPr/>
          </p:nvSpPr>
          <p:spPr bwMode="auto">
            <a:xfrm>
              <a:off x="2110" y="4103"/>
              <a:ext cx="8" cy="11"/>
            </a:xfrm>
            <a:prstGeom prst="ellipse">
              <a:avLst/>
            </a:prstGeom>
            <a:solidFill>
              <a:srgbClr val="0000FF"/>
            </a:solidFill>
            <a:ln w="1588">
              <a:solidFill>
                <a:srgbClr val="0000FF"/>
              </a:solidFill>
              <a:round/>
              <a:headEnd/>
              <a:tailEnd/>
            </a:ln>
          </p:spPr>
          <p:txBody>
            <a:bodyPr/>
            <a:lstStyle/>
            <a:p>
              <a:endParaRPr lang="en-US"/>
            </a:p>
          </p:txBody>
        </p:sp>
        <p:sp>
          <p:nvSpPr>
            <p:cNvPr id="49950" name="Oval 318"/>
            <p:cNvSpPr>
              <a:spLocks noChangeArrowheads="1"/>
            </p:cNvSpPr>
            <p:nvPr/>
          </p:nvSpPr>
          <p:spPr bwMode="auto">
            <a:xfrm>
              <a:off x="2252" y="3866"/>
              <a:ext cx="8" cy="11"/>
            </a:xfrm>
            <a:prstGeom prst="ellipse">
              <a:avLst/>
            </a:prstGeom>
            <a:solidFill>
              <a:srgbClr val="0000FF"/>
            </a:solidFill>
            <a:ln w="1588">
              <a:solidFill>
                <a:srgbClr val="0000FF"/>
              </a:solidFill>
              <a:round/>
              <a:headEnd/>
              <a:tailEnd/>
            </a:ln>
          </p:spPr>
          <p:txBody>
            <a:bodyPr/>
            <a:lstStyle/>
            <a:p>
              <a:endParaRPr lang="en-US"/>
            </a:p>
          </p:txBody>
        </p:sp>
        <p:sp>
          <p:nvSpPr>
            <p:cNvPr id="49951" name="Oval 319"/>
            <p:cNvSpPr>
              <a:spLocks noChangeArrowheads="1"/>
            </p:cNvSpPr>
            <p:nvPr/>
          </p:nvSpPr>
          <p:spPr bwMode="auto">
            <a:xfrm>
              <a:off x="2395" y="3708"/>
              <a:ext cx="9" cy="12"/>
            </a:xfrm>
            <a:prstGeom prst="ellipse">
              <a:avLst/>
            </a:prstGeom>
            <a:solidFill>
              <a:srgbClr val="0000FF"/>
            </a:solidFill>
            <a:ln w="1588">
              <a:solidFill>
                <a:srgbClr val="0000FF"/>
              </a:solidFill>
              <a:round/>
              <a:headEnd/>
              <a:tailEnd/>
            </a:ln>
          </p:spPr>
          <p:txBody>
            <a:bodyPr/>
            <a:lstStyle/>
            <a:p>
              <a:endParaRPr lang="en-US"/>
            </a:p>
          </p:txBody>
        </p:sp>
        <p:sp>
          <p:nvSpPr>
            <p:cNvPr id="49952" name="Oval 320"/>
            <p:cNvSpPr>
              <a:spLocks noChangeArrowheads="1"/>
            </p:cNvSpPr>
            <p:nvPr/>
          </p:nvSpPr>
          <p:spPr bwMode="auto">
            <a:xfrm>
              <a:off x="2538" y="3922"/>
              <a:ext cx="8" cy="11"/>
            </a:xfrm>
            <a:prstGeom prst="ellipse">
              <a:avLst/>
            </a:prstGeom>
            <a:solidFill>
              <a:srgbClr val="0000FF"/>
            </a:solidFill>
            <a:ln w="1588">
              <a:solidFill>
                <a:srgbClr val="0000FF"/>
              </a:solidFill>
              <a:round/>
              <a:headEnd/>
              <a:tailEnd/>
            </a:ln>
          </p:spPr>
          <p:txBody>
            <a:bodyPr/>
            <a:lstStyle/>
            <a:p>
              <a:endParaRPr lang="en-US"/>
            </a:p>
          </p:txBody>
        </p:sp>
        <p:sp>
          <p:nvSpPr>
            <p:cNvPr id="49953" name="Oval 321"/>
            <p:cNvSpPr>
              <a:spLocks noChangeArrowheads="1"/>
            </p:cNvSpPr>
            <p:nvPr/>
          </p:nvSpPr>
          <p:spPr bwMode="auto">
            <a:xfrm>
              <a:off x="2681" y="4219"/>
              <a:ext cx="7" cy="11"/>
            </a:xfrm>
            <a:prstGeom prst="ellipse">
              <a:avLst/>
            </a:prstGeom>
            <a:solidFill>
              <a:srgbClr val="0000FF"/>
            </a:solidFill>
            <a:ln w="1588">
              <a:solidFill>
                <a:srgbClr val="0000FF"/>
              </a:solidFill>
              <a:round/>
              <a:headEnd/>
              <a:tailEnd/>
            </a:ln>
          </p:spPr>
          <p:txBody>
            <a:bodyPr/>
            <a:lstStyle/>
            <a:p>
              <a:endParaRPr lang="en-US"/>
            </a:p>
          </p:txBody>
        </p:sp>
        <p:sp>
          <p:nvSpPr>
            <p:cNvPr id="49954" name="Oval 322"/>
            <p:cNvSpPr>
              <a:spLocks noChangeArrowheads="1"/>
            </p:cNvSpPr>
            <p:nvPr/>
          </p:nvSpPr>
          <p:spPr bwMode="auto">
            <a:xfrm>
              <a:off x="2823" y="4388"/>
              <a:ext cx="9" cy="12"/>
            </a:xfrm>
            <a:prstGeom prst="ellipse">
              <a:avLst/>
            </a:prstGeom>
            <a:solidFill>
              <a:srgbClr val="0000FF"/>
            </a:solidFill>
            <a:ln w="1588">
              <a:solidFill>
                <a:srgbClr val="0000FF"/>
              </a:solidFill>
              <a:round/>
              <a:headEnd/>
              <a:tailEnd/>
            </a:ln>
          </p:spPr>
          <p:txBody>
            <a:bodyPr/>
            <a:lstStyle/>
            <a:p>
              <a:endParaRPr lang="en-US"/>
            </a:p>
          </p:txBody>
        </p:sp>
      </p:grpSp>
      <p:sp>
        <p:nvSpPr>
          <p:cNvPr id="49186" name="Text Box 323"/>
          <p:cNvSpPr txBox="1">
            <a:spLocks noChangeArrowheads="1"/>
          </p:cNvSpPr>
          <p:nvPr/>
        </p:nvSpPr>
        <p:spPr bwMode="auto">
          <a:xfrm>
            <a:off x="6837363" y="1220788"/>
            <a:ext cx="704850" cy="366712"/>
          </a:xfrm>
          <a:prstGeom prst="rect">
            <a:avLst/>
          </a:prstGeom>
          <a:noFill/>
          <a:ln w="9525">
            <a:noFill/>
            <a:miter lim="800000"/>
            <a:headEnd/>
            <a:tailEnd/>
          </a:ln>
        </p:spPr>
        <p:txBody>
          <a:bodyPr wrap="none">
            <a:spAutoFit/>
          </a:bodyPr>
          <a:lstStyle/>
          <a:p>
            <a:pPr algn="ctr"/>
            <a:r>
              <a:rPr lang="en-US" sz="1800" b="1">
                <a:latin typeface="Times" charset="0"/>
              </a:rPr>
              <a:t>RPar</a:t>
            </a:r>
          </a:p>
        </p:txBody>
      </p:sp>
      <p:sp>
        <p:nvSpPr>
          <p:cNvPr id="49187" name="Rectangle 324"/>
          <p:cNvSpPr>
            <a:spLocks noChangeArrowheads="1"/>
          </p:cNvSpPr>
          <p:nvPr/>
        </p:nvSpPr>
        <p:spPr bwMode="auto">
          <a:xfrm>
            <a:off x="6389688" y="1577975"/>
            <a:ext cx="1592262" cy="1598613"/>
          </a:xfrm>
          <a:prstGeom prst="rect">
            <a:avLst/>
          </a:prstGeom>
          <a:noFill/>
          <a:ln w="9525">
            <a:noFill/>
            <a:miter lim="800000"/>
            <a:headEnd/>
            <a:tailEnd/>
          </a:ln>
        </p:spPr>
        <p:txBody>
          <a:bodyPr/>
          <a:lstStyle/>
          <a:p>
            <a:endParaRPr lang="en-US"/>
          </a:p>
        </p:txBody>
      </p:sp>
      <p:sp>
        <p:nvSpPr>
          <p:cNvPr id="49188" name="Line 325"/>
          <p:cNvSpPr>
            <a:spLocks noChangeShapeType="1"/>
          </p:cNvSpPr>
          <p:nvPr/>
        </p:nvSpPr>
        <p:spPr bwMode="auto">
          <a:xfrm>
            <a:off x="6389688" y="1577975"/>
            <a:ext cx="6350" cy="1588"/>
          </a:xfrm>
          <a:prstGeom prst="line">
            <a:avLst/>
          </a:prstGeom>
          <a:noFill/>
          <a:ln w="0">
            <a:solidFill>
              <a:srgbClr val="000000"/>
            </a:solidFill>
            <a:round/>
            <a:headEnd/>
            <a:tailEnd/>
          </a:ln>
        </p:spPr>
        <p:txBody>
          <a:bodyPr/>
          <a:lstStyle/>
          <a:p>
            <a:endParaRPr lang="en-US"/>
          </a:p>
        </p:txBody>
      </p:sp>
      <p:sp>
        <p:nvSpPr>
          <p:cNvPr id="49189" name="Line 326"/>
          <p:cNvSpPr>
            <a:spLocks noChangeShapeType="1"/>
          </p:cNvSpPr>
          <p:nvPr/>
        </p:nvSpPr>
        <p:spPr bwMode="auto">
          <a:xfrm flipV="1">
            <a:off x="6389688" y="3165475"/>
            <a:ext cx="1587" cy="11113"/>
          </a:xfrm>
          <a:prstGeom prst="line">
            <a:avLst/>
          </a:prstGeom>
          <a:noFill/>
          <a:ln w="0">
            <a:solidFill>
              <a:srgbClr val="000000"/>
            </a:solidFill>
            <a:round/>
            <a:headEnd/>
            <a:tailEnd/>
          </a:ln>
        </p:spPr>
        <p:txBody>
          <a:bodyPr/>
          <a:lstStyle/>
          <a:p>
            <a:endParaRPr lang="en-US"/>
          </a:p>
        </p:txBody>
      </p:sp>
      <p:sp>
        <p:nvSpPr>
          <p:cNvPr id="49190" name="Line 327"/>
          <p:cNvSpPr>
            <a:spLocks noChangeShapeType="1"/>
          </p:cNvSpPr>
          <p:nvPr/>
        </p:nvSpPr>
        <p:spPr bwMode="auto">
          <a:xfrm flipV="1">
            <a:off x="7981950" y="3165475"/>
            <a:ext cx="3175" cy="11113"/>
          </a:xfrm>
          <a:prstGeom prst="line">
            <a:avLst/>
          </a:prstGeom>
          <a:noFill/>
          <a:ln w="0">
            <a:solidFill>
              <a:srgbClr val="000000"/>
            </a:solidFill>
            <a:round/>
            <a:headEnd/>
            <a:tailEnd/>
          </a:ln>
        </p:spPr>
        <p:txBody>
          <a:bodyPr/>
          <a:lstStyle/>
          <a:p>
            <a:endParaRPr lang="en-US"/>
          </a:p>
        </p:txBody>
      </p:sp>
      <p:sp>
        <p:nvSpPr>
          <p:cNvPr id="49191" name="Line 328"/>
          <p:cNvSpPr>
            <a:spLocks noChangeShapeType="1"/>
          </p:cNvSpPr>
          <p:nvPr/>
        </p:nvSpPr>
        <p:spPr bwMode="auto">
          <a:xfrm>
            <a:off x="7975600" y="2927350"/>
            <a:ext cx="14288" cy="3175"/>
          </a:xfrm>
          <a:prstGeom prst="line">
            <a:avLst/>
          </a:prstGeom>
          <a:noFill/>
          <a:ln w="1588">
            <a:solidFill>
              <a:srgbClr val="00FF00"/>
            </a:solidFill>
            <a:round/>
            <a:headEnd/>
            <a:tailEnd/>
          </a:ln>
        </p:spPr>
        <p:txBody>
          <a:bodyPr/>
          <a:lstStyle/>
          <a:p>
            <a:endParaRPr lang="en-US"/>
          </a:p>
        </p:txBody>
      </p:sp>
      <p:sp>
        <p:nvSpPr>
          <p:cNvPr id="49192" name="Freeform 329"/>
          <p:cNvSpPr>
            <a:spLocks/>
          </p:cNvSpPr>
          <p:nvPr/>
        </p:nvSpPr>
        <p:spPr bwMode="auto">
          <a:xfrm>
            <a:off x="6389688" y="1577975"/>
            <a:ext cx="1592262"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193" name="Group 330"/>
          <p:cNvGrpSpPr>
            <a:grpSpLocks/>
          </p:cNvGrpSpPr>
          <p:nvPr/>
        </p:nvGrpSpPr>
        <p:grpSpPr bwMode="auto">
          <a:xfrm>
            <a:off x="6397625" y="1806575"/>
            <a:ext cx="19050" cy="1143000"/>
            <a:chOff x="3024" y="2036"/>
            <a:chExt cx="12" cy="720"/>
          </a:xfrm>
        </p:grpSpPr>
        <p:sp>
          <p:nvSpPr>
            <p:cNvPr id="49830" name="Line 331"/>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831" name="Line 332"/>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832" name="Line 333"/>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833" name="Line 334"/>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834" name="Line 335"/>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835" name="Line 336"/>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194" name="Line 337"/>
          <p:cNvSpPr>
            <a:spLocks noChangeShapeType="1"/>
          </p:cNvSpPr>
          <p:nvPr/>
        </p:nvSpPr>
        <p:spPr bwMode="auto">
          <a:xfrm>
            <a:off x="6389688" y="3176588"/>
            <a:ext cx="1592262" cy="1587"/>
          </a:xfrm>
          <a:prstGeom prst="line">
            <a:avLst/>
          </a:prstGeom>
          <a:noFill/>
          <a:ln w="0">
            <a:solidFill>
              <a:srgbClr val="000000"/>
            </a:solidFill>
            <a:round/>
            <a:headEnd/>
            <a:tailEnd/>
          </a:ln>
        </p:spPr>
        <p:txBody>
          <a:bodyPr/>
          <a:lstStyle/>
          <a:p>
            <a:endParaRPr lang="en-US"/>
          </a:p>
        </p:txBody>
      </p:sp>
      <p:grpSp>
        <p:nvGrpSpPr>
          <p:cNvPr id="49195" name="Group 338"/>
          <p:cNvGrpSpPr>
            <a:grpSpLocks/>
          </p:cNvGrpSpPr>
          <p:nvPr/>
        </p:nvGrpSpPr>
        <p:grpSpPr bwMode="auto">
          <a:xfrm>
            <a:off x="6616700" y="3143250"/>
            <a:ext cx="1139825" cy="26988"/>
            <a:chOff x="3567" y="2892"/>
            <a:chExt cx="715" cy="7"/>
          </a:xfrm>
        </p:grpSpPr>
        <p:sp>
          <p:nvSpPr>
            <p:cNvPr id="49824" name="Line 339"/>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825" name="Line 340"/>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826" name="Line 341"/>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827" name="Line 342"/>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828" name="Line 343"/>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829" name="Line 344"/>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96" name="Group 345"/>
          <p:cNvGrpSpPr>
            <a:grpSpLocks/>
          </p:cNvGrpSpPr>
          <p:nvPr/>
        </p:nvGrpSpPr>
        <p:grpSpPr bwMode="auto">
          <a:xfrm>
            <a:off x="7962900" y="1808163"/>
            <a:ext cx="19050" cy="1143000"/>
            <a:chOff x="3024" y="2036"/>
            <a:chExt cx="12" cy="720"/>
          </a:xfrm>
        </p:grpSpPr>
        <p:sp>
          <p:nvSpPr>
            <p:cNvPr id="49818" name="Line 346"/>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819" name="Line 347"/>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820" name="Line 348"/>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821" name="Line 349"/>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822" name="Line 350"/>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823" name="Line 351"/>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197" name="Group 352"/>
          <p:cNvGrpSpPr>
            <a:grpSpLocks/>
          </p:cNvGrpSpPr>
          <p:nvPr/>
        </p:nvGrpSpPr>
        <p:grpSpPr bwMode="auto">
          <a:xfrm>
            <a:off x="6615113" y="1579563"/>
            <a:ext cx="1139825" cy="26987"/>
            <a:chOff x="3567" y="2892"/>
            <a:chExt cx="715" cy="7"/>
          </a:xfrm>
        </p:grpSpPr>
        <p:sp>
          <p:nvSpPr>
            <p:cNvPr id="49812" name="Line 353"/>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813" name="Line 354"/>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814" name="Line 355"/>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815" name="Line 356"/>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816" name="Line 357"/>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817" name="Line 358"/>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198" name="Group 359"/>
          <p:cNvGrpSpPr>
            <a:grpSpLocks/>
          </p:cNvGrpSpPr>
          <p:nvPr/>
        </p:nvGrpSpPr>
        <p:grpSpPr bwMode="auto">
          <a:xfrm>
            <a:off x="6381750" y="2001838"/>
            <a:ext cx="1600200" cy="984250"/>
            <a:chOff x="1935" y="3736"/>
            <a:chExt cx="1026" cy="589"/>
          </a:xfrm>
        </p:grpSpPr>
        <p:sp>
          <p:nvSpPr>
            <p:cNvPr id="49684" name="Line 360"/>
            <p:cNvSpPr>
              <a:spLocks noChangeShapeType="1"/>
            </p:cNvSpPr>
            <p:nvPr/>
          </p:nvSpPr>
          <p:spPr bwMode="auto">
            <a:xfrm>
              <a:off x="1939" y="4302"/>
              <a:ext cx="4" cy="1"/>
            </a:xfrm>
            <a:prstGeom prst="line">
              <a:avLst/>
            </a:prstGeom>
            <a:noFill/>
            <a:ln w="0">
              <a:solidFill>
                <a:srgbClr val="000000"/>
              </a:solidFill>
              <a:round/>
              <a:headEnd/>
              <a:tailEnd/>
            </a:ln>
          </p:spPr>
          <p:txBody>
            <a:bodyPr/>
            <a:lstStyle/>
            <a:p>
              <a:endParaRPr lang="en-US"/>
            </a:p>
          </p:txBody>
        </p:sp>
        <p:sp>
          <p:nvSpPr>
            <p:cNvPr id="49685" name="Line 361"/>
            <p:cNvSpPr>
              <a:spLocks noChangeShapeType="1"/>
            </p:cNvSpPr>
            <p:nvPr/>
          </p:nvSpPr>
          <p:spPr bwMode="auto">
            <a:xfrm>
              <a:off x="1939" y="4165"/>
              <a:ext cx="4" cy="1"/>
            </a:xfrm>
            <a:prstGeom prst="line">
              <a:avLst/>
            </a:prstGeom>
            <a:noFill/>
            <a:ln w="0">
              <a:solidFill>
                <a:srgbClr val="000000"/>
              </a:solidFill>
              <a:round/>
              <a:headEnd/>
              <a:tailEnd/>
            </a:ln>
          </p:spPr>
          <p:txBody>
            <a:bodyPr/>
            <a:lstStyle/>
            <a:p>
              <a:endParaRPr lang="en-US"/>
            </a:p>
          </p:txBody>
        </p:sp>
        <p:sp>
          <p:nvSpPr>
            <p:cNvPr id="49686" name="Line 362"/>
            <p:cNvSpPr>
              <a:spLocks noChangeShapeType="1"/>
            </p:cNvSpPr>
            <p:nvPr/>
          </p:nvSpPr>
          <p:spPr bwMode="auto">
            <a:xfrm>
              <a:off x="1939" y="4029"/>
              <a:ext cx="4" cy="1"/>
            </a:xfrm>
            <a:prstGeom prst="line">
              <a:avLst/>
            </a:prstGeom>
            <a:noFill/>
            <a:ln w="0">
              <a:solidFill>
                <a:srgbClr val="000000"/>
              </a:solidFill>
              <a:round/>
              <a:headEnd/>
              <a:tailEnd/>
            </a:ln>
          </p:spPr>
          <p:txBody>
            <a:bodyPr/>
            <a:lstStyle/>
            <a:p>
              <a:endParaRPr lang="en-US"/>
            </a:p>
          </p:txBody>
        </p:sp>
        <p:sp>
          <p:nvSpPr>
            <p:cNvPr id="49687" name="Line 363"/>
            <p:cNvSpPr>
              <a:spLocks noChangeShapeType="1"/>
            </p:cNvSpPr>
            <p:nvPr/>
          </p:nvSpPr>
          <p:spPr bwMode="auto">
            <a:xfrm>
              <a:off x="1939" y="3892"/>
              <a:ext cx="4" cy="1"/>
            </a:xfrm>
            <a:prstGeom prst="line">
              <a:avLst/>
            </a:prstGeom>
            <a:noFill/>
            <a:ln w="0">
              <a:solidFill>
                <a:srgbClr val="000000"/>
              </a:solidFill>
              <a:round/>
              <a:headEnd/>
              <a:tailEnd/>
            </a:ln>
          </p:spPr>
          <p:txBody>
            <a:bodyPr/>
            <a:lstStyle/>
            <a:p>
              <a:endParaRPr lang="en-US"/>
            </a:p>
          </p:txBody>
        </p:sp>
        <p:sp>
          <p:nvSpPr>
            <p:cNvPr id="49688" name="Line 364"/>
            <p:cNvSpPr>
              <a:spLocks noChangeShapeType="1"/>
            </p:cNvSpPr>
            <p:nvPr/>
          </p:nvSpPr>
          <p:spPr bwMode="auto">
            <a:xfrm>
              <a:off x="1939" y="3755"/>
              <a:ext cx="4" cy="1"/>
            </a:xfrm>
            <a:prstGeom prst="line">
              <a:avLst/>
            </a:prstGeom>
            <a:noFill/>
            <a:ln w="0">
              <a:solidFill>
                <a:srgbClr val="000000"/>
              </a:solidFill>
              <a:round/>
              <a:headEnd/>
              <a:tailEnd/>
            </a:ln>
          </p:spPr>
          <p:txBody>
            <a:bodyPr/>
            <a:lstStyle/>
            <a:p>
              <a:endParaRPr lang="en-US"/>
            </a:p>
          </p:txBody>
        </p:sp>
        <p:sp>
          <p:nvSpPr>
            <p:cNvPr id="49689" name="Freeform 365"/>
            <p:cNvSpPr>
              <a:spLocks/>
            </p:cNvSpPr>
            <p:nvPr/>
          </p:nvSpPr>
          <p:spPr bwMode="auto">
            <a:xfrm>
              <a:off x="1939" y="3855"/>
              <a:ext cx="1018" cy="450"/>
            </a:xfrm>
            <a:custGeom>
              <a:avLst/>
              <a:gdLst>
                <a:gd name="T0" fmla="*/ 0 w 3295"/>
                <a:gd name="T1" fmla="*/ 36 h 1042"/>
                <a:gd name="T2" fmla="*/ 4 w 3295"/>
                <a:gd name="T3" fmla="*/ 36 h 1042"/>
                <a:gd name="T4" fmla="*/ 9 w 3295"/>
                <a:gd name="T5" fmla="*/ 29 h 1042"/>
                <a:gd name="T6" fmla="*/ 13 w 3295"/>
                <a:gd name="T7" fmla="*/ 14 h 1042"/>
                <a:gd name="T8" fmla="*/ 17 w 3295"/>
                <a:gd name="T9" fmla="*/ 0 h 1042"/>
                <a:gd name="T10" fmla="*/ 22 w 3295"/>
                <a:gd name="T11" fmla="*/ 0 h 1042"/>
                <a:gd name="T12" fmla="*/ 26 w 3295"/>
                <a:gd name="T13" fmla="*/ 13 h 1042"/>
                <a:gd name="T14" fmla="*/ 30 w 3295"/>
                <a:gd name="T15" fmla="*/ 27 h 104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42"/>
                <a:gd name="T26" fmla="*/ 3295 w 3295"/>
                <a:gd name="T27" fmla="*/ 1042 h 10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42">
                  <a:moveTo>
                    <a:pt x="0" y="1042"/>
                  </a:moveTo>
                  <a:lnTo>
                    <a:pt x="471" y="1029"/>
                  </a:lnTo>
                  <a:lnTo>
                    <a:pt x="941" y="848"/>
                  </a:lnTo>
                  <a:lnTo>
                    <a:pt x="1412" y="403"/>
                  </a:lnTo>
                  <a:lnTo>
                    <a:pt x="1883" y="9"/>
                  </a:lnTo>
                  <a:lnTo>
                    <a:pt x="2354" y="0"/>
                  </a:lnTo>
                  <a:lnTo>
                    <a:pt x="2824" y="373"/>
                  </a:lnTo>
                  <a:lnTo>
                    <a:pt x="3295" y="768"/>
                  </a:lnTo>
                </a:path>
              </a:pathLst>
            </a:custGeom>
            <a:noFill/>
            <a:ln w="3175">
              <a:solidFill>
                <a:srgbClr val="FF0000"/>
              </a:solidFill>
              <a:round/>
              <a:headEnd/>
              <a:tailEnd/>
            </a:ln>
          </p:spPr>
          <p:txBody>
            <a:bodyPr/>
            <a:lstStyle/>
            <a:p>
              <a:endParaRPr lang="en-US"/>
            </a:p>
          </p:txBody>
        </p:sp>
        <p:sp>
          <p:nvSpPr>
            <p:cNvPr id="49690" name="Line 366"/>
            <p:cNvSpPr>
              <a:spLocks noChangeShapeType="1"/>
            </p:cNvSpPr>
            <p:nvPr/>
          </p:nvSpPr>
          <p:spPr bwMode="auto">
            <a:xfrm flipV="1">
              <a:off x="1939" y="4299"/>
              <a:ext cx="1" cy="6"/>
            </a:xfrm>
            <a:prstGeom prst="line">
              <a:avLst/>
            </a:prstGeom>
            <a:noFill/>
            <a:ln w="3175">
              <a:solidFill>
                <a:srgbClr val="FF0000"/>
              </a:solidFill>
              <a:round/>
              <a:headEnd/>
              <a:tailEnd/>
            </a:ln>
          </p:spPr>
          <p:txBody>
            <a:bodyPr/>
            <a:lstStyle/>
            <a:p>
              <a:endParaRPr lang="en-US"/>
            </a:p>
          </p:txBody>
        </p:sp>
        <p:sp>
          <p:nvSpPr>
            <p:cNvPr id="49691" name="Line 367"/>
            <p:cNvSpPr>
              <a:spLocks noChangeShapeType="1"/>
            </p:cNvSpPr>
            <p:nvPr/>
          </p:nvSpPr>
          <p:spPr bwMode="auto">
            <a:xfrm>
              <a:off x="1935" y="4299"/>
              <a:ext cx="8" cy="1"/>
            </a:xfrm>
            <a:prstGeom prst="line">
              <a:avLst/>
            </a:prstGeom>
            <a:noFill/>
            <a:ln w="3175">
              <a:solidFill>
                <a:srgbClr val="FF0000"/>
              </a:solidFill>
              <a:round/>
              <a:headEnd/>
              <a:tailEnd/>
            </a:ln>
          </p:spPr>
          <p:txBody>
            <a:bodyPr/>
            <a:lstStyle/>
            <a:p>
              <a:endParaRPr lang="en-US"/>
            </a:p>
          </p:txBody>
        </p:sp>
        <p:sp>
          <p:nvSpPr>
            <p:cNvPr id="49692" name="Line 368"/>
            <p:cNvSpPr>
              <a:spLocks noChangeShapeType="1"/>
            </p:cNvSpPr>
            <p:nvPr/>
          </p:nvSpPr>
          <p:spPr bwMode="auto">
            <a:xfrm flipV="1">
              <a:off x="2084" y="4293"/>
              <a:ext cx="1" cy="6"/>
            </a:xfrm>
            <a:prstGeom prst="line">
              <a:avLst/>
            </a:prstGeom>
            <a:noFill/>
            <a:ln w="3175">
              <a:solidFill>
                <a:srgbClr val="FF0000"/>
              </a:solidFill>
              <a:round/>
              <a:headEnd/>
              <a:tailEnd/>
            </a:ln>
          </p:spPr>
          <p:txBody>
            <a:bodyPr/>
            <a:lstStyle/>
            <a:p>
              <a:endParaRPr lang="en-US"/>
            </a:p>
          </p:txBody>
        </p:sp>
        <p:sp>
          <p:nvSpPr>
            <p:cNvPr id="49693" name="Line 369"/>
            <p:cNvSpPr>
              <a:spLocks noChangeShapeType="1"/>
            </p:cNvSpPr>
            <p:nvPr/>
          </p:nvSpPr>
          <p:spPr bwMode="auto">
            <a:xfrm>
              <a:off x="2080" y="4293"/>
              <a:ext cx="8" cy="1"/>
            </a:xfrm>
            <a:prstGeom prst="line">
              <a:avLst/>
            </a:prstGeom>
            <a:noFill/>
            <a:ln w="3175">
              <a:solidFill>
                <a:srgbClr val="FF0000"/>
              </a:solidFill>
              <a:round/>
              <a:headEnd/>
              <a:tailEnd/>
            </a:ln>
          </p:spPr>
          <p:txBody>
            <a:bodyPr/>
            <a:lstStyle/>
            <a:p>
              <a:endParaRPr lang="en-US"/>
            </a:p>
          </p:txBody>
        </p:sp>
        <p:sp>
          <p:nvSpPr>
            <p:cNvPr id="49694" name="Line 370"/>
            <p:cNvSpPr>
              <a:spLocks noChangeShapeType="1"/>
            </p:cNvSpPr>
            <p:nvPr/>
          </p:nvSpPr>
          <p:spPr bwMode="auto">
            <a:xfrm flipV="1">
              <a:off x="2229" y="4191"/>
              <a:ext cx="1" cy="30"/>
            </a:xfrm>
            <a:prstGeom prst="line">
              <a:avLst/>
            </a:prstGeom>
            <a:noFill/>
            <a:ln w="3175">
              <a:solidFill>
                <a:srgbClr val="FF0000"/>
              </a:solidFill>
              <a:round/>
              <a:headEnd/>
              <a:tailEnd/>
            </a:ln>
          </p:spPr>
          <p:txBody>
            <a:bodyPr/>
            <a:lstStyle/>
            <a:p>
              <a:endParaRPr lang="en-US"/>
            </a:p>
          </p:txBody>
        </p:sp>
        <p:sp>
          <p:nvSpPr>
            <p:cNvPr id="49695" name="Line 371"/>
            <p:cNvSpPr>
              <a:spLocks noChangeShapeType="1"/>
            </p:cNvSpPr>
            <p:nvPr/>
          </p:nvSpPr>
          <p:spPr bwMode="auto">
            <a:xfrm>
              <a:off x="2225" y="4191"/>
              <a:ext cx="9" cy="1"/>
            </a:xfrm>
            <a:prstGeom prst="line">
              <a:avLst/>
            </a:prstGeom>
            <a:noFill/>
            <a:ln w="3175">
              <a:solidFill>
                <a:srgbClr val="FF0000"/>
              </a:solidFill>
              <a:round/>
              <a:headEnd/>
              <a:tailEnd/>
            </a:ln>
          </p:spPr>
          <p:txBody>
            <a:bodyPr/>
            <a:lstStyle/>
            <a:p>
              <a:endParaRPr lang="en-US"/>
            </a:p>
          </p:txBody>
        </p:sp>
        <p:sp>
          <p:nvSpPr>
            <p:cNvPr id="49696" name="Line 372"/>
            <p:cNvSpPr>
              <a:spLocks noChangeShapeType="1"/>
            </p:cNvSpPr>
            <p:nvPr/>
          </p:nvSpPr>
          <p:spPr bwMode="auto">
            <a:xfrm flipV="1">
              <a:off x="2375" y="3982"/>
              <a:ext cx="1" cy="47"/>
            </a:xfrm>
            <a:prstGeom prst="line">
              <a:avLst/>
            </a:prstGeom>
            <a:noFill/>
            <a:ln w="3175">
              <a:solidFill>
                <a:srgbClr val="FF0000"/>
              </a:solidFill>
              <a:round/>
              <a:headEnd/>
              <a:tailEnd/>
            </a:ln>
          </p:spPr>
          <p:txBody>
            <a:bodyPr/>
            <a:lstStyle/>
            <a:p>
              <a:endParaRPr lang="en-US"/>
            </a:p>
          </p:txBody>
        </p:sp>
        <p:sp>
          <p:nvSpPr>
            <p:cNvPr id="49697" name="Line 373"/>
            <p:cNvSpPr>
              <a:spLocks noChangeShapeType="1"/>
            </p:cNvSpPr>
            <p:nvPr/>
          </p:nvSpPr>
          <p:spPr bwMode="auto">
            <a:xfrm>
              <a:off x="2371" y="3982"/>
              <a:ext cx="8" cy="1"/>
            </a:xfrm>
            <a:prstGeom prst="line">
              <a:avLst/>
            </a:prstGeom>
            <a:noFill/>
            <a:ln w="3175">
              <a:solidFill>
                <a:srgbClr val="FF0000"/>
              </a:solidFill>
              <a:round/>
              <a:headEnd/>
              <a:tailEnd/>
            </a:ln>
          </p:spPr>
          <p:txBody>
            <a:bodyPr/>
            <a:lstStyle/>
            <a:p>
              <a:endParaRPr lang="en-US"/>
            </a:p>
          </p:txBody>
        </p:sp>
        <p:sp>
          <p:nvSpPr>
            <p:cNvPr id="49698" name="Line 374"/>
            <p:cNvSpPr>
              <a:spLocks noChangeShapeType="1"/>
            </p:cNvSpPr>
            <p:nvPr/>
          </p:nvSpPr>
          <p:spPr bwMode="auto">
            <a:xfrm flipV="1">
              <a:off x="2521" y="3799"/>
              <a:ext cx="1" cy="60"/>
            </a:xfrm>
            <a:prstGeom prst="line">
              <a:avLst/>
            </a:prstGeom>
            <a:noFill/>
            <a:ln w="3175">
              <a:solidFill>
                <a:srgbClr val="FF0000"/>
              </a:solidFill>
              <a:round/>
              <a:headEnd/>
              <a:tailEnd/>
            </a:ln>
          </p:spPr>
          <p:txBody>
            <a:bodyPr/>
            <a:lstStyle/>
            <a:p>
              <a:endParaRPr lang="en-US"/>
            </a:p>
          </p:txBody>
        </p:sp>
        <p:sp>
          <p:nvSpPr>
            <p:cNvPr id="49699" name="Line 375"/>
            <p:cNvSpPr>
              <a:spLocks noChangeShapeType="1"/>
            </p:cNvSpPr>
            <p:nvPr/>
          </p:nvSpPr>
          <p:spPr bwMode="auto">
            <a:xfrm>
              <a:off x="2517" y="3799"/>
              <a:ext cx="8" cy="1"/>
            </a:xfrm>
            <a:prstGeom prst="line">
              <a:avLst/>
            </a:prstGeom>
            <a:noFill/>
            <a:ln w="3175">
              <a:solidFill>
                <a:srgbClr val="FF0000"/>
              </a:solidFill>
              <a:round/>
              <a:headEnd/>
              <a:tailEnd/>
            </a:ln>
          </p:spPr>
          <p:txBody>
            <a:bodyPr/>
            <a:lstStyle/>
            <a:p>
              <a:endParaRPr lang="en-US"/>
            </a:p>
          </p:txBody>
        </p:sp>
        <p:sp>
          <p:nvSpPr>
            <p:cNvPr id="49700" name="Line 376"/>
            <p:cNvSpPr>
              <a:spLocks noChangeShapeType="1"/>
            </p:cNvSpPr>
            <p:nvPr/>
          </p:nvSpPr>
          <p:spPr bwMode="auto">
            <a:xfrm flipV="1">
              <a:off x="2666" y="3797"/>
              <a:ext cx="1" cy="58"/>
            </a:xfrm>
            <a:prstGeom prst="line">
              <a:avLst/>
            </a:prstGeom>
            <a:noFill/>
            <a:ln w="3175">
              <a:solidFill>
                <a:srgbClr val="FF0000"/>
              </a:solidFill>
              <a:round/>
              <a:headEnd/>
              <a:tailEnd/>
            </a:ln>
          </p:spPr>
          <p:txBody>
            <a:bodyPr/>
            <a:lstStyle/>
            <a:p>
              <a:endParaRPr lang="en-US"/>
            </a:p>
          </p:txBody>
        </p:sp>
        <p:sp>
          <p:nvSpPr>
            <p:cNvPr id="49701" name="Line 377"/>
            <p:cNvSpPr>
              <a:spLocks noChangeShapeType="1"/>
            </p:cNvSpPr>
            <p:nvPr/>
          </p:nvSpPr>
          <p:spPr bwMode="auto">
            <a:xfrm>
              <a:off x="2662" y="3797"/>
              <a:ext cx="9" cy="1"/>
            </a:xfrm>
            <a:prstGeom prst="line">
              <a:avLst/>
            </a:prstGeom>
            <a:noFill/>
            <a:ln w="3175">
              <a:solidFill>
                <a:srgbClr val="FF0000"/>
              </a:solidFill>
              <a:round/>
              <a:headEnd/>
              <a:tailEnd/>
            </a:ln>
          </p:spPr>
          <p:txBody>
            <a:bodyPr/>
            <a:lstStyle/>
            <a:p>
              <a:endParaRPr lang="en-US"/>
            </a:p>
          </p:txBody>
        </p:sp>
        <p:sp>
          <p:nvSpPr>
            <p:cNvPr id="49702" name="Line 378"/>
            <p:cNvSpPr>
              <a:spLocks noChangeShapeType="1"/>
            </p:cNvSpPr>
            <p:nvPr/>
          </p:nvSpPr>
          <p:spPr bwMode="auto">
            <a:xfrm flipV="1">
              <a:off x="2812" y="3982"/>
              <a:ext cx="1" cy="34"/>
            </a:xfrm>
            <a:prstGeom prst="line">
              <a:avLst/>
            </a:prstGeom>
            <a:noFill/>
            <a:ln w="3175">
              <a:solidFill>
                <a:srgbClr val="FF0000"/>
              </a:solidFill>
              <a:round/>
              <a:headEnd/>
              <a:tailEnd/>
            </a:ln>
          </p:spPr>
          <p:txBody>
            <a:bodyPr/>
            <a:lstStyle/>
            <a:p>
              <a:endParaRPr lang="en-US"/>
            </a:p>
          </p:txBody>
        </p:sp>
        <p:sp>
          <p:nvSpPr>
            <p:cNvPr id="49703" name="Line 379"/>
            <p:cNvSpPr>
              <a:spLocks noChangeShapeType="1"/>
            </p:cNvSpPr>
            <p:nvPr/>
          </p:nvSpPr>
          <p:spPr bwMode="auto">
            <a:xfrm>
              <a:off x="2808" y="3982"/>
              <a:ext cx="8" cy="1"/>
            </a:xfrm>
            <a:prstGeom prst="line">
              <a:avLst/>
            </a:prstGeom>
            <a:noFill/>
            <a:ln w="3175">
              <a:solidFill>
                <a:srgbClr val="FF0000"/>
              </a:solidFill>
              <a:round/>
              <a:headEnd/>
              <a:tailEnd/>
            </a:ln>
          </p:spPr>
          <p:txBody>
            <a:bodyPr/>
            <a:lstStyle/>
            <a:p>
              <a:endParaRPr lang="en-US"/>
            </a:p>
          </p:txBody>
        </p:sp>
        <p:sp>
          <p:nvSpPr>
            <p:cNvPr id="49704" name="Line 380"/>
            <p:cNvSpPr>
              <a:spLocks noChangeShapeType="1"/>
            </p:cNvSpPr>
            <p:nvPr/>
          </p:nvSpPr>
          <p:spPr bwMode="auto">
            <a:xfrm flipV="1">
              <a:off x="2957" y="4163"/>
              <a:ext cx="1" cy="23"/>
            </a:xfrm>
            <a:prstGeom prst="line">
              <a:avLst/>
            </a:prstGeom>
            <a:noFill/>
            <a:ln w="3175">
              <a:solidFill>
                <a:srgbClr val="FF0000"/>
              </a:solidFill>
              <a:round/>
              <a:headEnd/>
              <a:tailEnd/>
            </a:ln>
          </p:spPr>
          <p:txBody>
            <a:bodyPr/>
            <a:lstStyle/>
            <a:p>
              <a:endParaRPr lang="en-US"/>
            </a:p>
          </p:txBody>
        </p:sp>
        <p:sp>
          <p:nvSpPr>
            <p:cNvPr id="49705" name="Line 381"/>
            <p:cNvSpPr>
              <a:spLocks noChangeShapeType="1"/>
            </p:cNvSpPr>
            <p:nvPr/>
          </p:nvSpPr>
          <p:spPr bwMode="auto">
            <a:xfrm>
              <a:off x="2953" y="4163"/>
              <a:ext cx="8" cy="1"/>
            </a:xfrm>
            <a:prstGeom prst="line">
              <a:avLst/>
            </a:prstGeom>
            <a:noFill/>
            <a:ln w="3175">
              <a:solidFill>
                <a:srgbClr val="FF0000"/>
              </a:solidFill>
              <a:round/>
              <a:headEnd/>
              <a:tailEnd/>
            </a:ln>
          </p:spPr>
          <p:txBody>
            <a:bodyPr/>
            <a:lstStyle/>
            <a:p>
              <a:endParaRPr lang="en-US"/>
            </a:p>
          </p:txBody>
        </p:sp>
        <p:sp>
          <p:nvSpPr>
            <p:cNvPr id="49706" name="Line 382"/>
            <p:cNvSpPr>
              <a:spLocks noChangeShapeType="1"/>
            </p:cNvSpPr>
            <p:nvPr/>
          </p:nvSpPr>
          <p:spPr bwMode="auto">
            <a:xfrm>
              <a:off x="1939" y="4305"/>
              <a:ext cx="1" cy="6"/>
            </a:xfrm>
            <a:prstGeom prst="line">
              <a:avLst/>
            </a:prstGeom>
            <a:noFill/>
            <a:ln w="3175">
              <a:solidFill>
                <a:srgbClr val="FF0000"/>
              </a:solidFill>
              <a:round/>
              <a:headEnd/>
              <a:tailEnd/>
            </a:ln>
          </p:spPr>
          <p:txBody>
            <a:bodyPr/>
            <a:lstStyle/>
            <a:p>
              <a:endParaRPr lang="en-US"/>
            </a:p>
          </p:txBody>
        </p:sp>
        <p:sp>
          <p:nvSpPr>
            <p:cNvPr id="49707" name="Line 383"/>
            <p:cNvSpPr>
              <a:spLocks noChangeShapeType="1"/>
            </p:cNvSpPr>
            <p:nvPr/>
          </p:nvSpPr>
          <p:spPr bwMode="auto">
            <a:xfrm>
              <a:off x="1935" y="4311"/>
              <a:ext cx="8" cy="1"/>
            </a:xfrm>
            <a:prstGeom prst="line">
              <a:avLst/>
            </a:prstGeom>
            <a:noFill/>
            <a:ln w="3175">
              <a:solidFill>
                <a:srgbClr val="FF0000"/>
              </a:solidFill>
              <a:round/>
              <a:headEnd/>
              <a:tailEnd/>
            </a:ln>
          </p:spPr>
          <p:txBody>
            <a:bodyPr/>
            <a:lstStyle/>
            <a:p>
              <a:endParaRPr lang="en-US"/>
            </a:p>
          </p:txBody>
        </p:sp>
        <p:sp>
          <p:nvSpPr>
            <p:cNvPr id="49708" name="Line 384"/>
            <p:cNvSpPr>
              <a:spLocks noChangeShapeType="1"/>
            </p:cNvSpPr>
            <p:nvPr/>
          </p:nvSpPr>
          <p:spPr bwMode="auto">
            <a:xfrm>
              <a:off x="2084" y="4299"/>
              <a:ext cx="1" cy="6"/>
            </a:xfrm>
            <a:prstGeom prst="line">
              <a:avLst/>
            </a:prstGeom>
            <a:noFill/>
            <a:ln w="3175">
              <a:solidFill>
                <a:srgbClr val="FF0000"/>
              </a:solidFill>
              <a:round/>
              <a:headEnd/>
              <a:tailEnd/>
            </a:ln>
          </p:spPr>
          <p:txBody>
            <a:bodyPr/>
            <a:lstStyle/>
            <a:p>
              <a:endParaRPr lang="en-US"/>
            </a:p>
          </p:txBody>
        </p:sp>
        <p:sp>
          <p:nvSpPr>
            <p:cNvPr id="49709" name="Line 385"/>
            <p:cNvSpPr>
              <a:spLocks noChangeShapeType="1"/>
            </p:cNvSpPr>
            <p:nvPr/>
          </p:nvSpPr>
          <p:spPr bwMode="auto">
            <a:xfrm>
              <a:off x="2080" y="4305"/>
              <a:ext cx="8" cy="1"/>
            </a:xfrm>
            <a:prstGeom prst="line">
              <a:avLst/>
            </a:prstGeom>
            <a:noFill/>
            <a:ln w="3175">
              <a:solidFill>
                <a:srgbClr val="FF0000"/>
              </a:solidFill>
              <a:round/>
              <a:headEnd/>
              <a:tailEnd/>
            </a:ln>
          </p:spPr>
          <p:txBody>
            <a:bodyPr/>
            <a:lstStyle/>
            <a:p>
              <a:endParaRPr lang="en-US"/>
            </a:p>
          </p:txBody>
        </p:sp>
        <p:sp>
          <p:nvSpPr>
            <p:cNvPr id="49710" name="Line 386"/>
            <p:cNvSpPr>
              <a:spLocks noChangeShapeType="1"/>
            </p:cNvSpPr>
            <p:nvPr/>
          </p:nvSpPr>
          <p:spPr bwMode="auto">
            <a:xfrm>
              <a:off x="2229" y="4221"/>
              <a:ext cx="1" cy="30"/>
            </a:xfrm>
            <a:prstGeom prst="line">
              <a:avLst/>
            </a:prstGeom>
            <a:noFill/>
            <a:ln w="3175">
              <a:solidFill>
                <a:srgbClr val="FF0000"/>
              </a:solidFill>
              <a:round/>
              <a:headEnd/>
              <a:tailEnd/>
            </a:ln>
          </p:spPr>
          <p:txBody>
            <a:bodyPr/>
            <a:lstStyle/>
            <a:p>
              <a:endParaRPr lang="en-US"/>
            </a:p>
          </p:txBody>
        </p:sp>
        <p:sp>
          <p:nvSpPr>
            <p:cNvPr id="49711" name="Line 387"/>
            <p:cNvSpPr>
              <a:spLocks noChangeShapeType="1"/>
            </p:cNvSpPr>
            <p:nvPr/>
          </p:nvSpPr>
          <p:spPr bwMode="auto">
            <a:xfrm>
              <a:off x="2225" y="4251"/>
              <a:ext cx="9" cy="1"/>
            </a:xfrm>
            <a:prstGeom prst="line">
              <a:avLst/>
            </a:prstGeom>
            <a:noFill/>
            <a:ln w="3175">
              <a:solidFill>
                <a:srgbClr val="FF0000"/>
              </a:solidFill>
              <a:round/>
              <a:headEnd/>
              <a:tailEnd/>
            </a:ln>
          </p:spPr>
          <p:txBody>
            <a:bodyPr/>
            <a:lstStyle/>
            <a:p>
              <a:endParaRPr lang="en-US"/>
            </a:p>
          </p:txBody>
        </p:sp>
        <p:sp>
          <p:nvSpPr>
            <p:cNvPr id="49712" name="Line 388"/>
            <p:cNvSpPr>
              <a:spLocks noChangeShapeType="1"/>
            </p:cNvSpPr>
            <p:nvPr/>
          </p:nvSpPr>
          <p:spPr bwMode="auto">
            <a:xfrm>
              <a:off x="2375" y="4029"/>
              <a:ext cx="1" cy="47"/>
            </a:xfrm>
            <a:prstGeom prst="line">
              <a:avLst/>
            </a:prstGeom>
            <a:noFill/>
            <a:ln w="3175">
              <a:solidFill>
                <a:srgbClr val="FF0000"/>
              </a:solidFill>
              <a:round/>
              <a:headEnd/>
              <a:tailEnd/>
            </a:ln>
          </p:spPr>
          <p:txBody>
            <a:bodyPr/>
            <a:lstStyle/>
            <a:p>
              <a:endParaRPr lang="en-US"/>
            </a:p>
          </p:txBody>
        </p:sp>
        <p:sp>
          <p:nvSpPr>
            <p:cNvPr id="49713" name="Line 389"/>
            <p:cNvSpPr>
              <a:spLocks noChangeShapeType="1"/>
            </p:cNvSpPr>
            <p:nvPr/>
          </p:nvSpPr>
          <p:spPr bwMode="auto">
            <a:xfrm>
              <a:off x="2371" y="4076"/>
              <a:ext cx="8" cy="1"/>
            </a:xfrm>
            <a:prstGeom prst="line">
              <a:avLst/>
            </a:prstGeom>
            <a:noFill/>
            <a:ln w="3175">
              <a:solidFill>
                <a:srgbClr val="FF0000"/>
              </a:solidFill>
              <a:round/>
              <a:headEnd/>
              <a:tailEnd/>
            </a:ln>
          </p:spPr>
          <p:txBody>
            <a:bodyPr/>
            <a:lstStyle/>
            <a:p>
              <a:endParaRPr lang="en-US"/>
            </a:p>
          </p:txBody>
        </p:sp>
        <p:sp>
          <p:nvSpPr>
            <p:cNvPr id="49714" name="Line 390"/>
            <p:cNvSpPr>
              <a:spLocks noChangeShapeType="1"/>
            </p:cNvSpPr>
            <p:nvPr/>
          </p:nvSpPr>
          <p:spPr bwMode="auto">
            <a:xfrm>
              <a:off x="2521" y="3859"/>
              <a:ext cx="1" cy="59"/>
            </a:xfrm>
            <a:prstGeom prst="line">
              <a:avLst/>
            </a:prstGeom>
            <a:noFill/>
            <a:ln w="3175">
              <a:solidFill>
                <a:srgbClr val="FF0000"/>
              </a:solidFill>
              <a:round/>
              <a:headEnd/>
              <a:tailEnd/>
            </a:ln>
          </p:spPr>
          <p:txBody>
            <a:bodyPr/>
            <a:lstStyle/>
            <a:p>
              <a:endParaRPr lang="en-US"/>
            </a:p>
          </p:txBody>
        </p:sp>
        <p:sp>
          <p:nvSpPr>
            <p:cNvPr id="49715" name="Line 391"/>
            <p:cNvSpPr>
              <a:spLocks noChangeShapeType="1"/>
            </p:cNvSpPr>
            <p:nvPr/>
          </p:nvSpPr>
          <p:spPr bwMode="auto">
            <a:xfrm>
              <a:off x="2517" y="3918"/>
              <a:ext cx="8" cy="1"/>
            </a:xfrm>
            <a:prstGeom prst="line">
              <a:avLst/>
            </a:prstGeom>
            <a:noFill/>
            <a:ln w="3175">
              <a:solidFill>
                <a:srgbClr val="FF0000"/>
              </a:solidFill>
              <a:round/>
              <a:headEnd/>
              <a:tailEnd/>
            </a:ln>
          </p:spPr>
          <p:txBody>
            <a:bodyPr/>
            <a:lstStyle/>
            <a:p>
              <a:endParaRPr lang="en-US"/>
            </a:p>
          </p:txBody>
        </p:sp>
        <p:sp>
          <p:nvSpPr>
            <p:cNvPr id="49716" name="Line 392"/>
            <p:cNvSpPr>
              <a:spLocks noChangeShapeType="1"/>
            </p:cNvSpPr>
            <p:nvPr/>
          </p:nvSpPr>
          <p:spPr bwMode="auto">
            <a:xfrm>
              <a:off x="2666" y="3855"/>
              <a:ext cx="1" cy="58"/>
            </a:xfrm>
            <a:prstGeom prst="line">
              <a:avLst/>
            </a:prstGeom>
            <a:noFill/>
            <a:ln w="3175">
              <a:solidFill>
                <a:srgbClr val="FF0000"/>
              </a:solidFill>
              <a:round/>
              <a:headEnd/>
              <a:tailEnd/>
            </a:ln>
          </p:spPr>
          <p:txBody>
            <a:bodyPr/>
            <a:lstStyle/>
            <a:p>
              <a:endParaRPr lang="en-US"/>
            </a:p>
          </p:txBody>
        </p:sp>
        <p:sp>
          <p:nvSpPr>
            <p:cNvPr id="49717" name="Line 393"/>
            <p:cNvSpPr>
              <a:spLocks noChangeShapeType="1"/>
            </p:cNvSpPr>
            <p:nvPr/>
          </p:nvSpPr>
          <p:spPr bwMode="auto">
            <a:xfrm>
              <a:off x="2662" y="3913"/>
              <a:ext cx="9" cy="1"/>
            </a:xfrm>
            <a:prstGeom prst="line">
              <a:avLst/>
            </a:prstGeom>
            <a:noFill/>
            <a:ln w="3175">
              <a:solidFill>
                <a:srgbClr val="FF0000"/>
              </a:solidFill>
              <a:round/>
              <a:headEnd/>
              <a:tailEnd/>
            </a:ln>
          </p:spPr>
          <p:txBody>
            <a:bodyPr/>
            <a:lstStyle/>
            <a:p>
              <a:endParaRPr lang="en-US"/>
            </a:p>
          </p:txBody>
        </p:sp>
        <p:sp>
          <p:nvSpPr>
            <p:cNvPr id="49718" name="Line 394"/>
            <p:cNvSpPr>
              <a:spLocks noChangeShapeType="1"/>
            </p:cNvSpPr>
            <p:nvPr/>
          </p:nvSpPr>
          <p:spPr bwMode="auto">
            <a:xfrm>
              <a:off x="2812" y="4016"/>
              <a:ext cx="1" cy="34"/>
            </a:xfrm>
            <a:prstGeom prst="line">
              <a:avLst/>
            </a:prstGeom>
            <a:noFill/>
            <a:ln w="3175">
              <a:solidFill>
                <a:srgbClr val="FF0000"/>
              </a:solidFill>
              <a:round/>
              <a:headEnd/>
              <a:tailEnd/>
            </a:ln>
          </p:spPr>
          <p:txBody>
            <a:bodyPr/>
            <a:lstStyle/>
            <a:p>
              <a:endParaRPr lang="en-US"/>
            </a:p>
          </p:txBody>
        </p:sp>
        <p:sp>
          <p:nvSpPr>
            <p:cNvPr id="49719" name="Line 395"/>
            <p:cNvSpPr>
              <a:spLocks noChangeShapeType="1"/>
            </p:cNvSpPr>
            <p:nvPr/>
          </p:nvSpPr>
          <p:spPr bwMode="auto">
            <a:xfrm>
              <a:off x="2808" y="4050"/>
              <a:ext cx="8" cy="1"/>
            </a:xfrm>
            <a:prstGeom prst="line">
              <a:avLst/>
            </a:prstGeom>
            <a:noFill/>
            <a:ln w="3175">
              <a:solidFill>
                <a:srgbClr val="FF0000"/>
              </a:solidFill>
              <a:round/>
              <a:headEnd/>
              <a:tailEnd/>
            </a:ln>
          </p:spPr>
          <p:txBody>
            <a:bodyPr/>
            <a:lstStyle/>
            <a:p>
              <a:endParaRPr lang="en-US"/>
            </a:p>
          </p:txBody>
        </p:sp>
        <p:sp>
          <p:nvSpPr>
            <p:cNvPr id="49720" name="Line 396"/>
            <p:cNvSpPr>
              <a:spLocks noChangeShapeType="1"/>
            </p:cNvSpPr>
            <p:nvPr/>
          </p:nvSpPr>
          <p:spPr bwMode="auto">
            <a:xfrm>
              <a:off x="2957" y="4186"/>
              <a:ext cx="1" cy="25"/>
            </a:xfrm>
            <a:prstGeom prst="line">
              <a:avLst/>
            </a:prstGeom>
            <a:noFill/>
            <a:ln w="3175">
              <a:solidFill>
                <a:srgbClr val="FF0000"/>
              </a:solidFill>
              <a:round/>
              <a:headEnd/>
              <a:tailEnd/>
            </a:ln>
          </p:spPr>
          <p:txBody>
            <a:bodyPr/>
            <a:lstStyle/>
            <a:p>
              <a:endParaRPr lang="en-US"/>
            </a:p>
          </p:txBody>
        </p:sp>
        <p:sp>
          <p:nvSpPr>
            <p:cNvPr id="49721" name="Line 397"/>
            <p:cNvSpPr>
              <a:spLocks noChangeShapeType="1"/>
            </p:cNvSpPr>
            <p:nvPr/>
          </p:nvSpPr>
          <p:spPr bwMode="auto">
            <a:xfrm>
              <a:off x="2953" y="4211"/>
              <a:ext cx="8" cy="1"/>
            </a:xfrm>
            <a:prstGeom prst="line">
              <a:avLst/>
            </a:prstGeom>
            <a:noFill/>
            <a:ln w="3175">
              <a:solidFill>
                <a:srgbClr val="FF0000"/>
              </a:solidFill>
              <a:round/>
              <a:headEnd/>
              <a:tailEnd/>
            </a:ln>
          </p:spPr>
          <p:txBody>
            <a:bodyPr/>
            <a:lstStyle/>
            <a:p>
              <a:endParaRPr lang="en-US"/>
            </a:p>
          </p:txBody>
        </p:sp>
        <p:sp>
          <p:nvSpPr>
            <p:cNvPr id="49722" name="Freeform 398"/>
            <p:cNvSpPr>
              <a:spLocks/>
            </p:cNvSpPr>
            <p:nvPr/>
          </p:nvSpPr>
          <p:spPr bwMode="auto">
            <a:xfrm>
              <a:off x="1939" y="3797"/>
              <a:ext cx="1018" cy="517"/>
            </a:xfrm>
            <a:custGeom>
              <a:avLst/>
              <a:gdLst>
                <a:gd name="T0" fmla="*/ 0 w 3295"/>
                <a:gd name="T1" fmla="*/ 41 h 1196"/>
                <a:gd name="T2" fmla="*/ 4 w 3295"/>
                <a:gd name="T3" fmla="*/ 40 h 1196"/>
                <a:gd name="T4" fmla="*/ 9 w 3295"/>
                <a:gd name="T5" fmla="*/ 33 h 1196"/>
                <a:gd name="T6" fmla="*/ 13 w 3295"/>
                <a:gd name="T7" fmla="*/ 19 h 1196"/>
                <a:gd name="T8" fmla="*/ 17 w 3295"/>
                <a:gd name="T9" fmla="*/ 2 h 1196"/>
                <a:gd name="T10" fmla="*/ 22 w 3295"/>
                <a:gd name="T11" fmla="*/ 0 h 1196"/>
                <a:gd name="T12" fmla="*/ 26 w 3295"/>
                <a:gd name="T13" fmla="*/ 17 h 1196"/>
                <a:gd name="T14" fmla="*/ 30 w 3295"/>
                <a:gd name="T15" fmla="*/ 35 h 1196"/>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196"/>
                <a:gd name="T26" fmla="*/ 3295 w 3295"/>
                <a:gd name="T27" fmla="*/ 1196 h 11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196">
                  <a:moveTo>
                    <a:pt x="0" y="1196"/>
                  </a:moveTo>
                  <a:lnTo>
                    <a:pt x="471" y="1141"/>
                  </a:lnTo>
                  <a:lnTo>
                    <a:pt x="941" y="939"/>
                  </a:lnTo>
                  <a:lnTo>
                    <a:pt x="1412" y="550"/>
                  </a:lnTo>
                  <a:lnTo>
                    <a:pt x="1883" y="65"/>
                  </a:lnTo>
                  <a:lnTo>
                    <a:pt x="2354" y="0"/>
                  </a:lnTo>
                  <a:lnTo>
                    <a:pt x="2824" y="495"/>
                  </a:lnTo>
                  <a:lnTo>
                    <a:pt x="3295" y="1004"/>
                  </a:lnTo>
                </a:path>
              </a:pathLst>
            </a:custGeom>
            <a:noFill/>
            <a:ln w="3175">
              <a:solidFill>
                <a:srgbClr val="00FF00"/>
              </a:solidFill>
              <a:round/>
              <a:headEnd/>
              <a:tailEnd/>
            </a:ln>
          </p:spPr>
          <p:txBody>
            <a:bodyPr/>
            <a:lstStyle/>
            <a:p>
              <a:endParaRPr lang="en-US"/>
            </a:p>
          </p:txBody>
        </p:sp>
        <p:sp>
          <p:nvSpPr>
            <p:cNvPr id="49723" name="Line 399"/>
            <p:cNvSpPr>
              <a:spLocks noChangeShapeType="1"/>
            </p:cNvSpPr>
            <p:nvPr/>
          </p:nvSpPr>
          <p:spPr bwMode="auto">
            <a:xfrm flipV="1">
              <a:off x="1939" y="4303"/>
              <a:ext cx="1" cy="11"/>
            </a:xfrm>
            <a:prstGeom prst="line">
              <a:avLst/>
            </a:prstGeom>
            <a:noFill/>
            <a:ln w="3175">
              <a:solidFill>
                <a:srgbClr val="00FF00"/>
              </a:solidFill>
              <a:round/>
              <a:headEnd/>
              <a:tailEnd/>
            </a:ln>
          </p:spPr>
          <p:txBody>
            <a:bodyPr/>
            <a:lstStyle/>
            <a:p>
              <a:endParaRPr lang="en-US"/>
            </a:p>
          </p:txBody>
        </p:sp>
        <p:sp>
          <p:nvSpPr>
            <p:cNvPr id="49724" name="Line 400"/>
            <p:cNvSpPr>
              <a:spLocks noChangeShapeType="1"/>
            </p:cNvSpPr>
            <p:nvPr/>
          </p:nvSpPr>
          <p:spPr bwMode="auto">
            <a:xfrm>
              <a:off x="1935" y="4303"/>
              <a:ext cx="8" cy="1"/>
            </a:xfrm>
            <a:prstGeom prst="line">
              <a:avLst/>
            </a:prstGeom>
            <a:noFill/>
            <a:ln w="3175">
              <a:solidFill>
                <a:srgbClr val="00FF00"/>
              </a:solidFill>
              <a:round/>
              <a:headEnd/>
              <a:tailEnd/>
            </a:ln>
          </p:spPr>
          <p:txBody>
            <a:bodyPr/>
            <a:lstStyle/>
            <a:p>
              <a:endParaRPr lang="en-US"/>
            </a:p>
          </p:txBody>
        </p:sp>
        <p:sp>
          <p:nvSpPr>
            <p:cNvPr id="49725" name="Line 401"/>
            <p:cNvSpPr>
              <a:spLocks noChangeShapeType="1"/>
            </p:cNvSpPr>
            <p:nvPr/>
          </p:nvSpPr>
          <p:spPr bwMode="auto">
            <a:xfrm flipV="1">
              <a:off x="2084" y="4280"/>
              <a:ext cx="1" cy="10"/>
            </a:xfrm>
            <a:prstGeom prst="line">
              <a:avLst/>
            </a:prstGeom>
            <a:noFill/>
            <a:ln w="3175">
              <a:solidFill>
                <a:srgbClr val="00FF00"/>
              </a:solidFill>
              <a:round/>
              <a:headEnd/>
              <a:tailEnd/>
            </a:ln>
          </p:spPr>
          <p:txBody>
            <a:bodyPr/>
            <a:lstStyle/>
            <a:p>
              <a:endParaRPr lang="en-US"/>
            </a:p>
          </p:txBody>
        </p:sp>
        <p:sp>
          <p:nvSpPr>
            <p:cNvPr id="49726" name="Line 402"/>
            <p:cNvSpPr>
              <a:spLocks noChangeShapeType="1"/>
            </p:cNvSpPr>
            <p:nvPr/>
          </p:nvSpPr>
          <p:spPr bwMode="auto">
            <a:xfrm>
              <a:off x="2080" y="4280"/>
              <a:ext cx="8" cy="1"/>
            </a:xfrm>
            <a:prstGeom prst="line">
              <a:avLst/>
            </a:prstGeom>
            <a:noFill/>
            <a:ln w="3175">
              <a:solidFill>
                <a:srgbClr val="00FF00"/>
              </a:solidFill>
              <a:round/>
              <a:headEnd/>
              <a:tailEnd/>
            </a:ln>
          </p:spPr>
          <p:txBody>
            <a:bodyPr/>
            <a:lstStyle/>
            <a:p>
              <a:endParaRPr lang="en-US"/>
            </a:p>
          </p:txBody>
        </p:sp>
        <p:sp>
          <p:nvSpPr>
            <p:cNvPr id="49727" name="Line 403"/>
            <p:cNvSpPr>
              <a:spLocks noChangeShapeType="1"/>
            </p:cNvSpPr>
            <p:nvPr/>
          </p:nvSpPr>
          <p:spPr bwMode="auto">
            <a:xfrm flipV="1">
              <a:off x="2229" y="4176"/>
              <a:ext cx="1" cy="27"/>
            </a:xfrm>
            <a:prstGeom prst="line">
              <a:avLst/>
            </a:prstGeom>
            <a:noFill/>
            <a:ln w="3175">
              <a:solidFill>
                <a:srgbClr val="00FF00"/>
              </a:solidFill>
              <a:round/>
              <a:headEnd/>
              <a:tailEnd/>
            </a:ln>
          </p:spPr>
          <p:txBody>
            <a:bodyPr/>
            <a:lstStyle/>
            <a:p>
              <a:endParaRPr lang="en-US"/>
            </a:p>
          </p:txBody>
        </p:sp>
        <p:sp>
          <p:nvSpPr>
            <p:cNvPr id="49728" name="Line 404"/>
            <p:cNvSpPr>
              <a:spLocks noChangeShapeType="1"/>
            </p:cNvSpPr>
            <p:nvPr/>
          </p:nvSpPr>
          <p:spPr bwMode="auto">
            <a:xfrm>
              <a:off x="2225" y="4176"/>
              <a:ext cx="9" cy="1"/>
            </a:xfrm>
            <a:prstGeom prst="line">
              <a:avLst/>
            </a:prstGeom>
            <a:noFill/>
            <a:ln w="3175">
              <a:solidFill>
                <a:srgbClr val="00FF00"/>
              </a:solidFill>
              <a:round/>
              <a:headEnd/>
              <a:tailEnd/>
            </a:ln>
          </p:spPr>
          <p:txBody>
            <a:bodyPr/>
            <a:lstStyle/>
            <a:p>
              <a:endParaRPr lang="en-US"/>
            </a:p>
          </p:txBody>
        </p:sp>
        <p:sp>
          <p:nvSpPr>
            <p:cNvPr id="49729" name="Line 405"/>
            <p:cNvSpPr>
              <a:spLocks noChangeShapeType="1"/>
            </p:cNvSpPr>
            <p:nvPr/>
          </p:nvSpPr>
          <p:spPr bwMode="auto">
            <a:xfrm flipV="1">
              <a:off x="2375" y="3993"/>
              <a:ext cx="1" cy="42"/>
            </a:xfrm>
            <a:prstGeom prst="line">
              <a:avLst/>
            </a:prstGeom>
            <a:noFill/>
            <a:ln w="3175">
              <a:solidFill>
                <a:srgbClr val="00FF00"/>
              </a:solidFill>
              <a:round/>
              <a:headEnd/>
              <a:tailEnd/>
            </a:ln>
          </p:spPr>
          <p:txBody>
            <a:bodyPr/>
            <a:lstStyle/>
            <a:p>
              <a:endParaRPr lang="en-US"/>
            </a:p>
          </p:txBody>
        </p:sp>
        <p:sp>
          <p:nvSpPr>
            <p:cNvPr id="49730" name="Line 406"/>
            <p:cNvSpPr>
              <a:spLocks noChangeShapeType="1"/>
            </p:cNvSpPr>
            <p:nvPr/>
          </p:nvSpPr>
          <p:spPr bwMode="auto">
            <a:xfrm>
              <a:off x="2371" y="3993"/>
              <a:ext cx="8" cy="1"/>
            </a:xfrm>
            <a:prstGeom prst="line">
              <a:avLst/>
            </a:prstGeom>
            <a:noFill/>
            <a:ln w="3175">
              <a:solidFill>
                <a:srgbClr val="00FF00"/>
              </a:solidFill>
              <a:round/>
              <a:headEnd/>
              <a:tailEnd/>
            </a:ln>
          </p:spPr>
          <p:txBody>
            <a:bodyPr/>
            <a:lstStyle/>
            <a:p>
              <a:endParaRPr lang="en-US"/>
            </a:p>
          </p:txBody>
        </p:sp>
        <p:sp>
          <p:nvSpPr>
            <p:cNvPr id="49731" name="Line 407"/>
            <p:cNvSpPr>
              <a:spLocks noChangeShapeType="1"/>
            </p:cNvSpPr>
            <p:nvPr/>
          </p:nvSpPr>
          <p:spPr bwMode="auto">
            <a:xfrm flipV="1">
              <a:off x="2521" y="3774"/>
              <a:ext cx="1" cy="51"/>
            </a:xfrm>
            <a:prstGeom prst="line">
              <a:avLst/>
            </a:prstGeom>
            <a:noFill/>
            <a:ln w="3175">
              <a:solidFill>
                <a:srgbClr val="00FF00"/>
              </a:solidFill>
              <a:round/>
              <a:headEnd/>
              <a:tailEnd/>
            </a:ln>
          </p:spPr>
          <p:txBody>
            <a:bodyPr/>
            <a:lstStyle/>
            <a:p>
              <a:endParaRPr lang="en-US"/>
            </a:p>
          </p:txBody>
        </p:sp>
        <p:sp>
          <p:nvSpPr>
            <p:cNvPr id="49732" name="Line 408"/>
            <p:cNvSpPr>
              <a:spLocks noChangeShapeType="1"/>
            </p:cNvSpPr>
            <p:nvPr/>
          </p:nvSpPr>
          <p:spPr bwMode="auto">
            <a:xfrm>
              <a:off x="2517" y="3774"/>
              <a:ext cx="8" cy="1"/>
            </a:xfrm>
            <a:prstGeom prst="line">
              <a:avLst/>
            </a:prstGeom>
            <a:noFill/>
            <a:ln w="3175">
              <a:solidFill>
                <a:srgbClr val="00FF00"/>
              </a:solidFill>
              <a:round/>
              <a:headEnd/>
              <a:tailEnd/>
            </a:ln>
          </p:spPr>
          <p:txBody>
            <a:bodyPr/>
            <a:lstStyle/>
            <a:p>
              <a:endParaRPr lang="en-US"/>
            </a:p>
          </p:txBody>
        </p:sp>
        <p:sp>
          <p:nvSpPr>
            <p:cNvPr id="49733" name="Line 409"/>
            <p:cNvSpPr>
              <a:spLocks noChangeShapeType="1"/>
            </p:cNvSpPr>
            <p:nvPr/>
          </p:nvSpPr>
          <p:spPr bwMode="auto">
            <a:xfrm flipV="1">
              <a:off x="2666" y="3736"/>
              <a:ext cx="1" cy="61"/>
            </a:xfrm>
            <a:prstGeom prst="line">
              <a:avLst/>
            </a:prstGeom>
            <a:noFill/>
            <a:ln w="3175">
              <a:solidFill>
                <a:srgbClr val="00FF00"/>
              </a:solidFill>
              <a:round/>
              <a:headEnd/>
              <a:tailEnd/>
            </a:ln>
          </p:spPr>
          <p:txBody>
            <a:bodyPr/>
            <a:lstStyle/>
            <a:p>
              <a:endParaRPr lang="en-US"/>
            </a:p>
          </p:txBody>
        </p:sp>
        <p:sp>
          <p:nvSpPr>
            <p:cNvPr id="49734" name="Line 410"/>
            <p:cNvSpPr>
              <a:spLocks noChangeShapeType="1"/>
            </p:cNvSpPr>
            <p:nvPr/>
          </p:nvSpPr>
          <p:spPr bwMode="auto">
            <a:xfrm>
              <a:off x="2662" y="3736"/>
              <a:ext cx="9" cy="1"/>
            </a:xfrm>
            <a:prstGeom prst="line">
              <a:avLst/>
            </a:prstGeom>
            <a:noFill/>
            <a:ln w="3175">
              <a:solidFill>
                <a:srgbClr val="00FF00"/>
              </a:solidFill>
              <a:round/>
              <a:headEnd/>
              <a:tailEnd/>
            </a:ln>
          </p:spPr>
          <p:txBody>
            <a:bodyPr/>
            <a:lstStyle/>
            <a:p>
              <a:endParaRPr lang="en-US"/>
            </a:p>
          </p:txBody>
        </p:sp>
        <p:sp>
          <p:nvSpPr>
            <p:cNvPr id="49735" name="Line 411"/>
            <p:cNvSpPr>
              <a:spLocks noChangeShapeType="1"/>
            </p:cNvSpPr>
            <p:nvPr/>
          </p:nvSpPr>
          <p:spPr bwMode="auto">
            <a:xfrm flipV="1">
              <a:off x="2812" y="3956"/>
              <a:ext cx="1" cy="55"/>
            </a:xfrm>
            <a:prstGeom prst="line">
              <a:avLst/>
            </a:prstGeom>
            <a:noFill/>
            <a:ln w="3175">
              <a:solidFill>
                <a:srgbClr val="00FF00"/>
              </a:solidFill>
              <a:round/>
              <a:headEnd/>
              <a:tailEnd/>
            </a:ln>
          </p:spPr>
          <p:txBody>
            <a:bodyPr/>
            <a:lstStyle/>
            <a:p>
              <a:endParaRPr lang="en-US"/>
            </a:p>
          </p:txBody>
        </p:sp>
        <p:sp>
          <p:nvSpPr>
            <p:cNvPr id="49736" name="Line 412"/>
            <p:cNvSpPr>
              <a:spLocks noChangeShapeType="1"/>
            </p:cNvSpPr>
            <p:nvPr/>
          </p:nvSpPr>
          <p:spPr bwMode="auto">
            <a:xfrm>
              <a:off x="2808" y="3956"/>
              <a:ext cx="8" cy="1"/>
            </a:xfrm>
            <a:prstGeom prst="line">
              <a:avLst/>
            </a:prstGeom>
            <a:noFill/>
            <a:ln w="3175">
              <a:solidFill>
                <a:srgbClr val="00FF00"/>
              </a:solidFill>
              <a:round/>
              <a:headEnd/>
              <a:tailEnd/>
            </a:ln>
          </p:spPr>
          <p:txBody>
            <a:bodyPr/>
            <a:lstStyle/>
            <a:p>
              <a:endParaRPr lang="en-US"/>
            </a:p>
          </p:txBody>
        </p:sp>
        <p:sp>
          <p:nvSpPr>
            <p:cNvPr id="49737" name="Line 413"/>
            <p:cNvSpPr>
              <a:spLocks noChangeShapeType="1"/>
            </p:cNvSpPr>
            <p:nvPr/>
          </p:nvSpPr>
          <p:spPr bwMode="auto">
            <a:xfrm flipV="1">
              <a:off x="2957" y="4183"/>
              <a:ext cx="1" cy="48"/>
            </a:xfrm>
            <a:prstGeom prst="line">
              <a:avLst/>
            </a:prstGeom>
            <a:noFill/>
            <a:ln w="3175">
              <a:solidFill>
                <a:srgbClr val="00FF00"/>
              </a:solidFill>
              <a:round/>
              <a:headEnd/>
              <a:tailEnd/>
            </a:ln>
          </p:spPr>
          <p:txBody>
            <a:bodyPr/>
            <a:lstStyle/>
            <a:p>
              <a:endParaRPr lang="en-US"/>
            </a:p>
          </p:txBody>
        </p:sp>
        <p:sp>
          <p:nvSpPr>
            <p:cNvPr id="49738" name="Line 414"/>
            <p:cNvSpPr>
              <a:spLocks noChangeShapeType="1"/>
            </p:cNvSpPr>
            <p:nvPr/>
          </p:nvSpPr>
          <p:spPr bwMode="auto">
            <a:xfrm>
              <a:off x="2953" y="4183"/>
              <a:ext cx="8" cy="1"/>
            </a:xfrm>
            <a:prstGeom prst="line">
              <a:avLst/>
            </a:prstGeom>
            <a:noFill/>
            <a:ln w="3175">
              <a:solidFill>
                <a:srgbClr val="00FF00"/>
              </a:solidFill>
              <a:round/>
              <a:headEnd/>
              <a:tailEnd/>
            </a:ln>
          </p:spPr>
          <p:txBody>
            <a:bodyPr/>
            <a:lstStyle/>
            <a:p>
              <a:endParaRPr lang="en-US"/>
            </a:p>
          </p:txBody>
        </p:sp>
        <p:sp>
          <p:nvSpPr>
            <p:cNvPr id="49739" name="Line 415"/>
            <p:cNvSpPr>
              <a:spLocks noChangeShapeType="1"/>
            </p:cNvSpPr>
            <p:nvPr/>
          </p:nvSpPr>
          <p:spPr bwMode="auto">
            <a:xfrm>
              <a:off x="1939" y="4314"/>
              <a:ext cx="1" cy="10"/>
            </a:xfrm>
            <a:prstGeom prst="line">
              <a:avLst/>
            </a:prstGeom>
            <a:noFill/>
            <a:ln w="3175">
              <a:solidFill>
                <a:srgbClr val="00FF00"/>
              </a:solidFill>
              <a:round/>
              <a:headEnd/>
              <a:tailEnd/>
            </a:ln>
          </p:spPr>
          <p:txBody>
            <a:bodyPr/>
            <a:lstStyle/>
            <a:p>
              <a:endParaRPr lang="en-US"/>
            </a:p>
          </p:txBody>
        </p:sp>
        <p:sp>
          <p:nvSpPr>
            <p:cNvPr id="49740" name="Line 416"/>
            <p:cNvSpPr>
              <a:spLocks noChangeShapeType="1"/>
            </p:cNvSpPr>
            <p:nvPr/>
          </p:nvSpPr>
          <p:spPr bwMode="auto">
            <a:xfrm>
              <a:off x="1935" y="4324"/>
              <a:ext cx="8" cy="1"/>
            </a:xfrm>
            <a:prstGeom prst="line">
              <a:avLst/>
            </a:prstGeom>
            <a:noFill/>
            <a:ln w="3175">
              <a:solidFill>
                <a:srgbClr val="00FF00"/>
              </a:solidFill>
              <a:round/>
              <a:headEnd/>
              <a:tailEnd/>
            </a:ln>
          </p:spPr>
          <p:txBody>
            <a:bodyPr/>
            <a:lstStyle/>
            <a:p>
              <a:endParaRPr lang="en-US"/>
            </a:p>
          </p:txBody>
        </p:sp>
        <p:sp>
          <p:nvSpPr>
            <p:cNvPr id="49741" name="Line 417"/>
            <p:cNvSpPr>
              <a:spLocks noChangeShapeType="1"/>
            </p:cNvSpPr>
            <p:nvPr/>
          </p:nvSpPr>
          <p:spPr bwMode="auto">
            <a:xfrm>
              <a:off x="2084" y="4290"/>
              <a:ext cx="1" cy="10"/>
            </a:xfrm>
            <a:prstGeom prst="line">
              <a:avLst/>
            </a:prstGeom>
            <a:noFill/>
            <a:ln w="3175">
              <a:solidFill>
                <a:srgbClr val="00FF00"/>
              </a:solidFill>
              <a:round/>
              <a:headEnd/>
              <a:tailEnd/>
            </a:ln>
          </p:spPr>
          <p:txBody>
            <a:bodyPr/>
            <a:lstStyle/>
            <a:p>
              <a:endParaRPr lang="en-US"/>
            </a:p>
          </p:txBody>
        </p:sp>
        <p:sp>
          <p:nvSpPr>
            <p:cNvPr id="49742" name="Line 418"/>
            <p:cNvSpPr>
              <a:spLocks noChangeShapeType="1"/>
            </p:cNvSpPr>
            <p:nvPr/>
          </p:nvSpPr>
          <p:spPr bwMode="auto">
            <a:xfrm>
              <a:off x="2080" y="4300"/>
              <a:ext cx="8" cy="1"/>
            </a:xfrm>
            <a:prstGeom prst="line">
              <a:avLst/>
            </a:prstGeom>
            <a:noFill/>
            <a:ln w="3175">
              <a:solidFill>
                <a:srgbClr val="00FF00"/>
              </a:solidFill>
              <a:round/>
              <a:headEnd/>
              <a:tailEnd/>
            </a:ln>
          </p:spPr>
          <p:txBody>
            <a:bodyPr/>
            <a:lstStyle/>
            <a:p>
              <a:endParaRPr lang="en-US"/>
            </a:p>
          </p:txBody>
        </p:sp>
        <p:sp>
          <p:nvSpPr>
            <p:cNvPr id="49743" name="Line 419"/>
            <p:cNvSpPr>
              <a:spLocks noChangeShapeType="1"/>
            </p:cNvSpPr>
            <p:nvPr/>
          </p:nvSpPr>
          <p:spPr bwMode="auto">
            <a:xfrm>
              <a:off x="2229" y="4203"/>
              <a:ext cx="1" cy="27"/>
            </a:xfrm>
            <a:prstGeom prst="line">
              <a:avLst/>
            </a:prstGeom>
            <a:noFill/>
            <a:ln w="3175">
              <a:solidFill>
                <a:srgbClr val="00FF00"/>
              </a:solidFill>
              <a:round/>
              <a:headEnd/>
              <a:tailEnd/>
            </a:ln>
          </p:spPr>
          <p:txBody>
            <a:bodyPr/>
            <a:lstStyle/>
            <a:p>
              <a:endParaRPr lang="en-US"/>
            </a:p>
          </p:txBody>
        </p:sp>
        <p:sp>
          <p:nvSpPr>
            <p:cNvPr id="49744" name="Line 420"/>
            <p:cNvSpPr>
              <a:spLocks noChangeShapeType="1"/>
            </p:cNvSpPr>
            <p:nvPr/>
          </p:nvSpPr>
          <p:spPr bwMode="auto">
            <a:xfrm>
              <a:off x="2225" y="4230"/>
              <a:ext cx="9" cy="1"/>
            </a:xfrm>
            <a:prstGeom prst="line">
              <a:avLst/>
            </a:prstGeom>
            <a:noFill/>
            <a:ln w="3175">
              <a:solidFill>
                <a:srgbClr val="00FF00"/>
              </a:solidFill>
              <a:round/>
              <a:headEnd/>
              <a:tailEnd/>
            </a:ln>
          </p:spPr>
          <p:txBody>
            <a:bodyPr/>
            <a:lstStyle/>
            <a:p>
              <a:endParaRPr lang="en-US"/>
            </a:p>
          </p:txBody>
        </p:sp>
        <p:sp>
          <p:nvSpPr>
            <p:cNvPr id="49745" name="Line 421"/>
            <p:cNvSpPr>
              <a:spLocks noChangeShapeType="1"/>
            </p:cNvSpPr>
            <p:nvPr/>
          </p:nvSpPr>
          <p:spPr bwMode="auto">
            <a:xfrm>
              <a:off x="2375" y="4035"/>
              <a:ext cx="1" cy="42"/>
            </a:xfrm>
            <a:prstGeom prst="line">
              <a:avLst/>
            </a:prstGeom>
            <a:noFill/>
            <a:ln w="3175">
              <a:solidFill>
                <a:srgbClr val="00FF00"/>
              </a:solidFill>
              <a:round/>
              <a:headEnd/>
              <a:tailEnd/>
            </a:ln>
          </p:spPr>
          <p:txBody>
            <a:bodyPr/>
            <a:lstStyle/>
            <a:p>
              <a:endParaRPr lang="en-US"/>
            </a:p>
          </p:txBody>
        </p:sp>
        <p:sp>
          <p:nvSpPr>
            <p:cNvPr id="49746" name="Line 422"/>
            <p:cNvSpPr>
              <a:spLocks noChangeShapeType="1"/>
            </p:cNvSpPr>
            <p:nvPr/>
          </p:nvSpPr>
          <p:spPr bwMode="auto">
            <a:xfrm>
              <a:off x="2371" y="4077"/>
              <a:ext cx="8" cy="1"/>
            </a:xfrm>
            <a:prstGeom prst="line">
              <a:avLst/>
            </a:prstGeom>
            <a:noFill/>
            <a:ln w="3175">
              <a:solidFill>
                <a:srgbClr val="00FF00"/>
              </a:solidFill>
              <a:round/>
              <a:headEnd/>
              <a:tailEnd/>
            </a:ln>
          </p:spPr>
          <p:txBody>
            <a:bodyPr/>
            <a:lstStyle/>
            <a:p>
              <a:endParaRPr lang="en-US"/>
            </a:p>
          </p:txBody>
        </p:sp>
        <p:sp>
          <p:nvSpPr>
            <p:cNvPr id="49747" name="Line 423"/>
            <p:cNvSpPr>
              <a:spLocks noChangeShapeType="1"/>
            </p:cNvSpPr>
            <p:nvPr/>
          </p:nvSpPr>
          <p:spPr bwMode="auto">
            <a:xfrm>
              <a:off x="2521" y="3825"/>
              <a:ext cx="1" cy="52"/>
            </a:xfrm>
            <a:prstGeom prst="line">
              <a:avLst/>
            </a:prstGeom>
            <a:noFill/>
            <a:ln w="3175">
              <a:solidFill>
                <a:srgbClr val="00FF00"/>
              </a:solidFill>
              <a:round/>
              <a:headEnd/>
              <a:tailEnd/>
            </a:ln>
          </p:spPr>
          <p:txBody>
            <a:bodyPr/>
            <a:lstStyle/>
            <a:p>
              <a:endParaRPr lang="en-US"/>
            </a:p>
          </p:txBody>
        </p:sp>
        <p:sp>
          <p:nvSpPr>
            <p:cNvPr id="49748" name="Line 424"/>
            <p:cNvSpPr>
              <a:spLocks noChangeShapeType="1"/>
            </p:cNvSpPr>
            <p:nvPr/>
          </p:nvSpPr>
          <p:spPr bwMode="auto">
            <a:xfrm>
              <a:off x="2517" y="3877"/>
              <a:ext cx="8" cy="1"/>
            </a:xfrm>
            <a:prstGeom prst="line">
              <a:avLst/>
            </a:prstGeom>
            <a:noFill/>
            <a:ln w="3175">
              <a:solidFill>
                <a:srgbClr val="00FF00"/>
              </a:solidFill>
              <a:round/>
              <a:headEnd/>
              <a:tailEnd/>
            </a:ln>
          </p:spPr>
          <p:txBody>
            <a:bodyPr/>
            <a:lstStyle/>
            <a:p>
              <a:endParaRPr lang="en-US"/>
            </a:p>
          </p:txBody>
        </p:sp>
        <p:sp>
          <p:nvSpPr>
            <p:cNvPr id="49749" name="Line 425"/>
            <p:cNvSpPr>
              <a:spLocks noChangeShapeType="1"/>
            </p:cNvSpPr>
            <p:nvPr/>
          </p:nvSpPr>
          <p:spPr bwMode="auto">
            <a:xfrm>
              <a:off x="2666" y="3797"/>
              <a:ext cx="1" cy="62"/>
            </a:xfrm>
            <a:prstGeom prst="line">
              <a:avLst/>
            </a:prstGeom>
            <a:noFill/>
            <a:ln w="3175">
              <a:solidFill>
                <a:srgbClr val="00FF00"/>
              </a:solidFill>
              <a:round/>
              <a:headEnd/>
              <a:tailEnd/>
            </a:ln>
          </p:spPr>
          <p:txBody>
            <a:bodyPr/>
            <a:lstStyle/>
            <a:p>
              <a:endParaRPr lang="en-US"/>
            </a:p>
          </p:txBody>
        </p:sp>
        <p:sp>
          <p:nvSpPr>
            <p:cNvPr id="49750" name="Line 426"/>
            <p:cNvSpPr>
              <a:spLocks noChangeShapeType="1"/>
            </p:cNvSpPr>
            <p:nvPr/>
          </p:nvSpPr>
          <p:spPr bwMode="auto">
            <a:xfrm>
              <a:off x="2662" y="3859"/>
              <a:ext cx="9" cy="1"/>
            </a:xfrm>
            <a:prstGeom prst="line">
              <a:avLst/>
            </a:prstGeom>
            <a:noFill/>
            <a:ln w="3175">
              <a:solidFill>
                <a:srgbClr val="00FF00"/>
              </a:solidFill>
              <a:round/>
              <a:headEnd/>
              <a:tailEnd/>
            </a:ln>
          </p:spPr>
          <p:txBody>
            <a:bodyPr/>
            <a:lstStyle/>
            <a:p>
              <a:endParaRPr lang="en-US"/>
            </a:p>
          </p:txBody>
        </p:sp>
        <p:sp>
          <p:nvSpPr>
            <p:cNvPr id="49751" name="Line 427"/>
            <p:cNvSpPr>
              <a:spLocks noChangeShapeType="1"/>
            </p:cNvSpPr>
            <p:nvPr/>
          </p:nvSpPr>
          <p:spPr bwMode="auto">
            <a:xfrm>
              <a:off x="2812" y="4011"/>
              <a:ext cx="1" cy="55"/>
            </a:xfrm>
            <a:prstGeom prst="line">
              <a:avLst/>
            </a:prstGeom>
            <a:noFill/>
            <a:ln w="3175">
              <a:solidFill>
                <a:srgbClr val="00FF00"/>
              </a:solidFill>
              <a:round/>
              <a:headEnd/>
              <a:tailEnd/>
            </a:ln>
          </p:spPr>
          <p:txBody>
            <a:bodyPr/>
            <a:lstStyle/>
            <a:p>
              <a:endParaRPr lang="en-US"/>
            </a:p>
          </p:txBody>
        </p:sp>
        <p:sp>
          <p:nvSpPr>
            <p:cNvPr id="49752" name="Line 428"/>
            <p:cNvSpPr>
              <a:spLocks noChangeShapeType="1"/>
            </p:cNvSpPr>
            <p:nvPr/>
          </p:nvSpPr>
          <p:spPr bwMode="auto">
            <a:xfrm>
              <a:off x="2808" y="4066"/>
              <a:ext cx="8" cy="1"/>
            </a:xfrm>
            <a:prstGeom prst="line">
              <a:avLst/>
            </a:prstGeom>
            <a:noFill/>
            <a:ln w="3175">
              <a:solidFill>
                <a:srgbClr val="00FF00"/>
              </a:solidFill>
              <a:round/>
              <a:headEnd/>
              <a:tailEnd/>
            </a:ln>
          </p:spPr>
          <p:txBody>
            <a:bodyPr/>
            <a:lstStyle/>
            <a:p>
              <a:endParaRPr lang="en-US"/>
            </a:p>
          </p:txBody>
        </p:sp>
        <p:sp>
          <p:nvSpPr>
            <p:cNvPr id="49753" name="Line 429"/>
            <p:cNvSpPr>
              <a:spLocks noChangeShapeType="1"/>
            </p:cNvSpPr>
            <p:nvPr/>
          </p:nvSpPr>
          <p:spPr bwMode="auto">
            <a:xfrm>
              <a:off x="2957" y="4231"/>
              <a:ext cx="1" cy="48"/>
            </a:xfrm>
            <a:prstGeom prst="line">
              <a:avLst/>
            </a:prstGeom>
            <a:noFill/>
            <a:ln w="3175">
              <a:solidFill>
                <a:srgbClr val="00FF00"/>
              </a:solidFill>
              <a:round/>
              <a:headEnd/>
              <a:tailEnd/>
            </a:ln>
          </p:spPr>
          <p:txBody>
            <a:bodyPr/>
            <a:lstStyle/>
            <a:p>
              <a:endParaRPr lang="en-US"/>
            </a:p>
          </p:txBody>
        </p:sp>
        <p:sp>
          <p:nvSpPr>
            <p:cNvPr id="49754" name="Line 430"/>
            <p:cNvSpPr>
              <a:spLocks noChangeShapeType="1"/>
            </p:cNvSpPr>
            <p:nvPr/>
          </p:nvSpPr>
          <p:spPr bwMode="auto">
            <a:xfrm>
              <a:off x="2953" y="4279"/>
              <a:ext cx="8" cy="1"/>
            </a:xfrm>
            <a:prstGeom prst="line">
              <a:avLst/>
            </a:prstGeom>
            <a:noFill/>
            <a:ln w="3175">
              <a:solidFill>
                <a:srgbClr val="00FF00"/>
              </a:solidFill>
              <a:round/>
              <a:headEnd/>
              <a:tailEnd/>
            </a:ln>
          </p:spPr>
          <p:txBody>
            <a:bodyPr/>
            <a:lstStyle/>
            <a:p>
              <a:endParaRPr lang="en-US"/>
            </a:p>
          </p:txBody>
        </p:sp>
        <p:sp>
          <p:nvSpPr>
            <p:cNvPr id="49755" name="Freeform 431"/>
            <p:cNvSpPr>
              <a:spLocks/>
            </p:cNvSpPr>
            <p:nvPr/>
          </p:nvSpPr>
          <p:spPr bwMode="auto">
            <a:xfrm>
              <a:off x="1939" y="3808"/>
              <a:ext cx="1018" cy="495"/>
            </a:xfrm>
            <a:custGeom>
              <a:avLst/>
              <a:gdLst>
                <a:gd name="T0" fmla="*/ 0 w 3295"/>
                <a:gd name="T1" fmla="*/ 40 h 1147"/>
                <a:gd name="T2" fmla="*/ 4 w 3295"/>
                <a:gd name="T3" fmla="*/ 40 h 1147"/>
                <a:gd name="T4" fmla="*/ 9 w 3295"/>
                <a:gd name="T5" fmla="*/ 29 h 1147"/>
                <a:gd name="T6" fmla="*/ 13 w 3295"/>
                <a:gd name="T7" fmla="*/ 12 h 1147"/>
                <a:gd name="T8" fmla="*/ 17 w 3295"/>
                <a:gd name="T9" fmla="*/ 0 h 1147"/>
                <a:gd name="T10" fmla="*/ 22 w 3295"/>
                <a:gd name="T11" fmla="*/ 2 h 1147"/>
                <a:gd name="T12" fmla="*/ 26 w 3295"/>
                <a:gd name="T13" fmla="*/ 17 h 1147"/>
                <a:gd name="T14" fmla="*/ 30 w 3295"/>
                <a:gd name="T15" fmla="*/ 32 h 1147"/>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147"/>
                <a:gd name="T26" fmla="*/ 3295 w 3295"/>
                <a:gd name="T27" fmla="*/ 1147 h 11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147">
                  <a:moveTo>
                    <a:pt x="0" y="1147"/>
                  </a:moveTo>
                  <a:lnTo>
                    <a:pt x="471" y="1142"/>
                  </a:lnTo>
                  <a:lnTo>
                    <a:pt x="941" y="846"/>
                  </a:lnTo>
                  <a:lnTo>
                    <a:pt x="1412" y="351"/>
                  </a:lnTo>
                  <a:lnTo>
                    <a:pt x="1883" y="0"/>
                  </a:lnTo>
                  <a:lnTo>
                    <a:pt x="2354" y="58"/>
                  </a:lnTo>
                  <a:lnTo>
                    <a:pt x="2824" y="495"/>
                  </a:lnTo>
                  <a:lnTo>
                    <a:pt x="3295" y="914"/>
                  </a:lnTo>
                </a:path>
              </a:pathLst>
            </a:custGeom>
            <a:noFill/>
            <a:ln w="3175">
              <a:solidFill>
                <a:srgbClr val="0000FF"/>
              </a:solidFill>
              <a:round/>
              <a:headEnd/>
              <a:tailEnd/>
            </a:ln>
          </p:spPr>
          <p:txBody>
            <a:bodyPr/>
            <a:lstStyle/>
            <a:p>
              <a:endParaRPr lang="en-US"/>
            </a:p>
          </p:txBody>
        </p:sp>
        <p:sp>
          <p:nvSpPr>
            <p:cNvPr id="49756" name="Line 432"/>
            <p:cNvSpPr>
              <a:spLocks noChangeShapeType="1"/>
            </p:cNvSpPr>
            <p:nvPr/>
          </p:nvSpPr>
          <p:spPr bwMode="auto">
            <a:xfrm flipV="1">
              <a:off x="1939" y="4288"/>
              <a:ext cx="1" cy="15"/>
            </a:xfrm>
            <a:prstGeom prst="line">
              <a:avLst/>
            </a:prstGeom>
            <a:noFill/>
            <a:ln w="3175">
              <a:solidFill>
                <a:srgbClr val="0000FF"/>
              </a:solidFill>
              <a:round/>
              <a:headEnd/>
              <a:tailEnd/>
            </a:ln>
          </p:spPr>
          <p:txBody>
            <a:bodyPr/>
            <a:lstStyle/>
            <a:p>
              <a:endParaRPr lang="en-US"/>
            </a:p>
          </p:txBody>
        </p:sp>
        <p:sp>
          <p:nvSpPr>
            <p:cNvPr id="49757" name="Line 433"/>
            <p:cNvSpPr>
              <a:spLocks noChangeShapeType="1"/>
            </p:cNvSpPr>
            <p:nvPr/>
          </p:nvSpPr>
          <p:spPr bwMode="auto">
            <a:xfrm>
              <a:off x="1935" y="4288"/>
              <a:ext cx="8" cy="1"/>
            </a:xfrm>
            <a:prstGeom prst="line">
              <a:avLst/>
            </a:prstGeom>
            <a:noFill/>
            <a:ln w="3175">
              <a:solidFill>
                <a:srgbClr val="0000FF"/>
              </a:solidFill>
              <a:round/>
              <a:headEnd/>
              <a:tailEnd/>
            </a:ln>
          </p:spPr>
          <p:txBody>
            <a:bodyPr/>
            <a:lstStyle/>
            <a:p>
              <a:endParaRPr lang="en-US"/>
            </a:p>
          </p:txBody>
        </p:sp>
        <p:sp>
          <p:nvSpPr>
            <p:cNvPr id="49758" name="Line 434"/>
            <p:cNvSpPr>
              <a:spLocks noChangeShapeType="1"/>
            </p:cNvSpPr>
            <p:nvPr/>
          </p:nvSpPr>
          <p:spPr bwMode="auto">
            <a:xfrm flipV="1">
              <a:off x="2084" y="4285"/>
              <a:ext cx="1" cy="16"/>
            </a:xfrm>
            <a:prstGeom prst="line">
              <a:avLst/>
            </a:prstGeom>
            <a:noFill/>
            <a:ln w="3175">
              <a:solidFill>
                <a:srgbClr val="0000FF"/>
              </a:solidFill>
              <a:round/>
              <a:headEnd/>
              <a:tailEnd/>
            </a:ln>
          </p:spPr>
          <p:txBody>
            <a:bodyPr/>
            <a:lstStyle/>
            <a:p>
              <a:endParaRPr lang="en-US"/>
            </a:p>
          </p:txBody>
        </p:sp>
        <p:sp>
          <p:nvSpPr>
            <p:cNvPr id="49759" name="Line 435"/>
            <p:cNvSpPr>
              <a:spLocks noChangeShapeType="1"/>
            </p:cNvSpPr>
            <p:nvPr/>
          </p:nvSpPr>
          <p:spPr bwMode="auto">
            <a:xfrm>
              <a:off x="2080" y="4285"/>
              <a:ext cx="8" cy="1"/>
            </a:xfrm>
            <a:prstGeom prst="line">
              <a:avLst/>
            </a:prstGeom>
            <a:noFill/>
            <a:ln w="3175">
              <a:solidFill>
                <a:srgbClr val="0000FF"/>
              </a:solidFill>
              <a:round/>
              <a:headEnd/>
              <a:tailEnd/>
            </a:ln>
          </p:spPr>
          <p:txBody>
            <a:bodyPr/>
            <a:lstStyle/>
            <a:p>
              <a:endParaRPr lang="en-US"/>
            </a:p>
          </p:txBody>
        </p:sp>
        <p:sp>
          <p:nvSpPr>
            <p:cNvPr id="49760" name="Line 436"/>
            <p:cNvSpPr>
              <a:spLocks noChangeShapeType="1"/>
            </p:cNvSpPr>
            <p:nvPr/>
          </p:nvSpPr>
          <p:spPr bwMode="auto">
            <a:xfrm flipV="1">
              <a:off x="2229" y="4145"/>
              <a:ext cx="1" cy="28"/>
            </a:xfrm>
            <a:prstGeom prst="line">
              <a:avLst/>
            </a:prstGeom>
            <a:noFill/>
            <a:ln w="3175">
              <a:solidFill>
                <a:srgbClr val="0000FF"/>
              </a:solidFill>
              <a:round/>
              <a:headEnd/>
              <a:tailEnd/>
            </a:ln>
          </p:spPr>
          <p:txBody>
            <a:bodyPr/>
            <a:lstStyle/>
            <a:p>
              <a:endParaRPr lang="en-US"/>
            </a:p>
          </p:txBody>
        </p:sp>
        <p:sp>
          <p:nvSpPr>
            <p:cNvPr id="49761" name="Line 437"/>
            <p:cNvSpPr>
              <a:spLocks noChangeShapeType="1"/>
            </p:cNvSpPr>
            <p:nvPr/>
          </p:nvSpPr>
          <p:spPr bwMode="auto">
            <a:xfrm>
              <a:off x="2225" y="4145"/>
              <a:ext cx="9" cy="1"/>
            </a:xfrm>
            <a:prstGeom prst="line">
              <a:avLst/>
            </a:prstGeom>
            <a:noFill/>
            <a:ln w="3175">
              <a:solidFill>
                <a:srgbClr val="0000FF"/>
              </a:solidFill>
              <a:round/>
              <a:headEnd/>
              <a:tailEnd/>
            </a:ln>
          </p:spPr>
          <p:txBody>
            <a:bodyPr/>
            <a:lstStyle/>
            <a:p>
              <a:endParaRPr lang="en-US"/>
            </a:p>
          </p:txBody>
        </p:sp>
        <p:sp>
          <p:nvSpPr>
            <p:cNvPr id="49762" name="Line 438"/>
            <p:cNvSpPr>
              <a:spLocks noChangeShapeType="1"/>
            </p:cNvSpPr>
            <p:nvPr/>
          </p:nvSpPr>
          <p:spPr bwMode="auto">
            <a:xfrm flipV="1">
              <a:off x="2375" y="3919"/>
              <a:ext cx="1" cy="40"/>
            </a:xfrm>
            <a:prstGeom prst="line">
              <a:avLst/>
            </a:prstGeom>
            <a:noFill/>
            <a:ln w="3175">
              <a:solidFill>
                <a:srgbClr val="0000FF"/>
              </a:solidFill>
              <a:round/>
              <a:headEnd/>
              <a:tailEnd/>
            </a:ln>
          </p:spPr>
          <p:txBody>
            <a:bodyPr/>
            <a:lstStyle/>
            <a:p>
              <a:endParaRPr lang="en-US"/>
            </a:p>
          </p:txBody>
        </p:sp>
        <p:sp>
          <p:nvSpPr>
            <p:cNvPr id="49763" name="Line 439"/>
            <p:cNvSpPr>
              <a:spLocks noChangeShapeType="1"/>
            </p:cNvSpPr>
            <p:nvPr/>
          </p:nvSpPr>
          <p:spPr bwMode="auto">
            <a:xfrm>
              <a:off x="2371" y="3919"/>
              <a:ext cx="8" cy="1"/>
            </a:xfrm>
            <a:prstGeom prst="line">
              <a:avLst/>
            </a:prstGeom>
            <a:noFill/>
            <a:ln w="3175">
              <a:solidFill>
                <a:srgbClr val="0000FF"/>
              </a:solidFill>
              <a:round/>
              <a:headEnd/>
              <a:tailEnd/>
            </a:ln>
          </p:spPr>
          <p:txBody>
            <a:bodyPr/>
            <a:lstStyle/>
            <a:p>
              <a:endParaRPr lang="en-US"/>
            </a:p>
          </p:txBody>
        </p:sp>
        <p:sp>
          <p:nvSpPr>
            <p:cNvPr id="49764" name="Line 440"/>
            <p:cNvSpPr>
              <a:spLocks noChangeShapeType="1"/>
            </p:cNvSpPr>
            <p:nvPr/>
          </p:nvSpPr>
          <p:spPr bwMode="auto">
            <a:xfrm flipV="1">
              <a:off x="2521" y="3769"/>
              <a:ext cx="1" cy="39"/>
            </a:xfrm>
            <a:prstGeom prst="line">
              <a:avLst/>
            </a:prstGeom>
            <a:noFill/>
            <a:ln w="3175">
              <a:solidFill>
                <a:srgbClr val="0000FF"/>
              </a:solidFill>
              <a:round/>
              <a:headEnd/>
              <a:tailEnd/>
            </a:ln>
          </p:spPr>
          <p:txBody>
            <a:bodyPr/>
            <a:lstStyle/>
            <a:p>
              <a:endParaRPr lang="en-US"/>
            </a:p>
          </p:txBody>
        </p:sp>
        <p:sp>
          <p:nvSpPr>
            <p:cNvPr id="49765" name="Line 441"/>
            <p:cNvSpPr>
              <a:spLocks noChangeShapeType="1"/>
            </p:cNvSpPr>
            <p:nvPr/>
          </p:nvSpPr>
          <p:spPr bwMode="auto">
            <a:xfrm>
              <a:off x="2517" y="3769"/>
              <a:ext cx="8" cy="1"/>
            </a:xfrm>
            <a:prstGeom prst="line">
              <a:avLst/>
            </a:prstGeom>
            <a:noFill/>
            <a:ln w="3175">
              <a:solidFill>
                <a:srgbClr val="0000FF"/>
              </a:solidFill>
              <a:round/>
              <a:headEnd/>
              <a:tailEnd/>
            </a:ln>
          </p:spPr>
          <p:txBody>
            <a:bodyPr/>
            <a:lstStyle/>
            <a:p>
              <a:endParaRPr lang="en-US"/>
            </a:p>
          </p:txBody>
        </p:sp>
        <p:sp>
          <p:nvSpPr>
            <p:cNvPr id="49766" name="Line 442"/>
            <p:cNvSpPr>
              <a:spLocks noChangeShapeType="1"/>
            </p:cNvSpPr>
            <p:nvPr/>
          </p:nvSpPr>
          <p:spPr bwMode="auto">
            <a:xfrm flipV="1">
              <a:off x="2666" y="3800"/>
              <a:ext cx="1" cy="33"/>
            </a:xfrm>
            <a:prstGeom prst="line">
              <a:avLst/>
            </a:prstGeom>
            <a:noFill/>
            <a:ln w="3175">
              <a:solidFill>
                <a:srgbClr val="0000FF"/>
              </a:solidFill>
              <a:round/>
              <a:headEnd/>
              <a:tailEnd/>
            </a:ln>
          </p:spPr>
          <p:txBody>
            <a:bodyPr/>
            <a:lstStyle/>
            <a:p>
              <a:endParaRPr lang="en-US"/>
            </a:p>
          </p:txBody>
        </p:sp>
        <p:sp>
          <p:nvSpPr>
            <p:cNvPr id="49767" name="Line 443"/>
            <p:cNvSpPr>
              <a:spLocks noChangeShapeType="1"/>
            </p:cNvSpPr>
            <p:nvPr/>
          </p:nvSpPr>
          <p:spPr bwMode="auto">
            <a:xfrm>
              <a:off x="2662" y="3800"/>
              <a:ext cx="9" cy="1"/>
            </a:xfrm>
            <a:prstGeom prst="line">
              <a:avLst/>
            </a:prstGeom>
            <a:noFill/>
            <a:ln w="3175">
              <a:solidFill>
                <a:srgbClr val="0000FF"/>
              </a:solidFill>
              <a:round/>
              <a:headEnd/>
              <a:tailEnd/>
            </a:ln>
          </p:spPr>
          <p:txBody>
            <a:bodyPr/>
            <a:lstStyle/>
            <a:p>
              <a:endParaRPr lang="en-US"/>
            </a:p>
          </p:txBody>
        </p:sp>
        <p:sp>
          <p:nvSpPr>
            <p:cNvPr id="49768" name="Line 444"/>
            <p:cNvSpPr>
              <a:spLocks noChangeShapeType="1"/>
            </p:cNvSpPr>
            <p:nvPr/>
          </p:nvSpPr>
          <p:spPr bwMode="auto">
            <a:xfrm flipV="1">
              <a:off x="2812" y="3983"/>
              <a:ext cx="1" cy="38"/>
            </a:xfrm>
            <a:prstGeom prst="line">
              <a:avLst/>
            </a:prstGeom>
            <a:noFill/>
            <a:ln w="3175">
              <a:solidFill>
                <a:srgbClr val="0000FF"/>
              </a:solidFill>
              <a:round/>
              <a:headEnd/>
              <a:tailEnd/>
            </a:ln>
          </p:spPr>
          <p:txBody>
            <a:bodyPr/>
            <a:lstStyle/>
            <a:p>
              <a:endParaRPr lang="en-US"/>
            </a:p>
          </p:txBody>
        </p:sp>
        <p:sp>
          <p:nvSpPr>
            <p:cNvPr id="49769" name="Line 445"/>
            <p:cNvSpPr>
              <a:spLocks noChangeShapeType="1"/>
            </p:cNvSpPr>
            <p:nvPr/>
          </p:nvSpPr>
          <p:spPr bwMode="auto">
            <a:xfrm>
              <a:off x="2808" y="3983"/>
              <a:ext cx="8" cy="1"/>
            </a:xfrm>
            <a:prstGeom prst="line">
              <a:avLst/>
            </a:prstGeom>
            <a:noFill/>
            <a:ln w="3175">
              <a:solidFill>
                <a:srgbClr val="0000FF"/>
              </a:solidFill>
              <a:round/>
              <a:headEnd/>
              <a:tailEnd/>
            </a:ln>
          </p:spPr>
          <p:txBody>
            <a:bodyPr/>
            <a:lstStyle/>
            <a:p>
              <a:endParaRPr lang="en-US"/>
            </a:p>
          </p:txBody>
        </p:sp>
        <p:sp>
          <p:nvSpPr>
            <p:cNvPr id="49770" name="Line 446"/>
            <p:cNvSpPr>
              <a:spLocks noChangeShapeType="1"/>
            </p:cNvSpPr>
            <p:nvPr/>
          </p:nvSpPr>
          <p:spPr bwMode="auto">
            <a:xfrm flipV="1">
              <a:off x="2957" y="4165"/>
              <a:ext cx="1" cy="37"/>
            </a:xfrm>
            <a:prstGeom prst="line">
              <a:avLst/>
            </a:prstGeom>
            <a:noFill/>
            <a:ln w="3175">
              <a:solidFill>
                <a:srgbClr val="0000FF"/>
              </a:solidFill>
              <a:round/>
              <a:headEnd/>
              <a:tailEnd/>
            </a:ln>
          </p:spPr>
          <p:txBody>
            <a:bodyPr/>
            <a:lstStyle/>
            <a:p>
              <a:endParaRPr lang="en-US"/>
            </a:p>
          </p:txBody>
        </p:sp>
        <p:sp>
          <p:nvSpPr>
            <p:cNvPr id="49771" name="Line 447"/>
            <p:cNvSpPr>
              <a:spLocks noChangeShapeType="1"/>
            </p:cNvSpPr>
            <p:nvPr/>
          </p:nvSpPr>
          <p:spPr bwMode="auto">
            <a:xfrm>
              <a:off x="2953" y="4165"/>
              <a:ext cx="8" cy="1"/>
            </a:xfrm>
            <a:prstGeom prst="line">
              <a:avLst/>
            </a:prstGeom>
            <a:noFill/>
            <a:ln w="3175">
              <a:solidFill>
                <a:srgbClr val="0000FF"/>
              </a:solidFill>
              <a:round/>
              <a:headEnd/>
              <a:tailEnd/>
            </a:ln>
          </p:spPr>
          <p:txBody>
            <a:bodyPr/>
            <a:lstStyle/>
            <a:p>
              <a:endParaRPr lang="en-US"/>
            </a:p>
          </p:txBody>
        </p:sp>
        <p:sp>
          <p:nvSpPr>
            <p:cNvPr id="49772" name="Line 448"/>
            <p:cNvSpPr>
              <a:spLocks noChangeShapeType="1"/>
            </p:cNvSpPr>
            <p:nvPr/>
          </p:nvSpPr>
          <p:spPr bwMode="auto">
            <a:xfrm>
              <a:off x="1939" y="4303"/>
              <a:ext cx="1" cy="16"/>
            </a:xfrm>
            <a:prstGeom prst="line">
              <a:avLst/>
            </a:prstGeom>
            <a:noFill/>
            <a:ln w="3175">
              <a:solidFill>
                <a:srgbClr val="0000FF"/>
              </a:solidFill>
              <a:round/>
              <a:headEnd/>
              <a:tailEnd/>
            </a:ln>
          </p:spPr>
          <p:txBody>
            <a:bodyPr/>
            <a:lstStyle/>
            <a:p>
              <a:endParaRPr lang="en-US"/>
            </a:p>
          </p:txBody>
        </p:sp>
        <p:sp>
          <p:nvSpPr>
            <p:cNvPr id="49773" name="Line 449"/>
            <p:cNvSpPr>
              <a:spLocks noChangeShapeType="1"/>
            </p:cNvSpPr>
            <p:nvPr/>
          </p:nvSpPr>
          <p:spPr bwMode="auto">
            <a:xfrm>
              <a:off x="1935" y="4319"/>
              <a:ext cx="8" cy="1"/>
            </a:xfrm>
            <a:prstGeom prst="line">
              <a:avLst/>
            </a:prstGeom>
            <a:noFill/>
            <a:ln w="3175">
              <a:solidFill>
                <a:srgbClr val="0000FF"/>
              </a:solidFill>
              <a:round/>
              <a:headEnd/>
              <a:tailEnd/>
            </a:ln>
          </p:spPr>
          <p:txBody>
            <a:bodyPr/>
            <a:lstStyle/>
            <a:p>
              <a:endParaRPr lang="en-US"/>
            </a:p>
          </p:txBody>
        </p:sp>
        <p:sp>
          <p:nvSpPr>
            <p:cNvPr id="49774" name="Line 450"/>
            <p:cNvSpPr>
              <a:spLocks noChangeShapeType="1"/>
            </p:cNvSpPr>
            <p:nvPr/>
          </p:nvSpPr>
          <p:spPr bwMode="auto">
            <a:xfrm>
              <a:off x="2084" y="4301"/>
              <a:ext cx="1" cy="15"/>
            </a:xfrm>
            <a:prstGeom prst="line">
              <a:avLst/>
            </a:prstGeom>
            <a:noFill/>
            <a:ln w="3175">
              <a:solidFill>
                <a:srgbClr val="0000FF"/>
              </a:solidFill>
              <a:round/>
              <a:headEnd/>
              <a:tailEnd/>
            </a:ln>
          </p:spPr>
          <p:txBody>
            <a:bodyPr/>
            <a:lstStyle/>
            <a:p>
              <a:endParaRPr lang="en-US"/>
            </a:p>
          </p:txBody>
        </p:sp>
        <p:sp>
          <p:nvSpPr>
            <p:cNvPr id="49775" name="Line 451"/>
            <p:cNvSpPr>
              <a:spLocks noChangeShapeType="1"/>
            </p:cNvSpPr>
            <p:nvPr/>
          </p:nvSpPr>
          <p:spPr bwMode="auto">
            <a:xfrm>
              <a:off x="2080" y="4316"/>
              <a:ext cx="8" cy="1"/>
            </a:xfrm>
            <a:prstGeom prst="line">
              <a:avLst/>
            </a:prstGeom>
            <a:noFill/>
            <a:ln w="3175">
              <a:solidFill>
                <a:srgbClr val="0000FF"/>
              </a:solidFill>
              <a:round/>
              <a:headEnd/>
              <a:tailEnd/>
            </a:ln>
          </p:spPr>
          <p:txBody>
            <a:bodyPr/>
            <a:lstStyle/>
            <a:p>
              <a:endParaRPr lang="en-US"/>
            </a:p>
          </p:txBody>
        </p:sp>
        <p:sp>
          <p:nvSpPr>
            <p:cNvPr id="49776" name="Line 452"/>
            <p:cNvSpPr>
              <a:spLocks noChangeShapeType="1"/>
            </p:cNvSpPr>
            <p:nvPr/>
          </p:nvSpPr>
          <p:spPr bwMode="auto">
            <a:xfrm>
              <a:off x="2229" y="4173"/>
              <a:ext cx="1" cy="29"/>
            </a:xfrm>
            <a:prstGeom prst="line">
              <a:avLst/>
            </a:prstGeom>
            <a:noFill/>
            <a:ln w="3175">
              <a:solidFill>
                <a:srgbClr val="0000FF"/>
              </a:solidFill>
              <a:round/>
              <a:headEnd/>
              <a:tailEnd/>
            </a:ln>
          </p:spPr>
          <p:txBody>
            <a:bodyPr/>
            <a:lstStyle/>
            <a:p>
              <a:endParaRPr lang="en-US"/>
            </a:p>
          </p:txBody>
        </p:sp>
        <p:sp>
          <p:nvSpPr>
            <p:cNvPr id="49777" name="Line 453"/>
            <p:cNvSpPr>
              <a:spLocks noChangeShapeType="1"/>
            </p:cNvSpPr>
            <p:nvPr/>
          </p:nvSpPr>
          <p:spPr bwMode="auto">
            <a:xfrm>
              <a:off x="2225" y="4202"/>
              <a:ext cx="9" cy="1"/>
            </a:xfrm>
            <a:prstGeom prst="line">
              <a:avLst/>
            </a:prstGeom>
            <a:noFill/>
            <a:ln w="3175">
              <a:solidFill>
                <a:srgbClr val="0000FF"/>
              </a:solidFill>
              <a:round/>
              <a:headEnd/>
              <a:tailEnd/>
            </a:ln>
          </p:spPr>
          <p:txBody>
            <a:bodyPr/>
            <a:lstStyle/>
            <a:p>
              <a:endParaRPr lang="en-US"/>
            </a:p>
          </p:txBody>
        </p:sp>
        <p:sp>
          <p:nvSpPr>
            <p:cNvPr id="49778" name="Line 454"/>
            <p:cNvSpPr>
              <a:spLocks noChangeShapeType="1"/>
            </p:cNvSpPr>
            <p:nvPr/>
          </p:nvSpPr>
          <p:spPr bwMode="auto">
            <a:xfrm>
              <a:off x="2375" y="3959"/>
              <a:ext cx="1" cy="40"/>
            </a:xfrm>
            <a:prstGeom prst="line">
              <a:avLst/>
            </a:prstGeom>
            <a:noFill/>
            <a:ln w="3175">
              <a:solidFill>
                <a:srgbClr val="0000FF"/>
              </a:solidFill>
              <a:round/>
              <a:headEnd/>
              <a:tailEnd/>
            </a:ln>
          </p:spPr>
          <p:txBody>
            <a:bodyPr/>
            <a:lstStyle/>
            <a:p>
              <a:endParaRPr lang="en-US"/>
            </a:p>
          </p:txBody>
        </p:sp>
        <p:sp>
          <p:nvSpPr>
            <p:cNvPr id="49779" name="Line 455"/>
            <p:cNvSpPr>
              <a:spLocks noChangeShapeType="1"/>
            </p:cNvSpPr>
            <p:nvPr/>
          </p:nvSpPr>
          <p:spPr bwMode="auto">
            <a:xfrm>
              <a:off x="2371" y="3999"/>
              <a:ext cx="8" cy="1"/>
            </a:xfrm>
            <a:prstGeom prst="line">
              <a:avLst/>
            </a:prstGeom>
            <a:noFill/>
            <a:ln w="3175">
              <a:solidFill>
                <a:srgbClr val="0000FF"/>
              </a:solidFill>
              <a:round/>
              <a:headEnd/>
              <a:tailEnd/>
            </a:ln>
          </p:spPr>
          <p:txBody>
            <a:bodyPr/>
            <a:lstStyle/>
            <a:p>
              <a:endParaRPr lang="en-US"/>
            </a:p>
          </p:txBody>
        </p:sp>
        <p:sp>
          <p:nvSpPr>
            <p:cNvPr id="49780" name="Line 456"/>
            <p:cNvSpPr>
              <a:spLocks noChangeShapeType="1"/>
            </p:cNvSpPr>
            <p:nvPr/>
          </p:nvSpPr>
          <p:spPr bwMode="auto">
            <a:xfrm>
              <a:off x="2521" y="3808"/>
              <a:ext cx="1" cy="38"/>
            </a:xfrm>
            <a:prstGeom prst="line">
              <a:avLst/>
            </a:prstGeom>
            <a:noFill/>
            <a:ln w="3175">
              <a:solidFill>
                <a:srgbClr val="0000FF"/>
              </a:solidFill>
              <a:round/>
              <a:headEnd/>
              <a:tailEnd/>
            </a:ln>
          </p:spPr>
          <p:txBody>
            <a:bodyPr/>
            <a:lstStyle/>
            <a:p>
              <a:endParaRPr lang="en-US"/>
            </a:p>
          </p:txBody>
        </p:sp>
        <p:sp>
          <p:nvSpPr>
            <p:cNvPr id="49781" name="Line 457"/>
            <p:cNvSpPr>
              <a:spLocks noChangeShapeType="1"/>
            </p:cNvSpPr>
            <p:nvPr/>
          </p:nvSpPr>
          <p:spPr bwMode="auto">
            <a:xfrm>
              <a:off x="2517" y="3846"/>
              <a:ext cx="8" cy="1"/>
            </a:xfrm>
            <a:prstGeom prst="line">
              <a:avLst/>
            </a:prstGeom>
            <a:noFill/>
            <a:ln w="3175">
              <a:solidFill>
                <a:srgbClr val="0000FF"/>
              </a:solidFill>
              <a:round/>
              <a:headEnd/>
              <a:tailEnd/>
            </a:ln>
          </p:spPr>
          <p:txBody>
            <a:bodyPr/>
            <a:lstStyle/>
            <a:p>
              <a:endParaRPr lang="en-US"/>
            </a:p>
          </p:txBody>
        </p:sp>
        <p:sp>
          <p:nvSpPr>
            <p:cNvPr id="49782" name="Line 458"/>
            <p:cNvSpPr>
              <a:spLocks noChangeShapeType="1"/>
            </p:cNvSpPr>
            <p:nvPr/>
          </p:nvSpPr>
          <p:spPr bwMode="auto">
            <a:xfrm>
              <a:off x="2666" y="3833"/>
              <a:ext cx="1" cy="33"/>
            </a:xfrm>
            <a:prstGeom prst="line">
              <a:avLst/>
            </a:prstGeom>
            <a:noFill/>
            <a:ln w="3175">
              <a:solidFill>
                <a:srgbClr val="0000FF"/>
              </a:solidFill>
              <a:round/>
              <a:headEnd/>
              <a:tailEnd/>
            </a:ln>
          </p:spPr>
          <p:txBody>
            <a:bodyPr/>
            <a:lstStyle/>
            <a:p>
              <a:endParaRPr lang="en-US"/>
            </a:p>
          </p:txBody>
        </p:sp>
        <p:sp>
          <p:nvSpPr>
            <p:cNvPr id="49783" name="Line 459"/>
            <p:cNvSpPr>
              <a:spLocks noChangeShapeType="1"/>
            </p:cNvSpPr>
            <p:nvPr/>
          </p:nvSpPr>
          <p:spPr bwMode="auto">
            <a:xfrm>
              <a:off x="2662" y="3866"/>
              <a:ext cx="9" cy="1"/>
            </a:xfrm>
            <a:prstGeom prst="line">
              <a:avLst/>
            </a:prstGeom>
            <a:noFill/>
            <a:ln w="3175">
              <a:solidFill>
                <a:srgbClr val="0000FF"/>
              </a:solidFill>
              <a:round/>
              <a:headEnd/>
              <a:tailEnd/>
            </a:ln>
          </p:spPr>
          <p:txBody>
            <a:bodyPr/>
            <a:lstStyle/>
            <a:p>
              <a:endParaRPr lang="en-US"/>
            </a:p>
          </p:txBody>
        </p:sp>
        <p:sp>
          <p:nvSpPr>
            <p:cNvPr id="49784" name="Line 460"/>
            <p:cNvSpPr>
              <a:spLocks noChangeShapeType="1"/>
            </p:cNvSpPr>
            <p:nvPr/>
          </p:nvSpPr>
          <p:spPr bwMode="auto">
            <a:xfrm>
              <a:off x="2812" y="4021"/>
              <a:ext cx="1" cy="38"/>
            </a:xfrm>
            <a:prstGeom prst="line">
              <a:avLst/>
            </a:prstGeom>
            <a:noFill/>
            <a:ln w="3175">
              <a:solidFill>
                <a:srgbClr val="0000FF"/>
              </a:solidFill>
              <a:round/>
              <a:headEnd/>
              <a:tailEnd/>
            </a:ln>
          </p:spPr>
          <p:txBody>
            <a:bodyPr/>
            <a:lstStyle/>
            <a:p>
              <a:endParaRPr lang="en-US"/>
            </a:p>
          </p:txBody>
        </p:sp>
        <p:sp>
          <p:nvSpPr>
            <p:cNvPr id="49785" name="Line 461"/>
            <p:cNvSpPr>
              <a:spLocks noChangeShapeType="1"/>
            </p:cNvSpPr>
            <p:nvPr/>
          </p:nvSpPr>
          <p:spPr bwMode="auto">
            <a:xfrm>
              <a:off x="2808" y="4059"/>
              <a:ext cx="8" cy="1"/>
            </a:xfrm>
            <a:prstGeom prst="line">
              <a:avLst/>
            </a:prstGeom>
            <a:noFill/>
            <a:ln w="3175">
              <a:solidFill>
                <a:srgbClr val="0000FF"/>
              </a:solidFill>
              <a:round/>
              <a:headEnd/>
              <a:tailEnd/>
            </a:ln>
          </p:spPr>
          <p:txBody>
            <a:bodyPr/>
            <a:lstStyle/>
            <a:p>
              <a:endParaRPr lang="en-US"/>
            </a:p>
          </p:txBody>
        </p:sp>
        <p:sp>
          <p:nvSpPr>
            <p:cNvPr id="49786" name="Line 462"/>
            <p:cNvSpPr>
              <a:spLocks noChangeShapeType="1"/>
            </p:cNvSpPr>
            <p:nvPr/>
          </p:nvSpPr>
          <p:spPr bwMode="auto">
            <a:xfrm>
              <a:off x="2957" y="4202"/>
              <a:ext cx="1" cy="38"/>
            </a:xfrm>
            <a:prstGeom prst="line">
              <a:avLst/>
            </a:prstGeom>
            <a:noFill/>
            <a:ln w="3175">
              <a:solidFill>
                <a:srgbClr val="0000FF"/>
              </a:solidFill>
              <a:round/>
              <a:headEnd/>
              <a:tailEnd/>
            </a:ln>
          </p:spPr>
          <p:txBody>
            <a:bodyPr/>
            <a:lstStyle/>
            <a:p>
              <a:endParaRPr lang="en-US"/>
            </a:p>
          </p:txBody>
        </p:sp>
        <p:sp>
          <p:nvSpPr>
            <p:cNvPr id="49787" name="Line 463"/>
            <p:cNvSpPr>
              <a:spLocks noChangeShapeType="1"/>
            </p:cNvSpPr>
            <p:nvPr/>
          </p:nvSpPr>
          <p:spPr bwMode="auto">
            <a:xfrm>
              <a:off x="2953" y="4240"/>
              <a:ext cx="8" cy="1"/>
            </a:xfrm>
            <a:prstGeom prst="line">
              <a:avLst/>
            </a:prstGeom>
            <a:noFill/>
            <a:ln w="3175">
              <a:solidFill>
                <a:srgbClr val="0000FF"/>
              </a:solidFill>
              <a:round/>
              <a:headEnd/>
              <a:tailEnd/>
            </a:ln>
          </p:spPr>
          <p:txBody>
            <a:bodyPr/>
            <a:lstStyle/>
            <a:p>
              <a:endParaRPr lang="en-US"/>
            </a:p>
          </p:txBody>
        </p:sp>
        <p:sp>
          <p:nvSpPr>
            <p:cNvPr id="49788" name="Oval 464"/>
            <p:cNvSpPr>
              <a:spLocks noChangeArrowheads="1"/>
            </p:cNvSpPr>
            <p:nvPr/>
          </p:nvSpPr>
          <p:spPr bwMode="auto">
            <a:xfrm>
              <a:off x="1935" y="4299"/>
              <a:ext cx="8" cy="11"/>
            </a:xfrm>
            <a:prstGeom prst="ellipse">
              <a:avLst/>
            </a:prstGeom>
            <a:solidFill>
              <a:srgbClr val="FF0000"/>
            </a:solidFill>
            <a:ln w="3175">
              <a:solidFill>
                <a:srgbClr val="FF0000"/>
              </a:solidFill>
              <a:round/>
              <a:headEnd/>
              <a:tailEnd/>
            </a:ln>
          </p:spPr>
          <p:txBody>
            <a:bodyPr/>
            <a:lstStyle/>
            <a:p>
              <a:endParaRPr lang="en-US"/>
            </a:p>
          </p:txBody>
        </p:sp>
        <p:sp>
          <p:nvSpPr>
            <p:cNvPr id="49789" name="Oval 465"/>
            <p:cNvSpPr>
              <a:spLocks noChangeArrowheads="1"/>
            </p:cNvSpPr>
            <p:nvPr/>
          </p:nvSpPr>
          <p:spPr bwMode="auto">
            <a:xfrm>
              <a:off x="2080" y="4294"/>
              <a:ext cx="8" cy="11"/>
            </a:xfrm>
            <a:prstGeom prst="ellipse">
              <a:avLst/>
            </a:prstGeom>
            <a:solidFill>
              <a:srgbClr val="FF0000"/>
            </a:solidFill>
            <a:ln w="3175">
              <a:solidFill>
                <a:srgbClr val="FF0000"/>
              </a:solidFill>
              <a:round/>
              <a:headEnd/>
              <a:tailEnd/>
            </a:ln>
          </p:spPr>
          <p:txBody>
            <a:bodyPr/>
            <a:lstStyle/>
            <a:p>
              <a:endParaRPr lang="en-US"/>
            </a:p>
          </p:txBody>
        </p:sp>
        <p:sp>
          <p:nvSpPr>
            <p:cNvPr id="49790" name="Oval 466"/>
            <p:cNvSpPr>
              <a:spLocks noChangeArrowheads="1"/>
            </p:cNvSpPr>
            <p:nvPr/>
          </p:nvSpPr>
          <p:spPr bwMode="auto">
            <a:xfrm>
              <a:off x="2225" y="4215"/>
              <a:ext cx="8" cy="12"/>
            </a:xfrm>
            <a:prstGeom prst="ellipse">
              <a:avLst/>
            </a:prstGeom>
            <a:solidFill>
              <a:srgbClr val="FF0000"/>
            </a:solidFill>
            <a:ln w="3175">
              <a:solidFill>
                <a:srgbClr val="FF0000"/>
              </a:solidFill>
              <a:round/>
              <a:headEnd/>
              <a:tailEnd/>
            </a:ln>
          </p:spPr>
          <p:txBody>
            <a:bodyPr/>
            <a:lstStyle/>
            <a:p>
              <a:endParaRPr lang="en-US"/>
            </a:p>
          </p:txBody>
        </p:sp>
        <p:sp>
          <p:nvSpPr>
            <p:cNvPr id="49791" name="Oval 467"/>
            <p:cNvSpPr>
              <a:spLocks noChangeArrowheads="1"/>
            </p:cNvSpPr>
            <p:nvPr/>
          </p:nvSpPr>
          <p:spPr bwMode="auto">
            <a:xfrm>
              <a:off x="2371" y="4023"/>
              <a:ext cx="8" cy="11"/>
            </a:xfrm>
            <a:prstGeom prst="ellipse">
              <a:avLst/>
            </a:prstGeom>
            <a:solidFill>
              <a:srgbClr val="FF0000"/>
            </a:solidFill>
            <a:ln w="3175">
              <a:solidFill>
                <a:srgbClr val="FF0000"/>
              </a:solidFill>
              <a:round/>
              <a:headEnd/>
              <a:tailEnd/>
            </a:ln>
          </p:spPr>
          <p:txBody>
            <a:bodyPr/>
            <a:lstStyle/>
            <a:p>
              <a:endParaRPr lang="en-US"/>
            </a:p>
          </p:txBody>
        </p:sp>
        <p:sp>
          <p:nvSpPr>
            <p:cNvPr id="49792" name="Oval 468"/>
            <p:cNvSpPr>
              <a:spLocks noChangeArrowheads="1"/>
            </p:cNvSpPr>
            <p:nvPr/>
          </p:nvSpPr>
          <p:spPr bwMode="auto">
            <a:xfrm>
              <a:off x="2517" y="3853"/>
              <a:ext cx="8" cy="11"/>
            </a:xfrm>
            <a:prstGeom prst="ellipse">
              <a:avLst/>
            </a:prstGeom>
            <a:solidFill>
              <a:srgbClr val="FF0000"/>
            </a:solidFill>
            <a:ln w="3175">
              <a:solidFill>
                <a:srgbClr val="FF0000"/>
              </a:solidFill>
              <a:round/>
              <a:headEnd/>
              <a:tailEnd/>
            </a:ln>
          </p:spPr>
          <p:txBody>
            <a:bodyPr/>
            <a:lstStyle/>
            <a:p>
              <a:endParaRPr lang="en-US"/>
            </a:p>
          </p:txBody>
        </p:sp>
        <p:sp>
          <p:nvSpPr>
            <p:cNvPr id="49793" name="Oval 469"/>
            <p:cNvSpPr>
              <a:spLocks noChangeArrowheads="1"/>
            </p:cNvSpPr>
            <p:nvPr/>
          </p:nvSpPr>
          <p:spPr bwMode="auto">
            <a:xfrm>
              <a:off x="2662" y="3849"/>
              <a:ext cx="8" cy="11"/>
            </a:xfrm>
            <a:prstGeom prst="ellipse">
              <a:avLst/>
            </a:prstGeom>
            <a:solidFill>
              <a:srgbClr val="FF0000"/>
            </a:solidFill>
            <a:ln w="3175">
              <a:solidFill>
                <a:srgbClr val="FF0000"/>
              </a:solidFill>
              <a:round/>
              <a:headEnd/>
              <a:tailEnd/>
            </a:ln>
          </p:spPr>
          <p:txBody>
            <a:bodyPr/>
            <a:lstStyle/>
            <a:p>
              <a:endParaRPr lang="en-US"/>
            </a:p>
          </p:txBody>
        </p:sp>
        <p:sp>
          <p:nvSpPr>
            <p:cNvPr id="49794" name="Oval 470"/>
            <p:cNvSpPr>
              <a:spLocks noChangeArrowheads="1"/>
            </p:cNvSpPr>
            <p:nvPr/>
          </p:nvSpPr>
          <p:spPr bwMode="auto">
            <a:xfrm>
              <a:off x="2808" y="4010"/>
              <a:ext cx="8" cy="11"/>
            </a:xfrm>
            <a:prstGeom prst="ellipse">
              <a:avLst/>
            </a:prstGeom>
            <a:solidFill>
              <a:srgbClr val="FF0000"/>
            </a:solidFill>
            <a:ln w="3175">
              <a:solidFill>
                <a:srgbClr val="FF0000"/>
              </a:solidFill>
              <a:round/>
              <a:headEnd/>
              <a:tailEnd/>
            </a:ln>
          </p:spPr>
          <p:txBody>
            <a:bodyPr/>
            <a:lstStyle/>
            <a:p>
              <a:endParaRPr lang="en-US"/>
            </a:p>
          </p:txBody>
        </p:sp>
        <p:sp>
          <p:nvSpPr>
            <p:cNvPr id="49795" name="Oval 471"/>
            <p:cNvSpPr>
              <a:spLocks noChangeArrowheads="1"/>
            </p:cNvSpPr>
            <p:nvPr/>
          </p:nvSpPr>
          <p:spPr bwMode="auto">
            <a:xfrm>
              <a:off x="2953" y="4181"/>
              <a:ext cx="8" cy="11"/>
            </a:xfrm>
            <a:prstGeom prst="ellipse">
              <a:avLst/>
            </a:prstGeom>
            <a:solidFill>
              <a:srgbClr val="FF0000"/>
            </a:solidFill>
            <a:ln w="3175">
              <a:solidFill>
                <a:srgbClr val="FF0000"/>
              </a:solidFill>
              <a:round/>
              <a:headEnd/>
              <a:tailEnd/>
            </a:ln>
          </p:spPr>
          <p:txBody>
            <a:bodyPr/>
            <a:lstStyle/>
            <a:p>
              <a:endParaRPr lang="en-US"/>
            </a:p>
          </p:txBody>
        </p:sp>
        <p:sp>
          <p:nvSpPr>
            <p:cNvPr id="49796" name="Oval 472"/>
            <p:cNvSpPr>
              <a:spLocks noChangeArrowheads="1"/>
            </p:cNvSpPr>
            <p:nvPr/>
          </p:nvSpPr>
          <p:spPr bwMode="auto">
            <a:xfrm>
              <a:off x="1935" y="4308"/>
              <a:ext cx="8" cy="11"/>
            </a:xfrm>
            <a:prstGeom prst="ellipse">
              <a:avLst/>
            </a:prstGeom>
            <a:solidFill>
              <a:srgbClr val="00FF00"/>
            </a:solidFill>
            <a:ln w="3175">
              <a:solidFill>
                <a:srgbClr val="00FF00"/>
              </a:solidFill>
              <a:round/>
              <a:headEnd/>
              <a:tailEnd/>
            </a:ln>
          </p:spPr>
          <p:txBody>
            <a:bodyPr/>
            <a:lstStyle/>
            <a:p>
              <a:endParaRPr lang="en-US"/>
            </a:p>
          </p:txBody>
        </p:sp>
        <p:sp>
          <p:nvSpPr>
            <p:cNvPr id="49797" name="Oval 473"/>
            <p:cNvSpPr>
              <a:spLocks noChangeArrowheads="1"/>
            </p:cNvSpPr>
            <p:nvPr/>
          </p:nvSpPr>
          <p:spPr bwMode="auto">
            <a:xfrm>
              <a:off x="2080" y="4284"/>
              <a:ext cx="8" cy="12"/>
            </a:xfrm>
            <a:prstGeom prst="ellipse">
              <a:avLst/>
            </a:prstGeom>
            <a:solidFill>
              <a:srgbClr val="00FF00"/>
            </a:solidFill>
            <a:ln w="3175">
              <a:solidFill>
                <a:srgbClr val="00FF00"/>
              </a:solidFill>
              <a:round/>
              <a:headEnd/>
              <a:tailEnd/>
            </a:ln>
          </p:spPr>
          <p:txBody>
            <a:bodyPr/>
            <a:lstStyle/>
            <a:p>
              <a:endParaRPr lang="en-US"/>
            </a:p>
          </p:txBody>
        </p:sp>
        <p:sp>
          <p:nvSpPr>
            <p:cNvPr id="49798" name="Oval 474"/>
            <p:cNvSpPr>
              <a:spLocks noChangeArrowheads="1"/>
            </p:cNvSpPr>
            <p:nvPr/>
          </p:nvSpPr>
          <p:spPr bwMode="auto">
            <a:xfrm>
              <a:off x="2225" y="4197"/>
              <a:ext cx="8" cy="11"/>
            </a:xfrm>
            <a:prstGeom prst="ellipse">
              <a:avLst/>
            </a:prstGeom>
            <a:solidFill>
              <a:srgbClr val="00FF00"/>
            </a:solidFill>
            <a:ln w="3175">
              <a:solidFill>
                <a:srgbClr val="00FF00"/>
              </a:solidFill>
              <a:round/>
              <a:headEnd/>
              <a:tailEnd/>
            </a:ln>
          </p:spPr>
          <p:txBody>
            <a:bodyPr/>
            <a:lstStyle/>
            <a:p>
              <a:endParaRPr lang="en-US"/>
            </a:p>
          </p:txBody>
        </p:sp>
        <p:sp>
          <p:nvSpPr>
            <p:cNvPr id="49799" name="Oval 475"/>
            <p:cNvSpPr>
              <a:spLocks noChangeArrowheads="1"/>
            </p:cNvSpPr>
            <p:nvPr/>
          </p:nvSpPr>
          <p:spPr bwMode="auto">
            <a:xfrm>
              <a:off x="2371" y="4029"/>
              <a:ext cx="8" cy="11"/>
            </a:xfrm>
            <a:prstGeom prst="ellipse">
              <a:avLst/>
            </a:prstGeom>
            <a:solidFill>
              <a:srgbClr val="00FF00"/>
            </a:solidFill>
            <a:ln w="3175">
              <a:solidFill>
                <a:srgbClr val="00FF00"/>
              </a:solidFill>
              <a:round/>
              <a:headEnd/>
              <a:tailEnd/>
            </a:ln>
          </p:spPr>
          <p:txBody>
            <a:bodyPr/>
            <a:lstStyle/>
            <a:p>
              <a:endParaRPr lang="en-US"/>
            </a:p>
          </p:txBody>
        </p:sp>
        <p:sp>
          <p:nvSpPr>
            <p:cNvPr id="49800" name="Oval 476"/>
            <p:cNvSpPr>
              <a:spLocks noChangeArrowheads="1"/>
            </p:cNvSpPr>
            <p:nvPr/>
          </p:nvSpPr>
          <p:spPr bwMode="auto">
            <a:xfrm>
              <a:off x="2517" y="3820"/>
              <a:ext cx="8" cy="11"/>
            </a:xfrm>
            <a:prstGeom prst="ellipse">
              <a:avLst/>
            </a:prstGeom>
            <a:solidFill>
              <a:srgbClr val="00FF00"/>
            </a:solidFill>
            <a:ln w="3175">
              <a:solidFill>
                <a:srgbClr val="00FF00"/>
              </a:solidFill>
              <a:round/>
              <a:headEnd/>
              <a:tailEnd/>
            </a:ln>
          </p:spPr>
          <p:txBody>
            <a:bodyPr/>
            <a:lstStyle/>
            <a:p>
              <a:endParaRPr lang="en-US"/>
            </a:p>
          </p:txBody>
        </p:sp>
        <p:sp>
          <p:nvSpPr>
            <p:cNvPr id="49801" name="Oval 477"/>
            <p:cNvSpPr>
              <a:spLocks noChangeArrowheads="1"/>
            </p:cNvSpPr>
            <p:nvPr/>
          </p:nvSpPr>
          <p:spPr bwMode="auto">
            <a:xfrm>
              <a:off x="2662" y="3792"/>
              <a:ext cx="8" cy="11"/>
            </a:xfrm>
            <a:prstGeom prst="ellipse">
              <a:avLst/>
            </a:prstGeom>
            <a:solidFill>
              <a:srgbClr val="00FF00"/>
            </a:solidFill>
            <a:ln w="3175">
              <a:solidFill>
                <a:srgbClr val="00FF00"/>
              </a:solidFill>
              <a:round/>
              <a:headEnd/>
              <a:tailEnd/>
            </a:ln>
          </p:spPr>
          <p:txBody>
            <a:bodyPr/>
            <a:lstStyle/>
            <a:p>
              <a:endParaRPr lang="en-US"/>
            </a:p>
          </p:txBody>
        </p:sp>
        <p:sp>
          <p:nvSpPr>
            <p:cNvPr id="49802" name="Oval 478"/>
            <p:cNvSpPr>
              <a:spLocks noChangeArrowheads="1"/>
            </p:cNvSpPr>
            <p:nvPr/>
          </p:nvSpPr>
          <p:spPr bwMode="auto">
            <a:xfrm>
              <a:off x="2808" y="4005"/>
              <a:ext cx="8" cy="12"/>
            </a:xfrm>
            <a:prstGeom prst="ellipse">
              <a:avLst/>
            </a:prstGeom>
            <a:solidFill>
              <a:srgbClr val="00FF00"/>
            </a:solidFill>
            <a:ln w="3175">
              <a:solidFill>
                <a:srgbClr val="00FF00"/>
              </a:solidFill>
              <a:round/>
              <a:headEnd/>
              <a:tailEnd/>
            </a:ln>
          </p:spPr>
          <p:txBody>
            <a:bodyPr/>
            <a:lstStyle/>
            <a:p>
              <a:endParaRPr lang="en-US"/>
            </a:p>
          </p:txBody>
        </p:sp>
        <p:sp>
          <p:nvSpPr>
            <p:cNvPr id="49803" name="Oval 479"/>
            <p:cNvSpPr>
              <a:spLocks noChangeArrowheads="1"/>
            </p:cNvSpPr>
            <p:nvPr/>
          </p:nvSpPr>
          <p:spPr bwMode="auto">
            <a:xfrm>
              <a:off x="2953" y="4225"/>
              <a:ext cx="8" cy="12"/>
            </a:xfrm>
            <a:prstGeom prst="ellipse">
              <a:avLst/>
            </a:prstGeom>
            <a:solidFill>
              <a:srgbClr val="00FF00"/>
            </a:solidFill>
            <a:ln w="3175">
              <a:solidFill>
                <a:srgbClr val="00FF00"/>
              </a:solidFill>
              <a:round/>
              <a:headEnd/>
              <a:tailEnd/>
            </a:ln>
          </p:spPr>
          <p:txBody>
            <a:bodyPr/>
            <a:lstStyle/>
            <a:p>
              <a:endParaRPr lang="en-US"/>
            </a:p>
          </p:txBody>
        </p:sp>
        <p:sp>
          <p:nvSpPr>
            <p:cNvPr id="49804" name="Oval 480"/>
            <p:cNvSpPr>
              <a:spLocks noChangeArrowheads="1"/>
            </p:cNvSpPr>
            <p:nvPr/>
          </p:nvSpPr>
          <p:spPr bwMode="auto">
            <a:xfrm>
              <a:off x="1935" y="4297"/>
              <a:ext cx="8" cy="12"/>
            </a:xfrm>
            <a:prstGeom prst="ellipse">
              <a:avLst/>
            </a:prstGeom>
            <a:solidFill>
              <a:srgbClr val="0000FF"/>
            </a:solidFill>
            <a:ln w="3175">
              <a:solidFill>
                <a:srgbClr val="0000FF"/>
              </a:solidFill>
              <a:round/>
              <a:headEnd/>
              <a:tailEnd/>
            </a:ln>
          </p:spPr>
          <p:txBody>
            <a:bodyPr/>
            <a:lstStyle/>
            <a:p>
              <a:endParaRPr lang="en-US"/>
            </a:p>
          </p:txBody>
        </p:sp>
        <p:sp>
          <p:nvSpPr>
            <p:cNvPr id="49805" name="Oval 481"/>
            <p:cNvSpPr>
              <a:spLocks noChangeArrowheads="1"/>
            </p:cNvSpPr>
            <p:nvPr/>
          </p:nvSpPr>
          <p:spPr bwMode="auto">
            <a:xfrm>
              <a:off x="2080" y="4295"/>
              <a:ext cx="8" cy="11"/>
            </a:xfrm>
            <a:prstGeom prst="ellipse">
              <a:avLst/>
            </a:prstGeom>
            <a:solidFill>
              <a:srgbClr val="0000FF"/>
            </a:solidFill>
            <a:ln w="3175">
              <a:solidFill>
                <a:srgbClr val="0000FF"/>
              </a:solidFill>
              <a:round/>
              <a:headEnd/>
              <a:tailEnd/>
            </a:ln>
          </p:spPr>
          <p:txBody>
            <a:bodyPr/>
            <a:lstStyle/>
            <a:p>
              <a:endParaRPr lang="en-US"/>
            </a:p>
          </p:txBody>
        </p:sp>
        <p:sp>
          <p:nvSpPr>
            <p:cNvPr id="49806" name="Oval 482"/>
            <p:cNvSpPr>
              <a:spLocks noChangeArrowheads="1"/>
            </p:cNvSpPr>
            <p:nvPr/>
          </p:nvSpPr>
          <p:spPr bwMode="auto">
            <a:xfrm>
              <a:off x="2225" y="4167"/>
              <a:ext cx="8" cy="12"/>
            </a:xfrm>
            <a:prstGeom prst="ellipse">
              <a:avLst/>
            </a:prstGeom>
            <a:solidFill>
              <a:srgbClr val="0000FF"/>
            </a:solidFill>
            <a:ln w="3175">
              <a:solidFill>
                <a:srgbClr val="0000FF"/>
              </a:solidFill>
              <a:round/>
              <a:headEnd/>
              <a:tailEnd/>
            </a:ln>
          </p:spPr>
          <p:txBody>
            <a:bodyPr/>
            <a:lstStyle/>
            <a:p>
              <a:endParaRPr lang="en-US"/>
            </a:p>
          </p:txBody>
        </p:sp>
        <p:sp>
          <p:nvSpPr>
            <p:cNvPr id="49807" name="Oval 483"/>
            <p:cNvSpPr>
              <a:spLocks noChangeArrowheads="1"/>
            </p:cNvSpPr>
            <p:nvPr/>
          </p:nvSpPr>
          <p:spPr bwMode="auto">
            <a:xfrm>
              <a:off x="2371" y="3954"/>
              <a:ext cx="8" cy="11"/>
            </a:xfrm>
            <a:prstGeom prst="ellipse">
              <a:avLst/>
            </a:prstGeom>
            <a:solidFill>
              <a:srgbClr val="0000FF"/>
            </a:solidFill>
            <a:ln w="3175">
              <a:solidFill>
                <a:srgbClr val="0000FF"/>
              </a:solidFill>
              <a:round/>
              <a:headEnd/>
              <a:tailEnd/>
            </a:ln>
          </p:spPr>
          <p:txBody>
            <a:bodyPr/>
            <a:lstStyle/>
            <a:p>
              <a:endParaRPr lang="en-US"/>
            </a:p>
          </p:txBody>
        </p:sp>
        <p:sp>
          <p:nvSpPr>
            <p:cNvPr id="49808" name="Oval 484"/>
            <p:cNvSpPr>
              <a:spLocks noChangeArrowheads="1"/>
            </p:cNvSpPr>
            <p:nvPr/>
          </p:nvSpPr>
          <p:spPr bwMode="auto">
            <a:xfrm>
              <a:off x="2517" y="3802"/>
              <a:ext cx="8" cy="11"/>
            </a:xfrm>
            <a:prstGeom prst="ellipse">
              <a:avLst/>
            </a:prstGeom>
            <a:solidFill>
              <a:srgbClr val="0000FF"/>
            </a:solidFill>
            <a:ln w="3175">
              <a:solidFill>
                <a:srgbClr val="0000FF"/>
              </a:solidFill>
              <a:round/>
              <a:headEnd/>
              <a:tailEnd/>
            </a:ln>
          </p:spPr>
          <p:txBody>
            <a:bodyPr/>
            <a:lstStyle/>
            <a:p>
              <a:endParaRPr lang="en-US"/>
            </a:p>
          </p:txBody>
        </p:sp>
        <p:sp>
          <p:nvSpPr>
            <p:cNvPr id="49809" name="Oval 485"/>
            <p:cNvSpPr>
              <a:spLocks noChangeArrowheads="1"/>
            </p:cNvSpPr>
            <p:nvPr/>
          </p:nvSpPr>
          <p:spPr bwMode="auto">
            <a:xfrm>
              <a:off x="2662" y="3827"/>
              <a:ext cx="8" cy="11"/>
            </a:xfrm>
            <a:prstGeom prst="ellipse">
              <a:avLst/>
            </a:prstGeom>
            <a:solidFill>
              <a:srgbClr val="0000FF"/>
            </a:solidFill>
            <a:ln w="3175">
              <a:solidFill>
                <a:srgbClr val="0000FF"/>
              </a:solidFill>
              <a:round/>
              <a:headEnd/>
              <a:tailEnd/>
            </a:ln>
          </p:spPr>
          <p:txBody>
            <a:bodyPr/>
            <a:lstStyle/>
            <a:p>
              <a:endParaRPr lang="en-US"/>
            </a:p>
          </p:txBody>
        </p:sp>
        <p:sp>
          <p:nvSpPr>
            <p:cNvPr id="49810" name="Oval 486"/>
            <p:cNvSpPr>
              <a:spLocks noChangeArrowheads="1"/>
            </p:cNvSpPr>
            <p:nvPr/>
          </p:nvSpPr>
          <p:spPr bwMode="auto">
            <a:xfrm>
              <a:off x="2808" y="4016"/>
              <a:ext cx="8" cy="11"/>
            </a:xfrm>
            <a:prstGeom prst="ellipse">
              <a:avLst/>
            </a:prstGeom>
            <a:solidFill>
              <a:srgbClr val="0000FF"/>
            </a:solidFill>
            <a:ln w="3175">
              <a:solidFill>
                <a:srgbClr val="0000FF"/>
              </a:solidFill>
              <a:round/>
              <a:headEnd/>
              <a:tailEnd/>
            </a:ln>
          </p:spPr>
          <p:txBody>
            <a:bodyPr/>
            <a:lstStyle/>
            <a:p>
              <a:endParaRPr lang="en-US"/>
            </a:p>
          </p:txBody>
        </p:sp>
        <p:sp>
          <p:nvSpPr>
            <p:cNvPr id="49811" name="Oval 487"/>
            <p:cNvSpPr>
              <a:spLocks noChangeArrowheads="1"/>
            </p:cNvSpPr>
            <p:nvPr/>
          </p:nvSpPr>
          <p:spPr bwMode="auto">
            <a:xfrm>
              <a:off x="2953" y="4197"/>
              <a:ext cx="8" cy="11"/>
            </a:xfrm>
            <a:prstGeom prst="ellipse">
              <a:avLst/>
            </a:prstGeom>
            <a:solidFill>
              <a:srgbClr val="0000FF"/>
            </a:solidFill>
            <a:ln w="3175">
              <a:solidFill>
                <a:srgbClr val="0000FF"/>
              </a:solidFill>
              <a:round/>
              <a:headEnd/>
              <a:tailEnd/>
            </a:ln>
          </p:spPr>
          <p:txBody>
            <a:bodyPr/>
            <a:lstStyle/>
            <a:p>
              <a:endParaRPr lang="en-US"/>
            </a:p>
          </p:txBody>
        </p:sp>
      </p:grpSp>
      <p:sp>
        <p:nvSpPr>
          <p:cNvPr id="49199" name="Text Box 488"/>
          <p:cNvSpPr txBox="1">
            <a:spLocks noChangeArrowheads="1"/>
          </p:cNvSpPr>
          <p:nvPr/>
        </p:nvSpPr>
        <p:spPr bwMode="auto">
          <a:xfrm>
            <a:off x="3370263" y="3278188"/>
            <a:ext cx="946150" cy="366712"/>
          </a:xfrm>
          <a:prstGeom prst="rect">
            <a:avLst/>
          </a:prstGeom>
          <a:noFill/>
          <a:ln w="9525">
            <a:noFill/>
            <a:miter lim="800000"/>
            <a:headEnd/>
            <a:tailEnd/>
          </a:ln>
        </p:spPr>
        <p:txBody>
          <a:bodyPr wrap="none">
            <a:spAutoFit/>
          </a:bodyPr>
          <a:lstStyle/>
          <a:p>
            <a:pPr algn="ctr"/>
            <a:r>
              <a:rPr lang="en-US" sz="1800" b="1">
                <a:latin typeface="Times" charset="0"/>
              </a:rPr>
              <a:t>DLPFC</a:t>
            </a:r>
          </a:p>
        </p:txBody>
      </p:sp>
      <p:sp>
        <p:nvSpPr>
          <p:cNvPr id="49200" name="Rectangle 489"/>
          <p:cNvSpPr>
            <a:spLocks noChangeArrowheads="1"/>
          </p:cNvSpPr>
          <p:nvPr/>
        </p:nvSpPr>
        <p:spPr bwMode="auto">
          <a:xfrm>
            <a:off x="3044825" y="3635375"/>
            <a:ext cx="1584325" cy="1598613"/>
          </a:xfrm>
          <a:prstGeom prst="rect">
            <a:avLst/>
          </a:prstGeom>
          <a:noFill/>
          <a:ln w="9525">
            <a:noFill/>
            <a:miter lim="800000"/>
            <a:headEnd/>
            <a:tailEnd/>
          </a:ln>
        </p:spPr>
        <p:txBody>
          <a:bodyPr/>
          <a:lstStyle/>
          <a:p>
            <a:endParaRPr lang="en-US"/>
          </a:p>
        </p:txBody>
      </p:sp>
      <p:sp>
        <p:nvSpPr>
          <p:cNvPr id="49201" name="Line 490"/>
          <p:cNvSpPr>
            <a:spLocks noChangeShapeType="1"/>
          </p:cNvSpPr>
          <p:nvPr/>
        </p:nvSpPr>
        <p:spPr bwMode="auto">
          <a:xfrm>
            <a:off x="3044825" y="3635375"/>
            <a:ext cx="6350" cy="1588"/>
          </a:xfrm>
          <a:prstGeom prst="line">
            <a:avLst/>
          </a:prstGeom>
          <a:noFill/>
          <a:ln w="0">
            <a:solidFill>
              <a:srgbClr val="000000"/>
            </a:solidFill>
            <a:round/>
            <a:headEnd/>
            <a:tailEnd/>
          </a:ln>
        </p:spPr>
        <p:txBody>
          <a:bodyPr/>
          <a:lstStyle/>
          <a:p>
            <a:endParaRPr lang="en-US"/>
          </a:p>
        </p:txBody>
      </p:sp>
      <p:sp>
        <p:nvSpPr>
          <p:cNvPr id="49202" name="Line 491"/>
          <p:cNvSpPr>
            <a:spLocks noChangeShapeType="1"/>
          </p:cNvSpPr>
          <p:nvPr/>
        </p:nvSpPr>
        <p:spPr bwMode="auto">
          <a:xfrm flipV="1">
            <a:off x="3044825" y="5222875"/>
            <a:ext cx="1588" cy="11113"/>
          </a:xfrm>
          <a:prstGeom prst="line">
            <a:avLst/>
          </a:prstGeom>
          <a:noFill/>
          <a:ln w="0">
            <a:solidFill>
              <a:srgbClr val="000000"/>
            </a:solidFill>
            <a:round/>
            <a:headEnd/>
            <a:tailEnd/>
          </a:ln>
        </p:spPr>
        <p:txBody>
          <a:bodyPr/>
          <a:lstStyle/>
          <a:p>
            <a:endParaRPr lang="en-US"/>
          </a:p>
        </p:txBody>
      </p:sp>
      <p:sp>
        <p:nvSpPr>
          <p:cNvPr id="49203" name="Line 492"/>
          <p:cNvSpPr>
            <a:spLocks noChangeShapeType="1"/>
          </p:cNvSpPr>
          <p:nvPr/>
        </p:nvSpPr>
        <p:spPr bwMode="auto">
          <a:xfrm flipV="1">
            <a:off x="4629150" y="5222875"/>
            <a:ext cx="3175" cy="11113"/>
          </a:xfrm>
          <a:prstGeom prst="line">
            <a:avLst/>
          </a:prstGeom>
          <a:noFill/>
          <a:ln w="0">
            <a:solidFill>
              <a:srgbClr val="000000"/>
            </a:solidFill>
            <a:round/>
            <a:headEnd/>
            <a:tailEnd/>
          </a:ln>
        </p:spPr>
        <p:txBody>
          <a:bodyPr/>
          <a:lstStyle/>
          <a:p>
            <a:endParaRPr lang="en-US"/>
          </a:p>
        </p:txBody>
      </p:sp>
      <p:sp>
        <p:nvSpPr>
          <p:cNvPr id="49204" name="Line 493"/>
          <p:cNvSpPr>
            <a:spLocks noChangeShapeType="1"/>
          </p:cNvSpPr>
          <p:nvPr/>
        </p:nvSpPr>
        <p:spPr bwMode="auto">
          <a:xfrm>
            <a:off x="4629150" y="4895850"/>
            <a:ext cx="3175" cy="88900"/>
          </a:xfrm>
          <a:prstGeom prst="line">
            <a:avLst/>
          </a:prstGeom>
          <a:noFill/>
          <a:ln w="1588">
            <a:solidFill>
              <a:srgbClr val="00FF00"/>
            </a:solidFill>
            <a:round/>
            <a:headEnd/>
            <a:tailEnd/>
          </a:ln>
        </p:spPr>
        <p:txBody>
          <a:bodyPr/>
          <a:lstStyle/>
          <a:p>
            <a:endParaRPr lang="en-US"/>
          </a:p>
        </p:txBody>
      </p:sp>
      <p:sp>
        <p:nvSpPr>
          <p:cNvPr id="49205" name="Line 494"/>
          <p:cNvSpPr>
            <a:spLocks noChangeShapeType="1"/>
          </p:cNvSpPr>
          <p:nvPr/>
        </p:nvSpPr>
        <p:spPr bwMode="auto">
          <a:xfrm>
            <a:off x="4622800" y="4984750"/>
            <a:ext cx="14288" cy="3175"/>
          </a:xfrm>
          <a:prstGeom prst="line">
            <a:avLst/>
          </a:prstGeom>
          <a:noFill/>
          <a:ln w="1588">
            <a:solidFill>
              <a:srgbClr val="00FF00"/>
            </a:solidFill>
            <a:round/>
            <a:headEnd/>
            <a:tailEnd/>
          </a:ln>
        </p:spPr>
        <p:txBody>
          <a:bodyPr/>
          <a:lstStyle/>
          <a:p>
            <a:endParaRPr lang="en-US"/>
          </a:p>
        </p:txBody>
      </p:sp>
      <p:sp>
        <p:nvSpPr>
          <p:cNvPr id="49206" name="Freeform 495"/>
          <p:cNvSpPr>
            <a:spLocks/>
          </p:cNvSpPr>
          <p:nvPr/>
        </p:nvSpPr>
        <p:spPr bwMode="auto">
          <a:xfrm>
            <a:off x="3044825" y="3635375"/>
            <a:ext cx="1584325"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207" name="Group 496"/>
          <p:cNvGrpSpPr>
            <a:grpSpLocks/>
          </p:cNvGrpSpPr>
          <p:nvPr/>
        </p:nvGrpSpPr>
        <p:grpSpPr bwMode="auto">
          <a:xfrm>
            <a:off x="3052763" y="3863975"/>
            <a:ext cx="19050" cy="1143000"/>
            <a:chOff x="3024" y="2036"/>
            <a:chExt cx="12" cy="720"/>
          </a:xfrm>
        </p:grpSpPr>
        <p:sp>
          <p:nvSpPr>
            <p:cNvPr id="49678" name="Line 497"/>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679" name="Line 498"/>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680" name="Line 499"/>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681" name="Line 500"/>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682" name="Line 501"/>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683" name="Line 502"/>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208" name="Line 503"/>
          <p:cNvSpPr>
            <a:spLocks noChangeShapeType="1"/>
          </p:cNvSpPr>
          <p:nvPr/>
        </p:nvSpPr>
        <p:spPr bwMode="auto">
          <a:xfrm>
            <a:off x="3044825" y="5233988"/>
            <a:ext cx="1584325" cy="1587"/>
          </a:xfrm>
          <a:prstGeom prst="line">
            <a:avLst/>
          </a:prstGeom>
          <a:noFill/>
          <a:ln w="0">
            <a:solidFill>
              <a:srgbClr val="000000"/>
            </a:solidFill>
            <a:round/>
            <a:headEnd/>
            <a:tailEnd/>
          </a:ln>
        </p:spPr>
        <p:txBody>
          <a:bodyPr/>
          <a:lstStyle/>
          <a:p>
            <a:endParaRPr lang="en-US"/>
          </a:p>
        </p:txBody>
      </p:sp>
      <p:grpSp>
        <p:nvGrpSpPr>
          <p:cNvPr id="49209" name="Group 504"/>
          <p:cNvGrpSpPr>
            <a:grpSpLocks/>
          </p:cNvGrpSpPr>
          <p:nvPr/>
        </p:nvGrpSpPr>
        <p:grpSpPr bwMode="auto">
          <a:xfrm>
            <a:off x="3270250" y="5200650"/>
            <a:ext cx="1135063" cy="26988"/>
            <a:chOff x="3567" y="2892"/>
            <a:chExt cx="715" cy="7"/>
          </a:xfrm>
        </p:grpSpPr>
        <p:sp>
          <p:nvSpPr>
            <p:cNvPr id="49672" name="Line 505"/>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673" name="Line 506"/>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674" name="Line 507"/>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675" name="Line 508"/>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676" name="Line 509"/>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677" name="Line 510"/>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10" name="Group 511"/>
          <p:cNvGrpSpPr>
            <a:grpSpLocks/>
          </p:cNvGrpSpPr>
          <p:nvPr/>
        </p:nvGrpSpPr>
        <p:grpSpPr bwMode="auto">
          <a:xfrm>
            <a:off x="4610100" y="3865563"/>
            <a:ext cx="19050" cy="1143000"/>
            <a:chOff x="3024" y="2036"/>
            <a:chExt cx="12" cy="720"/>
          </a:xfrm>
        </p:grpSpPr>
        <p:sp>
          <p:nvSpPr>
            <p:cNvPr id="49666" name="Line 512"/>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667" name="Line 513"/>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668" name="Line 514"/>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669" name="Line 515"/>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670" name="Line 516"/>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671" name="Line 517"/>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211" name="Group 518"/>
          <p:cNvGrpSpPr>
            <a:grpSpLocks/>
          </p:cNvGrpSpPr>
          <p:nvPr/>
        </p:nvGrpSpPr>
        <p:grpSpPr bwMode="auto">
          <a:xfrm>
            <a:off x="3268663" y="3636963"/>
            <a:ext cx="1135062" cy="26987"/>
            <a:chOff x="3567" y="2892"/>
            <a:chExt cx="715" cy="7"/>
          </a:xfrm>
        </p:grpSpPr>
        <p:sp>
          <p:nvSpPr>
            <p:cNvPr id="49660" name="Line 519"/>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661" name="Line 520"/>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662" name="Line 521"/>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663" name="Line 522"/>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664" name="Line 523"/>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665" name="Line 524"/>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12" name="Group 525"/>
          <p:cNvGrpSpPr>
            <a:grpSpLocks/>
          </p:cNvGrpSpPr>
          <p:nvPr/>
        </p:nvGrpSpPr>
        <p:grpSpPr bwMode="auto">
          <a:xfrm>
            <a:off x="3033713" y="4171950"/>
            <a:ext cx="1600200" cy="873125"/>
            <a:chOff x="1504" y="3791"/>
            <a:chExt cx="1120" cy="577"/>
          </a:xfrm>
        </p:grpSpPr>
        <p:sp>
          <p:nvSpPr>
            <p:cNvPr id="49536" name="Line 526"/>
            <p:cNvSpPr>
              <a:spLocks noChangeShapeType="1"/>
            </p:cNvSpPr>
            <p:nvPr/>
          </p:nvSpPr>
          <p:spPr bwMode="auto">
            <a:xfrm>
              <a:off x="1508" y="4341"/>
              <a:ext cx="6" cy="1"/>
            </a:xfrm>
            <a:prstGeom prst="line">
              <a:avLst/>
            </a:prstGeom>
            <a:noFill/>
            <a:ln w="0">
              <a:solidFill>
                <a:srgbClr val="000000"/>
              </a:solidFill>
              <a:round/>
              <a:headEnd/>
              <a:tailEnd/>
            </a:ln>
          </p:spPr>
          <p:txBody>
            <a:bodyPr/>
            <a:lstStyle/>
            <a:p>
              <a:endParaRPr lang="en-US"/>
            </a:p>
          </p:txBody>
        </p:sp>
        <p:sp>
          <p:nvSpPr>
            <p:cNvPr id="49537" name="Freeform 527"/>
            <p:cNvSpPr>
              <a:spLocks/>
            </p:cNvSpPr>
            <p:nvPr/>
          </p:nvSpPr>
          <p:spPr bwMode="auto">
            <a:xfrm>
              <a:off x="1508" y="3890"/>
              <a:ext cx="1111" cy="457"/>
            </a:xfrm>
            <a:custGeom>
              <a:avLst/>
              <a:gdLst>
                <a:gd name="T0" fmla="*/ 0 w 3295"/>
                <a:gd name="T1" fmla="*/ 49 h 958"/>
                <a:gd name="T2" fmla="*/ 6 w 3295"/>
                <a:gd name="T3" fmla="*/ 50 h 958"/>
                <a:gd name="T4" fmla="*/ 12 w 3295"/>
                <a:gd name="T5" fmla="*/ 40 h 958"/>
                <a:gd name="T6" fmla="*/ 18 w 3295"/>
                <a:gd name="T7" fmla="*/ 22 h 958"/>
                <a:gd name="T8" fmla="*/ 24 w 3295"/>
                <a:gd name="T9" fmla="*/ 5 h 958"/>
                <a:gd name="T10" fmla="*/ 30 w 3295"/>
                <a:gd name="T11" fmla="*/ 0 h 958"/>
                <a:gd name="T12" fmla="*/ 36 w 3295"/>
                <a:gd name="T13" fmla="*/ 10 h 958"/>
                <a:gd name="T14" fmla="*/ 42 w 3295"/>
                <a:gd name="T15" fmla="*/ 30 h 95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958"/>
                <a:gd name="T26" fmla="*/ 3295 w 3295"/>
                <a:gd name="T27" fmla="*/ 958 h 9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958">
                  <a:moveTo>
                    <a:pt x="0" y="935"/>
                  </a:moveTo>
                  <a:lnTo>
                    <a:pt x="471" y="958"/>
                  </a:lnTo>
                  <a:lnTo>
                    <a:pt x="941" y="765"/>
                  </a:lnTo>
                  <a:lnTo>
                    <a:pt x="1412" y="436"/>
                  </a:lnTo>
                  <a:lnTo>
                    <a:pt x="1883" y="86"/>
                  </a:lnTo>
                  <a:lnTo>
                    <a:pt x="2354" y="0"/>
                  </a:lnTo>
                  <a:lnTo>
                    <a:pt x="2824" y="208"/>
                  </a:lnTo>
                  <a:lnTo>
                    <a:pt x="3295" y="569"/>
                  </a:lnTo>
                </a:path>
              </a:pathLst>
            </a:custGeom>
            <a:noFill/>
            <a:ln w="3175">
              <a:solidFill>
                <a:srgbClr val="FF0000"/>
              </a:solidFill>
              <a:round/>
              <a:headEnd/>
              <a:tailEnd/>
            </a:ln>
          </p:spPr>
          <p:txBody>
            <a:bodyPr/>
            <a:lstStyle/>
            <a:p>
              <a:endParaRPr lang="en-US"/>
            </a:p>
          </p:txBody>
        </p:sp>
        <p:sp>
          <p:nvSpPr>
            <p:cNvPr id="49538" name="Line 528"/>
            <p:cNvSpPr>
              <a:spLocks noChangeShapeType="1"/>
            </p:cNvSpPr>
            <p:nvPr/>
          </p:nvSpPr>
          <p:spPr bwMode="auto">
            <a:xfrm flipV="1">
              <a:off x="1508" y="4327"/>
              <a:ext cx="1" cy="9"/>
            </a:xfrm>
            <a:prstGeom prst="line">
              <a:avLst/>
            </a:prstGeom>
            <a:noFill/>
            <a:ln w="3175">
              <a:solidFill>
                <a:srgbClr val="FF0000"/>
              </a:solidFill>
              <a:round/>
              <a:headEnd/>
              <a:tailEnd/>
            </a:ln>
          </p:spPr>
          <p:txBody>
            <a:bodyPr/>
            <a:lstStyle/>
            <a:p>
              <a:endParaRPr lang="en-US"/>
            </a:p>
          </p:txBody>
        </p:sp>
        <p:sp>
          <p:nvSpPr>
            <p:cNvPr id="49539" name="Line 529"/>
            <p:cNvSpPr>
              <a:spLocks noChangeShapeType="1"/>
            </p:cNvSpPr>
            <p:nvPr/>
          </p:nvSpPr>
          <p:spPr bwMode="auto">
            <a:xfrm>
              <a:off x="1504" y="4327"/>
              <a:ext cx="9" cy="1"/>
            </a:xfrm>
            <a:prstGeom prst="line">
              <a:avLst/>
            </a:prstGeom>
            <a:noFill/>
            <a:ln w="3175">
              <a:solidFill>
                <a:srgbClr val="FF0000"/>
              </a:solidFill>
              <a:round/>
              <a:headEnd/>
              <a:tailEnd/>
            </a:ln>
          </p:spPr>
          <p:txBody>
            <a:bodyPr/>
            <a:lstStyle/>
            <a:p>
              <a:endParaRPr lang="en-US"/>
            </a:p>
          </p:txBody>
        </p:sp>
        <p:sp>
          <p:nvSpPr>
            <p:cNvPr id="49540" name="Line 530"/>
            <p:cNvSpPr>
              <a:spLocks noChangeShapeType="1"/>
            </p:cNvSpPr>
            <p:nvPr/>
          </p:nvSpPr>
          <p:spPr bwMode="auto">
            <a:xfrm flipV="1">
              <a:off x="1667" y="4338"/>
              <a:ext cx="1" cy="9"/>
            </a:xfrm>
            <a:prstGeom prst="line">
              <a:avLst/>
            </a:prstGeom>
            <a:noFill/>
            <a:ln w="3175">
              <a:solidFill>
                <a:srgbClr val="FF0000"/>
              </a:solidFill>
              <a:round/>
              <a:headEnd/>
              <a:tailEnd/>
            </a:ln>
          </p:spPr>
          <p:txBody>
            <a:bodyPr/>
            <a:lstStyle/>
            <a:p>
              <a:endParaRPr lang="en-US"/>
            </a:p>
          </p:txBody>
        </p:sp>
        <p:sp>
          <p:nvSpPr>
            <p:cNvPr id="49541" name="Line 531"/>
            <p:cNvSpPr>
              <a:spLocks noChangeShapeType="1"/>
            </p:cNvSpPr>
            <p:nvPr/>
          </p:nvSpPr>
          <p:spPr bwMode="auto">
            <a:xfrm>
              <a:off x="1663" y="4338"/>
              <a:ext cx="9" cy="1"/>
            </a:xfrm>
            <a:prstGeom prst="line">
              <a:avLst/>
            </a:prstGeom>
            <a:noFill/>
            <a:ln w="3175">
              <a:solidFill>
                <a:srgbClr val="FF0000"/>
              </a:solidFill>
              <a:round/>
              <a:headEnd/>
              <a:tailEnd/>
            </a:ln>
          </p:spPr>
          <p:txBody>
            <a:bodyPr/>
            <a:lstStyle/>
            <a:p>
              <a:endParaRPr lang="en-US"/>
            </a:p>
          </p:txBody>
        </p:sp>
        <p:sp>
          <p:nvSpPr>
            <p:cNvPr id="49542" name="Line 532"/>
            <p:cNvSpPr>
              <a:spLocks noChangeShapeType="1"/>
            </p:cNvSpPr>
            <p:nvPr/>
          </p:nvSpPr>
          <p:spPr bwMode="auto">
            <a:xfrm flipV="1">
              <a:off x="1826" y="4226"/>
              <a:ext cx="1" cy="29"/>
            </a:xfrm>
            <a:prstGeom prst="line">
              <a:avLst/>
            </a:prstGeom>
            <a:noFill/>
            <a:ln w="3175">
              <a:solidFill>
                <a:srgbClr val="FF0000"/>
              </a:solidFill>
              <a:round/>
              <a:headEnd/>
              <a:tailEnd/>
            </a:ln>
          </p:spPr>
          <p:txBody>
            <a:bodyPr/>
            <a:lstStyle/>
            <a:p>
              <a:endParaRPr lang="en-US"/>
            </a:p>
          </p:txBody>
        </p:sp>
        <p:sp>
          <p:nvSpPr>
            <p:cNvPr id="49543" name="Line 533"/>
            <p:cNvSpPr>
              <a:spLocks noChangeShapeType="1"/>
            </p:cNvSpPr>
            <p:nvPr/>
          </p:nvSpPr>
          <p:spPr bwMode="auto">
            <a:xfrm>
              <a:off x="1821" y="4226"/>
              <a:ext cx="9" cy="1"/>
            </a:xfrm>
            <a:prstGeom prst="line">
              <a:avLst/>
            </a:prstGeom>
            <a:noFill/>
            <a:ln w="3175">
              <a:solidFill>
                <a:srgbClr val="FF0000"/>
              </a:solidFill>
              <a:round/>
              <a:headEnd/>
              <a:tailEnd/>
            </a:ln>
          </p:spPr>
          <p:txBody>
            <a:bodyPr/>
            <a:lstStyle/>
            <a:p>
              <a:endParaRPr lang="en-US"/>
            </a:p>
          </p:txBody>
        </p:sp>
        <p:sp>
          <p:nvSpPr>
            <p:cNvPr id="49544" name="Line 534"/>
            <p:cNvSpPr>
              <a:spLocks noChangeShapeType="1"/>
            </p:cNvSpPr>
            <p:nvPr/>
          </p:nvSpPr>
          <p:spPr bwMode="auto">
            <a:xfrm flipV="1">
              <a:off x="1984" y="4054"/>
              <a:ext cx="1" cy="44"/>
            </a:xfrm>
            <a:prstGeom prst="line">
              <a:avLst/>
            </a:prstGeom>
            <a:noFill/>
            <a:ln w="3175">
              <a:solidFill>
                <a:srgbClr val="FF0000"/>
              </a:solidFill>
              <a:round/>
              <a:headEnd/>
              <a:tailEnd/>
            </a:ln>
          </p:spPr>
          <p:txBody>
            <a:bodyPr/>
            <a:lstStyle/>
            <a:p>
              <a:endParaRPr lang="en-US"/>
            </a:p>
          </p:txBody>
        </p:sp>
        <p:sp>
          <p:nvSpPr>
            <p:cNvPr id="49545" name="Line 535"/>
            <p:cNvSpPr>
              <a:spLocks noChangeShapeType="1"/>
            </p:cNvSpPr>
            <p:nvPr/>
          </p:nvSpPr>
          <p:spPr bwMode="auto">
            <a:xfrm>
              <a:off x="1980" y="4054"/>
              <a:ext cx="9" cy="1"/>
            </a:xfrm>
            <a:prstGeom prst="line">
              <a:avLst/>
            </a:prstGeom>
            <a:noFill/>
            <a:ln w="3175">
              <a:solidFill>
                <a:srgbClr val="FF0000"/>
              </a:solidFill>
              <a:round/>
              <a:headEnd/>
              <a:tailEnd/>
            </a:ln>
          </p:spPr>
          <p:txBody>
            <a:bodyPr/>
            <a:lstStyle/>
            <a:p>
              <a:endParaRPr lang="en-US"/>
            </a:p>
          </p:txBody>
        </p:sp>
        <p:sp>
          <p:nvSpPr>
            <p:cNvPr id="49546" name="Line 536"/>
            <p:cNvSpPr>
              <a:spLocks noChangeShapeType="1"/>
            </p:cNvSpPr>
            <p:nvPr/>
          </p:nvSpPr>
          <p:spPr bwMode="auto">
            <a:xfrm flipV="1">
              <a:off x="2143" y="3876"/>
              <a:ext cx="1" cy="55"/>
            </a:xfrm>
            <a:prstGeom prst="line">
              <a:avLst/>
            </a:prstGeom>
            <a:noFill/>
            <a:ln w="3175">
              <a:solidFill>
                <a:srgbClr val="FF0000"/>
              </a:solidFill>
              <a:round/>
              <a:headEnd/>
              <a:tailEnd/>
            </a:ln>
          </p:spPr>
          <p:txBody>
            <a:bodyPr/>
            <a:lstStyle/>
            <a:p>
              <a:endParaRPr lang="en-US"/>
            </a:p>
          </p:txBody>
        </p:sp>
        <p:sp>
          <p:nvSpPr>
            <p:cNvPr id="49547" name="Line 537"/>
            <p:cNvSpPr>
              <a:spLocks noChangeShapeType="1"/>
            </p:cNvSpPr>
            <p:nvPr/>
          </p:nvSpPr>
          <p:spPr bwMode="auto">
            <a:xfrm>
              <a:off x="2139" y="3876"/>
              <a:ext cx="9" cy="1"/>
            </a:xfrm>
            <a:prstGeom prst="line">
              <a:avLst/>
            </a:prstGeom>
            <a:noFill/>
            <a:ln w="3175">
              <a:solidFill>
                <a:srgbClr val="FF0000"/>
              </a:solidFill>
              <a:round/>
              <a:headEnd/>
              <a:tailEnd/>
            </a:ln>
          </p:spPr>
          <p:txBody>
            <a:bodyPr/>
            <a:lstStyle/>
            <a:p>
              <a:endParaRPr lang="en-US"/>
            </a:p>
          </p:txBody>
        </p:sp>
        <p:sp>
          <p:nvSpPr>
            <p:cNvPr id="49548" name="Line 538"/>
            <p:cNvSpPr>
              <a:spLocks noChangeShapeType="1"/>
            </p:cNvSpPr>
            <p:nvPr/>
          </p:nvSpPr>
          <p:spPr bwMode="auto">
            <a:xfrm flipV="1">
              <a:off x="2302" y="3847"/>
              <a:ext cx="1" cy="43"/>
            </a:xfrm>
            <a:prstGeom prst="line">
              <a:avLst/>
            </a:prstGeom>
            <a:noFill/>
            <a:ln w="3175">
              <a:solidFill>
                <a:srgbClr val="FF0000"/>
              </a:solidFill>
              <a:round/>
              <a:headEnd/>
              <a:tailEnd/>
            </a:ln>
          </p:spPr>
          <p:txBody>
            <a:bodyPr/>
            <a:lstStyle/>
            <a:p>
              <a:endParaRPr lang="en-US"/>
            </a:p>
          </p:txBody>
        </p:sp>
        <p:sp>
          <p:nvSpPr>
            <p:cNvPr id="49549" name="Line 539"/>
            <p:cNvSpPr>
              <a:spLocks noChangeShapeType="1"/>
            </p:cNvSpPr>
            <p:nvPr/>
          </p:nvSpPr>
          <p:spPr bwMode="auto">
            <a:xfrm>
              <a:off x="2298" y="3847"/>
              <a:ext cx="9" cy="1"/>
            </a:xfrm>
            <a:prstGeom prst="line">
              <a:avLst/>
            </a:prstGeom>
            <a:noFill/>
            <a:ln w="3175">
              <a:solidFill>
                <a:srgbClr val="FF0000"/>
              </a:solidFill>
              <a:round/>
              <a:headEnd/>
              <a:tailEnd/>
            </a:ln>
          </p:spPr>
          <p:txBody>
            <a:bodyPr/>
            <a:lstStyle/>
            <a:p>
              <a:endParaRPr lang="en-US"/>
            </a:p>
          </p:txBody>
        </p:sp>
        <p:sp>
          <p:nvSpPr>
            <p:cNvPr id="49550" name="Line 540"/>
            <p:cNvSpPr>
              <a:spLocks noChangeShapeType="1"/>
            </p:cNvSpPr>
            <p:nvPr/>
          </p:nvSpPr>
          <p:spPr bwMode="auto">
            <a:xfrm flipV="1">
              <a:off x="2461" y="3945"/>
              <a:ext cx="1" cy="44"/>
            </a:xfrm>
            <a:prstGeom prst="line">
              <a:avLst/>
            </a:prstGeom>
            <a:noFill/>
            <a:ln w="3175">
              <a:solidFill>
                <a:srgbClr val="FF0000"/>
              </a:solidFill>
              <a:round/>
              <a:headEnd/>
              <a:tailEnd/>
            </a:ln>
          </p:spPr>
          <p:txBody>
            <a:bodyPr/>
            <a:lstStyle/>
            <a:p>
              <a:endParaRPr lang="en-US"/>
            </a:p>
          </p:txBody>
        </p:sp>
        <p:sp>
          <p:nvSpPr>
            <p:cNvPr id="49551" name="Line 541"/>
            <p:cNvSpPr>
              <a:spLocks noChangeShapeType="1"/>
            </p:cNvSpPr>
            <p:nvPr/>
          </p:nvSpPr>
          <p:spPr bwMode="auto">
            <a:xfrm>
              <a:off x="2456" y="3945"/>
              <a:ext cx="9" cy="1"/>
            </a:xfrm>
            <a:prstGeom prst="line">
              <a:avLst/>
            </a:prstGeom>
            <a:noFill/>
            <a:ln w="3175">
              <a:solidFill>
                <a:srgbClr val="FF0000"/>
              </a:solidFill>
              <a:round/>
              <a:headEnd/>
              <a:tailEnd/>
            </a:ln>
          </p:spPr>
          <p:txBody>
            <a:bodyPr/>
            <a:lstStyle/>
            <a:p>
              <a:endParaRPr lang="en-US"/>
            </a:p>
          </p:txBody>
        </p:sp>
        <p:sp>
          <p:nvSpPr>
            <p:cNvPr id="49552" name="Line 542"/>
            <p:cNvSpPr>
              <a:spLocks noChangeShapeType="1"/>
            </p:cNvSpPr>
            <p:nvPr/>
          </p:nvSpPr>
          <p:spPr bwMode="auto">
            <a:xfrm flipV="1">
              <a:off x="2619" y="4120"/>
              <a:ext cx="1" cy="41"/>
            </a:xfrm>
            <a:prstGeom prst="line">
              <a:avLst/>
            </a:prstGeom>
            <a:noFill/>
            <a:ln w="3175">
              <a:solidFill>
                <a:srgbClr val="FF0000"/>
              </a:solidFill>
              <a:round/>
              <a:headEnd/>
              <a:tailEnd/>
            </a:ln>
          </p:spPr>
          <p:txBody>
            <a:bodyPr/>
            <a:lstStyle/>
            <a:p>
              <a:endParaRPr lang="en-US"/>
            </a:p>
          </p:txBody>
        </p:sp>
        <p:sp>
          <p:nvSpPr>
            <p:cNvPr id="49553" name="Line 543"/>
            <p:cNvSpPr>
              <a:spLocks noChangeShapeType="1"/>
            </p:cNvSpPr>
            <p:nvPr/>
          </p:nvSpPr>
          <p:spPr bwMode="auto">
            <a:xfrm>
              <a:off x="2615" y="4120"/>
              <a:ext cx="9" cy="1"/>
            </a:xfrm>
            <a:prstGeom prst="line">
              <a:avLst/>
            </a:prstGeom>
            <a:noFill/>
            <a:ln w="3175">
              <a:solidFill>
                <a:srgbClr val="FF0000"/>
              </a:solidFill>
              <a:round/>
              <a:headEnd/>
              <a:tailEnd/>
            </a:ln>
          </p:spPr>
          <p:txBody>
            <a:bodyPr/>
            <a:lstStyle/>
            <a:p>
              <a:endParaRPr lang="en-US"/>
            </a:p>
          </p:txBody>
        </p:sp>
        <p:sp>
          <p:nvSpPr>
            <p:cNvPr id="49554" name="Line 544"/>
            <p:cNvSpPr>
              <a:spLocks noChangeShapeType="1"/>
            </p:cNvSpPr>
            <p:nvPr/>
          </p:nvSpPr>
          <p:spPr bwMode="auto">
            <a:xfrm>
              <a:off x="1508" y="4336"/>
              <a:ext cx="1" cy="8"/>
            </a:xfrm>
            <a:prstGeom prst="line">
              <a:avLst/>
            </a:prstGeom>
            <a:noFill/>
            <a:ln w="3175">
              <a:solidFill>
                <a:srgbClr val="FF0000"/>
              </a:solidFill>
              <a:round/>
              <a:headEnd/>
              <a:tailEnd/>
            </a:ln>
          </p:spPr>
          <p:txBody>
            <a:bodyPr/>
            <a:lstStyle/>
            <a:p>
              <a:endParaRPr lang="en-US"/>
            </a:p>
          </p:txBody>
        </p:sp>
        <p:sp>
          <p:nvSpPr>
            <p:cNvPr id="49555" name="Line 545"/>
            <p:cNvSpPr>
              <a:spLocks noChangeShapeType="1"/>
            </p:cNvSpPr>
            <p:nvPr/>
          </p:nvSpPr>
          <p:spPr bwMode="auto">
            <a:xfrm>
              <a:off x="1504" y="4344"/>
              <a:ext cx="9" cy="1"/>
            </a:xfrm>
            <a:prstGeom prst="line">
              <a:avLst/>
            </a:prstGeom>
            <a:noFill/>
            <a:ln w="3175">
              <a:solidFill>
                <a:srgbClr val="FF0000"/>
              </a:solidFill>
              <a:round/>
              <a:headEnd/>
              <a:tailEnd/>
            </a:ln>
          </p:spPr>
          <p:txBody>
            <a:bodyPr/>
            <a:lstStyle/>
            <a:p>
              <a:endParaRPr lang="en-US"/>
            </a:p>
          </p:txBody>
        </p:sp>
        <p:sp>
          <p:nvSpPr>
            <p:cNvPr id="49556" name="Line 546"/>
            <p:cNvSpPr>
              <a:spLocks noChangeShapeType="1"/>
            </p:cNvSpPr>
            <p:nvPr/>
          </p:nvSpPr>
          <p:spPr bwMode="auto">
            <a:xfrm>
              <a:off x="1667" y="4347"/>
              <a:ext cx="1" cy="8"/>
            </a:xfrm>
            <a:prstGeom prst="line">
              <a:avLst/>
            </a:prstGeom>
            <a:noFill/>
            <a:ln w="3175">
              <a:solidFill>
                <a:srgbClr val="FF0000"/>
              </a:solidFill>
              <a:round/>
              <a:headEnd/>
              <a:tailEnd/>
            </a:ln>
          </p:spPr>
          <p:txBody>
            <a:bodyPr/>
            <a:lstStyle/>
            <a:p>
              <a:endParaRPr lang="en-US"/>
            </a:p>
          </p:txBody>
        </p:sp>
        <p:sp>
          <p:nvSpPr>
            <p:cNvPr id="49557" name="Line 547"/>
            <p:cNvSpPr>
              <a:spLocks noChangeShapeType="1"/>
            </p:cNvSpPr>
            <p:nvPr/>
          </p:nvSpPr>
          <p:spPr bwMode="auto">
            <a:xfrm>
              <a:off x="1663" y="4355"/>
              <a:ext cx="9" cy="1"/>
            </a:xfrm>
            <a:prstGeom prst="line">
              <a:avLst/>
            </a:prstGeom>
            <a:noFill/>
            <a:ln w="3175">
              <a:solidFill>
                <a:srgbClr val="FF0000"/>
              </a:solidFill>
              <a:round/>
              <a:headEnd/>
              <a:tailEnd/>
            </a:ln>
          </p:spPr>
          <p:txBody>
            <a:bodyPr/>
            <a:lstStyle/>
            <a:p>
              <a:endParaRPr lang="en-US"/>
            </a:p>
          </p:txBody>
        </p:sp>
        <p:sp>
          <p:nvSpPr>
            <p:cNvPr id="49558" name="Line 548"/>
            <p:cNvSpPr>
              <a:spLocks noChangeShapeType="1"/>
            </p:cNvSpPr>
            <p:nvPr/>
          </p:nvSpPr>
          <p:spPr bwMode="auto">
            <a:xfrm>
              <a:off x="1826" y="4255"/>
              <a:ext cx="1" cy="29"/>
            </a:xfrm>
            <a:prstGeom prst="line">
              <a:avLst/>
            </a:prstGeom>
            <a:noFill/>
            <a:ln w="3175">
              <a:solidFill>
                <a:srgbClr val="FF0000"/>
              </a:solidFill>
              <a:round/>
              <a:headEnd/>
              <a:tailEnd/>
            </a:ln>
          </p:spPr>
          <p:txBody>
            <a:bodyPr/>
            <a:lstStyle/>
            <a:p>
              <a:endParaRPr lang="en-US"/>
            </a:p>
          </p:txBody>
        </p:sp>
        <p:sp>
          <p:nvSpPr>
            <p:cNvPr id="49559" name="Line 549"/>
            <p:cNvSpPr>
              <a:spLocks noChangeShapeType="1"/>
            </p:cNvSpPr>
            <p:nvPr/>
          </p:nvSpPr>
          <p:spPr bwMode="auto">
            <a:xfrm>
              <a:off x="1821" y="4284"/>
              <a:ext cx="9" cy="1"/>
            </a:xfrm>
            <a:prstGeom prst="line">
              <a:avLst/>
            </a:prstGeom>
            <a:noFill/>
            <a:ln w="3175">
              <a:solidFill>
                <a:srgbClr val="FF0000"/>
              </a:solidFill>
              <a:round/>
              <a:headEnd/>
              <a:tailEnd/>
            </a:ln>
          </p:spPr>
          <p:txBody>
            <a:bodyPr/>
            <a:lstStyle/>
            <a:p>
              <a:endParaRPr lang="en-US"/>
            </a:p>
          </p:txBody>
        </p:sp>
        <p:sp>
          <p:nvSpPr>
            <p:cNvPr id="49560" name="Line 550"/>
            <p:cNvSpPr>
              <a:spLocks noChangeShapeType="1"/>
            </p:cNvSpPr>
            <p:nvPr/>
          </p:nvSpPr>
          <p:spPr bwMode="auto">
            <a:xfrm>
              <a:off x="1984" y="4098"/>
              <a:ext cx="1" cy="44"/>
            </a:xfrm>
            <a:prstGeom prst="line">
              <a:avLst/>
            </a:prstGeom>
            <a:noFill/>
            <a:ln w="3175">
              <a:solidFill>
                <a:srgbClr val="FF0000"/>
              </a:solidFill>
              <a:round/>
              <a:headEnd/>
              <a:tailEnd/>
            </a:ln>
          </p:spPr>
          <p:txBody>
            <a:bodyPr/>
            <a:lstStyle/>
            <a:p>
              <a:endParaRPr lang="en-US"/>
            </a:p>
          </p:txBody>
        </p:sp>
        <p:sp>
          <p:nvSpPr>
            <p:cNvPr id="49561" name="Line 551"/>
            <p:cNvSpPr>
              <a:spLocks noChangeShapeType="1"/>
            </p:cNvSpPr>
            <p:nvPr/>
          </p:nvSpPr>
          <p:spPr bwMode="auto">
            <a:xfrm>
              <a:off x="1980" y="4142"/>
              <a:ext cx="9" cy="1"/>
            </a:xfrm>
            <a:prstGeom prst="line">
              <a:avLst/>
            </a:prstGeom>
            <a:noFill/>
            <a:ln w="3175">
              <a:solidFill>
                <a:srgbClr val="FF0000"/>
              </a:solidFill>
              <a:round/>
              <a:headEnd/>
              <a:tailEnd/>
            </a:ln>
          </p:spPr>
          <p:txBody>
            <a:bodyPr/>
            <a:lstStyle/>
            <a:p>
              <a:endParaRPr lang="en-US"/>
            </a:p>
          </p:txBody>
        </p:sp>
        <p:sp>
          <p:nvSpPr>
            <p:cNvPr id="49562" name="Line 552"/>
            <p:cNvSpPr>
              <a:spLocks noChangeShapeType="1"/>
            </p:cNvSpPr>
            <p:nvPr/>
          </p:nvSpPr>
          <p:spPr bwMode="auto">
            <a:xfrm>
              <a:off x="2143" y="3931"/>
              <a:ext cx="1" cy="55"/>
            </a:xfrm>
            <a:prstGeom prst="line">
              <a:avLst/>
            </a:prstGeom>
            <a:noFill/>
            <a:ln w="3175">
              <a:solidFill>
                <a:srgbClr val="FF0000"/>
              </a:solidFill>
              <a:round/>
              <a:headEnd/>
              <a:tailEnd/>
            </a:ln>
          </p:spPr>
          <p:txBody>
            <a:bodyPr/>
            <a:lstStyle/>
            <a:p>
              <a:endParaRPr lang="en-US"/>
            </a:p>
          </p:txBody>
        </p:sp>
        <p:sp>
          <p:nvSpPr>
            <p:cNvPr id="49563" name="Line 553"/>
            <p:cNvSpPr>
              <a:spLocks noChangeShapeType="1"/>
            </p:cNvSpPr>
            <p:nvPr/>
          </p:nvSpPr>
          <p:spPr bwMode="auto">
            <a:xfrm>
              <a:off x="2139" y="3986"/>
              <a:ext cx="9" cy="1"/>
            </a:xfrm>
            <a:prstGeom prst="line">
              <a:avLst/>
            </a:prstGeom>
            <a:noFill/>
            <a:ln w="3175">
              <a:solidFill>
                <a:srgbClr val="FF0000"/>
              </a:solidFill>
              <a:round/>
              <a:headEnd/>
              <a:tailEnd/>
            </a:ln>
          </p:spPr>
          <p:txBody>
            <a:bodyPr/>
            <a:lstStyle/>
            <a:p>
              <a:endParaRPr lang="en-US"/>
            </a:p>
          </p:txBody>
        </p:sp>
        <p:sp>
          <p:nvSpPr>
            <p:cNvPr id="49564" name="Line 554"/>
            <p:cNvSpPr>
              <a:spLocks noChangeShapeType="1"/>
            </p:cNvSpPr>
            <p:nvPr/>
          </p:nvSpPr>
          <p:spPr bwMode="auto">
            <a:xfrm>
              <a:off x="2302" y="3890"/>
              <a:ext cx="1" cy="44"/>
            </a:xfrm>
            <a:prstGeom prst="line">
              <a:avLst/>
            </a:prstGeom>
            <a:noFill/>
            <a:ln w="3175">
              <a:solidFill>
                <a:srgbClr val="FF0000"/>
              </a:solidFill>
              <a:round/>
              <a:headEnd/>
              <a:tailEnd/>
            </a:ln>
          </p:spPr>
          <p:txBody>
            <a:bodyPr/>
            <a:lstStyle/>
            <a:p>
              <a:endParaRPr lang="en-US"/>
            </a:p>
          </p:txBody>
        </p:sp>
        <p:sp>
          <p:nvSpPr>
            <p:cNvPr id="49565" name="Line 555"/>
            <p:cNvSpPr>
              <a:spLocks noChangeShapeType="1"/>
            </p:cNvSpPr>
            <p:nvPr/>
          </p:nvSpPr>
          <p:spPr bwMode="auto">
            <a:xfrm>
              <a:off x="2298" y="3934"/>
              <a:ext cx="9" cy="1"/>
            </a:xfrm>
            <a:prstGeom prst="line">
              <a:avLst/>
            </a:prstGeom>
            <a:noFill/>
            <a:ln w="3175">
              <a:solidFill>
                <a:srgbClr val="FF0000"/>
              </a:solidFill>
              <a:round/>
              <a:headEnd/>
              <a:tailEnd/>
            </a:ln>
          </p:spPr>
          <p:txBody>
            <a:bodyPr/>
            <a:lstStyle/>
            <a:p>
              <a:endParaRPr lang="en-US"/>
            </a:p>
          </p:txBody>
        </p:sp>
        <p:sp>
          <p:nvSpPr>
            <p:cNvPr id="49566" name="Line 556"/>
            <p:cNvSpPr>
              <a:spLocks noChangeShapeType="1"/>
            </p:cNvSpPr>
            <p:nvPr/>
          </p:nvSpPr>
          <p:spPr bwMode="auto">
            <a:xfrm>
              <a:off x="2461" y="3989"/>
              <a:ext cx="1" cy="45"/>
            </a:xfrm>
            <a:prstGeom prst="line">
              <a:avLst/>
            </a:prstGeom>
            <a:noFill/>
            <a:ln w="3175">
              <a:solidFill>
                <a:srgbClr val="FF0000"/>
              </a:solidFill>
              <a:round/>
              <a:headEnd/>
              <a:tailEnd/>
            </a:ln>
          </p:spPr>
          <p:txBody>
            <a:bodyPr/>
            <a:lstStyle/>
            <a:p>
              <a:endParaRPr lang="en-US"/>
            </a:p>
          </p:txBody>
        </p:sp>
        <p:sp>
          <p:nvSpPr>
            <p:cNvPr id="49567" name="Line 557"/>
            <p:cNvSpPr>
              <a:spLocks noChangeShapeType="1"/>
            </p:cNvSpPr>
            <p:nvPr/>
          </p:nvSpPr>
          <p:spPr bwMode="auto">
            <a:xfrm>
              <a:off x="2456" y="4034"/>
              <a:ext cx="9" cy="1"/>
            </a:xfrm>
            <a:prstGeom prst="line">
              <a:avLst/>
            </a:prstGeom>
            <a:noFill/>
            <a:ln w="3175">
              <a:solidFill>
                <a:srgbClr val="FF0000"/>
              </a:solidFill>
              <a:round/>
              <a:headEnd/>
              <a:tailEnd/>
            </a:ln>
          </p:spPr>
          <p:txBody>
            <a:bodyPr/>
            <a:lstStyle/>
            <a:p>
              <a:endParaRPr lang="en-US"/>
            </a:p>
          </p:txBody>
        </p:sp>
        <p:sp>
          <p:nvSpPr>
            <p:cNvPr id="49568" name="Line 558"/>
            <p:cNvSpPr>
              <a:spLocks noChangeShapeType="1"/>
            </p:cNvSpPr>
            <p:nvPr/>
          </p:nvSpPr>
          <p:spPr bwMode="auto">
            <a:xfrm>
              <a:off x="2619" y="4161"/>
              <a:ext cx="1" cy="42"/>
            </a:xfrm>
            <a:prstGeom prst="line">
              <a:avLst/>
            </a:prstGeom>
            <a:noFill/>
            <a:ln w="3175">
              <a:solidFill>
                <a:srgbClr val="FF0000"/>
              </a:solidFill>
              <a:round/>
              <a:headEnd/>
              <a:tailEnd/>
            </a:ln>
          </p:spPr>
          <p:txBody>
            <a:bodyPr/>
            <a:lstStyle/>
            <a:p>
              <a:endParaRPr lang="en-US"/>
            </a:p>
          </p:txBody>
        </p:sp>
        <p:sp>
          <p:nvSpPr>
            <p:cNvPr id="49569" name="Line 559"/>
            <p:cNvSpPr>
              <a:spLocks noChangeShapeType="1"/>
            </p:cNvSpPr>
            <p:nvPr/>
          </p:nvSpPr>
          <p:spPr bwMode="auto">
            <a:xfrm>
              <a:off x="2615" y="4203"/>
              <a:ext cx="9" cy="1"/>
            </a:xfrm>
            <a:prstGeom prst="line">
              <a:avLst/>
            </a:prstGeom>
            <a:noFill/>
            <a:ln w="3175">
              <a:solidFill>
                <a:srgbClr val="FF0000"/>
              </a:solidFill>
              <a:round/>
              <a:headEnd/>
              <a:tailEnd/>
            </a:ln>
          </p:spPr>
          <p:txBody>
            <a:bodyPr/>
            <a:lstStyle/>
            <a:p>
              <a:endParaRPr lang="en-US"/>
            </a:p>
          </p:txBody>
        </p:sp>
        <p:sp>
          <p:nvSpPr>
            <p:cNvPr id="49570" name="Freeform 560"/>
            <p:cNvSpPr>
              <a:spLocks/>
            </p:cNvSpPr>
            <p:nvPr/>
          </p:nvSpPr>
          <p:spPr bwMode="auto">
            <a:xfrm>
              <a:off x="1508" y="3856"/>
              <a:ext cx="1111" cy="501"/>
            </a:xfrm>
            <a:custGeom>
              <a:avLst/>
              <a:gdLst>
                <a:gd name="T0" fmla="*/ 0 w 3295"/>
                <a:gd name="T1" fmla="*/ 54 h 1052"/>
                <a:gd name="T2" fmla="*/ 6 w 3295"/>
                <a:gd name="T3" fmla="*/ 50 h 1052"/>
                <a:gd name="T4" fmla="*/ 12 w 3295"/>
                <a:gd name="T5" fmla="*/ 46 h 1052"/>
                <a:gd name="T6" fmla="*/ 18 w 3295"/>
                <a:gd name="T7" fmla="*/ 30 h 1052"/>
                <a:gd name="T8" fmla="*/ 24 w 3295"/>
                <a:gd name="T9" fmla="*/ 9 h 1052"/>
                <a:gd name="T10" fmla="*/ 30 w 3295"/>
                <a:gd name="T11" fmla="*/ 0 h 1052"/>
                <a:gd name="T12" fmla="*/ 36 w 3295"/>
                <a:gd name="T13" fmla="*/ 23 h 1052"/>
                <a:gd name="T14" fmla="*/ 42 w 3295"/>
                <a:gd name="T15" fmla="*/ 40 h 105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52"/>
                <a:gd name="T26" fmla="*/ 3295 w 3295"/>
                <a:gd name="T27" fmla="*/ 1052 h 10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52">
                  <a:moveTo>
                    <a:pt x="0" y="1052"/>
                  </a:moveTo>
                  <a:lnTo>
                    <a:pt x="471" y="985"/>
                  </a:lnTo>
                  <a:lnTo>
                    <a:pt x="941" y="899"/>
                  </a:lnTo>
                  <a:lnTo>
                    <a:pt x="1412" y="596"/>
                  </a:lnTo>
                  <a:lnTo>
                    <a:pt x="1883" y="169"/>
                  </a:lnTo>
                  <a:lnTo>
                    <a:pt x="2354" y="0"/>
                  </a:lnTo>
                  <a:lnTo>
                    <a:pt x="2824" y="445"/>
                  </a:lnTo>
                  <a:lnTo>
                    <a:pt x="3295" y="789"/>
                  </a:lnTo>
                </a:path>
              </a:pathLst>
            </a:custGeom>
            <a:noFill/>
            <a:ln w="3175">
              <a:solidFill>
                <a:srgbClr val="00FF00"/>
              </a:solidFill>
              <a:round/>
              <a:headEnd/>
              <a:tailEnd/>
            </a:ln>
          </p:spPr>
          <p:txBody>
            <a:bodyPr/>
            <a:lstStyle/>
            <a:p>
              <a:endParaRPr lang="en-US"/>
            </a:p>
          </p:txBody>
        </p:sp>
        <p:sp>
          <p:nvSpPr>
            <p:cNvPr id="49571" name="Line 561"/>
            <p:cNvSpPr>
              <a:spLocks noChangeShapeType="1"/>
            </p:cNvSpPr>
            <p:nvPr/>
          </p:nvSpPr>
          <p:spPr bwMode="auto">
            <a:xfrm flipV="1">
              <a:off x="1508" y="4348"/>
              <a:ext cx="1" cy="9"/>
            </a:xfrm>
            <a:prstGeom prst="line">
              <a:avLst/>
            </a:prstGeom>
            <a:noFill/>
            <a:ln w="3175">
              <a:solidFill>
                <a:srgbClr val="00FF00"/>
              </a:solidFill>
              <a:round/>
              <a:headEnd/>
              <a:tailEnd/>
            </a:ln>
          </p:spPr>
          <p:txBody>
            <a:bodyPr/>
            <a:lstStyle/>
            <a:p>
              <a:endParaRPr lang="en-US"/>
            </a:p>
          </p:txBody>
        </p:sp>
        <p:sp>
          <p:nvSpPr>
            <p:cNvPr id="49572" name="Line 562"/>
            <p:cNvSpPr>
              <a:spLocks noChangeShapeType="1"/>
            </p:cNvSpPr>
            <p:nvPr/>
          </p:nvSpPr>
          <p:spPr bwMode="auto">
            <a:xfrm>
              <a:off x="1504" y="4348"/>
              <a:ext cx="9" cy="1"/>
            </a:xfrm>
            <a:prstGeom prst="line">
              <a:avLst/>
            </a:prstGeom>
            <a:noFill/>
            <a:ln w="3175">
              <a:solidFill>
                <a:srgbClr val="00FF00"/>
              </a:solidFill>
              <a:round/>
              <a:headEnd/>
              <a:tailEnd/>
            </a:ln>
          </p:spPr>
          <p:txBody>
            <a:bodyPr/>
            <a:lstStyle/>
            <a:p>
              <a:endParaRPr lang="en-US"/>
            </a:p>
          </p:txBody>
        </p:sp>
        <p:sp>
          <p:nvSpPr>
            <p:cNvPr id="49573" name="Line 563"/>
            <p:cNvSpPr>
              <a:spLocks noChangeShapeType="1"/>
            </p:cNvSpPr>
            <p:nvPr/>
          </p:nvSpPr>
          <p:spPr bwMode="auto">
            <a:xfrm flipV="1">
              <a:off x="1667" y="4316"/>
              <a:ext cx="1" cy="9"/>
            </a:xfrm>
            <a:prstGeom prst="line">
              <a:avLst/>
            </a:prstGeom>
            <a:noFill/>
            <a:ln w="3175">
              <a:solidFill>
                <a:srgbClr val="00FF00"/>
              </a:solidFill>
              <a:round/>
              <a:headEnd/>
              <a:tailEnd/>
            </a:ln>
          </p:spPr>
          <p:txBody>
            <a:bodyPr/>
            <a:lstStyle/>
            <a:p>
              <a:endParaRPr lang="en-US"/>
            </a:p>
          </p:txBody>
        </p:sp>
        <p:sp>
          <p:nvSpPr>
            <p:cNvPr id="49574" name="Line 564"/>
            <p:cNvSpPr>
              <a:spLocks noChangeShapeType="1"/>
            </p:cNvSpPr>
            <p:nvPr/>
          </p:nvSpPr>
          <p:spPr bwMode="auto">
            <a:xfrm>
              <a:off x="1663" y="4316"/>
              <a:ext cx="9" cy="1"/>
            </a:xfrm>
            <a:prstGeom prst="line">
              <a:avLst/>
            </a:prstGeom>
            <a:noFill/>
            <a:ln w="3175">
              <a:solidFill>
                <a:srgbClr val="00FF00"/>
              </a:solidFill>
              <a:round/>
              <a:headEnd/>
              <a:tailEnd/>
            </a:ln>
          </p:spPr>
          <p:txBody>
            <a:bodyPr/>
            <a:lstStyle/>
            <a:p>
              <a:endParaRPr lang="en-US"/>
            </a:p>
          </p:txBody>
        </p:sp>
        <p:sp>
          <p:nvSpPr>
            <p:cNvPr id="49575" name="Line 565"/>
            <p:cNvSpPr>
              <a:spLocks noChangeShapeType="1"/>
            </p:cNvSpPr>
            <p:nvPr/>
          </p:nvSpPr>
          <p:spPr bwMode="auto">
            <a:xfrm flipV="1">
              <a:off x="1826" y="4254"/>
              <a:ext cx="1" cy="30"/>
            </a:xfrm>
            <a:prstGeom prst="line">
              <a:avLst/>
            </a:prstGeom>
            <a:noFill/>
            <a:ln w="3175">
              <a:solidFill>
                <a:srgbClr val="00FF00"/>
              </a:solidFill>
              <a:round/>
              <a:headEnd/>
              <a:tailEnd/>
            </a:ln>
          </p:spPr>
          <p:txBody>
            <a:bodyPr/>
            <a:lstStyle/>
            <a:p>
              <a:endParaRPr lang="en-US"/>
            </a:p>
          </p:txBody>
        </p:sp>
        <p:sp>
          <p:nvSpPr>
            <p:cNvPr id="49576" name="Line 566"/>
            <p:cNvSpPr>
              <a:spLocks noChangeShapeType="1"/>
            </p:cNvSpPr>
            <p:nvPr/>
          </p:nvSpPr>
          <p:spPr bwMode="auto">
            <a:xfrm>
              <a:off x="1821" y="4254"/>
              <a:ext cx="9" cy="1"/>
            </a:xfrm>
            <a:prstGeom prst="line">
              <a:avLst/>
            </a:prstGeom>
            <a:noFill/>
            <a:ln w="3175">
              <a:solidFill>
                <a:srgbClr val="00FF00"/>
              </a:solidFill>
              <a:round/>
              <a:headEnd/>
              <a:tailEnd/>
            </a:ln>
          </p:spPr>
          <p:txBody>
            <a:bodyPr/>
            <a:lstStyle/>
            <a:p>
              <a:endParaRPr lang="en-US"/>
            </a:p>
          </p:txBody>
        </p:sp>
        <p:sp>
          <p:nvSpPr>
            <p:cNvPr id="49577" name="Line 567"/>
            <p:cNvSpPr>
              <a:spLocks noChangeShapeType="1"/>
            </p:cNvSpPr>
            <p:nvPr/>
          </p:nvSpPr>
          <p:spPr bwMode="auto">
            <a:xfrm flipV="1">
              <a:off x="1984" y="4089"/>
              <a:ext cx="1" cy="51"/>
            </a:xfrm>
            <a:prstGeom prst="line">
              <a:avLst/>
            </a:prstGeom>
            <a:noFill/>
            <a:ln w="3175">
              <a:solidFill>
                <a:srgbClr val="00FF00"/>
              </a:solidFill>
              <a:round/>
              <a:headEnd/>
              <a:tailEnd/>
            </a:ln>
          </p:spPr>
          <p:txBody>
            <a:bodyPr/>
            <a:lstStyle/>
            <a:p>
              <a:endParaRPr lang="en-US"/>
            </a:p>
          </p:txBody>
        </p:sp>
        <p:sp>
          <p:nvSpPr>
            <p:cNvPr id="49578" name="Line 568"/>
            <p:cNvSpPr>
              <a:spLocks noChangeShapeType="1"/>
            </p:cNvSpPr>
            <p:nvPr/>
          </p:nvSpPr>
          <p:spPr bwMode="auto">
            <a:xfrm>
              <a:off x="1980" y="4089"/>
              <a:ext cx="9" cy="1"/>
            </a:xfrm>
            <a:prstGeom prst="line">
              <a:avLst/>
            </a:prstGeom>
            <a:noFill/>
            <a:ln w="3175">
              <a:solidFill>
                <a:srgbClr val="00FF00"/>
              </a:solidFill>
              <a:round/>
              <a:headEnd/>
              <a:tailEnd/>
            </a:ln>
          </p:spPr>
          <p:txBody>
            <a:bodyPr/>
            <a:lstStyle/>
            <a:p>
              <a:endParaRPr lang="en-US"/>
            </a:p>
          </p:txBody>
        </p:sp>
        <p:sp>
          <p:nvSpPr>
            <p:cNvPr id="49579" name="Line 569"/>
            <p:cNvSpPr>
              <a:spLocks noChangeShapeType="1"/>
            </p:cNvSpPr>
            <p:nvPr/>
          </p:nvSpPr>
          <p:spPr bwMode="auto">
            <a:xfrm flipV="1">
              <a:off x="2143" y="3880"/>
              <a:ext cx="1" cy="56"/>
            </a:xfrm>
            <a:prstGeom prst="line">
              <a:avLst/>
            </a:prstGeom>
            <a:noFill/>
            <a:ln w="3175">
              <a:solidFill>
                <a:srgbClr val="00FF00"/>
              </a:solidFill>
              <a:round/>
              <a:headEnd/>
              <a:tailEnd/>
            </a:ln>
          </p:spPr>
          <p:txBody>
            <a:bodyPr/>
            <a:lstStyle/>
            <a:p>
              <a:endParaRPr lang="en-US"/>
            </a:p>
          </p:txBody>
        </p:sp>
        <p:sp>
          <p:nvSpPr>
            <p:cNvPr id="49580" name="Line 570"/>
            <p:cNvSpPr>
              <a:spLocks noChangeShapeType="1"/>
            </p:cNvSpPr>
            <p:nvPr/>
          </p:nvSpPr>
          <p:spPr bwMode="auto">
            <a:xfrm>
              <a:off x="2139" y="3880"/>
              <a:ext cx="9" cy="1"/>
            </a:xfrm>
            <a:prstGeom prst="line">
              <a:avLst/>
            </a:prstGeom>
            <a:noFill/>
            <a:ln w="3175">
              <a:solidFill>
                <a:srgbClr val="00FF00"/>
              </a:solidFill>
              <a:round/>
              <a:headEnd/>
              <a:tailEnd/>
            </a:ln>
          </p:spPr>
          <p:txBody>
            <a:bodyPr/>
            <a:lstStyle/>
            <a:p>
              <a:endParaRPr lang="en-US"/>
            </a:p>
          </p:txBody>
        </p:sp>
        <p:sp>
          <p:nvSpPr>
            <p:cNvPr id="49581" name="Line 571"/>
            <p:cNvSpPr>
              <a:spLocks noChangeShapeType="1"/>
            </p:cNvSpPr>
            <p:nvPr/>
          </p:nvSpPr>
          <p:spPr bwMode="auto">
            <a:xfrm flipV="1">
              <a:off x="2302" y="3791"/>
              <a:ext cx="1" cy="65"/>
            </a:xfrm>
            <a:prstGeom prst="line">
              <a:avLst/>
            </a:prstGeom>
            <a:noFill/>
            <a:ln w="3175">
              <a:solidFill>
                <a:srgbClr val="00FF00"/>
              </a:solidFill>
              <a:round/>
              <a:headEnd/>
              <a:tailEnd/>
            </a:ln>
          </p:spPr>
          <p:txBody>
            <a:bodyPr/>
            <a:lstStyle/>
            <a:p>
              <a:endParaRPr lang="en-US"/>
            </a:p>
          </p:txBody>
        </p:sp>
        <p:sp>
          <p:nvSpPr>
            <p:cNvPr id="49582" name="Line 572"/>
            <p:cNvSpPr>
              <a:spLocks noChangeShapeType="1"/>
            </p:cNvSpPr>
            <p:nvPr/>
          </p:nvSpPr>
          <p:spPr bwMode="auto">
            <a:xfrm>
              <a:off x="2298" y="3791"/>
              <a:ext cx="9" cy="1"/>
            </a:xfrm>
            <a:prstGeom prst="line">
              <a:avLst/>
            </a:prstGeom>
            <a:noFill/>
            <a:ln w="3175">
              <a:solidFill>
                <a:srgbClr val="00FF00"/>
              </a:solidFill>
              <a:round/>
              <a:headEnd/>
              <a:tailEnd/>
            </a:ln>
          </p:spPr>
          <p:txBody>
            <a:bodyPr/>
            <a:lstStyle/>
            <a:p>
              <a:endParaRPr lang="en-US"/>
            </a:p>
          </p:txBody>
        </p:sp>
        <p:sp>
          <p:nvSpPr>
            <p:cNvPr id="49583" name="Line 573"/>
            <p:cNvSpPr>
              <a:spLocks noChangeShapeType="1"/>
            </p:cNvSpPr>
            <p:nvPr/>
          </p:nvSpPr>
          <p:spPr bwMode="auto">
            <a:xfrm flipV="1">
              <a:off x="2461" y="4021"/>
              <a:ext cx="1" cy="47"/>
            </a:xfrm>
            <a:prstGeom prst="line">
              <a:avLst/>
            </a:prstGeom>
            <a:noFill/>
            <a:ln w="3175">
              <a:solidFill>
                <a:srgbClr val="00FF00"/>
              </a:solidFill>
              <a:round/>
              <a:headEnd/>
              <a:tailEnd/>
            </a:ln>
          </p:spPr>
          <p:txBody>
            <a:bodyPr/>
            <a:lstStyle/>
            <a:p>
              <a:endParaRPr lang="en-US"/>
            </a:p>
          </p:txBody>
        </p:sp>
        <p:sp>
          <p:nvSpPr>
            <p:cNvPr id="49584" name="Line 574"/>
            <p:cNvSpPr>
              <a:spLocks noChangeShapeType="1"/>
            </p:cNvSpPr>
            <p:nvPr/>
          </p:nvSpPr>
          <p:spPr bwMode="auto">
            <a:xfrm>
              <a:off x="2456" y="4021"/>
              <a:ext cx="9" cy="1"/>
            </a:xfrm>
            <a:prstGeom prst="line">
              <a:avLst/>
            </a:prstGeom>
            <a:noFill/>
            <a:ln w="3175">
              <a:solidFill>
                <a:srgbClr val="00FF00"/>
              </a:solidFill>
              <a:round/>
              <a:headEnd/>
              <a:tailEnd/>
            </a:ln>
          </p:spPr>
          <p:txBody>
            <a:bodyPr/>
            <a:lstStyle/>
            <a:p>
              <a:endParaRPr lang="en-US"/>
            </a:p>
          </p:txBody>
        </p:sp>
        <p:sp>
          <p:nvSpPr>
            <p:cNvPr id="49585" name="Line 575"/>
            <p:cNvSpPr>
              <a:spLocks noChangeShapeType="1"/>
            </p:cNvSpPr>
            <p:nvPr/>
          </p:nvSpPr>
          <p:spPr bwMode="auto">
            <a:xfrm flipV="1">
              <a:off x="2619" y="4184"/>
              <a:ext cx="1" cy="48"/>
            </a:xfrm>
            <a:prstGeom prst="line">
              <a:avLst/>
            </a:prstGeom>
            <a:noFill/>
            <a:ln w="3175">
              <a:solidFill>
                <a:srgbClr val="00FF00"/>
              </a:solidFill>
              <a:round/>
              <a:headEnd/>
              <a:tailEnd/>
            </a:ln>
          </p:spPr>
          <p:txBody>
            <a:bodyPr/>
            <a:lstStyle/>
            <a:p>
              <a:endParaRPr lang="en-US"/>
            </a:p>
          </p:txBody>
        </p:sp>
        <p:sp>
          <p:nvSpPr>
            <p:cNvPr id="49586" name="Line 576"/>
            <p:cNvSpPr>
              <a:spLocks noChangeShapeType="1"/>
            </p:cNvSpPr>
            <p:nvPr/>
          </p:nvSpPr>
          <p:spPr bwMode="auto">
            <a:xfrm>
              <a:off x="2615" y="4184"/>
              <a:ext cx="9" cy="1"/>
            </a:xfrm>
            <a:prstGeom prst="line">
              <a:avLst/>
            </a:prstGeom>
            <a:noFill/>
            <a:ln w="3175">
              <a:solidFill>
                <a:srgbClr val="00FF00"/>
              </a:solidFill>
              <a:round/>
              <a:headEnd/>
              <a:tailEnd/>
            </a:ln>
          </p:spPr>
          <p:txBody>
            <a:bodyPr/>
            <a:lstStyle/>
            <a:p>
              <a:endParaRPr lang="en-US"/>
            </a:p>
          </p:txBody>
        </p:sp>
        <p:sp>
          <p:nvSpPr>
            <p:cNvPr id="49587" name="Line 577"/>
            <p:cNvSpPr>
              <a:spLocks noChangeShapeType="1"/>
            </p:cNvSpPr>
            <p:nvPr/>
          </p:nvSpPr>
          <p:spPr bwMode="auto">
            <a:xfrm>
              <a:off x="1508" y="4357"/>
              <a:ext cx="1" cy="10"/>
            </a:xfrm>
            <a:prstGeom prst="line">
              <a:avLst/>
            </a:prstGeom>
            <a:noFill/>
            <a:ln w="3175">
              <a:solidFill>
                <a:srgbClr val="00FF00"/>
              </a:solidFill>
              <a:round/>
              <a:headEnd/>
              <a:tailEnd/>
            </a:ln>
          </p:spPr>
          <p:txBody>
            <a:bodyPr/>
            <a:lstStyle/>
            <a:p>
              <a:endParaRPr lang="en-US"/>
            </a:p>
          </p:txBody>
        </p:sp>
        <p:sp>
          <p:nvSpPr>
            <p:cNvPr id="49588" name="Line 578"/>
            <p:cNvSpPr>
              <a:spLocks noChangeShapeType="1"/>
            </p:cNvSpPr>
            <p:nvPr/>
          </p:nvSpPr>
          <p:spPr bwMode="auto">
            <a:xfrm>
              <a:off x="1504" y="4367"/>
              <a:ext cx="9" cy="1"/>
            </a:xfrm>
            <a:prstGeom prst="line">
              <a:avLst/>
            </a:prstGeom>
            <a:noFill/>
            <a:ln w="3175">
              <a:solidFill>
                <a:srgbClr val="00FF00"/>
              </a:solidFill>
              <a:round/>
              <a:headEnd/>
              <a:tailEnd/>
            </a:ln>
          </p:spPr>
          <p:txBody>
            <a:bodyPr/>
            <a:lstStyle/>
            <a:p>
              <a:endParaRPr lang="en-US"/>
            </a:p>
          </p:txBody>
        </p:sp>
        <p:sp>
          <p:nvSpPr>
            <p:cNvPr id="49589" name="Line 579"/>
            <p:cNvSpPr>
              <a:spLocks noChangeShapeType="1"/>
            </p:cNvSpPr>
            <p:nvPr/>
          </p:nvSpPr>
          <p:spPr bwMode="auto">
            <a:xfrm>
              <a:off x="1667" y="4325"/>
              <a:ext cx="1" cy="10"/>
            </a:xfrm>
            <a:prstGeom prst="line">
              <a:avLst/>
            </a:prstGeom>
            <a:noFill/>
            <a:ln w="3175">
              <a:solidFill>
                <a:srgbClr val="00FF00"/>
              </a:solidFill>
              <a:round/>
              <a:headEnd/>
              <a:tailEnd/>
            </a:ln>
          </p:spPr>
          <p:txBody>
            <a:bodyPr/>
            <a:lstStyle/>
            <a:p>
              <a:endParaRPr lang="en-US"/>
            </a:p>
          </p:txBody>
        </p:sp>
        <p:sp>
          <p:nvSpPr>
            <p:cNvPr id="49590" name="Line 580"/>
            <p:cNvSpPr>
              <a:spLocks noChangeShapeType="1"/>
            </p:cNvSpPr>
            <p:nvPr/>
          </p:nvSpPr>
          <p:spPr bwMode="auto">
            <a:xfrm>
              <a:off x="1663" y="4335"/>
              <a:ext cx="9" cy="1"/>
            </a:xfrm>
            <a:prstGeom prst="line">
              <a:avLst/>
            </a:prstGeom>
            <a:noFill/>
            <a:ln w="3175">
              <a:solidFill>
                <a:srgbClr val="00FF00"/>
              </a:solidFill>
              <a:round/>
              <a:headEnd/>
              <a:tailEnd/>
            </a:ln>
          </p:spPr>
          <p:txBody>
            <a:bodyPr/>
            <a:lstStyle/>
            <a:p>
              <a:endParaRPr lang="en-US"/>
            </a:p>
          </p:txBody>
        </p:sp>
        <p:sp>
          <p:nvSpPr>
            <p:cNvPr id="49591" name="Line 581"/>
            <p:cNvSpPr>
              <a:spLocks noChangeShapeType="1"/>
            </p:cNvSpPr>
            <p:nvPr/>
          </p:nvSpPr>
          <p:spPr bwMode="auto">
            <a:xfrm>
              <a:off x="1826" y="4284"/>
              <a:ext cx="1" cy="30"/>
            </a:xfrm>
            <a:prstGeom prst="line">
              <a:avLst/>
            </a:prstGeom>
            <a:noFill/>
            <a:ln w="3175">
              <a:solidFill>
                <a:srgbClr val="00FF00"/>
              </a:solidFill>
              <a:round/>
              <a:headEnd/>
              <a:tailEnd/>
            </a:ln>
          </p:spPr>
          <p:txBody>
            <a:bodyPr/>
            <a:lstStyle/>
            <a:p>
              <a:endParaRPr lang="en-US"/>
            </a:p>
          </p:txBody>
        </p:sp>
        <p:sp>
          <p:nvSpPr>
            <p:cNvPr id="49592" name="Line 582"/>
            <p:cNvSpPr>
              <a:spLocks noChangeShapeType="1"/>
            </p:cNvSpPr>
            <p:nvPr/>
          </p:nvSpPr>
          <p:spPr bwMode="auto">
            <a:xfrm>
              <a:off x="1821" y="4314"/>
              <a:ext cx="9" cy="1"/>
            </a:xfrm>
            <a:prstGeom prst="line">
              <a:avLst/>
            </a:prstGeom>
            <a:noFill/>
            <a:ln w="3175">
              <a:solidFill>
                <a:srgbClr val="00FF00"/>
              </a:solidFill>
              <a:round/>
              <a:headEnd/>
              <a:tailEnd/>
            </a:ln>
          </p:spPr>
          <p:txBody>
            <a:bodyPr/>
            <a:lstStyle/>
            <a:p>
              <a:endParaRPr lang="en-US"/>
            </a:p>
          </p:txBody>
        </p:sp>
        <p:sp>
          <p:nvSpPr>
            <p:cNvPr id="49593" name="Line 583"/>
            <p:cNvSpPr>
              <a:spLocks noChangeShapeType="1"/>
            </p:cNvSpPr>
            <p:nvPr/>
          </p:nvSpPr>
          <p:spPr bwMode="auto">
            <a:xfrm>
              <a:off x="1984" y="4140"/>
              <a:ext cx="1" cy="50"/>
            </a:xfrm>
            <a:prstGeom prst="line">
              <a:avLst/>
            </a:prstGeom>
            <a:noFill/>
            <a:ln w="3175">
              <a:solidFill>
                <a:srgbClr val="00FF00"/>
              </a:solidFill>
              <a:round/>
              <a:headEnd/>
              <a:tailEnd/>
            </a:ln>
          </p:spPr>
          <p:txBody>
            <a:bodyPr/>
            <a:lstStyle/>
            <a:p>
              <a:endParaRPr lang="en-US"/>
            </a:p>
          </p:txBody>
        </p:sp>
        <p:sp>
          <p:nvSpPr>
            <p:cNvPr id="49594" name="Line 584"/>
            <p:cNvSpPr>
              <a:spLocks noChangeShapeType="1"/>
            </p:cNvSpPr>
            <p:nvPr/>
          </p:nvSpPr>
          <p:spPr bwMode="auto">
            <a:xfrm>
              <a:off x="1980" y="4190"/>
              <a:ext cx="9" cy="1"/>
            </a:xfrm>
            <a:prstGeom prst="line">
              <a:avLst/>
            </a:prstGeom>
            <a:noFill/>
            <a:ln w="3175">
              <a:solidFill>
                <a:srgbClr val="00FF00"/>
              </a:solidFill>
              <a:round/>
              <a:headEnd/>
              <a:tailEnd/>
            </a:ln>
          </p:spPr>
          <p:txBody>
            <a:bodyPr/>
            <a:lstStyle/>
            <a:p>
              <a:endParaRPr lang="en-US"/>
            </a:p>
          </p:txBody>
        </p:sp>
        <p:sp>
          <p:nvSpPr>
            <p:cNvPr id="49595" name="Line 585"/>
            <p:cNvSpPr>
              <a:spLocks noChangeShapeType="1"/>
            </p:cNvSpPr>
            <p:nvPr/>
          </p:nvSpPr>
          <p:spPr bwMode="auto">
            <a:xfrm>
              <a:off x="2143" y="3936"/>
              <a:ext cx="1" cy="57"/>
            </a:xfrm>
            <a:prstGeom prst="line">
              <a:avLst/>
            </a:prstGeom>
            <a:noFill/>
            <a:ln w="3175">
              <a:solidFill>
                <a:srgbClr val="00FF00"/>
              </a:solidFill>
              <a:round/>
              <a:headEnd/>
              <a:tailEnd/>
            </a:ln>
          </p:spPr>
          <p:txBody>
            <a:bodyPr/>
            <a:lstStyle/>
            <a:p>
              <a:endParaRPr lang="en-US"/>
            </a:p>
          </p:txBody>
        </p:sp>
        <p:sp>
          <p:nvSpPr>
            <p:cNvPr id="49596" name="Line 586"/>
            <p:cNvSpPr>
              <a:spLocks noChangeShapeType="1"/>
            </p:cNvSpPr>
            <p:nvPr/>
          </p:nvSpPr>
          <p:spPr bwMode="auto">
            <a:xfrm>
              <a:off x="2139" y="3993"/>
              <a:ext cx="9" cy="1"/>
            </a:xfrm>
            <a:prstGeom prst="line">
              <a:avLst/>
            </a:prstGeom>
            <a:noFill/>
            <a:ln w="3175">
              <a:solidFill>
                <a:srgbClr val="00FF00"/>
              </a:solidFill>
              <a:round/>
              <a:headEnd/>
              <a:tailEnd/>
            </a:ln>
          </p:spPr>
          <p:txBody>
            <a:bodyPr/>
            <a:lstStyle/>
            <a:p>
              <a:endParaRPr lang="en-US"/>
            </a:p>
          </p:txBody>
        </p:sp>
        <p:sp>
          <p:nvSpPr>
            <p:cNvPr id="49597" name="Line 587"/>
            <p:cNvSpPr>
              <a:spLocks noChangeShapeType="1"/>
            </p:cNvSpPr>
            <p:nvPr/>
          </p:nvSpPr>
          <p:spPr bwMode="auto">
            <a:xfrm>
              <a:off x="2302" y="3856"/>
              <a:ext cx="1" cy="65"/>
            </a:xfrm>
            <a:prstGeom prst="line">
              <a:avLst/>
            </a:prstGeom>
            <a:noFill/>
            <a:ln w="3175">
              <a:solidFill>
                <a:srgbClr val="00FF00"/>
              </a:solidFill>
              <a:round/>
              <a:headEnd/>
              <a:tailEnd/>
            </a:ln>
          </p:spPr>
          <p:txBody>
            <a:bodyPr/>
            <a:lstStyle/>
            <a:p>
              <a:endParaRPr lang="en-US"/>
            </a:p>
          </p:txBody>
        </p:sp>
        <p:sp>
          <p:nvSpPr>
            <p:cNvPr id="49598" name="Line 588"/>
            <p:cNvSpPr>
              <a:spLocks noChangeShapeType="1"/>
            </p:cNvSpPr>
            <p:nvPr/>
          </p:nvSpPr>
          <p:spPr bwMode="auto">
            <a:xfrm>
              <a:off x="2298" y="3921"/>
              <a:ext cx="9" cy="1"/>
            </a:xfrm>
            <a:prstGeom prst="line">
              <a:avLst/>
            </a:prstGeom>
            <a:noFill/>
            <a:ln w="3175">
              <a:solidFill>
                <a:srgbClr val="00FF00"/>
              </a:solidFill>
              <a:round/>
              <a:headEnd/>
              <a:tailEnd/>
            </a:ln>
          </p:spPr>
          <p:txBody>
            <a:bodyPr/>
            <a:lstStyle/>
            <a:p>
              <a:endParaRPr lang="en-US"/>
            </a:p>
          </p:txBody>
        </p:sp>
        <p:sp>
          <p:nvSpPr>
            <p:cNvPr id="49599" name="Line 589"/>
            <p:cNvSpPr>
              <a:spLocks noChangeShapeType="1"/>
            </p:cNvSpPr>
            <p:nvPr/>
          </p:nvSpPr>
          <p:spPr bwMode="auto">
            <a:xfrm>
              <a:off x="2461" y="4068"/>
              <a:ext cx="1" cy="48"/>
            </a:xfrm>
            <a:prstGeom prst="line">
              <a:avLst/>
            </a:prstGeom>
            <a:noFill/>
            <a:ln w="3175">
              <a:solidFill>
                <a:srgbClr val="00FF00"/>
              </a:solidFill>
              <a:round/>
              <a:headEnd/>
              <a:tailEnd/>
            </a:ln>
          </p:spPr>
          <p:txBody>
            <a:bodyPr/>
            <a:lstStyle/>
            <a:p>
              <a:endParaRPr lang="en-US"/>
            </a:p>
          </p:txBody>
        </p:sp>
        <p:sp>
          <p:nvSpPr>
            <p:cNvPr id="49600" name="Line 590"/>
            <p:cNvSpPr>
              <a:spLocks noChangeShapeType="1"/>
            </p:cNvSpPr>
            <p:nvPr/>
          </p:nvSpPr>
          <p:spPr bwMode="auto">
            <a:xfrm>
              <a:off x="2456" y="4116"/>
              <a:ext cx="9" cy="1"/>
            </a:xfrm>
            <a:prstGeom prst="line">
              <a:avLst/>
            </a:prstGeom>
            <a:noFill/>
            <a:ln w="3175">
              <a:solidFill>
                <a:srgbClr val="00FF00"/>
              </a:solidFill>
              <a:round/>
              <a:headEnd/>
              <a:tailEnd/>
            </a:ln>
          </p:spPr>
          <p:txBody>
            <a:bodyPr/>
            <a:lstStyle/>
            <a:p>
              <a:endParaRPr lang="en-US"/>
            </a:p>
          </p:txBody>
        </p:sp>
        <p:sp>
          <p:nvSpPr>
            <p:cNvPr id="49601" name="Line 591"/>
            <p:cNvSpPr>
              <a:spLocks noChangeShapeType="1"/>
            </p:cNvSpPr>
            <p:nvPr/>
          </p:nvSpPr>
          <p:spPr bwMode="auto">
            <a:xfrm>
              <a:off x="2619" y="4232"/>
              <a:ext cx="1" cy="48"/>
            </a:xfrm>
            <a:prstGeom prst="line">
              <a:avLst/>
            </a:prstGeom>
            <a:noFill/>
            <a:ln w="3175">
              <a:solidFill>
                <a:srgbClr val="00FF00"/>
              </a:solidFill>
              <a:round/>
              <a:headEnd/>
              <a:tailEnd/>
            </a:ln>
          </p:spPr>
          <p:txBody>
            <a:bodyPr/>
            <a:lstStyle/>
            <a:p>
              <a:endParaRPr lang="en-US"/>
            </a:p>
          </p:txBody>
        </p:sp>
        <p:sp>
          <p:nvSpPr>
            <p:cNvPr id="49602" name="Line 592"/>
            <p:cNvSpPr>
              <a:spLocks noChangeShapeType="1"/>
            </p:cNvSpPr>
            <p:nvPr/>
          </p:nvSpPr>
          <p:spPr bwMode="auto">
            <a:xfrm>
              <a:off x="2615" y="4280"/>
              <a:ext cx="9" cy="1"/>
            </a:xfrm>
            <a:prstGeom prst="line">
              <a:avLst/>
            </a:prstGeom>
            <a:noFill/>
            <a:ln w="3175">
              <a:solidFill>
                <a:srgbClr val="00FF00"/>
              </a:solidFill>
              <a:round/>
              <a:headEnd/>
              <a:tailEnd/>
            </a:ln>
          </p:spPr>
          <p:txBody>
            <a:bodyPr/>
            <a:lstStyle/>
            <a:p>
              <a:endParaRPr lang="en-US"/>
            </a:p>
          </p:txBody>
        </p:sp>
        <p:sp>
          <p:nvSpPr>
            <p:cNvPr id="49603" name="Freeform 593"/>
            <p:cNvSpPr>
              <a:spLocks/>
            </p:cNvSpPr>
            <p:nvPr/>
          </p:nvSpPr>
          <p:spPr bwMode="auto">
            <a:xfrm>
              <a:off x="1508" y="3862"/>
              <a:ext cx="1111" cy="490"/>
            </a:xfrm>
            <a:custGeom>
              <a:avLst/>
              <a:gdLst>
                <a:gd name="T0" fmla="*/ 0 w 3295"/>
                <a:gd name="T1" fmla="*/ 50 h 1029"/>
                <a:gd name="T2" fmla="*/ 6 w 3295"/>
                <a:gd name="T3" fmla="*/ 53 h 1029"/>
                <a:gd name="T4" fmla="*/ 12 w 3295"/>
                <a:gd name="T5" fmla="*/ 40 h 1029"/>
                <a:gd name="T6" fmla="*/ 18 w 3295"/>
                <a:gd name="T7" fmla="*/ 19 h 1029"/>
                <a:gd name="T8" fmla="*/ 24 w 3295"/>
                <a:gd name="T9" fmla="*/ 0 h 1029"/>
                <a:gd name="T10" fmla="*/ 30 w 3295"/>
                <a:gd name="T11" fmla="*/ 3 h 1029"/>
                <a:gd name="T12" fmla="*/ 36 w 3295"/>
                <a:gd name="T13" fmla="*/ 20 h 1029"/>
                <a:gd name="T14" fmla="*/ 42 w 3295"/>
                <a:gd name="T15" fmla="*/ 43 h 1029"/>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29"/>
                <a:gd name="T26" fmla="*/ 3295 w 3295"/>
                <a:gd name="T27" fmla="*/ 1029 h 10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29">
                  <a:moveTo>
                    <a:pt x="0" y="982"/>
                  </a:moveTo>
                  <a:lnTo>
                    <a:pt x="471" y="1029"/>
                  </a:lnTo>
                  <a:lnTo>
                    <a:pt x="941" y="782"/>
                  </a:lnTo>
                  <a:lnTo>
                    <a:pt x="1412" y="375"/>
                  </a:lnTo>
                  <a:lnTo>
                    <a:pt x="1883" y="0"/>
                  </a:lnTo>
                  <a:lnTo>
                    <a:pt x="2354" y="62"/>
                  </a:lnTo>
                  <a:lnTo>
                    <a:pt x="2824" y="388"/>
                  </a:lnTo>
                  <a:lnTo>
                    <a:pt x="3295" y="837"/>
                  </a:lnTo>
                </a:path>
              </a:pathLst>
            </a:custGeom>
            <a:noFill/>
            <a:ln w="3175">
              <a:solidFill>
                <a:srgbClr val="0000FF"/>
              </a:solidFill>
              <a:round/>
              <a:headEnd/>
              <a:tailEnd/>
            </a:ln>
          </p:spPr>
          <p:txBody>
            <a:bodyPr/>
            <a:lstStyle/>
            <a:p>
              <a:endParaRPr lang="en-US"/>
            </a:p>
          </p:txBody>
        </p:sp>
        <p:sp>
          <p:nvSpPr>
            <p:cNvPr id="49604" name="Line 594"/>
            <p:cNvSpPr>
              <a:spLocks noChangeShapeType="1"/>
            </p:cNvSpPr>
            <p:nvPr/>
          </p:nvSpPr>
          <p:spPr bwMode="auto">
            <a:xfrm flipV="1">
              <a:off x="1508" y="4320"/>
              <a:ext cx="1" cy="10"/>
            </a:xfrm>
            <a:prstGeom prst="line">
              <a:avLst/>
            </a:prstGeom>
            <a:noFill/>
            <a:ln w="3175">
              <a:solidFill>
                <a:srgbClr val="0000FF"/>
              </a:solidFill>
              <a:round/>
              <a:headEnd/>
              <a:tailEnd/>
            </a:ln>
          </p:spPr>
          <p:txBody>
            <a:bodyPr/>
            <a:lstStyle/>
            <a:p>
              <a:endParaRPr lang="en-US"/>
            </a:p>
          </p:txBody>
        </p:sp>
        <p:sp>
          <p:nvSpPr>
            <p:cNvPr id="49605" name="Line 595"/>
            <p:cNvSpPr>
              <a:spLocks noChangeShapeType="1"/>
            </p:cNvSpPr>
            <p:nvPr/>
          </p:nvSpPr>
          <p:spPr bwMode="auto">
            <a:xfrm>
              <a:off x="1504" y="4320"/>
              <a:ext cx="9" cy="1"/>
            </a:xfrm>
            <a:prstGeom prst="line">
              <a:avLst/>
            </a:prstGeom>
            <a:noFill/>
            <a:ln w="3175">
              <a:solidFill>
                <a:srgbClr val="0000FF"/>
              </a:solidFill>
              <a:round/>
              <a:headEnd/>
              <a:tailEnd/>
            </a:ln>
          </p:spPr>
          <p:txBody>
            <a:bodyPr/>
            <a:lstStyle/>
            <a:p>
              <a:endParaRPr lang="en-US"/>
            </a:p>
          </p:txBody>
        </p:sp>
        <p:sp>
          <p:nvSpPr>
            <p:cNvPr id="49606" name="Line 596"/>
            <p:cNvSpPr>
              <a:spLocks noChangeShapeType="1"/>
            </p:cNvSpPr>
            <p:nvPr/>
          </p:nvSpPr>
          <p:spPr bwMode="auto">
            <a:xfrm flipV="1">
              <a:off x="1667" y="4343"/>
              <a:ext cx="1" cy="9"/>
            </a:xfrm>
            <a:prstGeom prst="line">
              <a:avLst/>
            </a:prstGeom>
            <a:noFill/>
            <a:ln w="3175">
              <a:solidFill>
                <a:srgbClr val="0000FF"/>
              </a:solidFill>
              <a:round/>
              <a:headEnd/>
              <a:tailEnd/>
            </a:ln>
          </p:spPr>
          <p:txBody>
            <a:bodyPr/>
            <a:lstStyle/>
            <a:p>
              <a:endParaRPr lang="en-US"/>
            </a:p>
          </p:txBody>
        </p:sp>
        <p:sp>
          <p:nvSpPr>
            <p:cNvPr id="49607" name="Line 597"/>
            <p:cNvSpPr>
              <a:spLocks noChangeShapeType="1"/>
            </p:cNvSpPr>
            <p:nvPr/>
          </p:nvSpPr>
          <p:spPr bwMode="auto">
            <a:xfrm>
              <a:off x="1663" y="4343"/>
              <a:ext cx="9" cy="1"/>
            </a:xfrm>
            <a:prstGeom prst="line">
              <a:avLst/>
            </a:prstGeom>
            <a:noFill/>
            <a:ln w="3175">
              <a:solidFill>
                <a:srgbClr val="0000FF"/>
              </a:solidFill>
              <a:round/>
              <a:headEnd/>
              <a:tailEnd/>
            </a:ln>
          </p:spPr>
          <p:txBody>
            <a:bodyPr/>
            <a:lstStyle/>
            <a:p>
              <a:endParaRPr lang="en-US"/>
            </a:p>
          </p:txBody>
        </p:sp>
        <p:sp>
          <p:nvSpPr>
            <p:cNvPr id="49608" name="Line 598"/>
            <p:cNvSpPr>
              <a:spLocks noChangeShapeType="1"/>
            </p:cNvSpPr>
            <p:nvPr/>
          </p:nvSpPr>
          <p:spPr bwMode="auto">
            <a:xfrm flipV="1">
              <a:off x="1826" y="4202"/>
              <a:ext cx="1" cy="33"/>
            </a:xfrm>
            <a:prstGeom prst="line">
              <a:avLst/>
            </a:prstGeom>
            <a:noFill/>
            <a:ln w="3175">
              <a:solidFill>
                <a:srgbClr val="0000FF"/>
              </a:solidFill>
              <a:round/>
              <a:headEnd/>
              <a:tailEnd/>
            </a:ln>
          </p:spPr>
          <p:txBody>
            <a:bodyPr/>
            <a:lstStyle/>
            <a:p>
              <a:endParaRPr lang="en-US"/>
            </a:p>
          </p:txBody>
        </p:sp>
        <p:sp>
          <p:nvSpPr>
            <p:cNvPr id="49609" name="Line 599"/>
            <p:cNvSpPr>
              <a:spLocks noChangeShapeType="1"/>
            </p:cNvSpPr>
            <p:nvPr/>
          </p:nvSpPr>
          <p:spPr bwMode="auto">
            <a:xfrm>
              <a:off x="1821" y="4202"/>
              <a:ext cx="9" cy="1"/>
            </a:xfrm>
            <a:prstGeom prst="line">
              <a:avLst/>
            </a:prstGeom>
            <a:noFill/>
            <a:ln w="3175">
              <a:solidFill>
                <a:srgbClr val="0000FF"/>
              </a:solidFill>
              <a:round/>
              <a:headEnd/>
              <a:tailEnd/>
            </a:ln>
          </p:spPr>
          <p:txBody>
            <a:bodyPr/>
            <a:lstStyle/>
            <a:p>
              <a:endParaRPr lang="en-US"/>
            </a:p>
          </p:txBody>
        </p:sp>
        <p:sp>
          <p:nvSpPr>
            <p:cNvPr id="49610" name="Line 600"/>
            <p:cNvSpPr>
              <a:spLocks noChangeShapeType="1"/>
            </p:cNvSpPr>
            <p:nvPr/>
          </p:nvSpPr>
          <p:spPr bwMode="auto">
            <a:xfrm flipV="1">
              <a:off x="1984" y="3985"/>
              <a:ext cx="1" cy="56"/>
            </a:xfrm>
            <a:prstGeom prst="line">
              <a:avLst/>
            </a:prstGeom>
            <a:noFill/>
            <a:ln w="3175">
              <a:solidFill>
                <a:srgbClr val="0000FF"/>
              </a:solidFill>
              <a:round/>
              <a:headEnd/>
              <a:tailEnd/>
            </a:ln>
          </p:spPr>
          <p:txBody>
            <a:bodyPr/>
            <a:lstStyle/>
            <a:p>
              <a:endParaRPr lang="en-US"/>
            </a:p>
          </p:txBody>
        </p:sp>
        <p:sp>
          <p:nvSpPr>
            <p:cNvPr id="49611" name="Line 601"/>
            <p:cNvSpPr>
              <a:spLocks noChangeShapeType="1"/>
            </p:cNvSpPr>
            <p:nvPr/>
          </p:nvSpPr>
          <p:spPr bwMode="auto">
            <a:xfrm>
              <a:off x="1980" y="3985"/>
              <a:ext cx="9" cy="1"/>
            </a:xfrm>
            <a:prstGeom prst="line">
              <a:avLst/>
            </a:prstGeom>
            <a:noFill/>
            <a:ln w="3175">
              <a:solidFill>
                <a:srgbClr val="0000FF"/>
              </a:solidFill>
              <a:round/>
              <a:headEnd/>
              <a:tailEnd/>
            </a:ln>
          </p:spPr>
          <p:txBody>
            <a:bodyPr/>
            <a:lstStyle/>
            <a:p>
              <a:endParaRPr lang="en-US"/>
            </a:p>
          </p:txBody>
        </p:sp>
        <p:sp>
          <p:nvSpPr>
            <p:cNvPr id="49612" name="Line 602"/>
            <p:cNvSpPr>
              <a:spLocks noChangeShapeType="1"/>
            </p:cNvSpPr>
            <p:nvPr/>
          </p:nvSpPr>
          <p:spPr bwMode="auto">
            <a:xfrm flipV="1">
              <a:off x="2143" y="3795"/>
              <a:ext cx="1" cy="67"/>
            </a:xfrm>
            <a:prstGeom prst="line">
              <a:avLst/>
            </a:prstGeom>
            <a:noFill/>
            <a:ln w="3175">
              <a:solidFill>
                <a:srgbClr val="0000FF"/>
              </a:solidFill>
              <a:round/>
              <a:headEnd/>
              <a:tailEnd/>
            </a:ln>
          </p:spPr>
          <p:txBody>
            <a:bodyPr/>
            <a:lstStyle/>
            <a:p>
              <a:endParaRPr lang="en-US"/>
            </a:p>
          </p:txBody>
        </p:sp>
        <p:sp>
          <p:nvSpPr>
            <p:cNvPr id="49613" name="Line 603"/>
            <p:cNvSpPr>
              <a:spLocks noChangeShapeType="1"/>
            </p:cNvSpPr>
            <p:nvPr/>
          </p:nvSpPr>
          <p:spPr bwMode="auto">
            <a:xfrm>
              <a:off x="2139" y="3795"/>
              <a:ext cx="9" cy="1"/>
            </a:xfrm>
            <a:prstGeom prst="line">
              <a:avLst/>
            </a:prstGeom>
            <a:noFill/>
            <a:ln w="3175">
              <a:solidFill>
                <a:srgbClr val="0000FF"/>
              </a:solidFill>
              <a:round/>
              <a:headEnd/>
              <a:tailEnd/>
            </a:ln>
          </p:spPr>
          <p:txBody>
            <a:bodyPr/>
            <a:lstStyle/>
            <a:p>
              <a:endParaRPr lang="en-US"/>
            </a:p>
          </p:txBody>
        </p:sp>
        <p:sp>
          <p:nvSpPr>
            <p:cNvPr id="49614" name="Line 604"/>
            <p:cNvSpPr>
              <a:spLocks noChangeShapeType="1"/>
            </p:cNvSpPr>
            <p:nvPr/>
          </p:nvSpPr>
          <p:spPr bwMode="auto">
            <a:xfrm flipV="1">
              <a:off x="2302" y="3856"/>
              <a:ext cx="1" cy="36"/>
            </a:xfrm>
            <a:prstGeom prst="line">
              <a:avLst/>
            </a:prstGeom>
            <a:noFill/>
            <a:ln w="3175">
              <a:solidFill>
                <a:srgbClr val="0000FF"/>
              </a:solidFill>
              <a:round/>
              <a:headEnd/>
              <a:tailEnd/>
            </a:ln>
          </p:spPr>
          <p:txBody>
            <a:bodyPr/>
            <a:lstStyle/>
            <a:p>
              <a:endParaRPr lang="en-US"/>
            </a:p>
          </p:txBody>
        </p:sp>
        <p:sp>
          <p:nvSpPr>
            <p:cNvPr id="49615" name="Line 605"/>
            <p:cNvSpPr>
              <a:spLocks noChangeShapeType="1"/>
            </p:cNvSpPr>
            <p:nvPr/>
          </p:nvSpPr>
          <p:spPr bwMode="auto">
            <a:xfrm>
              <a:off x="2298" y="3856"/>
              <a:ext cx="9" cy="1"/>
            </a:xfrm>
            <a:prstGeom prst="line">
              <a:avLst/>
            </a:prstGeom>
            <a:noFill/>
            <a:ln w="3175">
              <a:solidFill>
                <a:srgbClr val="0000FF"/>
              </a:solidFill>
              <a:round/>
              <a:headEnd/>
              <a:tailEnd/>
            </a:ln>
          </p:spPr>
          <p:txBody>
            <a:bodyPr/>
            <a:lstStyle/>
            <a:p>
              <a:endParaRPr lang="en-US"/>
            </a:p>
          </p:txBody>
        </p:sp>
        <p:sp>
          <p:nvSpPr>
            <p:cNvPr id="49616" name="Line 606"/>
            <p:cNvSpPr>
              <a:spLocks noChangeShapeType="1"/>
            </p:cNvSpPr>
            <p:nvPr/>
          </p:nvSpPr>
          <p:spPr bwMode="auto">
            <a:xfrm flipV="1">
              <a:off x="2461" y="4015"/>
              <a:ext cx="1" cy="32"/>
            </a:xfrm>
            <a:prstGeom prst="line">
              <a:avLst/>
            </a:prstGeom>
            <a:noFill/>
            <a:ln w="3175">
              <a:solidFill>
                <a:srgbClr val="0000FF"/>
              </a:solidFill>
              <a:round/>
              <a:headEnd/>
              <a:tailEnd/>
            </a:ln>
          </p:spPr>
          <p:txBody>
            <a:bodyPr/>
            <a:lstStyle/>
            <a:p>
              <a:endParaRPr lang="en-US"/>
            </a:p>
          </p:txBody>
        </p:sp>
        <p:sp>
          <p:nvSpPr>
            <p:cNvPr id="49617" name="Line 607"/>
            <p:cNvSpPr>
              <a:spLocks noChangeShapeType="1"/>
            </p:cNvSpPr>
            <p:nvPr/>
          </p:nvSpPr>
          <p:spPr bwMode="auto">
            <a:xfrm>
              <a:off x="2456" y="4015"/>
              <a:ext cx="9" cy="1"/>
            </a:xfrm>
            <a:prstGeom prst="line">
              <a:avLst/>
            </a:prstGeom>
            <a:noFill/>
            <a:ln w="3175">
              <a:solidFill>
                <a:srgbClr val="0000FF"/>
              </a:solidFill>
              <a:round/>
              <a:headEnd/>
              <a:tailEnd/>
            </a:ln>
          </p:spPr>
          <p:txBody>
            <a:bodyPr/>
            <a:lstStyle/>
            <a:p>
              <a:endParaRPr lang="en-US"/>
            </a:p>
          </p:txBody>
        </p:sp>
        <p:sp>
          <p:nvSpPr>
            <p:cNvPr id="49618" name="Line 608"/>
            <p:cNvSpPr>
              <a:spLocks noChangeShapeType="1"/>
            </p:cNvSpPr>
            <p:nvPr/>
          </p:nvSpPr>
          <p:spPr bwMode="auto">
            <a:xfrm flipV="1">
              <a:off x="2619" y="4227"/>
              <a:ext cx="1" cy="34"/>
            </a:xfrm>
            <a:prstGeom prst="line">
              <a:avLst/>
            </a:prstGeom>
            <a:noFill/>
            <a:ln w="3175">
              <a:solidFill>
                <a:srgbClr val="0000FF"/>
              </a:solidFill>
              <a:round/>
              <a:headEnd/>
              <a:tailEnd/>
            </a:ln>
          </p:spPr>
          <p:txBody>
            <a:bodyPr/>
            <a:lstStyle/>
            <a:p>
              <a:endParaRPr lang="en-US"/>
            </a:p>
          </p:txBody>
        </p:sp>
        <p:sp>
          <p:nvSpPr>
            <p:cNvPr id="49619" name="Line 609"/>
            <p:cNvSpPr>
              <a:spLocks noChangeShapeType="1"/>
            </p:cNvSpPr>
            <p:nvPr/>
          </p:nvSpPr>
          <p:spPr bwMode="auto">
            <a:xfrm>
              <a:off x="2615" y="4227"/>
              <a:ext cx="9" cy="1"/>
            </a:xfrm>
            <a:prstGeom prst="line">
              <a:avLst/>
            </a:prstGeom>
            <a:noFill/>
            <a:ln w="3175">
              <a:solidFill>
                <a:srgbClr val="0000FF"/>
              </a:solidFill>
              <a:round/>
              <a:headEnd/>
              <a:tailEnd/>
            </a:ln>
          </p:spPr>
          <p:txBody>
            <a:bodyPr/>
            <a:lstStyle/>
            <a:p>
              <a:endParaRPr lang="en-US"/>
            </a:p>
          </p:txBody>
        </p:sp>
        <p:sp>
          <p:nvSpPr>
            <p:cNvPr id="49620" name="Line 610"/>
            <p:cNvSpPr>
              <a:spLocks noChangeShapeType="1"/>
            </p:cNvSpPr>
            <p:nvPr/>
          </p:nvSpPr>
          <p:spPr bwMode="auto">
            <a:xfrm>
              <a:off x="1508" y="4330"/>
              <a:ext cx="1" cy="9"/>
            </a:xfrm>
            <a:prstGeom prst="line">
              <a:avLst/>
            </a:prstGeom>
            <a:noFill/>
            <a:ln w="3175">
              <a:solidFill>
                <a:srgbClr val="0000FF"/>
              </a:solidFill>
              <a:round/>
              <a:headEnd/>
              <a:tailEnd/>
            </a:ln>
          </p:spPr>
          <p:txBody>
            <a:bodyPr/>
            <a:lstStyle/>
            <a:p>
              <a:endParaRPr lang="en-US"/>
            </a:p>
          </p:txBody>
        </p:sp>
        <p:sp>
          <p:nvSpPr>
            <p:cNvPr id="49621" name="Line 611"/>
            <p:cNvSpPr>
              <a:spLocks noChangeShapeType="1"/>
            </p:cNvSpPr>
            <p:nvPr/>
          </p:nvSpPr>
          <p:spPr bwMode="auto">
            <a:xfrm>
              <a:off x="1504" y="4339"/>
              <a:ext cx="9" cy="1"/>
            </a:xfrm>
            <a:prstGeom prst="line">
              <a:avLst/>
            </a:prstGeom>
            <a:noFill/>
            <a:ln w="3175">
              <a:solidFill>
                <a:srgbClr val="0000FF"/>
              </a:solidFill>
              <a:round/>
              <a:headEnd/>
              <a:tailEnd/>
            </a:ln>
          </p:spPr>
          <p:txBody>
            <a:bodyPr/>
            <a:lstStyle/>
            <a:p>
              <a:endParaRPr lang="en-US"/>
            </a:p>
          </p:txBody>
        </p:sp>
        <p:sp>
          <p:nvSpPr>
            <p:cNvPr id="49622" name="Line 612"/>
            <p:cNvSpPr>
              <a:spLocks noChangeShapeType="1"/>
            </p:cNvSpPr>
            <p:nvPr/>
          </p:nvSpPr>
          <p:spPr bwMode="auto">
            <a:xfrm>
              <a:off x="1667" y="4352"/>
              <a:ext cx="1" cy="10"/>
            </a:xfrm>
            <a:prstGeom prst="line">
              <a:avLst/>
            </a:prstGeom>
            <a:noFill/>
            <a:ln w="3175">
              <a:solidFill>
                <a:srgbClr val="0000FF"/>
              </a:solidFill>
              <a:round/>
              <a:headEnd/>
              <a:tailEnd/>
            </a:ln>
          </p:spPr>
          <p:txBody>
            <a:bodyPr/>
            <a:lstStyle/>
            <a:p>
              <a:endParaRPr lang="en-US"/>
            </a:p>
          </p:txBody>
        </p:sp>
        <p:sp>
          <p:nvSpPr>
            <p:cNvPr id="49623" name="Line 613"/>
            <p:cNvSpPr>
              <a:spLocks noChangeShapeType="1"/>
            </p:cNvSpPr>
            <p:nvPr/>
          </p:nvSpPr>
          <p:spPr bwMode="auto">
            <a:xfrm>
              <a:off x="1663" y="4362"/>
              <a:ext cx="9" cy="1"/>
            </a:xfrm>
            <a:prstGeom prst="line">
              <a:avLst/>
            </a:prstGeom>
            <a:noFill/>
            <a:ln w="3175">
              <a:solidFill>
                <a:srgbClr val="0000FF"/>
              </a:solidFill>
              <a:round/>
              <a:headEnd/>
              <a:tailEnd/>
            </a:ln>
          </p:spPr>
          <p:txBody>
            <a:bodyPr/>
            <a:lstStyle/>
            <a:p>
              <a:endParaRPr lang="en-US"/>
            </a:p>
          </p:txBody>
        </p:sp>
        <p:sp>
          <p:nvSpPr>
            <p:cNvPr id="49624" name="Line 614"/>
            <p:cNvSpPr>
              <a:spLocks noChangeShapeType="1"/>
            </p:cNvSpPr>
            <p:nvPr/>
          </p:nvSpPr>
          <p:spPr bwMode="auto">
            <a:xfrm>
              <a:off x="1826" y="4235"/>
              <a:ext cx="1" cy="33"/>
            </a:xfrm>
            <a:prstGeom prst="line">
              <a:avLst/>
            </a:prstGeom>
            <a:noFill/>
            <a:ln w="3175">
              <a:solidFill>
                <a:srgbClr val="0000FF"/>
              </a:solidFill>
              <a:round/>
              <a:headEnd/>
              <a:tailEnd/>
            </a:ln>
          </p:spPr>
          <p:txBody>
            <a:bodyPr/>
            <a:lstStyle/>
            <a:p>
              <a:endParaRPr lang="en-US"/>
            </a:p>
          </p:txBody>
        </p:sp>
        <p:sp>
          <p:nvSpPr>
            <p:cNvPr id="49625" name="Line 615"/>
            <p:cNvSpPr>
              <a:spLocks noChangeShapeType="1"/>
            </p:cNvSpPr>
            <p:nvPr/>
          </p:nvSpPr>
          <p:spPr bwMode="auto">
            <a:xfrm>
              <a:off x="1821" y="4268"/>
              <a:ext cx="9" cy="1"/>
            </a:xfrm>
            <a:prstGeom prst="line">
              <a:avLst/>
            </a:prstGeom>
            <a:noFill/>
            <a:ln w="3175">
              <a:solidFill>
                <a:srgbClr val="0000FF"/>
              </a:solidFill>
              <a:round/>
              <a:headEnd/>
              <a:tailEnd/>
            </a:ln>
          </p:spPr>
          <p:txBody>
            <a:bodyPr/>
            <a:lstStyle/>
            <a:p>
              <a:endParaRPr lang="en-US"/>
            </a:p>
          </p:txBody>
        </p:sp>
        <p:sp>
          <p:nvSpPr>
            <p:cNvPr id="49626" name="Line 616"/>
            <p:cNvSpPr>
              <a:spLocks noChangeShapeType="1"/>
            </p:cNvSpPr>
            <p:nvPr/>
          </p:nvSpPr>
          <p:spPr bwMode="auto">
            <a:xfrm>
              <a:off x="1984" y="4041"/>
              <a:ext cx="1" cy="55"/>
            </a:xfrm>
            <a:prstGeom prst="line">
              <a:avLst/>
            </a:prstGeom>
            <a:noFill/>
            <a:ln w="3175">
              <a:solidFill>
                <a:srgbClr val="0000FF"/>
              </a:solidFill>
              <a:round/>
              <a:headEnd/>
              <a:tailEnd/>
            </a:ln>
          </p:spPr>
          <p:txBody>
            <a:bodyPr/>
            <a:lstStyle/>
            <a:p>
              <a:endParaRPr lang="en-US"/>
            </a:p>
          </p:txBody>
        </p:sp>
        <p:sp>
          <p:nvSpPr>
            <p:cNvPr id="49627" name="Line 617"/>
            <p:cNvSpPr>
              <a:spLocks noChangeShapeType="1"/>
            </p:cNvSpPr>
            <p:nvPr/>
          </p:nvSpPr>
          <p:spPr bwMode="auto">
            <a:xfrm>
              <a:off x="1980" y="4096"/>
              <a:ext cx="9" cy="1"/>
            </a:xfrm>
            <a:prstGeom prst="line">
              <a:avLst/>
            </a:prstGeom>
            <a:noFill/>
            <a:ln w="3175">
              <a:solidFill>
                <a:srgbClr val="0000FF"/>
              </a:solidFill>
              <a:round/>
              <a:headEnd/>
              <a:tailEnd/>
            </a:ln>
          </p:spPr>
          <p:txBody>
            <a:bodyPr/>
            <a:lstStyle/>
            <a:p>
              <a:endParaRPr lang="en-US"/>
            </a:p>
          </p:txBody>
        </p:sp>
        <p:sp>
          <p:nvSpPr>
            <p:cNvPr id="49628" name="Line 618"/>
            <p:cNvSpPr>
              <a:spLocks noChangeShapeType="1"/>
            </p:cNvSpPr>
            <p:nvPr/>
          </p:nvSpPr>
          <p:spPr bwMode="auto">
            <a:xfrm>
              <a:off x="2143" y="3862"/>
              <a:ext cx="1" cy="67"/>
            </a:xfrm>
            <a:prstGeom prst="line">
              <a:avLst/>
            </a:prstGeom>
            <a:noFill/>
            <a:ln w="3175">
              <a:solidFill>
                <a:srgbClr val="0000FF"/>
              </a:solidFill>
              <a:round/>
              <a:headEnd/>
              <a:tailEnd/>
            </a:ln>
          </p:spPr>
          <p:txBody>
            <a:bodyPr/>
            <a:lstStyle/>
            <a:p>
              <a:endParaRPr lang="en-US"/>
            </a:p>
          </p:txBody>
        </p:sp>
        <p:sp>
          <p:nvSpPr>
            <p:cNvPr id="49629" name="Line 619"/>
            <p:cNvSpPr>
              <a:spLocks noChangeShapeType="1"/>
            </p:cNvSpPr>
            <p:nvPr/>
          </p:nvSpPr>
          <p:spPr bwMode="auto">
            <a:xfrm>
              <a:off x="2139" y="3929"/>
              <a:ext cx="9" cy="1"/>
            </a:xfrm>
            <a:prstGeom prst="line">
              <a:avLst/>
            </a:prstGeom>
            <a:noFill/>
            <a:ln w="3175">
              <a:solidFill>
                <a:srgbClr val="0000FF"/>
              </a:solidFill>
              <a:round/>
              <a:headEnd/>
              <a:tailEnd/>
            </a:ln>
          </p:spPr>
          <p:txBody>
            <a:bodyPr/>
            <a:lstStyle/>
            <a:p>
              <a:endParaRPr lang="en-US"/>
            </a:p>
          </p:txBody>
        </p:sp>
        <p:sp>
          <p:nvSpPr>
            <p:cNvPr id="49630" name="Line 620"/>
            <p:cNvSpPr>
              <a:spLocks noChangeShapeType="1"/>
            </p:cNvSpPr>
            <p:nvPr/>
          </p:nvSpPr>
          <p:spPr bwMode="auto">
            <a:xfrm>
              <a:off x="2302" y="3892"/>
              <a:ext cx="1" cy="36"/>
            </a:xfrm>
            <a:prstGeom prst="line">
              <a:avLst/>
            </a:prstGeom>
            <a:noFill/>
            <a:ln w="3175">
              <a:solidFill>
                <a:srgbClr val="0000FF"/>
              </a:solidFill>
              <a:round/>
              <a:headEnd/>
              <a:tailEnd/>
            </a:ln>
          </p:spPr>
          <p:txBody>
            <a:bodyPr/>
            <a:lstStyle/>
            <a:p>
              <a:endParaRPr lang="en-US"/>
            </a:p>
          </p:txBody>
        </p:sp>
        <p:sp>
          <p:nvSpPr>
            <p:cNvPr id="49631" name="Line 621"/>
            <p:cNvSpPr>
              <a:spLocks noChangeShapeType="1"/>
            </p:cNvSpPr>
            <p:nvPr/>
          </p:nvSpPr>
          <p:spPr bwMode="auto">
            <a:xfrm>
              <a:off x="2298" y="3928"/>
              <a:ext cx="9" cy="1"/>
            </a:xfrm>
            <a:prstGeom prst="line">
              <a:avLst/>
            </a:prstGeom>
            <a:noFill/>
            <a:ln w="3175">
              <a:solidFill>
                <a:srgbClr val="0000FF"/>
              </a:solidFill>
              <a:round/>
              <a:headEnd/>
              <a:tailEnd/>
            </a:ln>
          </p:spPr>
          <p:txBody>
            <a:bodyPr/>
            <a:lstStyle/>
            <a:p>
              <a:endParaRPr lang="en-US"/>
            </a:p>
          </p:txBody>
        </p:sp>
        <p:sp>
          <p:nvSpPr>
            <p:cNvPr id="49632" name="Line 622"/>
            <p:cNvSpPr>
              <a:spLocks noChangeShapeType="1"/>
            </p:cNvSpPr>
            <p:nvPr/>
          </p:nvSpPr>
          <p:spPr bwMode="auto">
            <a:xfrm>
              <a:off x="2461" y="4047"/>
              <a:ext cx="1" cy="31"/>
            </a:xfrm>
            <a:prstGeom prst="line">
              <a:avLst/>
            </a:prstGeom>
            <a:noFill/>
            <a:ln w="3175">
              <a:solidFill>
                <a:srgbClr val="0000FF"/>
              </a:solidFill>
              <a:round/>
              <a:headEnd/>
              <a:tailEnd/>
            </a:ln>
          </p:spPr>
          <p:txBody>
            <a:bodyPr/>
            <a:lstStyle/>
            <a:p>
              <a:endParaRPr lang="en-US"/>
            </a:p>
          </p:txBody>
        </p:sp>
        <p:sp>
          <p:nvSpPr>
            <p:cNvPr id="49633" name="Line 623"/>
            <p:cNvSpPr>
              <a:spLocks noChangeShapeType="1"/>
            </p:cNvSpPr>
            <p:nvPr/>
          </p:nvSpPr>
          <p:spPr bwMode="auto">
            <a:xfrm>
              <a:off x="2456" y="4078"/>
              <a:ext cx="9" cy="1"/>
            </a:xfrm>
            <a:prstGeom prst="line">
              <a:avLst/>
            </a:prstGeom>
            <a:noFill/>
            <a:ln w="3175">
              <a:solidFill>
                <a:srgbClr val="0000FF"/>
              </a:solidFill>
              <a:round/>
              <a:headEnd/>
              <a:tailEnd/>
            </a:ln>
          </p:spPr>
          <p:txBody>
            <a:bodyPr/>
            <a:lstStyle/>
            <a:p>
              <a:endParaRPr lang="en-US"/>
            </a:p>
          </p:txBody>
        </p:sp>
        <p:sp>
          <p:nvSpPr>
            <p:cNvPr id="49634" name="Line 624"/>
            <p:cNvSpPr>
              <a:spLocks noChangeShapeType="1"/>
            </p:cNvSpPr>
            <p:nvPr/>
          </p:nvSpPr>
          <p:spPr bwMode="auto">
            <a:xfrm>
              <a:off x="2619" y="4261"/>
              <a:ext cx="1" cy="34"/>
            </a:xfrm>
            <a:prstGeom prst="line">
              <a:avLst/>
            </a:prstGeom>
            <a:noFill/>
            <a:ln w="3175">
              <a:solidFill>
                <a:srgbClr val="0000FF"/>
              </a:solidFill>
              <a:round/>
              <a:headEnd/>
              <a:tailEnd/>
            </a:ln>
          </p:spPr>
          <p:txBody>
            <a:bodyPr/>
            <a:lstStyle/>
            <a:p>
              <a:endParaRPr lang="en-US"/>
            </a:p>
          </p:txBody>
        </p:sp>
        <p:sp>
          <p:nvSpPr>
            <p:cNvPr id="49635" name="Line 625"/>
            <p:cNvSpPr>
              <a:spLocks noChangeShapeType="1"/>
            </p:cNvSpPr>
            <p:nvPr/>
          </p:nvSpPr>
          <p:spPr bwMode="auto">
            <a:xfrm>
              <a:off x="2615" y="4295"/>
              <a:ext cx="9" cy="1"/>
            </a:xfrm>
            <a:prstGeom prst="line">
              <a:avLst/>
            </a:prstGeom>
            <a:noFill/>
            <a:ln w="3175">
              <a:solidFill>
                <a:srgbClr val="0000FF"/>
              </a:solidFill>
              <a:round/>
              <a:headEnd/>
              <a:tailEnd/>
            </a:ln>
          </p:spPr>
          <p:txBody>
            <a:bodyPr/>
            <a:lstStyle/>
            <a:p>
              <a:endParaRPr lang="en-US"/>
            </a:p>
          </p:txBody>
        </p:sp>
        <p:sp>
          <p:nvSpPr>
            <p:cNvPr id="49636" name="Oval 626"/>
            <p:cNvSpPr>
              <a:spLocks noChangeArrowheads="1"/>
            </p:cNvSpPr>
            <p:nvPr/>
          </p:nvSpPr>
          <p:spPr bwMode="auto">
            <a:xfrm>
              <a:off x="1504" y="4329"/>
              <a:ext cx="9" cy="13"/>
            </a:xfrm>
            <a:prstGeom prst="ellipse">
              <a:avLst/>
            </a:prstGeom>
            <a:solidFill>
              <a:srgbClr val="FF0000"/>
            </a:solidFill>
            <a:ln w="3175">
              <a:solidFill>
                <a:srgbClr val="FF0000"/>
              </a:solidFill>
              <a:round/>
              <a:headEnd/>
              <a:tailEnd/>
            </a:ln>
          </p:spPr>
          <p:txBody>
            <a:bodyPr/>
            <a:lstStyle/>
            <a:p>
              <a:endParaRPr lang="en-US"/>
            </a:p>
          </p:txBody>
        </p:sp>
        <p:sp>
          <p:nvSpPr>
            <p:cNvPr id="49637" name="Oval 627"/>
            <p:cNvSpPr>
              <a:spLocks noChangeArrowheads="1"/>
            </p:cNvSpPr>
            <p:nvPr/>
          </p:nvSpPr>
          <p:spPr bwMode="auto">
            <a:xfrm>
              <a:off x="1663" y="4340"/>
              <a:ext cx="8" cy="13"/>
            </a:xfrm>
            <a:prstGeom prst="ellipse">
              <a:avLst/>
            </a:prstGeom>
            <a:solidFill>
              <a:srgbClr val="FF0000"/>
            </a:solidFill>
            <a:ln w="3175">
              <a:solidFill>
                <a:srgbClr val="FF0000"/>
              </a:solidFill>
              <a:round/>
              <a:headEnd/>
              <a:tailEnd/>
            </a:ln>
          </p:spPr>
          <p:txBody>
            <a:bodyPr/>
            <a:lstStyle/>
            <a:p>
              <a:endParaRPr lang="en-US"/>
            </a:p>
          </p:txBody>
        </p:sp>
        <p:sp>
          <p:nvSpPr>
            <p:cNvPr id="49638" name="Oval 628"/>
            <p:cNvSpPr>
              <a:spLocks noChangeArrowheads="1"/>
            </p:cNvSpPr>
            <p:nvPr/>
          </p:nvSpPr>
          <p:spPr bwMode="auto">
            <a:xfrm>
              <a:off x="1821" y="4248"/>
              <a:ext cx="9" cy="13"/>
            </a:xfrm>
            <a:prstGeom prst="ellipse">
              <a:avLst/>
            </a:prstGeom>
            <a:solidFill>
              <a:srgbClr val="FF0000"/>
            </a:solidFill>
            <a:ln w="3175">
              <a:solidFill>
                <a:srgbClr val="FF0000"/>
              </a:solidFill>
              <a:round/>
              <a:headEnd/>
              <a:tailEnd/>
            </a:ln>
          </p:spPr>
          <p:txBody>
            <a:bodyPr/>
            <a:lstStyle/>
            <a:p>
              <a:endParaRPr lang="en-US"/>
            </a:p>
          </p:txBody>
        </p:sp>
        <p:sp>
          <p:nvSpPr>
            <p:cNvPr id="49639" name="Oval 629"/>
            <p:cNvSpPr>
              <a:spLocks noChangeArrowheads="1"/>
            </p:cNvSpPr>
            <p:nvPr/>
          </p:nvSpPr>
          <p:spPr bwMode="auto">
            <a:xfrm>
              <a:off x="1980" y="4092"/>
              <a:ext cx="9" cy="12"/>
            </a:xfrm>
            <a:prstGeom prst="ellipse">
              <a:avLst/>
            </a:prstGeom>
            <a:solidFill>
              <a:srgbClr val="FF0000"/>
            </a:solidFill>
            <a:ln w="3175">
              <a:solidFill>
                <a:srgbClr val="FF0000"/>
              </a:solidFill>
              <a:round/>
              <a:headEnd/>
              <a:tailEnd/>
            </a:ln>
          </p:spPr>
          <p:txBody>
            <a:bodyPr/>
            <a:lstStyle/>
            <a:p>
              <a:endParaRPr lang="en-US"/>
            </a:p>
          </p:txBody>
        </p:sp>
        <p:sp>
          <p:nvSpPr>
            <p:cNvPr id="49640" name="Oval 630"/>
            <p:cNvSpPr>
              <a:spLocks noChangeArrowheads="1"/>
            </p:cNvSpPr>
            <p:nvPr/>
          </p:nvSpPr>
          <p:spPr bwMode="auto">
            <a:xfrm>
              <a:off x="2139" y="3925"/>
              <a:ext cx="9" cy="12"/>
            </a:xfrm>
            <a:prstGeom prst="ellipse">
              <a:avLst/>
            </a:prstGeom>
            <a:solidFill>
              <a:srgbClr val="FF0000"/>
            </a:solidFill>
            <a:ln w="3175">
              <a:solidFill>
                <a:srgbClr val="FF0000"/>
              </a:solidFill>
              <a:round/>
              <a:headEnd/>
              <a:tailEnd/>
            </a:ln>
          </p:spPr>
          <p:txBody>
            <a:bodyPr/>
            <a:lstStyle/>
            <a:p>
              <a:endParaRPr lang="en-US"/>
            </a:p>
          </p:txBody>
        </p:sp>
        <p:sp>
          <p:nvSpPr>
            <p:cNvPr id="49641" name="Oval 631"/>
            <p:cNvSpPr>
              <a:spLocks noChangeArrowheads="1"/>
            </p:cNvSpPr>
            <p:nvPr/>
          </p:nvSpPr>
          <p:spPr bwMode="auto">
            <a:xfrm>
              <a:off x="2298" y="3884"/>
              <a:ext cx="8" cy="12"/>
            </a:xfrm>
            <a:prstGeom prst="ellipse">
              <a:avLst/>
            </a:prstGeom>
            <a:solidFill>
              <a:srgbClr val="FF0000"/>
            </a:solidFill>
            <a:ln w="3175">
              <a:solidFill>
                <a:srgbClr val="FF0000"/>
              </a:solidFill>
              <a:round/>
              <a:headEnd/>
              <a:tailEnd/>
            </a:ln>
          </p:spPr>
          <p:txBody>
            <a:bodyPr/>
            <a:lstStyle/>
            <a:p>
              <a:endParaRPr lang="en-US"/>
            </a:p>
          </p:txBody>
        </p:sp>
        <p:sp>
          <p:nvSpPr>
            <p:cNvPr id="49642" name="Oval 632"/>
            <p:cNvSpPr>
              <a:spLocks noChangeArrowheads="1"/>
            </p:cNvSpPr>
            <p:nvPr/>
          </p:nvSpPr>
          <p:spPr bwMode="auto">
            <a:xfrm>
              <a:off x="2456" y="3983"/>
              <a:ext cx="9" cy="12"/>
            </a:xfrm>
            <a:prstGeom prst="ellipse">
              <a:avLst/>
            </a:prstGeom>
            <a:solidFill>
              <a:srgbClr val="FF0000"/>
            </a:solidFill>
            <a:ln w="3175">
              <a:solidFill>
                <a:srgbClr val="FF0000"/>
              </a:solidFill>
              <a:round/>
              <a:headEnd/>
              <a:tailEnd/>
            </a:ln>
          </p:spPr>
          <p:txBody>
            <a:bodyPr/>
            <a:lstStyle/>
            <a:p>
              <a:endParaRPr lang="en-US"/>
            </a:p>
          </p:txBody>
        </p:sp>
        <p:sp>
          <p:nvSpPr>
            <p:cNvPr id="49643" name="Oval 633"/>
            <p:cNvSpPr>
              <a:spLocks noChangeArrowheads="1"/>
            </p:cNvSpPr>
            <p:nvPr/>
          </p:nvSpPr>
          <p:spPr bwMode="auto">
            <a:xfrm>
              <a:off x="2615" y="4155"/>
              <a:ext cx="9" cy="12"/>
            </a:xfrm>
            <a:prstGeom prst="ellipse">
              <a:avLst/>
            </a:prstGeom>
            <a:solidFill>
              <a:srgbClr val="FF0000"/>
            </a:solidFill>
            <a:ln w="3175">
              <a:solidFill>
                <a:srgbClr val="FF0000"/>
              </a:solidFill>
              <a:round/>
              <a:headEnd/>
              <a:tailEnd/>
            </a:ln>
          </p:spPr>
          <p:txBody>
            <a:bodyPr/>
            <a:lstStyle/>
            <a:p>
              <a:endParaRPr lang="en-US"/>
            </a:p>
          </p:txBody>
        </p:sp>
        <p:sp>
          <p:nvSpPr>
            <p:cNvPr id="49644" name="Oval 634"/>
            <p:cNvSpPr>
              <a:spLocks noChangeArrowheads="1"/>
            </p:cNvSpPr>
            <p:nvPr/>
          </p:nvSpPr>
          <p:spPr bwMode="auto">
            <a:xfrm>
              <a:off x="1504" y="4351"/>
              <a:ext cx="9" cy="12"/>
            </a:xfrm>
            <a:prstGeom prst="ellipse">
              <a:avLst/>
            </a:prstGeom>
            <a:solidFill>
              <a:srgbClr val="00FF00"/>
            </a:solidFill>
            <a:ln w="3175">
              <a:solidFill>
                <a:srgbClr val="00FF00"/>
              </a:solidFill>
              <a:round/>
              <a:headEnd/>
              <a:tailEnd/>
            </a:ln>
          </p:spPr>
          <p:txBody>
            <a:bodyPr/>
            <a:lstStyle/>
            <a:p>
              <a:endParaRPr lang="en-US"/>
            </a:p>
          </p:txBody>
        </p:sp>
        <p:sp>
          <p:nvSpPr>
            <p:cNvPr id="49645" name="Oval 635"/>
            <p:cNvSpPr>
              <a:spLocks noChangeArrowheads="1"/>
            </p:cNvSpPr>
            <p:nvPr/>
          </p:nvSpPr>
          <p:spPr bwMode="auto">
            <a:xfrm>
              <a:off x="1663" y="4319"/>
              <a:ext cx="8" cy="12"/>
            </a:xfrm>
            <a:prstGeom prst="ellipse">
              <a:avLst/>
            </a:prstGeom>
            <a:solidFill>
              <a:srgbClr val="00FF00"/>
            </a:solidFill>
            <a:ln w="3175">
              <a:solidFill>
                <a:srgbClr val="00FF00"/>
              </a:solidFill>
              <a:round/>
              <a:headEnd/>
              <a:tailEnd/>
            </a:ln>
          </p:spPr>
          <p:txBody>
            <a:bodyPr/>
            <a:lstStyle/>
            <a:p>
              <a:endParaRPr lang="en-US"/>
            </a:p>
          </p:txBody>
        </p:sp>
        <p:sp>
          <p:nvSpPr>
            <p:cNvPr id="49646" name="Oval 636"/>
            <p:cNvSpPr>
              <a:spLocks noChangeArrowheads="1"/>
            </p:cNvSpPr>
            <p:nvPr/>
          </p:nvSpPr>
          <p:spPr bwMode="auto">
            <a:xfrm>
              <a:off x="1821" y="4278"/>
              <a:ext cx="9" cy="12"/>
            </a:xfrm>
            <a:prstGeom prst="ellipse">
              <a:avLst/>
            </a:prstGeom>
            <a:solidFill>
              <a:srgbClr val="00FF00"/>
            </a:solidFill>
            <a:ln w="3175">
              <a:solidFill>
                <a:srgbClr val="00FF00"/>
              </a:solidFill>
              <a:round/>
              <a:headEnd/>
              <a:tailEnd/>
            </a:ln>
          </p:spPr>
          <p:txBody>
            <a:bodyPr/>
            <a:lstStyle/>
            <a:p>
              <a:endParaRPr lang="en-US"/>
            </a:p>
          </p:txBody>
        </p:sp>
        <p:sp>
          <p:nvSpPr>
            <p:cNvPr id="49647" name="Oval 637"/>
            <p:cNvSpPr>
              <a:spLocks noChangeArrowheads="1"/>
            </p:cNvSpPr>
            <p:nvPr/>
          </p:nvSpPr>
          <p:spPr bwMode="auto">
            <a:xfrm>
              <a:off x="1980" y="4134"/>
              <a:ext cx="9" cy="12"/>
            </a:xfrm>
            <a:prstGeom prst="ellipse">
              <a:avLst/>
            </a:prstGeom>
            <a:solidFill>
              <a:srgbClr val="00FF00"/>
            </a:solidFill>
            <a:ln w="3175">
              <a:solidFill>
                <a:srgbClr val="00FF00"/>
              </a:solidFill>
              <a:round/>
              <a:headEnd/>
              <a:tailEnd/>
            </a:ln>
          </p:spPr>
          <p:txBody>
            <a:bodyPr/>
            <a:lstStyle/>
            <a:p>
              <a:endParaRPr lang="en-US"/>
            </a:p>
          </p:txBody>
        </p:sp>
        <p:sp>
          <p:nvSpPr>
            <p:cNvPr id="49648" name="Oval 638"/>
            <p:cNvSpPr>
              <a:spLocks noChangeArrowheads="1"/>
            </p:cNvSpPr>
            <p:nvPr/>
          </p:nvSpPr>
          <p:spPr bwMode="auto">
            <a:xfrm>
              <a:off x="2139" y="3930"/>
              <a:ext cx="9" cy="13"/>
            </a:xfrm>
            <a:prstGeom prst="ellipse">
              <a:avLst/>
            </a:prstGeom>
            <a:solidFill>
              <a:srgbClr val="00FF00"/>
            </a:solidFill>
            <a:ln w="3175">
              <a:solidFill>
                <a:srgbClr val="00FF00"/>
              </a:solidFill>
              <a:round/>
              <a:headEnd/>
              <a:tailEnd/>
            </a:ln>
          </p:spPr>
          <p:txBody>
            <a:bodyPr/>
            <a:lstStyle/>
            <a:p>
              <a:endParaRPr lang="en-US"/>
            </a:p>
          </p:txBody>
        </p:sp>
        <p:sp>
          <p:nvSpPr>
            <p:cNvPr id="49649" name="Oval 639"/>
            <p:cNvSpPr>
              <a:spLocks noChangeArrowheads="1"/>
            </p:cNvSpPr>
            <p:nvPr/>
          </p:nvSpPr>
          <p:spPr bwMode="auto">
            <a:xfrm>
              <a:off x="2298" y="3850"/>
              <a:ext cx="8" cy="12"/>
            </a:xfrm>
            <a:prstGeom prst="ellipse">
              <a:avLst/>
            </a:prstGeom>
            <a:solidFill>
              <a:srgbClr val="00FF00"/>
            </a:solidFill>
            <a:ln w="3175">
              <a:solidFill>
                <a:srgbClr val="00FF00"/>
              </a:solidFill>
              <a:round/>
              <a:headEnd/>
              <a:tailEnd/>
            </a:ln>
          </p:spPr>
          <p:txBody>
            <a:bodyPr/>
            <a:lstStyle/>
            <a:p>
              <a:endParaRPr lang="en-US"/>
            </a:p>
          </p:txBody>
        </p:sp>
        <p:sp>
          <p:nvSpPr>
            <p:cNvPr id="49650" name="Oval 640"/>
            <p:cNvSpPr>
              <a:spLocks noChangeArrowheads="1"/>
            </p:cNvSpPr>
            <p:nvPr/>
          </p:nvSpPr>
          <p:spPr bwMode="auto">
            <a:xfrm>
              <a:off x="2456" y="4062"/>
              <a:ext cx="9" cy="12"/>
            </a:xfrm>
            <a:prstGeom prst="ellipse">
              <a:avLst/>
            </a:prstGeom>
            <a:solidFill>
              <a:srgbClr val="00FF00"/>
            </a:solidFill>
            <a:ln w="3175">
              <a:solidFill>
                <a:srgbClr val="00FF00"/>
              </a:solidFill>
              <a:round/>
              <a:headEnd/>
              <a:tailEnd/>
            </a:ln>
          </p:spPr>
          <p:txBody>
            <a:bodyPr/>
            <a:lstStyle/>
            <a:p>
              <a:endParaRPr lang="en-US"/>
            </a:p>
          </p:txBody>
        </p:sp>
        <p:sp>
          <p:nvSpPr>
            <p:cNvPr id="49651" name="Oval 641"/>
            <p:cNvSpPr>
              <a:spLocks noChangeArrowheads="1"/>
            </p:cNvSpPr>
            <p:nvPr/>
          </p:nvSpPr>
          <p:spPr bwMode="auto">
            <a:xfrm>
              <a:off x="2615" y="4226"/>
              <a:ext cx="9" cy="12"/>
            </a:xfrm>
            <a:prstGeom prst="ellipse">
              <a:avLst/>
            </a:prstGeom>
            <a:solidFill>
              <a:srgbClr val="00FF00"/>
            </a:solidFill>
            <a:ln w="3175">
              <a:solidFill>
                <a:srgbClr val="00FF00"/>
              </a:solidFill>
              <a:round/>
              <a:headEnd/>
              <a:tailEnd/>
            </a:ln>
          </p:spPr>
          <p:txBody>
            <a:bodyPr/>
            <a:lstStyle/>
            <a:p>
              <a:endParaRPr lang="en-US"/>
            </a:p>
          </p:txBody>
        </p:sp>
        <p:sp>
          <p:nvSpPr>
            <p:cNvPr id="49652" name="Oval 642"/>
            <p:cNvSpPr>
              <a:spLocks noChangeArrowheads="1"/>
            </p:cNvSpPr>
            <p:nvPr/>
          </p:nvSpPr>
          <p:spPr bwMode="auto">
            <a:xfrm>
              <a:off x="1504" y="4324"/>
              <a:ext cx="9" cy="12"/>
            </a:xfrm>
            <a:prstGeom prst="ellipse">
              <a:avLst/>
            </a:prstGeom>
            <a:solidFill>
              <a:srgbClr val="0000FF"/>
            </a:solidFill>
            <a:ln w="3175">
              <a:solidFill>
                <a:srgbClr val="0000FF"/>
              </a:solidFill>
              <a:round/>
              <a:headEnd/>
              <a:tailEnd/>
            </a:ln>
          </p:spPr>
          <p:txBody>
            <a:bodyPr/>
            <a:lstStyle/>
            <a:p>
              <a:endParaRPr lang="en-US"/>
            </a:p>
          </p:txBody>
        </p:sp>
        <p:sp>
          <p:nvSpPr>
            <p:cNvPr id="49653" name="Oval 643"/>
            <p:cNvSpPr>
              <a:spLocks noChangeArrowheads="1"/>
            </p:cNvSpPr>
            <p:nvPr/>
          </p:nvSpPr>
          <p:spPr bwMode="auto">
            <a:xfrm>
              <a:off x="1663" y="4346"/>
              <a:ext cx="8" cy="13"/>
            </a:xfrm>
            <a:prstGeom prst="ellipse">
              <a:avLst/>
            </a:prstGeom>
            <a:solidFill>
              <a:srgbClr val="0000FF"/>
            </a:solidFill>
            <a:ln w="3175">
              <a:solidFill>
                <a:srgbClr val="0000FF"/>
              </a:solidFill>
              <a:round/>
              <a:headEnd/>
              <a:tailEnd/>
            </a:ln>
          </p:spPr>
          <p:txBody>
            <a:bodyPr/>
            <a:lstStyle/>
            <a:p>
              <a:endParaRPr lang="en-US"/>
            </a:p>
          </p:txBody>
        </p:sp>
        <p:sp>
          <p:nvSpPr>
            <p:cNvPr id="49654" name="Oval 644"/>
            <p:cNvSpPr>
              <a:spLocks noChangeArrowheads="1"/>
            </p:cNvSpPr>
            <p:nvPr/>
          </p:nvSpPr>
          <p:spPr bwMode="auto">
            <a:xfrm>
              <a:off x="1821" y="4228"/>
              <a:ext cx="9" cy="13"/>
            </a:xfrm>
            <a:prstGeom prst="ellipse">
              <a:avLst/>
            </a:prstGeom>
            <a:solidFill>
              <a:srgbClr val="0000FF"/>
            </a:solidFill>
            <a:ln w="3175">
              <a:solidFill>
                <a:srgbClr val="0000FF"/>
              </a:solidFill>
              <a:round/>
              <a:headEnd/>
              <a:tailEnd/>
            </a:ln>
          </p:spPr>
          <p:txBody>
            <a:bodyPr/>
            <a:lstStyle/>
            <a:p>
              <a:endParaRPr lang="en-US"/>
            </a:p>
          </p:txBody>
        </p:sp>
        <p:sp>
          <p:nvSpPr>
            <p:cNvPr id="49655" name="Oval 645"/>
            <p:cNvSpPr>
              <a:spLocks noChangeArrowheads="1"/>
            </p:cNvSpPr>
            <p:nvPr/>
          </p:nvSpPr>
          <p:spPr bwMode="auto">
            <a:xfrm>
              <a:off x="1980" y="4035"/>
              <a:ext cx="9" cy="12"/>
            </a:xfrm>
            <a:prstGeom prst="ellipse">
              <a:avLst/>
            </a:prstGeom>
            <a:solidFill>
              <a:srgbClr val="0000FF"/>
            </a:solidFill>
            <a:ln w="3175">
              <a:solidFill>
                <a:srgbClr val="0000FF"/>
              </a:solidFill>
              <a:round/>
              <a:headEnd/>
              <a:tailEnd/>
            </a:ln>
          </p:spPr>
          <p:txBody>
            <a:bodyPr/>
            <a:lstStyle/>
            <a:p>
              <a:endParaRPr lang="en-US"/>
            </a:p>
          </p:txBody>
        </p:sp>
        <p:sp>
          <p:nvSpPr>
            <p:cNvPr id="49656" name="Oval 646"/>
            <p:cNvSpPr>
              <a:spLocks noChangeArrowheads="1"/>
            </p:cNvSpPr>
            <p:nvPr/>
          </p:nvSpPr>
          <p:spPr bwMode="auto">
            <a:xfrm>
              <a:off x="2139" y="3856"/>
              <a:ext cx="9" cy="12"/>
            </a:xfrm>
            <a:prstGeom prst="ellipse">
              <a:avLst/>
            </a:prstGeom>
            <a:solidFill>
              <a:srgbClr val="0000FF"/>
            </a:solidFill>
            <a:ln w="3175">
              <a:solidFill>
                <a:srgbClr val="0000FF"/>
              </a:solidFill>
              <a:round/>
              <a:headEnd/>
              <a:tailEnd/>
            </a:ln>
          </p:spPr>
          <p:txBody>
            <a:bodyPr/>
            <a:lstStyle/>
            <a:p>
              <a:endParaRPr lang="en-US"/>
            </a:p>
          </p:txBody>
        </p:sp>
        <p:sp>
          <p:nvSpPr>
            <p:cNvPr id="49657" name="Oval 647"/>
            <p:cNvSpPr>
              <a:spLocks noChangeArrowheads="1"/>
            </p:cNvSpPr>
            <p:nvPr/>
          </p:nvSpPr>
          <p:spPr bwMode="auto">
            <a:xfrm>
              <a:off x="2298" y="3885"/>
              <a:ext cx="8" cy="13"/>
            </a:xfrm>
            <a:prstGeom prst="ellipse">
              <a:avLst/>
            </a:prstGeom>
            <a:solidFill>
              <a:srgbClr val="0000FF"/>
            </a:solidFill>
            <a:ln w="3175">
              <a:solidFill>
                <a:srgbClr val="0000FF"/>
              </a:solidFill>
              <a:round/>
              <a:headEnd/>
              <a:tailEnd/>
            </a:ln>
          </p:spPr>
          <p:txBody>
            <a:bodyPr/>
            <a:lstStyle/>
            <a:p>
              <a:endParaRPr lang="en-US"/>
            </a:p>
          </p:txBody>
        </p:sp>
        <p:sp>
          <p:nvSpPr>
            <p:cNvPr id="49658" name="Oval 648"/>
            <p:cNvSpPr>
              <a:spLocks noChangeArrowheads="1"/>
            </p:cNvSpPr>
            <p:nvPr/>
          </p:nvSpPr>
          <p:spPr bwMode="auto">
            <a:xfrm>
              <a:off x="2456" y="4041"/>
              <a:ext cx="9" cy="12"/>
            </a:xfrm>
            <a:prstGeom prst="ellipse">
              <a:avLst/>
            </a:prstGeom>
            <a:solidFill>
              <a:srgbClr val="0000FF"/>
            </a:solidFill>
            <a:ln w="3175">
              <a:solidFill>
                <a:srgbClr val="0000FF"/>
              </a:solidFill>
              <a:round/>
              <a:headEnd/>
              <a:tailEnd/>
            </a:ln>
          </p:spPr>
          <p:txBody>
            <a:bodyPr/>
            <a:lstStyle/>
            <a:p>
              <a:endParaRPr lang="en-US"/>
            </a:p>
          </p:txBody>
        </p:sp>
        <p:sp>
          <p:nvSpPr>
            <p:cNvPr id="49659" name="Oval 649"/>
            <p:cNvSpPr>
              <a:spLocks noChangeArrowheads="1"/>
            </p:cNvSpPr>
            <p:nvPr/>
          </p:nvSpPr>
          <p:spPr bwMode="auto">
            <a:xfrm>
              <a:off x="2615" y="4255"/>
              <a:ext cx="9" cy="12"/>
            </a:xfrm>
            <a:prstGeom prst="ellipse">
              <a:avLst/>
            </a:prstGeom>
            <a:solidFill>
              <a:srgbClr val="0000FF"/>
            </a:solidFill>
            <a:ln w="3175">
              <a:solidFill>
                <a:srgbClr val="0000FF"/>
              </a:solidFill>
              <a:round/>
              <a:headEnd/>
              <a:tailEnd/>
            </a:ln>
          </p:spPr>
          <p:txBody>
            <a:bodyPr/>
            <a:lstStyle/>
            <a:p>
              <a:endParaRPr lang="en-US"/>
            </a:p>
          </p:txBody>
        </p:sp>
      </p:grpSp>
      <p:sp>
        <p:nvSpPr>
          <p:cNvPr id="49213" name="Text Box 650"/>
          <p:cNvSpPr txBox="1">
            <a:spLocks noChangeArrowheads="1"/>
          </p:cNvSpPr>
          <p:nvPr/>
        </p:nvSpPr>
        <p:spPr bwMode="auto">
          <a:xfrm>
            <a:off x="5040313" y="3278188"/>
            <a:ext cx="946150" cy="366712"/>
          </a:xfrm>
          <a:prstGeom prst="rect">
            <a:avLst/>
          </a:prstGeom>
          <a:noFill/>
          <a:ln w="9525">
            <a:noFill/>
            <a:miter lim="800000"/>
            <a:headEnd/>
            <a:tailEnd/>
          </a:ln>
        </p:spPr>
        <p:txBody>
          <a:bodyPr wrap="none">
            <a:spAutoFit/>
          </a:bodyPr>
          <a:lstStyle/>
          <a:p>
            <a:pPr algn="ctr"/>
            <a:r>
              <a:rPr lang="en-US" sz="1800" b="1">
                <a:latin typeface="Times" charset="0"/>
              </a:rPr>
              <a:t>VLPFC</a:t>
            </a:r>
          </a:p>
        </p:txBody>
      </p:sp>
      <p:sp>
        <p:nvSpPr>
          <p:cNvPr id="49214" name="Rectangle 651"/>
          <p:cNvSpPr>
            <a:spLocks noChangeArrowheads="1"/>
          </p:cNvSpPr>
          <p:nvPr/>
        </p:nvSpPr>
        <p:spPr bwMode="auto">
          <a:xfrm>
            <a:off x="4714875" y="3635375"/>
            <a:ext cx="1584325" cy="1598613"/>
          </a:xfrm>
          <a:prstGeom prst="rect">
            <a:avLst/>
          </a:prstGeom>
          <a:noFill/>
          <a:ln w="9525">
            <a:noFill/>
            <a:miter lim="800000"/>
            <a:headEnd/>
            <a:tailEnd/>
          </a:ln>
        </p:spPr>
        <p:txBody>
          <a:bodyPr/>
          <a:lstStyle/>
          <a:p>
            <a:endParaRPr lang="en-US"/>
          </a:p>
        </p:txBody>
      </p:sp>
      <p:sp>
        <p:nvSpPr>
          <p:cNvPr id="49215" name="Line 652"/>
          <p:cNvSpPr>
            <a:spLocks noChangeShapeType="1"/>
          </p:cNvSpPr>
          <p:nvPr/>
        </p:nvSpPr>
        <p:spPr bwMode="auto">
          <a:xfrm>
            <a:off x="4714875" y="3635375"/>
            <a:ext cx="6350" cy="1588"/>
          </a:xfrm>
          <a:prstGeom prst="line">
            <a:avLst/>
          </a:prstGeom>
          <a:noFill/>
          <a:ln w="0">
            <a:solidFill>
              <a:srgbClr val="000000"/>
            </a:solidFill>
            <a:round/>
            <a:headEnd/>
            <a:tailEnd/>
          </a:ln>
        </p:spPr>
        <p:txBody>
          <a:bodyPr/>
          <a:lstStyle/>
          <a:p>
            <a:endParaRPr lang="en-US"/>
          </a:p>
        </p:txBody>
      </p:sp>
      <p:sp>
        <p:nvSpPr>
          <p:cNvPr id="49216" name="Line 653"/>
          <p:cNvSpPr>
            <a:spLocks noChangeShapeType="1"/>
          </p:cNvSpPr>
          <p:nvPr/>
        </p:nvSpPr>
        <p:spPr bwMode="auto">
          <a:xfrm flipV="1">
            <a:off x="4714875" y="5222875"/>
            <a:ext cx="1588" cy="11113"/>
          </a:xfrm>
          <a:prstGeom prst="line">
            <a:avLst/>
          </a:prstGeom>
          <a:noFill/>
          <a:ln w="0">
            <a:solidFill>
              <a:srgbClr val="000000"/>
            </a:solidFill>
            <a:round/>
            <a:headEnd/>
            <a:tailEnd/>
          </a:ln>
        </p:spPr>
        <p:txBody>
          <a:bodyPr/>
          <a:lstStyle/>
          <a:p>
            <a:endParaRPr lang="en-US"/>
          </a:p>
        </p:txBody>
      </p:sp>
      <p:sp>
        <p:nvSpPr>
          <p:cNvPr id="49217" name="Line 654"/>
          <p:cNvSpPr>
            <a:spLocks noChangeShapeType="1"/>
          </p:cNvSpPr>
          <p:nvPr/>
        </p:nvSpPr>
        <p:spPr bwMode="auto">
          <a:xfrm flipV="1">
            <a:off x="6299200" y="5222875"/>
            <a:ext cx="3175" cy="11113"/>
          </a:xfrm>
          <a:prstGeom prst="line">
            <a:avLst/>
          </a:prstGeom>
          <a:noFill/>
          <a:ln w="0">
            <a:solidFill>
              <a:srgbClr val="000000"/>
            </a:solidFill>
            <a:round/>
            <a:headEnd/>
            <a:tailEnd/>
          </a:ln>
        </p:spPr>
        <p:txBody>
          <a:bodyPr/>
          <a:lstStyle/>
          <a:p>
            <a:endParaRPr lang="en-US"/>
          </a:p>
        </p:txBody>
      </p:sp>
      <p:sp>
        <p:nvSpPr>
          <p:cNvPr id="49218" name="Line 655"/>
          <p:cNvSpPr>
            <a:spLocks noChangeShapeType="1"/>
          </p:cNvSpPr>
          <p:nvPr/>
        </p:nvSpPr>
        <p:spPr bwMode="auto">
          <a:xfrm>
            <a:off x="6299200" y="4895850"/>
            <a:ext cx="3175" cy="88900"/>
          </a:xfrm>
          <a:prstGeom prst="line">
            <a:avLst/>
          </a:prstGeom>
          <a:noFill/>
          <a:ln w="1588">
            <a:solidFill>
              <a:srgbClr val="00FF00"/>
            </a:solidFill>
            <a:round/>
            <a:headEnd/>
            <a:tailEnd/>
          </a:ln>
        </p:spPr>
        <p:txBody>
          <a:bodyPr/>
          <a:lstStyle/>
          <a:p>
            <a:endParaRPr lang="en-US"/>
          </a:p>
        </p:txBody>
      </p:sp>
      <p:sp>
        <p:nvSpPr>
          <p:cNvPr id="49219" name="Line 656"/>
          <p:cNvSpPr>
            <a:spLocks noChangeShapeType="1"/>
          </p:cNvSpPr>
          <p:nvPr/>
        </p:nvSpPr>
        <p:spPr bwMode="auto">
          <a:xfrm>
            <a:off x="6292850" y="4984750"/>
            <a:ext cx="14288" cy="3175"/>
          </a:xfrm>
          <a:prstGeom prst="line">
            <a:avLst/>
          </a:prstGeom>
          <a:noFill/>
          <a:ln w="1588">
            <a:solidFill>
              <a:srgbClr val="00FF00"/>
            </a:solidFill>
            <a:round/>
            <a:headEnd/>
            <a:tailEnd/>
          </a:ln>
        </p:spPr>
        <p:txBody>
          <a:bodyPr/>
          <a:lstStyle/>
          <a:p>
            <a:endParaRPr lang="en-US"/>
          </a:p>
        </p:txBody>
      </p:sp>
      <p:sp>
        <p:nvSpPr>
          <p:cNvPr id="49220" name="Freeform 657"/>
          <p:cNvSpPr>
            <a:spLocks/>
          </p:cNvSpPr>
          <p:nvPr/>
        </p:nvSpPr>
        <p:spPr bwMode="auto">
          <a:xfrm>
            <a:off x="4714875" y="3635375"/>
            <a:ext cx="1584325"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221" name="Group 658"/>
          <p:cNvGrpSpPr>
            <a:grpSpLocks/>
          </p:cNvGrpSpPr>
          <p:nvPr/>
        </p:nvGrpSpPr>
        <p:grpSpPr bwMode="auto">
          <a:xfrm>
            <a:off x="4722813" y="3863975"/>
            <a:ext cx="19050" cy="1143000"/>
            <a:chOff x="3024" y="2036"/>
            <a:chExt cx="12" cy="720"/>
          </a:xfrm>
        </p:grpSpPr>
        <p:sp>
          <p:nvSpPr>
            <p:cNvPr id="49530" name="Line 659"/>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531" name="Line 660"/>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532" name="Line 661"/>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533" name="Line 662"/>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534" name="Line 663"/>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535" name="Line 664"/>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222" name="Line 665"/>
          <p:cNvSpPr>
            <a:spLocks noChangeShapeType="1"/>
          </p:cNvSpPr>
          <p:nvPr/>
        </p:nvSpPr>
        <p:spPr bwMode="auto">
          <a:xfrm>
            <a:off x="4714875" y="5233988"/>
            <a:ext cx="1584325" cy="1587"/>
          </a:xfrm>
          <a:prstGeom prst="line">
            <a:avLst/>
          </a:prstGeom>
          <a:noFill/>
          <a:ln w="0">
            <a:solidFill>
              <a:srgbClr val="000000"/>
            </a:solidFill>
            <a:round/>
            <a:headEnd/>
            <a:tailEnd/>
          </a:ln>
        </p:spPr>
        <p:txBody>
          <a:bodyPr/>
          <a:lstStyle/>
          <a:p>
            <a:endParaRPr lang="en-US"/>
          </a:p>
        </p:txBody>
      </p:sp>
      <p:grpSp>
        <p:nvGrpSpPr>
          <p:cNvPr id="49223" name="Group 666"/>
          <p:cNvGrpSpPr>
            <a:grpSpLocks/>
          </p:cNvGrpSpPr>
          <p:nvPr/>
        </p:nvGrpSpPr>
        <p:grpSpPr bwMode="auto">
          <a:xfrm>
            <a:off x="4940300" y="5200650"/>
            <a:ext cx="1135063" cy="26988"/>
            <a:chOff x="3567" y="2892"/>
            <a:chExt cx="715" cy="7"/>
          </a:xfrm>
        </p:grpSpPr>
        <p:sp>
          <p:nvSpPr>
            <p:cNvPr id="49524" name="Line 667"/>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525" name="Line 668"/>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526" name="Line 669"/>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527" name="Line 670"/>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528" name="Line 671"/>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529" name="Line 672"/>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24" name="Group 673"/>
          <p:cNvGrpSpPr>
            <a:grpSpLocks/>
          </p:cNvGrpSpPr>
          <p:nvPr/>
        </p:nvGrpSpPr>
        <p:grpSpPr bwMode="auto">
          <a:xfrm>
            <a:off x="6280150" y="3865563"/>
            <a:ext cx="19050" cy="1143000"/>
            <a:chOff x="3024" y="2036"/>
            <a:chExt cx="12" cy="720"/>
          </a:xfrm>
        </p:grpSpPr>
        <p:sp>
          <p:nvSpPr>
            <p:cNvPr id="49518" name="Line 674"/>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519" name="Line 675"/>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520" name="Line 676"/>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521" name="Line 677"/>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522" name="Line 678"/>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523" name="Line 679"/>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225" name="Group 680"/>
          <p:cNvGrpSpPr>
            <a:grpSpLocks/>
          </p:cNvGrpSpPr>
          <p:nvPr/>
        </p:nvGrpSpPr>
        <p:grpSpPr bwMode="auto">
          <a:xfrm>
            <a:off x="4938713" y="3636963"/>
            <a:ext cx="1135062" cy="26987"/>
            <a:chOff x="3567" y="2892"/>
            <a:chExt cx="715" cy="7"/>
          </a:xfrm>
        </p:grpSpPr>
        <p:sp>
          <p:nvSpPr>
            <p:cNvPr id="49512" name="Line 681"/>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513" name="Line 682"/>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514" name="Line 683"/>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515" name="Line 684"/>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516" name="Line 685"/>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517" name="Line 686"/>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26" name="Group 687"/>
          <p:cNvGrpSpPr>
            <a:grpSpLocks/>
          </p:cNvGrpSpPr>
          <p:nvPr/>
        </p:nvGrpSpPr>
        <p:grpSpPr bwMode="auto">
          <a:xfrm>
            <a:off x="4706938" y="4149725"/>
            <a:ext cx="1600200" cy="903288"/>
            <a:chOff x="1550" y="3837"/>
            <a:chExt cx="980" cy="538"/>
          </a:xfrm>
        </p:grpSpPr>
        <p:sp>
          <p:nvSpPr>
            <p:cNvPr id="49396" name="Line 688"/>
            <p:cNvSpPr>
              <a:spLocks noChangeShapeType="1"/>
            </p:cNvSpPr>
            <p:nvPr/>
          </p:nvSpPr>
          <p:spPr bwMode="auto">
            <a:xfrm>
              <a:off x="1554" y="4347"/>
              <a:ext cx="4" cy="1"/>
            </a:xfrm>
            <a:prstGeom prst="line">
              <a:avLst/>
            </a:prstGeom>
            <a:noFill/>
            <a:ln w="0">
              <a:solidFill>
                <a:srgbClr val="000000"/>
              </a:solidFill>
              <a:round/>
              <a:headEnd/>
              <a:tailEnd/>
            </a:ln>
          </p:spPr>
          <p:txBody>
            <a:bodyPr/>
            <a:lstStyle/>
            <a:p>
              <a:endParaRPr lang="en-US"/>
            </a:p>
          </p:txBody>
        </p:sp>
        <p:sp>
          <p:nvSpPr>
            <p:cNvPr id="49397" name="Freeform 689"/>
            <p:cNvSpPr>
              <a:spLocks/>
            </p:cNvSpPr>
            <p:nvPr/>
          </p:nvSpPr>
          <p:spPr bwMode="auto">
            <a:xfrm>
              <a:off x="1554" y="3972"/>
              <a:ext cx="972" cy="382"/>
            </a:xfrm>
            <a:custGeom>
              <a:avLst/>
              <a:gdLst>
                <a:gd name="T0" fmla="*/ 0 w 3295"/>
                <a:gd name="T1" fmla="*/ 31 h 888"/>
                <a:gd name="T2" fmla="*/ 4 w 3295"/>
                <a:gd name="T3" fmla="*/ 29 h 888"/>
                <a:gd name="T4" fmla="*/ 7 w 3295"/>
                <a:gd name="T5" fmla="*/ 24 h 888"/>
                <a:gd name="T6" fmla="*/ 11 w 3295"/>
                <a:gd name="T7" fmla="*/ 11 h 888"/>
                <a:gd name="T8" fmla="*/ 14 w 3295"/>
                <a:gd name="T9" fmla="*/ 0 h 888"/>
                <a:gd name="T10" fmla="*/ 18 w 3295"/>
                <a:gd name="T11" fmla="*/ 1 h 888"/>
                <a:gd name="T12" fmla="*/ 22 w 3295"/>
                <a:gd name="T13" fmla="*/ 12 h 888"/>
                <a:gd name="T14" fmla="*/ 25 w 3295"/>
                <a:gd name="T15" fmla="*/ 24 h 88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88"/>
                <a:gd name="T26" fmla="*/ 3295 w 3295"/>
                <a:gd name="T27" fmla="*/ 888 h 8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88">
                  <a:moveTo>
                    <a:pt x="0" y="888"/>
                  </a:moveTo>
                  <a:lnTo>
                    <a:pt x="471" y="853"/>
                  </a:lnTo>
                  <a:lnTo>
                    <a:pt x="941" y="707"/>
                  </a:lnTo>
                  <a:lnTo>
                    <a:pt x="1412" y="324"/>
                  </a:lnTo>
                  <a:lnTo>
                    <a:pt x="1883" y="0"/>
                  </a:lnTo>
                  <a:lnTo>
                    <a:pt x="2354" y="32"/>
                  </a:lnTo>
                  <a:lnTo>
                    <a:pt x="2824" y="353"/>
                  </a:lnTo>
                  <a:lnTo>
                    <a:pt x="3295" y="686"/>
                  </a:lnTo>
                </a:path>
              </a:pathLst>
            </a:custGeom>
            <a:noFill/>
            <a:ln w="1588">
              <a:solidFill>
                <a:srgbClr val="FF0000"/>
              </a:solidFill>
              <a:round/>
              <a:headEnd/>
              <a:tailEnd/>
            </a:ln>
          </p:spPr>
          <p:txBody>
            <a:bodyPr/>
            <a:lstStyle/>
            <a:p>
              <a:endParaRPr lang="en-US"/>
            </a:p>
          </p:txBody>
        </p:sp>
        <p:sp>
          <p:nvSpPr>
            <p:cNvPr id="49398" name="Line 690"/>
            <p:cNvSpPr>
              <a:spLocks noChangeShapeType="1"/>
            </p:cNvSpPr>
            <p:nvPr/>
          </p:nvSpPr>
          <p:spPr bwMode="auto">
            <a:xfrm flipV="1">
              <a:off x="1554" y="4345"/>
              <a:ext cx="1" cy="9"/>
            </a:xfrm>
            <a:prstGeom prst="line">
              <a:avLst/>
            </a:prstGeom>
            <a:noFill/>
            <a:ln w="1588">
              <a:solidFill>
                <a:srgbClr val="FF0000"/>
              </a:solidFill>
              <a:round/>
              <a:headEnd/>
              <a:tailEnd/>
            </a:ln>
          </p:spPr>
          <p:txBody>
            <a:bodyPr/>
            <a:lstStyle/>
            <a:p>
              <a:endParaRPr lang="en-US"/>
            </a:p>
          </p:txBody>
        </p:sp>
        <p:sp>
          <p:nvSpPr>
            <p:cNvPr id="49399" name="Line 691"/>
            <p:cNvSpPr>
              <a:spLocks noChangeShapeType="1"/>
            </p:cNvSpPr>
            <p:nvPr/>
          </p:nvSpPr>
          <p:spPr bwMode="auto">
            <a:xfrm>
              <a:off x="1550" y="4345"/>
              <a:ext cx="8" cy="1"/>
            </a:xfrm>
            <a:prstGeom prst="line">
              <a:avLst/>
            </a:prstGeom>
            <a:noFill/>
            <a:ln w="1588">
              <a:solidFill>
                <a:srgbClr val="FF0000"/>
              </a:solidFill>
              <a:round/>
              <a:headEnd/>
              <a:tailEnd/>
            </a:ln>
          </p:spPr>
          <p:txBody>
            <a:bodyPr/>
            <a:lstStyle/>
            <a:p>
              <a:endParaRPr lang="en-US"/>
            </a:p>
          </p:txBody>
        </p:sp>
        <p:sp>
          <p:nvSpPr>
            <p:cNvPr id="49400" name="Line 692"/>
            <p:cNvSpPr>
              <a:spLocks noChangeShapeType="1"/>
            </p:cNvSpPr>
            <p:nvPr/>
          </p:nvSpPr>
          <p:spPr bwMode="auto">
            <a:xfrm flipV="1">
              <a:off x="1693" y="4330"/>
              <a:ext cx="1" cy="9"/>
            </a:xfrm>
            <a:prstGeom prst="line">
              <a:avLst/>
            </a:prstGeom>
            <a:noFill/>
            <a:ln w="1588">
              <a:solidFill>
                <a:srgbClr val="FF0000"/>
              </a:solidFill>
              <a:round/>
              <a:headEnd/>
              <a:tailEnd/>
            </a:ln>
          </p:spPr>
          <p:txBody>
            <a:bodyPr/>
            <a:lstStyle/>
            <a:p>
              <a:endParaRPr lang="en-US"/>
            </a:p>
          </p:txBody>
        </p:sp>
        <p:sp>
          <p:nvSpPr>
            <p:cNvPr id="49401" name="Line 693"/>
            <p:cNvSpPr>
              <a:spLocks noChangeShapeType="1"/>
            </p:cNvSpPr>
            <p:nvPr/>
          </p:nvSpPr>
          <p:spPr bwMode="auto">
            <a:xfrm>
              <a:off x="1689" y="4330"/>
              <a:ext cx="8" cy="1"/>
            </a:xfrm>
            <a:prstGeom prst="line">
              <a:avLst/>
            </a:prstGeom>
            <a:noFill/>
            <a:ln w="1588">
              <a:solidFill>
                <a:srgbClr val="FF0000"/>
              </a:solidFill>
              <a:round/>
              <a:headEnd/>
              <a:tailEnd/>
            </a:ln>
          </p:spPr>
          <p:txBody>
            <a:bodyPr/>
            <a:lstStyle/>
            <a:p>
              <a:endParaRPr lang="en-US"/>
            </a:p>
          </p:txBody>
        </p:sp>
        <p:sp>
          <p:nvSpPr>
            <p:cNvPr id="49402" name="Line 694"/>
            <p:cNvSpPr>
              <a:spLocks noChangeShapeType="1"/>
            </p:cNvSpPr>
            <p:nvPr/>
          </p:nvSpPr>
          <p:spPr bwMode="auto">
            <a:xfrm flipV="1">
              <a:off x="1831" y="4252"/>
              <a:ext cx="1" cy="24"/>
            </a:xfrm>
            <a:prstGeom prst="line">
              <a:avLst/>
            </a:prstGeom>
            <a:noFill/>
            <a:ln w="1588">
              <a:solidFill>
                <a:srgbClr val="FF0000"/>
              </a:solidFill>
              <a:round/>
              <a:headEnd/>
              <a:tailEnd/>
            </a:ln>
          </p:spPr>
          <p:txBody>
            <a:bodyPr/>
            <a:lstStyle/>
            <a:p>
              <a:endParaRPr lang="en-US"/>
            </a:p>
          </p:txBody>
        </p:sp>
        <p:sp>
          <p:nvSpPr>
            <p:cNvPr id="49403" name="Line 695"/>
            <p:cNvSpPr>
              <a:spLocks noChangeShapeType="1"/>
            </p:cNvSpPr>
            <p:nvPr/>
          </p:nvSpPr>
          <p:spPr bwMode="auto">
            <a:xfrm>
              <a:off x="1828" y="4252"/>
              <a:ext cx="8" cy="1"/>
            </a:xfrm>
            <a:prstGeom prst="line">
              <a:avLst/>
            </a:prstGeom>
            <a:noFill/>
            <a:ln w="1588">
              <a:solidFill>
                <a:srgbClr val="FF0000"/>
              </a:solidFill>
              <a:round/>
              <a:headEnd/>
              <a:tailEnd/>
            </a:ln>
          </p:spPr>
          <p:txBody>
            <a:bodyPr/>
            <a:lstStyle/>
            <a:p>
              <a:endParaRPr lang="en-US"/>
            </a:p>
          </p:txBody>
        </p:sp>
        <p:sp>
          <p:nvSpPr>
            <p:cNvPr id="49404" name="Line 696"/>
            <p:cNvSpPr>
              <a:spLocks noChangeShapeType="1"/>
            </p:cNvSpPr>
            <p:nvPr/>
          </p:nvSpPr>
          <p:spPr bwMode="auto">
            <a:xfrm flipV="1">
              <a:off x="1970" y="4071"/>
              <a:ext cx="1" cy="40"/>
            </a:xfrm>
            <a:prstGeom prst="line">
              <a:avLst/>
            </a:prstGeom>
            <a:noFill/>
            <a:ln w="1588">
              <a:solidFill>
                <a:srgbClr val="FF0000"/>
              </a:solidFill>
              <a:round/>
              <a:headEnd/>
              <a:tailEnd/>
            </a:ln>
          </p:spPr>
          <p:txBody>
            <a:bodyPr/>
            <a:lstStyle/>
            <a:p>
              <a:endParaRPr lang="en-US"/>
            </a:p>
          </p:txBody>
        </p:sp>
        <p:sp>
          <p:nvSpPr>
            <p:cNvPr id="49405" name="Line 697"/>
            <p:cNvSpPr>
              <a:spLocks noChangeShapeType="1"/>
            </p:cNvSpPr>
            <p:nvPr/>
          </p:nvSpPr>
          <p:spPr bwMode="auto">
            <a:xfrm>
              <a:off x="1967" y="4071"/>
              <a:ext cx="7" cy="1"/>
            </a:xfrm>
            <a:prstGeom prst="line">
              <a:avLst/>
            </a:prstGeom>
            <a:noFill/>
            <a:ln w="1588">
              <a:solidFill>
                <a:srgbClr val="FF0000"/>
              </a:solidFill>
              <a:round/>
              <a:headEnd/>
              <a:tailEnd/>
            </a:ln>
          </p:spPr>
          <p:txBody>
            <a:bodyPr/>
            <a:lstStyle/>
            <a:p>
              <a:endParaRPr lang="en-US"/>
            </a:p>
          </p:txBody>
        </p:sp>
        <p:sp>
          <p:nvSpPr>
            <p:cNvPr id="49406" name="Line 698"/>
            <p:cNvSpPr>
              <a:spLocks noChangeShapeType="1"/>
            </p:cNvSpPr>
            <p:nvPr/>
          </p:nvSpPr>
          <p:spPr bwMode="auto">
            <a:xfrm flipV="1">
              <a:off x="2109" y="3913"/>
              <a:ext cx="1" cy="59"/>
            </a:xfrm>
            <a:prstGeom prst="line">
              <a:avLst/>
            </a:prstGeom>
            <a:noFill/>
            <a:ln w="1588">
              <a:solidFill>
                <a:srgbClr val="FF0000"/>
              </a:solidFill>
              <a:round/>
              <a:headEnd/>
              <a:tailEnd/>
            </a:ln>
          </p:spPr>
          <p:txBody>
            <a:bodyPr/>
            <a:lstStyle/>
            <a:p>
              <a:endParaRPr lang="en-US"/>
            </a:p>
          </p:txBody>
        </p:sp>
        <p:sp>
          <p:nvSpPr>
            <p:cNvPr id="49407" name="Line 699"/>
            <p:cNvSpPr>
              <a:spLocks noChangeShapeType="1"/>
            </p:cNvSpPr>
            <p:nvPr/>
          </p:nvSpPr>
          <p:spPr bwMode="auto">
            <a:xfrm>
              <a:off x="2106" y="3913"/>
              <a:ext cx="7" cy="1"/>
            </a:xfrm>
            <a:prstGeom prst="line">
              <a:avLst/>
            </a:prstGeom>
            <a:noFill/>
            <a:ln w="1588">
              <a:solidFill>
                <a:srgbClr val="FF0000"/>
              </a:solidFill>
              <a:round/>
              <a:headEnd/>
              <a:tailEnd/>
            </a:ln>
          </p:spPr>
          <p:txBody>
            <a:bodyPr/>
            <a:lstStyle/>
            <a:p>
              <a:endParaRPr lang="en-US"/>
            </a:p>
          </p:txBody>
        </p:sp>
        <p:sp>
          <p:nvSpPr>
            <p:cNvPr id="49408" name="Line 700"/>
            <p:cNvSpPr>
              <a:spLocks noChangeShapeType="1"/>
            </p:cNvSpPr>
            <p:nvPr/>
          </p:nvSpPr>
          <p:spPr bwMode="auto">
            <a:xfrm flipV="1">
              <a:off x="2248" y="3941"/>
              <a:ext cx="1" cy="45"/>
            </a:xfrm>
            <a:prstGeom prst="line">
              <a:avLst/>
            </a:prstGeom>
            <a:noFill/>
            <a:ln w="1588">
              <a:solidFill>
                <a:srgbClr val="FF0000"/>
              </a:solidFill>
              <a:round/>
              <a:headEnd/>
              <a:tailEnd/>
            </a:ln>
          </p:spPr>
          <p:txBody>
            <a:bodyPr/>
            <a:lstStyle/>
            <a:p>
              <a:endParaRPr lang="en-US"/>
            </a:p>
          </p:txBody>
        </p:sp>
        <p:sp>
          <p:nvSpPr>
            <p:cNvPr id="49409" name="Line 701"/>
            <p:cNvSpPr>
              <a:spLocks noChangeShapeType="1"/>
            </p:cNvSpPr>
            <p:nvPr/>
          </p:nvSpPr>
          <p:spPr bwMode="auto">
            <a:xfrm>
              <a:off x="2244" y="3941"/>
              <a:ext cx="8" cy="1"/>
            </a:xfrm>
            <a:prstGeom prst="line">
              <a:avLst/>
            </a:prstGeom>
            <a:noFill/>
            <a:ln w="1588">
              <a:solidFill>
                <a:srgbClr val="FF0000"/>
              </a:solidFill>
              <a:round/>
              <a:headEnd/>
              <a:tailEnd/>
            </a:ln>
          </p:spPr>
          <p:txBody>
            <a:bodyPr/>
            <a:lstStyle/>
            <a:p>
              <a:endParaRPr lang="en-US"/>
            </a:p>
          </p:txBody>
        </p:sp>
        <p:sp>
          <p:nvSpPr>
            <p:cNvPr id="49410" name="Line 702"/>
            <p:cNvSpPr>
              <a:spLocks noChangeShapeType="1"/>
            </p:cNvSpPr>
            <p:nvPr/>
          </p:nvSpPr>
          <p:spPr bwMode="auto">
            <a:xfrm flipV="1">
              <a:off x="2387" y="4090"/>
              <a:ext cx="1" cy="34"/>
            </a:xfrm>
            <a:prstGeom prst="line">
              <a:avLst/>
            </a:prstGeom>
            <a:noFill/>
            <a:ln w="1588">
              <a:solidFill>
                <a:srgbClr val="FF0000"/>
              </a:solidFill>
              <a:round/>
              <a:headEnd/>
              <a:tailEnd/>
            </a:ln>
          </p:spPr>
          <p:txBody>
            <a:bodyPr/>
            <a:lstStyle/>
            <a:p>
              <a:endParaRPr lang="en-US"/>
            </a:p>
          </p:txBody>
        </p:sp>
        <p:sp>
          <p:nvSpPr>
            <p:cNvPr id="49411" name="Line 703"/>
            <p:cNvSpPr>
              <a:spLocks noChangeShapeType="1"/>
            </p:cNvSpPr>
            <p:nvPr/>
          </p:nvSpPr>
          <p:spPr bwMode="auto">
            <a:xfrm>
              <a:off x="2383" y="4090"/>
              <a:ext cx="8" cy="1"/>
            </a:xfrm>
            <a:prstGeom prst="line">
              <a:avLst/>
            </a:prstGeom>
            <a:noFill/>
            <a:ln w="1588">
              <a:solidFill>
                <a:srgbClr val="FF0000"/>
              </a:solidFill>
              <a:round/>
              <a:headEnd/>
              <a:tailEnd/>
            </a:ln>
          </p:spPr>
          <p:txBody>
            <a:bodyPr/>
            <a:lstStyle/>
            <a:p>
              <a:endParaRPr lang="en-US"/>
            </a:p>
          </p:txBody>
        </p:sp>
        <p:sp>
          <p:nvSpPr>
            <p:cNvPr id="49412" name="Line 704"/>
            <p:cNvSpPr>
              <a:spLocks noChangeShapeType="1"/>
            </p:cNvSpPr>
            <p:nvPr/>
          </p:nvSpPr>
          <p:spPr bwMode="auto">
            <a:xfrm flipV="1">
              <a:off x="2526" y="4236"/>
              <a:ext cx="1" cy="31"/>
            </a:xfrm>
            <a:prstGeom prst="line">
              <a:avLst/>
            </a:prstGeom>
            <a:noFill/>
            <a:ln w="1588">
              <a:solidFill>
                <a:srgbClr val="FF0000"/>
              </a:solidFill>
              <a:round/>
              <a:headEnd/>
              <a:tailEnd/>
            </a:ln>
          </p:spPr>
          <p:txBody>
            <a:bodyPr/>
            <a:lstStyle/>
            <a:p>
              <a:endParaRPr lang="en-US"/>
            </a:p>
          </p:txBody>
        </p:sp>
        <p:sp>
          <p:nvSpPr>
            <p:cNvPr id="49413" name="Line 705"/>
            <p:cNvSpPr>
              <a:spLocks noChangeShapeType="1"/>
            </p:cNvSpPr>
            <p:nvPr/>
          </p:nvSpPr>
          <p:spPr bwMode="auto">
            <a:xfrm>
              <a:off x="2522" y="4236"/>
              <a:ext cx="8" cy="1"/>
            </a:xfrm>
            <a:prstGeom prst="line">
              <a:avLst/>
            </a:prstGeom>
            <a:noFill/>
            <a:ln w="1588">
              <a:solidFill>
                <a:srgbClr val="FF0000"/>
              </a:solidFill>
              <a:round/>
              <a:headEnd/>
              <a:tailEnd/>
            </a:ln>
          </p:spPr>
          <p:txBody>
            <a:bodyPr/>
            <a:lstStyle/>
            <a:p>
              <a:endParaRPr lang="en-US"/>
            </a:p>
          </p:txBody>
        </p:sp>
        <p:sp>
          <p:nvSpPr>
            <p:cNvPr id="49414" name="Line 706"/>
            <p:cNvSpPr>
              <a:spLocks noChangeShapeType="1"/>
            </p:cNvSpPr>
            <p:nvPr/>
          </p:nvSpPr>
          <p:spPr bwMode="auto">
            <a:xfrm>
              <a:off x="1554" y="4354"/>
              <a:ext cx="1" cy="10"/>
            </a:xfrm>
            <a:prstGeom prst="line">
              <a:avLst/>
            </a:prstGeom>
            <a:noFill/>
            <a:ln w="1588">
              <a:solidFill>
                <a:srgbClr val="FF0000"/>
              </a:solidFill>
              <a:round/>
              <a:headEnd/>
              <a:tailEnd/>
            </a:ln>
          </p:spPr>
          <p:txBody>
            <a:bodyPr/>
            <a:lstStyle/>
            <a:p>
              <a:endParaRPr lang="en-US"/>
            </a:p>
          </p:txBody>
        </p:sp>
        <p:sp>
          <p:nvSpPr>
            <p:cNvPr id="49415" name="Line 707"/>
            <p:cNvSpPr>
              <a:spLocks noChangeShapeType="1"/>
            </p:cNvSpPr>
            <p:nvPr/>
          </p:nvSpPr>
          <p:spPr bwMode="auto">
            <a:xfrm>
              <a:off x="1550" y="4364"/>
              <a:ext cx="8" cy="1"/>
            </a:xfrm>
            <a:prstGeom prst="line">
              <a:avLst/>
            </a:prstGeom>
            <a:noFill/>
            <a:ln w="1588">
              <a:solidFill>
                <a:srgbClr val="FF0000"/>
              </a:solidFill>
              <a:round/>
              <a:headEnd/>
              <a:tailEnd/>
            </a:ln>
          </p:spPr>
          <p:txBody>
            <a:bodyPr/>
            <a:lstStyle/>
            <a:p>
              <a:endParaRPr lang="en-US"/>
            </a:p>
          </p:txBody>
        </p:sp>
        <p:sp>
          <p:nvSpPr>
            <p:cNvPr id="49416" name="Line 708"/>
            <p:cNvSpPr>
              <a:spLocks noChangeShapeType="1"/>
            </p:cNvSpPr>
            <p:nvPr/>
          </p:nvSpPr>
          <p:spPr bwMode="auto">
            <a:xfrm>
              <a:off x="1693" y="4339"/>
              <a:ext cx="1" cy="9"/>
            </a:xfrm>
            <a:prstGeom prst="line">
              <a:avLst/>
            </a:prstGeom>
            <a:noFill/>
            <a:ln w="1588">
              <a:solidFill>
                <a:srgbClr val="FF0000"/>
              </a:solidFill>
              <a:round/>
              <a:headEnd/>
              <a:tailEnd/>
            </a:ln>
          </p:spPr>
          <p:txBody>
            <a:bodyPr/>
            <a:lstStyle/>
            <a:p>
              <a:endParaRPr lang="en-US"/>
            </a:p>
          </p:txBody>
        </p:sp>
        <p:sp>
          <p:nvSpPr>
            <p:cNvPr id="49417" name="Line 709"/>
            <p:cNvSpPr>
              <a:spLocks noChangeShapeType="1"/>
            </p:cNvSpPr>
            <p:nvPr/>
          </p:nvSpPr>
          <p:spPr bwMode="auto">
            <a:xfrm>
              <a:off x="1689" y="4348"/>
              <a:ext cx="8" cy="1"/>
            </a:xfrm>
            <a:prstGeom prst="line">
              <a:avLst/>
            </a:prstGeom>
            <a:noFill/>
            <a:ln w="1588">
              <a:solidFill>
                <a:srgbClr val="FF0000"/>
              </a:solidFill>
              <a:round/>
              <a:headEnd/>
              <a:tailEnd/>
            </a:ln>
          </p:spPr>
          <p:txBody>
            <a:bodyPr/>
            <a:lstStyle/>
            <a:p>
              <a:endParaRPr lang="en-US"/>
            </a:p>
          </p:txBody>
        </p:sp>
        <p:sp>
          <p:nvSpPr>
            <p:cNvPr id="49418" name="Line 710"/>
            <p:cNvSpPr>
              <a:spLocks noChangeShapeType="1"/>
            </p:cNvSpPr>
            <p:nvPr/>
          </p:nvSpPr>
          <p:spPr bwMode="auto">
            <a:xfrm>
              <a:off x="1831" y="4276"/>
              <a:ext cx="1" cy="24"/>
            </a:xfrm>
            <a:prstGeom prst="line">
              <a:avLst/>
            </a:prstGeom>
            <a:noFill/>
            <a:ln w="1588">
              <a:solidFill>
                <a:srgbClr val="FF0000"/>
              </a:solidFill>
              <a:round/>
              <a:headEnd/>
              <a:tailEnd/>
            </a:ln>
          </p:spPr>
          <p:txBody>
            <a:bodyPr/>
            <a:lstStyle/>
            <a:p>
              <a:endParaRPr lang="en-US"/>
            </a:p>
          </p:txBody>
        </p:sp>
        <p:sp>
          <p:nvSpPr>
            <p:cNvPr id="49419" name="Line 711"/>
            <p:cNvSpPr>
              <a:spLocks noChangeShapeType="1"/>
            </p:cNvSpPr>
            <p:nvPr/>
          </p:nvSpPr>
          <p:spPr bwMode="auto">
            <a:xfrm>
              <a:off x="1828" y="4300"/>
              <a:ext cx="8" cy="1"/>
            </a:xfrm>
            <a:prstGeom prst="line">
              <a:avLst/>
            </a:prstGeom>
            <a:noFill/>
            <a:ln w="1588">
              <a:solidFill>
                <a:srgbClr val="FF0000"/>
              </a:solidFill>
              <a:round/>
              <a:headEnd/>
              <a:tailEnd/>
            </a:ln>
          </p:spPr>
          <p:txBody>
            <a:bodyPr/>
            <a:lstStyle/>
            <a:p>
              <a:endParaRPr lang="en-US"/>
            </a:p>
          </p:txBody>
        </p:sp>
        <p:sp>
          <p:nvSpPr>
            <p:cNvPr id="49420" name="Line 712"/>
            <p:cNvSpPr>
              <a:spLocks noChangeShapeType="1"/>
            </p:cNvSpPr>
            <p:nvPr/>
          </p:nvSpPr>
          <p:spPr bwMode="auto">
            <a:xfrm>
              <a:off x="1970" y="4111"/>
              <a:ext cx="1" cy="41"/>
            </a:xfrm>
            <a:prstGeom prst="line">
              <a:avLst/>
            </a:prstGeom>
            <a:noFill/>
            <a:ln w="1588">
              <a:solidFill>
                <a:srgbClr val="FF0000"/>
              </a:solidFill>
              <a:round/>
              <a:headEnd/>
              <a:tailEnd/>
            </a:ln>
          </p:spPr>
          <p:txBody>
            <a:bodyPr/>
            <a:lstStyle/>
            <a:p>
              <a:endParaRPr lang="en-US"/>
            </a:p>
          </p:txBody>
        </p:sp>
        <p:sp>
          <p:nvSpPr>
            <p:cNvPr id="49421" name="Line 713"/>
            <p:cNvSpPr>
              <a:spLocks noChangeShapeType="1"/>
            </p:cNvSpPr>
            <p:nvPr/>
          </p:nvSpPr>
          <p:spPr bwMode="auto">
            <a:xfrm>
              <a:off x="1967" y="4152"/>
              <a:ext cx="7" cy="1"/>
            </a:xfrm>
            <a:prstGeom prst="line">
              <a:avLst/>
            </a:prstGeom>
            <a:noFill/>
            <a:ln w="1588">
              <a:solidFill>
                <a:srgbClr val="FF0000"/>
              </a:solidFill>
              <a:round/>
              <a:headEnd/>
              <a:tailEnd/>
            </a:ln>
          </p:spPr>
          <p:txBody>
            <a:bodyPr/>
            <a:lstStyle/>
            <a:p>
              <a:endParaRPr lang="en-US"/>
            </a:p>
          </p:txBody>
        </p:sp>
        <p:sp>
          <p:nvSpPr>
            <p:cNvPr id="49422" name="Line 714"/>
            <p:cNvSpPr>
              <a:spLocks noChangeShapeType="1"/>
            </p:cNvSpPr>
            <p:nvPr/>
          </p:nvSpPr>
          <p:spPr bwMode="auto">
            <a:xfrm>
              <a:off x="2109" y="3972"/>
              <a:ext cx="1" cy="59"/>
            </a:xfrm>
            <a:prstGeom prst="line">
              <a:avLst/>
            </a:prstGeom>
            <a:noFill/>
            <a:ln w="1588">
              <a:solidFill>
                <a:srgbClr val="FF0000"/>
              </a:solidFill>
              <a:round/>
              <a:headEnd/>
              <a:tailEnd/>
            </a:ln>
          </p:spPr>
          <p:txBody>
            <a:bodyPr/>
            <a:lstStyle/>
            <a:p>
              <a:endParaRPr lang="en-US"/>
            </a:p>
          </p:txBody>
        </p:sp>
        <p:sp>
          <p:nvSpPr>
            <p:cNvPr id="49423" name="Line 715"/>
            <p:cNvSpPr>
              <a:spLocks noChangeShapeType="1"/>
            </p:cNvSpPr>
            <p:nvPr/>
          </p:nvSpPr>
          <p:spPr bwMode="auto">
            <a:xfrm>
              <a:off x="2106" y="4031"/>
              <a:ext cx="7" cy="1"/>
            </a:xfrm>
            <a:prstGeom prst="line">
              <a:avLst/>
            </a:prstGeom>
            <a:noFill/>
            <a:ln w="1588">
              <a:solidFill>
                <a:srgbClr val="FF0000"/>
              </a:solidFill>
              <a:round/>
              <a:headEnd/>
              <a:tailEnd/>
            </a:ln>
          </p:spPr>
          <p:txBody>
            <a:bodyPr/>
            <a:lstStyle/>
            <a:p>
              <a:endParaRPr lang="en-US"/>
            </a:p>
          </p:txBody>
        </p:sp>
        <p:sp>
          <p:nvSpPr>
            <p:cNvPr id="49424" name="Line 716"/>
            <p:cNvSpPr>
              <a:spLocks noChangeShapeType="1"/>
            </p:cNvSpPr>
            <p:nvPr/>
          </p:nvSpPr>
          <p:spPr bwMode="auto">
            <a:xfrm>
              <a:off x="2248" y="3986"/>
              <a:ext cx="1" cy="45"/>
            </a:xfrm>
            <a:prstGeom prst="line">
              <a:avLst/>
            </a:prstGeom>
            <a:noFill/>
            <a:ln w="1588">
              <a:solidFill>
                <a:srgbClr val="FF0000"/>
              </a:solidFill>
              <a:round/>
              <a:headEnd/>
              <a:tailEnd/>
            </a:ln>
          </p:spPr>
          <p:txBody>
            <a:bodyPr/>
            <a:lstStyle/>
            <a:p>
              <a:endParaRPr lang="en-US"/>
            </a:p>
          </p:txBody>
        </p:sp>
        <p:sp>
          <p:nvSpPr>
            <p:cNvPr id="49425" name="Line 717"/>
            <p:cNvSpPr>
              <a:spLocks noChangeShapeType="1"/>
            </p:cNvSpPr>
            <p:nvPr/>
          </p:nvSpPr>
          <p:spPr bwMode="auto">
            <a:xfrm>
              <a:off x="2244" y="4031"/>
              <a:ext cx="8" cy="1"/>
            </a:xfrm>
            <a:prstGeom prst="line">
              <a:avLst/>
            </a:prstGeom>
            <a:noFill/>
            <a:ln w="1588">
              <a:solidFill>
                <a:srgbClr val="FF0000"/>
              </a:solidFill>
              <a:round/>
              <a:headEnd/>
              <a:tailEnd/>
            </a:ln>
          </p:spPr>
          <p:txBody>
            <a:bodyPr/>
            <a:lstStyle/>
            <a:p>
              <a:endParaRPr lang="en-US"/>
            </a:p>
          </p:txBody>
        </p:sp>
        <p:sp>
          <p:nvSpPr>
            <p:cNvPr id="49426" name="Line 718"/>
            <p:cNvSpPr>
              <a:spLocks noChangeShapeType="1"/>
            </p:cNvSpPr>
            <p:nvPr/>
          </p:nvSpPr>
          <p:spPr bwMode="auto">
            <a:xfrm>
              <a:off x="2387" y="4124"/>
              <a:ext cx="1" cy="34"/>
            </a:xfrm>
            <a:prstGeom prst="line">
              <a:avLst/>
            </a:prstGeom>
            <a:noFill/>
            <a:ln w="1588">
              <a:solidFill>
                <a:srgbClr val="FF0000"/>
              </a:solidFill>
              <a:round/>
              <a:headEnd/>
              <a:tailEnd/>
            </a:ln>
          </p:spPr>
          <p:txBody>
            <a:bodyPr/>
            <a:lstStyle/>
            <a:p>
              <a:endParaRPr lang="en-US"/>
            </a:p>
          </p:txBody>
        </p:sp>
        <p:sp>
          <p:nvSpPr>
            <p:cNvPr id="49427" name="Line 719"/>
            <p:cNvSpPr>
              <a:spLocks noChangeShapeType="1"/>
            </p:cNvSpPr>
            <p:nvPr/>
          </p:nvSpPr>
          <p:spPr bwMode="auto">
            <a:xfrm>
              <a:off x="2383" y="4158"/>
              <a:ext cx="8" cy="1"/>
            </a:xfrm>
            <a:prstGeom prst="line">
              <a:avLst/>
            </a:prstGeom>
            <a:noFill/>
            <a:ln w="1588">
              <a:solidFill>
                <a:srgbClr val="FF0000"/>
              </a:solidFill>
              <a:round/>
              <a:headEnd/>
              <a:tailEnd/>
            </a:ln>
          </p:spPr>
          <p:txBody>
            <a:bodyPr/>
            <a:lstStyle/>
            <a:p>
              <a:endParaRPr lang="en-US"/>
            </a:p>
          </p:txBody>
        </p:sp>
        <p:sp>
          <p:nvSpPr>
            <p:cNvPr id="49428" name="Line 720"/>
            <p:cNvSpPr>
              <a:spLocks noChangeShapeType="1"/>
            </p:cNvSpPr>
            <p:nvPr/>
          </p:nvSpPr>
          <p:spPr bwMode="auto">
            <a:xfrm>
              <a:off x="2526" y="4267"/>
              <a:ext cx="1" cy="32"/>
            </a:xfrm>
            <a:prstGeom prst="line">
              <a:avLst/>
            </a:prstGeom>
            <a:noFill/>
            <a:ln w="1588">
              <a:solidFill>
                <a:srgbClr val="FF0000"/>
              </a:solidFill>
              <a:round/>
              <a:headEnd/>
              <a:tailEnd/>
            </a:ln>
          </p:spPr>
          <p:txBody>
            <a:bodyPr/>
            <a:lstStyle/>
            <a:p>
              <a:endParaRPr lang="en-US"/>
            </a:p>
          </p:txBody>
        </p:sp>
        <p:sp>
          <p:nvSpPr>
            <p:cNvPr id="49429" name="Line 721"/>
            <p:cNvSpPr>
              <a:spLocks noChangeShapeType="1"/>
            </p:cNvSpPr>
            <p:nvPr/>
          </p:nvSpPr>
          <p:spPr bwMode="auto">
            <a:xfrm>
              <a:off x="2522" y="4299"/>
              <a:ext cx="8" cy="1"/>
            </a:xfrm>
            <a:prstGeom prst="line">
              <a:avLst/>
            </a:prstGeom>
            <a:noFill/>
            <a:ln w="1588">
              <a:solidFill>
                <a:srgbClr val="FF0000"/>
              </a:solidFill>
              <a:round/>
              <a:headEnd/>
              <a:tailEnd/>
            </a:ln>
          </p:spPr>
          <p:txBody>
            <a:bodyPr/>
            <a:lstStyle/>
            <a:p>
              <a:endParaRPr lang="en-US"/>
            </a:p>
          </p:txBody>
        </p:sp>
        <p:sp>
          <p:nvSpPr>
            <p:cNvPr id="49430" name="Freeform 722"/>
            <p:cNvSpPr>
              <a:spLocks/>
            </p:cNvSpPr>
            <p:nvPr/>
          </p:nvSpPr>
          <p:spPr bwMode="auto">
            <a:xfrm>
              <a:off x="1554" y="3929"/>
              <a:ext cx="972" cy="438"/>
            </a:xfrm>
            <a:custGeom>
              <a:avLst/>
              <a:gdLst>
                <a:gd name="T0" fmla="*/ 0 w 3295"/>
                <a:gd name="T1" fmla="*/ 35 h 1017"/>
                <a:gd name="T2" fmla="*/ 4 w 3295"/>
                <a:gd name="T3" fmla="*/ 32 h 1017"/>
                <a:gd name="T4" fmla="*/ 7 w 3295"/>
                <a:gd name="T5" fmla="*/ 27 h 1017"/>
                <a:gd name="T6" fmla="*/ 11 w 3295"/>
                <a:gd name="T7" fmla="*/ 14 h 1017"/>
                <a:gd name="T8" fmla="*/ 14 w 3295"/>
                <a:gd name="T9" fmla="*/ 0 h 1017"/>
                <a:gd name="T10" fmla="*/ 18 w 3295"/>
                <a:gd name="T11" fmla="*/ 2 h 1017"/>
                <a:gd name="T12" fmla="*/ 22 w 3295"/>
                <a:gd name="T13" fmla="*/ 18 h 1017"/>
                <a:gd name="T14" fmla="*/ 25 w 3295"/>
                <a:gd name="T15" fmla="*/ 28 h 1017"/>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17"/>
                <a:gd name="T26" fmla="*/ 3295 w 3295"/>
                <a:gd name="T27" fmla="*/ 1017 h 10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17">
                  <a:moveTo>
                    <a:pt x="0" y="1017"/>
                  </a:moveTo>
                  <a:lnTo>
                    <a:pt x="471" y="922"/>
                  </a:lnTo>
                  <a:lnTo>
                    <a:pt x="941" y="782"/>
                  </a:lnTo>
                  <a:lnTo>
                    <a:pt x="1412" y="404"/>
                  </a:lnTo>
                  <a:lnTo>
                    <a:pt x="1883" y="0"/>
                  </a:lnTo>
                  <a:lnTo>
                    <a:pt x="2354" y="54"/>
                  </a:lnTo>
                  <a:lnTo>
                    <a:pt x="2824" y="513"/>
                  </a:lnTo>
                  <a:lnTo>
                    <a:pt x="3295" y="831"/>
                  </a:lnTo>
                </a:path>
              </a:pathLst>
            </a:custGeom>
            <a:noFill/>
            <a:ln w="1588">
              <a:solidFill>
                <a:srgbClr val="00FF00"/>
              </a:solidFill>
              <a:round/>
              <a:headEnd/>
              <a:tailEnd/>
            </a:ln>
          </p:spPr>
          <p:txBody>
            <a:bodyPr/>
            <a:lstStyle/>
            <a:p>
              <a:endParaRPr lang="en-US"/>
            </a:p>
          </p:txBody>
        </p:sp>
        <p:sp>
          <p:nvSpPr>
            <p:cNvPr id="49431" name="Line 723"/>
            <p:cNvSpPr>
              <a:spLocks noChangeShapeType="1"/>
            </p:cNvSpPr>
            <p:nvPr/>
          </p:nvSpPr>
          <p:spPr bwMode="auto">
            <a:xfrm flipV="1">
              <a:off x="1554" y="4358"/>
              <a:ext cx="1" cy="9"/>
            </a:xfrm>
            <a:prstGeom prst="line">
              <a:avLst/>
            </a:prstGeom>
            <a:noFill/>
            <a:ln w="1588">
              <a:solidFill>
                <a:srgbClr val="00FF00"/>
              </a:solidFill>
              <a:round/>
              <a:headEnd/>
              <a:tailEnd/>
            </a:ln>
          </p:spPr>
          <p:txBody>
            <a:bodyPr/>
            <a:lstStyle/>
            <a:p>
              <a:endParaRPr lang="en-US"/>
            </a:p>
          </p:txBody>
        </p:sp>
        <p:sp>
          <p:nvSpPr>
            <p:cNvPr id="49432" name="Line 724"/>
            <p:cNvSpPr>
              <a:spLocks noChangeShapeType="1"/>
            </p:cNvSpPr>
            <p:nvPr/>
          </p:nvSpPr>
          <p:spPr bwMode="auto">
            <a:xfrm>
              <a:off x="1550" y="4358"/>
              <a:ext cx="8" cy="1"/>
            </a:xfrm>
            <a:prstGeom prst="line">
              <a:avLst/>
            </a:prstGeom>
            <a:noFill/>
            <a:ln w="1588">
              <a:solidFill>
                <a:srgbClr val="00FF00"/>
              </a:solidFill>
              <a:round/>
              <a:headEnd/>
              <a:tailEnd/>
            </a:ln>
          </p:spPr>
          <p:txBody>
            <a:bodyPr/>
            <a:lstStyle/>
            <a:p>
              <a:endParaRPr lang="en-US"/>
            </a:p>
          </p:txBody>
        </p:sp>
        <p:sp>
          <p:nvSpPr>
            <p:cNvPr id="49433" name="Line 725"/>
            <p:cNvSpPr>
              <a:spLocks noChangeShapeType="1"/>
            </p:cNvSpPr>
            <p:nvPr/>
          </p:nvSpPr>
          <p:spPr bwMode="auto">
            <a:xfrm flipV="1">
              <a:off x="1693" y="4318"/>
              <a:ext cx="1" cy="8"/>
            </a:xfrm>
            <a:prstGeom prst="line">
              <a:avLst/>
            </a:prstGeom>
            <a:noFill/>
            <a:ln w="1588">
              <a:solidFill>
                <a:srgbClr val="00FF00"/>
              </a:solidFill>
              <a:round/>
              <a:headEnd/>
              <a:tailEnd/>
            </a:ln>
          </p:spPr>
          <p:txBody>
            <a:bodyPr/>
            <a:lstStyle/>
            <a:p>
              <a:endParaRPr lang="en-US"/>
            </a:p>
          </p:txBody>
        </p:sp>
        <p:sp>
          <p:nvSpPr>
            <p:cNvPr id="49434" name="Line 726"/>
            <p:cNvSpPr>
              <a:spLocks noChangeShapeType="1"/>
            </p:cNvSpPr>
            <p:nvPr/>
          </p:nvSpPr>
          <p:spPr bwMode="auto">
            <a:xfrm>
              <a:off x="1689" y="4318"/>
              <a:ext cx="8" cy="1"/>
            </a:xfrm>
            <a:prstGeom prst="line">
              <a:avLst/>
            </a:prstGeom>
            <a:noFill/>
            <a:ln w="1588">
              <a:solidFill>
                <a:srgbClr val="00FF00"/>
              </a:solidFill>
              <a:round/>
              <a:headEnd/>
              <a:tailEnd/>
            </a:ln>
          </p:spPr>
          <p:txBody>
            <a:bodyPr/>
            <a:lstStyle/>
            <a:p>
              <a:endParaRPr lang="en-US"/>
            </a:p>
          </p:txBody>
        </p:sp>
        <p:sp>
          <p:nvSpPr>
            <p:cNvPr id="49435" name="Line 727"/>
            <p:cNvSpPr>
              <a:spLocks noChangeShapeType="1"/>
            </p:cNvSpPr>
            <p:nvPr/>
          </p:nvSpPr>
          <p:spPr bwMode="auto">
            <a:xfrm flipV="1">
              <a:off x="1831" y="4242"/>
              <a:ext cx="1" cy="24"/>
            </a:xfrm>
            <a:prstGeom prst="line">
              <a:avLst/>
            </a:prstGeom>
            <a:noFill/>
            <a:ln w="1588">
              <a:solidFill>
                <a:srgbClr val="00FF00"/>
              </a:solidFill>
              <a:round/>
              <a:headEnd/>
              <a:tailEnd/>
            </a:ln>
          </p:spPr>
          <p:txBody>
            <a:bodyPr/>
            <a:lstStyle/>
            <a:p>
              <a:endParaRPr lang="en-US"/>
            </a:p>
          </p:txBody>
        </p:sp>
        <p:sp>
          <p:nvSpPr>
            <p:cNvPr id="49436" name="Line 728"/>
            <p:cNvSpPr>
              <a:spLocks noChangeShapeType="1"/>
            </p:cNvSpPr>
            <p:nvPr/>
          </p:nvSpPr>
          <p:spPr bwMode="auto">
            <a:xfrm>
              <a:off x="1828" y="4242"/>
              <a:ext cx="8" cy="1"/>
            </a:xfrm>
            <a:prstGeom prst="line">
              <a:avLst/>
            </a:prstGeom>
            <a:noFill/>
            <a:ln w="1588">
              <a:solidFill>
                <a:srgbClr val="00FF00"/>
              </a:solidFill>
              <a:round/>
              <a:headEnd/>
              <a:tailEnd/>
            </a:ln>
          </p:spPr>
          <p:txBody>
            <a:bodyPr/>
            <a:lstStyle/>
            <a:p>
              <a:endParaRPr lang="en-US"/>
            </a:p>
          </p:txBody>
        </p:sp>
        <p:sp>
          <p:nvSpPr>
            <p:cNvPr id="49437" name="Line 729"/>
            <p:cNvSpPr>
              <a:spLocks noChangeShapeType="1"/>
            </p:cNvSpPr>
            <p:nvPr/>
          </p:nvSpPr>
          <p:spPr bwMode="auto">
            <a:xfrm flipV="1">
              <a:off x="1970" y="4065"/>
              <a:ext cx="1" cy="38"/>
            </a:xfrm>
            <a:prstGeom prst="line">
              <a:avLst/>
            </a:prstGeom>
            <a:noFill/>
            <a:ln w="1588">
              <a:solidFill>
                <a:srgbClr val="00FF00"/>
              </a:solidFill>
              <a:round/>
              <a:headEnd/>
              <a:tailEnd/>
            </a:ln>
          </p:spPr>
          <p:txBody>
            <a:bodyPr/>
            <a:lstStyle/>
            <a:p>
              <a:endParaRPr lang="en-US"/>
            </a:p>
          </p:txBody>
        </p:sp>
        <p:sp>
          <p:nvSpPr>
            <p:cNvPr id="49438" name="Line 730"/>
            <p:cNvSpPr>
              <a:spLocks noChangeShapeType="1"/>
            </p:cNvSpPr>
            <p:nvPr/>
          </p:nvSpPr>
          <p:spPr bwMode="auto">
            <a:xfrm>
              <a:off x="1967" y="4065"/>
              <a:ext cx="7" cy="1"/>
            </a:xfrm>
            <a:prstGeom prst="line">
              <a:avLst/>
            </a:prstGeom>
            <a:noFill/>
            <a:ln w="1588">
              <a:solidFill>
                <a:srgbClr val="00FF00"/>
              </a:solidFill>
              <a:round/>
              <a:headEnd/>
              <a:tailEnd/>
            </a:ln>
          </p:spPr>
          <p:txBody>
            <a:bodyPr/>
            <a:lstStyle/>
            <a:p>
              <a:endParaRPr lang="en-US"/>
            </a:p>
          </p:txBody>
        </p:sp>
        <p:sp>
          <p:nvSpPr>
            <p:cNvPr id="49439" name="Line 731"/>
            <p:cNvSpPr>
              <a:spLocks noChangeShapeType="1"/>
            </p:cNvSpPr>
            <p:nvPr/>
          </p:nvSpPr>
          <p:spPr bwMode="auto">
            <a:xfrm flipV="1">
              <a:off x="2109" y="3880"/>
              <a:ext cx="1" cy="49"/>
            </a:xfrm>
            <a:prstGeom prst="line">
              <a:avLst/>
            </a:prstGeom>
            <a:noFill/>
            <a:ln w="1588">
              <a:solidFill>
                <a:srgbClr val="00FF00"/>
              </a:solidFill>
              <a:round/>
              <a:headEnd/>
              <a:tailEnd/>
            </a:ln>
          </p:spPr>
          <p:txBody>
            <a:bodyPr/>
            <a:lstStyle/>
            <a:p>
              <a:endParaRPr lang="en-US"/>
            </a:p>
          </p:txBody>
        </p:sp>
        <p:sp>
          <p:nvSpPr>
            <p:cNvPr id="49440" name="Line 732"/>
            <p:cNvSpPr>
              <a:spLocks noChangeShapeType="1"/>
            </p:cNvSpPr>
            <p:nvPr/>
          </p:nvSpPr>
          <p:spPr bwMode="auto">
            <a:xfrm>
              <a:off x="2106" y="3880"/>
              <a:ext cx="7" cy="1"/>
            </a:xfrm>
            <a:prstGeom prst="line">
              <a:avLst/>
            </a:prstGeom>
            <a:noFill/>
            <a:ln w="1588">
              <a:solidFill>
                <a:srgbClr val="00FF00"/>
              </a:solidFill>
              <a:round/>
              <a:headEnd/>
              <a:tailEnd/>
            </a:ln>
          </p:spPr>
          <p:txBody>
            <a:bodyPr/>
            <a:lstStyle/>
            <a:p>
              <a:endParaRPr lang="en-US"/>
            </a:p>
          </p:txBody>
        </p:sp>
        <p:sp>
          <p:nvSpPr>
            <p:cNvPr id="49441" name="Line 733"/>
            <p:cNvSpPr>
              <a:spLocks noChangeShapeType="1"/>
            </p:cNvSpPr>
            <p:nvPr/>
          </p:nvSpPr>
          <p:spPr bwMode="auto">
            <a:xfrm flipV="1">
              <a:off x="2248" y="3896"/>
              <a:ext cx="1" cy="57"/>
            </a:xfrm>
            <a:prstGeom prst="line">
              <a:avLst/>
            </a:prstGeom>
            <a:noFill/>
            <a:ln w="1588">
              <a:solidFill>
                <a:srgbClr val="00FF00"/>
              </a:solidFill>
              <a:round/>
              <a:headEnd/>
              <a:tailEnd/>
            </a:ln>
          </p:spPr>
          <p:txBody>
            <a:bodyPr/>
            <a:lstStyle/>
            <a:p>
              <a:endParaRPr lang="en-US"/>
            </a:p>
          </p:txBody>
        </p:sp>
        <p:sp>
          <p:nvSpPr>
            <p:cNvPr id="49442" name="Line 734"/>
            <p:cNvSpPr>
              <a:spLocks noChangeShapeType="1"/>
            </p:cNvSpPr>
            <p:nvPr/>
          </p:nvSpPr>
          <p:spPr bwMode="auto">
            <a:xfrm>
              <a:off x="2244" y="3896"/>
              <a:ext cx="8" cy="1"/>
            </a:xfrm>
            <a:prstGeom prst="line">
              <a:avLst/>
            </a:prstGeom>
            <a:noFill/>
            <a:ln w="1588">
              <a:solidFill>
                <a:srgbClr val="00FF00"/>
              </a:solidFill>
              <a:round/>
              <a:headEnd/>
              <a:tailEnd/>
            </a:ln>
          </p:spPr>
          <p:txBody>
            <a:bodyPr/>
            <a:lstStyle/>
            <a:p>
              <a:endParaRPr lang="en-US"/>
            </a:p>
          </p:txBody>
        </p:sp>
        <p:sp>
          <p:nvSpPr>
            <p:cNvPr id="49443" name="Line 735"/>
            <p:cNvSpPr>
              <a:spLocks noChangeShapeType="1"/>
            </p:cNvSpPr>
            <p:nvPr/>
          </p:nvSpPr>
          <p:spPr bwMode="auto">
            <a:xfrm flipV="1">
              <a:off x="2387" y="4113"/>
              <a:ext cx="1" cy="37"/>
            </a:xfrm>
            <a:prstGeom prst="line">
              <a:avLst/>
            </a:prstGeom>
            <a:noFill/>
            <a:ln w="1588">
              <a:solidFill>
                <a:srgbClr val="00FF00"/>
              </a:solidFill>
              <a:round/>
              <a:headEnd/>
              <a:tailEnd/>
            </a:ln>
          </p:spPr>
          <p:txBody>
            <a:bodyPr/>
            <a:lstStyle/>
            <a:p>
              <a:endParaRPr lang="en-US"/>
            </a:p>
          </p:txBody>
        </p:sp>
        <p:sp>
          <p:nvSpPr>
            <p:cNvPr id="49444" name="Line 736"/>
            <p:cNvSpPr>
              <a:spLocks noChangeShapeType="1"/>
            </p:cNvSpPr>
            <p:nvPr/>
          </p:nvSpPr>
          <p:spPr bwMode="auto">
            <a:xfrm>
              <a:off x="2383" y="4113"/>
              <a:ext cx="8" cy="1"/>
            </a:xfrm>
            <a:prstGeom prst="line">
              <a:avLst/>
            </a:prstGeom>
            <a:noFill/>
            <a:ln w="1588">
              <a:solidFill>
                <a:srgbClr val="00FF00"/>
              </a:solidFill>
              <a:round/>
              <a:headEnd/>
              <a:tailEnd/>
            </a:ln>
          </p:spPr>
          <p:txBody>
            <a:bodyPr/>
            <a:lstStyle/>
            <a:p>
              <a:endParaRPr lang="en-US"/>
            </a:p>
          </p:txBody>
        </p:sp>
        <p:sp>
          <p:nvSpPr>
            <p:cNvPr id="49445" name="Line 737"/>
            <p:cNvSpPr>
              <a:spLocks noChangeShapeType="1"/>
            </p:cNvSpPr>
            <p:nvPr/>
          </p:nvSpPr>
          <p:spPr bwMode="auto">
            <a:xfrm flipV="1">
              <a:off x="2526" y="4247"/>
              <a:ext cx="1" cy="40"/>
            </a:xfrm>
            <a:prstGeom prst="line">
              <a:avLst/>
            </a:prstGeom>
            <a:noFill/>
            <a:ln w="1588">
              <a:solidFill>
                <a:srgbClr val="00FF00"/>
              </a:solidFill>
              <a:round/>
              <a:headEnd/>
              <a:tailEnd/>
            </a:ln>
          </p:spPr>
          <p:txBody>
            <a:bodyPr/>
            <a:lstStyle/>
            <a:p>
              <a:endParaRPr lang="en-US"/>
            </a:p>
          </p:txBody>
        </p:sp>
        <p:sp>
          <p:nvSpPr>
            <p:cNvPr id="49446" name="Line 738"/>
            <p:cNvSpPr>
              <a:spLocks noChangeShapeType="1"/>
            </p:cNvSpPr>
            <p:nvPr/>
          </p:nvSpPr>
          <p:spPr bwMode="auto">
            <a:xfrm>
              <a:off x="2522" y="4247"/>
              <a:ext cx="8" cy="1"/>
            </a:xfrm>
            <a:prstGeom prst="line">
              <a:avLst/>
            </a:prstGeom>
            <a:noFill/>
            <a:ln w="1588">
              <a:solidFill>
                <a:srgbClr val="00FF00"/>
              </a:solidFill>
              <a:round/>
              <a:headEnd/>
              <a:tailEnd/>
            </a:ln>
          </p:spPr>
          <p:txBody>
            <a:bodyPr/>
            <a:lstStyle/>
            <a:p>
              <a:endParaRPr lang="en-US"/>
            </a:p>
          </p:txBody>
        </p:sp>
        <p:sp>
          <p:nvSpPr>
            <p:cNvPr id="49447" name="Line 739"/>
            <p:cNvSpPr>
              <a:spLocks noChangeShapeType="1"/>
            </p:cNvSpPr>
            <p:nvPr/>
          </p:nvSpPr>
          <p:spPr bwMode="auto">
            <a:xfrm>
              <a:off x="1554" y="4367"/>
              <a:ext cx="1" cy="8"/>
            </a:xfrm>
            <a:prstGeom prst="line">
              <a:avLst/>
            </a:prstGeom>
            <a:noFill/>
            <a:ln w="1588">
              <a:solidFill>
                <a:srgbClr val="00FF00"/>
              </a:solidFill>
              <a:round/>
              <a:headEnd/>
              <a:tailEnd/>
            </a:ln>
          </p:spPr>
          <p:txBody>
            <a:bodyPr/>
            <a:lstStyle/>
            <a:p>
              <a:endParaRPr lang="en-US"/>
            </a:p>
          </p:txBody>
        </p:sp>
        <p:sp>
          <p:nvSpPr>
            <p:cNvPr id="49448" name="Line 740"/>
            <p:cNvSpPr>
              <a:spLocks noChangeShapeType="1"/>
            </p:cNvSpPr>
            <p:nvPr/>
          </p:nvSpPr>
          <p:spPr bwMode="auto">
            <a:xfrm>
              <a:off x="1693" y="4326"/>
              <a:ext cx="1" cy="9"/>
            </a:xfrm>
            <a:prstGeom prst="line">
              <a:avLst/>
            </a:prstGeom>
            <a:noFill/>
            <a:ln w="1588">
              <a:solidFill>
                <a:srgbClr val="00FF00"/>
              </a:solidFill>
              <a:round/>
              <a:headEnd/>
              <a:tailEnd/>
            </a:ln>
          </p:spPr>
          <p:txBody>
            <a:bodyPr/>
            <a:lstStyle/>
            <a:p>
              <a:endParaRPr lang="en-US"/>
            </a:p>
          </p:txBody>
        </p:sp>
        <p:sp>
          <p:nvSpPr>
            <p:cNvPr id="49449" name="Line 741"/>
            <p:cNvSpPr>
              <a:spLocks noChangeShapeType="1"/>
            </p:cNvSpPr>
            <p:nvPr/>
          </p:nvSpPr>
          <p:spPr bwMode="auto">
            <a:xfrm>
              <a:off x="1831" y="4266"/>
              <a:ext cx="1" cy="23"/>
            </a:xfrm>
            <a:prstGeom prst="line">
              <a:avLst/>
            </a:prstGeom>
            <a:noFill/>
            <a:ln w="1588">
              <a:solidFill>
                <a:srgbClr val="00FF00"/>
              </a:solidFill>
              <a:round/>
              <a:headEnd/>
              <a:tailEnd/>
            </a:ln>
          </p:spPr>
          <p:txBody>
            <a:bodyPr/>
            <a:lstStyle/>
            <a:p>
              <a:endParaRPr lang="en-US"/>
            </a:p>
          </p:txBody>
        </p:sp>
        <p:sp>
          <p:nvSpPr>
            <p:cNvPr id="49450" name="Line 742"/>
            <p:cNvSpPr>
              <a:spLocks noChangeShapeType="1"/>
            </p:cNvSpPr>
            <p:nvPr/>
          </p:nvSpPr>
          <p:spPr bwMode="auto">
            <a:xfrm>
              <a:off x="1970" y="4103"/>
              <a:ext cx="1" cy="39"/>
            </a:xfrm>
            <a:prstGeom prst="line">
              <a:avLst/>
            </a:prstGeom>
            <a:noFill/>
            <a:ln w="1588">
              <a:solidFill>
                <a:srgbClr val="00FF00"/>
              </a:solidFill>
              <a:round/>
              <a:headEnd/>
              <a:tailEnd/>
            </a:ln>
          </p:spPr>
          <p:txBody>
            <a:bodyPr/>
            <a:lstStyle/>
            <a:p>
              <a:endParaRPr lang="en-US"/>
            </a:p>
          </p:txBody>
        </p:sp>
        <p:sp>
          <p:nvSpPr>
            <p:cNvPr id="49451" name="Line 743"/>
            <p:cNvSpPr>
              <a:spLocks noChangeShapeType="1"/>
            </p:cNvSpPr>
            <p:nvPr/>
          </p:nvSpPr>
          <p:spPr bwMode="auto">
            <a:xfrm>
              <a:off x="2109" y="3929"/>
              <a:ext cx="1" cy="50"/>
            </a:xfrm>
            <a:prstGeom prst="line">
              <a:avLst/>
            </a:prstGeom>
            <a:noFill/>
            <a:ln w="1588">
              <a:solidFill>
                <a:srgbClr val="00FF00"/>
              </a:solidFill>
              <a:round/>
              <a:headEnd/>
              <a:tailEnd/>
            </a:ln>
          </p:spPr>
          <p:txBody>
            <a:bodyPr/>
            <a:lstStyle/>
            <a:p>
              <a:endParaRPr lang="en-US"/>
            </a:p>
          </p:txBody>
        </p:sp>
        <p:sp>
          <p:nvSpPr>
            <p:cNvPr id="49452" name="Line 744"/>
            <p:cNvSpPr>
              <a:spLocks noChangeShapeType="1"/>
            </p:cNvSpPr>
            <p:nvPr/>
          </p:nvSpPr>
          <p:spPr bwMode="auto">
            <a:xfrm>
              <a:off x="2248" y="3953"/>
              <a:ext cx="1" cy="57"/>
            </a:xfrm>
            <a:prstGeom prst="line">
              <a:avLst/>
            </a:prstGeom>
            <a:noFill/>
            <a:ln w="1588">
              <a:solidFill>
                <a:srgbClr val="00FF00"/>
              </a:solidFill>
              <a:round/>
              <a:headEnd/>
              <a:tailEnd/>
            </a:ln>
          </p:spPr>
          <p:txBody>
            <a:bodyPr/>
            <a:lstStyle/>
            <a:p>
              <a:endParaRPr lang="en-US"/>
            </a:p>
          </p:txBody>
        </p:sp>
        <p:sp>
          <p:nvSpPr>
            <p:cNvPr id="49453" name="Line 745"/>
            <p:cNvSpPr>
              <a:spLocks noChangeShapeType="1"/>
            </p:cNvSpPr>
            <p:nvPr/>
          </p:nvSpPr>
          <p:spPr bwMode="auto">
            <a:xfrm>
              <a:off x="2387" y="4150"/>
              <a:ext cx="1" cy="37"/>
            </a:xfrm>
            <a:prstGeom prst="line">
              <a:avLst/>
            </a:prstGeom>
            <a:noFill/>
            <a:ln w="1588">
              <a:solidFill>
                <a:srgbClr val="00FF00"/>
              </a:solidFill>
              <a:round/>
              <a:headEnd/>
              <a:tailEnd/>
            </a:ln>
          </p:spPr>
          <p:txBody>
            <a:bodyPr/>
            <a:lstStyle/>
            <a:p>
              <a:endParaRPr lang="en-US"/>
            </a:p>
          </p:txBody>
        </p:sp>
        <p:sp>
          <p:nvSpPr>
            <p:cNvPr id="49454" name="Line 746"/>
            <p:cNvSpPr>
              <a:spLocks noChangeShapeType="1"/>
            </p:cNvSpPr>
            <p:nvPr/>
          </p:nvSpPr>
          <p:spPr bwMode="auto">
            <a:xfrm>
              <a:off x="2526" y="4287"/>
              <a:ext cx="1" cy="40"/>
            </a:xfrm>
            <a:prstGeom prst="line">
              <a:avLst/>
            </a:prstGeom>
            <a:noFill/>
            <a:ln w="1588">
              <a:solidFill>
                <a:srgbClr val="00FF00"/>
              </a:solidFill>
              <a:round/>
              <a:headEnd/>
              <a:tailEnd/>
            </a:ln>
          </p:spPr>
          <p:txBody>
            <a:bodyPr/>
            <a:lstStyle/>
            <a:p>
              <a:endParaRPr lang="en-US"/>
            </a:p>
          </p:txBody>
        </p:sp>
        <p:sp>
          <p:nvSpPr>
            <p:cNvPr id="49455" name="Freeform 747"/>
            <p:cNvSpPr>
              <a:spLocks/>
            </p:cNvSpPr>
            <p:nvPr/>
          </p:nvSpPr>
          <p:spPr bwMode="auto">
            <a:xfrm>
              <a:off x="1554" y="3890"/>
              <a:ext cx="972" cy="470"/>
            </a:xfrm>
            <a:custGeom>
              <a:avLst/>
              <a:gdLst>
                <a:gd name="T0" fmla="*/ 0 w 3295"/>
                <a:gd name="T1" fmla="*/ 37 h 1092"/>
                <a:gd name="T2" fmla="*/ 4 w 3295"/>
                <a:gd name="T3" fmla="*/ 35 h 1092"/>
                <a:gd name="T4" fmla="*/ 7 w 3295"/>
                <a:gd name="T5" fmla="*/ 24 h 1092"/>
                <a:gd name="T6" fmla="*/ 11 w 3295"/>
                <a:gd name="T7" fmla="*/ 7 h 1092"/>
                <a:gd name="T8" fmla="*/ 14 w 3295"/>
                <a:gd name="T9" fmla="*/ 0 h 1092"/>
                <a:gd name="T10" fmla="*/ 18 w 3295"/>
                <a:gd name="T11" fmla="*/ 7 h 1092"/>
                <a:gd name="T12" fmla="*/ 22 w 3295"/>
                <a:gd name="T13" fmla="*/ 19 h 1092"/>
                <a:gd name="T14" fmla="*/ 25 w 3295"/>
                <a:gd name="T15" fmla="*/ 32 h 1092"/>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1092"/>
                <a:gd name="T26" fmla="*/ 3295 w 3295"/>
                <a:gd name="T27" fmla="*/ 1092 h 10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1092">
                  <a:moveTo>
                    <a:pt x="0" y="1092"/>
                  </a:moveTo>
                  <a:lnTo>
                    <a:pt x="471" y="1031"/>
                  </a:lnTo>
                  <a:lnTo>
                    <a:pt x="941" y="700"/>
                  </a:lnTo>
                  <a:lnTo>
                    <a:pt x="1412" y="218"/>
                  </a:lnTo>
                  <a:lnTo>
                    <a:pt x="1883" y="0"/>
                  </a:lnTo>
                  <a:lnTo>
                    <a:pt x="2354" y="198"/>
                  </a:lnTo>
                  <a:lnTo>
                    <a:pt x="2824" y="540"/>
                  </a:lnTo>
                  <a:lnTo>
                    <a:pt x="3295" y="923"/>
                  </a:lnTo>
                </a:path>
              </a:pathLst>
            </a:custGeom>
            <a:noFill/>
            <a:ln w="1588">
              <a:solidFill>
                <a:srgbClr val="0000FF"/>
              </a:solidFill>
              <a:round/>
              <a:headEnd/>
              <a:tailEnd/>
            </a:ln>
          </p:spPr>
          <p:txBody>
            <a:bodyPr/>
            <a:lstStyle/>
            <a:p>
              <a:endParaRPr lang="en-US"/>
            </a:p>
          </p:txBody>
        </p:sp>
        <p:sp>
          <p:nvSpPr>
            <p:cNvPr id="49456" name="Line 748"/>
            <p:cNvSpPr>
              <a:spLocks noChangeShapeType="1"/>
            </p:cNvSpPr>
            <p:nvPr/>
          </p:nvSpPr>
          <p:spPr bwMode="auto">
            <a:xfrm flipV="1">
              <a:off x="1554" y="4349"/>
              <a:ext cx="1" cy="11"/>
            </a:xfrm>
            <a:prstGeom prst="line">
              <a:avLst/>
            </a:prstGeom>
            <a:noFill/>
            <a:ln w="1588">
              <a:solidFill>
                <a:srgbClr val="0000FF"/>
              </a:solidFill>
              <a:round/>
              <a:headEnd/>
              <a:tailEnd/>
            </a:ln>
          </p:spPr>
          <p:txBody>
            <a:bodyPr/>
            <a:lstStyle/>
            <a:p>
              <a:endParaRPr lang="en-US"/>
            </a:p>
          </p:txBody>
        </p:sp>
        <p:sp>
          <p:nvSpPr>
            <p:cNvPr id="49457" name="Line 749"/>
            <p:cNvSpPr>
              <a:spLocks noChangeShapeType="1"/>
            </p:cNvSpPr>
            <p:nvPr/>
          </p:nvSpPr>
          <p:spPr bwMode="auto">
            <a:xfrm>
              <a:off x="1550" y="4349"/>
              <a:ext cx="8" cy="1"/>
            </a:xfrm>
            <a:prstGeom prst="line">
              <a:avLst/>
            </a:prstGeom>
            <a:noFill/>
            <a:ln w="1588">
              <a:solidFill>
                <a:srgbClr val="0000FF"/>
              </a:solidFill>
              <a:round/>
              <a:headEnd/>
              <a:tailEnd/>
            </a:ln>
          </p:spPr>
          <p:txBody>
            <a:bodyPr/>
            <a:lstStyle/>
            <a:p>
              <a:endParaRPr lang="en-US"/>
            </a:p>
          </p:txBody>
        </p:sp>
        <p:sp>
          <p:nvSpPr>
            <p:cNvPr id="49458" name="Line 750"/>
            <p:cNvSpPr>
              <a:spLocks noChangeShapeType="1"/>
            </p:cNvSpPr>
            <p:nvPr/>
          </p:nvSpPr>
          <p:spPr bwMode="auto">
            <a:xfrm flipV="1">
              <a:off x="1693" y="4323"/>
              <a:ext cx="1" cy="10"/>
            </a:xfrm>
            <a:prstGeom prst="line">
              <a:avLst/>
            </a:prstGeom>
            <a:noFill/>
            <a:ln w="1588">
              <a:solidFill>
                <a:srgbClr val="0000FF"/>
              </a:solidFill>
              <a:round/>
              <a:headEnd/>
              <a:tailEnd/>
            </a:ln>
          </p:spPr>
          <p:txBody>
            <a:bodyPr/>
            <a:lstStyle/>
            <a:p>
              <a:endParaRPr lang="en-US"/>
            </a:p>
          </p:txBody>
        </p:sp>
        <p:sp>
          <p:nvSpPr>
            <p:cNvPr id="49459" name="Line 751"/>
            <p:cNvSpPr>
              <a:spLocks noChangeShapeType="1"/>
            </p:cNvSpPr>
            <p:nvPr/>
          </p:nvSpPr>
          <p:spPr bwMode="auto">
            <a:xfrm>
              <a:off x="1689" y="4323"/>
              <a:ext cx="8" cy="1"/>
            </a:xfrm>
            <a:prstGeom prst="line">
              <a:avLst/>
            </a:prstGeom>
            <a:noFill/>
            <a:ln w="1588">
              <a:solidFill>
                <a:srgbClr val="0000FF"/>
              </a:solidFill>
              <a:round/>
              <a:headEnd/>
              <a:tailEnd/>
            </a:ln>
          </p:spPr>
          <p:txBody>
            <a:bodyPr/>
            <a:lstStyle/>
            <a:p>
              <a:endParaRPr lang="en-US"/>
            </a:p>
          </p:txBody>
        </p:sp>
        <p:sp>
          <p:nvSpPr>
            <p:cNvPr id="49460" name="Line 752"/>
            <p:cNvSpPr>
              <a:spLocks noChangeShapeType="1"/>
            </p:cNvSpPr>
            <p:nvPr/>
          </p:nvSpPr>
          <p:spPr bwMode="auto">
            <a:xfrm flipV="1">
              <a:off x="1831" y="4152"/>
              <a:ext cx="1" cy="39"/>
            </a:xfrm>
            <a:prstGeom prst="line">
              <a:avLst/>
            </a:prstGeom>
            <a:noFill/>
            <a:ln w="1588">
              <a:solidFill>
                <a:srgbClr val="0000FF"/>
              </a:solidFill>
              <a:round/>
              <a:headEnd/>
              <a:tailEnd/>
            </a:ln>
          </p:spPr>
          <p:txBody>
            <a:bodyPr/>
            <a:lstStyle/>
            <a:p>
              <a:endParaRPr lang="en-US"/>
            </a:p>
          </p:txBody>
        </p:sp>
        <p:sp>
          <p:nvSpPr>
            <p:cNvPr id="49461" name="Line 753"/>
            <p:cNvSpPr>
              <a:spLocks noChangeShapeType="1"/>
            </p:cNvSpPr>
            <p:nvPr/>
          </p:nvSpPr>
          <p:spPr bwMode="auto">
            <a:xfrm>
              <a:off x="1828" y="4152"/>
              <a:ext cx="8" cy="1"/>
            </a:xfrm>
            <a:prstGeom prst="line">
              <a:avLst/>
            </a:prstGeom>
            <a:noFill/>
            <a:ln w="1588">
              <a:solidFill>
                <a:srgbClr val="0000FF"/>
              </a:solidFill>
              <a:round/>
              <a:headEnd/>
              <a:tailEnd/>
            </a:ln>
          </p:spPr>
          <p:txBody>
            <a:bodyPr/>
            <a:lstStyle/>
            <a:p>
              <a:endParaRPr lang="en-US"/>
            </a:p>
          </p:txBody>
        </p:sp>
        <p:sp>
          <p:nvSpPr>
            <p:cNvPr id="49462" name="Line 754"/>
            <p:cNvSpPr>
              <a:spLocks noChangeShapeType="1"/>
            </p:cNvSpPr>
            <p:nvPr/>
          </p:nvSpPr>
          <p:spPr bwMode="auto">
            <a:xfrm flipV="1">
              <a:off x="1970" y="3919"/>
              <a:ext cx="1" cy="65"/>
            </a:xfrm>
            <a:prstGeom prst="line">
              <a:avLst/>
            </a:prstGeom>
            <a:noFill/>
            <a:ln w="1588">
              <a:solidFill>
                <a:srgbClr val="0000FF"/>
              </a:solidFill>
              <a:round/>
              <a:headEnd/>
              <a:tailEnd/>
            </a:ln>
          </p:spPr>
          <p:txBody>
            <a:bodyPr/>
            <a:lstStyle/>
            <a:p>
              <a:endParaRPr lang="en-US"/>
            </a:p>
          </p:txBody>
        </p:sp>
        <p:sp>
          <p:nvSpPr>
            <p:cNvPr id="49463" name="Line 755"/>
            <p:cNvSpPr>
              <a:spLocks noChangeShapeType="1"/>
            </p:cNvSpPr>
            <p:nvPr/>
          </p:nvSpPr>
          <p:spPr bwMode="auto">
            <a:xfrm>
              <a:off x="1967" y="3919"/>
              <a:ext cx="7" cy="1"/>
            </a:xfrm>
            <a:prstGeom prst="line">
              <a:avLst/>
            </a:prstGeom>
            <a:noFill/>
            <a:ln w="1588">
              <a:solidFill>
                <a:srgbClr val="0000FF"/>
              </a:solidFill>
              <a:round/>
              <a:headEnd/>
              <a:tailEnd/>
            </a:ln>
          </p:spPr>
          <p:txBody>
            <a:bodyPr/>
            <a:lstStyle/>
            <a:p>
              <a:endParaRPr lang="en-US"/>
            </a:p>
          </p:txBody>
        </p:sp>
        <p:sp>
          <p:nvSpPr>
            <p:cNvPr id="49464" name="Line 756"/>
            <p:cNvSpPr>
              <a:spLocks noChangeShapeType="1"/>
            </p:cNvSpPr>
            <p:nvPr/>
          </p:nvSpPr>
          <p:spPr bwMode="auto">
            <a:xfrm flipV="1">
              <a:off x="2109" y="3837"/>
              <a:ext cx="1" cy="53"/>
            </a:xfrm>
            <a:prstGeom prst="line">
              <a:avLst/>
            </a:prstGeom>
            <a:noFill/>
            <a:ln w="1588">
              <a:solidFill>
                <a:srgbClr val="0000FF"/>
              </a:solidFill>
              <a:round/>
              <a:headEnd/>
              <a:tailEnd/>
            </a:ln>
          </p:spPr>
          <p:txBody>
            <a:bodyPr/>
            <a:lstStyle/>
            <a:p>
              <a:endParaRPr lang="en-US"/>
            </a:p>
          </p:txBody>
        </p:sp>
        <p:sp>
          <p:nvSpPr>
            <p:cNvPr id="49465" name="Line 757"/>
            <p:cNvSpPr>
              <a:spLocks noChangeShapeType="1"/>
            </p:cNvSpPr>
            <p:nvPr/>
          </p:nvSpPr>
          <p:spPr bwMode="auto">
            <a:xfrm>
              <a:off x="2106" y="3837"/>
              <a:ext cx="7" cy="1"/>
            </a:xfrm>
            <a:prstGeom prst="line">
              <a:avLst/>
            </a:prstGeom>
            <a:noFill/>
            <a:ln w="1588">
              <a:solidFill>
                <a:srgbClr val="0000FF"/>
              </a:solidFill>
              <a:round/>
              <a:headEnd/>
              <a:tailEnd/>
            </a:ln>
          </p:spPr>
          <p:txBody>
            <a:bodyPr/>
            <a:lstStyle/>
            <a:p>
              <a:endParaRPr lang="en-US"/>
            </a:p>
          </p:txBody>
        </p:sp>
        <p:sp>
          <p:nvSpPr>
            <p:cNvPr id="49466" name="Line 758"/>
            <p:cNvSpPr>
              <a:spLocks noChangeShapeType="1"/>
            </p:cNvSpPr>
            <p:nvPr/>
          </p:nvSpPr>
          <p:spPr bwMode="auto">
            <a:xfrm flipV="1">
              <a:off x="2248" y="3919"/>
              <a:ext cx="1" cy="56"/>
            </a:xfrm>
            <a:prstGeom prst="line">
              <a:avLst/>
            </a:prstGeom>
            <a:noFill/>
            <a:ln w="1588">
              <a:solidFill>
                <a:srgbClr val="0000FF"/>
              </a:solidFill>
              <a:round/>
              <a:headEnd/>
              <a:tailEnd/>
            </a:ln>
          </p:spPr>
          <p:txBody>
            <a:bodyPr/>
            <a:lstStyle/>
            <a:p>
              <a:endParaRPr lang="en-US"/>
            </a:p>
          </p:txBody>
        </p:sp>
        <p:sp>
          <p:nvSpPr>
            <p:cNvPr id="49467" name="Line 759"/>
            <p:cNvSpPr>
              <a:spLocks noChangeShapeType="1"/>
            </p:cNvSpPr>
            <p:nvPr/>
          </p:nvSpPr>
          <p:spPr bwMode="auto">
            <a:xfrm>
              <a:off x="2244" y="3919"/>
              <a:ext cx="8" cy="1"/>
            </a:xfrm>
            <a:prstGeom prst="line">
              <a:avLst/>
            </a:prstGeom>
            <a:noFill/>
            <a:ln w="1588">
              <a:solidFill>
                <a:srgbClr val="0000FF"/>
              </a:solidFill>
              <a:round/>
              <a:headEnd/>
              <a:tailEnd/>
            </a:ln>
          </p:spPr>
          <p:txBody>
            <a:bodyPr/>
            <a:lstStyle/>
            <a:p>
              <a:endParaRPr lang="en-US"/>
            </a:p>
          </p:txBody>
        </p:sp>
        <p:sp>
          <p:nvSpPr>
            <p:cNvPr id="49468" name="Line 760"/>
            <p:cNvSpPr>
              <a:spLocks noChangeShapeType="1"/>
            </p:cNvSpPr>
            <p:nvPr/>
          </p:nvSpPr>
          <p:spPr bwMode="auto">
            <a:xfrm flipV="1">
              <a:off x="2387" y="4087"/>
              <a:ext cx="1" cy="35"/>
            </a:xfrm>
            <a:prstGeom prst="line">
              <a:avLst/>
            </a:prstGeom>
            <a:noFill/>
            <a:ln w="1588">
              <a:solidFill>
                <a:srgbClr val="0000FF"/>
              </a:solidFill>
              <a:round/>
              <a:headEnd/>
              <a:tailEnd/>
            </a:ln>
          </p:spPr>
          <p:txBody>
            <a:bodyPr/>
            <a:lstStyle/>
            <a:p>
              <a:endParaRPr lang="en-US"/>
            </a:p>
          </p:txBody>
        </p:sp>
        <p:sp>
          <p:nvSpPr>
            <p:cNvPr id="49469" name="Line 761"/>
            <p:cNvSpPr>
              <a:spLocks noChangeShapeType="1"/>
            </p:cNvSpPr>
            <p:nvPr/>
          </p:nvSpPr>
          <p:spPr bwMode="auto">
            <a:xfrm>
              <a:off x="2383" y="4087"/>
              <a:ext cx="8" cy="1"/>
            </a:xfrm>
            <a:prstGeom prst="line">
              <a:avLst/>
            </a:prstGeom>
            <a:noFill/>
            <a:ln w="1588">
              <a:solidFill>
                <a:srgbClr val="0000FF"/>
              </a:solidFill>
              <a:round/>
              <a:headEnd/>
              <a:tailEnd/>
            </a:ln>
          </p:spPr>
          <p:txBody>
            <a:bodyPr/>
            <a:lstStyle/>
            <a:p>
              <a:endParaRPr lang="en-US"/>
            </a:p>
          </p:txBody>
        </p:sp>
        <p:sp>
          <p:nvSpPr>
            <p:cNvPr id="49470" name="Line 762"/>
            <p:cNvSpPr>
              <a:spLocks noChangeShapeType="1"/>
            </p:cNvSpPr>
            <p:nvPr/>
          </p:nvSpPr>
          <p:spPr bwMode="auto">
            <a:xfrm flipV="1">
              <a:off x="2526" y="4253"/>
              <a:ext cx="1" cy="34"/>
            </a:xfrm>
            <a:prstGeom prst="line">
              <a:avLst/>
            </a:prstGeom>
            <a:noFill/>
            <a:ln w="1588">
              <a:solidFill>
                <a:srgbClr val="0000FF"/>
              </a:solidFill>
              <a:round/>
              <a:headEnd/>
              <a:tailEnd/>
            </a:ln>
          </p:spPr>
          <p:txBody>
            <a:bodyPr/>
            <a:lstStyle/>
            <a:p>
              <a:endParaRPr lang="en-US"/>
            </a:p>
          </p:txBody>
        </p:sp>
        <p:sp>
          <p:nvSpPr>
            <p:cNvPr id="49471" name="Line 763"/>
            <p:cNvSpPr>
              <a:spLocks noChangeShapeType="1"/>
            </p:cNvSpPr>
            <p:nvPr/>
          </p:nvSpPr>
          <p:spPr bwMode="auto">
            <a:xfrm>
              <a:off x="2522" y="4253"/>
              <a:ext cx="8" cy="1"/>
            </a:xfrm>
            <a:prstGeom prst="line">
              <a:avLst/>
            </a:prstGeom>
            <a:noFill/>
            <a:ln w="1588">
              <a:solidFill>
                <a:srgbClr val="0000FF"/>
              </a:solidFill>
              <a:round/>
              <a:headEnd/>
              <a:tailEnd/>
            </a:ln>
          </p:spPr>
          <p:txBody>
            <a:bodyPr/>
            <a:lstStyle/>
            <a:p>
              <a:endParaRPr lang="en-US"/>
            </a:p>
          </p:txBody>
        </p:sp>
        <p:sp>
          <p:nvSpPr>
            <p:cNvPr id="49472" name="Line 764"/>
            <p:cNvSpPr>
              <a:spLocks noChangeShapeType="1"/>
            </p:cNvSpPr>
            <p:nvPr/>
          </p:nvSpPr>
          <p:spPr bwMode="auto">
            <a:xfrm>
              <a:off x="1554" y="4360"/>
              <a:ext cx="1" cy="10"/>
            </a:xfrm>
            <a:prstGeom prst="line">
              <a:avLst/>
            </a:prstGeom>
            <a:noFill/>
            <a:ln w="1588">
              <a:solidFill>
                <a:srgbClr val="0000FF"/>
              </a:solidFill>
              <a:round/>
              <a:headEnd/>
              <a:tailEnd/>
            </a:ln>
          </p:spPr>
          <p:txBody>
            <a:bodyPr/>
            <a:lstStyle/>
            <a:p>
              <a:endParaRPr lang="en-US"/>
            </a:p>
          </p:txBody>
        </p:sp>
        <p:sp>
          <p:nvSpPr>
            <p:cNvPr id="49473" name="Line 765"/>
            <p:cNvSpPr>
              <a:spLocks noChangeShapeType="1"/>
            </p:cNvSpPr>
            <p:nvPr/>
          </p:nvSpPr>
          <p:spPr bwMode="auto">
            <a:xfrm>
              <a:off x="1550" y="4370"/>
              <a:ext cx="8" cy="1"/>
            </a:xfrm>
            <a:prstGeom prst="line">
              <a:avLst/>
            </a:prstGeom>
            <a:noFill/>
            <a:ln w="1588">
              <a:solidFill>
                <a:srgbClr val="0000FF"/>
              </a:solidFill>
              <a:round/>
              <a:headEnd/>
              <a:tailEnd/>
            </a:ln>
          </p:spPr>
          <p:txBody>
            <a:bodyPr/>
            <a:lstStyle/>
            <a:p>
              <a:endParaRPr lang="en-US"/>
            </a:p>
          </p:txBody>
        </p:sp>
        <p:sp>
          <p:nvSpPr>
            <p:cNvPr id="49474" name="Line 766"/>
            <p:cNvSpPr>
              <a:spLocks noChangeShapeType="1"/>
            </p:cNvSpPr>
            <p:nvPr/>
          </p:nvSpPr>
          <p:spPr bwMode="auto">
            <a:xfrm>
              <a:off x="1693" y="4333"/>
              <a:ext cx="1" cy="11"/>
            </a:xfrm>
            <a:prstGeom prst="line">
              <a:avLst/>
            </a:prstGeom>
            <a:noFill/>
            <a:ln w="1588">
              <a:solidFill>
                <a:srgbClr val="0000FF"/>
              </a:solidFill>
              <a:round/>
              <a:headEnd/>
              <a:tailEnd/>
            </a:ln>
          </p:spPr>
          <p:txBody>
            <a:bodyPr/>
            <a:lstStyle/>
            <a:p>
              <a:endParaRPr lang="en-US"/>
            </a:p>
          </p:txBody>
        </p:sp>
        <p:sp>
          <p:nvSpPr>
            <p:cNvPr id="49475" name="Line 767"/>
            <p:cNvSpPr>
              <a:spLocks noChangeShapeType="1"/>
            </p:cNvSpPr>
            <p:nvPr/>
          </p:nvSpPr>
          <p:spPr bwMode="auto">
            <a:xfrm>
              <a:off x="1689" y="4344"/>
              <a:ext cx="8" cy="1"/>
            </a:xfrm>
            <a:prstGeom prst="line">
              <a:avLst/>
            </a:prstGeom>
            <a:noFill/>
            <a:ln w="1588">
              <a:solidFill>
                <a:srgbClr val="0000FF"/>
              </a:solidFill>
              <a:round/>
              <a:headEnd/>
              <a:tailEnd/>
            </a:ln>
          </p:spPr>
          <p:txBody>
            <a:bodyPr/>
            <a:lstStyle/>
            <a:p>
              <a:endParaRPr lang="en-US"/>
            </a:p>
          </p:txBody>
        </p:sp>
        <p:sp>
          <p:nvSpPr>
            <p:cNvPr id="49476" name="Line 768"/>
            <p:cNvSpPr>
              <a:spLocks noChangeShapeType="1"/>
            </p:cNvSpPr>
            <p:nvPr/>
          </p:nvSpPr>
          <p:spPr bwMode="auto">
            <a:xfrm>
              <a:off x="1831" y="4191"/>
              <a:ext cx="1" cy="39"/>
            </a:xfrm>
            <a:prstGeom prst="line">
              <a:avLst/>
            </a:prstGeom>
            <a:noFill/>
            <a:ln w="1588">
              <a:solidFill>
                <a:srgbClr val="0000FF"/>
              </a:solidFill>
              <a:round/>
              <a:headEnd/>
              <a:tailEnd/>
            </a:ln>
          </p:spPr>
          <p:txBody>
            <a:bodyPr/>
            <a:lstStyle/>
            <a:p>
              <a:endParaRPr lang="en-US"/>
            </a:p>
          </p:txBody>
        </p:sp>
        <p:sp>
          <p:nvSpPr>
            <p:cNvPr id="49477" name="Line 769"/>
            <p:cNvSpPr>
              <a:spLocks noChangeShapeType="1"/>
            </p:cNvSpPr>
            <p:nvPr/>
          </p:nvSpPr>
          <p:spPr bwMode="auto">
            <a:xfrm>
              <a:off x="1828" y="4230"/>
              <a:ext cx="8" cy="1"/>
            </a:xfrm>
            <a:prstGeom prst="line">
              <a:avLst/>
            </a:prstGeom>
            <a:noFill/>
            <a:ln w="1588">
              <a:solidFill>
                <a:srgbClr val="0000FF"/>
              </a:solidFill>
              <a:round/>
              <a:headEnd/>
              <a:tailEnd/>
            </a:ln>
          </p:spPr>
          <p:txBody>
            <a:bodyPr/>
            <a:lstStyle/>
            <a:p>
              <a:endParaRPr lang="en-US"/>
            </a:p>
          </p:txBody>
        </p:sp>
        <p:sp>
          <p:nvSpPr>
            <p:cNvPr id="49478" name="Line 770"/>
            <p:cNvSpPr>
              <a:spLocks noChangeShapeType="1"/>
            </p:cNvSpPr>
            <p:nvPr/>
          </p:nvSpPr>
          <p:spPr bwMode="auto">
            <a:xfrm>
              <a:off x="1970" y="3984"/>
              <a:ext cx="1" cy="65"/>
            </a:xfrm>
            <a:prstGeom prst="line">
              <a:avLst/>
            </a:prstGeom>
            <a:noFill/>
            <a:ln w="1588">
              <a:solidFill>
                <a:srgbClr val="0000FF"/>
              </a:solidFill>
              <a:round/>
              <a:headEnd/>
              <a:tailEnd/>
            </a:ln>
          </p:spPr>
          <p:txBody>
            <a:bodyPr/>
            <a:lstStyle/>
            <a:p>
              <a:endParaRPr lang="en-US"/>
            </a:p>
          </p:txBody>
        </p:sp>
        <p:sp>
          <p:nvSpPr>
            <p:cNvPr id="49479" name="Line 771"/>
            <p:cNvSpPr>
              <a:spLocks noChangeShapeType="1"/>
            </p:cNvSpPr>
            <p:nvPr/>
          </p:nvSpPr>
          <p:spPr bwMode="auto">
            <a:xfrm>
              <a:off x="1967" y="4049"/>
              <a:ext cx="7" cy="1"/>
            </a:xfrm>
            <a:prstGeom prst="line">
              <a:avLst/>
            </a:prstGeom>
            <a:noFill/>
            <a:ln w="1588">
              <a:solidFill>
                <a:srgbClr val="0000FF"/>
              </a:solidFill>
              <a:round/>
              <a:headEnd/>
              <a:tailEnd/>
            </a:ln>
          </p:spPr>
          <p:txBody>
            <a:bodyPr/>
            <a:lstStyle/>
            <a:p>
              <a:endParaRPr lang="en-US"/>
            </a:p>
          </p:txBody>
        </p:sp>
        <p:sp>
          <p:nvSpPr>
            <p:cNvPr id="49480" name="Line 772"/>
            <p:cNvSpPr>
              <a:spLocks noChangeShapeType="1"/>
            </p:cNvSpPr>
            <p:nvPr/>
          </p:nvSpPr>
          <p:spPr bwMode="auto">
            <a:xfrm>
              <a:off x="2109" y="3890"/>
              <a:ext cx="1" cy="52"/>
            </a:xfrm>
            <a:prstGeom prst="line">
              <a:avLst/>
            </a:prstGeom>
            <a:noFill/>
            <a:ln w="1588">
              <a:solidFill>
                <a:srgbClr val="0000FF"/>
              </a:solidFill>
              <a:round/>
              <a:headEnd/>
              <a:tailEnd/>
            </a:ln>
          </p:spPr>
          <p:txBody>
            <a:bodyPr/>
            <a:lstStyle/>
            <a:p>
              <a:endParaRPr lang="en-US"/>
            </a:p>
          </p:txBody>
        </p:sp>
        <p:sp>
          <p:nvSpPr>
            <p:cNvPr id="49481" name="Line 773"/>
            <p:cNvSpPr>
              <a:spLocks noChangeShapeType="1"/>
            </p:cNvSpPr>
            <p:nvPr/>
          </p:nvSpPr>
          <p:spPr bwMode="auto">
            <a:xfrm>
              <a:off x="2106" y="3942"/>
              <a:ext cx="7" cy="1"/>
            </a:xfrm>
            <a:prstGeom prst="line">
              <a:avLst/>
            </a:prstGeom>
            <a:noFill/>
            <a:ln w="1588">
              <a:solidFill>
                <a:srgbClr val="0000FF"/>
              </a:solidFill>
              <a:round/>
              <a:headEnd/>
              <a:tailEnd/>
            </a:ln>
          </p:spPr>
          <p:txBody>
            <a:bodyPr/>
            <a:lstStyle/>
            <a:p>
              <a:endParaRPr lang="en-US"/>
            </a:p>
          </p:txBody>
        </p:sp>
        <p:sp>
          <p:nvSpPr>
            <p:cNvPr id="49482" name="Line 774"/>
            <p:cNvSpPr>
              <a:spLocks noChangeShapeType="1"/>
            </p:cNvSpPr>
            <p:nvPr/>
          </p:nvSpPr>
          <p:spPr bwMode="auto">
            <a:xfrm>
              <a:off x="2248" y="3975"/>
              <a:ext cx="1" cy="56"/>
            </a:xfrm>
            <a:prstGeom prst="line">
              <a:avLst/>
            </a:prstGeom>
            <a:noFill/>
            <a:ln w="1588">
              <a:solidFill>
                <a:srgbClr val="0000FF"/>
              </a:solidFill>
              <a:round/>
              <a:headEnd/>
              <a:tailEnd/>
            </a:ln>
          </p:spPr>
          <p:txBody>
            <a:bodyPr/>
            <a:lstStyle/>
            <a:p>
              <a:endParaRPr lang="en-US"/>
            </a:p>
          </p:txBody>
        </p:sp>
        <p:sp>
          <p:nvSpPr>
            <p:cNvPr id="49483" name="Line 775"/>
            <p:cNvSpPr>
              <a:spLocks noChangeShapeType="1"/>
            </p:cNvSpPr>
            <p:nvPr/>
          </p:nvSpPr>
          <p:spPr bwMode="auto">
            <a:xfrm>
              <a:off x="2244" y="4031"/>
              <a:ext cx="8" cy="1"/>
            </a:xfrm>
            <a:prstGeom prst="line">
              <a:avLst/>
            </a:prstGeom>
            <a:noFill/>
            <a:ln w="1588">
              <a:solidFill>
                <a:srgbClr val="0000FF"/>
              </a:solidFill>
              <a:round/>
              <a:headEnd/>
              <a:tailEnd/>
            </a:ln>
          </p:spPr>
          <p:txBody>
            <a:bodyPr/>
            <a:lstStyle/>
            <a:p>
              <a:endParaRPr lang="en-US"/>
            </a:p>
          </p:txBody>
        </p:sp>
        <p:sp>
          <p:nvSpPr>
            <p:cNvPr id="49484" name="Line 776"/>
            <p:cNvSpPr>
              <a:spLocks noChangeShapeType="1"/>
            </p:cNvSpPr>
            <p:nvPr/>
          </p:nvSpPr>
          <p:spPr bwMode="auto">
            <a:xfrm>
              <a:off x="2387" y="4122"/>
              <a:ext cx="1" cy="35"/>
            </a:xfrm>
            <a:prstGeom prst="line">
              <a:avLst/>
            </a:prstGeom>
            <a:noFill/>
            <a:ln w="1588">
              <a:solidFill>
                <a:srgbClr val="0000FF"/>
              </a:solidFill>
              <a:round/>
              <a:headEnd/>
              <a:tailEnd/>
            </a:ln>
          </p:spPr>
          <p:txBody>
            <a:bodyPr/>
            <a:lstStyle/>
            <a:p>
              <a:endParaRPr lang="en-US"/>
            </a:p>
          </p:txBody>
        </p:sp>
        <p:sp>
          <p:nvSpPr>
            <p:cNvPr id="49485" name="Line 777"/>
            <p:cNvSpPr>
              <a:spLocks noChangeShapeType="1"/>
            </p:cNvSpPr>
            <p:nvPr/>
          </p:nvSpPr>
          <p:spPr bwMode="auto">
            <a:xfrm>
              <a:off x="2383" y="4157"/>
              <a:ext cx="8" cy="1"/>
            </a:xfrm>
            <a:prstGeom prst="line">
              <a:avLst/>
            </a:prstGeom>
            <a:noFill/>
            <a:ln w="1588">
              <a:solidFill>
                <a:srgbClr val="0000FF"/>
              </a:solidFill>
              <a:round/>
              <a:headEnd/>
              <a:tailEnd/>
            </a:ln>
          </p:spPr>
          <p:txBody>
            <a:bodyPr/>
            <a:lstStyle/>
            <a:p>
              <a:endParaRPr lang="en-US"/>
            </a:p>
          </p:txBody>
        </p:sp>
        <p:sp>
          <p:nvSpPr>
            <p:cNvPr id="49486" name="Line 778"/>
            <p:cNvSpPr>
              <a:spLocks noChangeShapeType="1"/>
            </p:cNvSpPr>
            <p:nvPr/>
          </p:nvSpPr>
          <p:spPr bwMode="auto">
            <a:xfrm>
              <a:off x="2526" y="4287"/>
              <a:ext cx="1" cy="34"/>
            </a:xfrm>
            <a:prstGeom prst="line">
              <a:avLst/>
            </a:prstGeom>
            <a:noFill/>
            <a:ln w="1588">
              <a:solidFill>
                <a:srgbClr val="0000FF"/>
              </a:solidFill>
              <a:round/>
              <a:headEnd/>
              <a:tailEnd/>
            </a:ln>
          </p:spPr>
          <p:txBody>
            <a:bodyPr/>
            <a:lstStyle/>
            <a:p>
              <a:endParaRPr lang="en-US"/>
            </a:p>
          </p:txBody>
        </p:sp>
        <p:sp>
          <p:nvSpPr>
            <p:cNvPr id="49487" name="Line 779"/>
            <p:cNvSpPr>
              <a:spLocks noChangeShapeType="1"/>
            </p:cNvSpPr>
            <p:nvPr/>
          </p:nvSpPr>
          <p:spPr bwMode="auto">
            <a:xfrm>
              <a:off x="2522" y="4321"/>
              <a:ext cx="8" cy="1"/>
            </a:xfrm>
            <a:prstGeom prst="line">
              <a:avLst/>
            </a:prstGeom>
            <a:noFill/>
            <a:ln w="1588">
              <a:solidFill>
                <a:srgbClr val="0000FF"/>
              </a:solidFill>
              <a:round/>
              <a:headEnd/>
              <a:tailEnd/>
            </a:ln>
          </p:spPr>
          <p:txBody>
            <a:bodyPr/>
            <a:lstStyle/>
            <a:p>
              <a:endParaRPr lang="en-US"/>
            </a:p>
          </p:txBody>
        </p:sp>
        <p:sp>
          <p:nvSpPr>
            <p:cNvPr id="49488" name="Oval 780"/>
            <p:cNvSpPr>
              <a:spLocks noChangeArrowheads="1"/>
            </p:cNvSpPr>
            <p:nvPr/>
          </p:nvSpPr>
          <p:spPr bwMode="auto">
            <a:xfrm>
              <a:off x="1550" y="4349"/>
              <a:ext cx="8" cy="11"/>
            </a:xfrm>
            <a:prstGeom prst="ellipse">
              <a:avLst/>
            </a:prstGeom>
            <a:solidFill>
              <a:srgbClr val="FF0000"/>
            </a:solidFill>
            <a:ln w="1588">
              <a:solidFill>
                <a:srgbClr val="FF0000"/>
              </a:solidFill>
              <a:round/>
              <a:headEnd/>
              <a:tailEnd/>
            </a:ln>
          </p:spPr>
          <p:txBody>
            <a:bodyPr/>
            <a:lstStyle/>
            <a:p>
              <a:endParaRPr lang="en-US"/>
            </a:p>
          </p:txBody>
        </p:sp>
        <p:sp>
          <p:nvSpPr>
            <p:cNvPr id="49489" name="Oval 781"/>
            <p:cNvSpPr>
              <a:spLocks noChangeArrowheads="1"/>
            </p:cNvSpPr>
            <p:nvPr/>
          </p:nvSpPr>
          <p:spPr bwMode="auto">
            <a:xfrm>
              <a:off x="1689" y="4333"/>
              <a:ext cx="8" cy="12"/>
            </a:xfrm>
            <a:prstGeom prst="ellipse">
              <a:avLst/>
            </a:prstGeom>
            <a:solidFill>
              <a:srgbClr val="FF0000"/>
            </a:solidFill>
            <a:ln w="1588">
              <a:solidFill>
                <a:srgbClr val="FF0000"/>
              </a:solidFill>
              <a:round/>
              <a:headEnd/>
              <a:tailEnd/>
            </a:ln>
          </p:spPr>
          <p:txBody>
            <a:bodyPr/>
            <a:lstStyle/>
            <a:p>
              <a:endParaRPr lang="en-US"/>
            </a:p>
          </p:txBody>
        </p:sp>
        <p:sp>
          <p:nvSpPr>
            <p:cNvPr id="49490" name="Oval 782"/>
            <p:cNvSpPr>
              <a:spLocks noChangeArrowheads="1"/>
            </p:cNvSpPr>
            <p:nvPr/>
          </p:nvSpPr>
          <p:spPr bwMode="auto">
            <a:xfrm>
              <a:off x="1828" y="4271"/>
              <a:ext cx="7" cy="11"/>
            </a:xfrm>
            <a:prstGeom prst="ellipse">
              <a:avLst/>
            </a:prstGeom>
            <a:solidFill>
              <a:srgbClr val="FF0000"/>
            </a:solidFill>
            <a:ln w="1588">
              <a:solidFill>
                <a:srgbClr val="FF0000"/>
              </a:solidFill>
              <a:round/>
              <a:headEnd/>
              <a:tailEnd/>
            </a:ln>
          </p:spPr>
          <p:txBody>
            <a:bodyPr/>
            <a:lstStyle/>
            <a:p>
              <a:endParaRPr lang="en-US"/>
            </a:p>
          </p:txBody>
        </p:sp>
        <p:sp>
          <p:nvSpPr>
            <p:cNvPr id="49491" name="Oval 783"/>
            <p:cNvSpPr>
              <a:spLocks noChangeArrowheads="1"/>
            </p:cNvSpPr>
            <p:nvPr/>
          </p:nvSpPr>
          <p:spPr bwMode="auto">
            <a:xfrm>
              <a:off x="1967" y="4106"/>
              <a:ext cx="7" cy="11"/>
            </a:xfrm>
            <a:prstGeom prst="ellipse">
              <a:avLst/>
            </a:prstGeom>
            <a:solidFill>
              <a:srgbClr val="FF0000"/>
            </a:solidFill>
            <a:ln w="1588">
              <a:solidFill>
                <a:srgbClr val="FF0000"/>
              </a:solidFill>
              <a:round/>
              <a:headEnd/>
              <a:tailEnd/>
            </a:ln>
          </p:spPr>
          <p:txBody>
            <a:bodyPr/>
            <a:lstStyle/>
            <a:p>
              <a:endParaRPr lang="en-US"/>
            </a:p>
          </p:txBody>
        </p:sp>
        <p:sp>
          <p:nvSpPr>
            <p:cNvPr id="49492" name="Oval 784"/>
            <p:cNvSpPr>
              <a:spLocks noChangeArrowheads="1"/>
            </p:cNvSpPr>
            <p:nvPr/>
          </p:nvSpPr>
          <p:spPr bwMode="auto">
            <a:xfrm>
              <a:off x="2106" y="3966"/>
              <a:ext cx="7" cy="12"/>
            </a:xfrm>
            <a:prstGeom prst="ellipse">
              <a:avLst/>
            </a:prstGeom>
            <a:solidFill>
              <a:srgbClr val="FF0000"/>
            </a:solidFill>
            <a:ln w="1588">
              <a:solidFill>
                <a:srgbClr val="FF0000"/>
              </a:solidFill>
              <a:round/>
              <a:headEnd/>
              <a:tailEnd/>
            </a:ln>
          </p:spPr>
          <p:txBody>
            <a:bodyPr/>
            <a:lstStyle/>
            <a:p>
              <a:endParaRPr lang="en-US"/>
            </a:p>
          </p:txBody>
        </p:sp>
        <p:sp>
          <p:nvSpPr>
            <p:cNvPr id="49493" name="Oval 785"/>
            <p:cNvSpPr>
              <a:spLocks noChangeArrowheads="1"/>
            </p:cNvSpPr>
            <p:nvPr/>
          </p:nvSpPr>
          <p:spPr bwMode="auto">
            <a:xfrm>
              <a:off x="2244" y="3980"/>
              <a:ext cx="8" cy="11"/>
            </a:xfrm>
            <a:prstGeom prst="ellipse">
              <a:avLst/>
            </a:prstGeom>
            <a:solidFill>
              <a:srgbClr val="FF0000"/>
            </a:solidFill>
            <a:ln w="1588">
              <a:solidFill>
                <a:srgbClr val="FF0000"/>
              </a:solidFill>
              <a:round/>
              <a:headEnd/>
              <a:tailEnd/>
            </a:ln>
          </p:spPr>
          <p:txBody>
            <a:bodyPr/>
            <a:lstStyle/>
            <a:p>
              <a:endParaRPr lang="en-US"/>
            </a:p>
          </p:txBody>
        </p:sp>
        <p:sp>
          <p:nvSpPr>
            <p:cNvPr id="49494" name="Oval 786"/>
            <p:cNvSpPr>
              <a:spLocks noChangeArrowheads="1"/>
            </p:cNvSpPr>
            <p:nvPr/>
          </p:nvSpPr>
          <p:spPr bwMode="auto">
            <a:xfrm>
              <a:off x="2383" y="4118"/>
              <a:ext cx="8" cy="12"/>
            </a:xfrm>
            <a:prstGeom prst="ellipse">
              <a:avLst/>
            </a:prstGeom>
            <a:solidFill>
              <a:srgbClr val="FF0000"/>
            </a:solidFill>
            <a:ln w="1588">
              <a:solidFill>
                <a:srgbClr val="FF0000"/>
              </a:solidFill>
              <a:round/>
              <a:headEnd/>
              <a:tailEnd/>
            </a:ln>
          </p:spPr>
          <p:txBody>
            <a:bodyPr/>
            <a:lstStyle/>
            <a:p>
              <a:endParaRPr lang="en-US"/>
            </a:p>
          </p:txBody>
        </p:sp>
        <p:sp>
          <p:nvSpPr>
            <p:cNvPr id="49495" name="Oval 787"/>
            <p:cNvSpPr>
              <a:spLocks noChangeArrowheads="1"/>
            </p:cNvSpPr>
            <p:nvPr/>
          </p:nvSpPr>
          <p:spPr bwMode="auto">
            <a:xfrm>
              <a:off x="2522" y="4262"/>
              <a:ext cx="8" cy="11"/>
            </a:xfrm>
            <a:prstGeom prst="ellipse">
              <a:avLst/>
            </a:prstGeom>
            <a:solidFill>
              <a:srgbClr val="FF0000"/>
            </a:solidFill>
            <a:ln w="1588">
              <a:solidFill>
                <a:srgbClr val="FF0000"/>
              </a:solidFill>
              <a:round/>
              <a:headEnd/>
              <a:tailEnd/>
            </a:ln>
          </p:spPr>
          <p:txBody>
            <a:bodyPr/>
            <a:lstStyle/>
            <a:p>
              <a:endParaRPr lang="en-US"/>
            </a:p>
          </p:txBody>
        </p:sp>
        <p:sp>
          <p:nvSpPr>
            <p:cNvPr id="49496" name="Oval 788"/>
            <p:cNvSpPr>
              <a:spLocks noChangeArrowheads="1"/>
            </p:cNvSpPr>
            <p:nvPr/>
          </p:nvSpPr>
          <p:spPr bwMode="auto">
            <a:xfrm>
              <a:off x="1550" y="4361"/>
              <a:ext cx="8" cy="12"/>
            </a:xfrm>
            <a:prstGeom prst="ellipse">
              <a:avLst/>
            </a:prstGeom>
            <a:solidFill>
              <a:srgbClr val="00FF00"/>
            </a:solidFill>
            <a:ln w="1588">
              <a:solidFill>
                <a:srgbClr val="00FF00"/>
              </a:solidFill>
              <a:round/>
              <a:headEnd/>
              <a:tailEnd/>
            </a:ln>
          </p:spPr>
          <p:txBody>
            <a:bodyPr/>
            <a:lstStyle/>
            <a:p>
              <a:endParaRPr lang="en-US"/>
            </a:p>
          </p:txBody>
        </p:sp>
        <p:sp>
          <p:nvSpPr>
            <p:cNvPr id="49497" name="Oval 789"/>
            <p:cNvSpPr>
              <a:spLocks noChangeArrowheads="1"/>
            </p:cNvSpPr>
            <p:nvPr/>
          </p:nvSpPr>
          <p:spPr bwMode="auto">
            <a:xfrm>
              <a:off x="1689" y="4321"/>
              <a:ext cx="8" cy="11"/>
            </a:xfrm>
            <a:prstGeom prst="ellipse">
              <a:avLst/>
            </a:prstGeom>
            <a:solidFill>
              <a:srgbClr val="00FF00"/>
            </a:solidFill>
            <a:ln w="1588">
              <a:solidFill>
                <a:srgbClr val="00FF00"/>
              </a:solidFill>
              <a:round/>
              <a:headEnd/>
              <a:tailEnd/>
            </a:ln>
          </p:spPr>
          <p:txBody>
            <a:bodyPr/>
            <a:lstStyle/>
            <a:p>
              <a:endParaRPr lang="en-US"/>
            </a:p>
          </p:txBody>
        </p:sp>
        <p:sp>
          <p:nvSpPr>
            <p:cNvPr id="49498" name="Oval 790"/>
            <p:cNvSpPr>
              <a:spLocks noChangeArrowheads="1"/>
            </p:cNvSpPr>
            <p:nvPr/>
          </p:nvSpPr>
          <p:spPr bwMode="auto">
            <a:xfrm>
              <a:off x="1828" y="4260"/>
              <a:ext cx="7" cy="12"/>
            </a:xfrm>
            <a:prstGeom prst="ellipse">
              <a:avLst/>
            </a:prstGeom>
            <a:solidFill>
              <a:srgbClr val="00FF00"/>
            </a:solidFill>
            <a:ln w="1588">
              <a:solidFill>
                <a:srgbClr val="00FF00"/>
              </a:solidFill>
              <a:round/>
              <a:headEnd/>
              <a:tailEnd/>
            </a:ln>
          </p:spPr>
          <p:txBody>
            <a:bodyPr/>
            <a:lstStyle/>
            <a:p>
              <a:endParaRPr lang="en-US"/>
            </a:p>
          </p:txBody>
        </p:sp>
        <p:sp>
          <p:nvSpPr>
            <p:cNvPr id="49499" name="Oval 791"/>
            <p:cNvSpPr>
              <a:spLocks noChangeArrowheads="1"/>
            </p:cNvSpPr>
            <p:nvPr/>
          </p:nvSpPr>
          <p:spPr bwMode="auto">
            <a:xfrm>
              <a:off x="1967" y="4098"/>
              <a:ext cx="7" cy="11"/>
            </a:xfrm>
            <a:prstGeom prst="ellipse">
              <a:avLst/>
            </a:prstGeom>
            <a:solidFill>
              <a:srgbClr val="00FF00"/>
            </a:solidFill>
            <a:ln w="1588">
              <a:solidFill>
                <a:srgbClr val="00FF00"/>
              </a:solidFill>
              <a:round/>
              <a:headEnd/>
              <a:tailEnd/>
            </a:ln>
          </p:spPr>
          <p:txBody>
            <a:bodyPr/>
            <a:lstStyle/>
            <a:p>
              <a:endParaRPr lang="en-US"/>
            </a:p>
          </p:txBody>
        </p:sp>
        <p:sp>
          <p:nvSpPr>
            <p:cNvPr id="49500" name="Oval 792"/>
            <p:cNvSpPr>
              <a:spLocks noChangeArrowheads="1"/>
            </p:cNvSpPr>
            <p:nvPr/>
          </p:nvSpPr>
          <p:spPr bwMode="auto">
            <a:xfrm>
              <a:off x="2106" y="3924"/>
              <a:ext cx="7" cy="11"/>
            </a:xfrm>
            <a:prstGeom prst="ellipse">
              <a:avLst/>
            </a:prstGeom>
            <a:solidFill>
              <a:srgbClr val="00FF00"/>
            </a:solidFill>
            <a:ln w="1588">
              <a:solidFill>
                <a:srgbClr val="00FF00"/>
              </a:solidFill>
              <a:round/>
              <a:headEnd/>
              <a:tailEnd/>
            </a:ln>
          </p:spPr>
          <p:txBody>
            <a:bodyPr/>
            <a:lstStyle/>
            <a:p>
              <a:endParaRPr lang="en-US"/>
            </a:p>
          </p:txBody>
        </p:sp>
        <p:sp>
          <p:nvSpPr>
            <p:cNvPr id="49501" name="Oval 793"/>
            <p:cNvSpPr>
              <a:spLocks noChangeArrowheads="1"/>
            </p:cNvSpPr>
            <p:nvPr/>
          </p:nvSpPr>
          <p:spPr bwMode="auto">
            <a:xfrm>
              <a:off x="2244" y="3947"/>
              <a:ext cx="8" cy="11"/>
            </a:xfrm>
            <a:prstGeom prst="ellipse">
              <a:avLst/>
            </a:prstGeom>
            <a:solidFill>
              <a:srgbClr val="00FF00"/>
            </a:solidFill>
            <a:ln w="1588">
              <a:solidFill>
                <a:srgbClr val="00FF00"/>
              </a:solidFill>
              <a:round/>
              <a:headEnd/>
              <a:tailEnd/>
            </a:ln>
          </p:spPr>
          <p:txBody>
            <a:bodyPr/>
            <a:lstStyle/>
            <a:p>
              <a:endParaRPr lang="en-US"/>
            </a:p>
          </p:txBody>
        </p:sp>
        <p:sp>
          <p:nvSpPr>
            <p:cNvPr id="49502" name="Oval 794"/>
            <p:cNvSpPr>
              <a:spLocks noChangeArrowheads="1"/>
            </p:cNvSpPr>
            <p:nvPr/>
          </p:nvSpPr>
          <p:spPr bwMode="auto">
            <a:xfrm>
              <a:off x="2383" y="4145"/>
              <a:ext cx="8" cy="11"/>
            </a:xfrm>
            <a:prstGeom prst="ellipse">
              <a:avLst/>
            </a:prstGeom>
            <a:solidFill>
              <a:srgbClr val="00FF00"/>
            </a:solidFill>
            <a:ln w="1588">
              <a:solidFill>
                <a:srgbClr val="00FF00"/>
              </a:solidFill>
              <a:round/>
              <a:headEnd/>
              <a:tailEnd/>
            </a:ln>
          </p:spPr>
          <p:txBody>
            <a:bodyPr/>
            <a:lstStyle/>
            <a:p>
              <a:endParaRPr lang="en-US"/>
            </a:p>
          </p:txBody>
        </p:sp>
        <p:sp>
          <p:nvSpPr>
            <p:cNvPr id="49503" name="Oval 795"/>
            <p:cNvSpPr>
              <a:spLocks noChangeArrowheads="1"/>
            </p:cNvSpPr>
            <p:nvPr/>
          </p:nvSpPr>
          <p:spPr bwMode="auto">
            <a:xfrm>
              <a:off x="2522" y="4281"/>
              <a:ext cx="8" cy="12"/>
            </a:xfrm>
            <a:prstGeom prst="ellipse">
              <a:avLst/>
            </a:prstGeom>
            <a:solidFill>
              <a:srgbClr val="00FF00"/>
            </a:solidFill>
            <a:ln w="1588">
              <a:solidFill>
                <a:srgbClr val="00FF00"/>
              </a:solidFill>
              <a:round/>
              <a:headEnd/>
              <a:tailEnd/>
            </a:ln>
          </p:spPr>
          <p:txBody>
            <a:bodyPr/>
            <a:lstStyle/>
            <a:p>
              <a:endParaRPr lang="en-US"/>
            </a:p>
          </p:txBody>
        </p:sp>
        <p:sp>
          <p:nvSpPr>
            <p:cNvPr id="49504" name="Oval 796"/>
            <p:cNvSpPr>
              <a:spLocks noChangeArrowheads="1"/>
            </p:cNvSpPr>
            <p:nvPr/>
          </p:nvSpPr>
          <p:spPr bwMode="auto">
            <a:xfrm>
              <a:off x="1550" y="4354"/>
              <a:ext cx="8" cy="11"/>
            </a:xfrm>
            <a:prstGeom prst="ellipse">
              <a:avLst/>
            </a:prstGeom>
            <a:solidFill>
              <a:srgbClr val="0000FF"/>
            </a:solidFill>
            <a:ln w="1588">
              <a:solidFill>
                <a:srgbClr val="0000FF"/>
              </a:solidFill>
              <a:round/>
              <a:headEnd/>
              <a:tailEnd/>
            </a:ln>
          </p:spPr>
          <p:txBody>
            <a:bodyPr/>
            <a:lstStyle/>
            <a:p>
              <a:endParaRPr lang="en-US"/>
            </a:p>
          </p:txBody>
        </p:sp>
        <p:sp>
          <p:nvSpPr>
            <p:cNvPr id="49505" name="Oval 797"/>
            <p:cNvSpPr>
              <a:spLocks noChangeArrowheads="1"/>
            </p:cNvSpPr>
            <p:nvPr/>
          </p:nvSpPr>
          <p:spPr bwMode="auto">
            <a:xfrm>
              <a:off x="1689" y="4328"/>
              <a:ext cx="8" cy="11"/>
            </a:xfrm>
            <a:prstGeom prst="ellipse">
              <a:avLst/>
            </a:prstGeom>
            <a:solidFill>
              <a:srgbClr val="0000FF"/>
            </a:solidFill>
            <a:ln w="1588">
              <a:solidFill>
                <a:srgbClr val="0000FF"/>
              </a:solidFill>
              <a:round/>
              <a:headEnd/>
              <a:tailEnd/>
            </a:ln>
          </p:spPr>
          <p:txBody>
            <a:bodyPr/>
            <a:lstStyle/>
            <a:p>
              <a:endParaRPr lang="en-US"/>
            </a:p>
          </p:txBody>
        </p:sp>
        <p:sp>
          <p:nvSpPr>
            <p:cNvPr id="49506" name="Oval 798"/>
            <p:cNvSpPr>
              <a:spLocks noChangeArrowheads="1"/>
            </p:cNvSpPr>
            <p:nvPr/>
          </p:nvSpPr>
          <p:spPr bwMode="auto">
            <a:xfrm>
              <a:off x="1828" y="4185"/>
              <a:ext cx="7" cy="12"/>
            </a:xfrm>
            <a:prstGeom prst="ellipse">
              <a:avLst/>
            </a:prstGeom>
            <a:solidFill>
              <a:srgbClr val="0000FF"/>
            </a:solidFill>
            <a:ln w="1588">
              <a:solidFill>
                <a:srgbClr val="0000FF"/>
              </a:solidFill>
              <a:round/>
              <a:headEnd/>
              <a:tailEnd/>
            </a:ln>
          </p:spPr>
          <p:txBody>
            <a:bodyPr/>
            <a:lstStyle/>
            <a:p>
              <a:endParaRPr lang="en-US"/>
            </a:p>
          </p:txBody>
        </p:sp>
        <p:sp>
          <p:nvSpPr>
            <p:cNvPr id="49507" name="Oval 799"/>
            <p:cNvSpPr>
              <a:spLocks noChangeArrowheads="1"/>
            </p:cNvSpPr>
            <p:nvPr/>
          </p:nvSpPr>
          <p:spPr bwMode="auto">
            <a:xfrm>
              <a:off x="1967" y="3978"/>
              <a:ext cx="7" cy="11"/>
            </a:xfrm>
            <a:prstGeom prst="ellipse">
              <a:avLst/>
            </a:prstGeom>
            <a:solidFill>
              <a:srgbClr val="0000FF"/>
            </a:solidFill>
            <a:ln w="1588">
              <a:solidFill>
                <a:srgbClr val="0000FF"/>
              </a:solidFill>
              <a:round/>
              <a:headEnd/>
              <a:tailEnd/>
            </a:ln>
          </p:spPr>
          <p:txBody>
            <a:bodyPr/>
            <a:lstStyle/>
            <a:p>
              <a:endParaRPr lang="en-US"/>
            </a:p>
          </p:txBody>
        </p:sp>
        <p:sp>
          <p:nvSpPr>
            <p:cNvPr id="49508" name="Oval 800"/>
            <p:cNvSpPr>
              <a:spLocks noChangeArrowheads="1"/>
            </p:cNvSpPr>
            <p:nvPr/>
          </p:nvSpPr>
          <p:spPr bwMode="auto">
            <a:xfrm>
              <a:off x="2106" y="3884"/>
              <a:ext cx="7" cy="12"/>
            </a:xfrm>
            <a:prstGeom prst="ellipse">
              <a:avLst/>
            </a:prstGeom>
            <a:solidFill>
              <a:srgbClr val="0000FF"/>
            </a:solidFill>
            <a:ln w="1588">
              <a:solidFill>
                <a:srgbClr val="0000FF"/>
              </a:solidFill>
              <a:round/>
              <a:headEnd/>
              <a:tailEnd/>
            </a:ln>
          </p:spPr>
          <p:txBody>
            <a:bodyPr/>
            <a:lstStyle/>
            <a:p>
              <a:endParaRPr lang="en-US"/>
            </a:p>
          </p:txBody>
        </p:sp>
        <p:sp>
          <p:nvSpPr>
            <p:cNvPr id="49509" name="Oval 801"/>
            <p:cNvSpPr>
              <a:spLocks noChangeArrowheads="1"/>
            </p:cNvSpPr>
            <p:nvPr/>
          </p:nvSpPr>
          <p:spPr bwMode="auto">
            <a:xfrm>
              <a:off x="2244" y="3970"/>
              <a:ext cx="8" cy="11"/>
            </a:xfrm>
            <a:prstGeom prst="ellipse">
              <a:avLst/>
            </a:prstGeom>
            <a:solidFill>
              <a:srgbClr val="0000FF"/>
            </a:solidFill>
            <a:ln w="1588">
              <a:solidFill>
                <a:srgbClr val="0000FF"/>
              </a:solidFill>
              <a:round/>
              <a:headEnd/>
              <a:tailEnd/>
            </a:ln>
          </p:spPr>
          <p:txBody>
            <a:bodyPr/>
            <a:lstStyle/>
            <a:p>
              <a:endParaRPr lang="en-US"/>
            </a:p>
          </p:txBody>
        </p:sp>
        <p:sp>
          <p:nvSpPr>
            <p:cNvPr id="49510" name="Oval 802"/>
            <p:cNvSpPr>
              <a:spLocks noChangeArrowheads="1"/>
            </p:cNvSpPr>
            <p:nvPr/>
          </p:nvSpPr>
          <p:spPr bwMode="auto">
            <a:xfrm>
              <a:off x="2383" y="4117"/>
              <a:ext cx="8" cy="11"/>
            </a:xfrm>
            <a:prstGeom prst="ellipse">
              <a:avLst/>
            </a:prstGeom>
            <a:solidFill>
              <a:srgbClr val="0000FF"/>
            </a:solidFill>
            <a:ln w="1588">
              <a:solidFill>
                <a:srgbClr val="0000FF"/>
              </a:solidFill>
              <a:round/>
              <a:headEnd/>
              <a:tailEnd/>
            </a:ln>
          </p:spPr>
          <p:txBody>
            <a:bodyPr/>
            <a:lstStyle/>
            <a:p>
              <a:endParaRPr lang="en-US"/>
            </a:p>
          </p:txBody>
        </p:sp>
        <p:sp>
          <p:nvSpPr>
            <p:cNvPr id="49511" name="Oval 803"/>
            <p:cNvSpPr>
              <a:spLocks noChangeArrowheads="1"/>
            </p:cNvSpPr>
            <p:nvPr/>
          </p:nvSpPr>
          <p:spPr bwMode="auto">
            <a:xfrm>
              <a:off x="2522" y="4281"/>
              <a:ext cx="8" cy="12"/>
            </a:xfrm>
            <a:prstGeom prst="ellipse">
              <a:avLst/>
            </a:prstGeom>
            <a:solidFill>
              <a:srgbClr val="0000FF"/>
            </a:solidFill>
            <a:ln w="1588">
              <a:solidFill>
                <a:srgbClr val="0000FF"/>
              </a:solidFill>
              <a:round/>
              <a:headEnd/>
              <a:tailEnd/>
            </a:ln>
          </p:spPr>
          <p:txBody>
            <a:bodyPr/>
            <a:lstStyle/>
            <a:p>
              <a:endParaRPr lang="en-US"/>
            </a:p>
          </p:txBody>
        </p:sp>
      </p:grpSp>
      <p:sp>
        <p:nvSpPr>
          <p:cNvPr id="49227" name="Text Box 804"/>
          <p:cNvSpPr txBox="1">
            <a:spLocks noChangeArrowheads="1"/>
          </p:cNvSpPr>
          <p:nvPr/>
        </p:nvSpPr>
        <p:spPr bwMode="auto">
          <a:xfrm>
            <a:off x="6786563" y="3278188"/>
            <a:ext cx="819150" cy="366712"/>
          </a:xfrm>
          <a:prstGeom prst="rect">
            <a:avLst/>
          </a:prstGeom>
          <a:noFill/>
          <a:ln w="9525">
            <a:noFill/>
            <a:miter lim="800000"/>
            <a:headEnd/>
            <a:tailEnd/>
          </a:ln>
        </p:spPr>
        <p:txBody>
          <a:bodyPr wrap="none">
            <a:spAutoFit/>
          </a:bodyPr>
          <a:lstStyle/>
          <a:p>
            <a:pPr algn="ctr"/>
            <a:r>
              <a:rPr lang="en-US" sz="1800" b="1">
                <a:latin typeface="Times" charset="0"/>
              </a:rPr>
              <a:t>LOFC</a:t>
            </a:r>
          </a:p>
        </p:txBody>
      </p:sp>
      <p:sp>
        <p:nvSpPr>
          <p:cNvPr id="49228" name="Rectangle 805"/>
          <p:cNvSpPr>
            <a:spLocks noChangeArrowheads="1"/>
          </p:cNvSpPr>
          <p:nvPr/>
        </p:nvSpPr>
        <p:spPr bwMode="auto">
          <a:xfrm>
            <a:off x="6392863" y="3635375"/>
            <a:ext cx="1592262" cy="1598613"/>
          </a:xfrm>
          <a:prstGeom prst="rect">
            <a:avLst/>
          </a:prstGeom>
          <a:noFill/>
          <a:ln w="9525">
            <a:noFill/>
            <a:miter lim="800000"/>
            <a:headEnd/>
            <a:tailEnd/>
          </a:ln>
        </p:spPr>
        <p:txBody>
          <a:bodyPr/>
          <a:lstStyle/>
          <a:p>
            <a:endParaRPr lang="en-US"/>
          </a:p>
        </p:txBody>
      </p:sp>
      <p:sp>
        <p:nvSpPr>
          <p:cNvPr id="49229" name="Line 806"/>
          <p:cNvSpPr>
            <a:spLocks noChangeShapeType="1"/>
          </p:cNvSpPr>
          <p:nvPr/>
        </p:nvSpPr>
        <p:spPr bwMode="auto">
          <a:xfrm>
            <a:off x="6392863" y="3635375"/>
            <a:ext cx="6350" cy="1588"/>
          </a:xfrm>
          <a:prstGeom prst="line">
            <a:avLst/>
          </a:prstGeom>
          <a:noFill/>
          <a:ln w="0">
            <a:solidFill>
              <a:srgbClr val="000000"/>
            </a:solidFill>
            <a:round/>
            <a:headEnd/>
            <a:tailEnd/>
          </a:ln>
        </p:spPr>
        <p:txBody>
          <a:bodyPr/>
          <a:lstStyle/>
          <a:p>
            <a:endParaRPr lang="en-US"/>
          </a:p>
        </p:txBody>
      </p:sp>
      <p:sp>
        <p:nvSpPr>
          <p:cNvPr id="49230" name="Line 807"/>
          <p:cNvSpPr>
            <a:spLocks noChangeShapeType="1"/>
          </p:cNvSpPr>
          <p:nvPr/>
        </p:nvSpPr>
        <p:spPr bwMode="auto">
          <a:xfrm flipV="1">
            <a:off x="6392863" y="5222875"/>
            <a:ext cx="1587" cy="11113"/>
          </a:xfrm>
          <a:prstGeom prst="line">
            <a:avLst/>
          </a:prstGeom>
          <a:noFill/>
          <a:ln w="0">
            <a:solidFill>
              <a:srgbClr val="000000"/>
            </a:solidFill>
            <a:round/>
            <a:headEnd/>
            <a:tailEnd/>
          </a:ln>
        </p:spPr>
        <p:txBody>
          <a:bodyPr/>
          <a:lstStyle/>
          <a:p>
            <a:endParaRPr lang="en-US"/>
          </a:p>
        </p:txBody>
      </p:sp>
      <p:sp>
        <p:nvSpPr>
          <p:cNvPr id="49231" name="Line 808"/>
          <p:cNvSpPr>
            <a:spLocks noChangeShapeType="1"/>
          </p:cNvSpPr>
          <p:nvPr/>
        </p:nvSpPr>
        <p:spPr bwMode="auto">
          <a:xfrm flipV="1">
            <a:off x="7985125" y="5222875"/>
            <a:ext cx="3175" cy="11113"/>
          </a:xfrm>
          <a:prstGeom prst="line">
            <a:avLst/>
          </a:prstGeom>
          <a:noFill/>
          <a:ln w="0">
            <a:solidFill>
              <a:srgbClr val="000000"/>
            </a:solidFill>
            <a:round/>
            <a:headEnd/>
            <a:tailEnd/>
          </a:ln>
        </p:spPr>
        <p:txBody>
          <a:bodyPr/>
          <a:lstStyle/>
          <a:p>
            <a:endParaRPr lang="en-US"/>
          </a:p>
        </p:txBody>
      </p:sp>
      <p:sp>
        <p:nvSpPr>
          <p:cNvPr id="49232" name="Freeform 809"/>
          <p:cNvSpPr>
            <a:spLocks/>
          </p:cNvSpPr>
          <p:nvPr/>
        </p:nvSpPr>
        <p:spPr bwMode="auto">
          <a:xfrm>
            <a:off x="6392863" y="3635375"/>
            <a:ext cx="1592262" cy="1598613"/>
          </a:xfrm>
          <a:custGeom>
            <a:avLst/>
            <a:gdLst>
              <a:gd name="T0" fmla="*/ 0 w 3295"/>
              <a:gd name="T1" fmla="*/ 0 h 2215"/>
              <a:gd name="T2" fmla="*/ 2147483647 w 3295"/>
              <a:gd name="T3" fmla="*/ 0 h 2215"/>
              <a:gd name="T4" fmla="*/ 2147483647 w 3295"/>
              <a:gd name="T5" fmla="*/ 2147483647 h 2215"/>
              <a:gd name="T6" fmla="*/ 0 w 3295"/>
              <a:gd name="T7" fmla="*/ 2147483647 h 2215"/>
              <a:gd name="T8" fmla="*/ 0 w 3295"/>
              <a:gd name="T9" fmla="*/ 0 h 2215"/>
              <a:gd name="T10" fmla="*/ 0 w 3295"/>
              <a:gd name="T11" fmla="*/ 2147483647 h 2215"/>
              <a:gd name="T12" fmla="*/ 2147483647 w 3295"/>
              <a:gd name="T13" fmla="*/ 2147483647 h 2215"/>
              <a:gd name="T14" fmla="*/ 0 60000 65536"/>
              <a:gd name="T15" fmla="*/ 0 60000 65536"/>
              <a:gd name="T16" fmla="*/ 0 60000 65536"/>
              <a:gd name="T17" fmla="*/ 0 60000 65536"/>
              <a:gd name="T18" fmla="*/ 0 60000 65536"/>
              <a:gd name="T19" fmla="*/ 0 60000 65536"/>
              <a:gd name="T20" fmla="*/ 0 60000 65536"/>
              <a:gd name="T21" fmla="*/ 0 w 3295"/>
              <a:gd name="T22" fmla="*/ 0 h 2215"/>
              <a:gd name="T23" fmla="*/ 3295 w 3295"/>
              <a:gd name="T24" fmla="*/ 2215 h 2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5" h="2215">
                <a:moveTo>
                  <a:pt x="0" y="0"/>
                </a:moveTo>
                <a:lnTo>
                  <a:pt x="3295" y="0"/>
                </a:lnTo>
                <a:lnTo>
                  <a:pt x="3295" y="2215"/>
                </a:lnTo>
                <a:lnTo>
                  <a:pt x="0" y="2215"/>
                </a:lnTo>
                <a:lnTo>
                  <a:pt x="0" y="0"/>
                </a:lnTo>
                <a:lnTo>
                  <a:pt x="0" y="2215"/>
                </a:lnTo>
                <a:lnTo>
                  <a:pt x="16" y="2215"/>
                </a:lnTo>
              </a:path>
            </a:pathLst>
          </a:custGeom>
          <a:noFill/>
          <a:ln w="0">
            <a:solidFill>
              <a:srgbClr val="000000"/>
            </a:solidFill>
            <a:round/>
            <a:headEnd/>
            <a:tailEnd/>
          </a:ln>
        </p:spPr>
        <p:txBody>
          <a:bodyPr/>
          <a:lstStyle/>
          <a:p>
            <a:endParaRPr lang="en-US"/>
          </a:p>
        </p:txBody>
      </p:sp>
      <p:grpSp>
        <p:nvGrpSpPr>
          <p:cNvPr id="49233" name="Group 810"/>
          <p:cNvGrpSpPr>
            <a:grpSpLocks/>
          </p:cNvGrpSpPr>
          <p:nvPr/>
        </p:nvGrpSpPr>
        <p:grpSpPr bwMode="auto">
          <a:xfrm>
            <a:off x="6400800" y="3863975"/>
            <a:ext cx="19050" cy="1143000"/>
            <a:chOff x="3024" y="2036"/>
            <a:chExt cx="12" cy="720"/>
          </a:xfrm>
        </p:grpSpPr>
        <p:sp>
          <p:nvSpPr>
            <p:cNvPr id="49390" name="Line 811"/>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391" name="Line 812"/>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392" name="Line 813"/>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393" name="Line 814"/>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394" name="Line 815"/>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395" name="Line 816"/>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sp>
        <p:nvSpPr>
          <p:cNvPr id="49234" name="Line 817"/>
          <p:cNvSpPr>
            <a:spLocks noChangeShapeType="1"/>
          </p:cNvSpPr>
          <p:nvPr/>
        </p:nvSpPr>
        <p:spPr bwMode="auto">
          <a:xfrm>
            <a:off x="6392863" y="5233988"/>
            <a:ext cx="1592262" cy="1587"/>
          </a:xfrm>
          <a:prstGeom prst="line">
            <a:avLst/>
          </a:prstGeom>
          <a:noFill/>
          <a:ln w="0">
            <a:solidFill>
              <a:srgbClr val="000000"/>
            </a:solidFill>
            <a:round/>
            <a:headEnd/>
            <a:tailEnd/>
          </a:ln>
        </p:spPr>
        <p:txBody>
          <a:bodyPr/>
          <a:lstStyle/>
          <a:p>
            <a:endParaRPr lang="en-US"/>
          </a:p>
        </p:txBody>
      </p:sp>
      <p:grpSp>
        <p:nvGrpSpPr>
          <p:cNvPr id="49235" name="Group 818"/>
          <p:cNvGrpSpPr>
            <a:grpSpLocks/>
          </p:cNvGrpSpPr>
          <p:nvPr/>
        </p:nvGrpSpPr>
        <p:grpSpPr bwMode="auto">
          <a:xfrm>
            <a:off x="6619875" y="5200650"/>
            <a:ext cx="1139825" cy="26988"/>
            <a:chOff x="3567" y="2892"/>
            <a:chExt cx="715" cy="7"/>
          </a:xfrm>
        </p:grpSpPr>
        <p:sp>
          <p:nvSpPr>
            <p:cNvPr id="49384" name="Line 819"/>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385" name="Line 820"/>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386" name="Line 821"/>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387" name="Line 822"/>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388" name="Line 823"/>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389" name="Line 824"/>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36" name="Group 825"/>
          <p:cNvGrpSpPr>
            <a:grpSpLocks/>
          </p:cNvGrpSpPr>
          <p:nvPr/>
        </p:nvGrpSpPr>
        <p:grpSpPr bwMode="auto">
          <a:xfrm>
            <a:off x="7966075" y="3865563"/>
            <a:ext cx="19050" cy="1143000"/>
            <a:chOff x="3024" y="2036"/>
            <a:chExt cx="12" cy="720"/>
          </a:xfrm>
        </p:grpSpPr>
        <p:sp>
          <p:nvSpPr>
            <p:cNvPr id="49378" name="Line 826"/>
            <p:cNvSpPr>
              <a:spLocks noChangeShapeType="1"/>
            </p:cNvSpPr>
            <p:nvPr/>
          </p:nvSpPr>
          <p:spPr bwMode="auto">
            <a:xfrm>
              <a:off x="3024" y="2755"/>
              <a:ext cx="12" cy="1"/>
            </a:xfrm>
            <a:prstGeom prst="line">
              <a:avLst/>
            </a:prstGeom>
            <a:noFill/>
            <a:ln w="0">
              <a:solidFill>
                <a:srgbClr val="000000"/>
              </a:solidFill>
              <a:round/>
              <a:headEnd/>
              <a:tailEnd/>
            </a:ln>
          </p:spPr>
          <p:txBody>
            <a:bodyPr/>
            <a:lstStyle/>
            <a:p>
              <a:endParaRPr lang="en-US"/>
            </a:p>
          </p:txBody>
        </p:sp>
        <p:sp>
          <p:nvSpPr>
            <p:cNvPr id="49379" name="Line 827"/>
            <p:cNvSpPr>
              <a:spLocks noChangeShapeType="1"/>
            </p:cNvSpPr>
            <p:nvPr/>
          </p:nvSpPr>
          <p:spPr bwMode="auto">
            <a:xfrm>
              <a:off x="3024" y="2611"/>
              <a:ext cx="12" cy="1"/>
            </a:xfrm>
            <a:prstGeom prst="line">
              <a:avLst/>
            </a:prstGeom>
            <a:noFill/>
            <a:ln w="0">
              <a:solidFill>
                <a:srgbClr val="000000"/>
              </a:solidFill>
              <a:round/>
              <a:headEnd/>
              <a:tailEnd/>
            </a:ln>
          </p:spPr>
          <p:txBody>
            <a:bodyPr/>
            <a:lstStyle/>
            <a:p>
              <a:endParaRPr lang="en-US"/>
            </a:p>
          </p:txBody>
        </p:sp>
        <p:sp>
          <p:nvSpPr>
            <p:cNvPr id="49380" name="Line 828"/>
            <p:cNvSpPr>
              <a:spLocks noChangeShapeType="1"/>
            </p:cNvSpPr>
            <p:nvPr/>
          </p:nvSpPr>
          <p:spPr bwMode="auto">
            <a:xfrm>
              <a:off x="3024" y="2467"/>
              <a:ext cx="12" cy="2"/>
            </a:xfrm>
            <a:prstGeom prst="line">
              <a:avLst/>
            </a:prstGeom>
            <a:noFill/>
            <a:ln w="0">
              <a:solidFill>
                <a:srgbClr val="000000"/>
              </a:solidFill>
              <a:round/>
              <a:headEnd/>
              <a:tailEnd/>
            </a:ln>
          </p:spPr>
          <p:txBody>
            <a:bodyPr/>
            <a:lstStyle/>
            <a:p>
              <a:endParaRPr lang="en-US"/>
            </a:p>
          </p:txBody>
        </p:sp>
        <p:sp>
          <p:nvSpPr>
            <p:cNvPr id="49381" name="Line 829"/>
            <p:cNvSpPr>
              <a:spLocks noChangeShapeType="1"/>
            </p:cNvSpPr>
            <p:nvPr/>
          </p:nvSpPr>
          <p:spPr bwMode="auto">
            <a:xfrm>
              <a:off x="3024" y="2323"/>
              <a:ext cx="12" cy="2"/>
            </a:xfrm>
            <a:prstGeom prst="line">
              <a:avLst/>
            </a:prstGeom>
            <a:noFill/>
            <a:ln w="0">
              <a:solidFill>
                <a:srgbClr val="000000"/>
              </a:solidFill>
              <a:round/>
              <a:headEnd/>
              <a:tailEnd/>
            </a:ln>
          </p:spPr>
          <p:txBody>
            <a:bodyPr/>
            <a:lstStyle/>
            <a:p>
              <a:endParaRPr lang="en-US"/>
            </a:p>
          </p:txBody>
        </p:sp>
        <p:sp>
          <p:nvSpPr>
            <p:cNvPr id="49382" name="Line 830"/>
            <p:cNvSpPr>
              <a:spLocks noChangeShapeType="1"/>
            </p:cNvSpPr>
            <p:nvPr/>
          </p:nvSpPr>
          <p:spPr bwMode="auto">
            <a:xfrm>
              <a:off x="3024" y="2180"/>
              <a:ext cx="12" cy="1"/>
            </a:xfrm>
            <a:prstGeom prst="line">
              <a:avLst/>
            </a:prstGeom>
            <a:noFill/>
            <a:ln w="0">
              <a:solidFill>
                <a:srgbClr val="000000"/>
              </a:solidFill>
              <a:round/>
              <a:headEnd/>
              <a:tailEnd/>
            </a:ln>
          </p:spPr>
          <p:txBody>
            <a:bodyPr/>
            <a:lstStyle/>
            <a:p>
              <a:endParaRPr lang="en-US"/>
            </a:p>
          </p:txBody>
        </p:sp>
        <p:sp>
          <p:nvSpPr>
            <p:cNvPr id="49383" name="Line 831"/>
            <p:cNvSpPr>
              <a:spLocks noChangeShapeType="1"/>
            </p:cNvSpPr>
            <p:nvPr/>
          </p:nvSpPr>
          <p:spPr bwMode="auto">
            <a:xfrm>
              <a:off x="3024" y="2036"/>
              <a:ext cx="12" cy="1"/>
            </a:xfrm>
            <a:prstGeom prst="line">
              <a:avLst/>
            </a:prstGeom>
            <a:noFill/>
            <a:ln w="0">
              <a:solidFill>
                <a:srgbClr val="000000"/>
              </a:solidFill>
              <a:round/>
              <a:headEnd/>
              <a:tailEnd/>
            </a:ln>
          </p:spPr>
          <p:txBody>
            <a:bodyPr/>
            <a:lstStyle/>
            <a:p>
              <a:endParaRPr lang="en-US"/>
            </a:p>
          </p:txBody>
        </p:sp>
      </p:grpSp>
      <p:grpSp>
        <p:nvGrpSpPr>
          <p:cNvPr id="49237" name="Group 832"/>
          <p:cNvGrpSpPr>
            <a:grpSpLocks/>
          </p:cNvGrpSpPr>
          <p:nvPr/>
        </p:nvGrpSpPr>
        <p:grpSpPr bwMode="auto">
          <a:xfrm>
            <a:off x="6618288" y="3636963"/>
            <a:ext cx="1139825" cy="26987"/>
            <a:chOff x="3567" y="2892"/>
            <a:chExt cx="715" cy="7"/>
          </a:xfrm>
        </p:grpSpPr>
        <p:sp>
          <p:nvSpPr>
            <p:cNvPr id="49372" name="Line 833"/>
            <p:cNvSpPr>
              <a:spLocks noChangeShapeType="1"/>
            </p:cNvSpPr>
            <p:nvPr/>
          </p:nvSpPr>
          <p:spPr bwMode="auto">
            <a:xfrm flipV="1">
              <a:off x="3567" y="2892"/>
              <a:ext cx="1" cy="7"/>
            </a:xfrm>
            <a:prstGeom prst="line">
              <a:avLst/>
            </a:prstGeom>
            <a:noFill/>
            <a:ln w="0">
              <a:solidFill>
                <a:srgbClr val="000000"/>
              </a:solidFill>
              <a:round/>
              <a:headEnd/>
              <a:tailEnd/>
            </a:ln>
          </p:spPr>
          <p:txBody>
            <a:bodyPr/>
            <a:lstStyle/>
            <a:p>
              <a:endParaRPr lang="en-US"/>
            </a:p>
          </p:txBody>
        </p:sp>
        <p:sp>
          <p:nvSpPr>
            <p:cNvPr id="49373" name="Line 834"/>
            <p:cNvSpPr>
              <a:spLocks noChangeShapeType="1"/>
            </p:cNvSpPr>
            <p:nvPr/>
          </p:nvSpPr>
          <p:spPr bwMode="auto">
            <a:xfrm flipV="1">
              <a:off x="3710" y="2892"/>
              <a:ext cx="1" cy="7"/>
            </a:xfrm>
            <a:prstGeom prst="line">
              <a:avLst/>
            </a:prstGeom>
            <a:noFill/>
            <a:ln w="0">
              <a:solidFill>
                <a:srgbClr val="000000"/>
              </a:solidFill>
              <a:round/>
              <a:headEnd/>
              <a:tailEnd/>
            </a:ln>
          </p:spPr>
          <p:txBody>
            <a:bodyPr/>
            <a:lstStyle/>
            <a:p>
              <a:endParaRPr lang="en-US"/>
            </a:p>
          </p:txBody>
        </p:sp>
        <p:sp>
          <p:nvSpPr>
            <p:cNvPr id="49374" name="Line 835"/>
            <p:cNvSpPr>
              <a:spLocks noChangeShapeType="1"/>
            </p:cNvSpPr>
            <p:nvPr/>
          </p:nvSpPr>
          <p:spPr bwMode="auto">
            <a:xfrm flipV="1">
              <a:off x="3852" y="2892"/>
              <a:ext cx="1" cy="7"/>
            </a:xfrm>
            <a:prstGeom prst="line">
              <a:avLst/>
            </a:prstGeom>
            <a:noFill/>
            <a:ln w="0">
              <a:solidFill>
                <a:srgbClr val="000000"/>
              </a:solidFill>
              <a:round/>
              <a:headEnd/>
              <a:tailEnd/>
            </a:ln>
          </p:spPr>
          <p:txBody>
            <a:bodyPr/>
            <a:lstStyle/>
            <a:p>
              <a:endParaRPr lang="en-US"/>
            </a:p>
          </p:txBody>
        </p:sp>
        <p:sp>
          <p:nvSpPr>
            <p:cNvPr id="49375" name="Line 836"/>
            <p:cNvSpPr>
              <a:spLocks noChangeShapeType="1"/>
            </p:cNvSpPr>
            <p:nvPr/>
          </p:nvSpPr>
          <p:spPr bwMode="auto">
            <a:xfrm flipV="1">
              <a:off x="3995" y="2892"/>
              <a:ext cx="1" cy="7"/>
            </a:xfrm>
            <a:prstGeom prst="line">
              <a:avLst/>
            </a:prstGeom>
            <a:noFill/>
            <a:ln w="0">
              <a:solidFill>
                <a:srgbClr val="000000"/>
              </a:solidFill>
              <a:round/>
              <a:headEnd/>
              <a:tailEnd/>
            </a:ln>
          </p:spPr>
          <p:txBody>
            <a:bodyPr/>
            <a:lstStyle/>
            <a:p>
              <a:endParaRPr lang="en-US"/>
            </a:p>
          </p:txBody>
        </p:sp>
        <p:sp>
          <p:nvSpPr>
            <p:cNvPr id="49376" name="Line 837"/>
            <p:cNvSpPr>
              <a:spLocks noChangeShapeType="1"/>
            </p:cNvSpPr>
            <p:nvPr/>
          </p:nvSpPr>
          <p:spPr bwMode="auto">
            <a:xfrm flipV="1">
              <a:off x="4138" y="2892"/>
              <a:ext cx="2" cy="7"/>
            </a:xfrm>
            <a:prstGeom prst="line">
              <a:avLst/>
            </a:prstGeom>
            <a:noFill/>
            <a:ln w="0">
              <a:solidFill>
                <a:srgbClr val="000000"/>
              </a:solidFill>
              <a:round/>
              <a:headEnd/>
              <a:tailEnd/>
            </a:ln>
          </p:spPr>
          <p:txBody>
            <a:bodyPr/>
            <a:lstStyle/>
            <a:p>
              <a:endParaRPr lang="en-US"/>
            </a:p>
          </p:txBody>
        </p:sp>
        <p:sp>
          <p:nvSpPr>
            <p:cNvPr id="49377" name="Line 838"/>
            <p:cNvSpPr>
              <a:spLocks noChangeShapeType="1"/>
            </p:cNvSpPr>
            <p:nvPr/>
          </p:nvSpPr>
          <p:spPr bwMode="auto">
            <a:xfrm flipV="1">
              <a:off x="4281" y="2892"/>
              <a:ext cx="1" cy="7"/>
            </a:xfrm>
            <a:prstGeom prst="line">
              <a:avLst/>
            </a:prstGeom>
            <a:noFill/>
            <a:ln w="0">
              <a:solidFill>
                <a:srgbClr val="000000"/>
              </a:solidFill>
              <a:round/>
              <a:headEnd/>
              <a:tailEnd/>
            </a:ln>
          </p:spPr>
          <p:txBody>
            <a:bodyPr/>
            <a:lstStyle/>
            <a:p>
              <a:endParaRPr lang="en-US"/>
            </a:p>
          </p:txBody>
        </p:sp>
      </p:grpSp>
      <p:grpSp>
        <p:nvGrpSpPr>
          <p:cNvPr id="49238" name="Group 839"/>
          <p:cNvGrpSpPr>
            <a:grpSpLocks/>
          </p:cNvGrpSpPr>
          <p:nvPr/>
        </p:nvGrpSpPr>
        <p:grpSpPr bwMode="auto">
          <a:xfrm>
            <a:off x="6381750" y="4189413"/>
            <a:ext cx="1600200" cy="957262"/>
            <a:chOff x="2079" y="3864"/>
            <a:chExt cx="1070" cy="577"/>
          </a:xfrm>
        </p:grpSpPr>
        <p:sp>
          <p:nvSpPr>
            <p:cNvPr id="49249" name="Line 840"/>
            <p:cNvSpPr>
              <a:spLocks noChangeShapeType="1"/>
            </p:cNvSpPr>
            <p:nvPr/>
          </p:nvSpPr>
          <p:spPr bwMode="auto">
            <a:xfrm>
              <a:off x="2083" y="4357"/>
              <a:ext cx="5" cy="1"/>
            </a:xfrm>
            <a:prstGeom prst="line">
              <a:avLst/>
            </a:prstGeom>
            <a:noFill/>
            <a:ln w="0">
              <a:solidFill>
                <a:srgbClr val="000000"/>
              </a:solidFill>
              <a:round/>
              <a:headEnd/>
              <a:tailEnd/>
            </a:ln>
          </p:spPr>
          <p:txBody>
            <a:bodyPr/>
            <a:lstStyle/>
            <a:p>
              <a:endParaRPr lang="en-US"/>
            </a:p>
          </p:txBody>
        </p:sp>
        <p:sp>
          <p:nvSpPr>
            <p:cNvPr id="49250" name="Freeform 841"/>
            <p:cNvSpPr>
              <a:spLocks/>
            </p:cNvSpPr>
            <p:nvPr/>
          </p:nvSpPr>
          <p:spPr bwMode="auto">
            <a:xfrm>
              <a:off x="2083" y="4030"/>
              <a:ext cx="1061" cy="388"/>
            </a:xfrm>
            <a:custGeom>
              <a:avLst/>
              <a:gdLst>
                <a:gd name="T0" fmla="*/ 0 w 3295"/>
                <a:gd name="T1" fmla="*/ 22 h 891"/>
                <a:gd name="T2" fmla="*/ 5 w 3295"/>
                <a:gd name="T3" fmla="*/ 32 h 891"/>
                <a:gd name="T4" fmla="*/ 10 w 3295"/>
                <a:gd name="T5" fmla="*/ 27 h 891"/>
                <a:gd name="T6" fmla="*/ 15 w 3295"/>
                <a:gd name="T7" fmla="*/ 9 h 891"/>
                <a:gd name="T8" fmla="*/ 20 w 3295"/>
                <a:gd name="T9" fmla="*/ 2 h 891"/>
                <a:gd name="T10" fmla="*/ 25 w 3295"/>
                <a:gd name="T11" fmla="*/ 0 h 891"/>
                <a:gd name="T12" fmla="*/ 30 w 3295"/>
                <a:gd name="T13" fmla="*/ 7 h 891"/>
                <a:gd name="T14" fmla="*/ 35 w 3295"/>
                <a:gd name="T15" fmla="*/ 14 h 891"/>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91"/>
                <a:gd name="T26" fmla="*/ 3295 w 3295"/>
                <a:gd name="T27" fmla="*/ 891 h 8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91">
                  <a:moveTo>
                    <a:pt x="0" y="610"/>
                  </a:moveTo>
                  <a:lnTo>
                    <a:pt x="471" y="891"/>
                  </a:lnTo>
                  <a:lnTo>
                    <a:pt x="941" y="748"/>
                  </a:lnTo>
                  <a:lnTo>
                    <a:pt x="1412" y="256"/>
                  </a:lnTo>
                  <a:lnTo>
                    <a:pt x="1883" y="65"/>
                  </a:lnTo>
                  <a:lnTo>
                    <a:pt x="2354" y="0"/>
                  </a:lnTo>
                  <a:lnTo>
                    <a:pt x="2824" y="199"/>
                  </a:lnTo>
                  <a:lnTo>
                    <a:pt x="3295" y="391"/>
                  </a:lnTo>
                </a:path>
              </a:pathLst>
            </a:custGeom>
            <a:noFill/>
            <a:ln w="3175">
              <a:solidFill>
                <a:srgbClr val="FF0000"/>
              </a:solidFill>
              <a:round/>
              <a:headEnd/>
              <a:tailEnd/>
            </a:ln>
          </p:spPr>
          <p:txBody>
            <a:bodyPr/>
            <a:lstStyle/>
            <a:p>
              <a:endParaRPr lang="en-US"/>
            </a:p>
          </p:txBody>
        </p:sp>
        <p:sp>
          <p:nvSpPr>
            <p:cNvPr id="49251" name="Line 842"/>
            <p:cNvSpPr>
              <a:spLocks noChangeShapeType="1"/>
            </p:cNvSpPr>
            <p:nvPr/>
          </p:nvSpPr>
          <p:spPr bwMode="auto">
            <a:xfrm flipV="1">
              <a:off x="2083" y="4273"/>
              <a:ext cx="1" cy="22"/>
            </a:xfrm>
            <a:prstGeom prst="line">
              <a:avLst/>
            </a:prstGeom>
            <a:noFill/>
            <a:ln w="3175">
              <a:solidFill>
                <a:srgbClr val="FF0000"/>
              </a:solidFill>
              <a:round/>
              <a:headEnd/>
              <a:tailEnd/>
            </a:ln>
          </p:spPr>
          <p:txBody>
            <a:bodyPr/>
            <a:lstStyle/>
            <a:p>
              <a:endParaRPr lang="en-US"/>
            </a:p>
          </p:txBody>
        </p:sp>
        <p:sp>
          <p:nvSpPr>
            <p:cNvPr id="49252" name="Line 843"/>
            <p:cNvSpPr>
              <a:spLocks noChangeShapeType="1"/>
            </p:cNvSpPr>
            <p:nvPr/>
          </p:nvSpPr>
          <p:spPr bwMode="auto">
            <a:xfrm flipV="1">
              <a:off x="2235" y="4396"/>
              <a:ext cx="1" cy="22"/>
            </a:xfrm>
            <a:prstGeom prst="line">
              <a:avLst/>
            </a:prstGeom>
            <a:noFill/>
            <a:ln w="3175">
              <a:solidFill>
                <a:srgbClr val="FF0000"/>
              </a:solidFill>
              <a:round/>
              <a:headEnd/>
              <a:tailEnd/>
            </a:ln>
          </p:spPr>
          <p:txBody>
            <a:bodyPr/>
            <a:lstStyle/>
            <a:p>
              <a:endParaRPr lang="en-US"/>
            </a:p>
          </p:txBody>
        </p:sp>
        <p:sp>
          <p:nvSpPr>
            <p:cNvPr id="49253" name="Line 844"/>
            <p:cNvSpPr>
              <a:spLocks noChangeShapeType="1"/>
            </p:cNvSpPr>
            <p:nvPr/>
          </p:nvSpPr>
          <p:spPr bwMode="auto">
            <a:xfrm>
              <a:off x="2231" y="4396"/>
              <a:ext cx="8" cy="1"/>
            </a:xfrm>
            <a:prstGeom prst="line">
              <a:avLst/>
            </a:prstGeom>
            <a:noFill/>
            <a:ln w="3175">
              <a:solidFill>
                <a:srgbClr val="FF0000"/>
              </a:solidFill>
              <a:round/>
              <a:headEnd/>
              <a:tailEnd/>
            </a:ln>
          </p:spPr>
          <p:txBody>
            <a:bodyPr/>
            <a:lstStyle/>
            <a:p>
              <a:endParaRPr lang="en-US"/>
            </a:p>
          </p:txBody>
        </p:sp>
        <p:sp>
          <p:nvSpPr>
            <p:cNvPr id="49254" name="Line 845"/>
            <p:cNvSpPr>
              <a:spLocks noChangeShapeType="1"/>
            </p:cNvSpPr>
            <p:nvPr/>
          </p:nvSpPr>
          <p:spPr bwMode="auto">
            <a:xfrm flipV="1">
              <a:off x="2386" y="4279"/>
              <a:ext cx="1" cy="77"/>
            </a:xfrm>
            <a:prstGeom prst="line">
              <a:avLst/>
            </a:prstGeom>
            <a:noFill/>
            <a:ln w="3175">
              <a:solidFill>
                <a:srgbClr val="FF0000"/>
              </a:solidFill>
              <a:round/>
              <a:headEnd/>
              <a:tailEnd/>
            </a:ln>
          </p:spPr>
          <p:txBody>
            <a:bodyPr/>
            <a:lstStyle/>
            <a:p>
              <a:endParaRPr lang="en-US"/>
            </a:p>
          </p:txBody>
        </p:sp>
        <p:sp>
          <p:nvSpPr>
            <p:cNvPr id="49255" name="Line 846"/>
            <p:cNvSpPr>
              <a:spLocks noChangeShapeType="1"/>
            </p:cNvSpPr>
            <p:nvPr/>
          </p:nvSpPr>
          <p:spPr bwMode="auto">
            <a:xfrm>
              <a:off x="2382" y="4279"/>
              <a:ext cx="9" cy="1"/>
            </a:xfrm>
            <a:prstGeom prst="line">
              <a:avLst/>
            </a:prstGeom>
            <a:noFill/>
            <a:ln w="3175">
              <a:solidFill>
                <a:srgbClr val="FF0000"/>
              </a:solidFill>
              <a:round/>
              <a:headEnd/>
              <a:tailEnd/>
            </a:ln>
          </p:spPr>
          <p:txBody>
            <a:bodyPr/>
            <a:lstStyle/>
            <a:p>
              <a:endParaRPr lang="en-US"/>
            </a:p>
          </p:txBody>
        </p:sp>
        <p:sp>
          <p:nvSpPr>
            <p:cNvPr id="49256" name="Line 847"/>
            <p:cNvSpPr>
              <a:spLocks noChangeShapeType="1"/>
            </p:cNvSpPr>
            <p:nvPr/>
          </p:nvSpPr>
          <p:spPr bwMode="auto">
            <a:xfrm flipV="1">
              <a:off x="2538" y="4076"/>
              <a:ext cx="1" cy="65"/>
            </a:xfrm>
            <a:prstGeom prst="line">
              <a:avLst/>
            </a:prstGeom>
            <a:noFill/>
            <a:ln w="3175">
              <a:solidFill>
                <a:srgbClr val="FF0000"/>
              </a:solidFill>
              <a:round/>
              <a:headEnd/>
              <a:tailEnd/>
            </a:ln>
          </p:spPr>
          <p:txBody>
            <a:bodyPr/>
            <a:lstStyle/>
            <a:p>
              <a:endParaRPr lang="en-US"/>
            </a:p>
          </p:txBody>
        </p:sp>
        <p:sp>
          <p:nvSpPr>
            <p:cNvPr id="49257" name="Line 848"/>
            <p:cNvSpPr>
              <a:spLocks noChangeShapeType="1"/>
            </p:cNvSpPr>
            <p:nvPr/>
          </p:nvSpPr>
          <p:spPr bwMode="auto">
            <a:xfrm>
              <a:off x="2534" y="4076"/>
              <a:ext cx="9" cy="1"/>
            </a:xfrm>
            <a:prstGeom prst="line">
              <a:avLst/>
            </a:prstGeom>
            <a:noFill/>
            <a:ln w="3175">
              <a:solidFill>
                <a:srgbClr val="FF0000"/>
              </a:solidFill>
              <a:round/>
              <a:headEnd/>
              <a:tailEnd/>
            </a:ln>
          </p:spPr>
          <p:txBody>
            <a:bodyPr/>
            <a:lstStyle/>
            <a:p>
              <a:endParaRPr lang="en-US"/>
            </a:p>
          </p:txBody>
        </p:sp>
        <p:sp>
          <p:nvSpPr>
            <p:cNvPr id="49258" name="Line 849"/>
            <p:cNvSpPr>
              <a:spLocks noChangeShapeType="1"/>
            </p:cNvSpPr>
            <p:nvPr/>
          </p:nvSpPr>
          <p:spPr bwMode="auto">
            <a:xfrm flipV="1">
              <a:off x="2690" y="3992"/>
              <a:ext cx="1" cy="66"/>
            </a:xfrm>
            <a:prstGeom prst="line">
              <a:avLst/>
            </a:prstGeom>
            <a:noFill/>
            <a:ln w="3175">
              <a:solidFill>
                <a:srgbClr val="FF0000"/>
              </a:solidFill>
              <a:round/>
              <a:headEnd/>
              <a:tailEnd/>
            </a:ln>
          </p:spPr>
          <p:txBody>
            <a:bodyPr/>
            <a:lstStyle/>
            <a:p>
              <a:endParaRPr lang="en-US"/>
            </a:p>
          </p:txBody>
        </p:sp>
        <p:sp>
          <p:nvSpPr>
            <p:cNvPr id="49259" name="Line 850"/>
            <p:cNvSpPr>
              <a:spLocks noChangeShapeType="1"/>
            </p:cNvSpPr>
            <p:nvPr/>
          </p:nvSpPr>
          <p:spPr bwMode="auto">
            <a:xfrm>
              <a:off x="2685" y="3992"/>
              <a:ext cx="9" cy="1"/>
            </a:xfrm>
            <a:prstGeom prst="line">
              <a:avLst/>
            </a:prstGeom>
            <a:noFill/>
            <a:ln w="3175">
              <a:solidFill>
                <a:srgbClr val="FF0000"/>
              </a:solidFill>
              <a:round/>
              <a:headEnd/>
              <a:tailEnd/>
            </a:ln>
          </p:spPr>
          <p:txBody>
            <a:bodyPr/>
            <a:lstStyle/>
            <a:p>
              <a:endParaRPr lang="en-US"/>
            </a:p>
          </p:txBody>
        </p:sp>
        <p:sp>
          <p:nvSpPr>
            <p:cNvPr id="49260" name="Line 851"/>
            <p:cNvSpPr>
              <a:spLocks noChangeShapeType="1"/>
            </p:cNvSpPr>
            <p:nvPr/>
          </p:nvSpPr>
          <p:spPr bwMode="auto">
            <a:xfrm flipV="1">
              <a:off x="2841" y="3960"/>
              <a:ext cx="1" cy="70"/>
            </a:xfrm>
            <a:prstGeom prst="line">
              <a:avLst/>
            </a:prstGeom>
            <a:noFill/>
            <a:ln w="3175">
              <a:solidFill>
                <a:srgbClr val="FF0000"/>
              </a:solidFill>
              <a:round/>
              <a:headEnd/>
              <a:tailEnd/>
            </a:ln>
          </p:spPr>
          <p:txBody>
            <a:bodyPr/>
            <a:lstStyle/>
            <a:p>
              <a:endParaRPr lang="en-US"/>
            </a:p>
          </p:txBody>
        </p:sp>
        <p:sp>
          <p:nvSpPr>
            <p:cNvPr id="49261" name="Line 852"/>
            <p:cNvSpPr>
              <a:spLocks noChangeShapeType="1"/>
            </p:cNvSpPr>
            <p:nvPr/>
          </p:nvSpPr>
          <p:spPr bwMode="auto">
            <a:xfrm>
              <a:off x="2837" y="3960"/>
              <a:ext cx="9" cy="1"/>
            </a:xfrm>
            <a:prstGeom prst="line">
              <a:avLst/>
            </a:prstGeom>
            <a:noFill/>
            <a:ln w="3175">
              <a:solidFill>
                <a:srgbClr val="FF0000"/>
              </a:solidFill>
              <a:round/>
              <a:headEnd/>
              <a:tailEnd/>
            </a:ln>
          </p:spPr>
          <p:txBody>
            <a:bodyPr/>
            <a:lstStyle/>
            <a:p>
              <a:endParaRPr lang="en-US"/>
            </a:p>
          </p:txBody>
        </p:sp>
        <p:sp>
          <p:nvSpPr>
            <p:cNvPr id="49262" name="Line 853"/>
            <p:cNvSpPr>
              <a:spLocks noChangeShapeType="1"/>
            </p:cNvSpPr>
            <p:nvPr/>
          </p:nvSpPr>
          <p:spPr bwMode="auto">
            <a:xfrm flipV="1">
              <a:off x="2993" y="4047"/>
              <a:ext cx="1" cy="70"/>
            </a:xfrm>
            <a:prstGeom prst="line">
              <a:avLst/>
            </a:prstGeom>
            <a:noFill/>
            <a:ln w="3175">
              <a:solidFill>
                <a:srgbClr val="FF0000"/>
              </a:solidFill>
              <a:round/>
              <a:headEnd/>
              <a:tailEnd/>
            </a:ln>
          </p:spPr>
          <p:txBody>
            <a:bodyPr/>
            <a:lstStyle/>
            <a:p>
              <a:endParaRPr lang="en-US"/>
            </a:p>
          </p:txBody>
        </p:sp>
        <p:sp>
          <p:nvSpPr>
            <p:cNvPr id="49263" name="Line 854"/>
            <p:cNvSpPr>
              <a:spLocks noChangeShapeType="1"/>
            </p:cNvSpPr>
            <p:nvPr/>
          </p:nvSpPr>
          <p:spPr bwMode="auto">
            <a:xfrm>
              <a:off x="2989" y="4047"/>
              <a:ext cx="8" cy="1"/>
            </a:xfrm>
            <a:prstGeom prst="line">
              <a:avLst/>
            </a:prstGeom>
            <a:noFill/>
            <a:ln w="3175">
              <a:solidFill>
                <a:srgbClr val="FF0000"/>
              </a:solidFill>
              <a:round/>
              <a:headEnd/>
              <a:tailEnd/>
            </a:ln>
          </p:spPr>
          <p:txBody>
            <a:bodyPr/>
            <a:lstStyle/>
            <a:p>
              <a:endParaRPr lang="en-US"/>
            </a:p>
          </p:txBody>
        </p:sp>
        <p:sp>
          <p:nvSpPr>
            <p:cNvPr id="49264" name="Line 855"/>
            <p:cNvSpPr>
              <a:spLocks noChangeShapeType="1"/>
            </p:cNvSpPr>
            <p:nvPr/>
          </p:nvSpPr>
          <p:spPr bwMode="auto">
            <a:xfrm flipV="1">
              <a:off x="3144" y="4152"/>
              <a:ext cx="1" cy="48"/>
            </a:xfrm>
            <a:prstGeom prst="line">
              <a:avLst/>
            </a:prstGeom>
            <a:noFill/>
            <a:ln w="3175">
              <a:solidFill>
                <a:srgbClr val="FF0000"/>
              </a:solidFill>
              <a:round/>
              <a:headEnd/>
              <a:tailEnd/>
            </a:ln>
          </p:spPr>
          <p:txBody>
            <a:bodyPr/>
            <a:lstStyle/>
            <a:p>
              <a:endParaRPr lang="en-US"/>
            </a:p>
          </p:txBody>
        </p:sp>
        <p:sp>
          <p:nvSpPr>
            <p:cNvPr id="49265" name="Line 856"/>
            <p:cNvSpPr>
              <a:spLocks noChangeShapeType="1"/>
            </p:cNvSpPr>
            <p:nvPr/>
          </p:nvSpPr>
          <p:spPr bwMode="auto">
            <a:xfrm>
              <a:off x="3140" y="4152"/>
              <a:ext cx="9" cy="1"/>
            </a:xfrm>
            <a:prstGeom prst="line">
              <a:avLst/>
            </a:prstGeom>
            <a:noFill/>
            <a:ln w="3175">
              <a:solidFill>
                <a:srgbClr val="FF0000"/>
              </a:solidFill>
              <a:round/>
              <a:headEnd/>
              <a:tailEnd/>
            </a:ln>
          </p:spPr>
          <p:txBody>
            <a:bodyPr/>
            <a:lstStyle/>
            <a:p>
              <a:endParaRPr lang="en-US"/>
            </a:p>
          </p:txBody>
        </p:sp>
        <p:sp>
          <p:nvSpPr>
            <p:cNvPr id="49266" name="Line 857"/>
            <p:cNvSpPr>
              <a:spLocks noChangeShapeType="1"/>
            </p:cNvSpPr>
            <p:nvPr/>
          </p:nvSpPr>
          <p:spPr bwMode="auto">
            <a:xfrm>
              <a:off x="2083" y="4295"/>
              <a:ext cx="1" cy="23"/>
            </a:xfrm>
            <a:prstGeom prst="line">
              <a:avLst/>
            </a:prstGeom>
            <a:noFill/>
            <a:ln w="3175">
              <a:solidFill>
                <a:srgbClr val="FF0000"/>
              </a:solidFill>
              <a:round/>
              <a:headEnd/>
              <a:tailEnd/>
            </a:ln>
          </p:spPr>
          <p:txBody>
            <a:bodyPr/>
            <a:lstStyle/>
            <a:p>
              <a:endParaRPr lang="en-US"/>
            </a:p>
          </p:txBody>
        </p:sp>
        <p:sp>
          <p:nvSpPr>
            <p:cNvPr id="49267" name="Line 858"/>
            <p:cNvSpPr>
              <a:spLocks noChangeShapeType="1"/>
            </p:cNvSpPr>
            <p:nvPr/>
          </p:nvSpPr>
          <p:spPr bwMode="auto">
            <a:xfrm>
              <a:off x="2079" y="4318"/>
              <a:ext cx="9" cy="1"/>
            </a:xfrm>
            <a:prstGeom prst="line">
              <a:avLst/>
            </a:prstGeom>
            <a:noFill/>
            <a:ln w="3175">
              <a:solidFill>
                <a:srgbClr val="FF0000"/>
              </a:solidFill>
              <a:round/>
              <a:headEnd/>
              <a:tailEnd/>
            </a:ln>
          </p:spPr>
          <p:txBody>
            <a:bodyPr/>
            <a:lstStyle/>
            <a:p>
              <a:endParaRPr lang="en-US"/>
            </a:p>
          </p:txBody>
        </p:sp>
        <p:sp>
          <p:nvSpPr>
            <p:cNvPr id="49268" name="Line 859"/>
            <p:cNvSpPr>
              <a:spLocks noChangeShapeType="1"/>
            </p:cNvSpPr>
            <p:nvPr/>
          </p:nvSpPr>
          <p:spPr bwMode="auto">
            <a:xfrm>
              <a:off x="2235" y="4418"/>
              <a:ext cx="1" cy="22"/>
            </a:xfrm>
            <a:prstGeom prst="line">
              <a:avLst/>
            </a:prstGeom>
            <a:noFill/>
            <a:ln w="3175">
              <a:solidFill>
                <a:srgbClr val="FF0000"/>
              </a:solidFill>
              <a:round/>
              <a:headEnd/>
              <a:tailEnd/>
            </a:ln>
          </p:spPr>
          <p:txBody>
            <a:bodyPr/>
            <a:lstStyle/>
            <a:p>
              <a:endParaRPr lang="en-US"/>
            </a:p>
          </p:txBody>
        </p:sp>
        <p:sp>
          <p:nvSpPr>
            <p:cNvPr id="49269" name="Line 860"/>
            <p:cNvSpPr>
              <a:spLocks noChangeShapeType="1"/>
            </p:cNvSpPr>
            <p:nvPr/>
          </p:nvSpPr>
          <p:spPr bwMode="auto">
            <a:xfrm>
              <a:off x="2231" y="4440"/>
              <a:ext cx="8" cy="1"/>
            </a:xfrm>
            <a:prstGeom prst="line">
              <a:avLst/>
            </a:prstGeom>
            <a:noFill/>
            <a:ln w="3175">
              <a:solidFill>
                <a:srgbClr val="FF0000"/>
              </a:solidFill>
              <a:round/>
              <a:headEnd/>
              <a:tailEnd/>
            </a:ln>
          </p:spPr>
          <p:txBody>
            <a:bodyPr/>
            <a:lstStyle/>
            <a:p>
              <a:endParaRPr lang="en-US"/>
            </a:p>
          </p:txBody>
        </p:sp>
        <p:sp>
          <p:nvSpPr>
            <p:cNvPr id="49270" name="Line 861"/>
            <p:cNvSpPr>
              <a:spLocks noChangeShapeType="1"/>
            </p:cNvSpPr>
            <p:nvPr/>
          </p:nvSpPr>
          <p:spPr bwMode="auto">
            <a:xfrm>
              <a:off x="2386" y="4356"/>
              <a:ext cx="1" cy="76"/>
            </a:xfrm>
            <a:prstGeom prst="line">
              <a:avLst/>
            </a:prstGeom>
            <a:noFill/>
            <a:ln w="3175">
              <a:solidFill>
                <a:srgbClr val="FF0000"/>
              </a:solidFill>
              <a:round/>
              <a:headEnd/>
              <a:tailEnd/>
            </a:ln>
          </p:spPr>
          <p:txBody>
            <a:bodyPr/>
            <a:lstStyle/>
            <a:p>
              <a:endParaRPr lang="en-US"/>
            </a:p>
          </p:txBody>
        </p:sp>
        <p:sp>
          <p:nvSpPr>
            <p:cNvPr id="49271" name="Line 862"/>
            <p:cNvSpPr>
              <a:spLocks noChangeShapeType="1"/>
            </p:cNvSpPr>
            <p:nvPr/>
          </p:nvSpPr>
          <p:spPr bwMode="auto">
            <a:xfrm>
              <a:off x="2382" y="4432"/>
              <a:ext cx="9" cy="1"/>
            </a:xfrm>
            <a:prstGeom prst="line">
              <a:avLst/>
            </a:prstGeom>
            <a:noFill/>
            <a:ln w="3175">
              <a:solidFill>
                <a:srgbClr val="FF0000"/>
              </a:solidFill>
              <a:round/>
              <a:headEnd/>
              <a:tailEnd/>
            </a:ln>
          </p:spPr>
          <p:txBody>
            <a:bodyPr/>
            <a:lstStyle/>
            <a:p>
              <a:endParaRPr lang="en-US"/>
            </a:p>
          </p:txBody>
        </p:sp>
        <p:sp>
          <p:nvSpPr>
            <p:cNvPr id="49272" name="Line 863"/>
            <p:cNvSpPr>
              <a:spLocks noChangeShapeType="1"/>
            </p:cNvSpPr>
            <p:nvPr/>
          </p:nvSpPr>
          <p:spPr bwMode="auto">
            <a:xfrm>
              <a:off x="2538" y="4141"/>
              <a:ext cx="1" cy="66"/>
            </a:xfrm>
            <a:prstGeom prst="line">
              <a:avLst/>
            </a:prstGeom>
            <a:noFill/>
            <a:ln w="3175">
              <a:solidFill>
                <a:srgbClr val="FF0000"/>
              </a:solidFill>
              <a:round/>
              <a:headEnd/>
              <a:tailEnd/>
            </a:ln>
          </p:spPr>
          <p:txBody>
            <a:bodyPr/>
            <a:lstStyle/>
            <a:p>
              <a:endParaRPr lang="en-US"/>
            </a:p>
          </p:txBody>
        </p:sp>
        <p:sp>
          <p:nvSpPr>
            <p:cNvPr id="49273" name="Line 864"/>
            <p:cNvSpPr>
              <a:spLocks noChangeShapeType="1"/>
            </p:cNvSpPr>
            <p:nvPr/>
          </p:nvSpPr>
          <p:spPr bwMode="auto">
            <a:xfrm>
              <a:off x="2534" y="4207"/>
              <a:ext cx="9" cy="1"/>
            </a:xfrm>
            <a:prstGeom prst="line">
              <a:avLst/>
            </a:prstGeom>
            <a:noFill/>
            <a:ln w="3175">
              <a:solidFill>
                <a:srgbClr val="FF0000"/>
              </a:solidFill>
              <a:round/>
              <a:headEnd/>
              <a:tailEnd/>
            </a:ln>
          </p:spPr>
          <p:txBody>
            <a:bodyPr/>
            <a:lstStyle/>
            <a:p>
              <a:endParaRPr lang="en-US"/>
            </a:p>
          </p:txBody>
        </p:sp>
        <p:sp>
          <p:nvSpPr>
            <p:cNvPr id="49274" name="Line 865"/>
            <p:cNvSpPr>
              <a:spLocks noChangeShapeType="1"/>
            </p:cNvSpPr>
            <p:nvPr/>
          </p:nvSpPr>
          <p:spPr bwMode="auto">
            <a:xfrm>
              <a:off x="2690" y="4058"/>
              <a:ext cx="1" cy="67"/>
            </a:xfrm>
            <a:prstGeom prst="line">
              <a:avLst/>
            </a:prstGeom>
            <a:noFill/>
            <a:ln w="3175">
              <a:solidFill>
                <a:srgbClr val="FF0000"/>
              </a:solidFill>
              <a:round/>
              <a:headEnd/>
              <a:tailEnd/>
            </a:ln>
          </p:spPr>
          <p:txBody>
            <a:bodyPr/>
            <a:lstStyle/>
            <a:p>
              <a:endParaRPr lang="en-US"/>
            </a:p>
          </p:txBody>
        </p:sp>
        <p:sp>
          <p:nvSpPr>
            <p:cNvPr id="49275" name="Line 866"/>
            <p:cNvSpPr>
              <a:spLocks noChangeShapeType="1"/>
            </p:cNvSpPr>
            <p:nvPr/>
          </p:nvSpPr>
          <p:spPr bwMode="auto">
            <a:xfrm>
              <a:off x="2685" y="4125"/>
              <a:ext cx="9" cy="1"/>
            </a:xfrm>
            <a:prstGeom prst="line">
              <a:avLst/>
            </a:prstGeom>
            <a:noFill/>
            <a:ln w="3175">
              <a:solidFill>
                <a:srgbClr val="FF0000"/>
              </a:solidFill>
              <a:round/>
              <a:headEnd/>
              <a:tailEnd/>
            </a:ln>
          </p:spPr>
          <p:txBody>
            <a:bodyPr/>
            <a:lstStyle/>
            <a:p>
              <a:endParaRPr lang="en-US"/>
            </a:p>
          </p:txBody>
        </p:sp>
        <p:sp>
          <p:nvSpPr>
            <p:cNvPr id="49276" name="Line 867"/>
            <p:cNvSpPr>
              <a:spLocks noChangeShapeType="1"/>
            </p:cNvSpPr>
            <p:nvPr/>
          </p:nvSpPr>
          <p:spPr bwMode="auto">
            <a:xfrm>
              <a:off x="2841" y="4030"/>
              <a:ext cx="1" cy="70"/>
            </a:xfrm>
            <a:prstGeom prst="line">
              <a:avLst/>
            </a:prstGeom>
            <a:noFill/>
            <a:ln w="3175">
              <a:solidFill>
                <a:srgbClr val="FF0000"/>
              </a:solidFill>
              <a:round/>
              <a:headEnd/>
              <a:tailEnd/>
            </a:ln>
          </p:spPr>
          <p:txBody>
            <a:bodyPr/>
            <a:lstStyle/>
            <a:p>
              <a:endParaRPr lang="en-US"/>
            </a:p>
          </p:txBody>
        </p:sp>
        <p:sp>
          <p:nvSpPr>
            <p:cNvPr id="49277" name="Line 868"/>
            <p:cNvSpPr>
              <a:spLocks noChangeShapeType="1"/>
            </p:cNvSpPr>
            <p:nvPr/>
          </p:nvSpPr>
          <p:spPr bwMode="auto">
            <a:xfrm>
              <a:off x="2837" y="4100"/>
              <a:ext cx="9" cy="1"/>
            </a:xfrm>
            <a:prstGeom prst="line">
              <a:avLst/>
            </a:prstGeom>
            <a:noFill/>
            <a:ln w="3175">
              <a:solidFill>
                <a:srgbClr val="FF0000"/>
              </a:solidFill>
              <a:round/>
              <a:headEnd/>
              <a:tailEnd/>
            </a:ln>
          </p:spPr>
          <p:txBody>
            <a:bodyPr/>
            <a:lstStyle/>
            <a:p>
              <a:endParaRPr lang="en-US"/>
            </a:p>
          </p:txBody>
        </p:sp>
        <p:sp>
          <p:nvSpPr>
            <p:cNvPr id="49278" name="Line 869"/>
            <p:cNvSpPr>
              <a:spLocks noChangeShapeType="1"/>
            </p:cNvSpPr>
            <p:nvPr/>
          </p:nvSpPr>
          <p:spPr bwMode="auto">
            <a:xfrm>
              <a:off x="2993" y="4117"/>
              <a:ext cx="1" cy="68"/>
            </a:xfrm>
            <a:prstGeom prst="line">
              <a:avLst/>
            </a:prstGeom>
            <a:noFill/>
            <a:ln w="3175">
              <a:solidFill>
                <a:srgbClr val="FF0000"/>
              </a:solidFill>
              <a:round/>
              <a:headEnd/>
              <a:tailEnd/>
            </a:ln>
          </p:spPr>
          <p:txBody>
            <a:bodyPr/>
            <a:lstStyle/>
            <a:p>
              <a:endParaRPr lang="en-US"/>
            </a:p>
          </p:txBody>
        </p:sp>
        <p:sp>
          <p:nvSpPr>
            <p:cNvPr id="49279" name="Line 870"/>
            <p:cNvSpPr>
              <a:spLocks noChangeShapeType="1"/>
            </p:cNvSpPr>
            <p:nvPr/>
          </p:nvSpPr>
          <p:spPr bwMode="auto">
            <a:xfrm>
              <a:off x="2989" y="4185"/>
              <a:ext cx="8" cy="1"/>
            </a:xfrm>
            <a:prstGeom prst="line">
              <a:avLst/>
            </a:prstGeom>
            <a:noFill/>
            <a:ln w="3175">
              <a:solidFill>
                <a:srgbClr val="FF0000"/>
              </a:solidFill>
              <a:round/>
              <a:headEnd/>
              <a:tailEnd/>
            </a:ln>
          </p:spPr>
          <p:txBody>
            <a:bodyPr/>
            <a:lstStyle/>
            <a:p>
              <a:endParaRPr lang="en-US"/>
            </a:p>
          </p:txBody>
        </p:sp>
        <p:sp>
          <p:nvSpPr>
            <p:cNvPr id="49280" name="Line 871"/>
            <p:cNvSpPr>
              <a:spLocks noChangeShapeType="1"/>
            </p:cNvSpPr>
            <p:nvPr/>
          </p:nvSpPr>
          <p:spPr bwMode="auto">
            <a:xfrm>
              <a:off x="3144" y="4200"/>
              <a:ext cx="1" cy="48"/>
            </a:xfrm>
            <a:prstGeom prst="line">
              <a:avLst/>
            </a:prstGeom>
            <a:noFill/>
            <a:ln w="3175">
              <a:solidFill>
                <a:srgbClr val="FF0000"/>
              </a:solidFill>
              <a:round/>
              <a:headEnd/>
              <a:tailEnd/>
            </a:ln>
          </p:spPr>
          <p:txBody>
            <a:bodyPr/>
            <a:lstStyle/>
            <a:p>
              <a:endParaRPr lang="en-US"/>
            </a:p>
          </p:txBody>
        </p:sp>
        <p:sp>
          <p:nvSpPr>
            <p:cNvPr id="49281" name="Line 872"/>
            <p:cNvSpPr>
              <a:spLocks noChangeShapeType="1"/>
            </p:cNvSpPr>
            <p:nvPr/>
          </p:nvSpPr>
          <p:spPr bwMode="auto">
            <a:xfrm>
              <a:off x="3140" y="4248"/>
              <a:ext cx="9" cy="1"/>
            </a:xfrm>
            <a:prstGeom prst="line">
              <a:avLst/>
            </a:prstGeom>
            <a:noFill/>
            <a:ln w="3175">
              <a:solidFill>
                <a:srgbClr val="FF0000"/>
              </a:solidFill>
              <a:round/>
              <a:headEnd/>
              <a:tailEnd/>
            </a:ln>
          </p:spPr>
          <p:txBody>
            <a:bodyPr/>
            <a:lstStyle/>
            <a:p>
              <a:endParaRPr lang="en-US"/>
            </a:p>
          </p:txBody>
        </p:sp>
        <p:sp>
          <p:nvSpPr>
            <p:cNvPr id="49282" name="Freeform 873"/>
            <p:cNvSpPr>
              <a:spLocks/>
            </p:cNvSpPr>
            <p:nvPr/>
          </p:nvSpPr>
          <p:spPr bwMode="auto">
            <a:xfrm>
              <a:off x="2083" y="3963"/>
              <a:ext cx="1061" cy="400"/>
            </a:xfrm>
            <a:custGeom>
              <a:avLst/>
              <a:gdLst>
                <a:gd name="T0" fmla="*/ 0 w 3295"/>
                <a:gd name="T1" fmla="*/ 32 h 918"/>
                <a:gd name="T2" fmla="*/ 5 w 3295"/>
                <a:gd name="T3" fmla="*/ 33 h 918"/>
                <a:gd name="T4" fmla="*/ 10 w 3295"/>
                <a:gd name="T5" fmla="*/ 22 h 918"/>
                <a:gd name="T6" fmla="*/ 15 w 3295"/>
                <a:gd name="T7" fmla="*/ 9 h 918"/>
                <a:gd name="T8" fmla="*/ 20 w 3295"/>
                <a:gd name="T9" fmla="*/ 3 h 918"/>
                <a:gd name="T10" fmla="*/ 25 w 3295"/>
                <a:gd name="T11" fmla="*/ 0 h 918"/>
                <a:gd name="T12" fmla="*/ 30 w 3295"/>
                <a:gd name="T13" fmla="*/ 7 h 918"/>
                <a:gd name="T14" fmla="*/ 35 w 3295"/>
                <a:gd name="T15" fmla="*/ 16 h 91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918"/>
                <a:gd name="T26" fmla="*/ 3295 w 3295"/>
                <a:gd name="T27" fmla="*/ 918 h 9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918">
                  <a:moveTo>
                    <a:pt x="0" y="891"/>
                  </a:moveTo>
                  <a:lnTo>
                    <a:pt x="471" y="918"/>
                  </a:lnTo>
                  <a:lnTo>
                    <a:pt x="941" y="616"/>
                  </a:lnTo>
                  <a:lnTo>
                    <a:pt x="1412" y="258"/>
                  </a:lnTo>
                  <a:lnTo>
                    <a:pt x="1883" y="66"/>
                  </a:lnTo>
                  <a:lnTo>
                    <a:pt x="2354" y="0"/>
                  </a:lnTo>
                  <a:lnTo>
                    <a:pt x="2824" y="204"/>
                  </a:lnTo>
                  <a:lnTo>
                    <a:pt x="3295" y="451"/>
                  </a:lnTo>
                </a:path>
              </a:pathLst>
            </a:custGeom>
            <a:noFill/>
            <a:ln w="3175">
              <a:solidFill>
                <a:srgbClr val="00FF00"/>
              </a:solidFill>
              <a:round/>
              <a:headEnd/>
              <a:tailEnd/>
            </a:ln>
          </p:spPr>
          <p:txBody>
            <a:bodyPr/>
            <a:lstStyle/>
            <a:p>
              <a:endParaRPr lang="en-US"/>
            </a:p>
          </p:txBody>
        </p:sp>
        <p:sp>
          <p:nvSpPr>
            <p:cNvPr id="49283" name="Line 874"/>
            <p:cNvSpPr>
              <a:spLocks noChangeShapeType="1"/>
            </p:cNvSpPr>
            <p:nvPr/>
          </p:nvSpPr>
          <p:spPr bwMode="auto">
            <a:xfrm flipV="1">
              <a:off x="2083" y="4326"/>
              <a:ext cx="1" cy="25"/>
            </a:xfrm>
            <a:prstGeom prst="line">
              <a:avLst/>
            </a:prstGeom>
            <a:noFill/>
            <a:ln w="3175">
              <a:solidFill>
                <a:srgbClr val="00FF00"/>
              </a:solidFill>
              <a:round/>
              <a:headEnd/>
              <a:tailEnd/>
            </a:ln>
          </p:spPr>
          <p:txBody>
            <a:bodyPr/>
            <a:lstStyle/>
            <a:p>
              <a:endParaRPr lang="en-US"/>
            </a:p>
          </p:txBody>
        </p:sp>
        <p:sp>
          <p:nvSpPr>
            <p:cNvPr id="49284" name="Line 875"/>
            <p:cNvSpPr>
              <a:spLocks noChangeShapeType="1"/>
            </p:cNvSpPr>
            <p:nvPr/>
          </p:nvSpPr>
          <p:spPr bwMode="auto">
            <a:xfrm>
              <a:off x="2079" y="4326"/>
              <a:ext cx="9" cy="1"/>
            </a:xfrm>
            <a:prstGeom prst="line">
              <a:avLst/>
            </a:prstGeom>
            <a:noFill/>
            <a:ln w="3175">
              <a:solidFill>
                <a:srgbClr val="00FF00"/>
              </a:solidFill>
              <a:round/>
              <a:headEnd/>
              <a:tailEnd/>
            </a:ln>
          </p:spPr>
          <p:txBody>
            <a:bodyPr/>
            <a:lstStyle/>
            <a:p>
              <a:endParaRPr lang="en-US"/>
            </a:p>
          </p:txBody>
        </p:sp>
        <p:sp>
          <p:nvSpPr>
            <p:cNvPr id="49285" name="Line 876"/>
            <p:cNvSpPr>
              <a:spLocks noChangeShapeType="1"/>
            </p:cNvSpPr>
            <p:nvPr/>
          </p:nvSpPr>
          <p:spPr bwMode="auto">
            <a:xfrm flipV="1">
              <a:off x="2235" y="4337"/>
              <a:ext cx="1" cy="26"/>
            </a:xfrm>
            <a:prstGeom prst="line">
              <a:avLst/>
            </a:prstGeom>
            <a:noFill/>
            <a:ln w="3175">
              <a:solidFill>
                <a:srgbClr val="00FF00"/>
              </a:solidFill>
              <a:round/>
              <a:headEnd/>
              <a:tailEnd/>
            </a:ln>
          </p:spPr>
          <p:txBody>
            <a:bodyPr/>
            <a:lstStyle/>
            <a:p>
              <a:endParaRPr lang="en-US"/>
            </a:p>
          </p:txBody>
        </p:sp>
        <p:sp>
          <p:nvSpPr>
            <p:cNvPr id="49286" name="Line 877"/>
            <p:cNvSpPr>
              <a:spLocks noChangeShapeType="1"/>
            </p:cNvSpPr>
            <p:nvPr/>
          </p:nvSpPr>
          <p:spPr bwMode="auto">
            <a:xfrm>
              <a:off x="2231" y="4337"/>
              <a:ext cx="8" cy="1"/>
            </a:xfrm>
            <a:prstGeom prst="line">
              <a:avLst/>
            </a:prstGeom>
            <a:noFill/>
            <a:ln w="3175">
              <a:solidFill>
                <a:srgbClr val="00FF00"/>
              </a:solidFill>
              <a:round/>
              <a:headEnd/>
              <a:tailEnd/>
            </a:ln>
          </p:spPr>
          <p:txBody>
            <a:bodyPr/>
            <a:lstStyle/>
            <a:p>
              <a:endParaRPr lang="en-US"/>
            </a:p>
          </p:txBody>
        </p:sp>
        <p:sp>
          <p:nvSpPr>
            <p:cNvPr id="49287" name="Line 878"/>
            <p:cNvSpPr>
              <a:spLocks noChangeShapeType="1"/>
            </p:cNvSpPr>
            <p:nvPr/>
          </p:nvSpPr>
          <p:spPr bwMode="auto">
            <a:xfrm flipV="1">
              <a:off x="2386" y="4170"/>
              <a:ext cx="1" cy="61"/>
            </a:xfrm>
            <a:prstGeom prst="line">
              <a:avLst/>
            </a:prstGeom>
            <a:noFill/>
            <a:ln w="3175">
              <a:solidFill>
                <a:srgbClr val="00FF00"/>
              </a:solidFill>
              <a:round/>
              <a:headEnd/>
              <a:tailEnd/>
            </a:ln>
          </p:spPr>
          <p:txBody>
            <a:bodyPr/>
            <a:lstStyle/>
            <a:p>
              <a:endParaRPr lang="en-US"/>
            </a:p>
          </p:txBody>
        </p:sp>
        <p:sp>
          <p:nvSpPr>
            <p:cNvPr id="49288" name="Line 879"/>
            <p:cNvSpPr>
              <a:spLocks noChangeShapeType="1"/>
            </p:cNvSpPr>
            <p:nvPr/>
          </p:nvSpPr>
          <p:spPr bwMode="auto">
            <a:xfrm>
              <a:off x="2382" y="4170"/>
              <a:ext cx="9" cy="1"/>
            </a:xfrm>
            <a:prstGeom prst="line">
              <a:avLst/>
            </a:prstGeom>
            <a:noFill/>
            <a:ln w="3175">
              <a:solidFill>
                <a:srgbClr val="00FF00"/>
              </a:solidFill>
              <a:round/>
              <a:headEnd/>
              <a:tailEnd/>
            </a:ln>
          </p:spPr>
          <p:txBody>
            <a:bodyPr/>
            <a:lstStyle/>
            <a:p>
              <a:endParaRPr lang="en-US"/>
            </a:p>
          </p:txBody>
        </p:sp>
        <p:sp>
          <p:nvSpPr>
            <p:cNvPr id="49289" name="Line 880"/>
            <p:cNvSpPr>
              <a:spLocks noChangeShapeType="1"/>
            </p:cNvSpPr>
            <p:nvPr/>
          </p:nvSpPr>
          <p:spPr bwMode="auto">
            <a:xfrm flipV="1">
              <a:off x="2538" y="4039"/>
              <a:ext cx="1" cy="36"/>
            </a:xfrm>
            <a:prstGeom prst="line">
              <a:avLst/>
            </a:prstGeom>
            <a:noFill/>
            <a:ln w="3175">
              <a:solidFill>
                <a:srgbClr val="00FF00"/>
              </a:solidFill>
              <a:round/>
              <a:headEnd/>
              <a:tailEnd/>
            </a:ln>
          </p:spPr>
          <p:txBody>
            <a:bodyPr/>
            <a:lstStyle/>
            <a:p>
              <a:endParaRPr lang="en-US"/>
            </a:p>
          </p:txBody>
        </p:sp>
        <p:sp>
          <p:nvSpPr>
            <p:cNvPr id="49290" name="Line 881"/>
            <p:cNvSpPr>
              <a:spLocks noChangeShapeType="1"/>
            </p:cNvSpPr>
            <p:nvPr/>
          </p:nvSpPr>
          <p:spPr bwMode="auto">
            <a:xfrm>
              <a:off x="2534" y="4039"/>
              <a:ext cx="9" cy="1"/>
            </a:xfrm>
            <a:prstGeom prst="line">
              <a:avLst/>
            </a:prstGeom>
            <a:noFill/>
            <a:ln w="3175">
              <a:solidFill>
                <a:srgbClr val="00FF00"/>
              </a:solidFill>
              <a:round/>
              <a:headEnd/>
              <a:tailEnd/>
            </a:ln>
          </p:spPr>
          <p:txBody>
            <a:bodyPr/>
            <a:lstStyle/>
            <a:p>
              <a:endParaRPr lang="en-US"/>
            </a:p>
          </p:txBody>
        </p:sp>
        <p:sp>
          <p:nvSpPr>
            <p:cNvPr id="49291" name="Line 882"/>
            <p:cNvSpPr>
              <a:spLocks noChangeShapeType="1"/>
            </p:cNvSpPr>
            <p:nvPr/>
          </p:nvSpPr>
          <p:spPr bwMode="auto">
            <a:xfrm flipV="1">
              <a:off x="2690" y="3950"/>
              <a:ext cx="1" cy="42"/>
            </a:xfrm>
            <a:prstGeom prst="line">
              <a:avLst/>
            </a:prstGeom>
            <a:noFill/>
            <a:ln w="3175">
              <a:solidFill>
                <a:srgbClr val="00FF00"/>
              </a:solidFill>
              <a:round/>
              <a:headEnd/>
              <a:tailEnd/>
            </a:ln>
          </p:spPr>
          <p:txBody>
            <a:bodyPr/>
            <a:lstStyle/>
            <a:p>
              <a:endParaRPr lang="en-US"/>
            </a:p>
          </p:txBody>
        </p:sp>
        <p:sp>
          <p:nvSpPr>
            <p:cNvPr id="49292" name="Line 883"/>
            <p:cNvSpPr>
              <a:spLocks noChangeShapeType="1"/>
            </p:cNvSpPr>
            <p:nvPr/>
          </p:nvSpPr>
          <p:spPr bwMode="auto">
            <a:xfrm>
              <a:off x="2685" y="3950"/>
              <a:ext cx="9" cy="1"/>
            </a:xfrm>
            <a:prstGeom prst="line">
              <a:avLst/>
            </a:prstGeom>
            <a:noFill/>
            <a:ln w="3175">
              <a:solidFill>
                <a:srgbClr val="00FF00"/>
              </a:solidFill>
              <a:round/>
              <a:headEnd/>
              <a:tailEnd/>
            </a:ln>
          </p:spPr>
          <p:txBody>
            <a:bodyPr/>
            <a:lstStyle/>
            <a:p>
              <a:endParaRPr lang="en-US"/>
            </a:p>
          </p:txBody>
        </p:sp>
        <p:sp>
          <p:nvSpPr>
            <p:cNvPr id="49293" name="Line 884"/>
            <p:cNvSpPr>
              <a:spLocks noChangeShapeType="1"/>
            </p:cNvSpPr>
            <p:nvPr/>
          </p:nvSpPr>
          <p:spPr bwMode="auto">
            <a:xfrm flipV="1">
              <a:off x="2841" y="3907"/>
              <a:ext cx="1" cy="56"/>
            </a:xfrm>
            <a:prstGeom prst="line">
              <a:avLst/>
            </a:prstGeom>
            <a:noFill/>
            <a:ln w="3175">
              <a:solidFill>
                <a:srgbClr val="00FF00"/>
              </a:solidFill>
              <a:round/>
              <a:headEnd/>
              <a:tailEnd/>
            </a:ln>
          </p:spPr>
          <p:txBody>
            <a:bodyPr/>
            <a:lstStyle/>
            <a:p>
              <a:endParaRPr lang="en-US"/>
            </a:p>
          </p:txBody>
        </p:sp>
        <p:sp>
          <p:nvSpPr>
            <p:cNvPr id="49294" name="Line 885"/>
            <p:cNvSpPr>
              <a:spLocks noChangeShapeType="1"/>
            </p:cNvSpPr>
            <p:nvPr/>
          </p:nvSpPr>
          <p:spPr bwMode="auto">
            <a:xfrm>
              <a:off x="2837" y="3907"/>
              <a:ext cx="9" cy="1"/>
            </a:xfrm>
            <a:prstGeom prst="line">
              <a:avLst/>
            </a:prstGeom>
            <a:noFill/>
            <a:ln w="3175">
              <a:solidFill>
                <a:srgbClr val="00FF00"/>
              </a:solidFill>
              <a:round/>
              <a:headEnd/>
              <a:tailEnd/>
            </a:ln>
          </p:spPr>
          <p:txBody>
            <a:bodyPr/>
            <a:lstStyle/>
            <a:p>
              <a:endParaRPr lang="en-US"/>
            </a:p>
          </p:txBody>
        </p:sp>
        <p:sp>
          <p:nvSpPr>
            <p:cNvPr id="49295" name="Line 886"/>
            <p:cNvSpPr>
              <a:spLocks noChangeShapeType="1"/>
            </p:cNvSpPr>
            <p:nvPr/>
          </p:nvSpPr>
          <p:spPr bwMode="auto">
            <a:xfrm flipV="1">
              <a:off x="2993" y="4014"/>
              <a:ext cx="1" cy="38"/>
            </a:xfrm>
            <a:prstGeom prst="line">
              <a:avLst/>
            </a:prstGeom>
            <a:noFill/>
            <a:ln w="3175">
              <a:solidFill>
                <a:srgbClr val="00FF00"/>
              </a:solidFill>
              <a:round/>
              <a:headEnd/>
              <a:tailEnd/>
            </a:ln>
          </p:spPr>
          <p:txBody>
            <a:bodyPr/>
            <a:lstStyle/>
            <a:p>
              <a:endParaRPr lang="en-US"/>
            </a:p>
          </p:txBody>
        </p:sp>
        <p:sp>
          <p:nvSpPr>
            <p:cNvPr id="49296" name="Line 887"/>
            <p:cNvSpPr>
              <a:spLocks noChangeShapeType="1"/>
            </p:cNvSpPr>
            <p:nvPr/>
          </p:nvSpPr>
          <p:spPr bwMode="auto">
            <a:xfrm>
              <a:off x="2989" y="4014"/>
              <a:ext cx="8" cy="1"/>
            </a:xfrm>
            <a:prstGeom prst="line">
              <a:avLst/>
            </a:prstGeom>
            <a:noFill/>
            <a:ln w="3175">
              <a:solidFill>
                <a:srgbClr val="00FF00"/>
              </a:solidFill>
              <a:round/>
              <a:headEnd/>
              <a:tailEnd/>
            </a:ln>
          </p:spPr>
          <p:txBody>
            <a:bodyPr/>
            <a:lstStyle/>
            <a:p>
              <a:endParaRPr lang="en-US"/>
            </a:p>
          </p:txBody>
        </p:sp>
        <p:sp>
          <p:nvSpPr>
            <p:cNvPr id="49297" name="Line 888"/>
            <p:cNvSpPr>
              <a:spLocks noChangeShapeType="1"/>
            </p:cNvSpPr>
            <p:nvPr/>
          </p:nvSpPr>
          <p:spPr bwMode="auto">
            <a:xfrm flipV="1">
              <a:off x="3144" y="4105"/>
              <a:ext cx="1" cy="54"/>
            </a:xfrm>
            <a:prstGeom prst="line">
              <a:avLst/>
            </a:prstGeom>
            <a:noFill/>
            <a:ln w="3175">
              <a:solidFill>
                <a:srgbClr val="00FF00"/>
              </a:solidFill>
              <a:round/>
              <a:headEnd/>
              <a:tailEnd/>
            </a:ln>
          </p:spPr>
          <p:txBody>
            <a:bodyPr/>
            <a:lstStyle/>
            <a:p>
              <a:endParaRPr lang="en-US"/>
            </a:p>
          </p:txBody>
        </p:sp>
        <p:sp>
          <p:nvSpPr>
            <p:cNvPr id="49298" name="Line 889"/>
            <p:cNvSpPr>
              <a:spLocks noChangeShapeType="1"/>
            </p:cNvSpPr>
            <p:nvPr/>
          </p:nvSpPr>
          <p:spPr bwMode="auto">
            <a:xfrm>
              <a:off x="3140" y="4105"/>
              <a:ext cx="9" cy="1"/>
            </a:xfrm>
            <a:prstGeom prst="line">
              <a:avLst/>
            </a:prstGeom>
            <a:noFill/>
            <a:ln w="3175">
              <a:solidFill>
                <a:srgbClr val="00FF00"/>
              </a:solidFill>
              <a:round/>
              <a:headEnd/>
              <a:tailEnd/>
            </a:ln>
          </p:spPr>
          <p:txBody>
            <a:bodyPr/>
            <a:lstStyle/>
            <a:p>
              <a:endParaRPr lang="en-US"/>
            </a:p>
          </p:txBody>
        </p:sp>
        <p:sp>
          <p:nvSpPr>
            <p:cNvPr id="49299" name="Line 890"/>
            <p:cNvSpPr>
              <a:spLocks noChangeShapeType="1"/>
            </p:cNvSpPr>
            <p:nvPr/>
          </p:nvSpPr>
          <p:spPr bwMode="auto">
            <a:xfrm>
              <a:off x="2083" y="4351"/>
              <a:ext cx="1" cy="25"/>
            </a:xfrm>
            <a:prstGeom prst="line">
              <a:avLst/>
            </a:prstGeom>
            <a:noFill/>
            <a:ln w="3175">
              <a:solidFill>
                <a:srgbClr val="00FF00"/>
              </a:solidFill>
              <a:round/>
              <a:headEnd/>
              <a:tailEnd/>
            </a:ln>
          </p:spPr>
          <p:txBody>
            <a:bodyPr/>
            <a:lstStyle/>
            <a:p>
              <a:endParaRPr lang="en-US"/>
            </a:p>
          </p:txBody>
        </p:sp>
        <p:sp>
          <p:nvSpPr>
            <p:cNvPr id="49300" name="Line 891"/>
            <p:cNvSpPr>
              <a:spLocks noChangeShapeType="1"/>
            </p:cNvSpPr>
            <p:nvPr/>
          </p:nvSpPr>
          <p:spPr bwMode="auto">
            <a:xfrm>
              <a:off x="2079" y="4376"/>
              <a:ext cx="9" cy="1"/>
            </a:xfrm>
            <a:prstGeom prst="line">
              <a:avLst/>
            </a:prstGeom>
            <a:noFill/>
            <a:ln w="3175">
              <a:solidFill>
                <a:srgbClr val="00FF00"/>
              </a:solidFill>
              <a:round/>
              <a:headEnd/>
              <a:tailEnd/>
            </a:ln>
          </p:spPr>
          <p:txBody>
            <a:bodyPr/>
            <a:lstStyle/>
            <a:p>
              <a:endParaRPr lang="en-US"/>
            </a:p>
          </p:txBody>
        </p:sp>
        <p:sp>
          <p:nvSpPr>
            <p:cNvPr id="49301" name="Line 892"/>
            <p:cNvSpPr>
              <a:spLocks noChangeShapeType="1"/>
            </p:cNvSpPr>
            <p:nvPr/>
          </p:nvSpPr>
          <p:spPr bwMode="auto">
            <a:xfrm>
              <a:off x="2235" y="4363"/>
              <a:ext cx="1" cy="25"/>
            </a:xfrm>
            <a:prstGeom prst="line">
              <a:avLst/>
            </a:prstGeom>
            <a:noFill/>
            <a:ln w="3175">
              <a:solidFill>
                <a:srgbClr val="00FF00"/>
              </a:solidFill>
              <a:round/>
              <a:headEnd/>
              <a:tailEnd/>
            </a:ln>
          </p:spPr>
          <p:txBody>
            <a:bodyPr/>
            <a:lstStyle/>
            <a:p>
              <a:endParaRPr lang="en-US"/>
            </a:p>
          </p:txBody>
        </p:sp>
        <p:sp>
          <p:nvSpPr>
            <p:cNvPr id="49302" name="Line 893"/>
            <p:cNvSpPr>
              <a:spLocks noChangeShapeType="1"/>
            </p:cNvSpPr>
            <p:nvPr/>
          </p:nvSpPr>
          <p:spPr bwMode="auto">
            <a:xfrm>
              <a:off x="2231" y="4388"/>
              <a:ext cx="8" cy="1"/>
            </a:xfrm>
            <a:prstGeom prst="line">
              <a:avLst/>
            </a:prstGeom>
            <a:noFill/>
            <a:ln w="3175">
              <a:solidFill>
                <a:srgbClr val="00FF00"/>
              </a:solidFill>
              <a:round/>
              <a:headEnd/>
              <a:tailEnd/>
            </a:ln>
          </p:spPr>
          <p:txBody>
            <a:bodyPr/>
            <a:lstStyle/>
            <a:p>
              <a:endParaRPr lang="en-US"/>
            </a:p>
          </p:txBody>
        </p:sp>
        <p:sp>
          <p:nvSpPr>
            <p:cNvPr id="49303" name="Line 894"/>
            <p:cNvSpPr>
              <a:spLocks noChangeShapeType="1"/>
            </p:cNvSpPr>
            <p:nvPr/>
          </p:nvSpPr>
          <p:spPr bwMode="auto">
            <a:xfrm>
              <a:off x="2386" y="4231"/>
              <a:ext cx="1" cy="62"/>
            </a:xfrm>
            <a:prstGeom prst="line">
              <a:avLst/>
            </a:prstGeom>
            <a:noFill/>
            <a:ln w="3175">
              <a:solidFill>
                <a:srgbClr val="00FF00"/>
              </a:solidFill>
              <a:round/>
              <a:headEnd/>
              <a:tailEnd/>
            </a:ln>
          </p:spPr>
          <p:txBody>
            <a:bodyPr/>
            <a:lstStyle/>
            <a:p>
              <a:endParaRPr lang="en-US"/>
            </a:p>
          </p:txBody>
        </p:sp>
        <p:sp>
          <p:nvSpPr>
            <p:cNvPr id="49304" name="Line 895"/>
            <p:cNvSpPr>
              <a:spLocks noChangeShapeType="1"/>
            </p:cNvSpPr>
            <p:nvPr/>
          </p:nvSpPr>
          <p:spPr bwMode="auto">
            <a:xfrm>
              <a:off x="2382" y="4293"/>
              <a:ext cx="9" cy="1"/>
            </a:xfrm>
            <a:prstGeom prst="line">
              <a:avLst/>
            </a:prstGeom>
            <a:noFill/>
            <a:ln w="3175">
              <a:solidFill>
                <a:srgbClr val="00FF00"/>
              </a:solidFill>
              <a:round/>
              <a:headEnd/>
              <a:tailEnd/>
            </a:ln>
          </p:spPr>
          <p:txBody>
            <a:bodyPr/>
            <a:lstStyle/>
            <a:p>
              <a:endParaRPr lang="en-US"/>
            </a:p>
          </p:txBody>
        </p:sp>
        <p:sp>
          <p:nvSpPr>
            <p:cNvPr id="49305" name="Line 896"/>
            <p:cNvSpPr>
              <a:spLocks noChangeShapeType="1"/>
            </p:cNvSpPr>
            <p:nvPr/>
          </p:nvSpPr>
          <p:spPr bwMode="auto">
            <a:xfrm>
              <a:off x="2538" y="4075"/>
              <a:ext cx="1" cy="36"/>
            </a:xfrm>
            <a:prstGeom prst="line">
              <a:avLst/>
            </a:prstGeom>
            <a:noFill/>
            <a:ln w="3175">
              <a:solidFill>
                <a:srgbClr val="00FF00"/>
              </a:solidFill>
              <a:round/>
              <a:headEnd/>
              <a:tailEnd/>
            </a:ln>
          </p:spPr>
          <p:txBody>
            <a:bodyPr/>
            <a:lstStyle/>
            <a:p>
              <a:endParaRPr lang="en-US"/>
            </a:p>
          </p:txBody>
        </p:sp>
        <p:sp>
          <p:nvSpPr>
            <p:cNvPr id="49306" name="Line 897"/>
            <p:cNvSpPr>
              <a:spLocks noChangeShapeType="1"/>
            </p:cNvSpPr>
            <p:nvPr/>
          </p:nvSpPr>
          <p:spPr bwMode="auto">
            <a:xfrm>
              <a:off x="2534" y="4111"/>
              <a:ext cx="9" cy="1"/>
            </a:xfrm>
            <a:prstGeom prst="line">
              <a:avLst/>
            </a:prstGeom>
            <a:noFill/>
            <a:ln w="3175">
              <a:solidFill>
                <a:srgbClr val="00FF00"/>
              </a:solidFill>
              <a:round/>
              <a:headEnd/>
              <a:tailEnd/>
            </a:ln>
          </p:spPr>
          <p:txBody>
            <a:bodyPr/>
            <a:lstStyle/>
            <a:p>
              <a:endParaRPr lang="en-US"/>
            </a:p>
          </p:txBody>
        </p:sp>
        <p:sp>
          <p:nvSpPr>
            <p:cNvPr id="49307" name="Line 898"/>
            <p:cNvSpPr>
              <a:spLocks noChangeShapeType="1"/>
            </p:cNvSpPr>
            <p:nvPr/>
          </p:nvSpPr>
          <p:spPr bwMode="auto">
            <a:xfrm>
              <a:off x="2690" y="3992"/>
              <a:ext cx="1" cy="41"/>
            </a:xfrm>
            <a:prstGeom prst="line">
              <a:avLst/>
            </a:prstGeom>
            <a:noFill/>
            <a:ln w="3175">
              <a:solidFill>
                <a:srgbClr val="00FF00"/>
              </a:solidFill>
              <a:round/>
              <a:headEnd/>
              <a:tailEnd/>
            </a:ln>
          </p:spPr>
          <p:txBody>
            <a:bodyPr/>
            <a:lstStyle/>
            <a:p>
              <a:endParaRPr lang="en-US"/>
            </a:p>
          </p:txBody>
        </p:sp>
        <p:sp>
          <p:nvSpPr>
            <p:cNvPr id="49308" name="Line 899"/>
            <p:cNvSpPr>
              <a:spLocks noChangeShapeType="1"/>
            </p:cNvSpPr>
            <p:nvPr/>
          </p:nvSpPr>
          <p:spPr bwMode="auto">
            <a:xfrm>
              <a:off x="2685" y="4033"/>
              <a:ext cx="9" cy="1"/>
            </a:xfrm>
            <a:prstGeom prst="line">
              <a:avLst/>
            </a:prstGeom>
            <a:noFill/>
            <a:ln w="3175">
              <a:solidFill>
                <a:srgbClr val="00FF00"/>
              </a:solidFill>
              <a:round/>
              <a:headEnd/>
              <a:tailEnd/>
            </a:ln>
          </p:spPr>
          <p:txBody>
            <a:bodyPr/>
            <a:lstStyle/>
            <a:p>
              <a:endParaRPr lang="en-US"/>
            </a:p>
          </p:txBody>
        </p:sp>
        <p:sp>
          <p:nvSpPr>
            <p:cNvPr id="49309" name="Line 900"/>
            <p:cNvSpPr>
              <a:spLocks noChangeShapeType="1"/>
            </p:cNvSpPr>
            <p:nvPr/>
          </p:nvSpPr>
          <p:spPr bwMode="auto">
            <a:xfrm>
              <a:off x="2841" y="3963"/>
              <a:ext cx="1" cy="56"/>
            </a:xfrm>
            <a:prstGeom prst="line">
              <a:avLst/>
            </a:prstGeom>
            <a:noFill/>
            <a:ln w="3175">
              <a:solidFill>
                <a:srgbClr val="00FF00"/>
              </a:solidFill>
              <a:round/>
              <a:headEnd/>
              <a:tailEnd/>
            </a:ln>
          </p:spPr>
          <p:txBody>
            <a:bodyPr/>
            <a:lstStyle/>
            <a:p>
              <a:endParaRPr lang="en-US"/>
            </a:p>
          </p:txBody>
        </p:sp>
        <p:sp>
          <p:nvSpPr>
            <p:cNvPr id="49310" name="Line 901"/>
            <p:cNvSpPr>
              <a:spLocks noChangeShapeType="1"/>
            </p:cNvSpPr>
            <p:nvPr/>
          </p:nvSpPr>
          <p:spPr bwMode="auto">
            <a:xfrm>
              <a:off x="2837" y="4019"/>
              <a:ext cx="9" cy="1"/>
            </a:xfrm>
            <a:prstGeom prst="line">
              <a:avLst/>
            </a:prstGeom>
            <a:noFill/>
            <a:ln w="3175">
              <a:solidFill>
                <a:srgbClr val="00FF00"/>
              </a:solidFill>
              <a:round/>
              <a:headEnd/>
              <a:tailEnd/>
            </a:ln>
          </p:spPr>
          <p:txBody>
            <a:bodyPr/>
            <a:lstStyle/>
            <a:p>
              <a:endParaRPr lang="en-US"/>
            </a:p>
          </p:txBody>
        </p:sp>
        <p:sp>
          <p:nvSpPr>
            <p:cNvPr id="49311" name="Line 902"/>
            <p:cNvSpPr>
              <a:spLocks noChangeShapeType="1"/>
            </p:cNvSpPr>
            <p:nvPr/>
          </p:nvSpPr>
          <p:spPr bwMode="auto">
            <a:xfrm>
              <a:off x="2993" y="4052"/>
              <a:ext cx="1" cy="38"/>
            </a:xfrm>
            <a:prstGeom prst="line">
              <a:avLst/>
            </a:prstGeom>
            <a:noFill/>
            <a:ln w="3175">
              <a:solidFill>
                <a:srgbClr val="00FF00"/>
              </a:solidFill>
              <a:round/>
              <a:headEnd/>
              <a:tailEnd/>
            </a:ln>
          </p:spPr>
          <p:txBody>
            <a:bodyPr/>
            <a:lstStyle/>
            <a:p>
              <a:endParaRPr lang="en-US"/>
            </a:p>
          </p:txBody>
        </p:sp>
        <p:sp>
          <p:nvSpPr>
            <p:cNvPr id="49312" name="Line 903"/>
            <p:cNvSpPr>
              <a:spLocks noChangeShapeType="1"/>
            </p:cNvSpPr>
            <p:nvPr/>
          </p:nvSpPr>
          <p:spPr bwMode="auto">
            <a:xfrm>
              <a:off x="2989" y="4090"/>
              <a:ext cx="8" cy="1"/>
            </a:xfrm>
            <a:prstGeom prst="line">
              <a:avLst/>
            </a:prstGeom>
            <a:noFill/>
            <a:ln w="3175">
              <a:solidFill>
                <a:srgbClr val="00FF00"/>
              </a:solidFill>
              <a:round/>
              <a:headEnd/>
              <a:tailEnd/>
            </a:ln>
          </p:spPr>
          <p:txBody>
            <a:bodyPr/>
            <a:lstStyle/>
            <a:p>
              <a:endParaRPr lang="en-US"/>
            </a:p>
          </p:txBody>
        </p:sp>
        <p:sp>
          <p:nvSpPr>
            <p:cNvPr id="49313" name="Line 904"/>
            <p:cNvSpPr>
              <a:spLocks noChangeShapeType="1"/>
            </p:cNvSpPr>
            <p:nvPr/>
          </p:nvSpPr>
          <p:spPr bwMode="auto">
            <a:xfrm>
              <a:off x="3144" y="4159"/>
              <a:ext cx="1" cy="54"/>
            </a:xfrm>
            <a:prstGeom prst="line">
              <a:avLst/>
            </a:prstGeom>
            <a:noFill/>
            <a:ln w="3175">
              <a:solidFill>
                <a:srgbClr val="00FF00"/>
              </a:solidFill>
              <a:round/>
              <a:headEnd/>
              <a:tailEnd/>
            </a:ln>
          </p:spPr>
          <p:txBody>
            <a:bodyPr/>
            <a:lstStyle/>
            <a:p>
              <a:endParaRPr lang="en-US"/>
            </a:p>
          </p:txBody>
        </p:sp>
        <p:sp>
          <p:nvSpPr>
            <p:cNvPr id="49314" name="Line 905"/>
            <p:cNvSpPr>
              <a:spLocks noChangeShapeType="1"/>
            </p:cNvSpPr>
            <p:nvPr/>
          </p:nvSpPr>
          <p:spPr bwMode="auto">
            <a:xfrm>
              <a:off x="3140" y="4213"/>
              <a:ext cx="9" cy="1"/>
            </a:xfrm>
            <a:prstGeom prst="line">
              <a:avLst/>
            </a:prstGeom>
            <a:noFill/>
            <a:ln w="3175">
              <a:solidFill>
                <a:srgbClr val="00FF00"/>
              </a:solidFill>
              <a:round/>
              <a:headEnd/>
              <a:tailEnd/>
            </a:ln>
          </p:spPr>
          <p:txBody>
            <a:bodyPr/>
            <a:lstStyle/>
            <a:p>
              <a:endParaRPr lang="en-US"/>
            </a:p>
          </p:txBody>
        </p:sp>
        <p:sp>
          <p:nvSpPr>
            <p:cNvPr id="49315" name="Freeform 906"/>
            <p:cNvSpPr>
              <a:spLocks/>
            </p:cNvSpPr>
            <p:nvPr/>
          </p:nvSpPr>
          <p:spPr bwMode="auto">
            <a:xfrm>
              <a:off x="2083" y="4019"/>
              <a:ext cx="1061" cy="357"/>
            </a:xfrm>
            <a:custGeom>
              <a:avLst/>
              <a:gdLst>
                <a:gd name="T0" fmla="*/ 0 w 3295"/>
                <a:gd name="T1" fmla="*/ 30 h 818"/>
                <a:gd name="T2" fmla="*/ 5 w 3295"/>
                <a:gd name="T3" fmla="*/ 27 h 818"/>
                <a:gd name="T4" fmla="*/ 10 w 3295"/>
                <a:gd name="T5" fmla="*/ 18 h 818"/>
                <a:gd name="T6" fmla="*/ 15 w 3295"/>
                <a:gd name="T7" fmla="*/ 9 h 818"/>
                <a:gd name="T8" fmla="*/ 20 w 3295"/>
                <a:gd name="T9" fmla="*/ 0 h 818"/>
                <a:gd name="T10" fmla="*/ 25 w 3295"/>
                <a:gd name="T11" fmla="*/ 3 h 818"/>
                <a:gd name="T12" fmla="*/ 30 w 3295"/>
                <a:gd name="T13" fmla="*/ 4 h 818"/>
                <a:gd name="T14" fmla="*/ 35 w 3295"/>
                <a:gd name="T15" fmla="*/ 14 h 818"/>
                <a:gd name="T16" fmla="*/ 0 60000 65536"/>
                <a:gd name="T17" fmla="*/ 0 60000 65536"/>
                <a:gd name="T18" fmla="*/ 0 60000 65536"/>
                <a:gd name="T19" fmla="*/ 0 60000 65536"/>
                <a:gd name="T20" fmla="*/ 0 60000 65536"/>
                <a:gd name="T21" fmla="*/ 0 60000 65536"/>
                <a:gd name="T22" fmla="*/ 0 60000 65536"/>
                <a:gd name="T23" fmla="*/ 0 60000 65536"/>
                <a:gd name="T24" fmla="*/ 0 w 3295"/>
                <a:gd name="T25" fmla="*/ 0 h 818"/>
                <a:gd name="T26" fmla="*/ 3295 w 3295"/>
                <a:gd name="T27" fmla="*/ 818 h 8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95" h="818">
                  <a:moveTo>
                    <a:pt x="0" y="818"/>
                  </a:moveTo>
                  <a:lnTo>
                    <a:pt x="471" y="731"/>
                  </a:lnTo>
                  <a:lnTo>
                    <a:pt x="941" y="490"/>
                  </a:lnTo>
                  <a:lnTo>
                    <a:pt x="1412" y="236"/>
                  </a:lnTo>
                  <a:lnTo>
                    <a:pt x="1883" y="0"/>
                  </a:lnTo>
                  <a:lnTo>
                    <a:pt x="2354" y="70"/>
                  </a:lnTo>
                  <a:lnTo>
                    <a:pt x="2824" y="111"/>
                  </a:lnTo>
                  <a:lnTo>
                    <a:pt x="3295" y="389"/>
                  </a:lnTo>
                </a:path>
              </a:pathLst>
            </a:custGeom>
            <a:noFill/>
            <a:ln w="3175">
              <a:solidFill>
                <a:srgbClr val="0000FF"/>
              </a:solidFill>
              <a:round/>
              <a:headEnd/>
              <a:tailEnd/>
            </a:ln>
          </p:spPr>
          <p:txBody>
            <a:bodyPr/>
            <a:lstStyle/>
            <a:p>
              <a:endParaRPr lang="en-US"/>
            </a:p>
          </p:txBody>
        </p:sp>
        <p:sp>
          <p:nvSpPr>
            <p:cNvPr id="49316" name="Line 907"/>
            <p:cNvSpPr>
              <a:spLocks noChangeShapeType="1"/>
            </p:cNvSpPr>
            <p:nvPr/>
          </p:nvSpPr>
          <p:spPr bwMode="auto">
            <a:xfrm flipV="1">
              <a:off x="2083" y="4340"/>
              <a:ext cx="1" cy="36"/>
            </a:xfrm>
            <a:prstGeom prst="line">
              <a:avLst/>
            </a:prstGeom>
            <a:noFill/>
            <a:ln w="3175">
              <a:solidFill>
                <a:srgbClr val="0000FF"/>
              </a:solidFill>
              <a:round/>
              <a:headEnd/>
              <a:tailEnd/>
            </a:ln>
          </p:spPr>
          <p:txBody>
            <a:bodyPr/>
            <a:lstStyle/>
            <a:p>
              <a:endParaRPr lang="en-US"/>
            </a:p>
          </p:txBody>
        </p:sp>
        <p:sp>
          <p:nvSpPr>
            <p:cNvPr id="49317" name="Line 908"/>
            <p:cNvSpPr>
              <a:spLocks noChangeShapeType="1"/>
            </p:cNvSpPr>
            <p:nvPr/>
          </p:nvSpPr>
          <p:spPr bwMode="auto">
            <a:xfrm>
              <a:off x="2079" y="4340"/>
              <a:ext cx="9" cy="1"/>
            </a:xfrm>
            <a:prstGeom prst="line">
              <a:avLst/>
            </a:prstGeom>
            <a:noFill/>
            <a:ln w="3175">
              <a:solidFill>
                <a:srgbClr val="0000FF"/>
              </a:solidFill>
              <a:round/>
              <a:headEnd/>
              <a:tailEnd/>
            </a:ln>
          </p:spPr>
          <p:txBody>
            <a:bodyPr/>
            <a:lstStyle/>
            <a:p>
              <a:endParaRPr lang="en-US"/>
            </a:p>
          </p:txBody>
        </p:sp>
        <p:sp>
          <p:nvSpPr>
            <p:cNvPr id="49318" name="Line 909"/>
            <p:cNvSpPr>
              <a:spLocks noChangeShapeType="1"/>
            </p:cNvSpPr>
            <p:nvPr/>
          </p:nvSpPr>
          <p:spPr bwMode="auto">
            <a:xfrm flipV="1">
              <a:off x="2235" y="4303"/>
              <a:ext cx="1" cy="35"/>
            </a:xfrm>
            <a:prstGeom prst="line">
              <a:avLst/>
            </a:prstGeom>
            <a:noFill/>
            <a:ln w="3175">
              <a:solidFill>
                <a:srgbClr val="0000FF"/>
              </a:solidFill>
              <a:round/>
              <a:headEnd/>
              <a:tailEnd/>
            </a:ln>
          </p:spPr>
          <p:txBody>
            <a:bodyPr/>
            <a:lstStyle/>
            <a:p>
              <a:endParaRPr lang="en-US"/>
            </a:p>
          </p:txBody>
        </p:sp>
        <p:sp>
          <p:nvSpPr>
            <p:cNvPr id="49319" name="Line 910"/>
            <p:cNvSpPr>
              <a:spLocks noChangeShapeType="1"/>
            </p:cNvSpPr>
            <p:nvPr/>
          </p:nvSpPr>
          <p:spPr bwMode="auto">
            <a:xfrm>
              <a:off x="2231" y="4303"/>
              <a:ext cx="8" cy="1"/>
            </a:xfrm>
            <a:prstGeom prst="line">
              <a:avLst/>
            </a:prstGeom>
            <a:noFill/>
            <a:ln w="3175">
              <a:solidFill>
                <a:srgbClr val="0000FF"/>
              </a:solidFill>
              <a:round/>
              <a:headEnd/>
              <a:tailEnd/>
            </a:ln>
          </p:spPr>
          <p:txBody>
            <a:bodyPr/>
            <a:lstStyle/>
            <a:p>
              <a:endParaRPr lang="en-US"/>
            </a:p>
          </p:txBody>
        </p:sp>
        <p:sp>
          <p:nvSpPr>
            <p:cNvPr id="49320" name="Line 911"/>
            <p:cNvSpPr>
              <a:spLocks noChangeShapeType="1"/>
            </p:cNvSpPr>
            <p:nvPr/>
          </p:nvSpPr>
          <p:spPr bwMode="auto">
            <a:xfrm flipV="1">
              <a:off x="2386" y="4195"/>
              <a:ext cx="1" cy="38"/>
            </a:xfrm>
            <a:prstGeom prst="line">
              <a:avLst/>
            </a:prstGeom>
            <a:noFill/>
            <a:ln w="3175">
              <a:solidFill>
                <a:srgbClr val="0000FF"/>
              </a:solidFill>
              <a:round/>
              <a:headEnd/>
              <a:tailEnd/>
            </a:ln>
          </p:spPr>
          <p:txBody>
            <a:bodyPr/>
            <a:lstStyle/>
            <a:p>
              <a:endParaRPr lang="en-US"/>
            </a:p>
          </p:txBody>
        </p:sp>
        <p:sp>
          <p:nvSpPr>
            <p:cNvPr id="49321" name="Line 912"/>
            <p:cNvSpPr>
              <a:spLocks noChangeShapeType="1"/>
            </p:cNvSpPr>
            <p:nvPr/>
          </p:nvSpPr>
          <p:spPr bwMode="auto">
            <a:xfrm>
              <a:off x="2382" y="4195"/>
              <a:ext cx="9" cy="1"/>
            </a:xfrm>
            <a:prstGeom prst="line">
              <a:avLst/>
            </a:prstGeom>
            <a:noFill/>
            <a:ln w="3175">
              <a:solidFill>
                <a:srgbClr val="0000FF"/>
              </a:solidFill>
              <a:round/>
              <a:headEnd/>
              <a:tailEnd/>
            </a:ln>
          </p:spPr>
          <p:txBody>
            <a:bodyPr/>
            <a:lstStyle/>
            <a:p>
              <a:endParaRPr lang="en-US"/>
            </a:p>
          </p:txBody>
        </p:sp>
        <p:sp>
          <p:nvSpPr>
            <p:cNvPr id="49322" name="Line 913"/>
            <p:cNvSpPr>
              <a:spLocks noChangeShapeType="1"/>
            </p:cNvSpPr>
            <p:nvPr/>
          </p:nvSpPr>
          <p:spPr bwMode="auto">
            <a:xfrm flipV="1">
              <a:off x="2538" y="4001"/>
              <a:ext cx="1" cy="121"/>
            </a:xfrm>
            <a:prstGeom prst="line">
              <a:avLst/>
            </a:prstGeom>
            <a:noFill/>
            <a:ln w="3175">
              <a:solidFill>
                <a:srgbClr val="0000FF"/>
              </a:solidFill>
              <a:round/>
              <a:headEnd/>
              <a:tailEnd/>
            </a:ln>
          </p:spPr>
          <p:txBody>
            <a:bodyPr/>
            <a:lstStyle/>
            <a:p>
              <a:endParaRPr lang="en-US"/>
            </a:p>
          </p:txBody>
        </p:sp>
        <p:sp>
          <p:nvSpPr>
            <p:cNvPr id="49323" name="Line 914"/>
            <p:cNvSpPr>
              <a:spLocks noChangeShapeType="1"/>
            </p:cNvSpPr>
            <p:nvPr/>
          </p:nvSpPr>
          <p:spPr bwMode="auto">
            <a:xfrm>
              <a:off x="2534" y="4001"/>
              <a:ext cx="9" cy="1"/>
            </a:xfrm>
            <a:prstGeom prst="line">
              <a:avLst/>
            </a:prstGeom>
            <a:noFill/>
            <a:ln w="3175">
              <a:solidFill>
                <a:srgbClr val="0000FF"/>
              </a:solidFill>
              <a:round/>
              <a:headEnd/>
              <a:tailEnd/>
            </a:ln>
          </p:spPr>
          <p:txBody>
            <a:bodyPr/>
            <a:lstStyle/>
            <a:p>
              <a:endParaRPr lang="en-US"/>
            </a:p>
          </p:txBody>
        </p:sp>
        <p:sp>
          <p:nvSpPr>
            <p:cNvPr id="49324" name="Line 915"/>
            <p:cNvSpPr>
              <a:spLocks noChangeShapeType="1"/>
            </p:cNvSpPr>
            <p:nvPr/>
          </p:nvSpPr>
          <p:spPr bwMode="auto">
            <a:xfrm flipV="1">
              <a:off x="2690" y="3864"/>
              <a:ext cx="1" cy="155"/>
            </a:xfrm>
            <a:prstGeom prst="line">
              <a:avLst/>
            </a:prstGeom>
            <a:noFill/>
            <a:ln w="3175">
              <a:solidFill>
                <a:srgbClr val="0000FF"/>
              </a:solidFill>
              <a:round/>
              <a:headEnd/>
              <a:tailEnd/>
            </a:ln>
          </p:spPr>
          <p:txBody>
            <a:bodyPr/>
            <a:lstStyle/>
            <a:p>
              <a:endParaRPr lang="en-US"/>
            </a:p>
          </p:txBody>
        </p:sp>
        <p:sp>
          <p:nvSpPr>
            <p:cNvPr id="49325" name="Line 916"/>
            <p:cNvSpPr>
              <a:spLocks noChangeShapeType="1"/>
            </p:cNvSpPr>
            <p:nvPr/>
          </p:nvSpPr>
          <p:spPr bwMode="auto">
            <a:xfrm>
              <a:off x="2685" y="3864"/>
              <a:ext cx="9" cy="1"/>
            </a:xfrm>
            <a:prstGeom prst="line">
              <a:avLst/>
            </a:prstGeom>
            <a:noFill/>
            <a:ln w="3175">
              <a:solidFill>
                <a:srgbClr val="0000FF"/>
              </a:solidFill>
              <a:round/>
              <a:headEnd/>
              <a:tailEnd/>
            </a:ln>
          </p:spPr>
          <p:txBody>
            <a:bodyPr/>
            <a:lstStyle/>
            <a:p>
              <a:endParaRPr lang="en-US"/>
            </a:p>
          </p:txBody>
        </p:sp>
        <p:sp>
          <p:nvSpPr>
            <p:cNvPr id="49326" name="Line 917"/>
            <p:cNvSpPr>
              <a:spLocks noChangeShapeType="1"/>
            </p:cNvSpPr>
            <p:nvPr/>
          </p:nvSpPr>
          <p:spPr bwMode="auto">
            <a:xfrm flipV="1">
              <a:off x="2841" y="3951"/>
              <a:ext cx="1" cy="99"/>
            </a:xfrm>
            <a:prstGeom prst="line">
              <a:avLst/>
            </a:prstGeom>
            <a:noFill/>
            <a:ln w="3175">
              <a:solidFill>
                <a:srgbClr val="0000FF"/>
              </a:solidFill>
              <a:round/>
              <a:headEnd/>
              <a:tailEnd/>
            </a:ln>
          </p:spPr>
          <p:txBody>
            <a:bodyPr/>
            <a:lstStyle/>
            <a:p>
              <a:endParaRPr lang="en-US"/>
            </a:p>
          </p:txBody>
        </p:sp>
        <p:sp>
          <p:nvSpPr>
            <p:cNvPr id="49327" name="Line 918"/>
            <p:cNvSpPr>
              <a:spLocks noChangeShapeType="1"/>
            </p:cNvSpPr>
            <p:nvPr/>
          </p:nvSpPr>
          <p:spPr bwMode="auto">
            <a:xfrm>
              <a:off x="2837" y="3951"/>
              <a:ext cx="9" cy="1"/>
            </a:xfrm>
            <a:prstGeom prst="line">
              <a:avLst/>
            </a:prstGeom>
            <a:noFill/>
            <a:ln w="3175">
              <a:solidFill>
                <a:srgbClr val="0000FF"/>
              </a:solidFill>
              <a:round/>
              <a:headEnd/>
              <a:tailEnd/>
            </a:ln>
          </p:spPr>
          <p:txBody>
            <a:bodyPr/>
            <a:lstStyle/>
            <a:p>
              <a:endParaRPr lang="en-US"/>
            </a:p>
          </p:txBody>
        </p:sp>
        <p:sp>
          <p:nvSpPr>
            <p:cNvPr id="49328" name="Line 919"/>
            <p:cNvSpPr>
              <a:spLocks noChangeShapeType="1"/>
            </p:cNvSpPr>
            <p:nvPr/>
          </p:nvSpPr>
          <p:spPr bwMode="auto">
            <a:xfrm flipV="1">
              <a:off x="2993" y="4007"/>
              <a:ext cx="1" cy="61"/>
            </a:xfrm>
            <a:prstGeom prst="line">
              <a:avLst/>
            </a:prstGeom>
            <a:noFill/>
            <a:ln w="3175">
              <a:solidFill>
                <a:srgbClr val="0000FF"/>
              </a:solidFill>
              <a:round/>
              <a:headEnd/>
              <a:tailEnd/>
            </a:ln>
          </p:spPr>
          <p:txBody>
            <a:bodyPr/>
            <a:lstStyle/>
            <a:p>
              <a:endParaRPr lang="en-US"/>
            </a:p>
          </p:txBody>
        </p:sp>
        <p:sp>
          <p:nvSpPr>
            <p:cNvPr id="49329" name="Line 920"/>
            <p:cNvSpPr>
              <a:spLocks noChangeShapeType="1"/>
            </p:cNvSpPr>
            <p:nvPr/>
          </p:nvSpPr>
          <p:spPr bwMode="auto">
            <a:xfrm>
              <a:off x="2989" y="4007"/>
              <a:ext cx="8" cy="1"/>
            </a:xfrm>
            <a:prstGeom prst="line">
              <a:avLst/>
            </a:prstGeom>
            <a:noFill/>
            <a:ln w="3175">
              <a:solidFill>
                <a:srgbClr val="0000FF"/>
              </a:solidFill>
              <a:round/>
              <a:headEnd/>
              <a:tailEnd/>
            </a:ln>
          </p:spPr>
          <p:txBody>
            <a:bodyPr/>
            <a:lstStyle/>
            <a:p>
              <a:endParaRPr lang="en-US"/>
            </a:p>
          </p:txBody>
        </p:sp>
        <p:sp>
          <p:nvSpPr>
            <p:cNvPr id="49330" name="Line 921"/>
            <p:cNvSpPr>
              <a:spLocks noChangeShapeType="1"/>
            </p:cNvSpPr>
            <p:nvPr/>
          </p:nvSpPr>
          <p:spPr bwMode="auto">
            <a:xfrm flipV="1">
              <a:off x="3144" y="4124"/>
              <a:ext cx="1" cy="65"/>
            </a:xfrm>
            <a:prstGeom prst="line">
              <a:avLst/>
            </a:prstGeom>
            <a:noFill/>
            <a:ln w="3175">
              <a:solidFill>
                <a:srgbClr val="0000FF"/>
              </a:solidFill>
              <a:round/>
              <a:headEnd/>
              <a:tailEnd/>
            </a:ln>
          </p:spPr>
          <p:txBody>
            <a:bodyPr/>
            <a:lstStyle/>
            <a:p>
              <a:endParaRPr lang="en-US"/>
            </a:p>
          </p:txBody>
        </p:sp>
        <p:sp>
          <p:nvSpPr>
            <p:cNvPr id="49331" name="Line 922"/>
            <p:cNvSpPr>
              <a:spLocks noChangeShapeType="1"/>
            </p:cNvSpPr>
            <p:nvPr/>
          </p:nvSpPr>
          <p:spPr bwMode="auto">
            <a:xfrm>
              <a:off x="3140" y="4124"/>
              <a:ext cx="9" cy="1"/>
            </a:xfrm>
            <a:prstGeom prst="line">
              <a:avLst/>
            </a:prstGeom>
            <a:noFill/>
            <a:ln w="3175">
              <a:solidFill>
                <a:srgbClr val="0000FF"/>
              </a:solidFill>
              <a:round/>
              <a:headEnd/>
              <a:tailEnd/>
            </a:ln>
          </p:spPr>
          <p:txBody>
            <a:bodyPr/>
            <a:lstStyle/>
            <a:p>
              <a:endParaRPr lang="en-US"/>
            </a:p>
          </p:txBody>
        </p:sp>
        <p:sp>
          <p:nvSpPr>
            <p:cNvPr id="49332" name="Line 923"/>
            <p:cNvSpPr>
              <a:spLocks noChangeShapeType="1"/>
            </p:cNvSpPr>
            <p:nvPr/>
          </p:nvSpPr>
          <p:spPr bwMode="auto">
            <a:xfrm>
              <a:off x="2083" y="4376"/>
              <a:ext cx="1" cy="35"/>
            </a:xfrm>
            <a:prstGeom prst="line">
              <a:avLst/>
            </a:prstGeom>
            <a:noFill/>
            <a:ln w="3175">
              <a:solidFill>
                <a:srgbClr val="0000FF"/>
              </a:solidFill>
              <a:round/>
              <a:headEnd/>
              <a:tailEnd/>
            </a:ln>
          </p:spPr>
          <p:txBody>
            <a:bodyPr/>
            <a:lstStyle/>
            <a:p>
              <a:endParaRPr lang="en-US"/>
            </a:p>
          </p:txBody>
        </p:sp>
        <p:sp>
          <p:nvSpPr>
            <p:cNvPr id="49333" name="Line 924"/>
            <p:cNvSpPr>
              <a:spLocks noChangeShapeType="1"/>
            </p:cNvSpPr>
            <p:nvPr/>
          </p:nvSpPr>
          <p:spPr bwMode="auto">
            <a:xfrm>
              <a:off x="2079" y="4411"/>
              <a:ext cx="9" cy="1"/>
            </a:xfrm>
            <a:prstGeom prst="line">
              <a:avLst/>
            </a:prstGeom>
            <a:noFill/>
            <a:ln w="3175">
              <a:solidFill>
                <a:srgbClr val="0000FF"/>
              </a:solidFill>
              <a:round/>
              <a:headEnd/>
              <a:tailEnd/>
            </a:ln>
          </p:spPr>
          <p:txBody>
            <a:bodyPr/>
            <a:lstStyle/>
            <a:p>
              <a:endParaRPr lang="en-US"/>
            </a:p>
          </p:txBody>
        </p:sp>
        <p:sp>
          <p:nvSpPr>
            <p:cNvPr id="49334" name="Line 925"/>
            <p:cNvSpPr>
              <a:spLocks noChangeShapeType="1"/>
            </p:cNvSpPr>
            <p:nvPr/>
          </p:nvSpPr>
          <p:spPr bwMode="auto">
            <a:xfrm>
              <a:off x="2235" y="4338"/>
              <a:ext cx="1" cy="35"/>
            </a:xfrm>
            <a:prstGeom prst="line">
              <a:avLst/>
            </a:prstGeom>
            <a:noFill/>
            <a:ln w="3175">
              <a:solidFill>
                <a:srgbClr val="0000FF"/>
              </a:solidFill>
              <a:round/>
              <a:headEnd/>
              <a:tailEnd/>
            </a:ln>
          </p:spPr>
          <p:txBody>
            <a:bodyPr/>
            <a:lstStyle/>
            <a:p>
              <a:endParaRPr lang="en-US"/>
            </a:p>
          </p:txBody>
        </p:sp>
        <p:sp>
          <p:nvSpPr>
            <p:cNvPr id="49335" name="Line 926"/>
            <p:cNvSpPr>
              <a:spLocks noChangeShapeType="1"/>
            </p:cNvSpPr>
            <p:nvPr/>
          </p:nvSpPr>
          <p:spPr bwMode="auto">
            <a:xfrm>
              <a:off x="2231" y="4373"/>
              <a:ext cx="8" cy="1"/>
            </a:xfrm>
            <a:prstGeom prst="line">
              <a:avLst/>
            </a:prstGeom>
            <a:noFill/>
            <a:ln w="3175">
              <a:solidFill>
                <a:srgbClr val="0000FF"/>
              </a:solidFill>
              <a:round/>
              <a:headEnd/>
              <a:tailEnd/>
            </a:ln>
          </p:spPr>
          <p:txBody>
            <a:bodyPr/>
            <a:lstStyle/>
            <a:p>
              <a:endParaRPr lang="en-US"/>
            </a:p>
          </p:txBody>
        </p:sp>
        <p:sp>
          <p:nvSpPr>
            <p:cNvPr id="49336" name="Line 927"/>
            <p:cNvSpPr>
              <a:spLocks noChangeShapeType="1"/>
            </p:cNvSpPr>
            <p:nvPr/>
          </p:nvSpPr>
          <p:spPr bwMode="auto">
            <a:xfrm>
              <a:off x="2386" y="4233"/>
              <a:ext cx="1" cy="37"/>
            </a:xfrm>
            <a:prstGeom prst="line">
              <a:avLst/>
            </a:prstGeom>
            <a:noFill/>
            <a:ln w="3175">
              <a:solidFill>
                <a:srgbClr val="0000FF"/>
              </a:solidFill>
              <a:round/>
              <a:headEnd/>
              <a:tailEnd/>
            </a:ln>
          </p:spPr>
          <p:txBody>
            <a:bodyPr/>
            <a:lstStyle/>
            <a:p>
              <a:endParaRPr lang="en-US"/>
            </a:p>
          </p:txBody>
        </p:sp>
        <p:sp>
          <p:nvSpPr>
            <p:cNvPr id="49337" name="Line 928"/>
            <p:cNvSpPr>
              <a:spLocks noChangeShapeType="1"/>
            </p:cNvSpPr>
            <p:nvPr/>
          </p:nvSpPr>
          <p:spPr bwMode="auto">
            <a:xfrm>
              <a:off x="2382" y="4270"/>
              <a:ext cx="9" cy="1"/>
            </a:xfrm>
            <a:prstGeom prst="line">
              <a:avLst/>
            </a:prstGeom>
            <a:noFill/>
            <a:ln w="3175">
              <a:solidFill>
                <a:srgbClr val="0000FF"/>
              </a:solidFill>
              <a:round/>
              <a:headEnd/>
              <a:tailEnd/>
            </a:ln>
          </p:spPr>
          <p:txBody>
            <a:bodyPr/>
            <a:lstStyle/>
            <a:p>
              <a:endParaRPr lang="en-US"/>
            </a:p>
          </p:txBody>
        </p:sp>
        <p:sp>
          <p:nvSpPr>
            <p:cNvPr id="49338" name="Line 929"/>
            <p:cNvSpPr>
              <a:spLocks noChangeShapeType="1"/>
            </p:cNvSpPr>
            <p:nvPr/>
          </p:nvSpPr>
          <p:spPr bwMode="auto">
            <a:xfrm>
              <a:off x="2538" y="4122"/>
              <a:ext cx="1" cy="121"/>
            </a:xfrm>
            <a:prstGeom prst="line">
              <a:avLst/>
            </a:prstGeom>
            <a:noFill/>
            <a:ln w="3175">
              <a:solidFill>
                <a:srgbClr val="0000FF"/>
              </a:solidFill>
              <a:round/>
              <a:headEnd/>
              <a:tailEnd/>
            </a:ln>
          </p:spPr>
          <p:txBody>
            <a:bodyPr/>
            <a:lstStyle/>
            <a:p>
              <a:endParaRPr lang="en-US"/>
            </a:p>
          </p:txBody>
        </p:sp>
        <p:sp>
          <p:nvSpPr>
            <p:cNvPr id="49339" name="Line 930"/>
            <p:cNvSpPr>
              <a:spLocks noChangeShapeType="1"/>
            </p:cNvSpPr>
            <p:nvPr/>
          </p:nvSpPr>
          <p:spPr bwMode="auto">
            <a:xfrm>
              <a:off x="2534" y="4243"/>
              <a:ext cx="9" cy="1"/>
            </a:xfrm>
            <a:prstGeom prst="line">
              <a:avLst/>
            </a:prstGeom>
            <a:noFill/>
            <a:ln w="3175">
              <a:solidFill>
                <a:srgbClr val="0000FF"/>
              </a:solidFill>
              <a:round/>
              <a:headEnd/>
              <a:tailEnd/>
            </a:ln>
          </p:spPr>
          <p:txBody>
            <a:bodyPr/>
            <a:lstStyle/>
            <a:p>
              <a:endParaRPr lang="en-US"/>
            </a:p>
          </p:txBody>
        </p:sp>
        <p:sp>
          <p:nvSpPr>
            <p:cNvPr id="49340" name="Line 931"/>
            <p:cNvSpPr>
              <a:spLocks noChangeShapeType="1"/>
            </p:cNvSpPr>
            <p:nvPr/>
          </p:nvSpPr>
          <p:spPr bwMode="auto">
            <a:xfrm>
              <a:off x="2690" y="4019"/>
              <a:ext cx="1" cy="157"/>
            </a:xfrm>
            <a:prstGeom prst="line">
              <a:avLst/>
            </a:prstGeom>
            <a:noFill/>
            <a:ln w="3175">
              <a:solidFill>
                <a:srgbClr val="0000FF"/>
              </a:solidFill>
              <a:round/>
              <a:headEnd/>
              <a:tailEnd/>
            </a:ln>
          </p:spPr>
          <p:txBody>
            <a:bodyPr/>
            <a:lstStyle/>
            <a:p>
              <a:endParaRPr lang="en-US"/>
            </a:p>
          </p:txBody>
        </p:sp>
        <p:sp>
          <p:nvSpPr>
            <p:cNvPr id="49341" name="Line 932"/>
            <p:cNvSpPr>
              <a:spLocks noChangeShapeType="1"/>
            </p:cNvSpPr>
            <p:nvPr/>
          </p:nvSpPr>
          <p:spPr bwMode="auto">
            <a:xfrm>
              <a:off x="2685" y="4176"/>
              <a:ext cx="9" cy="1"/>
            </a:xfrm>
            <a:prstGeom prst="line">
              <a:avLst/>
            </a:prstGeom>
            <a:noFill/>
            <a:ln w="3175">
              <a:solidFill>
                <a:srgbClr val="0000FF"/>
              </a:solidFill>
              <a:round/>
              <a:headEnd/>
              <a:tailEnd/>
            </a:ln>
          </p:spPr>
          <p:txBody>
            <a:bodyPr/>
            <a:lstStyle/>
            <a:p>
              <a:endParaRPr lang="en-US"/>
            </a:p>
          </p:txBody>
        </p:sp>
        <p:sp>
          <p:nvSpPr>
            <p:cNvPr id="49342" name="Line 933"/>
            <p:cNvSpPr>
              <a:spLocks noChangeShapeType="1"/>
            </p:cNvSpPr>
            <p:nvPr/>
          </p:nvSpPr>
          <p:spPr bwMode="auto">
            <a:xfrm>
              <a:off x="2841" y="4050"/>
              <a:ext cx="1" cy="99"/>
            </a:xfrm>
            <a:prstGeom prst="line">
              <a:avLst/>
            </a:prstGeom>
            <a:noFill/>
            <a:ln w="3175">
              <a:solidFill>
                <a:srgbClr val="0000FF"/>
              </a:solidFill>
              <a:round/>
              <a:headEnd/>
              <a:tailEnd/>
            </a:ln>
          </p:spPr>
          <p:txBody>
            <a:bodyPr/>
            <a:lstStyle/>
            <a:p>
              <a:endParaRPr lang="en-US"/>
            </a:p>
          </p:txBody>
        </p:sp>
        <p:sp>
          <p:nvSpPr>
            <p:cNvPr id="49343" name="Line 934"/>
            <p:cNvSpPr>
              <a:spLocks noChangeShapeType="1"/>
            </p:cNvSpPr>
            <p:nvPr/>
          </p:nvSpPr>
          <p:spPr bwMode="auto">
            <a:xfrm>
              <a:off x="2837" y="4149"/>
              <a:ext cx="9" cy="1"/>
            </a:xfrm>
            <a:prstGeom prst="line">
              <a:avLst/>
            </a:prstGeom>
            <a:noFill/>
            <a:ln w="3175">
              <a:solidFill>
                <a:srgbClr val="0000FF"/>
              </a:solidFill>
              <a:round/>
              <a:headEnd/>
              <a:tailEnd/>
            </a:ln>
          </p:spPr>
          <p:txBody>
            <a:bodyPr/>
            <a:lstStyle/>
            <a:p>
              <a:endParaRPr lang="en-US"/>
            </a:p>
          </p:txBody>
        </p:sp>
        <p:sp>
          <p:nvSpPr>
            <p:cNvPr id="49344" name="Line 935"/>
            <p:cNvSpPr>
              <a:spLocks noChangeShapeType="1"/>
            </p:cNvSpPr>
            <p:nvPr/>
          </p:nvSpPr>
          <p:spPr bwMode="auto">
            <a:xfrm>
              <a:off x="2993" y="4068"/>
              <a:ext cx="1" cy="60"/>
            </a:xfrm>
            <a:prstGeom prst="line">
              <a:avLst/>
            </a:prstGeom>
            <a:noFill/>
            <a:ln w="3175">
              <a:solidFill>
                <a:srgbClr val="0000FF"/>
              </a:solidFill>
              <a:round/>
              <a:headEnd/>
              <a:tailEnd/>
            </a:ln>
          </p:spPr>
          <p:txBody>
            <a:bodyPr/>
            <a:lstStyle/>
            <a:p>
              <a:endParaRPr lang="en-US"/>
            </a:p>
          </p:txBody>
        </p:sp>
        <p:sp>
          <p:nvSpPr>
            <p:cNvPr id="49345" name="Line 936"/>
            <p:cNvSpPr>
              <a:spLocks noChangeShapeType="1"/>
            </p:cNvSpPr>
            <p:nvPr/>
          </p:nvSpPr>
          <p:spPr bwMode="auto">
            <a:xfrm>
              <a:off x="2989" y="4128"/>
              <a:ext cx="8" cy="1"/>
            </a:xfrm>
            <a:prstGeom prst="line">
              <a:avLst/>
            </a:prstGeom>
            <a:noFill/>
            <a:ln w="3175">
              <a:solidFill>
                <a:srgbClr val="0000FF"/>
              </a:solidFill>
              <a:round/>
              <a:headEnd/>
              <a:tailEnd/>
            </a:ln>
          </p:spPr>
          <p:txBody>
            <a:bodyPr/>
            <a:lstStyle/>
            <a:p>
              <a:endParaRPr lang="en-US"/>
            </a:p>
          </p:txBody>
        </p:sp>
        <p:sp>
          <p:nvSpPr>
            <p:cNvPr id="49346" name="Line 937"/>
            <p:cNvSpPr>
              <a:spLocks noChangeShapeType="1"/>
            </p:cNvSpPr>
            <p:nvPr/>
          </p:nvSpPr>
          <p:spPr bwMode="auto">
            <a:xfrm>
              <a:off x="3144" y="4189"/>
              <a:ext cx="1" cy="64"/>
            </a:xfrm>
            <a:prstGeom prst="line">
              <a:avLst/>
            </a:prstGeom>
            <a:noFill/>
            <a:ln w="3175">
              <a:solidFill>
                <a:srgbClr val="0000FF"/>
              </a:solidFill>
              <a:round/>
              <a:headEnd/>
              <a:tailEnd/>
            </a:ln>
          </p:spPr>
          <p:txBody>
            <a:bodyPr/>
            <a:lstStyle/>
            <a:p>
              <a:endParaRPr lang="en-US"/>
            </a:p>
          </p:txBody>
        </p:sp>
        <p:sp>
          <p:nvSpPr>
            <p:cNvPr id="49347" name="Line 938"/>
            <p:cNvSpPr>
              <a:spLocks noChangeShapeType="1"/>
            </p:cNvSpPr>
            <p:nvPr/>
          </p:nvSpPr>
          <p:spPr bwMode="auto">
            <a:xfrm>
              <a:off x="3140" y="4253"/>
              <a:ext cx="9" cy="1"/>
            </a:xfrm>
            <a:prstGeom prst="line">
              <a:avLst/>
            </a:prstGeom>
            <a:noFill/>
            <a:ln w="3175">
              <a:solidFill>
                <a:srgbClr val="0000FF"/>
              </a:solidFill>
              <a:round/>
              <a:headEnd/>
              <a:tailEnd/>
            </a:ln>
          </p:spPr>
          <p:txBody>
            <a:bodyPr/>
            <a:lstStyle/>
            <a:p>
              <a:endParaRPr lang="en-US"/>
            </a:p>
          </p:txBody>
        </p:sp>
        <p:sp>
          <p:nvSpPr>
            <p:cNvPr id="49348" name="Oval 939"/>
            <p:cNvSpPr>
              <a:spLocks noChangeArrowheads="1"/>
            </p:cNvSpPr>
            <p:nvPr/>
          </p:nvSpPr>
          <p:spPr bwMode="auto">
            <a:xfrm>
              <a:off x="2079" y="4290"/>
              <a:ext cx="9" cy="11"/>
            </a:xfrm>
            <a:prstGeom prst="ellipse">
              <a:avLst/>
            </a:prstGeom>
            <a:solidFill>
              <a:srgbClr val="FF0000"/>
            </a:solidFill>
            <a:ln w="3175">
              <a:solidFill>
                <a:srgbClr val="FF0000"/>
              </a:solidFill>
              <a:round/>
              <a:headEnd/>
              <a:tailEnd/>
            </a:ln>
          </p:spPr>
          <p:txBody>
            <a:bodyPr/>
            <a:lstStyle/>
            <a:p>
              <a:endParaRPr lang="en-US"/>
            </a:p>
          </p:txBody>
        </p:sp>
        <p:sp>
          <p:nvSpPr>
            <p:cNvPr id="49349" name="Oval 940"/>
            <p:cNvSpPr>
              <a:spLocks noChangeArrowheads="1"/>
            </p:cNvSpPr>
            <p:nvPr/>
          </p:nvSpPr>
          <p:spPr bwMode="auto">
            <a:xfrm>
              <a:off x="2231" y="4412"/>
              <a:ext cx="8" cy="11"/>
            </a:xfrm>
            <a:prstGeom prst="ellipse">
              <a:avLst/>
            </a:prstGeom>
            <a:solidFill>
              <a:srgbClr val="FF0000"/>
            </a:solidFill>
            <a:ln w="3175">
              <a:solidFill>
                <a:srgbClr val="FF0000"/>
              </a:solidFill>
              <a:round/>
              <a:headEnd/>
              <a:tailEnd/>
            </a:ln>
          </p:spPr>
          <p:txBody>
            <a:bodyPr/>
            <a:lstStyle/>
            <a:p>
              <a:endParaRPr lang="en-US"/>
            </a:p>
          </p:txBody>
        </p:sp>
        <p:sp>
          <p:nvSpPr>
            <p:cNvPr id="49350" name="Oval 941"/>
            <p:cNvSpPr>
              <a:spLocks noChangeArrowheads="1"/>
            </p:cNvSpPr>
            <p:nvPr/>
          </p:nvSpPr>
          <p:spPr bwMode="auto">
            <a:xfrm>
              <a:off x="2382" y="4350"/>
              <a:ext cx="9" cy="11"/>
            </a:xfrm>
            <a:prstGeom prst="ellipse">
              <a:avLst/>
            </a:prstGeom>
            <a:solidFill>
              <a:srgbClr val="FF0000"/>
            </a:solidFill>
            <a:ln w="3175">
              <a:solidFill>
                <a:srgbClr val="FF0000"/>
              </a:solidFill>
              <a:round/>
              <a:headEnd/>
              <a:tailEnd/>
            </a:ln>
          </p:spPr>
          <p:txBody>
            <a:bodyPr/>
            <a:lstStyle/>
            <a:p>
              <a:endParaRPr lang="en-US"/>
            </a:p>
          </p:txBody>
        </p:sp>
        <p:sp>
          <p:nvSpPr>
            <p:cNvPr id="49351" name="Oval 942"/>
            <p:cNvSpPr>
              <a:spLocks noChangeArrowheads="1"/>
            </p:cNvSpPr>
            <p:nvPr/>
          </p:nvSpPr>
          <p:spPr bwMode="auto">
            <a:xfrm>
              <a:off x="2534" y="4136"/>
              <a:ext cx="8" cy="11"/>
            </a:xfrm>
            <a:prstGeom prst="ellipse">
              <a:avLst/>
            </a:prstGeom>
            <a:solidFill>
              <a:srgbClr val="FF0000"/>
            </a:solidFill>
            <a:ln w="3175">
              <a:solidFill>
                <a:srgbClr val="FF0000"/>
              </a:solidFill>
              <a:round/>
              <a:headEnd/>
              <a:tailEnd/>
            </a:ln>
          </p:spPr>
          <p:txBody>
            <a:bodyPr/>
            <a:lstStyle/>
            <a:p>
              <a:endParaRPr lang="en-US"/>
            </a:p>
          </p:txBody>
        </p:sp>
        <p:sp>
          <p:nvSpPr>
            <p:cNvPr id="49352" name="Oval 943"/>
            <p:cNvSpPr>
              <a:spLocks noChangeArrowheads="1"/>
            </p:cNvSpPr>
            <p:nvPr/>
          </p:nvSpPr>
          <p:spPr bwMode="auto">
            <a:xfrm>
              <a:off x="2685" y="4053"/>
              <a:ext cx="9" cy="11"/>
            </a:xfrm>
            <a:prstGeom prst="ellipse">
              <a:avLst/>
            </a:prstGeom>
            <a:solidFill>
              <a:srgbClr val="FF0000"/>
            </a:solidFill>
            <a:ln w="3175">
              <a:solidFill>
                <a:srgbClr val="FF0000"/>
              </a:solidFill>
              <a:round/>
              <a:headEnd/>
              <a:tailEnd/>
            </a:ln>
          </p:spPr>
          <p:txBody>
            <a:bodyPr/>
            <a:lstStyle/>
            <a:p>
              <a:endParaRPr lang="en-US"/>
            </a:p>
          </p:txBody>
        </p:sp>
        <p:sp>
          <p:nvSpPr>
            <p:cNvPr id="49353" name="Oval 944"/>
            <p:cNvSpPr>
              <a:spLocks noChangeArrowheads="1"/>
            </p:cNvSpPr>
            <p:nvPr/>
          </p:nvSpPr>
          <p:spPr bwMode="auto">
            <a:xfrm>
              <a:off x="2837" y="4024"/>
              <a:ext cx="9" cy="12"/>
            </a:xfrm>
            <a:prstGeom prst="ellipse">
              <a:avLst/>
            </a:prstGeom>
            <a:solidFill>
              <a:srgbClr val="FF0000"/>
            </a:solidFill>
            <a:ln w="3175">
              <a:solidFill>
                <a:srgbClr val="FF0000"/>
              </a:solidFill>
              <a:round/>
              <a:headEnd/>
              <a:tailEnd/>
            </a:ln>
          </p:spPr>
          <p:txBody>
            <a:bodyPr/>
            <a:lstStyle/>
            <a:p>
              <a:endParaRPr lang="en-US"/>
            </a:p>
          </p:txBody>
        </p:sp>
        <p:sp>
          <p:nvSpPr>
            <p:cNvPr id="49354" name="Oval 945"/>
            <p:cNvSpPr>
              <a:spLocks noChangeArrowheads="1"/>
            </p:cNvSpPr>
            <p:nvPr/>
          </p:nvSpPr>
          <p:spPr bwMode="auto">
            <a:xfrm>
              <a:off x="2989" y="4111"/>
              <a:ext cx="8" cy="11"/>
            </a:xfrm>
            <a:prstGeom prst="ellipse">
              <a:avLst/>
            </a:prstGeom>
            <a:solidFill>
              <a:srgbClr val="FF0000"/>
            </a:solidFill>
            <a:ln w="3175">
              <a:solidFill>
                <a:srgbClr val="FF0000"/>
              </a:solidFill>
              <a:round/>
              <a:headEnd/>
              <a:tailEnd/>
            </a:ln>
          </p:spPr>
          <p:txBody>
            <a:bodyPr/>
            <a:lstStyle/>
            <a:p>
              <a:endParaRPr lang="en-US"/>
            </a:p>
          </p:txBody>
        </p:sp>
        <p:sp>
          <p:nvSpPr>
            <p:cNvPr id="49355" name="Oval 946"/>
            <p:cNvSpPr>
              <a:spLocks noChangeArrowheads="1"/>
            </p:cNvSpPr>
            <p:nvPr/>
          </p:nvSpPr>
          <p:spPr bwMode="auto">
            <a:xfrm>
              <a:off x="3140" y="4194"/>
              <a:ext cx="9" cy="12"/>
            </a:xfrm>
            <a:prstGeom prst="ellipse">
              <a:avLst/>
            </a:prstGeom>
            <a:solidFill>
              <a:srgbClr val="FF0000"/>
            </a:solidFill>
            <a:ln w="3175">
              <a:solidFill>
                <a:srgbClr val="FF0000"/>
              </a:solidFill>
              <a:round/>
              <a:headEnd/>
              <a:tailEnd/>
            </a:ln>
          </p:spPr>
          <p:txBody>
            <a:bodyPr/>
            <a:lstStyle/>
            <a:p>
              <a:endParaRPr lang="en-US"/>
            </a:p>
          </p:txBody>
        </p:sp>
        <p:sp>
          <p:nvSpPr>
            <p:cNvPr id="49356" name="Oval 947"/>
            <p:cNvSpPr>
              <a:spLocks noChangeArrowheads="1"/>
            </p:cNvSpPr>
            <p:nvPr/>
          </p:nvSpPr>
          <p:spPr bwMode="auto">
            <a:xfrm>
              <a:off x="2079" y="4345"/>
              <a:ext cx="9" cy="11"/>
            </a:xfrm>
            <a:prstGeom prst="ellipse">
              <a:avLst/>
            </a:prstGeom>
            <a:solidFill>
              <a:srgbClr val="00FF00"/>
            </a:solidFill>
            <a:ln w="3175">
              <a:solidFill>
                <a:srgbClr val="00FF00"/>
              </a:solidFill>
              <a:round/>
              <a:headEnd/>
              <a:tailEnd/>
            </a:ln>
          </p:spPr>
          <p:txBody>
            <a:bodyPr/>
            <a:lstStyle/>
            <a:p>
              <a:endParaRPr lang="en-US"/>
            </a:p>
          </p:txBody>
        </p:sp>
        <p:sp>
          <p:nvSpPr>
            <p:cNvPr id="49357" name="Oval 948"/>
            <p:cNvSpPr>
              <a:spLocks noChangeArrowheads="1"/>
            </p:cNvSpPr>
            <p:nvPr/>
          </p:nvSpPr>
          <p:spPr bwMode="auto">
            <a:xfrm>
              <a:off x="2231" y="4357"/>
              <a:ext cx="8" cy="11"/>
            </a:xfrm>
            <a:prstGeom prst="ellipse">
              <a:avLst/>
            </a:prstGeom>
            <a:solidFill>
              <a:srgbClr val="00FF00"/>
            </a:solidFill>
            <a:ln w="3175">
              <a:solidFill>
                <a:srgbClr val="00FF00"/>
              </a:solidFill>
              <a:round/>
              <a:headEnd/>
              <a:tailEnd/>
            </a:ln>
          </p:spPr>
          <p:txBody>
            <a:bodyPr/>
            <a:lstStyle/>
            <a:p>
              <a:endParaRPr lang="en-US"/>
            </a:p>
          </p:txBody>
        </p:sp>
        <p:sp>
          <p:nvSpPr>
            <p:cNvPr id="49358" name="Oval 949"/>
            <p:cNvSpPr>
              <a:spLocks noChangeArrowheads="1"/>
            </p:cNvSpPr>
            <p:nvPr/>
          </p:nvSpPr>
          <p:spPr bwMode="auto">
            <a:xfrm>
              <a:off x="2382" y="4225"/>
              <a:ext cx="9" cy="12"/>
            </a:xfrm>
            <a:prstGeom prst="ellipse">
              <a:avLst/>
            </a:prstGeom>
            <a:solidFill>
              <a:srgbClr val="00FF00"/>
            </a:solidFill>
            <a:ln w="3175">
              <a:solidFill>
                <a:srgbClr val="00FF00"/>
              </a:solidFill>
              <a:round/>
              <a:headEnd/>
              <a:tailEnd/>
            </a:ln>
          </p:spPr>
          <p:txBody>
            <a:bodyPr/>
            <a:lstStyle/>
            <a:p>
              <a:endParaRPr lang="en-US"/>
            </a:p>
          </p:txBody>
        </p:sp>
        <p:sp>
          <p:nvSpPr>
            <p:cNvPr id="49359" name="Oval 950"/>
            <p:cNvSpPr>
              <a:spLocks noChangeArrowheads="1"/>
            </p:cNvSpPr>
            <p:nvPr/>
          </p:nvSpPr>
          <p:spPr bwMode="auto">
            <a:xfrm>
              <a:off x="2534" y="4070"/>
              <a:ext cx="8" cy="11"/>
            </a:xfrm>
            <a:prstGeom prst="ellipse">
              <a:avLst/>
            </a:prstGeom>
            <a:solidFill>
              <a:srgbClr val="00FF00"/>
            </a:solidFill>
            <a:ln w="3175">
              <a:solidFill>
                <a:srgbClr val="00FF00"/>
              </a:solidFill>
              <a:round/>
              <a:headEnd/>
              <a:tailEnd/>
            </a:ln>
          </p:spPr>
          <p:txBody>
            <a:bodyPr/>
            <a:lstStyle/>
            <a:p>
              <a:endParaRPr lang="en-US"/>
            </a:p>
          </p:txBody>
        </p:sp>
        <p:sp>
          <p:nvSpPr>
            <p:cNvPr id="49360" name="Oval 951"/>
            <p:cNvSpPr>
              <a:spLocks noChangeArrowheads="1"/>
            </p:cNvSpPr>
            <p:nvPr/>
          </p:nvSpPr>
          <p:spPr bwMode="auto">
            <a:xfrm>
              <a:off x="2685" y="3986"/>
              <a:ext cx="9" cy="11"/>
            </a:xfrm>
            <a:prstGeom prst="ellipse">
              <a:avLst/>
            </a:prstGeom>
            <a:solidFill>
              <a:srgbClr val="00FF00"/>
            </a:solidFill>
            <a:ln w="3175">
              <a:solidFill>
                <a:srgbClr val="00FF00"/>
              </a:solidFill>
              <a:round/>
              <a:headEnd/>
              <a:tailEnd/>
            </a:ln>
          </p:spPr>
          <p:txBody>
            <a:bodyPr/>
            <a:lstStyle/>
            <a:p>
              <a:endParaRPr lang="en-US"/>
            </a:p>
          </p:txBody>
        </p:sp>
        <p:sp>
          <p:nvSpPr>
            <p:cNvPr id="49361" name="Oval 952"/>
            <p:cNvSpPr>
              <a:spLocks noChangeArrowheads="1"/>
            </p:cNvSpPr>
            <p:nvPr/>
          </p:nvSpPr>
          <p:spPr bwMode="auto">
            <a:xfrm>
              <a:off x="2837" y="3957"/>
              <a:ext cx="9" cy="12"/>
            </a:xfrm>
            <a:prstGeom prst="ellipse">
              <a:avLst/>
            </a:prstGeom>
            <a:solidFill>
              <a:srgbClr val="00FF00"/>
            </a:solidFill>
            <a:ln w="3175">
              <a:solidFill>
                <a:srgbClr val="00FF00"/>
              </a:solidFill>
              <a:round/>
              <a:headEnd/>
              <a:tailEnd/>
            </a:ln>
          </p:spPr>
          <p:txBody>
            <a:bodyPr/>
            <a:lstStyle/>
            <a:p>
              <a:endParaRPr lang="en-US"/>
            </a:p>
          </p:txBody>
        </p:sp>
        <p:sp>
          <p:nvSpPr>
            <p:cNvPr id="49362" name="Oval 953"/>
            <p:cNvSpPr>
              <a:spLocks noChangeArrowheads="1"/>
            </p:cNvSpPr>
            <p:nvPr/>
          </p:nvSpPr>
          <p:spPr bwMode="auto">
            <a:xfrm>
              <a:off x="2989" y="4046"/>
              <a:ext cx="8" cy="11"/>
            </a:xfrm>
            <a:prstGeom prst="ellipse">
              <a:avLst/>
            </a:prstGeom>
            <a:solidFill>
              <a:srgbClr val="00FF00"/>
            </a:solidFill>
            <a:ln w="3175">
              <a:solidFill>
                <a:srgbClr val="00FF00"/>
              </a:solidFill>
              <a:round/>
              <a:headEnd/>
              <a:tailEnd/>
            </a:ln>
          </p:spPr>
          <p:txBody>
            <a:bodyPr/>
            <a:lstStyle/>
            <a:p>
              <a:endParaRPr lang="en-US"/>
            </a:p>
          </p:txBody>
        </p:sp>
        <p:sp>
          <p:nvSpPr>
            <p:cNvPr id="49363" name="Oval 954"/>
            <p:cNvSpPr>
              <a:spLocks noChangeArrowheads="1"/>
            </p:cNvSpPr>
            <p:nvPr/>
          </p:nvSpPr>
          <p:spPr bwMode="auto">
            <a:xfrm>
              <a:off x="3140" y="4154"/>
              <a:ext cx="9" cy="11"/>
            </a:xfrm>
            <a:prstGeom prst="ellipse">
              <a:avLst/>
            </a:prstGeom>
            <a:solidFill>
              <a:srgbClr val="00FF00"/>
            </a:solidFill>
            <a:ln w="3175">
              <a:solidFill>
                <a:srgbClr val="00FF00"/>
              </a:solidFill>
              <a:round/>
              <a:headEnd/>
              <a:tailEnd/>
            </a:ln>
          </p:spPr>
          <p:txBody>
            <a:bodyPr/>
            <a:lstStyle/>
            <a:p>
              <a:endParaRPr lang="en-US"/>
            </a:p>
          </p:txBody>
        </p:sp>
        <p:sp>
          <p:nvSpPr>
            <p:cNvPr id="49364" name="Oval 955"/>
            <p:cNvSpPr>
              <a:spLocks noChangeArrowheads="1"/>
            </p:cNvSpPr>
            <p:nvPr/>
          </p:nvSpPr>
          <p:spPr bwMode="auto">
            <a:xfrm>
              <a:off x="2079" y="4370"/>
              <a:ext cx="9" cy="11"/>
            </a:xfrm>
            <a:prstGeom prst="ellipse">
              <a:avLst/>
            </a:prstGeom>
            <a:solidFill>
              <a:srgbClr val="0000FF"/>
            </a:solidFill>
            <a:ln w="3175">
              <a:solidFill>
                <a:srgbClr val="0000FF"/>
              </a:solidFill>
              <a:round/>
              <a:headEnd/>
              <a:tailEnd/>
            </a:ln>
          </p:spPr>
          <p:txBody>
            <a:bodyPr/>
            <a:lstStyle/>
            <a:p>
              <a:endParaRPr lang="en-US"/>
            </a:p>
          </p:txBody>
        </p:sp>
        <p:sp>
          <p:nvSpPr>
            <p:cNvPr id="49365" name="Oval 956"/>
            <p:cNvSpPr>
              <a:spLocks noChangeArrowheads="1"/>
            </p:cNvSpPr>
            <p:nvPr/>
          </p:nvSpPr>
          <p:spPr bwMode="auto">
            <a:xfrm>
              <a:off x="2231" y="4332"/>
              <a:ext cx="8" cy="11"/>
            </a:xfrm>
            <a:prstGeom prst="ellipse">
              <a:avLst/>
            </a:prstGeom>
            <a:solidFill>
              <a:srgbClr val="0000FF"/>
            </a:solidFill>
            <a:ln w="3175">
              <a:solidFill>
                <a:srgbClr val="0000FF"/>
              </a:solidFill>
              <a:round/>
              <a:headEnd/>
              <a:tailEnd/>
            </a:ln>
          </p:spPr>
          <p:txBody>
            <a:bodyPr/>
            <a:lstStyle/>
            <a:p>
              <a:endParaRPr lang="en-US"/>
            </a:p>
          </p:txBody>
        </p:sp>
        <p:sp>
          <p:nvSpPr>
            <p:cNvPr id="49366" name="Oval 957"/>
            <p:cNvSpPr>
              <a:spLocks noChangeArrowheads="1"/>
            </p:cNvSpPr>
            <p:nvPr/>
          </p:nvSpPr>
          <p:spPr bwMode="auto">
            <a:xfrm>
              <a:off x="2382" y="4227"/>
              <a:ext cx="9" cy="11"/>
            </a:xfrm>
            <a:prstGeom prst="ellipse">
              <a:avLst/>
            </a:prstGeom>
            <a:solidFill>
              <a:srgbClr val="0000FF"/>
            </a:solidFill>
            <a:ln w="3175">
              <a:solidFill>
                <a:srgbClr val="0000FF"/>
              </a:solidFill>
              <a:round/>
              <a:headEnd/>
              <a:tailEnd/>
            </a:ln>
          </p:spPr>
          <p:txBody>
            <a:bodyPr/>
            <a:lstStyle/>
            <a:p>
              <a:endParaRPr lang="en-US"/>
            </a:p>
          </p:txBody>
        </p:sp>
        <p:sp>
          <p:nvSpPr>
            <p:cNvPr id="49367" name="Oval 958"/>
            <p:cNvSpPr>
              <a:spLocks noChangeArrowheads="1"/>
            </p:cNvSpPr>
            <p:nvPr/>
          </p:nvSpPr>
          <p:spPr bwMode="auto">
            <a:xfrm>
              <a:off x="2534" y="4117"/>
              <a:ext cx="8" cy="11"/>
            </a:xfrm>
            <a:prstGeom prst="ellipse">
              <a:avLst/>
            </a:prstGeom>
            <a:solidFill>
              <a:srgbClr val="0000FF"/>
            </a:solidFill>
            <a:ln w="3175">
              <a:solidFill>
                <a:srgbClr val="0000FF"/>
              </a:solidFill>
              <a:round/>
              <a:headEnd/>
              <a:tailEnd/>
            </a:ln>
          </p:spPr>
          <p:txBody>
            <a:bodyPr/>
            <a:lstStyle/>
            <a:p>
              <a:endParaRPr lang="en-US"/>
            </a:p>
          </p:txBody>
        </p:sp>
        <p:sp>
          <p:nvSpPr>
            <p:cNvPr id="49368" name="Oval 959"/>
            <p:cNvSpPr>
              <a:spLocks noChangeArrowheads="1"/>
            </p:cNvSpPr>
            <p:nvPr/>
          </p:nvSpPr>
          <p:spPr bwMode="auto">
            <a:xfrm>
              <a:off x="2685" y="4014"/>
              <a:ext cx="9" cy="11"/>
            </a:xfrm>
            <a:prstGeom prst="ellipse">
              <a:avLst/>
            </a:prstGeom>
            <a:solidFill>
              <a:srgbClr val="0000FF"/>
            </a:solidFill>
            <a:ln w="3175">
              <a:solidFill>
                <a:srgbClr val="0000FF"/>
              </a:solidFill>
              <a:round/>
              <a:headEnd/>
              <a:tailEnd/>
            </a:ln>
          </p:spPr>
          <p:txBody>
            <a:bodyPr/>
            <a:lstStyle/>
            <a:p>
              <a:endParaRPr lang="en-US"/>
            </a:p>
          </p:txBody>
        </p:sp>
        <p:sp>
          <p:nvSpPr>
            <p:cNvPr id="49369" name="Oval 960"/>
            <p:cNvSpPr>
              <a:spLocks noChangeArrowheads="1"/>
            </p:cNvSpPr>
            <p:nvPr/>
          </p:nvSpPr>
          <p:spPr bwMode="auto">
            <a:xfrm>
              <a:off x="2837" y="4044"/>
              <a:ext cx="9" cy="12"/>
            </a:xfrm>
            <a:prstGeom prst="ellipse">
              <a:avLst/>
            </a:prstGeom>
            <a:solidFill>
              <a:srgbClr val="0000FF"/>
            </a:solidFill>
            <a:ln w="3175">
              <a:solidFill>
                <a:srgbClr val="0000FF"/>
              </a:solidFill>
              <a:round/>
              <a:headEnd/>
              <a:tailEnd/>
            </a:ln>
          </p:spPr>
          <p:txBody>
            <a:bodyPr/>
            <a:lstStyle/>
            <a:p>
              <a:endParaRPr lang="en-US"/>
            </a:p>
          </p:txBody>
        </p:sp>
        <p:sp>
          <p:nvSpPr>
            <p:cNvPr id="49370" name="Oval 961"/>
            <p:cNvSpPr>
              <a:spLocks noChangeArrowheads="1"/>
            </p:cNvSpPr>
            <p:nvPr/>
          </p:nvSpPr>
          <p:spPr bwMode="auto">
            <a:xfrm>
              <a:off x="2989" y="4062"/>
              <a:ext cx="8" cy="11"/>
            </a:xfrm>
            <a:prstGeom prst="ellipse">
              <a:avLst/>
            </a:prstGeom>
            <a:solidFill>
              <a:srgbClr val="0000FF"/>
            </a:solidFill>
            <a:ln w="3175">
              <a:solidFill>
                <a:srgbClr val="0000FF"/>
              </a:solidFill>
              <a:round/>
              <a:headEnd/>
              <a:tailEnd/>
            </a:ln>
          </p:spPr>
          <p:txBody>
            <a:bodyPr/>
            <a:lstStyle/>
            <a:p>
              <a:endParaRPr lang="en-US"/>
            </a:p>
          </p:txBody>
        </p:sp>
        <p:sp>
          <p:nvSpPr>
            <p:cNvPr id="49371" name="Oval 962"/>
            <p:cNvSpPr>
              <a:spLocks noChangeArrowheads="1"/>
            </p:cNvSpPr>
            <p:nvPr/>
          </p:nvSpPr>
          <p:spPr bwMode="auto">
            <a:xfrm>
              <a:off x="3140" y="4183"/>
              <a:ext cx="9" cy="11"/>
            </a:xfrm>
            <a:prstGeom prst="ellipse">
              <a:avLst/>
            </a:prstGeom>
            <a:solidFill>
              <a:srgbClr val="0000FF"/>
            </a:solidFill>
            <a:ln w="3175">
              <a:solidFill>
                <a:srgbClr val="0000FF"/>
              </a:solidFill>
              <a:round/>
              <a:headEnd/>
              <a:tailEnd/>
            </a:ln>
          </p:spPr>
          <p:txBody>
            <a:bodyPr/>
            <a:lstStyle/>
            <a:p>
              <a:endParaRPr lang="en-US"/>
            </a:p>
          </p:txBody>
        </p:sp>
      </p:grpSp>
      <p:sp>
        <p:nvSpPr>
          <p:cNvPr id="49239" name="Text Box 963"/>
          <p:cNvSpPr txBox="1">
            <a:spLocks noChangeArrowheads="1"/>
          </p:cNvSpPr>
          <p:nvPr/>
        </p:nvSpPr>
        <p:spPr bwMode="auto">
          <a:xfrm>
            <a:off x="418386" y="504825"/>
            <a:ext cx="8323112" cy="584775"/>
          </a:xfrm>
          <a:prstGeom prst="rect">
            <a:avLst/>
          </a:prstGeom>
          <a:noFill/>
          <a:ln w="9525">
            <a:noFill/>
            <a:miter lim="800000"/>
            <a:headEnd/>
            <a:tailEnd/>
          </a:ln>
        </p:spPr>
        <p:txBody>
          <a:bodyPr wrap="none">
            <a:spAutoFit/>
          </a:bodyPr>
          <a:lstStyle/>
          <a:p>
            <a:pPr algn="ctr"/>
            <a:r>
              <a:rPr lang="en-US" sz="3200" dirty="0" smtClean="0"/>
              <a:t>Regions that respond “equally” </a:t>
            </a:r>
            <a:r>
              <a:rPr lang="en-US" sz="3200" dirty="0"/>
              <a:t>to all rewards</a:t>
            </a:r>
          </a:p>
        </p:txBody>
      </p:sp>
      <p:grpSp>
        <p:nvGrpSpPr>
          <p:cNvPr id="49240" name="Group 964"/>
          <p:cNvGrpSpPr>
            <a:grpSpLocks/>
          </p:cNvGrpSpPr>
          <p:nvPr/>
        </p:nvGrpSpPr>
        <p:grpSpPr bwMode="auto">
          <a:xfrm>
            <a:off x="2971800" y="5429250"/>
            <a:ext cx="4918075" cy="457200"/>
            <a:chOff x="3984" y="3805"/>
            <a:chExt cx="3098" cy="288"/>
          </a:xfrm>
        </p:grpSpPr>
        <p:sp>
          <p:nvSpPr>
            <p:cNvPr id="49247" name="Line 965"/>
            <p:cNvSpPr>
              <a:spLocks noChangeShapeType="1"/>
            </p:cNvSpPr>
            <p:nvPr/>
          </p:nvSpPr>
          <p:spPr bwMode="auto">
            <a:xfrm>
              <a:off x="3984" y="3984"/>
              <a:ext cx="288" cy="0"/>
            </a:xfrm>
            <a:prstGeom prst="line">
              <a:avLst/>
            </a:prstGeom>
            <a:noFill/>
            <a:ln w="57150">
              <a:solidFill>
                <a:srgbClr val="FF0000"/>
              </a:solidFill>
              <a:round/>
              <a:headEnd/>
              <a:tailEnd/>
            </a:ln>
          </p:spPr>
          <p:txBody>
            <a:bodyPr/>
            <a:lstStyle/>
            <a:p>
              <a:endParaRPr lang="en-US"/>
            </a:p>
          </p:txBody>
        </p:sp>
        <p:sp>
          <p:nvSpPr>
            <p:cNvPr id="49248" name="Text Box 966"/>
            <p:cNvSpPr txBox="1">
              <a:spLocks noChangeArrowheads="1"/>
            </p:cNvSpPr>
            <p:nvPr/>
          </p:nvSpPr>
          <p:spPr bwMode="auto">
            <a:xfrm>
              <a:off x="4272" y="3805"/>
              <a:ext cx="2810" cy="288"/>
            </a:xfrm>
            <a:prstGeom prst="rect">
              <a:avLst/>
            </a:prstGeom>
            <a:noFill/>
            <a:ln w="9525">
              <a:noFill/>
              <a:miter lim="800000"/>
              <a:headEnd/>
              <a:tailEnd/>
            </a:ln>
          </p:spPr>
          <p:txBody>
            <a:bodyPr wrap="none">
              <a:spAutoFit/>
            </a:bodyPr>
            <a:lstStyle/>
            <a:p>
              <a:pPr eaLnBrk="1" hangingPunct="1"/>
              <a:r>
                <a:rPr lang="en-US" b="1">
                  <a:solidFill>
                    <a:srgbClr val="FF0000"/>
                  </a:solidFill>
                  <a:latin typeface="Times" charset="0"/>
                </a:rPr>
                <a:t>Delay to earliest reward = Today</a:t>
              </a:r>
            </a:p>
          </p:txBody>
        </p:sp>
      </p:grpSp>
      <p:grpSp>
        <p:nvGrpSpPr>
          <p:cNvPr id="49241" name="Group 967"/>
          <p:cNvGrpSpPr>
            <a:grpSpLocks/>
          </p:cNvGrpSpPr>
          <p:nvPr/>
        </p:nvGrpSpPr>
        <p:grpSpPr bwMode="auto">
          <a:xfrm>
            <a:off x="2971800" y="5791200"/>
            <a:ext cx="5094288" cy="457200"/>
            <a:chOff x="3984" y="3943"/>
            <a:chExt cx="3209" cy="288"/>
          </a:xfrm>
        </p:grpSpPr>
        <p:sp>
          <p:nvSpPr>
            <p:cNvPr id="49245" name="Line 968"/>
            <p:cNvSpPr>
              <a:spLocks noChangeShapeType="1"/>
            </p:cNvSpPr>
            <p:nvPr/>
          </p:nvSpPr>
          <p:spPr bwMode="auto">
            <a:xfrm>
              <a:off x="3984" y="4128"/>
              <a:ext cx="288" cy="0"/>
            </a:xfrm>
            <a:prstGeom prst="line">
              <a:avLst/>
            </a:prstGeom>
            <a:noFill/>
            <a:ln w="57150">
              <a:solidFill>
                <a:srgbClr val="00FF00"/>
              </a:solidFill>
              <a:round/>
              <a:headEnd/>
              <a:tailEnd/>
            </a:ln>
          </p:spPr>
          <p:txBody>
            <a:bodyPr/>
            <a:lstStyle/>
            <a:p>
              <a:endParaRPr lang="en-US"/>
            </a:p>
          </p:txBody>
        </p:sp>
        <p:sp>
          <p:nvSpPr>
            <p:cNvPr id="49246" name="Text Box 969"/>
            <p:cNvSpPr txBox="1">
              <a:spLocks noChangeArrowheads="1"/>
            </p:cNvSpPr>
            <p:nvPr/>
          </p:nvSpPr>
          <p:spPr bwMode="auto">
            <a:xfrm>
              <a:off x="4271" y="3943"/>
              <a:ext cx="2922" cy="288"/>
            </a:xfrm>
            <a:prstGeom prst="rect">
              <a:avLst/>
            </a:prstGeom>
            <a:noFill/>
            <a:ln w="9525">
              <a:noFill/>
              <a:miter lim="800000"/>
              <a:headEnd/>
              <a:tailEnd/>
            </a:ln>
          </p:spPr>
          <p:txBody>
            <a:bodyPr wrap="none">
              <a:spAutoFit/>
            </a:bodyPr>
            <a:lstStyle/>
            <a:p>
              <a:pPr eaLnBrk="1" hangingPunct="1"/>
              <a:r>
                <a:rPr lang="en-US" b="1">
                  <a:solidFill>
                    <a:srgbClr val="00CC66"/>
                  </a:solidFill>
                  <a:latin typeface="Times" charset="0"/>
                </a:rPr>
                <a:t>Delay to earliest reward = 2 weeks</a:t>
              </a:r>
            </a:p>
          </p:txBody>
        </p:sp>
      </p:grpSp>
      <p:grpSp>
        <p:nvGrpSpPr>
          <p:cNvPr id="49242" name="Group 970"/>
          <p:cNvGrpSpPr>
            <a:grpSpLocks/>
          </p:cNvGrpSpPr>
          <p:nvPr/>
        </p:nvGrpSpPr>
        <p:grpSpPr bwMode="auto">
          <a:xfrm>
            <a:off x="2971800" y="6172200"/>
            <a:ext cx="5164138" cy="457200"/>
            <a:chOff x="3984" y="4087"/>
            <a:chExt cx="3253" cy="288"/>
          </a:xfrm>
        </p:grpSpPr>
        <p:sp>
          <p:nvSpPr>
            <p:cNvPr id="49243" name="Line 971"/>
            <p:cNvSpPr>
              <a:spLocks noChangeShapeType="1"/>
            </p:cNvSpPr>
            <p:nvPr/>
          </p:nvSpPr>
          <p:spPr bwMode="auto">
            <a:xfrm>
              <a:off x="3984" y="4272"/>
              <a:ext cx="288" cy="0"/>
            </a:xfrm>
            <a:prstGeom prst="line">
              <a:avLst/>
            </a:prstGeom>
            <a:noFill/>
            <a:ln w="57150">
              <a:solidFill>
                <a:srgbClr val="3333FF"/>
              </a:solidFill>
              <a:round/>
              <a:headEnd/>
              <a:tailEnd/>
            </a:ln>
          </p:spPr>
          <p:txBody>
            <a:bodyPr/>
            <a:lstStyle/>
            <a:p>
              <a:endParaRPr lang="en-US"/>
            </a:p>
          </p:txBody>
        </p:sp>
        <p:sp>
          <p:nvSpPr>
            <p:cNvPr id="49244" name="Text Box 972"/>
            <p:cNvSpPr txBox="1">
              <a:spLocks noChangeArrowheads="1"/>
            </p:cNvSpPr>
            <p:nvPr/>
          </p:nvSpPr>
          <p:spPr bwMode="auto">
            <a:xfrm>
              <a:off x="4272" y="4087"/>
              <a:ext cx="2965" cy="288"/>
            </a:xfrm>
            <a:prstGeom prst="rect">
              <a:avLst/>
            </a:prstGeom>
            <a:noFill/>
            <a:ln w="9525">
              <a:noFill/>
              <a:miter lim="800000"/>
              <a:headEnd/>
              <a:tailEnd/>
            </a:ln>
          </p:spPr>
          <p:txBody>
            <a:bodyPr wrap="none">
              <a:spAutoFit/>
            </a:bodyPr>
            <a:lstStyle/>
            <a:p>
              <a:pPr eaLnBrk="1" hangingPunct="1"/>
              <a:r>
                <a:rPr lang="en-US" b="1">
                  <a:solidFill>
                    <a:srgbClr val="0000FF"/>
                  </a:solidFill>
                  <a:latin typeface="Times" charset="0"/>
                </a:rPr>
                <a:t>Delay to earliest reward = 1 month</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57200" y="2286000"/>
            <a:ext cx="8247063" cy="4191000"/>
          </a:xfrm>
          <a:prstGeom prst="rect">
            <a:avLst/>
          </a:prstGeom>
          <a:solidFill>
            <a:srgbClr val="000000"/>
          </a:solidFill>
          <a:ln w="3175">
            <a:noFill/>
            <a:miter lim="800000"/>
            <a:headEnd/>
            <a:tailEnd/>
          </a:ln>
        </p:spPr>
        <p:txBody>
          <a:bodyPr wrap="none" anchor="ctr"/>
          <a:lstStyle/>
          <a:p>
            <a:endParaRPr lang="en-US"/>
          </a:p>
        </p:txBody>
      </p:sp>
      <p:sp>
        <p:nvSpPr>
          <p:cNvPr id="52227" name="Line 3"/>
          <p:cNvSpPr>
            <a:spLocks noChangeShapeType="1"/>
          </p:cNvSpPr>
          <p:nvPr/>
        </p:nvSpPr>
        <p:spPr bwMode="auto">
          <a:xfrm>
            <a:off x="6705600" y="4040188"/>
            <a:ext cx="0" cy="227012"/>
          </a:xfrm>
          <a:prstGeom prst="line">
            <a:avLst/>
          </a:prstGeom>
          <a:noFill/>
          <a:ln w="28575">
            <a:solidFill>
              <a:srgbClr val="DD0806"/>
            </a:solidFill>
            <a:round/>
            <a:headEnd/>
            <a:tailEnd/>
          </a:ln>
        </p:spPr>
        <p:txBody>
          <a:bodyPr/>
          <a:lstStyle/>
          <a:p>
            <a:endParaRPr lang="en-US"/>
          </a:p>
        </p:txBody>
      </p:sp>
      <p:sp>
        <p:nvSpPr>
          <p:cNvPr id="52228" name="Line 4"/>
          <p:cNvSpPr>
            <a:spLocks noChangeShapeType="1"/>
          </p:cNvSpPr>
          <p:nvPr/>
        </p:nvSpPr>
        <p:spPr bwMode="auto">
          <a:xfrm>
            <a:off x="6705600" y="4111625"/>
            <a:ext cx="0" cy="231775"/>
          </a:xfrm>
          <a:prstGeom prst="line">
            <a:avLst/>
          </a:prstGeom>
          <a:noFill/>
          <a:ln w="28575">
            <a:solidFill>
              <a:srgbClr val="0000D4"/>
            </a:solidFill>
            <a:round/>
            <a:headEnd/>
            <a:tailEnd/>
          </a:ln>
        </p:spPr>
        <p:txBody>
          <a:bodyPr/>
          <a:lstStyle/>
          <a:p>
            <a:endParaRPr lang="en-US"/>
          </a:p>
        </p:txBody>
      </p:sp>
      <p:pic>
        <p:nvPicPr>
          <p:cNvPr id="52230" name="Picture 6"/>
          <p:cNvPicPr>
            <a:picLocks noChangeAspect="1" noChangeArrowheads="1"/>
          </p:cNvPicPr>
          <p:nvPr/>
        </p:nvPicPr>
        <p:blipFill>
          <a:blip r:embed="rId3">
            <a:lum bright="26000" contrast="48000"/>
          </a:blip>
          <a:srcRect/>
          <a:stretch>
            <a:fillRect/>
          </a:stretch>
        </p:blipFill>
        <p:spPr bwMode="auto">
          <a:xfrm>
            <a:off x="457200" y="2484438"/>
            <a:ext cx="5060950" cy="3554412"/>
          </a:xfrm>
          <a:prstGeom prst="rect">
            <a:avLst/>
          </a:prstGeom>
          <a:noFill/>
          <a:ln w="9525">
            <a:noFill/>
            <a:miter lim="800000"/>
            <a:headEnd/>
            <a:tailEnd/>
          </a:ln>
        </p:spPr>
      </p:pic>
      <p:sp>
        <p:nvSpPr>
          <p:cNvPr id="52231" name="AutoShape 7"/>
          <p:cNvSpPr>
            <a:spLocks noChangeArrowheads="1"/>
          </p:cNvSpPr>
          <p:nvPr/>
        </p:nvSpPr>
        <p:spPr bwMode="auto">
          <a:xfrm rot="-1048358">
            <a:off x="3055938" y="2859088"/>
            <a:ext cx="2395537" cy="1824037"/>
          </a:xfrm>
          <a:prstGeom prst="parallelogram">
            <a:avLst>
              <a:gd name="adj" fmla="val 32833"/>
            </a:avLst>
          </a:prstGeom>
          <a:solidFill>
            <a:schemeClr val="bg2">
              <a:alpha val="25098"/>
            </a:schemeClr>
          </a:solidFill>
          <a:ln w="25400">
            <a:noFill/>
            <a:miter lim="800000"/>
            <a:headEnd/>
            <a:tailEnd/>
          </a:ln>
        </p:spPr>
        <p:txBody>
          <a:bodyPr wrap="none" anchor="ctr"/>
          <a:lstStyle/>
          <a:p>
            <a:endParaRPr lang="en-US"/>
          </a:p>
        </p:txBody>
      </p:sp>
      <p:sp>
        <p:nvSpPr>
          <p:cNvPr id="52232" name="Line 8"/>
          <p:cNvSpPr>
            <a:spLocks noChangeShapeType="1"/>
          </p:cNvSpPr>
          <p:nvPr/>
        </p:nvSpPr>
        <p:spPr bwMode="auto">
          <a:xfrm>
            <a:off x="6662738" y="4210050"/>
            <a:ext cx="63500" cy="1588"/>
          </a:xfrm>
          <a:prstGeom prst="line">
            <a:avLst/>
          </a:prstGeom>
          <a:noFill/>
          <a:ln w="28575">
            <a:solidFill>
              <a:srgbClr val="FF3300"/>
            </a:solidFill>
            <a:round/>
            <a:headEnd/>
            <a:tailEnd/>
          </a:ln>
        </p:spPr>
        <p:txBody>
          <a:bodyPr/>
          <a:lstStyle/>
          <a:p>
            <a:endParaRPr lang="en-US"/>
          </a:p>
        </p:txBody>
      </p:sp>
      <p:sp>
        <p:nvSpPr>
          <p:cNvPr id="52233" name="Line 9"/>
          <p:cNvSpPr>
            <a:spLocks noChangeShapeType="1"/>
          </p:cNvSpPr>
          <p:nvPr/>
        </p:nvSpPr>
        <p:spPr bwMode="auto">
          <a:xfrm>
            <a:off x="6162675" y="3249613"/>
            <a:ext cx="1588" cy="1679575"/>
          </a:xfrm>
          <a:prstGeom prst="line">
            <a:avLst/>
          </a:prstGeom>
          <a:noFill/>
          <a:ln w="7938">
            <a:solidFill>
              <a:schemeClr val="folHlink"/>
            </a:solidFill>
            <a:round/>
            <a:headEnd/>
            <a:tailEnd/>
          </a:ln>
        </p:spPr>
        <p:txBody>
          <a:bodyPr/>
          <a:lstStyle/>
          <a:p>
            <a:endParaRPr lang="en-US"/>
          </a:p>
        </p:txBody>
      </p:sp>
      <p:sp>
        <p:nvSpPr>
          <p:cNvPr id="52234" name="Line 10"/>
          <p:cNvSpPr>
            <a:spLocks noChangeShapeType="1"/>
          </p:cNvSpPr>
          <p:nvPr/>
        </p:nvSpPr>
        <p:spPr bwMode="auto">
          <a:xfrm>
            <a:off x="6153150" y="4929188"/>
            <a:ext cx="9525" cy="1587"/>
          </a:xfrm>
          <a:prstGeom prst="line">
            <a:avLst/>
          </a:prstGeom>
          <a:noFill/>
          <a:ln w="7938">
            <a:solidFill>
              <a:srgbClr val="000000"/>
            </a:solidFill>
            <a:round/>
            <a:headEnd/>
            <a:tailEnd/>
          </a:ln>
        </p:spPr>
        <p:txBody>
          <a:bodyPr/>
          <a:lstStyle/>
          <a:p>
            <a:endParaRPr lang="en-US"/>
          </a:p>
        </p:txBody>
      </p:sp>
      <p:sp>
        <p:nvSpPr>
          <p:cNvPr id="52235" name="Line 11"/>
          <p:cNvSpPr>
            <a:spLocks noChangeShapeType="1"/>
          </p:cNvSpPr>
          <p:nvPr/>
        </p:nvSpPr>
        <p:spPr bwMode="auto">
          <a:xfrm>
            <a:off x="6153150" y="4649788"/>
            <a:ext cx="9525" cy="1587"/>
          </a:xfrm>
          <a:prstGeom prst="line">
            <a:avLst/>
          </a:prstGeom>
          <a:noFill/>
          <a:ln w="7938">
            <a:solidFill>
              <a:schemeClr val="folHlink"/>
            </a:solidFill>
            <a:round/>
            <a:headEnd/>
            <a:tailEnd/>
          </a:ln>
        </p:spPr>
        <p:txBody>
          <a:bodyPr/>
          <a:lstStyle/>
          <a:p>
            <a:endParaRPr lang="en-US"/>
          </a:p>
        </p:txBody>
      </p:sp>
      <p:sp>
        <p:nvSpPr>
          <p:cNvPr id="52236" name="Line 12"/>
          <p:cNvSpPr>
            <a:spLocks noChangeShapeType="1"/>
          </p:cNvSpPr>
          <p:nvPr/>
        </p:nvSpPr>
        <p:spPr bwMode="auto">
          <a:xfrm>
            <a:off x="6153150" y="4370388"/>
            <a:ext cx="9525" cy="0"/>
          </a:xfrm>
          <a:prstGeom prst="line">
            <a:avLst/>
          </a:prstGeom>
          <a:noFill/>
          <a:ln w="7938">
            <a:solidFill>
              <a:schemeClr val="folHlink"/>
            </a:solidFill>
            <a:round/>
            <a:headEnd/>
            <a:tailEnd/>
          </a:ln>
        </p:spPr>
        <p:txBody>
          <a:bodyPr/>
          <a:lstStyle/>
          <a:p>
            <a:endParaRPr lang="en-US"/>
          </a:p>
        </p:txBody>
      </p:sp>
      <p:sp>
        <p:nvSpPr>
          <p:cNvPr id="52237" name="Line 13"/>
          <p:cNvSpPr>
            <a:spLocks noChangeShapeType="1"/>
          </p:cNvSpPr>
          <p:nvPr/>
        </p:nvSpPr>
        <p:spPr bwMode="auto">
          <a:xfrm>
            <a:off x="6153150" y="4089400"/>
            <a:ext cx="9525" cy="1588"/>
          </a:xfrm>
          <a:prstGeom prst="line">
            <a:avLst/>
          </a:prstGeom>
          <a:noFill/>
          <a:ln w="7938">
            <a:solidFill>
              <a:schemeClr val="folHlink"/>
            </a:solidFill>
            <a:round/>
            <a:headEnd/>
            <a:tailEnd/>
          </a:ln>
        </p:spPr>
        <p:txBody>
          <a:bodyPr/>
          <a:lstStyle/>
          <a:p>
            <a:endParaRPr lang="en-US"/>
          </a:p>
        </p:txBody>
      </p:sp>
      <p:sp>
        <p:nvSpPr>
          <p:cNvPr id="52238" name="Line 14"/>
          <p:cNvSpPr>
            <a:spLocks noChangeShapeType="1"/>
          </p:cNvSpPr>
          <p:nvPr/>
        </p:nvSpPr>
        <p:spPr bwMode="auto">
          <a:xfrm>
            <a:off x="6153150" y="3810000"/>
            <a:ext cx="9525" cy="0"/>
          </a:xfrm>
          <a:prstGeom prst="line">
            <a:avLst/>
          </a:prstGeom>
          <a:noFill/>
          <a:ln w="7938">
            <a:solidFill>
              <a:schemeClr val="folHlink"/>
            </a:solidFill>
            <a:round/>
            <a:headEnd/>
            <a:tailEnd/>
          </a:ln>
        </p:spPr>
        <p:txBody>
          <a:bodyPr/>
          <a:lstStyle/>
          <a:p>
            <a:endParaRPr lang="en-US"/>
          </a:p>
        </p:txBody>
      </p:sp>
      <p:sp>
        <p:nvSpPr>
          <p:cNvPr id="52239" name="Line 15"/>
          <p:cNvSpPr>
            <a:spLocks noChangeShapeType="1"/>
          </p:cNvSpPr>
          <p:nvPr/>
        </p:nvSpPr>
        <p:spPr bwMode="auto">
          <a:xfrm>
            <a:off x="6153150" y="3529013"/>
            <a:ext cx="9525" cy="1587"/>
          </a:xfrm>
          <a:prstGeom prst="line">
            <a:avLst/>
          </a:prstGeom>
          <a:noFill/>
          <a:ln w="7938">
            <a:solidFill>
              <a:schemeClr val="folHlink"/>
            </a:solidFill>
            <a:round/>
            <a:headEnd/>
            <a:tailEnd/>
          </a:ln>
        </p:spPr>
        <p:txBody>
          <a:bodyPr/>
          <a:lstStyle/>
          <a:p>
            <a:endParaRPr lang="en-US"/>
          </a:p>
        </p:txBody>
      </p:sp>
      <p:sp>
        <p:nvSpPr>
          <p:cNvPr id="52240" name="Line 16"/>
          <p:cNvSpPr>
            <a:spLocks noChangeShapeType="1"/>
          </p:cNvSpPr>
          <p:nvPr/>
        </p:nvSpPr>
        <p:spPr bwMode="auto">
          <a:xfrm>
            <a:off x="6153150" y="3249613"/>
            <a:ext cx="9525" cy="1587"/>
          </a:xfrm>
          <a:prstGeom prst="line">
            <a:avLst/>
          </a:prstGeom>
          <a:noFill/>
          <a:ln w="7938">
            <a:solidFill>
              <a:srgbClr val="000000"/>
            </a:solidFill>
            <a:round/>
            <a:headEnd/>
            <a:tailEnd/>
          </a:ln>
        </p:spPr>
        <p:txBody>
          <a:bodyPr/>
          <a:lstStyle/>
          <a:p>
            <a:endParaRPr lang="en-US"/>
          </a:p>
        </p:txBody>
      </p:sp>
      <p:sp>
        <p:nvSpPr>
          <p:cNvPr id="52241" name="Line 17"/>
          <p:cNvSpPr>
            <a:spLocks noChangeShapeType="1"/>
          </p:cNvSpPr>
          <p:nvPr/>
        </p:nvSpPr>
        <p:spPr bwMode="auto">
          <a:xfrm>
            <a:off x="6162675" y="4929188"/>
            <a:ext cx="2144713" cy="1587"/>
          </a:xfrm>
          <a:prstGeom prst="line">
            <a:avLst/>
          </a:prstGeom>
          <a:noFill/>
          <a:ln w="7938">
            <a:solidFill>
              <a:schemeClr val="folHlink"/>
            </a:solidFill>
            <a:round/>
            <a:headEnd/>
            <a:tailEnd/>
          </a:ln>
        </p:spPr>
        <p:txBody>
          <a:bodyPr/>
          <a:lstStyle/>
          <a:p>
            <a:endParaRPr lang="en-US"/>
          </a:p>
        </p:txBody>
      </p:sp>
      <p:sp>
        <p:nvSpPr>
          <p:cNvPr id="52242" name="Line 18"/>
          <p:cNvSpPr>
            <a:spLocks noChangeShapeType="1"/>
          </p:cNvSpPr>
          <p:nvPr/>
        </p:nvSpPr>
        <p:spPr bwMode="auto">
          <a:xfrm flipV="1">
            <a:off x="6162675" y="4929188"/>
            <a:ext cx="1588" cy="12700"/>
          </a:xfrm>
          <a:prstGeom prst="line">
            <a:avLst/>
          </a:prstGeom>
          <a:noFill/>
          <a:ln w="7938">
            <a:solidFill>
              <a:srgbClr val="000000"/>
            </a:solidFill>
            <a:round/>
            <a:headEnd/>
            <a:tailEnd/>
          </a:ln>
        </p:spPr>
        <p:txBody>
          <a:bodyPr/>
          <a:lstStyle/>
          <a:p>
            <a:endParaRPr lang="en-US"/>
          </a:p>
        </p:txBody>
      </p:sp>
      <p:sp>
        <p:nvSpPr>
          <p:cNvPr id="52243" name="Line 19"/>
          <p:cNvSpPr>
            <a:spLocks noChangeShapeType="1"/>
          </p:cNvSpPr>
          <p:nvPr/>
        </p:nvSpPr>
        <p:spPr bwMode="auto">
          <a:xfrm flipV="1">
            <a:off x="6699250" y="4929188"/>
            <a:ext cx="0" cy="12700"/>
          </a:xfrm>
          <a:prstGeom prst="line">
            <a:avLst/>
          </a:prstGeom>
          <a:noFill/>
          <a:ln w="7938">
            <a:solidFill>
              <a:schemeClr val="folHlink"/>
            </a:solidFill>
            <a:round/>
            <a:headEnd/>
            <a:tailEnd/>
          </a:ln>
        </p:spPr>
        <p:txBody>
          <a:bodyPr/>
          <a:lstStyle/>
          <a:p>
            <a:endParaRPr lang="en-US"/>
          </a:p>
        </p:txBody>
      </p:sp>
      <p:sp>
        <p:nvSpPr>
          <p:cNvPr id="52244" name="Line 20"/>
          <p:cNvSpPr>
            <a:spLocks noChangeShapeType="1"/>
          </p:cNvSpPr>
          <p:nvPr/>
        </p:nvSpPr>
        <p:spPr bwMode="auto">
          <a:xfrm flipV="1">
            <a:off x="7770813" y="4929188"/>
            <a:ext cx="1587" cy="12700"/>
          </a:xfrm>
          <a:prstGeom prst="line">
            <a:avLst/>
          </a:prstGeom>
          <a:noFill/>
          <a:ln w="7938">
            <a:solidFill>
              <a:schemeClr val="folHlink"/>
            </a:solidFill>
            <a:round/>
            <a:headEnd/>
            <a:tailEnd/>
          </a:ln>
        </p:spPr>
        <p:txBody>
          <a:bodyPr/>
          <a:lstStyle/>
          <a:p>
            <a:endParaRPr lang="en-US"/>
          </a:p>
        </p:txBody>
      </p:sp>
      <p:sp>
        <p:nvSpPr>
          <p:cNvPr id="52245" name="Line 21"/>
          <p:cNvSpPr>
            <a:spLocks noChangeShapeType="1"/>
          </p:cNvSpPr>
          <p:nvPr/>
        </p:nvSpPr>
        <p:spPr bwMode="auto">
          <a:xfrm flipV="1">
            <a:off x="8307388" y="4929188"/>
            <a:ext cx="1587" cy="12700"/>
          </a:xfrm>
          <a:prstGeom prst="line">
            <a:avLst/>
          </a:prstGeom>
          <a:noFill/>
          <a:ln w="7938">
            <a:solidFill>
              <a:srgbClr val="000000"/>
            </a:solidFill>
            <a:round/>
            <a:headEnd/>
            <a:tailEnd/>
          </a:ln>
        </p:spPr>
        <p:txBody>
          <a:bodyPr/>
          <a:lstStyle/>
          <a:p>
            <a:endParaRPr lang="en-US"/>
          </a:p>
        </p:txBody>
      </p:sp>
      <p:sp>
        <p:nvSpPr>
          <p:cNvPr id="52246" name="Line 22"/>
          <p:cNvSpPr>
            <a:spLocks noChangeShapeType="1"/>
          </p:cNvSpPr>
          <p:nvPr/>
        </p:nvSpPr>
        <p:spPr bwMode="auto">
          <a:xfrm>
            <a:off x="6699250" y="4040188"/>
            <a:ext cx="1071563" cy="314325"/>
          </a:xfrm>
          <a:prstGeom prst="line">
            <a:avLst/>
          </a:prstGeom>
          <a:noFill/>
          <a:ln w="28575">
            <a:solidFill>
              <a:srgbClr val="DD0806"/>
            </a:solidFill>
            <a:round/>
            <a:headEnd/>
            <a:tailEnd/>
          </a:ln>
        </p:spPr>
        <p:txBody>
          <a:bodyPr/>
          <a:lstStyle/>
          <a:p>
            <a:endParaRPr lang="en-US"/>
          </a:p>
        </p:txBody>
      </p:sp>
      <p:sp>
        <p:nvSpPr>
          <p:cNvPr id="52247" name="Line 23"/>
          <p:cNvSpPr>
            <a:spLocks noChangeShapeType="1"/>
          </p:cNvSpPr>
          <p:nvPr/>
        </p:nvSpPr>
        <p:spPr bwMode="auto">
          <a:xfrm flipV="1">
            <a:off x="6699250" y="3851275"/>
            <a:ext cx="0" cy="188913"/>
          </a:xfrm>
          <a:prstGeom prst="line">
            <a:avLst/>
          </a:prstGeom>
          <a:noFill/>
          <a:ln w="28575">
            <a:solidFill>
              <a:srgbClr val="FF0000"/>
            </a:solidFill>
            <a:round/>
            <a:headEnd/>
            <a:tailEnd/>
          </a:ln>
        </p:spPr>
        <p:txBody>
          <a:bodyPr/>
          <a:lstStyle/>
          <a:p>
            <a:endParaRPr lang="en-US"/>
          </a:p>
        </p:txBody>
      </p:sp>
      <p:sp>
        <p:nvSpPr>
          <p:cNvPr id="52248" name="Line 24"/>
          <p:cNvSpPr>
            <a:spLocks noChangeShapeType="1"/>
          </p:cNvSpPr>
          <p:nvPr/>
        </p:nvSpPr>
        <p:spPr bwMode="auto">
          <a:xfrm>
            <a:off x="6688138" y="3851275"/>
            <a:ext cx="19050" cy="1588"/>
          </a:xfrm>
          <a:prstGeom prst="line">
            <a:avLst/>
          </a:prstGeom>
          <a:noFill/>
          <a:ln w="28575">
            <a:solidFill>
              <a:srgbClr val="FF0000"/>
            </a:solidFill>
            <a:round/>
            <a:headEnd/>
            <a:tailEnd/>
          </a:ln>
        </p:spPr>
        <p:txBody>
          <a:bodyPr/>
          <a:lstStyle/>
          <a:p>
            <a:endParaRPr lang="en-US"/>
          </a:p>
        </p:txBody>
      </p:sp>
      <p:sp>
        <p:nvSpPr>
          <p:cNvPr id="52249" name="Line 25"/>
          <p:cNvSpPr>
            <a:spLocks noChangeShapeType="1"/>
          </p:cNvSpPr>
          <p:nvPr/>
        </p:nvSpPr>
        <p:spPr bwMode="auto">
          <a:xfrm flipV="1">
            <a:off x="7770813" y="4113213"/>
            <a:ext cx="0" cy="241300"/>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0" name="Line 26"/>
          <p:cNvSpPr>
            <a:spLocks noChangeShapeType="1"/>
          </p:cNvSpPr>
          <p:nvPr/>
        </p:nvSpPr>
        <p:spPr bwMode="auto">
          <a:xfrm>
            <a:off x="7762875" y="4113213"/>
            <a:ext cx="17463" cy="1587"/>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1" name="Line 27"/>
          <p:cNvSpPr>
            <a:spLocks noChangeShapeType="1"/>
          </p:cNvSpPr>
          <p:nvPr/>
        </p:nvSpPr>
        <p:spPr bwMode="auto">
          <a:xfrm>
            <a:off x="7770813" y="4354513"/>
            <a:ext cx="0" cy="241300"/>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2" name="Line 28"/>
          <p:cNvSpPr>
            <a:spLocks noChangeShapeType="1"/>
          </p:cNvSpPr>
          <p:nvPr/>
        </p:nvSpPr>
        <p:spPr bwMode="auto">
          <a:xfrm>
            <a:off x="7762875" y="4595813"/>
            <a:ext cx="17463" cy="0"/>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53" name="Line 29"/>
          <p:cNvSpPr>
            <a:spLocks noChangeShapeType="1"/>
          </p:cNvSpPr>
          <p:nvPr/>
        </p:nvSpPr>
        <p:spPr bwMode="auto">
          <a:xfrm flipV="1">
            <a:off x="6705600" y="3683000"/>
            <a:ext cx="1071563" cy="647700"/>
          </a:xfrm>
          <a:prstGeom prst="line">
            <a:avLst/>
          </a:prstGeom>
          <a:noFill/>
          <a:ln w="28575">
            <a:solidFill>
              <a:srgbClr val="0000D4"/>
            </a:solidFill>
            <a:round/>
            <a:headEnd/>
            <a:tailEnd/>
          </a:ln>
        </p:spPr>
        <p:txBody>
          <a:bodyPr/>
          <a:lstStyle/>
          <a:p>
            <a:endParaRPr lang="en-US"/>
          </a:p>
        </p:txBody>
      </p:sp>
      <p:sp>
        <p:nvSpPr>
          <p:cNvPr id="52254" name="Line 30"/>
          <p:cNvSpPr>
            <a:spLocks noChangeShapeType="1"/>
          </p:cNvSpPr>
          <p:nvPr/>
        </p:nvSpPr>
        <p:spPr bwMode="auto">
          <a:xfrm>
            <a:off x="6688138" y="4098925"/>
            <a:ext cx="19050" cy="0"/>
          </a:xfrm>
          <a:prstGeom prst="line">
            <a:avLst/>
          </a:prstGeom>
          <a:noFill/>
          <a:ln w="28575">
            <a:solidFill>
              <a:srgbClr val="FF0000"/>
            </a:solidFill>
            <a:round/>
            <a:headEnd/>
            <a:tailEnd/>
          </a:ln>
        </p:spPr>
        <p:txBody>
          <a:bodyPr/>
          <a:lstStyle/>
          <a:p>
            <a:endParaRPr lang="en-US"/>
          </a:p>
        </p:txBody>
      </p:sp>
      <p:sp>
        <p:nvSpPr>
          <p:cNvPr id="52255" name="Line 31"/>
          <p:cNvSpPr>
            <a:spLocks noChangeShapeType="1"/>
          </p:cNvSpPr>
          <p:nvPr/>
        </p:nvSpPr>
        <p:spPr bwMode="auto">
          <a:xfrm flipV="1">
            <a:off x="7770813" y="3382963"/>
            <a:ext cx="0" cy="300037"/>
          </a:xfrm>
          <a:prstGeom prst="line">
            <a:avLst/>
          </a:prstGeom>
          <a:noFill/>
          <a:ln w="28575">
            <a:solidFill>
              <a:srgbClr val="0000D4"/>
            </a:solidFill>
            <a:round/>
            <a:headEnd/>
            <a:tailEnd/>
          </a:ln>
        </p:spPr>
        <p:txBody>
          <a:bodyPr/>
          <a:lstStyle/>
          <a:p>
            <a:endParaRPr lang="en-US"/>
          </a:p>
        </p:txBody>
      </p:sp>
      <p:sp>
        <p:nvSpPr>
          <p:cNvPr id="52256" name="Line 32"/>
          <p:cNvSpPr>
            <a:spLocks noChangeShapeType="1"/>
          </p:cNvSpPr>
          <p:nvPr/>
        </p:nvSpPr>
        <p:spPr bwMode="auto">
          <a:xfrm>
            <a:off x="7742238" y="3382963"/>
            <a:ext cx="63500" cy="1587"/>
          </a:xfrm>
          <a:prstGeom prst="line">
            <a:avLst/>
          </a:prstGeom>
          <a:noFill/>
          <a:ln w="28575">
            <a:solidFill>
              <a:srgbClr val="0000D4"/>
            </a:solidFill>
            <a:round/>
            <a:headEnd/>
            <a:tailEnd/>
          </a:ln>
        </p:spPr>
        <p:txBody>
          <a:bodyPr/>
          <a:lstStyle/>
          <a:p>
            <a:endParaRPr lang="en-US"/>
          </a:p>
        </p:txBody>
      </p:sp>
      <p:sp>
        <p:nvSpPr>
          <p:cNvPr id="52257" name="Line 33"/>
          <p:cNvSpPr>
            <a:spLocks noChangeShapeType="1"/>
          </p:cNvSpPr>
          <p:nvPr/>
        </p:nvSpPr>
        <p:spPr bwMode="auto">
          <a:xfrm>
            <a:off x="6705600" y="4330700"/>
            <a:ext cx="0" cy="231775"/>
          </a:xfrm>
          <a:prstGeom prst="line">
            <a:avLst/>
          </a:prstGeom>
          <a:noFill/>
          <a:ln w="28575">
            <a:solidFill>
              <a:srgbClr val="0000D4"/>
            </a:solidFill>
            <a:round/>
            <a:headEnd/>
            <a:tailEnd/>
          </a:ln>
        </p:spPr>
        <p:txBody>
          <a:bodyPr/>
          <a:lstStyle/>
          <a:p>
            <a:endParaRPr lang="en-US"/>
          </a:p>
        </p:txBody>
      </p:sp>
      <p:sp>
        <p:nvSpPr>
          <p:cNvPr id="52258" name="Line 34"/>
          <p:cNvSpPr>
            <a:spLocks noChangeShapeType="1"/>
          </p:cNvSpPr>
          <p:nvPr/>
        </p:nvSpPr>
        <p:spPr bwMode="auto">
          <a:xfrm>
            <a:off x="6688138" y="4562475"/>
            <a:ext cx="19050" cy="1588"/>
          </a:xfrm>
          <a:prstGeom prst="line">
            <a:avLst/>
          </a:prstGeom>
          <a:noFill/>
          <a:ln w="28575">
            <a:solidFill>
              <a:srgbClr val="0000D4"/>
            </a:solidFill>
            <a:round/>
            <a:headEnd/>
            <a:tailEnd/>
          </a:ln>
        </p:spPr>
        <p:txBody>
          <a:bodyPr/>
          <a:lstStyle/>
          <a:p>
            <a:endParaRPr lang="en-US"/>
          </a:p>
        </p:txBody>
      </p:sp>
      <p:sp>
        <p:nvSpPr>
          <p:cNvPr id="52259" name="Line 35"/>
          <p:cNvSpPr>
            <a:spLocks noChangeShapeType="1"/>
          </p:cNvSpPr>
          <p:nvPr/>
        </p:nvSpPr>
        <p:spPr bwMode="auto">
          <a:xfrm>
            <a:off x="7770813" y="3683000"/>
            <a:ext cx="0" cy="298450"/>
          </a:xfrm>
          <a:prstGeom prst="line">
            <a:avLst/>
          </a:prstGeom>
          <a:noFill/>
          <a:ln w="28575">
            <a:solidFill>
              <a:srgbClr val="0000D4"/>
            </a:solidFill>
            <a:round/>
            <a:headEnd/>
            <a:tailEnd/>
          </a:ln>
        </p:spPr>
        <p:txBody>
          <a:bodyPr/>
          <a:lstStyle/>
          <a:p>
            <a:endParaRPr lang="en-US"/>
          </a:p>
        </p:txBody>
      </p:sp>
      <p:sp>
        <p:nvSpPr>
          <p:cNvPr id="52260" name="Line 36"/>
          <p:cNvSpPr>
            <a:spLocks noChangeShapeType="1"/>
          </p:cNvSpPr>
          <p:nvPr/>
        </p:nvSpPr>
        <p:spPr bwMode="auto">
          <a:xfrm>
            <a:off x="7762875" y="3981450"/>
            <a:ext cx="17463" cy="0"/>
          </a:xfrm>
          <a:prstGeom prst="line">
            <a:avLst/>
          </a:prstGeom>
          <a:noFill/>
          <a:ln w="28575">
            <a:solidFill>
              <a:srgbClr val="0000D4"/>
            </a:solidFill>
            <a:round/>
            <a:headEnd/>
            <a:tailEnd/>
          </a:ln>
        </p:spPr>
        <p:txBody>
          <a:bodyPr/>
          <a:lstStyle/>
          <a:p>
            <a:endParaRPr lang="en-US"/>
          </a:p>
        </p:txBody>
      </p:sp>
      <p:sp>
        <p:nvSpPr>
          <p:cNvPr id="52261" name="Oval 37"/>
          <p:cNvSpPr>
            <a:spLocks noChangeArrowheads="1"/>
          </p:cNvSpPr>
          <p:nvPr/>
        </p:nvSpPr>
        <p:spPr bwMode="auto">
          <a:xfrm>
            <a:off x="6692900" y="4033838"/>
            <a:ext cx="12700" cy="14287"/>
          </a:xfrm>
          <a:prstGeom prst="ellipse">
            <a:avLst/>
          </a:prstGeom>
          <a:solidFill>
            <a:srgbClr val="DD0806"/>
          </a:solidFill>
          <a:ln w="28575">
            <a:solidFill>
              <a:srgbClr val="FF0000"/>
            </a:solidFill>
            <a:round/>
            <a:headEnd/>
            <a:tailEnd/>
          </a:ln>
        </p:spPr>
        <p:txBody>
          <a:bodyPr/>
          <a:lstStyle/>
          <a:p>
            <a:endParaRPr lang="en-US"/>
          </a:p>
        </p:txBody>
      </p:sp>
      <p:sp>
        <p:nvSpPr>
          <p:cNvPr id="52262" name="Oval 38"/>
          <p:cNvSpPr>
            <a:spLocks noChangeArrowheads="1"/>
          </p:cNvSpPr>
          <p:nvPr/>
        </p:nvSpPr>
        <p:spPr bwMode="auto">
          <a:xfrm>
            <a:off x="6692900" y="4033838"/>
            <a:ext cx="12700" cy="14287"/>
          </a:xfrm>
          <a:prstGeom prst="ellipse">
            <a:avLst/>
          </a:prstGeom>
          <a:noFill/>
          <a:ln w="28575">
            <a:solidFill>
              <a:srgbClr val="FF0000"/>
            </a:solidFill>
            <a:round/>
            <a:headEnd/>
            <a:tailEnd/>
          </a:ln>
        </p:spPr>
        <p:txBody>
          <a:bodyPr/>
          <a:lstStyle/>
          <a:p>
            <a:endParaRPr lang="en-US"/>
          </a:p>
        </p:txBody>
      </p:sp>
      <p:sp>
        <p:nvSpPr>
          <p:cNvPr id="52263" name="Oval 39"/>
          <p:cNvSpPr>
            <a:spLocks noChangeArrowheads="1"/>
          </p:cNvSpPr>
          <p:nvPr/>
        </p:nvSpPr>
        <p:spPr bwMode="auto">
          <a:xfrm>
            <a:off x="7766050" y="4349750"/>
            <a:ext cx="12700" cy="12700"/>
          </a:xfrm>
          <a:prstGeom prst="ellipse">
            <a:avLst/>
          </a:prstGeom>
          <a:solidFill>
            <a:srgbClr val="DD0806"/>
          </a:solidFill>
          <a:ln w="28575">
            <a:solidFill>
              <a:srgbClr val="FF0000"/>
            </a:solidFill>
            <a:round/>
            <a:headEnd/>
            <a:tailEnd/>
          </a:ln>
        </p:spPr>
        <p:txBody>
          <a:bodyPr/>
          <a:lstStyle/>
          <a:p>
            <a:endParaRPr lang="en-US">
              <a:solidFill>
                <a:srgbClr val="FF0000"/>
              </a:solidFill>
            </a:endParaRPr>
          </a:p>
        </p:txBody>
      </p:sp>
      <p:sp>
        <p:nvSpPr>
          <p:cNvPr id="52264" name="Oval 40"/>
          <p:cNvSpPr>
            <a:spLocks noChangeArrowheads="1"/>
          </p:cNvSpPr>
          <p:nvPr/>
        </p:nvSpPr>
        <p:spPr bwMode="auto">
          <a:xfrm>
            <a:off x="7766050" y="4348163"/>
            <a:ext cx="12700" cy="15875"/>
          </a:xfrm>
          <a:prstGeom prst="ellipse">
            <a:avLst/>
          </a:prstGeom>
          <a:noFill/>
          <a:ln w="28575">
            <a:solidFill>
              <a:srgbClr val="FF0000"/>
            </a:solidFill>
            <a:round/>
            <a:headEnd/>
            <a:tailEnd/>
          </a:ln>
        </p:spPr>
        <p:txBody>
          <a:bodyPr/>
          <a:lstStyle/>
          <a:p>
            <a:endParaRPr lang="en-US">
              <a:solidFill>
                <a:srgbClr val="FF0000"/>
              </a:solidFill>
            </a:endParaRPr>
          </a:p>
        </p:txBody>
      </p:sp>
      <p:sp>
        <p:nvSpPr>
          <p:cNvPr id="52265" name="Oval 41"/>
          <p:cNvSpPr>
            <a:spLocks noChangeArrowheads="1"/>
          </p:cNvSpPr>
          <p:nvPr/>
        </p:nvSpPr>
        <p:spPr bwMode="auto">
          <a:xfrm>
            <a:off x="6692900" y="4325938"/>
            <a:ext cx="12700" cy="12700"/>
          </a:xfrm>
          <a:prstGeom prst="ellipse">
            <a:avLst/>
          </a:prstGeom>
          <a:solidFill>
            <a:srgbClr val="0000D4"/>
          </a:solidFill>
          <a:ln w="28575">
            <a:solidFill>
              <a:srgbClr val="000000"/>
            </a:solidFill>
            <a:round/>
            <a:headEnd/>
            <a:tailEnd/>
          </a:ln>
        </p:spPr>
        <p:txBody>
          <a:bodyPr/>
          <a:lstStyle/>
          <a:p>
            <a:endParaRPr lang="en-US"/>
          </a:p>
        </p:txBody>
      </p:sp>
      <p:sp>
        <p:nvSpPr>
          <p:cNvPr id="52266" name="Oval 42"/>
          <p:cNvSpPr>
            <a:spLocks noChangeArrowheads="1"/>
          </p:cNvSpPr>
          <p:nvPr/>
        </p:nvSpPr>
        <p:spPr bwMode="auto">
          <a:xfrm>
            <a:off x="6692900" y="4325938"/>
            <a:ext cx="12700" cy="14287"/>
          </a:xfrm>
          <a:prstGeom prst="ellipse">
            <a:avLst/>
          </a:prstGeom>
          <a:noFill/>
          <a:ln w="28575">
            <a:solidFill>
              <a:srgbClr val="0000D4"/>
            </a:solidFill>
            <a:round/>
            <a:headEnd/>
            <a:tailEnd/>
          </a:ln>
        </p:spPr>
        <p:txBody>
          <a:bodyPr/>
          <a:lstStyle/>
          <a:p>
            <a:endParaRPr lang="en-US"/>
          </a:p>
        </p:txBody>
      </p:sp>
      <p:sp>
        <p:nvSpPr>
          <p:cNvPr id="52267" name="Oval 43"/>
          <p:cNvSpPr>
            <a:spLocks noChangeArrowheads="1"/>
          </p:cNvSpPr>
          <p:nvPr/>
        </p:nvSpPr>
        <p:spPr bwMode="auto">
          <a:xfrm>
            <a:off x="7766050" y="3676650"/>
            <a:ext cx="12700" cy="14288"/>
          </a:xfrm>
          <a:prstGeom prst="ellipse">
            <a:avLst/>
          </a:prstGeom>
          <a:solidFill>
            <a:srgbClr val="0000D4"/>
          </a:solidFill>
          <a:ln w="28575">
            <a:solidFill>
              <a:srgbClr val="000000"/>
            </a:solidFill>
            <a:round/>
            <a:headEnd/>
            <a:tailEnd/>
          </a:ln>
        </p:spPr>
        <p:txBody>
          <a:bodyPr/>
          <a:lstStyle/>
          <a:p>
            <a:endParaRPr lang="en-US"/>
          </a:p>
        </p:txBody>
      </p:sp>
      <p:sp>
        <p:nvSpPr>
          <p:cNvPr id="52268" name="Oval 44"/>
          <p:cNvSpPr>
            <a:spLocks noChangeArrowheads="1"/>
          </p:cNvSpPr>
          <p:nvPr/>
        </p:nvSpPr>
        <p:spPr bwMode="auto">
          <a:xfrm>
            <a:off x="7766050" y="3676650"/>
            <a:ext cx="12700" cy="14288"/>
          </a:xfrm>
          <a:prstGeom prst="ellipse">
            <a:avLst/>
          </a:prstGeom>
          <a:noFill/>
          <a:ln w="28575">
            <a:solidFill>
              <a:srgbClr val="0000D4"/>
            </a:solidFill>
            <a:round/>
            <a:headEnd/>
            <a:tailEnd/>
          </a:ln>
        </p:spPr>
        <p:txBody>
          <a:bodyPr/>
          <a:lstStyle/>
          <a:p>
            <a:endParaRPr lang="en-US"/>
          </a:p>
        </p:txBody>
      </p:sp>
      <p:sp>
        <p:nvSpPr>
          <p:cNvPr id="52269" name="Text Box 45"/>
          <p:cNvSpPr txBox="1">
            <a:spLocks noChangeArrowheads="1"/>
          </p:cNvSpPr>
          <p:nvPr/>
        </p:nvSpPr>
        <p:spPr bwMode="auto">
          <a:xfrm>
            <a:off x="5791200" y="3998913"/>
            <a:ext cx="406400" cy="304800"/>
          </a:xfrm>
          <a:prstGeom prst="rect">
            <a:avLst/>
          </a:prstGeom>
          <a:noFill/>
          <a:ln w="9525">
            <a:noFill/>
            <a:miter lim="800000"/>
            <a:headEnd/>
            <a:tailEnd/>
          </a:ln>
        </p:spPr>
        <p:txBody>
          <a:bodyPr wrap="none">
            <a:spAutoFit/>
          </a:bodyPr>
          <a:lstStyle/>
          <a:p>
            <a:r>
              <a:rPr lang="en-US" sz="1400" b="1">
                <a:solidFill>
                  <a:schemeClr val="folHlink"/>
                </a:solidFill>
                <a:latin typeface="Times" charset="0"/>
              </a:rPr>
              <a:t>0.0</a:t>
            </a:r>
          </a:p>
        </p:txBody>
      </p:sp>
      <p:sp>
        <p:nvSpPr>
          <p:cNvPr id="52270" name="Text Box 46"/>
          <p:cNvSpPr txBox="1">
            <a:spLocks noChangeArrowheads="1"/>
          </p:cNvSpPr>
          <p:nvPr/>
        </p:nvSpPr>
        <p:spPr bwMode="auto">
          <a:xfrm>
            <a:off x="5667375" y="4559300"/>
            <a:ext cx="538163" cy="304800"/>
          </a:xfrm>
          <a:prstGeom prst="rect">
            <a:avLst/>
          </a:prstGeom>
          <a:noFill/>
          <a:ln w="9525">
            <a:noFill/>
            <a:miter lim="800000"/>
            <a:headEnd/>
            <a:tailEnd/>
          </a:ln>
        </p:spPr>
        <p:txBody>
          <a:bodyPr wrap="none">
            <a:spAutoFit/>
          </a:bodyPr>
          <a:lstStyle/>
          <a:p>
            <a:pPr algn="r"/>
            <a:r>
              <a:rPr lang="en-US" sz="1000" b="1">
                <a:solidFill>
                  <a:schemeClr val="folHlink"/>
                </a:solidFill>
                <a:latin typeface="Times" charset="0"/>
              </a:rPr>
              <a:t>-</a:t>
            </a:r>
            <a:r>
              <a:rPr lang="en-US" sz="1400" b="1">
                <a:solidFill>
                  <a:schemeClr val="folHlink"/>
                </a:solidFill>
                <a:latin typeface="Times" charset="0"/>
              </a:rPr>
              <a:t>0.05</a:t>
            </a:r>
          </a:p>
        </p:txBody>
      </p:sp>
      <p:sp>
        <p:nvSpPr>
          <p:cNvPr id="52271" name="Text Box 47"/>
          <p:cNvSpPr txBox="1">
            <a:spLocks noChangeArrowheads="1"/>
          </p:cNvSpPr>
          <p:nvPr/>
        </p:nvSpPr>
        <p:spPr bwMode="auto">
          <a:xfrm>
            <a:off x="5715000" y="3440113"/>
            <a:ext cx="495300" cy="304800"/>
          </a:xfrm>
          <a:prstGeom prst="rect">
            <a:avLst/>
          </a:prstGeom>
          <a:noFill/>
          <a:ln w="9525">
            <a:noFill/>
            <a:miter lim="800000"/>
            <a:headEnd/>
            <a:tailEnd/>
          </a:ln>
        </p:spPr>
        <p:txBody>
          <a:bodyPr wrap="none">
            <a:spAutoFit/>
          </a:bodyPr>
          <a:lstStyle/>
          <a:p>
            <a:r>
              <a:rPr lang="en-US" sz="1400" b="1">
                <a:solidFill>
                  <a:schemeClr val="folHlink"/>
                </a:solidFill>
                <a:latin typeface="Times" charset="0"/>
              </a:rPr>
              <a:t>0.05</a:t>
            </a:r>
          </a:p>
        </p:txBody>
      </p:sp>
      <p:sp>
        <p:nvSpPr>
          <p:cNvPr id="52272" name="Text Box 48"/>
          <p:cNvSpPr txBox="1">
            <a:spLocks noChangeArrowheads="1"/>
          </p:cNvSpPr>
          <p:nvPr/>
        </p:nvSpPr>
        <p:spPr bwMode="auto">
          <a:xfrm>
            <a:off x="6102350" y="4954588"/>
            <a:ext cx="1190625" cy="825500"/>
          </a:xfrm>
          <a:prstGeom prst="rect">
            <a:avLst/>
          </a:prstGeom>
          <a:noFill/>
          <a:ln w="9525">
            <a:noFill/>
            <a:miter lim="800000"/>
            <a:headEnd/>
            <a:tailEnd/>
          </a:ln>
        </p:spPr>
        <p:txBody>
          <a:bodyPr wrap="none">
            <a:spAutoFit/>
          </a:bodyPr>
          <a:lstStyle/>
          <a:p>
            <a:pPr algn="ctr"/>
            <a:r>
              <a:rPr lang="en-US" sz="1600" b="1">
                <a:solidFill>
                  <a:schemeClr val="folHlink"/>
                </a:solidFill>
              </a:rPr>
              <a:t>Choose</a:t>
            </a:r>
          </a:p>
          <a:p>
            <a:pPr algn="ctr"/>
            <a:r>
              <a:rPr lang="en-US" sz="1600" b="1">
                <a:solidFill>
                  <a:schemeClr val="folHlink"/>
                </a:solidFill>
              </a:rPr>
              <a:t>Immediate</a:t>
            </a:r>
          </a:p>
          <a:p>
            <a:pPr algn="ctr"/>
            <a:r>
              <a:rPr lang="en-US" sz="1600" b="1">
                <a:solidFill>
                  <a:schemeClr val="folHlink"/>
                </a:solidFill>
              </a:rPr>
              <a:t>Reward</a:t>
            </a:r>
          </a:p>
        </p:txBody>
      </p:sp>
      <p:sp>
        <p:nvSpPr>
          <p:cNvPr id="52273" name="Text Box 49"/>
          <p:cNvSpPr txBox="1">
            <a:spLocks noChangeArrowheads="1"/>
          </p:cNvSpPr>
          <p:nvPr/>
        </p:nvSpPr>
        <p:spPr bwMode="auto">
          <a:xfrm>
            <a:off x="7294563" y="4954588"/>
            <a:ext cx="962025" cy="825500"/>
          </a:xfrm>
          <a:prstGeom prst="rect">
            <a:avLst/>
          </a:prstGeom>
          <a:noFill/>
          <a:ln w="9525">
            <a:noFill/>
            <a:miter lim="800000"/>
            <a:headEnd/>
            <a:tailEnd/>
          </a:ln>
        </p:spPr>
        <p:txBody>
          <a:bodyPr wrap="none">
            <a:spAutoFit/>
          </a:bodyPr>
          <a:lstStyle/>
          <a:p>
            <a:pPr algn="ctr"/>
            <a:r>
              <a:rPr lang="en-US" sz="1600" b="1">
                <a:solidFill>
                  <a:schemeClr val="folHlink"/>
                </a:solidFill>
              </a:rPr>
              <a:t>Choose</a:t>
            </a:r>
          </a:p>
          <a:p>
            <a:pPr algn="ctr"/>
            <a:r>
              <a:rPr lang="en-US" sz="1600" b="1">
                <a:solidFill>
                  <a:schemeClr val="folHlink"/>
                </a:solidFill>
              </a:rPr>
              <a:t>Delayed</a:t>
            </a:r>
          </a:p>
          <a:p>
            <a:pPr algn="ctr"/>
            <a:r>
              <a:rPr lang="en-US" sz="1600" b="1">
                <a:solidFill>
                  <a:schemeClr val="folHlink"/>
                </a:solidFill>
              </a:rPr>
              <a:t>Reward</a:t>
            </a:r>
          </a:p>
        </p:txBody>
      </p:sp>
      <p:sp>
        <p:nvSpPr>
          <p:cNvPr id="52274" name="Text Box 50"/>
          <p:cNvSpPr txBox="1">
            <a:spLocks noChangeArrowheads="1"/>
          </p:cNvSpPr>
          <p:nvPr/>
        </p:nvSpPr>
        <p:spPr bwMode="auto">
          <a:xfrm>
            <a:off x="7821613" y="4343400"/>
            <a:ext cx="560387" cy="304800"/>
          </a:xfrm>
          <a:prstGeom prst="rect">
            <a:avLst/>
          </a:prstGeom>
          <a:noFill/>
          <a:ln w="9525">
            <a:noFill/>
            <a:miter lim="800000"/>
            <a:headEnd/>
            <a:tailEnd/>
          </a:ln>
        </p:spPr>
        <p:txBody>
          <a:bodyPr wrap="none">
            <a:spAutoFit/>
          </a:bodyPr>
          <a:lstStyle/>
          <a:p>
            <a:r>
              <a:rPr lang="en-US" sz="1400" b="1">
                <a:solidFill>
                  <a:srgbClr val="FF0000"/>
                </a:solidFill>
              </a:rPr>
              <a:t>DRS</a:t>
            </a:r>
            <a:endParaRPr lang="en-US" sz="1400" b="1">
              <a:solidFill>
                <a:srgbClr val="FF0000"/>
              </a:solidFill>
              <a:latin typeface="Times" charset="0"/>
            </a:endParaRPr>
          </a:p>
        </p:txBody>
      </p:sp>
      <p:sp>
        <p:nvSpPr>
          <p:cNvPr id="52275" name="Text Box 51"/>
          <p:cNvSpPr txBox="1">
            <a:spLocks noChangeArrowheads="1"/>
          </p:cNvSpPr>
          <p:nvPr/>
        </p:nvSpPr>
        <p:spPr bwMode="auto">
          <a:xfrm>
            <a:off x="7850819" y="3317875"/>
            <a:ext cx="1143000" cy="730250"/>
          </a:xfrm>
          <a:prstGeom prst="rect">
            <a:avLst/>
          </a:prstGeom>
          <a:noFill/>
          <a:ln w="9525">
            <a:noFill/>
            <a:miter lim="800000"/>
            <a:headEnd/>
            <a:tailEnd/>
          </a:ln>
        </p:spPr>
        <p:txBody>
          <a:bodyPr>
            <a:spAutoFit/>
          </a:bodyPr>
          <a:lstStyle/>
          <a:p>
            <a:r>
              <a:rPr lang="en-US" sz="1400" b="1">
                <a:solidFill>
                  <a:srgbClr val="6699FF"/>
                </a:solidFill>
              </a:rPr>
              <a:t>Fronto-parietal cortex</a:t>
            </a:r>
            <a:endParaRPr lang="en-US" sz="1400" b="1">
              <a:solidFill>
                <a:srgbClr val="6699FF"/>
              </a:solidFill>
              <a:latin typeface="Times" charset="0"/>
            </a:endParaRPr>
          </a:p>
        </p:txBody>
      </p:sp>
      <p:sp>
        <p:nvSpPr>
          <p:cNvPr id="52276" name="Rectangle 52"/>
          <p:cNvSpPr>
            <a:spLocks noChangeArrowheads="1"/>
          </p:cNvSpPr>
          <p:nvPr/>
        </p:nvSpPr>
        <p:spPr bwMode="auto">
          <a:xfrm>
            <a:off x="6672263" y="4295775"/>
            <a:ext cx="77787" cy="73025"/>
          </a:xfrm>
          <a:prstGeom prst="rect">
            <a:avLst/>
          </a:prstGeom>
          <a:solidFill>
            <a:srgbClr val="0000FF"/>
          </a:solidFill>
          <a:ln w="25400">
            <a:solidFill>
              <a:srgbClr val="0000FF"/>
            </a:solidFill>
            <a:miter lim="800000"/>
            <a:headEnd/>
            <a:tailEnd/>
          </a:ln>
        </p:spPr>
        <p:txBody>
          <a:bodyPr wrap="none" anchor="ctr"/>
          <a:lstStyle/>
          <a:p>
            <a:endParaRPr lang="en-US"/>
          </a:p>
        </p:txBody>
      </p:sp>
      <p:sp>
        <p:nvSpPr>
          <p:cNvPr id="52277" name="Rectangle 53"/>
          <p:cNvSpPr>
            <a:spLocks noChangeArrowheads="1"/>
          </p:cNvSpPr>
          <p:nvPr/>
        </p:nvSpPr>
        <p:spPr bwMode="auto">
          <a:xfrm>
            <a:off x="7735888" y="3651250"/>
            <a:ext cx="77787" cy="71438"/>
          </a:xfrm>
          <a:prstGeom prst="rect">
            <a:avLst/>
          </a:prstGeom>
          <a:solidFill>
            <a:srgbClr val="0000FF"/>
          </a:solidFill>
          <a:ln w="25400">
            <a:solidFill>
              <a:srgbClr val="0000FF"/>
            </a:solidFill>
            <a:miter lim="800000"/>
            <a:headEnd/>
            <a:tailEnd/>
          </a:ln>
        </p:spPr>
        <p:txBody>
          <a:bodyPr wrap="none" anchor="ctr"/>
          <a:lstStyle/>
          <a:p>
            <a:endParaRPr lang="en-US"/>
          </a:p>
        </p:txBody>
      </p:sp>
      <p:sp>
        <p:nvSpPr>
          <p:cNvPr id="52278" name="Rectangle 54"/>
          <p:cNvSpPr>
            <a:spLocks noChangeArrowheads="1"/>
          </p:cNvSpPr>
          <p:nvPr/>
        </p:nvSpPr>
        <p:spPr bwMode="auto">
          <a:xfrm>
            <a:off x="7735888" y="4311650"/>
            <a:ext cx="77787" cy="71438"/>
          </a:xfrm>
          <a:prstGeom prst="rect">
            <a:avLst/>
          </a:prstGeom>
          <a:solidFill>
            <a:srgbClr val="FF0000"/>
          </a:solidFill>
          <a:ln w="25400">
            <a:solidFill>
              <a:srgbClr val="FF0000"/>
            </a:solidFill>
            <a:miter lim="800000"/>
            <a:headEnd/>
            <a:tailEnd/>
          </a:ln>
        </p:spPr>
        <p:txBody>
          <a:bodyPr wrap="none" anchor="ctr"/>
          <a:lstStyle/>
          <a:p>
            <a:endParaRPr lang="en-US">
              <a:solidFill>
                <a:srgbClr val="FF0000"/>
              </a:solidFill>
            </a:endParaRPr>
          </a:p>
        </p:txBody>
      </p:sp>
      <p:sp>
        <p:nvSpPr>
          <p:cNvPr id="52279" name="Rectangle 55"/>
          <p:cNvSpPr>
            <a:spLocks noChangeArrowheads="1"/>
          </p:cNvSpPr>
          <p:nvPr/>
        </p:nvSpPr>
        <p:spPr bwMode="auto">
          <a:xfrm>
            <a:off x="6659563" y="4006850"/>
            <a:ext cx="76200" cy="71438"/>
          </a:xfrm>
          <a:prstGeom prst="rect">
            <a:avLst/>
          </a:prstGeom>
          <a:solidFill>
            <a:srgbClr val="FF0000"/>
          </a:solidFill>
          <a:ln w="25400">
            <a:solidFill>
              <a:srgbClr val="FF0000"/>
            </a:solidFill>
            <a:miter lim="800000"/>
            <a:headEnd/>
            <a:tailEnd/>
          </a:ln>
        </p:spPr>
        <p:txBody>
          <a:bodyPr wrap="none" anchor="ctr"/>
          <a:lstStyle/>
          <a:p>
            <a:endParaRPr lang="en-US"/>
          </a:p>
        </p:txBody>
      </p:sp>
      <p:sp>
        <p:nvSpPr>
          <p:cNvPr id="52280" name="Line 56"/>
          <p:cNvSpPr>
            <a:spLocks noChangeShapeType="1"/>
          </p:cNvSpPr>
          <p:nvPr/>
        </p:nvSpPr>
        <p:spPr bwMode="auto">
          <a:xfrm>
            <a:off x="7742238" y="3984625"/>
            <a:ext cx="63500" cy="3175"/>
          </a:xfrm>
          <a:prstGeom prst="line">
            <a:avLst/>
          </a:prstGeom>
          <a:noFill/>
          <a:ln w="28575">
            <a:solidFill>
              <a:srgbClr val="0000D4"/>
            </a:solidFill>
            <a:round/>
            <a:headEnd/>
            <a:tailEnd/>
          </a:ln>
        </p:spPr>
        <p:txBody>
          <a:bodyPr/>
          <a:lstStyle/>
          <a:p>
            <a:endParaRPr lang="en-US"/>
          </a:p>
        </p:txBody>
      </p:sp>
      <p:sp>
        <p:nvSpPr>
          <p:cNvPr id="52281" name="Line 57"/>
          <p:cNvSpPr>
            <a:spLocks noChangeShapeType="1"/>
          </p:cNvSpPr>
          <p:nvPr/>
        </p:nvSpPr>
        <p:spPr bwMode="auto">
          <a:xfrm>
            <a:off x="7742238" y="4114800"/>
            <a:ext cx="63500" cy="3175"/>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82" name="Line 58"/>
          <p:cNvSpPr>
            <a:spLocks noChangeShapeType="1"/>
          </p:cNvSpPr>
          <p:nvPr/>
        </p:nvSpPr>
        <p:spPr bwMode="auto">
          <a:xfrm>
            <a:off x="7742238" y="4600575"/>
            <a:ext cx="63500" cy="3175"/>
          </a:xfrm>
          <a:prstGeom prst="line">
            <a:avLst/>
          </a:prstGeom>
          <a:noFill/>
          <a:ln w="28575">
            <a:solidFill>
              <a:srgbClr val="FF0000"/>
            </a:solidFill>
            <a:round/>
            <a:headEnd/>
            <a:tailEnd/>
          </a:ln>
        </p:spPr>
        <p:txBody>
          <a:bodyPr/>
          <a:lstStyle/>
          <a:p>
            <a:endParaRPr lang="en-US">
              <a:solidFill>
                <a:srgbClr val="FF0000"/>
              </a:solidFill>
            </a:endParaRPr>
          </a:p>
        </p:txBody>
      </p:sp>
      <p:sp>
        <p:nvSpPr>
          <p:cNvPr id="52283" name="Line 59"/>
          <p:cNvSpPr>
            <a:spLocks noChangeShapeType="1"/>
          </p:cNvSpPr>
          <p:nvPr/>
        </p:nvSpPr>
        <p:spPr bwMode="auto">
          <a:xfrm>
            <a:off x="6665913" y="3854450"/>
            <a:ext cx="63500" cy="1588"/>
          </a:xfrm>
          <a:prstGeom prst="line">
            <a:avLst/>
          </a:prstGeom>
          <a:noFill/>
          <a:ln w="28575">
            <a:solidFill>
              <a:srgbClr val="FF0000"/>
            </a:solidFill>
            <a:round/>
            <a:headEnd/>
            <a:tailEnd/>
          </a:ln>
        </p:spPr>
        <p:txBody>
          <a:bodyPr/>
          <a:lstStyle/>
          <a:p>
            <a:endParaRPr lang="en-US"/>
          </a:p>
        </p:txBody>
      </p:sp>
      <p:sp>
        <p:nvSpPr>
          <p:cNvPr id="52284" name="Line 60"/>
          <p:cNvSpPr>
            <a:spLocks noChangeShapeType="1"/>
          </p:cNvSpPr>
          <p:nvPr/>
        </p:nvSpPr>
        <p:spPr bwMode="auto">
          <a:xfrm>
            <a:off x="6662738" y="4100513"/>
            <a:ext cx="63500" cy="3175"/>
          </a:xfrm>
          <a:prstGeom prst="line">
            <a:avLst/>
          </a:prstGeom>
          <a:noFill/>
          <a:ln w="28575">
            <a:solidFill>
              <a:srgbClr val="0000FF"/>
            </a:solidFill>
            <a:round/>
            <a:headEnd/>
            <a:tailEnd/>
          </a:ln>
        </p:spPr>
        <p:txBody>
          <a:bodyPr/>
          <a:lstStyle/>
          <a:p>
            <a:endParaRPr lang="en-US"/>
          </a:p>
        </p:txBody>
      </p:sp>
      <p:sp>
        <p:nvSpPr>
          <p:cNvPr id="52285" name="Line 61"/>
          <p:cNvSpPr>
            <a:spLocks noChangeShapeType="1"/>
          </p:cNvSpPr>
          <p:nvPr/>
        </p:nvSpPr>
        <p:spPr bwMode="auto">
          <a:xfrm>
            <a:off x="6662738" y="4572000"/>
            <a:ext cx="63500" cy="3175"/>
          </a:xfrm>
          <a:prstGeom prst="line">
            <a:avLst/>
          </a:prstGeom>
          <a:noFill/>
          <a:ln w="28575">
            <a:solidFill>
              <a:srgbClr val="0000FF"/>
            </a:solidFill>
            <a:round/>
            <a:headEnd/>
            <a:tailEnd/>
          </a:ln>
        </p:spPr>
        <p:txBody>
          <a:bodyPr/>
          <a:lstStyle/>
          <a:p>
            <a:endParaRPr lang="en-US"/>
          </a:p>
        </p:txBody>
      </p:sp>
      <p:sp>
        <p:nvSpPr>
          <p:cNvPr id="52286" name="Text Box 62"/>
          <p:cNvSpPr txBox="1">
            <a:spLocks noChangeArrowheads="1"/>
          </p:cNvSpPr>
          <p:nvPr/>
        </p:nvSpPr>
        <p:spPr bwMode="auto">
          <a:xfrm rot="-5400000">
            <a:off x="4830762" y="3792538"/>
            <a:ext cx="1495425" cy="336550"/>
          </a:xfrm>
          <a:prstGeom prst="rect">
            <a:avLst/>
          </a:prstGeom>
          <a:noFill/>
          <a:ln w="9525">
            <a:noFill/>
            <a:miter lim="800000"/>
            <a:headEnd/>
            <a:tailEnd/>
          </a:ln>
        </p:spPr>
        <p:txBody>
          <a:bodyPr wrap="none">
            <a:spAutoFit/>
          </a:bodyPr>
          <a:lstStyle/>
          <a:p>
            <a:pPr eaLnBrk="1" hangingPunct="1"/>
            <a:r>
              <a:rPr lang="en-US" sz="1600" b="1">
                <a:solidFill>
                  <a:schemeClr val="folHlink"/>
                </a:solidFill>
              </a:rPr>
              <a:t>Brain Activity</a:t>
            </a:r>
          </a:p>
        </p:txBody>
      </p:sp>
      <p:sp>
        <p:nvSpPr>
          <p:cNvPr id="52287" name="Rectangle 63"/>
          <p:cNvSpPr>
            <a:spLocks noChangeArrowheads="1"/>
          </p:cNvSpPr>
          <p:nvPr/>
        </p:nvSpPr>
        <p:spPr bwMode="auto">
          <a:xfrm>
            <a:off x="304800" y="457200"/>
            <a:ext cx="8686800" cy="2267287"/>
          </a:xfrm>
          <a:prstGeom prst="rect">
            <a:avLst/>
          </a:prstGeom>
          <a:noFill/>
          <a:ln w="12700">
            <a:noFill/>
            <a:miter lim="800000"/>
            <a:headEnd/>
            <a:tailEnd/>
          </a:ln>
        </p:spPr>
        <p:txBody>
          <a:bodyPr lIns="63500" tIns="25400" rIns="63500" bIns="25400">
            <a:spAutoFit/>
          </a:bodyPr>
          <a:lstStyle/>
          <a:p>
            <a:pPr algn="ctr" eaLnBrk="1" hangingPunct="1"/>
            <a:r>
              <a:rPr lang="en-US" sz="2800" dirty="0">
                <a:solidFill>
                  <a:schemeClr val="tx2"/>
                </a:solidFill>
                <a:latin typeface="Arial" charset="0"/>
                <a:cs typeface="Arial" charset="0"/>
              </a:rPr>
              <a:t>Brain activity in the </a:t>
            </a:r>
            <a:r>
              <a:rPr lang="en-US" sz="2800" dirty="0" err="1">
                <a:solidFill>
                  <a:schemeClr val="tx2"/>
                </a:solidFill>
                <a:latin typeface="Arial" charset="0"/>
                <a:cs typeface="Arial" charset="0"/>
              </a:rPr>
              <a:t>frontoparietal</a:t>
            </a:r>
            <a:r>
              <a:rPr lang="en-US" sz="2800" dirty="0">
                <a:solidFill>
                  <a:schemeClr val="tx2"/>
                </a:solidFill>
                <a:latin typeface="Arial" charset="0"/>
                <a:cs typeface="Arial" charset="0"/>
              </a:rPr>
              <a:t> system and </a:t>
            </a:r>
            <a:r>
              <a:rPr lang="en-US" sz="2800" dirty="0" smtClean="0">
                <a:solidFill>
                  <a:schemeClr val="tx2"/>
                </a:solidFill>
                <a:latin typeface="Arial" charset="0"/>
                <a:cs typeface="Arial" charset="0"/>
              </a:rPr>
              <a:t>dopamine </a:t>
            </a:r>
            <a:r>
              <a:rPr lang="en-US" sz="2800" dirty="0">
                <a:solidFill>
                  <a:schemeClr val="tx2"/>
                </a:solidFill>
                <a:latin typeface="Arial" charset="0"/>
                <a:cs typeface="Arial" charset="0"/>
              </a:rPr>
              <a:t>reward system predict behavior</a:t>
            </a:r>
            <a:br>
              <a:rPr lang="en-US" sz="2800" dirty="0">
                <a:solidFill>
                  <a:schemeClr val="tx2"/>
                </a:solidFill>
                <a:latin typeface="Arial" charset="0"/>
                <a:cs typeface="Arial" charset="0"/>
              </a:rPr>
            </a:br>
            <a:r>
              <a:rPr lang="en-US" sz="3200" dirty="0">
                <a:solidFill>
                  <a:schemeClr val="tx2"/>
                </a:solidFill>
                <a:latin typeface="Arial" charset="0"/>
                <a:cs typeface="Arial" charset="0"/>
              </a:rPr>
              <a:t/>
            </a:r>
            <a:br>
              <a:rPr lang="en-US" sz="3200" dirty="0">
                <a:solidFill>
                  <a:schemeClr val="tx2"/>
                </a:solidFill>
                <a:latin typeface="Arial" charset="0"/>
                <a:cs typeface="Arial" charset="0"/>
              </a:rPr>
            </a:br>
            <a:r>
              <a:rPr lang="en-US" dirty="0">
                <a:solidFill>
                  <a:schemeClr val="tx2"/>
                </a:solidFill>
                <a:latin typeface="Arial" charset="0"/>
                <a:cs typeface="Arial" charset="0"/>
              </a:rPr>
              <a:t>(Data for choices with an immediate option.)</a:t>
            </a:r>
            <a:r>
              <a:rPr lang="en-US" sz="3200" dirty="0">
                <a:solidFill>
                  <a:schemeClr val="tx2"/>
                </a:solidFill>
                <a:latin typeface="Arial" charset="0"/>
              </a:rPr>
              <a:t/>
            </a:r>
            <a:br>
              <a:rPr lang="en-US" sz="3200" dirty="0">
                <a:solidFill>
                  <a:schemeClr val="tx2"/>
                </a:solidFill>
                <a:latin typeface="Arial" charset="0"/>
              </a:rPr>
            </a:br>
            <a:endParaRPr lang="en-US" sz="3200" dirty="0">
              <a:solidFill>
                <a:schemeClr val="tx2"/>
              </a:solidFill>
              <a:latin typeface="Arial" charset="0"/>
            </a:endParaRPr>
          </a:p>
        </p:txBody>
      </p:sp>
      <p:sp>
        <p:nvSpPr>
          <p:cNvPr id="52229" name="Line 5"/>
          <p:cNvSpPr>
            <a:spLocks noChangeShapeType="1"/>
          </p:cNvSpPr>
          <p:nvPr/>
        </p:nvSpPr>
        <p:spPr bwMode="auto">
          <a:xfrm flipV="1">
            <a:off x="6699250" y="4098925"/>
            <a:ext cx="0" cy="231775"/>
          </a:xfrm>
          <a:prstGeom prst="line">
            <a:avLst/>
          </a:prstGeom>
          <a:noFill/>
          <a:ln w="28575">
            <a:solidFill>
              <a:srgbClr val="0000D4"/>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533400" y="152400"/>
            <a:ext cx="8305800" cy="946150"/>
          </a:xfrm>
          <a:prstGeom prst="rect">
            <a:avLst/>
          </a:prstGeom>
          <a:noFill/>
          <a:ln w="9525">
            <a:noFill/>
            <a:miter lim="800000"/>
            <a:headEnd/>
            <a:tailEnd/>
          </a:ln>
        </p:spPr>
        <p:txBody>
          <a:bodyPr>
            <a:spAutoFit/>
          </a:bodyPr>
          <a:lstStyle/>
          <a:p>
            <a:pPr algn="ctr">
              <a:buFont typeface="Symbol" charset="2"/>
              <a:buNone/>
            </a:pPr>
            <a:r>
              <a:rPr lang="en-US" sz="2800">
                <a:latin typeface="Arial" charset="0"/>
              </a:rPr>
              <a:t>McClure, Ericson, Laibson, Loewenstein, Cohen</a:t>
            </a:r>
          </a:p>
          <a:p>
            <a:pPr algn="ctr">
              <a:buFont typeface="Symbol" charset="2"/>
              <a:buNone/>
            </a:pPr>
            <a:r>
              <a:rPr lang="en-US" sz="2800">
                <a:latin typeface="Arial" charset="0"/>
              </a:rPr>
              <a:t>(2007)</a:t>
            </a:r>
          </a:p>
        </p:txBody>
      </p:sp>
      <p:grpSp>
        <p:nvGrpSpPr>
          <p:cNvPr id="53251" name="Group 3"/>
          <p:cNvGrpSpPr>
            <a:grpSpLocks/>
          </p:cNvGrpSpPr>
          <p:nvPr/>
        </p:nvGrpSpPr>
        <p:grpSpPr bwMode="auto">
          <a:xfrm>
            <a:off x="304800" y="1905000"/>
            <a:ext cx="8736013" cy="3048000"/>
            <a:chOff x="192" y="1536"/>
            <a:chExt cx="5503" cy="1920"/>
          </a:xfrm>
        </p:grpSpPr>
        <p:sp>
          <p:nvSpPr>
            <p:cNvPr id="53252" name="Text Box 4"/>
            <p:cNvSpPr txBox="1">
              <a:spLocks noChangeArrowheads="1"/>
            </p:cNvSpPr>
            <p:nvPr/>
          </p:nvSpPr>
          <p:spPr bwMode="auto">
            <a:xfrm>
              <a:off x="393" y="1536"/>
              <a:ext cx="5138" cy="288"/>
            </a:xfrm>
            <a:prstGeom prst="rect">
              <a:avLst/>
            </a:prstGeom>
            <a:noFill/>
            <a:ln w="9525">
              <a:noFill/>
              <a:miter lim="800000"/>
              <a:headEnd/>
              <a:tailEnd/>
            </a:ln>
          </p:spPr>
          <p:txBody>
            <a:bodyPr wrap="none">
              <a:spAutoFit/>
            </a:bodyPr>
            <a:lstStyle/>
            <a:p>
              <a:pPr algn="ctr"/>
              <a:r>
                <a:rPr lang="en-US">
                  <a:latin typeface="Verdana" pitchFamily="34" charset="0"/>
                </a:rPr>
                <a:t>Subjects water deprived for 3hr prior to experiment</a:t>
              </a:r>
            </a:p>
          </p:txBody>
        </p:sp>
        <p:grpSp>
          <p:nvGrpSpPr>
            <p:cNvPr id="53253" name="Group 5"/>
            <p:cNvGrpSpPr>
              <a:grpSpLocks/>
            </p:cNvGrpSpPr>
            <p:nvPr/>
          </p:nvGrpSpPr>
          <p:grpSpPr bwMode="auto">
            <a:xfrm>
              <a:off x="192" y="2016"/>
              <a:ext cx="5503" cy="1440"/>
              <a:chOff x="624" y="912"/>
              <a:chExt cx="5503" cy="1440"/>
            </a:xfrm>
          </p:grpSpPr>
          <p:pic>
            <p:nvPicPr>
              <p:cNvPr id="53255" name="Picture 6"/>
              <p:cNvPicPr>
                <a:picLocks noChangeAspect="1" noChangeArrowheads="1"/>
              </p:cNvPicPr>
              <p:nvPr/>
            </p:nvPicPr>
            <p:blipFill>
              <a:blip r:embed="rId3"/>
              <a:srcRect l="5641" t="8693" r="36066" b="78714"/>
              <a:stretch>
                <a:fillRect/>
              </a:stretch>
            </p:blipFill>
            <p:spPr bwMode="auto">
              <a:xfrm>
                <a:off x="624" y="912"/>
                <a:ext cx="4464" cy="1248"/>
              </a:xfrm>
              <a:prstGeom prst="rect">
                <a:avLst/>
              </a:prstGeom>
              <a:noFill/>
              <a:ln w="9525">
                <a:noFill/>
                <a:miter lim="800000"/>
                <a:headEnd/>
                <a:tailEnd/>
              </a:ln>
            </p:spPr>
          </p:pic>
          <p:sp>
            <p:nvSpPr>
              <p:cNvPr id="53256" name="Text Box 7"/>
              <p:cNvSpPr txBox="1">
                <a:spLocks noChangeArrowheads="1"/>
              </p:cNvSpPr>
              <p:nvPr/>
            </p:nvSpPr>
            <p:spPr bwMode="auto">
              <a:xfrm>
                <a:off x="3067" y="2064"/>
                <a:ext cx="3060" cy="288"/>
              </a:xfrm>
              <a:prstGeom prst="rect">
                <a:avLst/>
              </a:prstGeom>
              <a:noFill/>
              <a:ln w="9525">
                <a:noFill/>
                <a:miter lim="800000"/>
                <a:headEnd/>
                <a:tailEnd/>
              </a:ln>
            </p:spPr>
            <p:txBody>
              <a:bodyPr wrap="none">
                <a:spAutoFit/>
              </a:bodyPr>
              <a:lstStyle/>
              <a:p>
                <a:r>
                  <a:rPr lang="en-US">
                    <a:latin typeface="Verdana" pitchFamily="34" charset="0"/>
                  </a:rPr>
                  <a:t>(a subject scheduled for 6:00)</a:t>
                </a:r>
              </a:p>
            </p:txBody>
          </p:sp>
        </p:grpSp>
        <p:sp>
          <p:nvSpPr>
            <p:cNvPr id="53254" name="Line 8"/>
            <p:cNvSpPr>
              <a:spLocks noChangeShapeType="1"/>
            </p:cNvSpPr>
            <p:nvPr/>
          </p:nvSpPr>
          <p:spPr bwMode="auto">
            <a:xfrm>
              <a:off x="768" y="2208"/>
              <a:ext cx="3936" cy="0"/>
            </a:xfrm>
            <a:prstGeom prst="line">
              <a:avLst/>
            </a:prstGeom>
            <a:noFill/>
            <a:ln w="190500">
              <a:solidFill>
                <a:schemeClr val="accent1"/>
              </a:solidFill>
              <a:round/>
              <a:headEnd/>
              <a:tailEnd/>
            </a:ln>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b="1" dirty="0" smtClean="0">
                <a:solidFill>
                  <a:srgbClr val="0000FF"/>
                </a:solidFill>
              </a:rPr>
              <a:t>I. Biosocial science: definition.</a:t>
            </a:r>
            <a:endParaRPr lang="en-US" dirty="0" smtClean="0">
              <a:solidFill>
                <a:srgbClr val="0000FF"/>
              </a:solidFill>
            </a:endParaRPr>
          </a:p>
        </p:txBody>
      </p:sp>
      <p:sp>
        <p:nvSpPr>
          <p:cNvPr id="9219" name="Rectangle 3"/>
          <p:cNvSpPr>
            <a:spLocks noGrp="1" noChangeArrowheads="1"/>
          </p:cNvSpPr>
          <p:nvPr>
            <p:ph type="body" idx="1"/>
          </p:nvPr>
        </p:nvSpPr>
        <p:spPr/>
        <p:txBody>
          <a:bodyPr/>
          <a:lstStyle/>
          <a:p>
            <a:pPr marL="457200" indent="-457200" eaLnBrk="1" hangingPunct="1">
              <a:lnSpc>
                <a:spcPct val="90000"/>
              </a:lnSpc>
              <a:buFontTx/>
              <a:buNone/>
            </a:pPr>
            <a:r>
              <a:rPr lang="en-US" dirty="0" smtClean="0"/>
              <a:t>Definition:  Biosocial science is the study of the </a:t>
            </a:r>
            <a:r>
              <a:rPr lang="en-US" i="1" dirty="0" smtClean="0"/>
              <a:t>biological </a:t>
            </a:r>
            <a:r>
              <a:rPr lang="en-US" i="1" dirty="0" err="1" smtClean="0"/>
              <a:t>microfoundations</a:t>
            </a:r>
            <a:r>
              <a:rPr lang="en-US" dirty="0" smtClean="0"/>
              <a:t> of </a:t>
            </a:r>
            <a:r>
              <a:rPr lang="en-US" i="1" dirty="0" smtClean="0"/>
              <a:t>economic cognition </a:t>
            </a:r>
            <a:r>
              <a:rPr lang="en-US" dirty="0" smtClean="0"/>
              <a:t>and economic behavior. </a:t>
            </a:r>
          </a:p>
          <a:p>
            <a:pPr marL="457200" indent="-457200" eaLnBrk="1" hangingPunct="1">
              <a:lnSpc>
                <a:spcPct val="90000"/>
              </a:lnSpc>
              <a:buFontTx/>
              <a:buNone/>
            </a:pPr>
            <a:r>
              <a:rPr lang="en-US" dirty="0" smtClean="0"/>
              <a:t> </a:t>
            </a:r>
          </a:p>
          <a:p>
            <a:pPr marL="457200" indent="-457200" eaLnBrk="1" hangingPunct="1">
              <a:lnSpc>
                <a:spcPct val="90000"/>
              </a:lnSpc>
            </a:pPr>
            <a:r>
              <a:rPr lang="en-US" i="1" dirty="0" smtClean="0"/>
              <a:t>Biological </a:t>
            </a:r>
            <a:r>
              <a:rPr lang="en-US" i="1" dirty="0" err="1" smtClean="0"/>
              <a:t>microfoundations</a:t>
            </a:r>
            <a:r>
              <a:rPr lang="en-US" dirty="0" smtClean="0"/>
              <a:t> are neurochemical mechanisms and pathways, like brain systems, neurons, neurotransmitters, genetics, and </a:t>
            </a:r>
            <a:r>
              <a:rPr lang="en-US" dirty="0" err="1" smtClean="0"/>
              <a:t>epigentics</a:t>
            </a:r>
            <a:r>
              <a:rPr lang="en-US" dirty="0" smtClean="0"/>
              <a:t>.</a:t>
            </a:r>
          </a:p>
          <a:p>
            <a:pPr marL="457200" indent="-457200" eaLnBrk="1" hangingPunct="1">
              <a:lnSpc>
                <a:spcPct val="90000"/>
              </a:lnSpc>
            </a:pPr>
            <a:r>
              <a:rPr lang="en-US" i="1" dirty="0" smtClean="0"/>
              <a:t>Economic cognition</a:t>
            </a:r>
            <a:r>
              <a:rPr lang="en-US" dirty="0" smtClean="0"/>
              <a:t> is cognitive activity that is associated with economic perceptions, beliefs and decisions, including mental representations, emotions, expectations, learning, memory, preferences, and decision-making.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381000" y="3429000"/>
            <a:ext cx="2038350" cy="1528763"/>
          </a:xfrm>
          <a:prstGeom prst="rect">
            <a:avLst/>
          </a:prstGeom>
          <a:noFill/>
          <a:ln w="9525">
            <a:noFill/>
            <a:miter lim="800000"/>
            <a:headEnd/>
            <a:tailEnd/>
          </a:ln>
        </p:spPr>
      </p:pic>
      <p:pic>
        <p:nvPicPr>
          <p:cNvPr id="54275" name="Picture 3"/>
          <p:cNvPicPr>
            <a:picLocks noChangeAspect="1" noChangeArrowheads="1"/>
          </p:cNvPicPr>
          <p:nvPr/>
        </p:nvPicPr>
        <p:blipFill>
          <a:blip r:embed="rId4"/>
          <a:srcRect/>
          <a:stretch>
            <a:fillRect/>
          </a:stretch>
        </p:blipFill>
        <p:spPr bwMode="auto">
          <a:xfrm>
            <a:off x="2525713" y="3425825"/>
            <a:ext cx="2028825" cy="1520825"/>
          </a:xfrm>
          <a:prstGeom prst="rect">
            <a:avLst/>
          </a:prstGeom>
          <a:noFill/>
          <a:ln w="9525">
            <a:noFill/>
            <a:miter lim="800000"/>
            <a:headEnd/>
            <a:tailEnd/>
          </a:ln>
        </p:spPr>
      </p:pic>
      <p:pic>
        <p:nvPicPr>
          <p:cNvPr id="54276" name="Picture 4"/>
          <p:cNvPicPr>
            <a:picLocks noChangeAspect="1" noChangeArrowheads="1"/>
          </p:cNvPicPr>
          <p:nvPr/>
        </p:nvPicPr>
        <p:blipFill>
          <a:blip r:embed="rId5"/>
          <a:srcRect/>
          <a:stretch>
            <a:fillRect/>
          </a:stretch>
        </p:blipFill>
        <p:spPr bwMode="auto">
          <a:xfrm>
            <a:off x="4624388" y="3425825"/>
            <a:ext cx="2028825" cy="1520825"/>
          </a:xfrm>
          <a:prstGeom prst="rect">
            <a:avLst/>
          </a:prstGeom>
          <a:noFill/>
          <a:ln w="9525">
            <a:noFill/>
            <a:miter lim="800000"/>
            <a:headEnd/>
            <a:tailEnd/>
          </a:ln>
        </p:spPr>
      </p:pic>
      <p:pic>
        <p:nvPicPr>
          <p:cNvPr id="54277" name="Picture 5"/>
          <p:cNvPicPr>
            <a:picLocks noChangeAspect="1" noChangeArrowheads="1"/>
          </p:cNvPicPr>
          <p:nvPr/>
        </p:nvPicPr>
        <p:blipFill>
          <a:blip r:embed="rId6"/>
          <a:srcRect/>
          <a:stretch>
            <a:fillRect/>
          </a:stretch>
        </p:blipFill>
        <p:spPr bwMode="auto">
          <a:xfrm>
            <a:off x="6735763" y="3425825"/>
            <a:ext cx="2028825" cy="1520825"/>
          </a:xfrm>
          <a:prstGeom prst="rect">
            <a:avLst/>
          </a:prstGeom>
          <a:noFill/>
          <a:ln w="9525">
            <a:noFill/>
            <a:miter lim="800000"/>
            <a:headEnd/>
            <a:tailEnd/>
          </a:ln>
        </p:spPr>
      </p:pic>
      <p:sp>
        <p:nvSpPr>
          <p:cNvPr id="54278" name="Text Box 6"/>
          <p:cNvSpPr txBox="1">
            <a:spLocks noChangeArrowheads="1"/>
          </p:cNvSpPr>
          <p:nvPr/>
        </p:nvSpPr>
        <p:spPr bwMode="auto">
          <a:xfrm>
            <a:off x="708025" y="4926013"/>
            <a:ext cx="1441450" cy="279400"/>
          </a:xfrm>
          <a:prstGeom prst="rect">
            <a:avLst/>
          </a:prstGeom>
          <a:noFill/>
          <a:ln w="9525">
            <a:noFill/>
            <a:miter lim="800000"/>
            <a:headEnd/>
            <a:tailEnd/>
          </a:ln>
        </p:spPr>
        <p:txBody>
          <a:bodyPr wrap="none">
            <a:spAutoFit/>
          </a:bodyPr>
          <a:lstStyle/>
          <a:p>
            <a:pPr algn="ctr"/>
            <a:r>
              <a:rPr lang="en-US" sz="1200">
                <a:latin typeface="Verdana" pitchFamily="34" charset="0"/>
                <a:ea typeface="ＭＳ Ｐゴシック" charset="-128"/>
              </a:rPr>
              <a:t>Free (10s max.)</a:t>
            </a:r>
          </a:p>
        </p:txBody>
      </p:sp>
      <p:sp>
        <p:nvSpPr>
          <p:cNvPr id="54279" name="Text Box 7"/>
          <p:cNvSpPr txBox="1">
            <a:spLocks noChangeArrowheads="1"/>
          </p:cNvSpPr>
          <p:nvPr/>
        </p:nvSpPr>
        <p:spPr bwMode="auto">
          <a:xfrm>
            <a:off x="3354388" y="4926013"/>
            <a:ext cx="374650" cy="279400"/>
          </a:xfrm>
          <a:prstGeom prst="rect">
            <a:avLst/>
          </a:prstGeom>
          <a:noFill/>
          <a:ln w="9525">
            <a:noFill/>
            <a:miter lim="800000"/>
            <a:headEnd/>
            <a:tailEnd/>
          </a:ln>
        </p:spPr>
        <p:txBody>
          <a:bodyPr wrap="none">
            <a:spAutoFit/>
          </a:bodyPr>
          <a:lstStyle/>
          <a:p>
            <a:pPr algn="ctr"/>
            <a:r>
              <a:rPr lang="en-US" sz="1200">
                <a:latin typeface="Verdana" pitchFamily="34" charset="0"/>
                <a:ea typeface="ＭＳ Ｐゴシック" charset="-128"/>
              </a:rPr>
              <a:t>2s</a:t>
            </a:r>
          </a:p>
        </p:txBody>
      </p:sp>
      <p:sp>
        <p:nvSpPr>
          <p:cNvPr id="54280" name="Text Box 8"/>
          <p:cNvSpPr txBox="1">
            <a:spLocks noChangeArrowheads="1"/>
          </p:cNvSpPr>
          <p:nvPr/>
        </p:nvSpPr>
        <p:spPr bwMode="auto">
          <a:xfrm>
            <a:off x="7051675" y="4926013"/>
            <a:ext cx="14287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Free (1.5s Max)</a:t>
            </a:r>
          </a:p>
        </p:txBody>
      </p:sp>
      <p:cxnSp>
        <p:nvCxnSpPr>
          <p:cNvPr id="54281" name="AutoShape 9"/>
          <p:cNvCxnSpPr>
            <a:cxnSpLocks noChangeShapeType="1"/>
            <a:stCxn id="54278" idx="2"/>
            <a:endCxn id="54279" idx="2"/>
          </p:cNvCxnSpPr>
          <p:nvPr/>
        </p:nvCxnSpPr>
        <p:spPr bwMode="auto">
          <a:xfrm rot="16200000" flipH="1">
            <a:off x="2484438" y="4149725"/>
            <a:ext cx="1587" cy="2112963"/>
          </a:xfrm>
          <a:prstGeom prst="bentConnector3">
            <a:avLst>
              <a:gd name="adj1" fmla="val 14400005"/>
            </a:avLst>
          </a:prstGeom>
          <a:noFill/>
          <a:ln w="9525">
            <a:solidFill>
              <a:schemeClr val="tx1"/>
            </a:solidFill>
            <a:prstDash val="dash"/>
            <a:miter lim="800000"/>
            <a:headEnd/>
            <a:tailEnd/>
          </a:ln>
        </p:spPr>
      </p:cxnSp>
      <p:sp>
        <p:nvSpPr>
          <p:cNvPr id="54282" name="Text Box 10"/>
          <p:cNvSpPr txBox="1">
            <a:spLocks noChangeArrowheads="1"/>
          </p:cNvSpPr>
          <p:nvPr/>
        </p:nvSpPr>
        <p:spPr bwMode="auto">
          <a:xfrm>
            <a:off x="4905375" y="4927600"/>
            <a:ext cx="1568450" cy="279400"/>
          </a:xfrm>
          <a:prstGeom prst="rect">
            <a:avLst/>
          </a:prstGeom>
          <a:noFill/>
          <a:ln w="9525">
            <a:noFill/>
            <a:miter lim="800000"/>
            <a:headEnd/>
            <a:tailEnd/>
          </a:ln>
        </p:spPr>
        <p:txBody>
          <a:bodyPr wrap="none">
            <a:spAutoFit/>
          </a:bodyPr>
          <a:lstStyle/>
          <a:p>
            <a:pPr algn="ctr"/>
            <a:r>
              <a:rPr lang="en-US" sz="1200">
                <a:latin typeface="Verdana" pitchFamily="34" charset="0"/>
                <a:ea typeface="ＭＳ Ｐゴシック" charset="-128"/>
              </a:rPr>
              <a:t>Variable Duration</a:t>
            </a:r>
          </a:p>
        </p:txBody>
      </p:sp>
      <p:cxnSp>
        <p:nvCxnSpPr>
          <p:cNvPr id="54283" name="AutoShape 11"/>
          <p:cNvCxnSpPr>
            <a:cxnSpLocks noChangeShapeType="1"/>
            <a:stCxn id="54279" idx="2"/>
            <a:endCxn id="54282" idx="2"/>
          </p:cNvCxnSpPr>
          <p:nvPr/>
        </p:nvCxnSpPr>
        <p:spPr bwMode="auto">
          <a:xfrm rot="16200000" flipH="1">
            <a:off x="4614863" y="4132263"/>
            <a:ext cx="1587" cy="2147887"/>
          </a:xfrm>
          <a:prstGeom prst="bentConnector3">
            <a:avLst>
              <a:gd name="adj1" fmla="val 14500005"/>
            </a:avLst>
          </a:prstGeom>
          <a:noFill/>
          <a:ln w="9525">
            <a:solidFill>
              <a:schemeClr val="tx1"/>
            </a:solidFill>
            <a:prstDash val="dash"/>
            <a:miter lim="800000"/>
            <a:headEnd/>
            <a:tailEnd/>
          </a:ln>
        </p:spPr>
      </p:cxnSp>
      <p:sp>
        <p:nvSpPr>
          <p:cNvPr id="54284" name="Text Box 12"/>
          <p:cNvSpPr txBox="1">
            <a:spLocks noChangeArrowheads="1"/>
          </p:cNvSpPr>
          <p:nvPr/>
        </p:nvSpPr>
        <p:spPr bwMode="auto">
          <a:xfrm>
            <a:off x="3455988" y="5437188"/>
            <a:ext cx="4762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15s</a:t>
            </a:r>
          </a:p>
        </p:txBody>
      </p:sp>
      <p:sp>
        <p:nvSpPr>
          <p:cNvPr id="54285" name="Text Box 13"/>
          <p:cNvSpPr txBox="1">
            <a:spLocks noChangeArrowheads="1"/>
          </p:cNvSpPr>
          <p:nvPr/>
        </p:nvSpPr>
        <p:spPr bwMode="auto">
          <a:xfrm>
            <a:off x="598488" y="3140075"/>
            <a:ext cx="1682750" cy="279400"/>
          </a:xfrm>
          <a:prstGeom prst="rect">
            <a:avLst/>
          </a:prstGeom>
          <a:noFill/>
          <a:ln w="9525">
            <a:noFill/>
            <a:miter lim="800000"/>
            <a:headEnd/>
            <a:tailEnd/>
          </a:ln>
        </p:spPr>
        <p:txBody>
          <a:bodyPr wrap="none">
            <a:spAutoFit/>
          </a:bodyPr>
          <a:lstStyle/>
          <a:p>
            <a:r>
              <a:rPr lang="en-US" sz="1200" b="1">
                <a:latin typeface="Verdana" pitchFamily="34" charset="0"/>
                <a:ea typeface="ＭＳ Ｐゴシック" charset="-128"/>
              </a:rPr>
              <a:t>(i)</a:t>
            </a:r>
            <a:r>
              <a:rPr lang="en-US" sz="1200">
                <a:latin typeface="Verdana" pitchFamily="34" charset="0"/>
                <a:ea typeface="ＭＳ Ｐゴシック" charset="-128"/>
              </a:rPr>
              <a:t> Decision Period</a:t>
            </a:r>
          </a:p>
        </p:txBody>
      </p:sp>
      <p:sp>
        <p:nvSpPr>
          <p:cNvPr id="54286" name="Text Box 14"/>
          <p:cNvSpPr txBox="1">
            <a:spLocks noChangeArrowheads="1"/>
          </p:cNvSpPr>
          <p:nvPr/>
        </p:nvSpPr>
        <p:spPr bwMode="auto">
          <a:xfrm>
            <a:off x="2716213" y="3140075"/>
            <a:ext cx="1474787" cy="274638"/>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a:t>
            </a:r>
            <a:r>
              <a:rPr lang="en-US" sz="1200">
                <a:latin typeface="Verdana" pitchFamily="34" charset="0"/>
                <a:ea typeface="ＭＳ Ｐゴシック" charset="-128"/>
              </a:rPr>
              <a:t> Choice Made</a:t>
            </a:r>
          </a:p>
        </p:txBody>
      </p:sp>
      <p:sp>
        <p:nvSpPr>
          <p:cNvPr id="54287" name="Text Box 15"/>
          <p:cNvSpPr txBox="1">
            <a:spLocks noChangeArrowheads="1"/>
          </p:cNvSpPr>
          <p:nvPr/>
        </p:nvSpPr>
        <p:spPr bwMode="auto">
          <a:xfrm>
            <a:off x="5029200" y="3140075"/>
            <a:ext cx="1011238" cy="274638"/>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(iii)</a:t>
            </a:r>
            <a:r>
              <a:rPr lang="en-US" sz="1200">
                <a:latin typeface="Verdana" pitchFamily="34" charset="0"/>
                <a:ea typeface="ＭＳ Ｐゴシック" charset="-128"/>
              </a:rPr>
              <a:t> Pause</a:t>
            </a:r>
          </a:p>
        </p:txBody>
      </p:sp>
      <p:sp>
        <p:nvSpPr>
          <p:cNvPr id="54288" name="Text Box 16"/>
          <p:cNvSpPr txBox="1">
            <a:spLocks noChangeArrowheads="1"/>
          </p:cNvSpPr>
          <p:nvPr/>
        </p:nvSpPr>
        <p:spPr bwMode="auto">
          <a:xfrm>
            <a:off x="6800850" y="3140075"/>
            <a:ext cx="1809750" cy="274638"/>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(iv)</a:t>
            </a:r>
            <a:r>
              <a:rPr lang="en-US" sz="1200">
                <a:latin typeface="Verdana" pitchFamily="34" charset="0"/>
                <a:ea typeface="ＭＳ Ｐゴシック" charset="-128"/>
              </a:rPr>
              <a:t> Reward Delivery</a:t>
            </a:r>
          </a:p>
        </p:txBody>
      </p:sp>
      <p:sp>
        <p:nvSpPr>
          <p:cNvPr id="54289" name="Line 17"/>
          <p:cNvSpPr>
            <a:spLocks noChangeShapeType="1"/>
          </p:cNvSpPr>
          <p:nvPr/>
        </p:nvSpPr>
        <p:spPr bwMode="auto">
          <a:xfrm>
            <a:off x="642938" y="1860550"/>
            <a:ext cx="6705600" cy="0"/>
          </a:xfrm>
          <a:prstGeom prst="line">
            <a:avLst/>
          </a:prstGeom>
          <a:noFill/>
          <a:ln w="9525">
            <a:solidFill>
              <a:schemeClr val="tx1"/>
            </a:solidFill>
            <a:round/>
            <a:headEnd/>
            <a:tailEnd/>
          </a:ln>
        </p:spPr>
        <p:txBody>
          <a:bodyPr wrap="none" anchor="ctr"/>
          <a:lstStyle/>
          <a:p>
            <a:endParaRPr lang="en-US"/>
          </a:p>
        </p:txBody>
      </p:sp>
      <p:sp>
        <p:nvSpPr>
          <p:cNvPr id="54290" name="Line 18"/>
          <p:cNvSpPr>
            <a:spLocks noChangeShapeType="1"/>
          </p:cNvSpPr>
          <p:nvPr/>
        </p:nvSpPr>
        <p:spPr bwMode="auto">
          <a:xfrm>
            <a:off x="642938" y="2089150"/>
            <a:ext cx="6705600" cy="0"/>
          </a:xfrm>
          <a:prstGeom prst="line">
            <a:avLst/>
          </a:prstGeom>
          <a:noFill/>
          <a:ln w="9525">
            <a:solidFill>
              <a:schemeClr val="tx1"/>
            </a:solidFill>
            <a:round/>
            <a:headEnd/>
            <a:tailEnd/>
          </a:ln>
        </p:spPr>
        <p:txBody>
          <a:bodyPr wrap="none" anchor="ctr"/>
          <a:lstStyle/>
          <a:p>
            <a:endParaRPr lang="en-US"/>
          </a:p>
        </p:txBody>
      </p:sp>
      <p:sp>
        <p:nvSpPr>
          <p:cNvPr id="54291" name="Rectangle 19"/>
          <p:cNvSpPr>
            <a:spLocks noChangeArrowheads="1"/>
          </p:cNvSpPr>
          <p:nvPr/>
        </p:nvSpPr>
        <p:spPr bwMode="auto">
          <a:xfrm>
            <a:off x="1100138" y="1860550"/>
            <a:ext cx="762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2" name="Rectangle 20"/>
          <p:cNvSpPr>
            <a:spLocks noChangeArrowheads="1"/>
          </p:cNvSpPr>
          <p:nvPr/>
        </p:nvSpPr>
        <p:spPr bwMode="auto">
          <a:xfrm>
            <a:off x="1862138" y="1860550"/>
            <a:ext cx="3048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3" name="Rectangle 21"/>
          <p:cNvSpPr>
            <a:spLocks noChangeArrowheads="1"/>
          </p:cNvSpPr>
          <p:nvPr/>
        </p:nvSpPr>
        <p:spPr bwMode="auto">
          <a:xfrm>
            <a:off x="3386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4" name="Rectangle 22" descr="Dark upward diagonal"/>
          <p:cNvSpPr>
            <a:spLocks noChangeArrowheads="1"/>
          </p:cNvSpPr>
          <p:nvPr/>
        </p:nvSpPr>
        <p:spPr bwMode="auto">
          <a:xfrm>
            <a:off x="3614738"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295" name="AutoShape 23"/>
          <p:cNvSpPr>
            <a:spLocks/>
          </p:cNvSpPr>
          <p:nvPr/>
        </p:nvSpPr>
        <p:spPr bwMode="auto">
          <a:xfrm rot="5400000">
            <a:off x="2166938" y="488950"/>
            <a:ext cx="152400" cy="2286000"/>
          </a:xfrm>
          <a:prstGeom prst="leftBrace">
            <a:avLst>
              <a:gd name="adj1" fmla="val 125000"/>
              <a:gd name="adj2" fmla="val 50000"/>
            </a:avLst>
          </a:prstGeom>
          <a:noFill/>
          <a:ln w="9525">
            <a:solidFill>
              <a:schemeClr val="tx1"/>
            </a:solidFill>
            <a:round/>
            <a:headEnd/>
            <a:tailEnd/>
          </a:ln>
        </p:spPr>
        <p:txBody>
          <a:bodyPr wrap="none" anchor="ctr"/>
          <a:lstStyle/>
          <a:p>
            <a:endParaRPr lang="en-US"/>
          </a:p>
        </p:txBody>
      </p:sp>
      <p:sp>
        <p:nvSpPr>
          <p:cNvPr id="54296" name="AutoShape 24"/>
          <p:cNvSpPr>
            <a:spLocks/>
          </p:cNvSpPr>
          <p:nvPr/>
        </p:nvSpPr>
        <p:spPr bwMode="auto">
          <a:xfrm rot="5400000">
            <a:off x="4071938" y="869950"/>
            <a:ext cx="152400" cy="1524000"/>
          </a:xfrm>
          <a:prstGeom prst="leftBrace">
            <a:avLst>
              <a:gd name="adj1" fmla="val 83333"/>
              <a:gd name="adj2" fmla="val 50000"/>
            </a:avLst>
          </a:prstGeom>
          <a:noFill/>
          <a:ln w="9525">
            <a:solidFill>
              <a:schemeClr val="tx1"/>
            </a:solidFill>
            <a:round/>
            <a:headEnd/>
            <a:tailEnd/>
          </a:ln>
        </p:spPr>
        <p:txBody>
          <a:bodyPr wrap="none" anchor="ctr"/>
          <a:lstStyle/>
          <a:p>
            <a:endParaRPr lang="en-US"/>
          </a:p>
        </p:txBody>
      </p:sp>
      <p:sp>
        <p:nvSpPr>
          <p:cNvPr id="54297" name="Rectangle 25"/>
          <p:cNvSpPr>
            <a:spLocks noChangeArrowheads="1"/>
          </p:cNvSpPr>
          <p:nvPr/>
        </p:nvSpPr>
        <p:spPr bwMode="auto">
          <a:xfrm>
            <a:off x="3767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298" name="Rectangle 26" descr="Dark upward diagonal"/>
          <p:cNvSpPr>
            <a:spLocks noChangeArrowheads="1"/>
          </p:cNvSpPr>
          <p:nvPr/>
        </p:nvSpPr>
        <p:spPr bwMode="auto">
          <a:xfrm>
            <a:off x="3843338"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299" name="Rectangle 27"/>
          <p:cNvSpPr>
            <a:spLocks noChangeArrowheads="1"/>
          </p:cNvSpPr>
          <p:nvPr/>
        </p:nvSpPr>
        <p:spPr bwMode="auto">
          <a:xfrm>
            <a:off x="4148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300" name="Rectangle 28" descr="Dark upward diagonal"/>
          <p:cNvSpPr>
            <a:spLocks noChangeArrowheads="1"/>
          </p:cNvSpPr>
          <p:nvPr/>
        </p:nvSpPr>
        <p:spPr bwMode="auto">
          <a:xfrm>
            <a:off x="4233863"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301" name="Rectangle 29"/>
          <p:cNvSpPr>
            <a:spLocks noChangeArrowheads="1"/>
          </p:cNvSpPr>
          <p:nvPr/>
        </p:nvSpPr>
        <p:spPr bwMode="auto">
          <a:xfrm>
            <a:off x="4529138" y="1860550"/>
            <a:ext cx="381000" cy="228600"/>
          </a:xfrm>
          <a:prstGeom prst="rect">
            <a:avLst/>
          </a:prstGeom>
          <a:solidFill>
            <a:srgbClr val="CCCCCC"/>
          </a:solidFill>
          <a:ln w="9525">
            <a:solidFill>
              <a:schemeClr val="tx1"/>
            </a:solidFill>
            <a:miter lim="800000"/>
            <a:headEnd/>
            <a:tailEnd/>
          </a:ln>
        </p:spPr>
        <p:txBody>
          <a:bodyPr wrap="none" anchor="ctr"/>
          <a:lstStyle/>
          <a:p>
            <a:endParaRPr lang="en-US"/>
          </a:p>
        </p:txBody>
      </p:sp>
      <p:sp>
        <p:nvSpPr>
          <p:cNvPr id="54302" name="Rectangle 30" descr="Dark upward diagonal"/>
          <p:cNvSpPr>
            <a:spLocks noChangeArrowheads="1"/>
          </p:cNvSpPr>
          <p:nvPr/>
        </p:nvSpPr>
        <p:spPr bwMode="auto">
          <a:xfrm>
            <a:off x="4605338" y="186055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303" name="Rectangle 31"/>
          <p:cNvSpPr>
            <a:spLocks noChangeArrowheads="1"/>
          </p:cNvSpPr>
          <p:nvPr/>
        </p:nvSpPr>
        <p:spPr bwMode="auto">
          <a:xfrm>
            <a:off x="4910138" y="1860550"/>
            <a:ext cx="762000" cy="228600"/>
          </a:xfrm>
          <a:prstGeom prst="rect">
            <a:avLst/>
          </a:prstGeom>
          <a:noFill/>
          <a:ln w="9525">
            <a:solidFill>
              <a:schemeClr val="tx1"/>
            </a:solidFill>
            <a:miter lim="800000"/>
            <a:headEnd/>
            <a:tailEnd/>
          </a:ln>
        </p:spPr>
        <p:txBody>
          <a:bodyPr wrap="none" anchor="ctr"/>
          <a:lstStyle/>
          <a:p>
            <a:endParaRPr lang="en-US"/>
          </a:p>
        </p:txBody>
      </p:sp>
      <p:sp>
        <p:nvSpPr>
          <p:cNvPr id="54304" name="Rectangle 32"/>
          <p:cNvSpPr>
            <a:spLocks noChangeArrowheads="1"/>
          </p:cNvSpPr>
          <p:nvPr/>
        </p:nvSpPr>
        <p:spPr bwMode="auto">
          <a:xfrm>
            <a:off x="1100138" y="1860550"/>
            <a:ext cx="2286000" cy="228600"/>
          </a:xfrm>
          <a:prstGeom prst="rect">
            <a:avLst/>
          </a:prstGeom>
          <a:noFill/>
          <a:ln w="9525">
            <a:solidFill>
              <a:schemeClr val="tx1"/>
            </a:solidFill>
            <a:miter lim="800000"/>
            <a:headEnd/>
            <a:tailEnd/>
          </a:ln>
        </p:spPr>
        <p:txBody>
          <a:bodyPr wrap="none" anchor="ctr"/>
          <a:lstStyle/>
          <a:p>
            <a:endParaRPr lang="en-US"/>
          </a:p>
        </p:txBody>
      </p:sp>
      <p:sp>
        <p:nvSpPr>
          <p:cNvPr id="54305" name="AutoShape 33"/>
          <p:cNvSpPr>
            <a:spLocks/>
          </p:cNvSpPr>
          <p:nvPr/>
        </p:nvSpPr>
        <p:spPr bwMode="auto">
          <a:xfrm rot="5400000">
            <a:off x="5214938" y="1250950"/>
            <a:ext cx="152400" cy="762000"/>
          </a:xfrm>
          <a:prstGeom prst="leftBrace">
            <a:avLst>
              <a:gd name="adj1" fmla="val 41667"/>
              <a:gd name="adj2" fmla="val 50000"/>
            </a:avLst>
          </a:prstGeom>
          <a:noFill/>
          <a:ln w="9525">
            <a:solidFill>
              <a:schemeClr val="tx1"/>
            </a:solidFill>
            <a:round/>
            <a:headEnd/>
            <a:tailEnd/>
          </a:ln>
        </p:spPr>
        <p:txBody>
          <a:bodyPr wrap="none" anchor="ctr"/>
          <a:lstStyle/>
          <a:p>
            <a:endParaRPr lang="en-US"/>
          </a:p>
        </p:txBody>
      </p:sp>
      <p:sp>
        <p:nvSpPr>
          <p:cNvPr id="54306" name="Text Box 34"/>
          <p:cNvSpPr txBox="1">
            <a:spLocks noChangeArrowheads="1"/>
          </p:cNvSpPr>
          <p:nvPr/>
        </p:nvSpPr>
        <p:spPr bwMode="auto">
          <a:xfrm>
            <a:off x="2054225" y="1296988"/>
            <a:ext cx="4762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15s</a:t>
            </a:r>
          </a:p>
        </p:txBody>
      </p:sp>
      <p:sp>
        <p:nvSpPr>
          <p:cNvPr id="54307" name="Text Box 35"/>
          <p:cNvSpPr txBox="1">
            <a:spLocks noChangeArrowheads="1"/>
          </p:cNvSpPr>
          <p:nvPr/>
        </p:nvSpPr>
        <p:spPr bwMode="auto">
          <a:xfrm>
            <a:off x="3948113" y="1296988"/>
            <a:ext cx="4762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10s</a:t>
            </a:r>
          </a:p>
        </p:txBody>
      </p:sp>
      <p:sp>
        <p:nvSpPr>
          <p:cNvPr id="54308" name="Text Box 36"/>
          <p:cNvSpPr txBox="1">
            <a:spLocks noChangeArrowheads="1"/>
          </p:cNvSpPr>
          <p:nvPr/>
        </p:nvSpPr>
        <p:spPr bwMode="auto">
          <a:xfrm>
            <a:off x="5135563" y="1296988"/>
            <a:ext cx="3746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5s</a:t>
            </a:r>
          </a:p>
        </p:txBody>
      </p:sp>
      <p:sp>
        <p:nvSpPr>
          <p:cNvPr id="54309" name="Rectangle 37" descr="Dark upward diagonal"/>
          <p:cNvSpPr>
            <a:spLocks noChangeArrowheads="1"/>
          </p:cNvSpPr>
          <p:nvPr/>
        </p:nvSpPr>
        <p:spPr bwMode="auto">
          <a:xfrm>
            <a:off x="5486400" y="2209800"/>
            <a:ext cx="152400" cy="228600"/>
          </a:xfrm>
          <a:prstGeom prst="rect">
            <a:avLst/>
          </a:prstGeom>
          <a:pattFill prst="dkUpDiag">
            <a:fgClr>
              <a:schemeClr val="tx1"/>
            </a:fgClr>
            <a:bgClr>
              <a:srgbClr val="FFFFFF"/>
            </a:bgClr>
          </a:pattFill>
          <a:ln w="9525">
            <a:solidFill>
              <a:schemeClr val="tx1"/>
            </a:solidFill>
            <a:miter lim="800000"/>
            <a:headEnd/>
            <a:tailEnd/>
          </a:ln>
        </p:spPr>
        <p:txBody>
          <a:bodyPr wrap="none" anchor="ctr"/>
          <a:lstStyle/>
          <a:p>
            <a:endParaRPr lang="en-US"/>
          </a:p>
        </p:txBody>
      </p:sp>
      <p:sp>
        <p:nvSpPr>
          <p:cNvPr id="54310" name="Text Box 38"/>
          <p:cNvSpPr txBox="1">
            <a:spLocks noChangeArrowheads="1"/>
          </p:cNvSpPr>
          <p:nvPr/>
        </p:nvSpPr>
        <p:spPr bwMode="auto">
          <a:xfrm>
            <a:off x="3352800" y="2209800"/>
            <a:ext cx="2482850" cy="274638"/>
          </a:xfrm>
          <a:prstGeom prst="rect">
            <a:avLst/>
          </a:prstGeom>
          <a:noFill/>
          <a:ln w="9525">
            <a:noFill/>
            <a:miter lim="800000"/>
            <a:headEnd/>
            <a:tailEnd/>
          </a:ln>
        </p:spPr>
        <p:txBody>
          <a:bodyPr wrap="none">
            <a:spAutoFit/>
          </a:bodyPr>
          <a:lstStyle/>
          <a:p>
            <a:r>
              <a:rPr lang="en-US" sz="1200" b="1">
                <a:latin typeface="Verdana" pitchFamily="34" charset="0"/>
                <a:ea typeface="ＭＳ Ｐゴシック" charset="-128"/>
              </a:rPr>
              <a:t>iv.</a:t>
            </a:r>
            <a:r>
              <a:rPr lang="en-US" sz="1200">
                <a:latin typeface="Verdana" pitchFamily="34" charset="0"/>
                <a:ea typeface="ＭＳ Ｐゴシック" charset="-128"/>
              </a:rPr>
              <a:t> Juice/Water squirt (1s     )</a:t>
            </a:r>
          </a:p>
        </p:txBody>
      </p:sp>
      <p:sp>
        <p:nvSpPr>
          <p:cNvPr id="54311" name="Text Box 39"/>
          <p:cNvSpPr txBox="1">
            <a:spLocks noChangeArrowheads="1"/>
          </p:cNvSpPr>
          <p:nvPr/>
        </p:nvSpPr>
        <p:spPr bwMode="auto">
          <a:xfrm>
            <a:off x="5732463" y="1700213"/>
            <a:ext cx="392112" cy="401637"/>
          </a:xfrm>
          <a:prstGeom prst="rect">
            <a:avLst/>
          </a:prstGeom>
          <a:noFill/>
          <a:ln w="9525">
            <a:noFill/>
            <a:miter lim="800000"/>
            <a:headEnd/>
            <a:tailEnd/>
          </a:ln>
        </p:spPr>
        <p:txBody>
          <a:bodyPr wrap="none">
            <a:spAutoFit/>
          </a:bodyPr>
          <a:lstStyle/>
          <a:p>
            <a:r>
              <a:rPr lang="en-US" sz="2000">
                <a:latin typeface="Verdana" pitchFamily="34" charset="0"/>
                <a:ea typeface="ＭＳ Ｐゴシック" charset="-128"/>
              </a:rPr>
              <a:t>…</a:t>
            </a:r>
            <a:endParaRPr lang="en-US" sz="1200">
              <a:latin typeface="Verdana" pitchFamily="34" charset="0"/>
              <a:ea typeface="ＭＳ Ｐゴシック" charset="-128"/>
            </a:endParaRPr>
          </a:p>
        </p:txBody>
      </p:sp>
      <p:sp>
        <p:nvSpPr>
          <p:cNvPr id="54312" name="Line 40"/>
          <p:cNvSpPr>
            <a:spLocks noChangeShapeType="1"/>
          </p:cNvSpPr>
          <p:nvPr/>
        </p:nvSpPr>
        <p:spPr bwMode="auto">
          <a:xfrm>
            <a:off x="6450013" y="174625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54313" name="Text Box 41"/>
          <p:cNvSpPr txBox="1">
            <a:spLocks noChangeArrowheads="1"/>
          </p:cNvSpPr>
          <p:nvPr/>
        </p:nvSpPr>
        <p:spPr bwMode="auto">
          <a:xfrm>
            <a:off x="6491288" y="1479550"/>
            <a:ext cx="5524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Time</a:t>
            </a:r>
          </a:p>
        </p:txBody>
      </p:sp>
      <p:sp>
        <p:nvSpPr>
          <p:cNvPr id="54314" name="Text Box 42"/>
          <p:cNvSpPr txBox="1">
            <a:spLocks noChangeArrowheads="1"/>
          </p:cNvSpPr>
          <p:nvPr/>
        </p:nvSpPr>
        <p:spPr bwMode="auto">
          <a:xfrm>
            <a:off x="1374775" y="1830388"/>
            <a:ext cx="234950" cy="279400"/>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a:t>
            </a:r>
          </a:p>
        </p:txBody>
      </p:sp>
      <p:sp>
        <p:nvSpPr>
          <p:cNvPr id="54315" name="Text Box 43"/>
          <p:cNvSpPr txBox="1">
            <a:spLocks noChangeArrowheads="1"/>
          </p:cNvSpPr>
          <p:nvPr/>
        </p:nvSpPr>
        <p:spPr bwMode="auto">
          <a:xfrm>
            <a:off x="1870075" y="1830388"/>
            <a:ext cx="285750" cy="279400"/>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a:t>
            </a:r>
          </a:p>
        </p:txBody>
      </p:sp>
      <p:sp>
        <p:nvSpPr>
          <p:cNvPr id="54316" name="Text Box 44"/>
          <p:cNvSpPr txBox="1">
            <a:spLocks noChangeArrowheads="1"/>
          </p:cNvSpPr>
          <p:nvPr/>
        </p:nvSpPr>
        <p:spPr bwMode="auto">
          <a:xfrm>
            <a:off x="2606675" y="1830388"/>
            <a:ext cx="336550" cy="279400"/>
          </a:xfrm>
          <a:prstGeom prst="rect">
            <a:avLst/>
          </a:prstGeom>
          <a:noFill/>
          <a:ln w="9525">
            <a:noFill/>
            <a:miter lim="800000"/>
            <a:headEnd/>
            <a:tailEnd/>
          </a:ln>
        </p:spPr>
        <p:txBody>
          <a:bodyPr wrap="none">
            <a:spAutoFit/>
          </a:bodyPr>
          <a:lstStyle/>
          <a:p>
            <a:pPr algn="ctr"/>
            <a:r>
              <a:rPr lang="en-US" sz="1200" b="1">
                <a:latin typeface="Verdana" pitchFamily="34" charset="0"/>
                <a:ea typeface="ＭＳ Ｐゴシック" charset="-128"/>
              </a:rPr>
              <a:t>iii</a:t>
            </a:r>
            <a:endParaRPr lang="en-US" sz="1200">
              <a:latin typeface="Verdana" pitchFamily="34" charset="0"/>
              <a:ea typeface="ＭＳ Ｐゴシック" charset="-128"/>
            </a:endParaRPr>
          </a:p>
        </p:txBody>
      </p:sp>
      <p:sp>
        <p:nvSpPr>
          <p:cNvPr id="54317" name="Rectangle 45"/>
          <p:cNvSpPr>
            <a:spLocks noChangeArrowheads="1"/>
          </p:cNvSpPr>
          <p:nvPr/>
        </p:nvSpPr>
        <p:spPr bwMode="auto">
          <a:xfrm>
            <a:off x="217488" y="1133475"/>
            <a:ext cx="392112" cy="457200"/>
          </a:xfrm>
          <a:prstGeom prst="rect">
            <a:avLst/>
          </a:prstGeom>
          <a:noFill/>
          <a:ln w="9525">
            <a:noFill/>
            <a:miter lim="800000"/>
            <a:headEnd/>
            <a:tailEnd/>
          </a:ln>
        </p:spPr>
        <p:txBody>
          <a:bodyPr wrap="none">
            <a:spAutoFit/>
          </a:bodyPr>
          <a:lstStyle/>
          <a:p>
            <a:r>
              <a:rPr lang="en-US">
                <a:latin typeface="Verdana" pitchFamily="34" charset="0"/>
                <a:ea typeface="ＭＳ Ｐゴシック" charset="-128"/>
              </a:rPr>
              <a:t>A</a:t>
            </a:r>
            <a:endParaRPr lang="en-US">
              <a:latin typeface="Arial" charset="0"/>
              <a:ea typeface="ＭＳ Ｐゴシック" charset="-128"/>
            </a:endParaRPr>
          </a:p>
        </p:txBody>
      </p:sp>
      <p:sp>
        <p:nvSpPr>
          <p:cNvPr id="54318" name="Rectangle 46"/>
          <p:cNvSpPr>
            <a:spLocks noChangeArrowheads="1"/>
          </p:cNvSpPr>
          <p:nvPr/>
        </p:nvSpPr>
        <p:spPr bwMode="auto">
          <a:xfrm>
            <a:off x="215900" y="2657475"/>
            <a:ext cx="393700" cy="457200"/>
          </a:xfrm>
          <a:prstGeom prst="rect">
            <a:avLst/>
          </a:prstGeom>
          <a:noFill/>
          <a:ln w="9525">
            <a:noFill/>
            <a:miter lim="800000"/>
            <a:headEnd/>
            <a:tailEnd/>
          </a:ln>
        </p:spPr>
        <p:txBody>
          <a:bodyPr wrap="none">
            <a:spAutoFit/>
          </a:bodyPr>
          <a:lstStyle/>
          <a:p>
            <a:r>
              <a:rPr lang="en-US">
                <a:latin typeface="Verdana" pitchFamily="34" charset="0"/>
                <a:ea typeface="ＭＳ Ｐゴシック" charset="-128"/>
              </a:rPr>
              <a:t>B</a:t>
            </a:r>
            <a:endParaRPr lang="en-US">
              <a:latin typeface="Arial" charset="0"/>
              <a:ea typeface="ＭＳ Ｐゴシック" charset="-128"/>
            </a:endParaRPr>
          </a:p>
        </p:txBody>
      </p:sp>
      <p:sp>
        <p:nvSpPr>
          <p:cNvPr id="54319" name="Text Box 47"/>
          <p:cNvSpPr txBox="1">
            <a:spLocks noChangeArrowheads="1"/>
          </p:cNvSpPr>
          <p:nvPr/>
        </p:nvSpPr>
        <p:spPr bwMode="auto">
          <a:xfrm>
            <a:off x="0" y="6583363"/>
            <a:ext cx="8318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Figure 1</a:t>
            </a:r>
          </a:p>
        </p:txBody>
      </p:sp>
      <p:sp>
        <p:nvSpPr>
          <p:cNvPr id="54320" name="Line 48"/>
          <p:cNvSpPr>
            <a:spLocks noChangeShapeType="1"/>
          </p:cNvSpPr>
          <p:nvPr/>
        </p:nvSpPr>
        <p:spPr bwMode="auto">
          <a:xfrm>
            <a:off x="1447800" y="2286000"/>
            <a:ext cx="0" cy="838200"/>
          </a:xfrm>
          <a:prstGeom prst="line">
            <a:avLst/>
          </a:prstGeom>
          <a:noFill/>
          <a:ln w="57150">
            <a:solidFill>
              <a:schemeClr val="tx1"/>
            </a:solidFill>
            <a:round/>
            <a:headEnd/>
            <a:tailEnd type="triangle" w="med" len="med"/>
          </a:ln>
        </p:spPr>
        <p:txBody>
          <a:bodyPr/>
          <a:lstStyle/>
          <a:p>
            <a:endParaRPr lang="en-US"/>
          </a:p>
        </p:txBody>
      </p:sp>
      <p:sp>
        <p:nvSpPr>
          <p:cNvPr id="54321" name="Line 49"/>
          <p:cNvSpPr>
            <a:spLocks noChangeShapeType="1"/>
          </p:cNvSpPr>
          <p:nvPr/>
        </p:nvSpPr>
        <p:spPr bwMode="auto">
          <a:xfrm>
            <a:off x="2133600" y="2209800"/>
            <a:ext cx="914400" cy="7620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898525" y="2209800"/>
            <a:ext cx="1387475" cy="1187450"/>
          </a:xfrm>
          <a:prstGeom prst="rect">
            <a:avLst/>
          </a:prstGeom>
          <a:noFill/>
          <a:ln w="9525">
            <a:noFill/>
            <a:miter lim="800000"/>
            <a:headEnd/>
            <a:tailEnd/>
          </a:ln>
        </p:spPr>
        <p:txBody>
          <a:bodyPr>
            <a:spAutoFit/>
          </a:bodyPr>
          <a:lstStyle/>
          <a:p>
            <a:r>
              <a:rPr lang="en-US"/>
              <a:t>d</a:t>
            </a:r>
          </a:p>
          <a:p>
            <a:r>
              <a:rPr lang="en-US">
                <a:sym typeface="Symbol" charset="2"/>
              </a:rPr>
              <a:t>d</a:t>
            </a:r>
            <a:r>
              <a:rPr lang="en-US"/>
              <a:t>'</a:t>
            </a:r>
            <a:r>
              <a:rPr lang="en-US">
                <a:sym typeface="Symbol" charset="2"/>
              </a:rPr>
              <a:t>-d </a:t>
            </a:r>
            <a:br>
              <a:rPr lang="en-US">
                <a:sym typeface="Symbol" charset="2"/>
              </a:rPr>
            </a:br>
            <a:r>
              <a:rPr lang="en-US">
                <a:sym typeface="Symbol" charset="2"/>
              </a:rPr>
              <a:t>(R</a:t>
            </a:r>
            <a:r>
              <a:rPr lang="en-US"/>
              <a:t>, </a:t>
            </a:r>
            <a:r>
              <a:rPr lang="en-US">
                <a:sym typeface="Symbol" charset="2"/>
              </a:rPr>
              <a:t>R</a:t>
            </a:r>
            <a:r>
              <a:rPr lang="en-US">
                <a:latin typeface="Arial" charset="0"/>
              </a:rPr>
              <a:t>'</a:t>
            </a:r>
            <a:r>
              <a:rPr lang="en-US">
                <a:sym typeface="Symbol" charset="2"/>
              </a:rPr>
              <a:t>)</a:t>
            </a:r>
          </a:p>
        </p:txBody>
      </p:sp>
      <p:sp>
        <p:nvSpPr>
          <p:cNvPr id="55299" name="Text Box 3"/>
          <p:cNvSpPr txBox="1">
            <a:spLocks noChangeArrowheads="1"/>
          </p:cNvSpPr>
          <p:nvPr/>
        </p:nvSpPr>
        <p:spPr bwMode="auto">
          <a:xfrm>
            <a:off x="2209800" y="2209800"/>
            <a:ext cx="6248400" cy="1187450"/>
          </a:xfrm>
          <a:prstGeom prst="rect">
            <a:avLst/>
          </a:prstGeom>
          <a:noFill/>
          <a:ln w="9525">
            <a:noFill/>
            <a:miter lim="800000"/>
            <a:headEnd/>
            <a:tailEnd/>
          </a:ln>
        </p:spPr>
        <p:txBody>
          <a:bodyPr>
            <a:spAutoFit/>
          </a:bodyPr>
          <a:lstStyle/>
          <a:p>
            <a:r>
              <a:rPr lang="en-US">
                <a:sym typeface="Symbol" charset="2"/>
              </a:rPr>
              <a:t> { This minute, 10 minutes, 20 minutes }</a:t>
            </a:r>
          </a:p>
          <a:p>
            <a:r>
              <a:rPr lang="en-US">
                <a:sym typeface="Symbol" charset="2"/>
              </a:rPr>
              <a:t> { 1 minute, 5 minutes }</a:t>
            </a:r>
          </a:p>
          <a:p>
            <a:r>
              <a:rPr lang="en-US">
                <a:sym typeface="Symbol" charset="2"/>
              </a:rPr>
              <a:t> {(1,2), (1,3), (2,3)}</a:t>
            </a:r>
          </a:p>
        </p:txBody>
      </p:sp>
      <p:sp>
        <p:nvSpPr>
          <p:cNvPr id="55300" name="Text Box 4"/>
          <p:cNvSpPr txBox="1">
            <a:spLocks noChangeArrowheads="1"/>
          </p:cNvSpPr>
          <p:nvPr/>
        </p:nvSpPr>
        <p:spPr bwMode="auto">
          <a:xfrm>
            <a:off x="1295400" y="533400"/>
            <a:ext cx="6324600" cy="579438"/>
          </a:xfrm>
          <a:prstGeom prst="rect">
            <a:avLst/>
          </a:prstGeom>
          <a:noFill/>
          <a:ln w="9525">
            <a:noFill/>
            <a:miter lim="800000"/>
            <a:headEnd/>
            <a:tailEnd/>
          </a:ln>
        </p:spPr>
        <p:txBody>
          <a:bodyPr>
            <a:spAutoFit/>
          </a:bodyPr>
          <a:lstStyle/>
          <a:p>
            <a:pPr algn="ctr"/>
            <a:r>
              <a:rPr lang="en-US" sz="3200">
                <a:latin typeface="Arial" charset="0"/>
              </a:rPr>
              <a:t>Experiment Design</a:t>
            </a:r>
          </a:p>
        </p:txBody>
      </p:sp>
      <p:grpSp>
        <p:nvGrpSpPr>
          <p:cNvPr id="2" name="Group 5"/>
          <p:cNvGrpSpPr>
            <a:grpSpLocks/>
          </p:cNvGrpSpPr>
          <p:nvPr/>
        </p:nvGrpSpPr>
        <p:grpSpPr bwMode="auto">
          <a:xfrm>
            <a:off x="685800" y="3810000"/>
            <a:ext cx="9829800" cy="2438400"/>
            <a:chOff x="1152" y="2688"/>
            <a:chExt cx="3600" cy="963"/>
          </a:xfrm>
        </p:grpSpPr>
        <p:pic>
          <p:nvPicPr>
            <p:cNvPr id="55302" name="Picture 6"/>
            <p:cNvPicPr>
              <a:picLocks noChangeAspect="1" noChangeArrowheads="1"/>
            </p:cNvPicPr>
            <p:nvPr/>
          </p:nvPicPr>
          <p:blipFill>
            <a:blip r:embed="rId3"/>
            <a:srcRect/>
            <a:stretch>
              <a:fillRect/>
            </a:stretch>
          </p:blipFill>
          <p:spPr bwMode="auto">
            <a:xfrm>
              <a:off x="1152" y="2688"/>
              <a:ext cx="1284" cy="963"/>
            </a:xfrm>
            <a:prstGeom prst="rect">
              <a:avLst/>
            </a:prstGeom>
            <a:noFill/>
            <a:ln w="9525">
              <a:noFill/>
              <a:miter lim="800000"/>
              <a:headEnd/>
              <a:tailEnd/>
            </a:ln>
          </p:spPr>
        </p:pic>
        <p:sp>
          <p:nvSpPr>
            <p:cNvPr id="55303" name="Text Box 7"/>
            <p:cNvSpPr txBox="1">
              <a:spLocks noChangeArrowheads="1"/>
            </p:cNvSpPr>
            <p:nvPr/>
          </p:nvSpPr>
          <p:spPr bwMode="auto">
            <a:xfrm>
              <a:off x="2688" y="2796"/>
              <a:ext cx="2064" cy="469"/>
            </a:xfrm>
            <a:prstGeom prst="rect">
              <a:avLst/>
            </a:prstGeom>
            <a:noFill/>
            <a:ln w="9525">
              <a:noFill/>
              <a:miter lim="800000"/>
              <a:headEnd/>
              <a:tailEnd/>
            </a:ln>
          </p:spPr>
          <p:txBody>
            <a:bodyPr>
              <a:spAutoFit/>
            </a:bodyPr>
            <a:lstStyle/>
            <a:p>
              <a:r>
                <a:rPr lang="en-US"/>
                <a:t>d = This minute</a:t>
              </a:r>
            </a:p>
            <a:p>
              <a:r>
                <a:rPr lang="en-US">
                  <a:sym typeface="Symbol" charset="2"/>
                </a:rPr>
                <a:t>d</a:t>
              </a:r>
              <a:r>
                <a:rPr lang="en-US"/>
                <a:t>'</a:t>
              </a:r>
              <a:r>
                <a:rPr lang="en-US">
                  <a:sym typeface="Symbol" charset="2"/>
                </a:rPr>
                <a:t>-d = 5 minutes</a:t>
              </a:r>
              <a:br>
                <a:rPr lang="en-US">
                  <a:sym typeface="Symbol" charset="2"/>
                </a:rPr>
              </a:br>
              <a:r>
                <a:rPr lang="en-US">
                  <a:sym typeface="Symbol" charset="2"/>
                </a:rPr>
                <a:t>(R</a:t>
              </a:r>
              <a:r>
                <a:rPr lang="en-US"/>
                <a:t>, </a:t>
              </a:r>
              <a:r>
                <a:rPr lang="en-US">
                  <a:sym typeface="Symbol" charset="2"/>
                </a:rPr>
                <a:t>R</a:t>
              </a:r>
              <a:r>
                <a:rPr lang="en-US">
                  <a:latin typeface="Arial" charset="0"/>
                </a:rPr>
                <a:t>'</a:t>
              </a:r>
              <a:r>
                <a:rPr lang="en-US">
                  <a:sym typeface="Symbol" charset="2"/>
                </a:rPr>
                <a:t>) = (2,3)</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0" y="6580188"/>
            <a:ext cx="831850" cy="279400"/>
          </a:xfrm>
          <a:prstGeom prst="rect">
            <a:avLst/>
          </a:prstGeom>
          <a:noFill/>
          <a:ln w="9525">
            <a:noFill/>
            <a:miter lim="800000"/>
            <a:headEnd/>
            <a:tailEnd/>
          </a:ln>
        </p:spPr>
        <p:txBody>
          <a:bodyPr wrap="none">
            <a:spAutoFit/>
          </a:bodyPr>
          <a:lstStyle/>
          <a:p>
            <a:r>
              <a:rPr lang="en-US" sz="1200">
                <a:latin typeface="Verdana" pitchFamily="34" charset="0"/>
                <a:ea typeface="ＭＳ Ｐゴシック" charset="-128"/>
              </a:rPr>
              <a:t>Figure 5</a:t>
            </a:r>
          </a:p>
        </p:txBody>
      </p:sp>
      <p:grpSp>
        <p:nvGrpSpPr>
          <p:cNvPr id="61443" name="Group 3"/>
          <p:cNvGrpSpPr>
            <a:grpSpLocks/>
          </p:cNvGrpSpPr>
          <p:nvPr/>
        </p:nvGrpSpPr>
        <p:grpSpPr bwMode="auto">
          <a:xfrm>
            <a:off x="1219028" y="990600"/>
            <a:ext cx="6038801" cy="5549900"/>
            <a:chOff x="1388" y="624"/>
            <a:chExt cx="2645" cy="2911"/>
          </a:xfrm>
        </p:grpSpPr>
        <p:grpSp>
          <p:nvGrpSpPr>
            <p:cNvPr id="61445" name="Group 4"/>
            <p:cNvGrpSpPr>
              <a:grpSpLocks/>
            </p:cNvGrpSpPr>
            <p:nvPr/>
          </p:nvGrpSpPr>
          <p:grpSpPr bwMode="auto">
            <a:xfrm>
              <a:off x="1920" y="865"/>
              <a:ext cx="1832" cy="874"/>
              <a:chOff x="768" y="1008"/>
              <a:chExt cx="1832" cy="874"/>
            </a:xfrm>
          </p:grpSpPr>
          <p:pic>
            <p:nvPicPr>
              <p:cNvPr id="61459" name="Picture 5" descr="ds0"/>
              <p:cNvPicPr>
                <a:picLocks noChangeAspect="1" noChangeArrowheads="1"/>
              </p:cNvPicPr>
              <p:nvPr/>
            </p:nvPicPr>
            <p:blipFill>
              <a:blip r:embed="rId3"/>
              <a:srcRect/>
              <a:stretch>
                <a:fillRect/>
              </a:stretch>
            </p:blipFill>
            <p:spPr bwMode="auto">
              <a:xfrm flipV="1">
                <a:off x="768" y="1008"/>
                <a:ext cx="872" cy="728"/>
              </a:xfrm>
              <a:prstGeom prst="rect">
                <a:avLst/>
              </a:prstGeom>
              <a:noFill/>
              <a:ln w="9525">
                <a:noFill/>
                <a:miter lim="800000"/>
                <a:headEnd/>
                <a:tailEnd/>
              </a:ln>
            </p:spPr>
          </p:pic>
          <p:pic>
            <p:nvPicPr>
              <p:cNvPr id="61460" name="Picture 6" descr="ds_44"/>
              <p:cNvPicPr>
                <a:picLocks noChangeAspect="1" noChangeArrowheads="1"/>
              </p:cNvPicPr>
              <p:nvPr/>
            </p:nvPicPr>
            <p:blipFill>
              <a:blip r:embed="rId4"/>
              <a:srcRect/>
              <a:stretch>
                <a:fillRect/>
              </a:stretch>
            </p:blipFill>
            <p:spPr bwMode="auto">
              <a:xfrm flipV="1">
                <a:off x="1728" y="1008"/>
                <a:ext cx="872" cy="728"/>
              </a:xfrm>
              <a:prstGeom prst="rect">
                <a:avLst/>
              </a:prstGeom>
              <a:noFill/>
              <a:ln w="9525">
                <a:noFill/>
                <a:miter lim="800000"/>
                <a:headEnd/>
                <a:tailEnd/>
              </a:ln>
            </p:spPr>
          </p:pic>
          <p:sp>
            <p:nvSpPr>
              <p:cNvPr id="61461" name="Text Box 7"/>
              <p:cNvSpPr txBox="1">
                <a:spLocks noChangeArrowheads="1"/>
              </p:cNvSpPr>
              <p:nvPr/>
            </p:nvSpPr>
            <p:spPr bwMode="auto">
              <a:xfrm>
                <a:off x="1007" y="1738"/>
                <a:ext cx="394"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x = 0mm</a:t>
                </a:r>
              </a:p>
            </p:txBody>
          </p:sp>
          <p:sp>
            <p:nvSpPr>
              <p:cNvPr id="61462" name="Text Box 8"/>
              <p:cNvSpPr txBox="1">
                <a:spLocks noChangeArrowheads="1"/>
              </p:cNvSpPr>
              <p:nvPr/>
            </p:nvSpPr>
            <p:spPr bwMode="auto">
              <a:xfrm>
                <a:off x="1930" y="1738"/>
                <a:ext cx="467"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x = -48mm</a:t>
                </a:r>
              </a:p>
            </p:txBody>
          </p:sp>
        </p:grpSp>
        <p:pic>
          <p:nvPicPr>
            <p:cNvPr id="61446" name="Picture 9" descr="bs0"/>
            <p:cNvPicPr>
              <a:picLocks noChangeAspect="1" noChangeArrowheads="1"/>
            </p:cNvPicPr>
            <p:nvPr/>
          </p:nvPicPr>
          <p:blipFill>
            <a:blip r:embed="rId5"/>
            <a:srcRect/>
            <a:stretch>
              <a:fillRect/>
            </a:stretch>
          </p:blipFill>
          <p:spPr bwMode="auto">
            <a:xfrm flipV="1">
              <a:off x="1987" y="2137"/>
              <a:ext cx="872" cy="728"/>
            </a:xfrm>
            <a:prstGeom prst="rect">
              <a:avLst/>
            </a:prstGeom>
            <a:noFill/>
            <a:ln w="9525">
              <a:noFill/>
              <a:miter lim="800000"/>
              <a:headEnd/>
              <a:tailEnd/>
            </a:ln>
          </p:spPr>
        </p:pic>
        <p:pic>
          <p:nvPicPr>
            <p:cNvPr id="61447" name="Picture 10" descr="bc8"/>
            <p:cNvPicPr>
              <a:picLocks noChangeAspect="1" noChangeArrowheads="1"/>
            </p:cNvPicPr>
            <p:nvPr/>
          </p:nvPicPr>
          <p:blipFill>
            <a:blip r:embed="rId6"/>
            <a:srcRect/>
            <a:stretch>
              <a:fillRect/>
            </a:stretch>
          </p:blipFill>
          <p:spPr bwMode="auto">
            <a:xfrm flipV="1">
              <a:off x="2947" y="2137"/>
              <a:ext cx="728" cy="728"/>
            </a:xfrm>
            <a:prstGeom prst="rect">
              <a:avLst/>
            </a:prstGeom>
            <a:noFill/>
            <a:ln w="9525">
              <a:noFill/>
              <a:miter lim="800000"/>
              <a:headEnd/>
              <a:tailEnd/>
            </a:ln>
          </p:spPr>
        </p:pic>
        <p:sp>
          <p:nvSpPr>
            <p:cNvPr id="61448" name="Text Box 11"/>
            <p:cNvSpPr txBox="1">
              <a:spLocks noChangeArrowheads="1"/>
            </p:cNvSpPr>
            <p:nvPr/>
          </p:nvSpPr>
          <p:spPr bwMode="auto">
            <a:xfrm>
              <a:off x="2227" y="2867"/>
              <a:ext cx="394"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x = 0mm</a:t>
              </a:r>
            </a:p>
          </p:txBody>
        </p:sp>
        <p:sp>
          <p:nvSpPr>
            <p:cNvPr id="61449" name="Text Box 12"/>
            <p:cNvSpPr txBox="1">
              <a:spLocks noChangeArrowheads="1"/>
            </p:cNvSpPr>
            <p:nvPr/>
          </p:nvSpPr>
          <p:spPr bwMode="auto">
            <a:xfrm>
              <a:off x="3114" y="2867"/>
              <a:ext cx="394" cy="144"/>
            </a:xfrm>
            <a:prstGeom prst="rect">
              <a:avLst/>
            </a:prstGeom>
            <a:noFill/>
            <a:ln w="9525">
              <a:noFill/>
              <a:miter lim="800000"/>
              <a:headEnd/>
              <a:tailEnd/>
            </a:ln>
          </p:spPr>
          <p:txBody>
            <a:bodyPr wrap="none">
              <a:spAutoFit/>
            </a:bodyPr>
            <a:lstStyle/>
            <a:p>
              <a:pPr algn="ctr" eaLnBrk="1" hangingPunct="1"/>
              <a:r>
                <a:rPr lang="en-US" sz="1200">
                  <a:latin typeface="Verdana" pitchFamily="34" charset="0"/>
                  <a:ea typeface="ＭＳ Ｐゴシック" charset="-128"/>
                </a:rPr>
                <a:t>y = 8mm</a:t>
              </a:r>
            </a:p>
          </p:txBody>
        </p:sp>
        <p:grpSp>
          <p:nvGrpSpPr>
            <p:cNvPr id="61450" name="Group 13"/>
            <p:cNvGrpSpPr>
              <a:grpSpLocks/>
            </p:cNvGrpSpPr>
            <p:nvPr/>
          </p:nvGrpSpPr>
          <p:grpSpPr bwMode="auto">
            <a:xfrm>
              <a:off x="1968" y="3261"/>
              <a:ext cx="1990" cy="274"/>
              <a:chOff x="1440" y="2278"/>
              <a:chExt cx="1990" cy="274"/>
            </a:xfrm>
          </p:grpSpPr>
          <p:sp>
            <p:nvSpPr>
              <p:cNvPr id="61453" name="Rectangle 14"/>
              <p:cNvSpPr>
                <a:spLocks noChangeArrowheads="1"/>
              </p:cNvSpPr>
              <p:nvPr/>
            </p:nvSpPr>
            <p:spPr bwMode="auto">
              <a:xfrm>
                <a:off x="3024" y="2307"/>
                <a:ext cx="144" cy="144"/>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454" name="Rectangle 15"/>
              <p:cNvSpPr>
                <a:spLocks noChangeArrowheads="1"/>
              </p:cNvSpPr>
              <p:nvPr/>
            </p:nvSpPr>
            <p:spPr bwMode="auto">
              <a:xfrm>
                <a:off x="1440" y="2307"/>
                <a:ext cx="144" cy="144"/>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61455" name="Rectangle 16"/>
              <p:cNvSpPr>
                <a:spLocks noChangeArrowheads="1"/>
              </p:cNvSpPr>
              <p:nvPr/>
            </p:nvSpPr>
            <p:spPr bwMode="auto">
              <a:xfrm>
                <a:off x="2208" y="2307"/>
                <a:ext cx="144" cy="144"/>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61456" name="Rectangle 17"/>
              <p:cNvSpPr>
                <a:spLocks noChangeArrowheads="1"/>
              </p:cNvSpPr>
              <p:nvPr/>
            </p:nvSpPr>
            <p:spPr bwMode="auto">
              <a:xfrm>
                <a:off x="1584" y="2278"/>
                <a:ext cx="276" cy="274"/>
              </a:xfrm>
              <a:prstGeom prst="rect">
                <a:avLst/>
              </a:prstGeom>
              <a:noFill/>
              <a:ln w="9525">
                <a:noFill/>
                <a:miter lim="800000"/>
                <a:headEnd/>
                <a:tailEnd/>
              </a:ln>
            </p:spPr>
            <p:txBody>
              <a:bodyPr wrap="none">
                <a:spAutoFit/>
              </a:bodyPr>
              <a:lstStyle/>
              <a:p>
                <a:pPr eaLnBrk="1" hangingPunct="1"/>
                <a:r>
                  <a:rPr lang="en-US" sz="1400">
                    <a:latin typeface="Verdana" pitchFamily="34" charset="0"/>
                    <a:ea typeface="ＭＳ Ｐゴシック" charset="-128"/>
                  </a:rPr>
                  <a:t>Juice</a:t>
                </a:r>
              </a:p>
              <a:p>
                <a:pPr eaLnBrk="1" hangingPunct="1"/>
                <a:r>
                  <a:rPr lang="en-US" sz="1400">
                    <a:latin typeface="Verdana" pitchFamily="34" charset="0"/>
                    <a:ea typeface="ＭＳ Ｐゴシック" charset="-128"/>
                  </a:rPr>
                  <a:t>only</a:t>
                </a:r>
              </a:p>
            </p:txBody>
          </p:sp>
          <p:sp>
            <p:nvSpPr>
              <p:cNvPr id="61457" name="Rectangle 18"/>
              <p:cNvSpPr>
                <a:spLocks noChangeArrowheads="1"/>
              </p:cNvSpPr>
              <p:nvPr/>
            </p:nvSpPr>
            <p:spPr bwMode="auto">
              <a:xfrm>
                <a:off x="2352" y="2278"/>
                <a:ext cx="397" cy="274"/>
              </a:xfrm>
              <a:prstGeom prst="rect">
                <a:avLst/>
              </a:prstGeom>
              <a:noFill/>
              <a:ln w="9525">
                <a:noFill/>
                <a:miter lim="800000"/>
                <a:headEnd/>
                <a:tailEnd/>
              </a:ln>
            </p:spPr>
            <p:txBody>
              <a:bodyPr wrap="none">
                <a:spAutoFit/>
              </a:bodyPr>
              <a:lstStyle/>
              <a:p>
                <a:pPr eaLnBrk="1" hangingPunct="1"/>
                <a:r>
                  <a:rPr lang="en-US" sz="1400">
                    <a:latin typeface="Verdana" pitchFamily="34" charset="0"/>
                    <a:ea typeface="ＭＳ Ｐゴシック" charset="-128"/>
                  </a:rPr>
                  <a:t>Amazon</a:t>
                </a:r>
              </a:p>
              <a:p>
                <a:pPr eaLnBrk="1" hangingPunct="1"/>
                <a:r>
                  <a:rPr lang="en-US" sz="1400">
                    <a:latin typeface="Verdana" pitchFamily="34" charset="0"/>
                    <a:ea typeface="ＭＳ Ｐゴシック" charset="-128"/>
                  </a:rPr>
                  <a:t>only</a:t>
                </a:r>
              </a:p>
            </p:txBody>
          </p:sp>
          <p:sp>
            <p:nvSpPr>
              <p:cNvPr id="61458" name="Rectangle 19"/>
              <p:cNvSpPr>
                <a:spLocks noChangeArrowheads="1"/>
              </p:cNvSpPr>
              <p:nvPr/>
            </p:nvSpPr>
            <p:spPr bwMode="auto">
              <a:xfrm>
                <a:off x="3168" y="2278"/>
                <a:ext cx="262" cy="272"/>
              </a:xfrm>
              <a:prstGeom prst="rect">
                <a:avLst/>
              </a:prstGeom>
              <a:noFill/>
              <a:ln w="9525">
                <a:noFill/>
                <a:miter lim="800000"/>
                <a:headEnd/>
                <a:tailEnd/>
              </a:ln>
            </p:spPr>
            <p:txBody>
              <a:bodyPr wrap="none">
                <a:spAutoFit/>
              </a:bodyPr>
              <a:lstStyle/>
              <a:p>
                <a:pPr eaLnBrk="1" hangingPunct="1"/>
                <a:r>
                  <a:rPr lang="en-US" sz="1400">
                    <a:latin typeface="Verdana" pitchFamily="34" charset="0"/>
                    <a:ea typeface="ＭＳ Ｐゴシック" charset="-128"/>
                  </a:rPr>
                  <a:t>Both</a:t>
                </a:r>
              </a:p>
              <a:p>
                <a:pPr eaLnBrk="1" hangingPunct="1"/>
                <a:endParaRPr lang="en-US" sz="1400">
                  <a:latin typeface="Verdana" pitchFamily="34" charset="0"/>
                  <a:ea typeface="ＭＳ Ｐゴシック" charset="-128"/>
                </a:endParaRPr>
              </a:p>
            </p:txBody>
          </p:sp>
        </p:grpSp>
        <p:sp>
          <p:nvSpPr>
            <p:cNvPr id="61451" name="Rectangle 20"/>
            <p:cNvSpPr>
              <a:spLocks noChangeArrowheads="1"/>
            </p:cNvSpPr>
            <p:nvPr/>
          </p:nvSpPr>
          <p:spPr bwMode="auto">
            <a:xfrm>
              <a:off x="1655" y="624"/>
              <a:ext cx="2219" cy="194"/>
            </a:xfrm>
            <a:prstGeom prst="rect">
              <a:avLst/>
            </a:prstGeom>
            <a:noFill/>
            <a:ln w="9525">
              <a:noFill/>
              <a:miter lim="800000"/>
              <a:headEnd/>
              <a:tailEnd/>
            </a:ln>
          </p:spPr>
          <p:txBody>
            <a:bodyPr wrap="none">
              <a:spAutoFit/>
            </a:bodyPr>
            <a:lstStyle/>
            <a:p>
              <a:pPr algn="ctr" eaLnBrk="1" hangingPunct="1"/>
              <a:r>
                <a:rPr lang="en-US" sz="1800" dirty="0">
                  <a:latin typeface="Symbol" charset="2"/>
                  <a:ea typeface="ＭＳ Ｐゴシック" charset="-128"/>
                </a:rPr>
                <a:t></a:t>
              </a:r>
              <a:r>
                <a:rPr lang="en-US" sz="1800" dirty="0">
                  <a:latin typeface="Verdana" pitchFamily="34" charset="0"/>
                  <a:ea typeface="ＭＳ Ｐゴシック" charset="-128"/>
                </a:rPr>
                <a:t>areas (</a:t>
              </a:r>
              <a:r>
                <a:rPr lang="en-US" sz="1800" i="1" dirty="0">
                  <a:latin typeface="Verdana" pitchFamily="34" charset="0"/>
                  <a:ea typeface="ＭＳ Ｐゴシック" charset="-128"/>
                </a:rPr>
                <a:t>p</a:t>
              </a:r>
              <a:r>
                <a:rPr lang="en-US" sz="1800" dirty="0">
                  <a:latin typeface="Verdana" pitchFamily="34" charset="0"/>
                  <a:ea typeface="ＭＳ Ｐゴシック" charset="-128"/>
                </a:rPr>
                <a:t>&lt;0.001</a:t>
              </a:r>
              <a:r>
                <a:rPr lang="en-US" sz="1800" dirty="0" smtClean="0">
                  <a:latin typeface="Verdana" pitchFamily="34" charset="0"/>
                  <a:ea typeface="ＭＳ Ｐゴシック" charset="-128"/>
                </a:rPr>
                <a:t>): respond to all rewards</a:t>
              </a:r>
              <a:endParaRPr lang="en-US" sz="1800" dirty="0">
                <a:latin typeface="Symbol" charset="2"/>
                <a:ea typeface="ＭＳ Ｐゴシック" charset="-128"/>
              </a:endParaRPr>
            </a:p>
          </p:txBody>
        </p:sp>
        <p:sp>
          <p:nvSpPr>
            <p:cNvPr id="61452" name="Rectangle 21"/>
            <p:cNvSpPr>
              <a:spLocks noChangeArrowheads="1"/>
            </p:cNvSpPr>
            <p:nvPr/>
          </p:nvSpPr>
          <p:spPr bwMode="auto">
            <a:xfrm>
              <a:off x="1388" y="1903"/>
              <a:ext cx="2645" cy="194"/>
            </a:xfrm>
            <a:prstGeom prst="rect">
              <a:avLst/>
            </a:prstGeom>
            <a:noFill/>
            <a:ln w="9525">
              <a:noFill/>
              <a:miter lim="800000"/>
              <a:headEnd/>
              <a:tailEnd/>
            </a:ln>
          </p:spPr>
          <p:txBody>
            <a:bodyPr wrap="none">
              <a:spAutoFit/>
            </a:bodyPr>
            <a:lstStyle/>
            <a:p>
              <a:pPr algn="ctr" eaLnBrk="1" hangingPunct="1"/>
              <a:r>
                <a:rPr lang="en-US" sz="1800" dirty="0">
                  <a:latin typeface="Symbol" charset="2"/>
                  <a:ea typeface="ＭＳ Ｐゴシック" charset="-128"/>
                </a:rPr>
                <a:t></a:t>
              </a:r>
              <a:r>
                <a:rPr lang="en-US" sz="1800" dirty="0">
                  <a:latin typeface="Verdana" pitchFamily="34" charset="0"/>
                  <a:ea typeface="ＭＳ Ｐゴシック" charset="-128"/>
                </a:rPr>
                <a:t>areas (</a:t>
              </a:r>
              <a:r>
                <a:rPr lang="en-US" sz="1800" i="1" dirty="0">
                  <a:latin typeface="Verdana" pitchFamily="34" charset="0"/>
                  <a:ea typeface="ＭＳ Ｐゴシック" charset="-128"/>
                </a:rPr>
                <a:t>p</a:t>
              </a:r>
              <a:r>
                <a:rPr lang="en-US" sz="1800" dirty="0">
                  <a:latin typeface="Verdana" pitchFamily="34" charset="0"/>
                  <a:ea typeface="ＭＳ Ｐゴシック" charset="-128"/>
                </a:rPr>
                <a:t>&lt;0.001</a:t>
              </a:r>
              <a:r>
                <a:rPr lang="en-US" sz="1800" dirty="0" smtClean="0">
                  <a:latin typeface="Verdana" pitchFamily="34" charset="0"/>
                  <a:ea typeface="ＭＳ Ｐゴシック" charset="-128"/>
                </a:rPr>
                <a:t>): respond to immediate rewards</a:t>
              </a:r>
              <a:endParaRPr lang="en-US" sz="1800" dirty="0">
                <a:latin typeface="Symbol" charset="2"/>
                <a:ea typeface="ＭＳ Ｐゴシック" charset="-128"/>
              </a:endParaRPr>
            </a:p>
          </p:txBody>
        </p:sp>
      </p:grpSp>
      <p:sp>
        <p:nvSpPr>
          <p:cNvPr id="61444" name="Text Box 22"/>
          <p:cNvSpPr txBox="1">
            <a:spLocks noChangeArrowheads="1"/>
          </p:cNvSpPr>
          <p:nvPr/>
        </p:nvSpPr>
        <p:spPr bwMode="auto">
          <a:xfrm>
            <a:off x="1752600" y="242888"/>
            <a:ext cx="5907088" cy="519112"/>
          </a:xfrm>
          <a:prstGeom prst="rect">
            <a:avLst/>
          </a:prstGeom>
          <a:noFill/>
          <a:ln w="9525">
            <a:noFill/>
            <a:miter lim="800000"/>
            <a:headEnd/>
            <a:tailEnd/>
          </a:ln>
        </p:spPr>
        <p:txBody>
          <a:bodyPr wrap="none">
            <a:spAutoFit/>
          </a:bodyPr>
          <a:lstStyle/>
          <a:p>
            <a:r>
              <a:rPr lang="en-US" sz="2800">
                <a:latin typeface="Arial" charset="0"/>
              </a:rPr>
              <a:t>Relationship to Amazon experiment: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0"/>
            <a:ext cx="8229600" cy="1143000"/>
          </a:xfrm>
        </p:spPr>
        <p:txBody>
          <a:bodyPr/>
          <a:lstStyle/>
          <a:p>
            <a:pPr eaLnBrk="1" hangingPunct="1"/>
            <a:r>
              <a:rPr lang="en-US" smtClean="0"/>
              <a:t>Hare, Camerer, and Rangel (2009)</a:t>
            </a:r>
          </a:p>
        </p:txBody>
      </p:sp>
      <p:grpSp>
        <p:nvGrpSpPr>
          <p:cNvPr id="68611" name="Group 5"/>
          <p:cNvGrpSpPr>
            <a:grpSpLocks/>
          </p:cNvGrpSpPr>
          <p:nvPr/>
        </p:nvGrpSpPr>
        <p:grpSpPr bwMode="auto">
          <a:xfrm>
            <a:off x="1524000" y="2644775"/>
            <a:ext cx="1371600" cy="1089025"/>
            <a:chOff x="240" y="144"/>
            <a:chExt cx="1008" cy="833"/>
          </a:xfrm>
        </p:grpSpPr>
        <p:sp>
          <p:nvSpPr>
            <p:cNvPr id="68664" name="Rectangle 6"/>
            <p:cNvSpPr>
              <a:spLocks noChangeArrowheads="1"/>
            </p:cNvSpPr>
            <p:nvPr/>
          </p:nvSpPr>
          <p:spPr bwMode="auto">
            <a:xfrm>
              <a:off x="240" y="144"/>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pic>
          <p:nvPicPr>
            <p:cNvPr id="68665" name="Picture 7" descr="KitKat"/>
            <p:cNvPicPr>
              <a:picLocks noChangeAspect="1" noChangeArrowheads="1"/>
            </p:cNvPicPr>
            <p:nvPr/>
          </p:nvPicPr>
          <p:blipFill>
            <a:blip r:embed="rId3"/>
            <a:srcRect/>
            <a:stretch>
              <a:fillRect/>
            </a:stretch>
          </p:blipFill>
          <p:spPr bwMode="auto">
            <a:xfrm>
              <a:off x="240" y="144"/>
              <a:ext cx="1008" cy="756"/>
            </a:xfrm>
            <a:prstGeom prst="rect">
              <a:avLst/>
            </a:prstGeom>
            <a:noFill/>
            <a:ln w="9525">
              <a:noFill/>
              <a:miter lim="800000"/>
              <a:headEnd/>
              <a:tailEnd/>
            </a:ln>
          </p:spPr>
        </p:pic>
        <p:sp>
          <p:nvSpPr>
            <p:cNvPr id="68666" name="Text Box 8"/>
            <p:cNvSpPr txBox="1">
              <a:spLocks noChangeArrowheads="1"/>
            </p:cNvSpPr>
            <p:nvPr/>
          </p:nvSpPr>
          <p:spPr bwMode="auto">
            <a:xfrm>
              <a:off x="240" y="193"/>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sp>
          <p:nvSpPr>
            <p:cNvPr id="68667" name="Text Box 9"/>
            <p:cNvSpPr txBox="1">
              <a:spLocks noChangeArrowheads="1"/>
            </p:cNvSpPr>
            <p:nvPr/>
          </p:nvSpPr>
          <p:spPr bwMode="auto">
            <a:xfrm>
              <a:off x="240" y="720"/>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grpSp>
      <p:grpSp>
        <p:nvGrpSpPr>
          <p:cNvPr id="68612" name="Group 10"/>
          <p:cNvGrpSpPr>
            <a:grpSpLocks/>
          </p:cNvGrpSpPr>
          <p:nvPr/>
        </p:nvGrpSpPr>
        <p:grpSpPr bwMode="auto">
          <a:xfrm>
            <a:off x="1981200" y="3886200"/>
            <a:ext cx="1295400" cy="1143000"/>
            <a:chOff x="1152" y="960"/>
            <a:chExt cx="1008" cy="816"/>
          </a:xfrm>
        </p:grpSpPr>
        <p:sp>
          <p:nvSpPr>
            <p:cNvPr id="68662" name="Rectangle 11"/>
            <p:cNvSpPr>
              <a:spLocks noChangeArrowheads="1"/>
            </p:cNvSpPr>
            <p:nvPr/>
          </p:nvSpPr>
          <p:spPr bwMode="auto">
            <a:xfrm>
              <a:off x="1152" y="960"/>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sp>
          <p:nvSpPr>
            <p:cNvPr id="68663" name="Text Box 12"/>
            <p:cNvSpPr txBox="1">
              <a:spLocks noChangeArrowheads="1"/>
            </p:cNvSpPr>
            <p:nvPr/>
          </p:nvSpPr>
          <p:spPr bwMode="auto">
            <a:xfrm>
              <a:off x="1152" y="1248"/>
              <a:ext cx="1008" cy="240"/>
            </a:xfrm>
            <a:prstGeom prst="rect">
              <a:avLst/>
            </a:prstGeom>
            <a:noFill/>
            <a:ln w="9525">
              <a:noFill/>
              <a:miter lim="800000"/>
              <a:headEnd/>
              <a:tailEnd/>
            </a:ln>
          </p:spPr>
          <p:txBody>
            <a:bodyPr>
              <a:spAutoFit/>
            </a:bodyPr>
            <a:lstStyle/>
            <a:p>
              <a:pPr algn="ctr"/>
              <a:r>
                <a:rPr lang="en-US" sz="1600">
                  <a:solidFill>
                    <a:schemeClr val="bg1"/>
                  </a:solidFill>
                </a:rPr>
                <a:t>+</a:t>
              </a:r>
            </a:p>
          </p:txBody>
        </p:sp>
      </p:grpSp>
      <p:sp>
        <p:nvSpPr>
          <p:cNvPr id="68613" name="Line 14"/>
          <p:cNvSpPr>
            <a:spLocks noChangeShapeType="1"/>
          </p:cNvSpPr>
          <p:nvPr/>
        </p:nvSpPr>
        <p:spPr bwMode="auto">
          <a:xfrm rot="1351344">
            <a:off x="381000" y="3124200"/>
            <a:ext cx="2895600" cy="3160713"/>
          </a:xfrm>
          <a:prstGeom prst="line">
            <a:avLst/>
          </a:prstGeom>
          <a:noFill/>
          <a:ln w="19050">
            <a:solidFill>
              <a:schemeClr val="tx1"/>
            </a:solidFill>
            <a:round/>
            <a:headEnd/>
            <a:tailEnd type="triangle" w="med" len="med"/>
          </a:ln>
        </p:spPr>
        <p:txBody>
          <a:bodyPr wrap="none" anchor="ctr"/>
          <a:lstStyle/>
          <a:p>
            <a:endParaRPr lang="en-US"/>
          </a:p>
        </p:txBody>
      </p:sp>
      <p:sp>
        <p:nvSpPr>
          <p:cNvPr id="68614" name="Line 15"/>
          <p:cNvSpPr>
            <a:spLocks noChangeShapeType="1"/>
          </p:cNvSpPr>
          <p:nvPr/>
        </p:nvSpPr>
        <p:spPr bwMode="auto">
          <a:xfrm rot="4224218">
            <a:off x="1093788" y="2454275"/>
            <a:ext cx="0" cy="457200"/>
          </a:xfrm>
          <a:prstGeom prst="line">
            <a:avLst/>
          </a:prstGeom>
          <a:noFill/>
          <a:ln w="19050">
            <a:solidFill>
              <a:schemeClr val="tx1"/>
            </a:solidFill>
            <a:round/>
            <a:headEnd/>
            <a:tailEnd/>
          </a:ln>
        </p:spPr>
        <p:txBody>
          <a:bodyPr wrap="none" anchor="ctr"/>
          <a:lstStyle/>
          <a:p>
            <a:endParaRPr lang="en-US"/>
          </a:p>
        </p:txBody>
      </p:sp>
      <p:grpSp>
        <p:nvGrpSpPr>
          <p:cNvPr id="68615" name="Group 16"/>
          <p:cNvGrpSpPr>
            <a:grpSpLocks/>
          </p:cNvGrpSpPr>
          <p:nvPr/>
        </p:nvGrpSpPr>
        <p:grpSpPr bwMode="auto">
          <a:xfrm rot="4224218">
            <a:off x="1125538" y="4462463"/>
            <a:ext cx="1371600" cy="457200"/>
            <a:chOff x="-96" y="2976"/>
            <a:chExt cx="864" cy="288"/>
          </a:xfrm>
        </p:grpSpPr>
        <p:sp>
          <p:nvSpPr>
            <p:cNvPr id="68660" name="Line 17"/>
            <p:cNvSpPr>
              <a:spLocks noChangeShapeType="1"/>
            </p:cNvSpPr>
            <p:nvPr/>
          </p:nvSpPr>
          <p:spPr bwMode="auto">
            <a:xfrm>
              <a:off x="768" y="2976"/>
              <a:ext cx="0" cy="288"/>
            </a:xfrm>
            <a:prstGeom prst="line">
              <a:avLst/>
            </a:prstGeom>
            <a:noFill/>
            <a:ln w="19050">
              <a:solidFill>
                <a:schemeClr val="tx1"/>
              </a:solidFill>
              <a:round/>
              <a:headEnd/>
              <a:tailEnd/>
            </a:ln>
          </p:spPr>
          <p:txBody>
            <a:bodyPr wrap="none" anchor="ctr"/>
            <a:lstStyle/>
            <a:p>
              <a:endParaRPr lang="en-US"/>
            </a:p>
          </p:txBody>
        </p:sp>
        <p:sp>
          <p:nvSpPr>
            <p:cNvPr id="68661" name="Line 18"/>
            <p:cNvSpPr>
              <a:spLocks noChangeShapeType="1"/>
            </p:cNvSpPr>
            <p:nvPr/>
          </p:nvSpPr>
          <p:spPr bwMode="auto">
            <a:xfrm>
              <a:off x="-96" y="2976"/>
              <a:ext cx="0" cy="288"/>
            </a:xfrm>
            <a:prstGeom prst="line">
              <a:avLst/>
            </a:prstGeom>
            <a:noFill/>
            <a:ln w="19050">
              <a:solidFill>
                <a:schemeClr val="tx1"/>
              </a:solidFill>
              <a:round/>
              <a:headEnd/>
              <a:tailEnd/>
            </a:ln>
          </p:spPr>
          <p:txBody>
            <a:bodyPr wrap="none" anchor="ctr"/>
            <a:lstStyle/>
            <a:p>
              <a:endParaRPr lang="en-US"/>
            </a:p>
          </p:txBody>
        </p:sp>
      </p:grpSp>
      <p:sp>
        <p:nvSpPr>
          <p:cNvPr id="68616" name="Text Box 19"/>
          <p:cNvSpPr txBox="1">
            <a:spLocks noChangeArrowheads="1"/>
          </p:cNvSpPr>
          <p:nvPr/>
        </p:nvSpPr>
        <p:spPr bwMode="auto">
          <a:xfrm>
            <a:off x="144463" y="2971800"/>
            <a:ext cx="1303337" cy="825500"/>
          </a:xfrm>
          <a:prstGeom prst="rect">
            <a:avLst/>
          </a:prstGeom>
          <a:noFill/>
          <a:ln w="9525">
            <a:noFill/>
            <a:miter lim="800000"/>
            <a:headEnd/>
            <a:tailEnd/>
          </a:ln>
        </p:spPr>
        <p:txBody>
          <a:bodyPr wrap="none">
            <a:spAutoFit/>
          </a:bodyPr>
          <a:lstStyle/>
          <a:p>
            <a:r>
              <a:rPr lang="en-US" sz="1600"/>
              <a:t>4s</a:t>
            </a:r>
          </a:p>
          <a:p>
            <a:r>
              <a:rPr lang="en-US" sz="1600"/>
              <a:t>food item</a:t>
            </a:r>
          </a:p>
          <a:p>
            <a:r>
              <a:rPr lang="en-US" sz="1600"/>
              <a:t>presentation</a:t>
            </a:r>
            <a:endParaRPr lang="en-US"/>
          </a:p>
        </p:txBody>
      </p:sp>
      <p:sp>
        <p:nvSpPr>
          <p:cNvPr id="68617" name="Text Box 20"/>
          <p:cNvSpPr txBox="1">
            <a:spLocks noChangeArrowheads="1"/>
          </p:cNvSpPr>
          <p:nvPr/>
        </p:nvSpPr>
        <p:spPr bwMode="auto">
          <a:xfrm>
            <a:off x="762000" y="4343400"/>
            <a:ext cx="891591" cy="338554"/>
          </a:xfrm>
          <a:prstGeom prst="rect">
            <a:avLst/>
          </a:prstGeom>
          <a:noFill/>
          <a:ln w="9525">
            <a:noFill/>
            <a:miter lim="800000"/>
            <a:headEnd/>
            <a:tailEnd/>
          </a:ln>
        </p:spPr>
        <p:txBody>
          <a:bodyPr wrap="none">
            <a:spAutoFit/>
          </a:bodyPr>
          <a:lstStyle/>
          <a:p>
            <a:r>
              <a:rPr lang="en-US" sz="1600" dirty="0" smtClean="0"/>
              <a:t> fixation</a:t>
            </a:r>
            <a:endParaRPr lang="en-US" dirty="0"/>
          </a:p>
        </p:txBody>
      </p:sp>
      <p:sp>
        <p:nvSpPr>
          <p:cNvPr id="68618" name="Text Box 27"/>
          <p:cNvSpPr txBox="1">
            <a:spLocks noChangeArrowheads="1"/>
          </p:cNvSpPr>
          <p:nvPr/>
        </p:nvSpPr>
        <p:spPr bwMode="auto">
          <a:xfrm>
            <a:off x="1676400" y="3429000"/>
            <a:ext cx="1122363" cy="304800"/>
          </a:xfrm>
          <a:prstGeom prst="rect">
            <a:avLst/>
          </a:prstGeom>
          <a:noFill/>
          <a:ln w="9525">
            <a:noFill/>
            <a:miter lim="800000"/>
            <a:headEnd/>
            <a:tailEnd/>
          </a:ln>
        </p:spPr>
        <p:txBody>
          <a:bodyPr wrap="none">
            <a:spAutoFit/>
          </a:bodyPr>
          <a:lstStyle/>
          <a:p>
            <a:r>
              <a:rPr lang="en-US" sz="1400">
                <a:solidFill>
                  <a:schemeClr val="bg1"/>
                </a:solidFill>
              </a:rPr>
              <a:t>Rate Health</a:t>
            </a:r>
          </a:p>
        </p:txBody>
      </p:sp>
      <p:pic>
        <p:nvPicPr>
          <p:cNvPr id="68619" name="Picture 28" descr="reddelicious"/>
          <p:cNvPicPr>
            <a:picLocks noChangeAspect="1" noChangeArrowheads="1"/>
          </p:cNvPicPr>
          <p:nvPr/>
        </p:nvPicPr>
        <p:blipFill>
          <a:blip r:embed="rId4"/>
          <a:srcRect/>
          <a:stretch>
            <a:fillRect/>
          </a:stretch>
        </p:blipFill>
        <p:spPr bwMode="auto">
          <a:xfrm>
            <a:off x="2438400" y="5257800"/>
            <a:ext cx="1371600" cy="1027113"/>
          </a:xfrm>
          <a:prstGeom prst="rect">
            <a:avLst/>
          </a:prstGeom>
          <a:noFill/>
          <a:ln w="9525">
            <a:noFill/>
            <a:miter lim="800000"/>
            <a:headEnd/>
            <a:tailEnd/>
          </a:ln>
        </p:spPr>
      </p:pic>
      <p:sp>
        <p:nvSpPr>
          <p:cNvPr id="68620" name="Text Box 31"/>
          <p:cNvSpPr txBox="1">
            <a:spLocks noChangeArrowheads="1"/>
          </p:cNvSpPr>
          <p:nvPr/>
        </p:nvSpPr>
        <p:spPr bwMode="auto">
          <a:xfrm>
            <a:off x="2590800" y="5943600"/>
            <a:ext cx="1122363" cy="304800"/>
          </a:xfrm>
          <a:prstGeom prst="rect">
            <a:avLst/>
          </a:prstGeom>
          <a:noFill/>
          <a:ln w="9525">
            <a:noFill/>
            <a:miter lim="800000"/>
            <a:headEnd/>
            <a:tailEnd/>
          </a:ln>
        </p:spPr>
        <p:txBody>
          <a:bodyPr wrap="none">
            <a:spAutoFit/>
          </a:bodyPr>
          <a:lstStyle/>
          <a:p>
            <a:r>
              <a:rPr lang="en-US" sz="1400">
                <a:solidFill>
                  <a:schemeClr val="bg1"/>
                </a:solidFill>
              </a:rPr>
              <a:t>Rate Health</a:t>
            </a:r>
          </a:p>
        </p:txBody>
      </p:sp>
      <p:grpSp>
        <p:nvGrpSpPr>
          <p:cNvPr id="68621" name="Group 37"/>
          <p:cNvGrpSpPr>
            <a:grpSpLocks/>
          </p:cNvGrpSpPr>
          <p:nvPr/>
        </p:nvGrpSpPr>
        <p:grpSpPr bwMode="auto">
          <a:xfrm>
            <a:off x="4419600" y="3962400"/>
            <a:ext cx="1295400" cy="1089025"/>
            <a:chOff x="1152" y="960"/>
            <a:chExt cx="1008" cy="816"/>
          </a:xfrm>
        </p:grpSpPr>
        <p:sp>
          <p:nvSpPr>
            <p:cNvPr id="68658" name="Rectangle 38"/>
            <p:cNvSpPr>
              <a:spLocks noChangeArrowheads="1"/>
            </p:cNvSpPr>
            <p:nvPr/>
          </p:nvSpPr>
          <p:spPr bwMode="auto">
            <a:xfrm>
              <a:off x="1152" y="960"/>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sp>
          <p:nvSpPr>
            <p:cNvPr id="68659" name="Text Box 39"/>
            <p:cNvSpPr txBox="1">
              <a:spLocks noChangeArrowheads="1"/>
            </p:cNvSpPr>
            <p:nvPr/>
          </p:nvSpPr>
          <p:spPr bwMode="auto">
            <a:xfrm>
              <a:off x="1152" y="1248"/>
              <a:ext cx="1008" cy="252"/>
            </a:xfrm>
            <a:prstGeom prst="rect">
              <a:avLst/>
            </a:prstGeom>
            <a:noFill/>
            <a:ln w="9525">
              <a:noFill/>
              <a:miter lim="800000"/>
              <a:headEnd/>
              <a:tailEnd/>
            </a:ln>
          </p:spPr>
          <p:txBody>
            <a:bodyPr>
              <a:spAutoFit/>
            </a:bodyPr>
            <a:lstStyle/>
            <a:p>
              <a:pPr algn="ctr"/>
              <a:r>
                <a:rPr lang="en-US" sz="1600">
                  <a:solidFill>
                    <a:schemeClr val="bg1"/>
                  </a:solidFill>
                </a:rPr>
                <a:t>+</a:t>
              </a:r>
            </a:p>
          </p:txBody>
        </p:sp>
      </p:grpSp>
      <p:grpSp>
        <p:nvGrpSpPr>
          <p:cNvPr id="68622" name="Group 67"/>
          <p:cNvGrpSpPr>
            <a:grpSpLocks/>
          </p:cNvGrpSpPr>
          <p:nvPr/>
        </p:nvGrpSpPr>
        <p:grpSpPr bwMode="auto">
          <a:xfrm>
            <a:off x="2819400" y="2705100"/>
            <a:ext cx="2895600" cy="3602038"/>
            <a:chOff x="1872" y="1320"/>
            <a:chExt cx="1824" cy="2269"/>
          </a:xfrm>
        </p:grpSpPr>
        <p:sp>
          <p:nvSpPr>
            <p:cNvPr id="68653" name="Line 40"/>
            <p:cNvSpPr>
              <a:spLocks noChangeShapeType="1"/>
            </p:cNvSpPr>
            <p:nvPr/>
          </p:nvSpPr>
          <p:spPr bwMode="auto">
            <a:xfrm rot="1351344">
              <a:off x="1872" y="1598"/>
              <a:ext cx="1824" cy="1991"/>
            </a:xfrm>
            <a:prstGeom prst="line">
              <a:avLst/>
            </a:prstGeom>
            <a:noFill/>
            <a:ln w="19050">
              <a:solidFill>
                <a:schemeClr val="tx1"/>
              </a:solidFill>
              <a:round/>
              <a:headEnd/>
              <a:tailEnd type="triangle" w="med" len="med"/>
            </a:ln>
          </p:spPr>
          <p:txBody>
            <a:bodyPr wrap="none" anchor="ctr"/>
            <a:lstStyle/>
            <a:p>
              <a:endParaRPr lang="en-US"/>
            </a:p>
          </p:txBody>
        </p:sp>
        <p:sp>
          <p:nvSpPr>
            <p:cNvPr id="68654" name="Line 41"/>
            <p:cNvSpPr>
              <a:spLocks noChangeShapeType="1"/>
            </p:cNvSpPr>
            <p:nvPr/>
          </p:nvSpPr>
          <p:spPr bwMode="auto">
            <a:xfrm rot="4224218">
              <a:off x="2321" y="1176"/>
              <a:ext cx="0" cy="288"/>
            </a:xfrm>
            <a:prstGeom prst="line">
              <a:avLst/>
            </a:prstGeom>
            <a:noFill/>
            <a:ln w="19050">
              <a:solidFill>
                <a:schemeClr val="tx1"/>
              </a:solidFill>
              <a:round/>
              <a:headEnd/>
              <a:tailEnd/>
            </a:ln>
          </p:spPr>
          <p:txBody>
            <a:bodyPr wrap="none" anchor="ctr"/>
            <a:lstStyle/>
            <a:p>
              <a:endParaRPr lang="en-US"/>
            </a:p>
          </p:txBody>
        </p:sp>
        <p:grpSp>
          <p:nvGrpSpPr>
            <p:cNvPr id="68655" name="Group 42"/>
            <p:cNvGrpSpPr>
              <a:grpSpLocks/>
            </p:cNvGrpSpPr>
            <p:nvPr/>
          </p:nvGrpSpPr>
          <p:grpSpPr bwMode="auto">
            <a:xfrm rot="4224218">
              <a:off x="2341" y="2441"/>
              <a:ext cx="864" cy="288"/>
              <a:chOff x="-96" y="2976"/>
              <a:chExt cx="864" cy="288"/>
            </a:xfrm>
          </p:grpSpPr>
          <p:sp>
            <p:nvSpPr>
              <p:cNvPr id="68656" name="Line 43"/>
              <p:cNvSpPr>
                <a:spLocks noChangeShapeType="1"/>
              </p:cNvSpPr>
              <p:nvPr/>
            </p:nvSpPr>
            <p:spPr bwMode="auto">
              <a:xfrm>
                <a:off x="768" y="2976"/>
                <a:ext cx="0" cy="288"/>
              </a:xfrm>
              <a:prstGeom prst="line">
                <a:avLst/>
              </a:prstGeom>
              <a:noFill/>
              <a:ln w="19050">
                <a:solidFill>
                  <a:schemeClr val="tx1"/>
                </a:solidFill>
                <a:round/>
                <a:headEnd/>
                <a:tailEnd/>
              </a:ln>
            </p:spPr>
            <p:txBody>
              <a:bodyPr wrap="none" anchor="ctr"/>
              <a:lstStyle/>
              <a:p>
                <a:endParaRPr lang="en-US"/>
              </a:p>
            </p:txBody>
          </p:sp>
          <p:sp>
            <p:nvSpPr>
              <p:cNvPr id="68657" name="Line 44"/>
              <p:cNvSpPr>
                <a:spLocks noChangeShapeType="1"/>
              </p:cNvSpPr>
              <p:nvPr/>
            </p:nvSpPr>
            <p:spPr bwMode="auto">
              <a:xfrm>
                <a:off x="-96" y="2976"/>
                <a:ext cx="0" cy="288"/>
              </a:xfrm>
              <a:prstGeom prst="line">
                <a:avLst/>
              </a:prstGeom>
              <a:noFill/>
              <a:ln w="19050">
                <a:solidFill>
                  <a:schemeClr val="tx1"/>
                </a:solidFill>
                <a:round/>
                <a:headEnd/>
                <a:tailEnd/>
              </a:ln>
            </p:spPr>
            <p:txBody>
              <a:bodyPr wrap="none" anchor="ctr"/>
              <a:lstStyle/>
              <a:p>
                <a:endParaRPr lang="en-US"/>
              </a:p>
            </p:txBody>
          </p:sp>
        </p:grpSp>
      </p:grpSp>
      <p:grpSp>
        <p:nvGrpSpPr>
          <p:cNvPr id="68623" name="Group 66"/>
          <p:cNvGrpSpPr>
            <a:grpSpLocks/>
          </p:cNvGrpSpPr>
          <p:nvPr/>
        </p:nvGrpSpPr>
        <p:grpSpPr bwMode="auto">
          <a:xfrm>
            <a:off x="4876800" y="5257800"/>
            <a:ext cx="1371600" cy="1089025"/>
            <a:chOff x="2592" y="1296"/>
            <a:chExt cx="864" cy="686"/>
          </a:xfrm>
        </p:grpSpPr>
        <p:grpSp>
          <p:nvGrpSpPr>
            <p:cNvPr id="68647" name="Group 32"/>
            <p:cNvGrpSpPr>
              <a:grpSpLocks/>
            </p:cNvGrpSpPr>
            <p:nvPr/>
          </p:nvGrpSpPr>
          <p:grpSpPr bwMode="auto">
            <a:xfrm>
              <a:off x="2592" y="1296"/>
              <a:ext cx="864" cy="686"/>
              <a:chOff x="240" y="144"/>
              <a:chExt cx="1008" cy="833"/>
            </a:xfrm>
          </p:grpSpPr>
          <p:sp>
            <p:nvSpPr>
              <p:cNvPr id="68649" name="Rectangle 33"/>
              <p:cNvSpPr>
                <a:spLocks noChangeArrowheads="1"/>
              </p:cNvSpPr>
              <p:nvPr/>
            </p:nvSpPr>
            <p:spPr bwMode="auto">
              <a:xfrm>
                <a:off x="240" y="144"/>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pic>
            <p:nvPicPr>
              <p:cNvPr id="68650" name="Picture 34" descr="KitKat"/>
              <p:cNvPicPr>
                <a:picLocks noChangeAspect="1" noChangeArrowheads="1"/>
              </p:cNvPicPr>
              <p:nvPr/>
            </p:nvPicPr>
            <p:blipFill>
              <a:blip r:embed="rId3"/>
              <a:srcRect/>
              <a:stretch>
                <a:fillRect/>
              </a:stretch>
            </p:blipFill>
            <p:spPr bwMode="auto">
              <a:xfrm>
                <a:off x="240" y="144"/>
                <a:ext cx="1008" cy="756"/>
              </a:xfrm>
              <a:prstGeom prst="rect">
                <a:avLst/>
              </a:prstGeom>
              <a:noFill/>
              <a:ln w="9525">
                <a:noFill/>
                <a:miter lim="800000"/>
                <a:headEnd/>
                <a:tailEnd/>
              </a:ln>
            </p:spPr>
          </p:pic>
          <p:sp>
            <p:nvSpPr>
              <p:cNvPr id="68651" name="Text Box 35"/>
              <p:cNvSpPr txBox="1">
                <a:spLocks noChangeArrowheads="1"/>
              </p:cNvSpPr>
              <p:nvPr/>
            </p:nvSpPr>
            <p:spPr bwMode="auto">
              <a:xfrm>
                <a:off x="240" y="193"/>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sp>
            <p:nvSpPr>
              <p:cNvPr id="68652" name="Text Box 36"/>
              <p:cNvSpPr txBox="1">
                <a:spLocks noChangeArrowheads="1"/>
              </p:cNvSpPr>
              <p:nvPr/>
            </p:nvSpPr>
            <p:spPr bwMode="auto">
              <a:xfrm>
                <a:off x="240" y="720"/>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grpSp>
        <p:sp>
          <p:nvSpPr>
            <p:cNvPr id="68648" name="Text Box 47"/>
            <p:cNvSpPr txBox="1">
              <a:spLocks noChangeArrowheads="1"/>
            </p:cNvSpPr>
            <p:nvPr/>
          </p:nvSpPr>
          <p:spPr bwMode="auto">
            <a:xfrm>
              <a:off x="2688" y="1790"/>
              <a:ext cx="664" cy="192"/>
            </a:xfrm>
            <a:prstGeom prst="rect">
              <a:avLst/>
            </a:prstGeom>
            <a:noFill/>
            <a:ln w="9525">
              <a:noFill/>
              <a:miter lim="800000"/>
              <a:headEnd/>
              <a:tailEnd/>
            </a:ln>
          </p:spPr>
          <p:txBody>
            <a:bodyPr wrap="none">
              <a:spAutoFit/>
            </a:bodyPr>
            <a:lstStyle/>
            <a:p>
              <a:r>
                <a:rPr lang="en-US" sz="1400">
                  <a:solidFill>
                    <a:schemeClr val="bg1"/>
                  </a:solidFill>
                </a:rPr>
                <a:t>Rate Taste</a:t>
              </a:r>
            </a:p>
          </p:txBody>
        </p:sp>
      </p:grpSp>
      <p:pic>
        <p:nvPicPr>
          <p:cNvPr id="68624" name="Picture 48" descr="reddelicious"/>
          <p:cNvPicPr>
            <a:picLocks noChangeAspect="1" noChangeArrowheads="1"/>
          </p:cNvPicPr>
          <p:nvPr/>
        </p:nvPicPr>
        <p:blipFill>
          <a:blip r:embed="rId4"/>
          <a:srcRect/>
          <a:stretch>
            <a:fillRect/>
          </a:stretch>
        </p:blipFill>
        <p:spPr bwMode="auto">
          <a:xfrm>
            <a:off x="3962400" y="2667000"/>
            <a:ext cx="1371600" cy="1027113"/>
          </a:xfrm>
          <a:prstGeom prst="rect">
            <a:avLst/>
          </a:prstGeom>
          <a:noFill/>
          <a:ln w="9525">
            <a:noFill/>
            <a:miter lim="800000"/>
            <a:headEnd/>
            <a:tailEnd/>
          </a:ln>
        </p:spPr>
      </p:pic>
      <p:sp>
        <p:nvSpPr>
          <p:cNvPr id="68625" name="Text Box 49"/>
          <p:cNvSpPr txBox="1">
            <a:spLocks noChangeArrowheads="1"/>
          </p:cNvSpPr>
          <p:nvPr/>
        </p:nvSpPr>
        <p:spPr bwMode="auto">
          <a:xfrm>
            <a:off x="4114800" y="3429000"/>
            <a:ext cx="1054100" cy="304800"/>
          </a:xfrm>
          <a:prstGeom prst="rect">
            <a:avLst/>
          </a:prstGeom>
          <a:noFill/>
          <a:ln w="9525">
            <a:noFill/>
            <a:miter lim="800000"/>
            <a:headEnd/>
            <a:tailEnd/>
          </a:ln>
        </p:spPr>
        <p:txBody>
          <a:bodyPr wrap="none">
            <a:spAutoFit/>
          </a:bodyPr>
          <a:lstStyle/>
          <a:p>
            <a:r>
              <a:rPr lang="en-US" sz="1400">
                <a:solidFill>
                  <a:schemeClr val="bg1"/>
                </a:solidFill>
              </a:rPr>
              <a:t>Rate Taste</a:t>
            </a:r>
          </a:p>
        </p:txBody>
      </p:sp>
      <p:grpSp>
        <p:nvGrpSpPr>
          <p:cNvPr id="68626" name="Group 50"/>
          <p:cNvGrpSpPr>
            <a:grpSpLocks/>
          </p:cNvGrpSpPr>
          <p:nvPr/>
        </p:nvGrpSpPr>
        <p:grpSpPr bwMode="auto">
          <a:xfrm>
            <a:off x="6477000" y="2667000"/>
            <a:ext cx="1371600" cy="1089025"/>
            <a:chOff x="240" y="144"/>
            <a:chExt cx="1008" cy="833"/>
          </a:xfrm>
        </p:grpSpPr>
        <p:sp>
          <p:nvSpPr>
            <p:cNvPr id="68643" name="Rectangle 51"/>
            <p:cNvSpPr>
              <a:spLocks noChangeArrowheads="1"/>
            </p:cNvSpPr>
            <p:nvPr/>
          </p:nvSpPr>
          <p:spPr bwMode="auto">
            <a:xfrm>
              <a:off x="240" y="144"/>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pic>
          <p:nvPicPr>
            <p:cNvPr id="68644" name="Picture 52" descr="KitKat"/>
            <p:cNvPicPr>
              <a:picLocks noChangeAspect="1" noChangeArrowheads="1"/>
            </p:cNvPicPr>
            <p:nvPr/>
          </p:nvPicPr>
          <p:blipFill>
            <a:blip r:embed="rId3"/>
            <a:srcRect/>
            <a:stretch>
              <a:fillRect/>
            </a:stretch>
          </p:blipFill>
          <p:spPr bwMode="auto">
            <a:xfrm>
              <a:off x="240" y="144"/>
              <a:ext cx="1008" cy="756"/>
            </a:xfrm>
            <a:prstGeom prst="rect">
              <a:avLst/>
            </a:prstGeom>
            <a:noFill/>
            <a:ln w="9525">
              <a:noFill/>
              <a:miter lim="800000"/>
              <a:headEnd/>
              <a:tailEnd/>
            </a:ln>
          </p:spPr>
        </p:pic>
        <p:sp>
          <p:nvSpPr>
            <p:cNvPr id="68645" name="Text Box 53"/>
            <p:cNvSpPr txBox="1">
              <a:spLocks noChangeArrowheads="1"/>
            </p:cNvSpPr>
            <p:nvPr/>
          </p:nvSpPr>
          <p:spPr bwMode="auto">
            <a:xfrm>
              <a:off x="240" y="193"/>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sp>
          <p:nvSpPr>
            <p:cNvPr id="68646" name="Text Box 54"/>
            <p:cNvSpPr txBox="1">
              <a:spLocks noChangeArrowheads="1"/>
            </p:cNvSpPr>
            <p:nvPr/>
          </p:nvSpPr>
          <p:spPr bwMode="auto">
            <a:xfrm>
              <a:off x="240" y="720"/>
              <a:ext cx="1008" cy="257"/>
            </a:xfrm>
            <a:prstGeom prst="rect">
              <a:avLst/>
            </a:prstGeom>
            <a:noFill/>
            <a:ln w="9525">
              <a:noFill/>
              <a:miter lim="800000"/>
              <a:headEnd/>
              <a:tailEnd/>
            </a:ln>
          </p:spPr>
          <p:txBody>
            <a:bodyPr>
              <a:spAutoFit/>
            </a:bodyPr>
            <a:lstStyle/>
            <a:p>
              <a:pPr algn="ctr"/>
              <a:endParaRPr lang="en-US" sz="1600">
                <a:solidFill>
                  <a:schemeClr val="bg1"/>
                </a:solidFill>
              </a:endParaRPr>
            </a:p>
          </p:txBody>
        </p:sp>
      </p:grpSp>
      <p:grpSp>
        <p:nvGrpSpPr>
          <p:cNvPr id="68627" name="Group 55"/>
          <p:cNvGrpSpPr>
            <a:grpSpLocks/>
          </p:cNvGrpSpPr>
          <p:nvPr/>
        </p:nvGrpSpPr>
        <p:grpSpPr bwMode="auto">
          <a:xfrm>
            <a:off x="6934200" y="3962400"/>
            <a:ext cx="1295400" cy="1089025"/>
            <a:chOff x="1152" y="960"/>
            <a:chExt cx="1008" cy="816"/>
          </a:xfrm>
        </p:grpSpPr>
        <p:sp>
          <p:nvSpPr>
            <p:cNvPr id="68641" name="Rectangle 56"/>
            <p:cNvSpPr>
              <a:spLocks noChangeArrowheads="1"/>
            </p:cNvSpPr>
            <p:nvPr/>
          </p:nvSpPr>
          <p:spPr bwMode="auto">
            <a:xfrm>
              <a:off x="1152" y="960"/>
              <a:ext cx="1008" cy="816"/>
            </a:xfrm>
            <a:prstGeom prst="rect">
              <a:avLst/>
            </a:prstGeom>
            <a:solidFill>
              <a:srgbClr val="000000"/>
            </a:solidFill>
            <a:ln w="9525">
              <a:solidFill>
                <a:schemeClr val="tx1"/>
              </a:solidFill>
              <a:miter lim="800000"/>
              <a:headEnd/>
              <a:tailEnd/>
            </a:ln>
          </p:spPr>
          <p:txBody>
            <a:bodyPr wrap="none" anchor="ctr"/>
            <a:lstStyle/>
            <a:p>
              <a:pPr algn="ctr"/>
              <a:endParaRPr lang="en-US"/>
            </a:p>
          </p:txBody>
        </p:sp>
        <p:sp>
          <p:nvSpPr>
            <p:cNvPr id="68642" name="Text Box 57"/>
            <p:cNvSpPr txBox="1">
              <a:spLocks noChangeArrowheads="1"/>
            </p:cNvSpPr>
            <p:nvPr/>
          </p:nvSpPr>
          <p:spPr bwMode="auto">
            <a:xfrm>
              <a:off x="1152" y="1248"/>
              <a:ext cx="1008" cy="252"/>
            </a:xfrm>
            <a:prstGeom prst="rect">
              <a:avLst/>
            </a:prstGeom>
            <a:noFill/>
            <a:ln w="9525">
              <a:noFill/>
              <a:miter lim="800000"/>
              <a:headEnd/>
              <a:tailEnd/>
            </a:ln>
          </p:spPr>
          <p:txBody>
            <a:bodyPr>
              <a:spAutoFit/>
            </a:bodyPr>
            <a:lstStyle/>
            <a:p>
              <a:pPr algn="ctr"/>
              <a:r>
                <a:rPr lang="en-US" sz="1600">
                  <a:solidFill>
                    <a:schemeClr val="bg1"/>
                  </a:solidFill>
                </a:rPr>
                <a:t>+</a:t>
              </a:r>
            </a:p>
          </p:txBody>
        </p:sp>
      </p:grpSp>
      <p:sp>
        <p:nvSpPr>
          <p:cNvPr id="68628" name="Line 58"/>
          <p:cNvSpPr>
            <a:spLocks noChangeShapeType="1"/>
          </p:cNvSpPr>
          <p:nvPr/>
        </p:nvSpPr>
        <p:spPr bwMode="auto">
          <a:xfrm rot="1351344">
            <a:off x="5334000" y="3146425"/>
            <a:ext cx="2895600" cy="3160713"/>
          </a:xfrm>
          <a:prstGeom prst="line">
            <a:avLst/>
          </a:prstGeom>
          <a:noFill/>
          <a:ln w="19050">
            <a:solidFill>
              <a:schemeClr val="tx1"/>
            </a:solidFill>
            <a:round/>
            <a:headEnd/>
            <a:tailEnd type="triangle" w="med" len="med"/>
          </a:ln>
        </p:spPr>
        <p:txBody>
          <a:bodyPr wrap="none" anchor="ctr"/>
          <a:lstStyle/>
          <a:p>
            <a:endParaRPr lang="en-US"/>
          </a:p>
        </p:txBody>
      </p:sp>
      <p:sp>
        <p:nvSpPr>
          <p:cNvPr id="68629" name="Line 59"/>
          <p:cNvSpPr>
            <a:spLocks noChangeShapeType="1"/>
          </p:cNvSpPr>
          <p:nvPr/>
        </p:nvSpPr>
        <p:spPr bwMode="auto">
          <a:xfrm rot="4224218">
            <a:off x="6046788" y="2476500"/>
            <a:ext cx="0" cy="457200"/>
          </a:xfrm>
          <a:prstGeom prst="line">
            <a:avLst/>
          </a:prstGeom>
          <a:noFill/>
          <a:ln w="19050">
            <a:solidFill>
              <a:schemeClr val="tx1"/>
            </a:solidFill>
            <a:round/>
            <a:headEnd/>
            <a:tailEnd/>
          </a:ln>
        </p:spPr>
        <p:txBody>
          <a:bodyPr wrap="none" anchor="ctr"/>
          <a:lstStyle/>
          <a:p>
            <a:endParaRPr lang="en-US"/>
          </a:p>
        </p:txBody>
      </p:sp>
      <p:grpSp>
        <p:nvGrpSpPr>
          <p:cNvPr id="68630" name="Group 60"/>
          <p:cNvGrpSpPr>
            <a:grpSpLocks/>
          </p:cNvGrpSpPr>
          <p:nvPr/>
        </p:nvGrpSpPr>
        <p:grpSpPr bwMode="auto">
          <a:xfrm rot="4224218">
            <a:off x="6078538" y="4484688"/>
            <a:ext cx="1371600" cy="457200"/>
            <a:chOff x="-96" y="2976"/>
            <a:chExt cx="864" cy="288"/>
          </a:xfrm>
        </p:grpSpPr>
        <p:sp>
          <p:nvSpPr>
            <p:cNvPr id="68639" name="Line 61"/>
            <p:cNvSpPr>
              <a:spLocks noChangeShapeType="1"/>
            </p:cNvSpPr>
            <p:nvPr/>
          </p:nvSpPr>
          <p:spPr bwMode="auto">
            <a:xfrm>
              <a:off x="768" y="2976"/>
              <a:ext cx="0" cy="288"/>
            </a:xfrm>
            <a:prstGeom prst="line">
              <a:avLst/>
            </a:prstGeom>
            <a:noFill/>
            <a:ln w="19050">
              <a:solidFill>
                <a:schemeClr val="tx1"/>
              </a:solidFill>
              <a:round/>
              <a:headEnd/>
              <a:tailEnd/>
            </a:ln>
          </p:spPr>
          <p:txBody>
            <a:bodyPr wrap="none" anchor="ctr"/>
            <a:lstStyle/>
            <a:p>
              <a:endParaRPr lang="en-US"/>
            </a:p>
          </p:txBody>
        </p:sp>
        <p:sp>
          <p:nvSpPr>
            <p:cNvPr id="68640" name="Line 62"/>
            <p:cNvSpPr>
              <a:spLocks noChangeShapeType="1"/>
            </p:cNvSpPr>
            <p:nvPr/>
          </p:nvSpPr>
          <p:spPr bwMode="auto">
            <a:xfrm>
              <a:off x="-96" y="2976"/>
              <a:ext cx="0" cy="288"/>
            </a:xfrm>
            <a:prstGeom prst="line">
              <a:avLst/>
            </a:prstGeom>
            <a:noFill/>
            <a:ln w="19050">
              <a:solidFill>
                <a:schemeClr val="tx1"/>
              </a:solidFill>
              <a:round/>
              <a:headEnd/>
              <a:tailEnd/>
            </a:ln>
          </p:spPr>
          <p:txBody>
            <a:bodyPr wrap="none" anchor="ctr"/>
            <a:lstStyle/>
            <a:p>
              <a:endParaRPr lang="en-US"/>
            </a:p>
          </p:txBody>
        </p:sp>
      </p:grpSp>
      <p:sp>
        <p:nvSpPr>
          <p:cNvPr id="68631" name="Text Box 63"/>
          <p:cNvSpPr txBox="1">
            <a:spLocks noChangeArrowheads="1"/>
          </p:cNvSpPr>
          <p:nvPr/>
        </p:nvSpPr>
        <p:spPr bwMode="auto">
          <a:xfrm>
            <a:off x="6858000" y="3429000"/>
            <a:ext cx="738188" cy="304800"/>
          </a:xfrm>
          <a:prstGeom prst="rect">
            <a:avLst/>
          </a:prstGeom>
          <a:noFill/>
          <a:ln w="9525">
            <a:noFill/>
            <a:miter lim="800000"/>
            <a:headEnd/>
            <a:tailEnd/>
          </a:ln>
        </p:spPr>
        <p:txBody>
          <a:bodyPr wrap="none">
            <a:spAutoFit/>
          </a:bodyPr>
          <a:lstStyle/>
          <a:p>
            <a:r>
              <a:rPr lang="en-US" sz="1400">
                <a:solidFill>
                  <a:schemeClr val="bg1"/>
                </a:solidFill>
              </a:rPr>
              <a:t>Decide</a:t>
            </a:r>
          </a:p>
        </p:txBody>
      </p:sp>
      <p:pic>
        <p:nvPicPr>
          <p:cNvPr id="68632" name="Picture 64" descr="reddelicious"/>
          <p:cNvPicPr>
            <a:picLocks noChangeAspect="1" noChangeArrowheads="1"/>
          </p:cNvPicPr>
          <p:nvPr/>
        </p:nvPicPr>
        <p:blipFill>
          <a:blip r:embed="rId4"/>
          <a:srcRect/>
          <a:stretch>
            <a:fillRect/>
          </a:stretch>
        </p:blipFill>
        <p:spPr bwMode="auto">
          <a:xfrm>
            <a:off x="7391400" y="5280025"/>
            <a:ext cx="1371600" cy="1027113"/>
          </a:xfrm>
          <a:prstGeom prst="rect">
            <a:avLst/>
          </a:prstGeom>
          <a:noFill/>
          <a:ln w="9525">
            <a:noFill/>
            <a:miter lim="800000"/>
            <a:headEnd/>
            <a:tailEnd/>
          </a:ln>
        </p:spPr>
      </p:pic>
      <p:sp>
        <p:nvSpPr>
          <p:cNvPr id="68633" name="Text Box 65"/>
          <p:cNvSpPr txBox="1">
            <a:spLocks noChangeArrowheads="1"/>
          </p:cNvSpPr>
          <p:nvPr/>
        </p:nvSpPr>
        <p:spPr bwMode="auto">
          <a:xfrm>
            <a:off x="7720013" y="5943600"/>
            <a:ext cx="738187" cy="304800"/>
          </a:xfrm>
          <a:prstGeom prst="rect">
            <a:avLst/>
          </a:prstGeom>
          <a:noFill/>
          <a:ln w="9525">
            <a:noFill/>
            <a:miter lim="800000"/>
            <a:headEnd/>
            <a:tailEnd/>
          </a:ln>
        </p:spPr>
        <p:txBody>
          <a:bodyPr wrap="none">
            <a:spAutoFit/>
          </a:bodyPr>
          <a:lstStyle/>
          <a:p>
            <a:r>
              <a:rPr lang="en-US" sz="1400">
                <a:solidFill>
                  <a:schemeClr val="bg1"/>
                </a:solidFill>
              </a:rPr>
              <a:t>Decide</a:t>
            </a:r>
          </a:p>
        </p:txBody>
      </p:sp>
      <p:sp>
        <p:nvSpPr>
          <p:cNvPr id="68634" name="Text Box 68"/>
          <p:cNvSpPr txBox="1">
            <a:spLocks noChangeArrowheads="1"/>
          </p:cNvSpPr>
          <p:nvPr/>
        </p:nvSpPr>
        <p:spPr bwMode="auto">
          <a:xfrm>
            <a:off x="762000" y="1981200"/>
            <a:ext cx="2233613" cy="457200"/>
          </a:xfrm>
          <a:prstGeom prst="rect">
            <a:avLst/>
          </a:prstGeom>
          <a:noFill/>
          <a:ln w="9525">
            <a:noFill/>
            <a:miter lim="800000"/>
            <a:headEnd/>
            <a:tailEnd/>
          </a:ln>
        </p:spPr>
        <p:txBody>
          <a:bodyPr wrap="none">
            <a:spAutoFit/>
          </a:bodyPr>
          <a:lstStyle/>
          <a:p>
            <a:r>
              <a:rPr lang="en-US"/>
              <a:t>Health Session</a:t>
            </a:r>
          </a:p>
        </p:txBody>
      </p:sp>
      <p:sp>
        <p:nvSpPr>
          <p:cNvPr id="68635" name="Text Box 69"/>
          <p:cNvSpPr txBox="1">
            <a:spLocks noChangeArrowheads="1"/>
          </p:cNvSpPr>
          <p:nvPr/>
        </p:nvSpPr>
        <p:spPr bwMode="auto">
          <a:xfrm>
            <a:off x="3352800" y="1981200"/>
            <a:ext cx="2116138" cy="457200"/>
          </a:xfrm>
          <a:prstGeom prst="rect">
            <a:avLst/>
          </a:prstGeom>
          <a:noFill/>
          <a:ln w="9525">
            <a:noFill/>
            <a:miter lim="800000"/>
            <a:headEnd/>
            <a:tailEnd/>
          </a:ln>
        </p:spPr>
        <p:txBody>
          <a:bodyPr wrap="none">
            <a:spAutoFit/>
          </a:bodyPr>
          <a:lstStyle/>
          <a:p>
            <a:r>
              <a:rPr lang="en-US"/>
              <a:t>Taste Session</a:t>
            </a:r>
          </a:p>
        </p:txBody>
      </p:sp>
      <p:sp>
        <p:nvSpPr>
          <p:cNvPr id="68636" name="Text Box 70"/>
          <p:cNvSpPr txBox="1">
            <a:spLocks noChangeArrowheads="1"/>
          </p:cNvSpPr>
          <p:nvPr/>
        </p:nvSpPr>
        <p:spPr bwMode="auto">
          <a:xfrm>
            <a:off x="5943600" y="1981200"/>
            <a:ext cx="2522538" cy="457200"/>
          </a:xfrm>
          <a:prstGeom prst="rect">
            <a:avLst/>
          </a:prstGeom>
          <a:noFill/>
          <a:ln w="9525">
            <a:noFill/>
            <a:miter lim="800000"/>
            <a:headEnd/>
            <a:tailEnd/>
          </a:ln>
        </p:spPr>
        <p:txBody>
          <a:bodyPr wrap="none">
            <a:spAutoFit/>
          </a:bodyPr>
          <a:lstStyle/>
          <a:p>
            <a:r>
              <a:rPr lang="en-US"/>
              <a:t>Decision Session</a:t>
            </a:r>
          </a:p>
        </p:txBody>
      </p:sp>
      <p:sp>
        <p:nvSpPr>
          <p:cNvPr id="68637" name="Line 71"/>
          <p:cNvSpPr>
            <a:spLocks noChangeShapeType="1"/>
          </p:cNvSpPr>
          <p:nvPr/>
        </p:nvSpPr>
        <p:spPr bwMode="auto">
          <a:xfrm>
            <a:off x="2971800" y="2209800"/>
            <a:ext cx="381000" cy="0"/>
          </a:xfrm>
          <a:prstGeom prst="line">
            <a:avLst/>
          </a:prstGeom>
          <a:noFill/>
          <a:ln w="25400">
            <a:solidFill>
              <a:schemeClr val="tx1"/>
            </a:solidFill>
            <a:round/>
            <a:headEnd type="triangle" w="med" len="med"/>
            <a:tailEnd type="triangle" w="med" len="med"/>
          </a:ln>
        </p:spPr>
        <p:txBody>
          <a:bodyPr wrap="none" anchor="ctr"/>
          <a:lstStyle/>
          <a:p>
            <a:endParaRPr lang="en-US"/>
          </a:p>
        </p:txBody>
      </p:sp>
      <p:cxnSp>
        <p:nvCxnSpPr>
          <p:cNvPr id="59" name="Straight Connector 58"/>
          <p:cNvCxnSpPr>
            <a:cxnSpLocks noChangeShapeType="1"/>
          </p:cNvCxnSpPr>
          <p:nvPr/>
        </p:nvCxnSpPr>
        <p:spPr bwMode="auto">
          <a:xfrm>
            <a:off x="0" y="1143000"/>
            <a:ext cx="9144000" cy="1588"/>
          </a:xfrm>
          <a:prstGeom prst="line">
            <a:avLst/>
          </a:prstGeom>
          <a:noFill/>
          <a:ln w="3175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0"/>
            <a:ext cx="8229600" cy="1143000"/>
          </a:xfrm>
        </p:spPr>
        <p:txBody>
          <a:bodyPr/>
          <a:lstStyle/>
          <a:p>
            <a:pPr eaLnBrk="1" hangingPunct="1"/>
            <a:r>
              <a:rPr lang="en-US" smtClean="0"/>
              <a:t>Details</a:t>
            </a:r>
          </a:p>
        </p:txBody>
      </p:sp>
      <p:sp>
        <p:nvSpPr>
          <p:cNvPr id="69635" name="Rectangle 3"/>
          <p:cNvSpPr>
            <a:spLocks noGrp="1" noChangeArrowheads="1"/>
          </p:cNvSpPr>
          <p:nvPr>
            <p:ph idx="1"/>
          </p:nvPr>
        </p:nvSpPr>
        <p:spPr/>
        <p:txBody>
          <a:bodyPr/>
          <a:lstStyle/>
          <a:p>
            <a:pPr eaLnBrk="1" hangingPunct="1"/>
            <a:r>
              <a:rPr lang="en-US" dirty="0" smtClean="0"/>
              <a:t>Taste and health ratings made on five point scale:</a:t>
            </a:r>
          </a:p>
          <a:p>
            <a:pPr lvl="1" eaLnBrk="1" hangingPunct="1">
              <a:buFontTx/>
              <a:buNone/>
            </a:pPr>
            <a:r>
              <a:rPr lang="en-US" dirty="0" smtClean="0"/>
              <a:t>-2,-1,0,1,2</a:t>
            </a:r>
          </a:p>
          <a:p>
            <a:pPr eaLnBrk="1" hangingPunct="1"/>
            <a:r>
              <a:rPr lang="en-US" dirty="0" smtClean="0"/>
              <a:t>Decisions also reported on a five point scale: SN,N,0,Y,SY</a:t>
            </a:r>
          </a:p>
          <a:p>
            <a:pPr eaLnBrk="1" hangingPunct="1">
              <a:buFontTx/>
              <a:buNone/>
            </a:pPr>
            <a:r>
              <a:rPr lang="en-US" dirty="0" smtClean="0"/>
              <a:t>	“strong no”     to    “strong yes”</a:t>
            </a:r>
          </a:p>
          <a:p>
            <a:pPr eaLnBrk="1" hangingPunct="1"/>
            <a:r>
              <a:rPr lang="en-US" dirty="0" smtClean="0"/>
              <a:t>Subject choices sometimes reflect </a:t>
            </a:r>
            <a:r>
              <a:rPr lang="en-US" dirty="0" smtClean="0">
                <a:solidFill>
                  <a:srgbClr val="FF0000"/>
                </a:solidFill>
              </a:rPr>
              <a:t>self control</a:t>
            </a:r>
          </a:p>
          <a:p>
            <a:pPr lvl="1" eaLnBrk="1" hangingPunct="1"/>
            <a:r>
              <a:rPr lang="en-US" dirty="0"/>
              <a:t>R</a:t>
            </a:r>
            <a:r>
              <a:rPr lang="en-US" dirty="0" smtClean="0"/>
              <a:t>ejection of an unhealthy, good tasting food, OR</a:t>
            </a:r>
          </a:p>
          <a:p>
            <a:pPr lvl="1" eaLnBrk="1" hangingPunct="1"/>
            <a:r>
              <a:rPr lang="en-US" dirty="0" smtClean="0"/>
              <a:t>Consumption of a healthy, bad tasting food</a:t>
            </a:r>
          </a:p>
        </p:txBody>
      </p:sp>
      <p:cxnSp>
        <p:nvCxnSpPr>
          <p:cNvPr id="4" name="Straight Connector 3"/>
          <p:cNvCxnSpPr>
            <a:cxnSpLocks noChangeShapeType="1"/>
          </p:cNvCxnSpPr>
          <p:nvPr/>
        </p:nvCxnSpPr>
        <p:spPr bwMode="auto">
          <a:xfrm>
            <a:off x="0" y="1143000"/>
            <a:ext cx="9144000" cy="1588"/>
          </a:xfrm>
          <a:prstGeom prst="line">
            <a:avLst/>
          </a:prstGeom>
          <a:noFill/>
          <a:ln w="3175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Lifg_sc-nc_conj"/>
          <p:cNvPicPr>
            <a:picLocks noChangeAspect="1" noChangeArrowheads="1"/>
          </p:cNvPicPr>
          <p:nvPr/>
        </p:nvPicPr>
        <p:blipFill>
          <a:blip r:embed="rId3"/>
          <a:srcRect/>
          <a:stretch>
            <a:fillRect/>
          </a:stretch>
        </p:blipFill>
        <p:spPr bwMode="auto">
          <a:xfrm>
            <a:off x="2263775" y="1905000"/>
            <a:ext cx="4616450" cy="4616450"/>
          </a:xfrm>
          <a:prstGeom prst="rect">
            <a:avLst/>
          </a:prstGeom>
          <a:noFill/>
          <a:ln w="9525">
            <a:noFill/>
            <a:miter lim="800000"/>
            <a:headEnd/>
            <a:tailEnd/>
          </a:ln>
        </p:spPr>
      </p:pic>
      <p:sp>
        <p:nvSpPr>
          <p:cNvPr id="81923" name="Rectangle 3"/>
          <p:cNvSpPr>
            <a:spLocks noGrp="1" noChangeArrowheads="1"/>
          </p:cNvSpPr>
          <p:nvPr>
            <p:ph type="title"/>
          </p:nvPr>
        </p:nvSpPr>
        <p:spPr>
          <a:xfrm>
            <a:off x="228600" y="76200"/>
            <a:ext cx="8686800" cy="1143000"/>
          </a:xfrm>
        </p:spPr>
        <p:txBody>
          <a:bodyPr/>
          <a:lstStyle/>
          <a:p>
            <a:pPr eaLnBrk="1" hangingPunct="1"/>
            <a:r>
              <a:rPr lang="en-US" dirty="0" smtClean="0"/>
              <a:t>More activity in DLPFC in successful self control trials than in failed </a:t>
            </a:r>
            <a:r>
              <a:rPr lang="en-US" smtClean="0"/>
              <a:t>self control trials</a:t>
            </a:r>
            <a:endParaRPr lang="en-US" dirty="0" smtClean="0"/>
          </a:p>
        </p:txBody>
      </p:sp>
      <p:sp>
        <p:nvSpPr>
          <p:cNvPr id="81924" name="Text Box 5"/>
          <p:cNvSpPr txBox="1">
            <a:spLocks noChangeArrowheads="1"/>
          </p:cNvSpPr>
          <p:nvPr/>
        </p:nvSpPr>
        <p:spPr bwMode="auto">
          <a:xfrm>
            <a:off x="2312988" y="2743200"/>
            <a:ext cx="354012" cy="457200"/>
          </a:xfrm>
          <a:prstGeom prst="rect">
            <a:avLst/>
          </a:prstGeom>
          <a:noFill/>
          <a:ln w="9525">
            <a:noFill/>
            <a:miter lim="800000"/>
            <a:headEnd/>
            <a:tailEnd/>
          </a:ln>
        </p:spPr>
        <p:txBody>
          <a:bodyPr wrap="none">
            <a:spAutoFit/>
          </a:bodyPr>
          <a:lstStyle/>
          <a:p>
            <a:r>
              <a:rPr lang="en-US">
                <a:solidFill>
                  <a:schemeClr val="bg1"/>
                </a:solidFill>
              </a:rPr>
              <a:t>L</a:t>
            </a:r>
          </a:p>
        </p:txBody>
      </p:sp>
      <p:sp>
        <p:nvSpPr>
          <p:cNvPr id="81925" name="Text Box 6"/>
          <p:cNvSpPr txBox="1">
            <a:spLocks noChangeArrowheads="1"/>
          </p:cNvSpPr>
          <p:nvPr/>
        </p:nvSpPr>
        <p:spPr bwMode="auto">
          <a:xfrm>
            <a:off x="4419600" y="4054475"/>
            <a:ext cx="1519238" cy="822325"/>
          </a:xfrm>
          <a:prstGeom prst="rect">
            <a:avLst/>
          </a:prstGeom>
          <a:solidFill>
            <a:schemeClr val="tx1"/>
          </a:solidFill>
          <a:ln w="9525">
            <a:noFill/>
            <a:miter lim="800000"/>
            <a:headEnd/>
            <a:tailEnd/>
          </a:ln>
        </p:spPr>
        <p:txBody>
          <a:bodyPr wrap="none">
            <a:spAutoFit/>
          </a:bodyPr>
          <a:lstStyle/>
          <a:p>
            <a:pPr>
              <a:buClr>
                <a:srgbClr val="FF8000"/>
              </a:buClr>
              <a:buFont typeface="Wingdings" charset="2"/>
              <a:buChar char="§"/>
            </a:pPr>
            <a:r>
              <a:rPr lang="en-US">
                <a:solidFill>
                  <a:schemeClr val="bg1"/>
                </a:solidFill>
              </a:rPr>
              <a:t> p &lt; .001</a:t>
            </a:r>
          </a:p>
          <a:p>
            <a:pPr>
              <a:buClr>
                <a:srgbClr val="FF0000"/>
              </a:buClr>
              <a:buFont typeface="Wingdings" charset="2"/>
              <a:buChar char="§"/>
            </a:pPr>
            <a:r>
              <a:rPr lang="en-US">
                <a:solidFill>
                  <a:schemeClr val="bg1"/>
                </a:solidFill>
              </a:rPr>
              <a:t> p &lt; .005</a:t>
            </a:r>
          </a:p>
        </p:txBody>
      </p:sp>
      <p:cxnSp>
        <p:nvCxnSpPr>
          <p:cNvPr id="6" name="Straight Connector 5"/>
          <p:cNvCxnSpPr>
            <a:cxnSpLocks noChangeShapeType="1"/>
          </p:cNvCxnSpPr>
          <p:nvPr/>
        </p:nvCxnSpPr>
        <p:spPr bwMode="auto">
          <a:xfrm>
            <a:off x="0" y="1143000"/>
            <a:ext cx="9144000" cy="1588"/>
          </a:xfrm>
          <a:prstGeom prst="line">
            <a:avLst/>
          </a:prstGeom>
          <a:noFill/>
          <a:ln w="3175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err="1" smtClean="0"/>
              <a:t>Figner</a:t>
            </a:r>
            <a:r>
              <a:rPr lang="en-US" dirty="0" smtClean="0"/>
              <a:t>, </a:t>
            </a:r>
            <a:r>
              <a:rPr lang="en-US" dirty="0" err="1" smtClean="0"/>
              <a:t>Knoch</a:t>
            </a:r>
            <a:r>
              <a:rPr lang="en-US" dirty="0" smtClean="0"/>
              <a:t>, Johnson, </a:t>
            </a:r>
            <a:r>
              <a:rPr lang="en-US" dirty="0" err="1" smtClean="0"/>
              <a:t>Krosch</a:t>
            </a:r>
            <a:r>
              <a:rPr lang="en-US" dirty="0" smtClean="0"/>
              <a:t>, </a:t>
            </a:r>
            <a:r>
              <a:rPr lang="en-US" dirty="0" err="1" smtClean="0"/>
              <a:t>Lisanby</a:t>
            </a:r>
            <a:r>
              <a:rPr lang="en-US" dirty="0" smtClean="0"/>
              <a:t>, Fehr and Weber (2010)</a:t>
            </a:r>
            <a:br>
              <a:rPr lang="en-US" dirty="0" smtClean="0"/>
            </a:br>
            <a:endParaRPr lang="en-US" dirty="0"/>
          </a:p>
        </p:txBody>
      </p:sp>
      <p:sp>
        <p:nvSpPr>
          <p:cNvPr id="3" name="Content Placeholder 2"/>
          <p:cNvSpPr>
            <a:spLocks noGrp="1"/>
          </p:cNvSpPr>
          <p:nvPr>
            <p:ph idx="1"/>
          </p:nvPr>
        </p:nvSpPr>
        <p:spPr>
          <a:xfrm>
            <a:off x="685800" y="1600200"/>
            <a:ext cx="7772400" cy="4876800"/>
          </a:xfrm>
        </p:spPr>
        <p:txBody>
          <a:bodyPr/>
          <a:lstStyle/>
          <a:p>
            <a:r>
              <a:rPr lang="en-US" dirty="0" smtClean="0"/>
              <a:t>Disruption of function of left, but not right, lateral prefrontal cortex (LPFC) with low-frequency repetitive </a:t>
            </a:r>
            <a:r>
              <a:rPr lang="en-US" dirty="0" err="1" smtClean="0"/>
              <a:t>transcranial</a:t>
            </a:r>
            <a:r>
              <a:rPr lang="en-US" dirty="0" smtClean="0"/>
              <a:t> magnetic stimulation (</a:t>
            </a:r>
            <a:r>
              <a:rPr lang="en-US" dirty="0" err="1" smtClean="0"/>
              <a:t>rTMS</a:t>
            </a:r>
            <a:r>
              <a:rPr lang="en-US" dirty="0" smtClean="0"/>
              <a:t>) increased choices of immediate rewards over larger delayed rewards.</a:t>
            </a:r>
          </a:p>
          <a:p>
            <a:r>
              <a:rPr lang="en-US" dirty="0" err="1" smtClean="0"/>
              <a:t>rTMS</a:t>
            </a:r>
            <a:r>
              <a:rPr lang="en-US" dirty="0" smtClean="0"/>
              <a:t> did not change choices involving only delayed rewards and did not change valuation </a:t>
            </a:r>
            <a:r>
              <a:rPr lang="en-US" i="1" dirty="0" smtClean="0"/>
              <a:t>judgments</a:t>
            </a:r>
            <a:r>
              <a:rPr lang="en-US" dirty="0" smtClean="0"/>
              <a:t> of immediate and delayed rewards. </a:t>
            </a:r>
          </a:p>
          <a:p>
            <a:r>
              <a:rPr lang="en-US" dirty="0" smtClean="0"/>
              <a:t>Causal evidence for a neural lateral-prefrontal cortex–based self-control mechanism in </a:t>
            </a:r>
            <a:r>
              <a:rPr lang="en-US" dirty="0" err="1" smtClean="0"/>
              <a:t>intertemporal</a:t>
            </a:r>
            <a:r>
              <a:rPr lang="en-US" dirty="0" smtClean="0"/>
              <a:t> choice.</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1143000"/>
          </a:xfrm>
        </p:spPr>
        <p:txBody>
          <a:bodyPr/>
          <a:lstStyle/>
          <a:p>
            <a:r>
              <a:rPr lang="en-US" sz="2800" dirty="0" smtClean="0">
                <a:solidFill>
                  <a:schemeClr val="tx1"/>
                </a:solidFill>
              </a:rPr>
              <a:t>Albrecht, </a:t>
            </a:r>
            <a:r>
              <a:rPr lang="en-US" sz="2800" dirty="0" err="1" smtClean="0">
                <a:solidFill>
                  <a:schemeClr val="tx1"/>
                </a:solidFill>
              </a:rPr>
              <a:t>Volz</a:t>
            </a:r>
            <a:r>
              <a:rPr lang="en-US" sz="2800" dirty="0" smtClean="0">
                <a:solidFill>
                  <a:schemeClr val="tx1"/>
                </a:solidFill>
              </a:rPr>
              <a:t>, Sutter, </a:t>
            </a:r>
            <a:r>
              <a:rPr lang="en-US" sz="2800" dirty="0" err="1" smtClean="0">
                <a:solidFill>
                  <a:schemeClr val="tx1"/>
                </a:solidFill>
              </a:rPr>
              <a:t>Laibson</a:t>
            </a:r>
            <a:r>
              <a:rPr lang="en-US" sz="2800" dirty="0" smtClean="0">
                <a:solidFill>
                  <a:schemeClr val="tx1"/>
                </a:solidFill>
              </a:rPr>
              <a:t>, and von </a:t>
            </a:r>
            <a:r>
              <a:rPr lang="en-US" sz="2800" dirty="0" err="1" smtClean="0">
                <a:solidFill>
                  <a:schemeClr val="tx1"/>
                </a:solidFill>
              </a:rPr>
              <a:t>Cramon</a:t>
            </a:r>
            <a:r>
              <a:rPr lang="en-US" sz="2800" dirty="0" smtClean="0">
                <a:solidFill>
                  <a:schemeClr val="tx1"/>
                </a:solidFill>
              </a:rPr>
              <a:t> (2011)</a:t>
            </a:r>
            <a:endParaRPr lang="en-US" sz="2800" dirty="0">
              <a:solidFill>
                <a:schemeClr val="tx1"/>
              </a:solidFill>
            </a:endParaRPr>
          </a:p>
        </p:txBody>
      </p:sp>
      <p:sp>
        <p:nvSpPr>
          <p:cNvPr id="3" name="Content Placeholder 2"/>
          <p:cNvSpPr>
            <a:spLocks noGrp="1"/>
          </p:cNvSpPr>
          <p:nvPr>
            <p:ph idx="1"/>
          </p:nvPr>
        </p:nvSpPr>
        <p:spPr>
          <a:xfrm>
            <a:off x="457200" y="1447800"/>
            <a:ext cx="8077200" cy="4876800"/>
          </a:xfrm>
        </p:spPr>
        <p:txBody>
          <a:bodyPr/>
          <a:lstStyle/>
          <a:p>
            <a:r>
              <a:rPr lang="en-US" sz="2000" dirty="0" smtClean="0"/>
              <a:t>An immediate reward in a choice set elevates activation of the ventral striatum, </a:t>
            </a:r>
            <a:r>
              <a:rPr lang="en-US" sz="2000" dirty="0" err="1" smtClean="0"/>
              <a:t>pregenual</a:t>
            </a:r>
            <a:r>
              <a:rPr lang="en-US" sz="2000" dirty="0" smtClean="0"/>
              <a:t> anterior </a:t>
            </a:r>
            <a:r>
              <a:rPr lang="en-US" sz="2000" dirty="0" err="1" smtClean="0"/>
              <a:t>cingulate</a:t>
            </a:r>
            <a:r>
              <a:rPr lang="en-US" sz="2000" dirty="0" smtClean="0"/>
              <a:t> cortex and anterior medial prefrontal cortex.</a:t>
            </a:r>
          </a:p>
          <a:p>
            <a:r>
              <a:rPr lang="en-US" sz="2000" dirty="0" smtClean="0"/>
              <a:t>These </a:t>
            </a:r>
            <a:r>
              <a:rPr lang="en-US" sz="2000" dirty="0" err="1" smtClean="0"/>
              <a:t>dopaminergic</a:t>
            </a:r>
            <a:r>
              <a:rPr lang="en-US" sz="2000" dirty="0" smtClean="0"/>
              <a:t> reward areas are also responsive to the identity of the recipient of the reward.</a:t>
            </a:r>
          </a:p>
          <a:p>
            <a:r>
              <a:rPr lang="en-US" sz="2000" dirty="0" smtClean="0"/>
              <a:t>Even an </a:t>
            </a:r>
            <a:r>
              <a:rPr lang="en-US" sz="2000" b="1" dirty="0" smtClean="0"/>
              <a:t>immediate reward does not activate </a:t>
            </a:r>
            <a:r>
              <a:rPr lang="en-US" sz="2000" dirty="0" smtClean="0"/>
              <a:t>these </a:t>
            </a:r>
            <a:r>
              <a:rPr lang="en-US" sz="2000" b="1" dirty="0" err="1" smtClean="0"/>
              <a:t>dopaminergic</a:t>
            </a:r>
            <a:r>
              <a:rPr lang="en-US" sz="2000" b="1" dirty="0" smtClean="0"/>
              <a:t> regions </a:t>
            </a:r>
            <a:r>
              <a:rPr lang="en-US" sz="2000" dirty="0" smtClean="0"/>
              <a:t>when the decision is being made for </a:t>
            </a:r>
            <a:r>
              <a:rPr lang="en-US" sz="2000" b="1" dirty="0" smtClean="0"/>
              <a:t>another person</a:t>
            </a:r>
            <a:r>
              <a:rPr lang="en-US" sz="2000" dirty="0" smtClean="0"/>
              <a:t>.</a:t>
            </a:r>
          </a:p>
          <a:p>
            <a:r>
              <a:rPr lang="en-US" sz="2000" dirty="0" smtClean="0"/>
              <a:t>Results imply that participants show less affective engagement (</a:t>
            </a:r>
            <a:r>
              <a:rPr lang="en-US" sz="2000" dirty="0" err="1" smtClean="0"/>
              <a:t>i</a:t>
            </a:r>
            <a:r>
              <a:rPr lang="en-US" sz="2000" dirty="0" smtClean="0"/>
              <a:t>) when they are making choices for themselves that only involve options in the future or (ii) when they are making choices for someone else</a:t>
            </a:r>
            <a:r>
              <a:rPr lang="en-US" sz="2000" dirty="0"/>
              <a:t> </a:t>
            </a:r>
            <a:r>
              <a:rPr lang="en-US" sz="2000" dirty="0" smtClean="0"/>
              <a:t>(even if it involves rewards in the present)</a:t>
            </a:r>
          </a:p>
          <a:p>
            <a:r>
              <a:rPr lang="en-US" sz="2000" dirty="0" smtClean="0"/>
              <a:t>Also find that </a:t>
            </a:r>
            <a:r>
              <a:rPr lang="en-US" sz="2000" b="1" dirty="0" smtClean="0"/>
              <a:t>behavioral choices reflect more patience when choosing for someone else</a:t>
            </a:r>
            <a:r>
              <a:rPr lang="en-US" sz="2000" dirty="0" smtClean="0"/>
              <a:t>.</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4"/>
          <p:cNvSpPr>
            <a:spLocks noChangeArrowheads="1"/>
          </p:cNvSpPr>
          <p:nvPr/>
        </p:nvSpPr>
        <p:spPr bwMode="auto">
          <a:xfrm>
            <a:off x="1317625" y="4025342"/>
            <a:ext cx="6361113" cy="830997"/>
          </a:xfrm>
          <a:prstGeom prst="rect">
            <a:avLst/>
          </a:prstGeom>
          <a:noFill/>
          <a:ln w="9525">
            <a:noFill/>
            <a:miter lim="800000"/>
            <a:headEnd/>
            <a:tailEnd/>
          </a:ln>
        </p:spPr>
        <p:txBody>
          <a:bodyPr>
            <a:spAutoFit/>
          </a:bodyPr>
          <a:lstStyle/>
          <a:p>
            <a:pPr algn="ctr"/>
            <a:r>
              <a:rPr lang="en-US" sz="2800" b="1" dirty="0" smtClean="0">
                <a:solidFill>
                  <a:schemeClr val="bg1"/>
                </a:solidFill>
                <a:latin typeface="Optima" charset="0"/>
                <a:ea typeface="ＭＳ Ｐゴシック" pitchFamily="34" charset="-128"/>
              </a:rPr>
              <a:t>David </a:t>
            </a:r>
            <a:r>
              <a:rPr lang="en-US" sz="2800" b="1" dirty="0" err="1" smtClean="0">
                <a:solidFill>
                  <a:schemeClr val="bg1"/>
                </a:solidFill>
                <a:latin typeface="Optima" charset="0"/>
                <a:ea typeface="ＭＳ Ｐゴシック" pitchFamily="34" charset="-128"/>
              </a:rPr>
              <a:t>Laibson</a:t>
            </a:r>
            <a:endParaRPr lang="en-US" sz="2800" b="1" dirty="0" smtClean="0">
              <a:solidFill>
                <a:schemeClr val="bg1"/>
              </a:solidFill>
              <a:latin typeface="Optima" charset="0"/>
              <a:ea typeface="ＭＳ Ｐゴシック" pitchFamily="34" charset="-128"/>
            </a:endParaRPr>
          </a:p>
          <a:p>
            <a:pPr algn="ctr"/>
            <a:r>
              <a:rPr lang="en-US" sz="2000" b="1" dirty="0" smtClean="0">
                <a:solidFill>
                  <a:schemeClr val="bg1"/>
                </a:solidFill>
                <a:latin typeface="Optima" charset="0"/>
                <a:ea typeface="ＭＳ Ｐゴシック" pitchFamily="34" charset="-128"/>
              </a:rPr>
              <a:t>Economics Department, Harvard University</a:t>
            </a:r>
          </a:p>
        </p:txBody>
      </p:sp>
      <p:sp>
        <p:nvSpPr>
          <p:cNvPr id="20483" name="Text Box 16"/>
          <p:cNvSpPr txBox="1">
            <a:spLocks noChangeArrowheads="1"/>
          </p:cNvSpPr>
          <p:nvPr/>
        </p:nvSpPr>
        <p:spPr bwMode="auto">
          <a:xfrm>
            <a:off x="387350" y="1559819"/>
            <a:ext cx="8378825" cy="1323439"/>
          </a:xfrm>
          <a:prstGeom prst="rect">
            <a:avLst/>
          </a:prstGeom>
          <a:noFill/>
          <a:ln w="9525">
            <a:noFill/>
            <a:miter lim="800000"/>
            <a:headEnd/>
            <a:tailEnd/>
          </a:ln>
        </p:spPr>
        <p:txBody>
          <a:bodyPr>
            <a:spAutoFit/>
          </a:bodyPr>
          <a:lstStyle/>
          <a:p>
            <a:pPr algn="ctr"/>
            <a:r>
              <a:rPr lang="en-US" sz="4000" b="1" dirty="0" smtClean="0">
                <a:solidFill>
                  <a:srgbClr val="000000"/>
                </a:solidFill>
                <a:latin typeface="Optima" charset="0"/>
                <a:ea typeface="ＭＳ Ｐゴシック" pitchFamily="34" charset="-128"/>
              </a:rPr>
              <a:t>Part II:</a:t>
            </a:r>
          </a:p>
          <a:p>
            <a:pPr algn="ctr"/>
            <a:r>
              <a:rPr lang="en-US" sz="4000" b="1" dirty="0" err="1" smtClean="0">
                <a:solidFill>
                  <a:srgbClr val="000000"/>
                </a:solidFill>
                <a:latin typeface="Optima" charset="0"/>
                <a:ea typeface="ＭＳ Ｐゴシック" pitchFamily="34" charset="-128"/>
              </a:rPr>
              <a:t>Genoeconomics</a:t>
            </a:r>
            <a:r>
              <a:rPr lang="en-US" sz="4000" b="1" dirty="0" smtClean="0">
                <a:solidFill>
                  <a:srgbClr val="000000"/>
                </a:solidFill>
                <a:latin typeface="Optima" charset="0"/>
                <a:ea typeface="ＭＳ Ｐゴシック" pitchFamily="34" charset="-128"/>
              </a:rPr>
              <a:t> </a:t>
            </a:r>
          </a:p>
        </p:txBody>
      </p:sp>
      <p:sp>
        <p:nvSpPr>
          <p:cNvPr id="5" name="Text Box 7"/>
          <p:cNvSpPr txBox="1">
            <a:spLocks noChangeArrowheads="1"/>
          </p:cNvSpPr>
          <p:nvPr/>
        </p:nvSpPr>
        <p:spPr bwMode="auto">
          <a:xfrm>
            <a:off x="1311275" y="5581650"/>
            <a:ext cx="6521450" cy="338138"/>
          </a:xfrm>
          <a:prstGeom prst="rect">
            <a:avLst/>
          </a:prstGeom>
          <a:noFill/>
          <a:ln w="9525">
            <a:noFill/>
            <a:miter lim="800000"/>
            <a:headEnd/>
            <a:tailEnd/>
          </a:ln>
          <a:effectLst/>
        </p:spPr>
        <p:txBody>
          <a:bodyPr>
            <a:spAutoFit/>
          </a:bodyPr>
          <a:lstStyle/>
          <a:p>
            <a:pPr algn="ctr">
              <a:spcBef>
                <a:spcPct val="50000"/>
              </a:spcBef>
              <a:tabLst>
                <a:tab pos="8959850" algn="r"/>
              </a:tabLst>
              <a:defRPr/>
            </a:pPr>
            <a:r>
              <a:rPr lang="en-US" sz="1600" dirty="0" smtClean="0">
                <a:solidFill>
                  <a:schemeClr val="bg1"/>
                </a:solidFill>
                <a:latin typeface="Optima" charset="0"/>
                <a:ea typeface="ＭＳ Ｐゴシック" charset="-128"/>
              </a:rPr>
              <a:t>October 20, 2013</a:t>
            </a:r>
            <a:endParaRPr lang="en-US" sz="1600" dirty="0">
              <a:solidFill>
                <a:schemeClr val="bg1"/>
              </a:solidFill>
              <a:latin typeface="Optima" charset="0"/>
              <a:ea typeface="ＭＳ Ｐゴシック" charset="-128"/>
            </a:endParaRPr>
          </a:p>
        </p:txBody>
      </p:sp>
    </p:spTree>
    <p:extLst>
      <p:ext uri="{BB962C8B-B14F-4D97-AF65-F5344CB8AC3E}">
        <p14:creationId xmlns:p14="http://schemas.microsoft.com/office/powerpoint/2010/main" val="51510947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76213" y="203850"/>
            <a:ext cx="8780462" cy="1123951"/>
          </a:xfrm>
        </p:spPr>
        <p:txBody>
          <a:bodyPr/>
          <a:lstStyle/>
          <a:p>
            <a:r>
              <a:rPr lang="en-US" sz="4000" dirty="0" err="1" smtClean="0">
                <a:effectLst/>
                <a:latin typeface="Optima" charset="0"/>
                <a:ea typeface="ＭＳ Ｐゴシック" pitchFamily="34" charset="-128"/>
              </a:rPr>
              <a:t>Heritabilities</a:t>
            </a:r>
            <a:r>
              <a:rPr lang="en-US" sz="4000" dirty="0" smtClean="0">
                <a:effectLst/>
                <a:latin typeface="Optima" charset="0"/>
                <a:ea typeface="ＭＳ Ｐゴシック" pitchFamily="34" charset="-128"/>
              </a:rPr>
              <a:t> for Economic Outcomes</a:t>
            </a:r>
            <a:br>
              <a:rPr lang="en-US" sz="4000" dirty="0" smtClean="0">
                <a:effectLst/>
                <a:latin typeface="Optima" charset="0"/>
                <a:ea typeface="ＭＳ Ｐゴシック" pitchFamily="34" charset="-128"/>
              </a:rPr>
            </a:br>
            <a:r>
              <a:rPr lang="en-US" sz="2400" dirty="0" smtClean="0">
                <a:effectLst/>
                <a:latin typeface="Optima" charset="0"/>
                <a:ea typeface="ＭＳ Ｐゴシック" pitchFamily="34" charset="-128"/>
              </a:rPr>
              <a:t>(estimated by comparing concordance between MZ &amp; DZ twins)</a:t>
            </a:r>
          </a:p>
        </p:txBody>
      </p:sp>
      <p:sp>
        <p:nvSpPr>
          <p:cNvPr id="32771" name="Content Placeholder 2"/>
          <p:cNvSpPr>
            <a:spLocks noGrp="1"/>
          </p:cNvSpPr>
          <p:nvPr>
            <p:ph idx="1"/>
          </p:nvPr>
        </p:nvSpPr>
        <p:spPr>
          <a:xfrm>
            <a:off x="153988" y="1613646"/>
            <a:ext cx="8715375" cy="5068141"/>
          </a:xfrm>
        </p:spPr>
        <p:txBody>
          <a:bodyPr/>
          <a:lstStyle/>
          <a:p>
            <a:r>
              <a:rPr lang="en-US" sz="2800" dirty="0" smtClean="0">
                <a:effectLst/>
                <a:latin typeface="Optima" charset="0"/>
                <a:ea typeface="ＭＳ Ｐゴシック" pitchFamily="34" charset="-128"/>
              </a:rPr>
              <a:t>Psychological traits:  0.20 - 0.80. </a:t>
            </a:r>
            <a:r>
              <a:rPr lang="en-US" sz="2400" dirty="0" smtClean="0">
                <a:effectLst/>
                <a:latin typeface="Optima" charset="0"/>
                <a:ea typeface="ＭＳ Ｐゴシック" pitchFamily="34" charset="-128"/>
              </a:rPr>
              <a:t>(</a:t>
            </a:r>
            <a:r>
              <a:rPr lang="en-US" sz="2400" dirty="0" err="1" smtClean="0">
                <a:effectLst/>
                <a:latin typeface="Optima" charset="0"/>
                <a:ea typeface="ＭＳ Ｐゴシック" pitchFamily="34" charset="-128"/>
              </a:rPr>
              <a:t>Plomin</a:t>
            </a:r>
            <a:r>
              <a:rPr lang="en-US" sz="2400" dirty="0" smtClean="0">
                <a:effectLst/>
                <a:latin typeface="Optima" charset="0"/>
                <a:ea typeface="ＭＳ Ｐゴシック" pitchFamily="34" charset="-128"/>
              </a:rPr>
              <a:t> et al., 2008)</a:t>
            </a:r>
          </a:p>
          <a:p>
            <a:endParaRPr lang="en-US" sz="2800" dirty="0" smtClean="0">
              <a:effectLst/>
              <a:latin typeface="Optima" charset="0"/>
              <a:ea typeface="ＭＳ Ｐゴシック" pitchFamily="34" charset="-128"/>
            </a:endParaRPr>
          </a:p>
          <a:p>
            <a:r>
              <a:rPr lang="en-US" sz="2800" dirty="0" smtClean="0">
                <a:effectLst/>
                <a:latin typeface="Optima" charset="0"/>
                <a:ea typeface="ＭＳ Ｐゴシック" pitchFamily="34" charset="-128"/>
              </a:rPr>
              <a:t>Economic </a:t>
            </a:r>
            <a:r>
              <a:rPr lang="en-US" sz="2800" dirty="0">
                <a:effectLst/>
                <a:latin typeface="Optima" charset="0"/>
                <a:ea typeface="ＭＳ Ｐゴシック" pitchFamily="34" charset="-128"/>
              </a:rPr>
              <a:t>preferences/</a:t>
            </a:r>
            <a:r>
              <a:rPr lang="en-US" sz="2800" dirty="0" smtClean="0">
                <a:effectLst/>
                <a:latin typeface="Optima" charset="0"/>
                <a:ea typeface="ＭＳ Ｐゴシック" pitchFamily="34" charset="-128"/>
              </a:rPr>
              <a:t>outcomes:  roughly similar, but less </a:t>
            </a:r>
            <a:r>
              <a:rPr lang="en-US" sz="2800" dirty="0">
                <a:effectLst/>
                <a:latin typeface="Optima" charset="0"/>
                <a:ea typeface="ＭＳ Ｐゴシック" pitchFamily="34" charset="-128"/>
              </a:rPr>
              <a:t>reliably measured</a:t>
            </a:r>
            <a:r>
              <a:rPr lang="en-US" sz="2800" dirty="0" smtClean="0">
                <a:effectLst/>
                <a:latin typeface="Optima" charset="0"/>
                <a:ea typeface="ＭＳ Ｐゴシック" pitchFamily="34" charset="-128"/>
              </a:rPr>
              <a:t>.  Examples:</a:t>
            </a:r>
            <a:endParaRPr lang="en-US" sz="2800" dirty="0">
              <a:effectLst/>
              <a:latin typeface="Optima" charset="0"/>
              <a:ea typeface="ＭＳ Ｐゴシック" pitchFamily="34" charset="-128"/>
            </a:endParaRPr>
          </a:p>
          <a:p>
            <a:pPr lvl="1"/>
            <a:r>
              <a:rPr lang="en-US" dirty="0" smtClean="0">
                <a:effectLst/>
                <a:latin typeface="Optima" charset="0"/>
                <a:ea typeface="ＭＳ Ｐゴシック" pitchFamily="34" charset="-128"/>
              </a:rPr>
              <a:t>Years of schooling: ~0.40</a:t>
            </a:r>
          </a:p>
          <a:p>
            <a:pPr lvl="2"/>
            <a:r>
              <a:rPr lang="en-US" sz="2000" dirty="0" err="1" smtClean="0">
                <a:effectLst/>
                <a:latin typeface="Optima" charset="0"/>
                <a:ea typeface="ＭＳ Ｐゴシック" pitchFamily="34" charset="-128"/>
              </a:rPr>
              <a:t>Taubman</a:t>
            </a:r>
            <a:r>
              <a:rPr lang="en-US" sz="2000" dirty="0" smtClean="0">
                <a:effectLst/>
                <a:latin typeface="Optima" charset="0"/>
                <a:ea typeface="ＭＳ Ｐゴシック" pitchFamily="34" charset="-128"/>
              </a:rPr>
              <a:t> (1976), Behrman and </a:t>
            </a:r>
            <a:r>
              <a:rPr lang="en-US" sz="2000" dirty="0" err="1" smtClean="0">
                <a:effectLst/>
                <a:latin typeface="Optima" charset="0"/>
                <a:ea typeface="ＭＳ Ｐゴシック" pitchFamily="34" charset="-128"/>
              </a:rPr>
              <a:t>Taubman</a:t>
            </a:r>
            <a:r>
              <a:rPr lang="en-US" sz="2000" dirty="0" smtClean="0">
                <a:effectLst/>
                <a:latin typeface="Optima" charset="0"/>
                <a:ea typeface="ＭＳ Ｐゴシック" pitchFamily="34" charset="-128"/>
              </a:rPr>
              <a:t> (1976), </a:t>
            </a:r>
            <a:r>
              <a:rPr lang="en-US" sz="2000" dirty="0" err="1" smtClean="0">
                <a:effectLst/>
                <a:latin typeface="Optima" charset="0"/>
                <a:ea typeface="ＭＳ Ｐゴシック" pitchFamily="34" charset="-128"/>
              </a:rPr>
              <a:t>Ashenfelter</a:t>
            </a:r>
            <a:r>
              <a:rPr lang="en-US" sz="2000" dirty="0" smtClean="0">
                <a:effectLst/>
                <a:latin typeface="Optima" charset="0"/>
                <a:ea typeface="ＭＳ Ｐゴシック" pitchFamily="34" charset="-128"/>
              </a:rPr>
              <a:t> and Krueger (1994), Miller, </a:t>
            </a:r>
            <a:r>
              <a:rPr lang="en-US" sz="2000" dirty="0" err="1" smtClean="0">
                <a:effectLst/>
                <a:latin typeface="Optima" charset="0"/>
                <a:ea typeface="ＭＳ Ｐゴシック" pitchFamily="34" charset="-128"/>
              </a:rPr>
              <a:t>Mulvey</a:t>
            </a:r>
            <a:r>
              <a:rPr lang="en-US" sz="2000" dirty="0" smtClean="0">
                <a:effectLst/>
                <a:latin typeface="Optima" charset="0"/>
                <a:ea typeface="ＭＳ Ｐゴシック" pitchFamily="34" charset="-128"/>
              </a:rPr>
              <a:t>, and Martin (1995), Rouse (1999).</a:t>
            </a:r>
          </a:p>
          <a:p>
            <a:pPr lvl="1"/>
            <a:r>
              <a:rPr lang="en-US" dirty="0" smtClean="0">
                <a:effectLst/>
                <a:latin typeface="Optima" charset="0"/>
                <a:ea typeface="ＭＳ Ｐゴシック" pitchFamily="34" charset="-128"/>
              </a:rPr>
              <a:t>Income: ~0.40</a:t>
            </a:r>
          </a:p>
          <a:p>
            <a:pPr lvl="2"/>
            <a:r>
              <a:rPr lang="en-US" sz="2000" dirty="0" smtClean="0">
                <a:effectLst/>
                <a:latin typeface="Optima" charset="0"/>
                <a:ea typeface="ＭＳ Ｐゴシック" pitchFamily="34" charset="-128"/>
              </a:rPr>
              <a:t>Ibid.</a:t>
            </a:r>
          </a:p>
          <a:p>
            <a:pPr lvl="2"/>
            <a:r>
              <a:rPr lang="en-US" sz="2000" dirty="0" smtClean="0">
                <a:effectLst/>
                <a:latin typeface="Optima" charset="0"/>
                <a:ea typeface="ＭＳ Ｐゴシック" pitchFamily="34" charset="-128"/>
              </a:rPr>
              <a:t>Or higher, if income is better measured.</a:t>
            </a:r>
          </a:p>
        </p:txBody>
      </p:sp>
    </p:spTree>
    <p:extLst>
      <p:ext uri="{BB962C8B-B14F-4D97-AF65-F5344CB8AC3E}">
        <p14:creationId xmlns:p14="http://schemas.microsoft.com/office/powerpoint/2010/main" val="2579069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228600"/>
            <a:ext cx="7772400" cy="1143000"/>
          </a:xfrm>
        </p:spPr>
        <p:txBody>
          <a:bodyPr/>
          <a:lstStyle/>
          <a:p>
            <a:pPr eaLnBrk="1" hangingPunct="1"/>
            <a:r>
              <a:rPr lang="en-US" b="1" dirty="0" smtClean="0">
                <a:solidFill>
                  <a:srgbClr val="0000FF"/>
                </a:solidFill>
                <a:cs typeface="Arial" charset="0"/>
              </a:rPr>
              <a:t>II: A </a:t>
            </a:r>
            <a:r>
              <a:rPr lang="en-US" b="1" dirty="0" err="1" smtClean="0">
                <a:solidFill>
                  <a:srgbClr val="0000FF"/>
                </a:solidFill>
                <a:cs typeface="Arial" charset="0"/>
              </a:rPr>
              <a:t>neuroeconomics</a:t>
            </a:r>
            <a:r>
              <a:rPr lang="en-US" b="1" dirty="0" smtClean="0">
                <a:solidFill>
                  <a:srgbClr val="0000FF"/>
                </a:solidFill>
                <a:cs typeface="Arial" charset="0"/>
              </a:rPr>
              <a:t> example</a:t>
            </a:r>
            <a:br>
              <a:rPr lang="en-US" b="1" dirty="0" smtClean="0">
                <a:solidFill>
                  <a:srgbClr val="0000FF"/>
                </a:solidFill>
                <a:cs typeface="Arial" charset="0"/>
              </a:rPr>
            </a:br>
            <a:r>
              <a:rPr lang="en-US" b="1" dirty="0" smtClean="0">
                <a:solidFill>
                  <a:srgbClr val="0000FF"/>
                </a:solidFill>
                <a:cs typeface="Arial" charset="0"/>
              </a:rPr>
              <a:t>The Multiple Systems Hypothesis</a:t>
            </a:r>
          </a:p>
        </p:txBody>
      </p:sp>
      <p:sp>
        <p:nvSpPr>
          <p:cNvPr id="19459" name="Rectangle 3"/>
          <p:cNvSpPr>
            <a:spLocks noGrp="1" noChangeArrowheads="1"/>
          </p:cNvSpPr>
          <p:nvPr>
            <p:ph type="body" idx="1"/>
          </p:nvPr>
        </p:nvSpPr>
        <p:spPr>
          <a:xfrm>
            <a:off x="685800" y="1676400"/>
            <a:ext cx="7772400" cy="5486400"/>
          </a:xfrm>
        </p:spPr>
        <p:txBody>
          <a:bodyPr/>
          <a:lstStyle/>
          <a:p>
            <a:pPr eaLnBrk="1" hangingPunct="1"/>
            <a:r>
              <a:rPr lang="en-US" b="1" dirty="0" smtClean="0">
                <a:solidFill>
                  <a:srgbClr val="0000FF"/>
                </a:solidFill>
              </a:rPr>
              <a:t>Statement of Hypothesis</a:t>
            </a:r>
          </a:p>
          <a:p>
            <a:pPr eaLnBrk="1" hangingPunct="1"/>
            <a:r>
              <a:rPr lang="en-US" b="1" dirty="0" smtClean="0">
                <a:solidFill>
                  <a:srgbClr val="0000FF"/>
                </a:solidFill>
              </a:rPr>
              <a:t>Variations on a theme</a:t>
            </a:r>
          </a:p>
          <a:p>
            <a:pPr eaLnBrk="1" hangingPunct="1"/>
            <a:r>
              <a:rPr lang="en-US" b="1" dirty="0" smtClean="0">
                <a:solidFill>
                  <a:srgbClr val="0000FF"/>
                </a:solidFill>
              </a:rPr>
              <a:t>Caveats</a:t>
            </a:r>
          </a:p>
          <a:p>
            <a:pPr eaLnBrk="1" hangingPunct="1"/>
            <a:r>
              <a:rPr lang="en-US" b="1" dirty="0" smtClean="0">
                <a:solidFill>
                  <a:srgbClr val="0000FF"/>
                </a:solidFill>
              </a:rPr>
              <a:t>Neuroimaging</a:t>
            </a:r>
          </a:p>
          <a:p>
            <a:pPr marL="0" indent="0" eaLnBrk="1" hangingPunct="1">
              <a:buNone/>
            </a:pPr>
            <a:endParaRPr lang="en-US" b="1" dirty="0" smtClean="0">
              <a:solidFill>
                <a:srgbClr val="0000FF"/>
              </a:solidFill>
            </a:endParaRPr>
          </a:p>
          <a:p>
            <a:pPr eaLnBrk="1" hangingPunct="1"/>
            <a:endParaRPr lang="en-US" b="1" dirty="0" smtClean="0">
              <a:solidFill>
                <a:srgbClr val="0000F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209550" y="1284940"/>
            <a:ext cx="8736013" cy="5236509"/>
          </a:xfrm>
        </p:spPr>
        <p:txBody>
          <a:bodyPr/>
          <a:lstStyle/>
          <a:p>
            <a:pPr>
              <a:buNone/>
            </a:pPr>
            <a:r>
              <a:rPr lang="en-US" dirty="0">
                <a:effectLst/>
                <a:latin typeface="Optima" charset="0"/>
                <a:ea typeface="ＭＳ Ｐゴシック" pitchFamily="34" charset="-128"/>
              </a:rPr>
              <a:t>W</a:t>
            </a:r>
            <a:r>
              <a:rPr lang="en-US" dirty="0" smtClean="0">
                <a:effectLst/>
                <a:latin typeface="Optima" charset="0"/>
                <a:ea typeface="ＭＳ Ｐゴシック" pitchFamily="34" charset="-128"/>
              </a:rPr>
              <a:t>hen </a:t>
            </a:r>
            <a:r>
              <a:rPr lang="en-US" dirty="0" err="1" smtClean="0">
                <a:effectLst/>
                <a:latin typeface="Optima" charset="0"/>
                <a:ea typeface="ＭＳ Ｐゴシック" pitchFamily="34" charset="-128"/>
              </a:rPr>
              <a:t>Taubman</a:t>
            </a:r>
            <a:r>
              <a:rPr lang="en-US" dirty="0" smtClean="0">
                <a:effectLst/>
                <a:latin typeface="Optima" charset="0"/>
                <a:ea typeface="ＭＳ Ｐゴシック" pitchFamily="34" charset="-128"/>
              </a:rPr>
              <a:t> (1976) found that income has heritability ~40%, Hans </a:t>
            </a:r>
            <a:r>
              <a:rPr lang="en-US" dirty="0" err="1" smtClean="0">
                <a:effectLst/>
                <a:latin typeface="Optima" charset="0"/>
                <a:ea typeface="ＭＳ Ｐゴシック" pitchFamily="34" charset="-128"/>
              </a:rPr>
              <a:t>Eysenck</a:t>
            </a:r>
            <a:r>
              <a:rPr lang="en-US" dirty="0" smtClean="0">
                <a:effectLst/>
                <a:latin typeface="Optima" charset="0"/>
                <a:ea typeface="ＭＳ Ｐゴシック" pitchFamily="34" charset="-128"/>
              </a:rPr>
              <a:t> was quoted in the </a:t>
            </a:r>
            <a:r>
              <a:rPr lang="en-US" i="1" dirty="0" smtClean="0">
                <a:effectLst/>
                <a:latin typeface="Optima" charset="0"/>
                <a:ea typeface="ＭＳ Ｐゴシック" pitchFamily="34" charset="-128"/>
              </a:rPr>
              <a:t>Times of London:</a:t>
            </a:r>
          </a:p>
          <a:p>
            <a:pPr>
              <a:buNone/>
            </a:pPr>
            <a:endParaRPr lang="en-US" dirty="0" smtClean="0">
              <a:effectLst/>
              <a:latin typeface="Optima" charset="0"/>
              <a:ea typeface="ＭＳ Ｐゴシック" pitchFamily="34" charset="-128"/>
            </a:endParaRPr>
          </a:p>
          <a:p>
            <a:pPr>
              <a:buFontTx/>
              <a:buNone/>
            </a:pPr>
            <a:r>
              <a:rPr lang="en-US" dirty="0" smtClean="0">
                <a:effectLst/>
                <a:latin typeface="Optima" charset="0"/>
                <a:ea typeface="ＭＳ Ｐゴシック" pitchFamily="34" charset="-128"/>
              </a:rPr>
              <a:t>These results “really tell the [Royal] Commission [on the Distribution of Income and Wealth] that they might as well pack up.”</a:t>
            </a:r>
          </a:p>
        </p:txBody>
      </p:sp>
      <p:sp>
        <p:nvSpPr>
          <p:cNvPr id="2867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867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135196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53988" y="142875"/>
            <a:ext cx="8990012" cy="6378575"/>
          </a:xfrm>
        </p:spPr>
        <p:txBody>
          <a:bodyPr/>
          <a:lstStyle/>
          <a:p>
            <a:pPr>
              <a:buNone/>
            </a:pPr>
            <a:r>
              <a:rPr lang="en-US" sz="3400" dirty="0" smtClean="0">
                <a:effectLst/>
                <a:latin typeface="Optima" charset="0"/>
                <a:ea typeface="ＭＳ Ｐゴシック" pitchFamily="34" charset="-128"/>
              </a:rPr>
              <a:t>Arthur Goldberger (1979) wrote </a:t>
            </a:r>
          </a:p>
          <a:p>
            <a:pPr>
              <a:buNone/>
            </a:pPr>
            <a:r>
              <a:rPr lang="en-US" sz="3400" dirty="0" smtClean="0">
                <a:effectLst/>
                <a:latin typeface="Optima" charset="0"/>
                <a:ea typeface="ＭＳ Ｐゴシック" pitchFamily="34" charset="-128"/>
              </a:rPr>
              <a:t>(with heavy sarcasm):</a:t>
            </a:r>
          </a:p>
          <a:p>
            <a:pPr>
              <a:buNone/>
            </a:pPr>
            <a:endParaRPr lang="en-US" sz="3400" dirty="0" smtClean="0">
              <a:effectLst/>
              <a:latin typeface="Optima" charset="0"/>
              <a:ea typeface="ＭＳ Ｐゴシック" pitchFamily="34" charset="-128"/>
            </a:endParaRPr>
          </a:p>
          <a:p>
            <a:pPr>
              <a:buFontTx/>
              <a:buNone/>
            </a:pPr>
            <a:r>
              <a:rPr lang="en-US" dirty="0" smtClean="0">
                <a:effectLst/>
                <a:latin typeface="Optima" charset="0"/>
                <a:ea typeface="ＭＳ Ｐゴシック" pitchFamily="34" charset="-128"/>
              </a:rPr>
              <a:t>“A powerful intellect was at work.  In the same vein, if it were shown that a large proportion of the variance in eyesight were due to genetic causes, then the Royal Commission on the Distribution of Eyeglasses might as well pack up.  And if it were shown that most of the variation in rainfall is due to natural causes, then the Royal Commission on the Distribution of Umbrellas could pack up too.”</a:t>
            </a:r>
          </a:p>
        </p:txBody>
      </p:sp>
      <p:sp>
        <p:nvSpPr>
          <p:cNvPr id="2969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970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73552909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50800"/>
            <a:ext cx="9144000" cy="1143000"/>
          </a:xfrm>
        </p:spPr>
        <p:txBody>
          <a:bodyPr/>
          <a:lstStyle/>
          <a:p>
            <a:r>
              <a:rPr lang="en-US" dirty="0">
                <a:effectLst/>
                <a:latin typeface="Optima" charset="0"/>
                <a:ea typeface="ＭＳ Ｐゴシック" pitchFamily="34" charset="-128"/>
              </a:rPr>
              <a:t>What </a:t>
            </a:r>
            <a:r>
              <a:rPr lang="en-US" dirty="0" smtClean="0">
                <a:effectLst/>
                <a:latin typeface="Optima" charset="0"/>
                <a:ea typeface="ＭＳ Ｐゴシック" pitchFamily="34" charset="-128"/>
              </a:rPr>
              <a:t>Heritability Does </a:t>
            </a:r>
            <a:r>
              <a:rPr lang="en-US" i="1" dirty="0" smtClean="0">
                <a:effectLst/>
                <a:latin typeface="Optima" charset="0"/>
                <a:ea typeface="ＭＳ Ｐゴシック" pitchFamily="34" charset="-128"/>
              </a:rPr>
              <a:t>Not</a:t>
            </a:r>
            <a:r>
              <a:rPr lang="en-US" dirty="0" smtClean="0">
                <a:effectLst/>
                <a:latin typeface="Optima" charset="0"/>
                <a:ea typeface="ＭＳ Ｐゴシック" pitchFamily="34" charset="-128"/>
              </a:rPr>
              <a:t> Imply</a:t>
            </a:r>
          </a:p>
        </p:txBody>
      </p:sp>
      <p:sp>
        <p:nvSpPr>
          <p:cNvPr id="2867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867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 name="Content Placeholder 2"/>
          <p:cNvSpPr>
            <a:spLocks noGrp="1"/>
          </p:cNvSpPr>
          <p:nvPr>
            <p:ph idx="1"/>
          </p:nvPr>
        </p:nvSpPr>
        <p:spPr>
          <a:xfrm>
            <a:off x="209550" y="1972235"/>
            <a:ext cx="8736013" cy="4549215"/>
          </a:xfrm>
        </p:spPr>
        <p:txBody>
          <a:bodyPr/>
          <a:lstStyle/>
          <a:p>
            <a:pPr>
              <a:buNone/>
            </a:pPr>
            <a:r>
              <a:rPr lang="en-US" dirty="0" smtClean="0">
                <a:effectLst/>
                <a:latin typeface="Optima" charset="0"/>
                <a:ea typeface="ＭＳ Ｐゴシック" pitchFamily="34" charset="-128"/>
              </a:rPr>
              <a:t>Major Fallacy:  </a:t>
            </a:r>
            <a:r>
              <a:rPr lang="en-US" dirty="0">
                <a:effectLst/>
                <a:latin typeface="Optima" charset="0"/>
                <a:ea typeface="ＭＳ Ｐゴシック" pitchFamily="34" charset="-128"/>
              </a:rPr>
              <a:t>Over the years, high heritability often (</a:t>
            </a:r>
            <a:r>
              <a:rPr lang="en-US" dirty="0" err="1">
                <a:effectLst/>
                <a:latin typeface="Optima" charset="0"/>
                <a:ea typeface="ＭＳ Ｐゴシック" pitchFamily="34" charset="-128"/>
              </a:rPr>
              <a:t>mis</a:t>
            </a:r>
            <a:r>
              <a:rPr lang="en-US" dirty="0">
                <a:effectLst/>
                <a:latin typeface="Optima" charset="0"/>
                <a:ea typeface="ＭＳ Ｐゴシック" pitchFamily="34" charset="-128"/>
              </a:rPr>
              <a:t>)interpreted as indicating little scope for policy to affect the </a:t>
            </a:r>
            <a:r>
              <a:rPr lang="en-US" dirty="0" smtClean="0">
                <a:effectLst/>
                <a:latin typeface="Optima" charset="0"/>
                <a:ea typeface="ＭＳ Ｐゴシック" pitchFamily="34" charset="-128"/>
              </a:rPr>
              <a:t>outcome</a:t>
            </a:r>
            <a:r>
              <a:rPr lang="en-US" dirty="0">
                <a:effectLst/>
                <a:latin typeface="Optima" charset="0"/>
                <a:ea typeface="ＭＳ Ｐゴシック" pitchFamily="34" charset="-128"/>
              </a:rPr>
              <a:t>.</a:t>
            </a:r>
            <a:endParaRPr lang="en-US" dirty="0" smtClean="0">
              <a:effectLst/>
              <a:latin typeface="Optima" charset="0"/>
              <a:ea typeface="ＭＳ Ｐゴシック" pitchFamily="34" charset="-128"/>
            </a:endParaRPr>
          </a:p>
        </p:txBody>
      </p:sp>
    </p:spTree>
    <p:extLst>
      <p:ext uri="{BB962C8B-B14F-4D97-AF65-F5344CB8AC3E}">
        <p14:creationId xmlns:p14="http://schemas.microsoft.com/office/powerpoint/2010/main" val="1493190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50800"/>
            <a:ext cx="9144000" cy="1143000"/>
          </a:xfrm>
        </p:spPr>
        <p:txBody>
          <a:bodyPr/>
          <a:lstStyle/>
          <a:p>
            <a:r>
              <a:rPr lang="en-US" dirty="0">
                <a:effectLst/>
                <a:latin typeface="Optima" charset="0"/>
                <a:ea typeface="ＭＳ Ｐゴシック" pitchFamily="34" charset="-128"/>
              </a:rPr>
              <a:t>What Heritability Does </a:t>
            </a:r>
            <a:r>
              <a:rPr lang="en-US" i="1" dirty="0">
                <a:effectLst/>
                <a:latin typeface="Optima" charset="0"/>
                <a:ea typeface="ＭＳ Ｐゴシック" pitchFamily="34" charset="-128"/>
              </a:rPr>
              <a:t>Not</a:t>
            </a:r>
            <a:r>
              <a:rPr lang="en-US" dirty="0">
                <a:effectLst/>
                <a:latin typeface="Optima" charset="0"/>
                <a:ea typeface="ＭＳ Ｐゴシック" pitchFamily="34" charset="-128"/>
              </a:rPr>
              <a:t> Imply</a:t>
            </a:r>
            <a:endParaRPr lang="en-US" dirty="0" smtClean="0">
              <a:effectLst/>
              <a:latin typeface="Optima" charset="0"/>
              <a:ea typeface="ＭＳ Ｐゴシック" pitchFamily="34" charset="-128"/>
            </a:endParaRPr>
          </a:p>
        </p:txBody>
      </p:sp>
      <p:sp>
        <p:nvSpPr>
          <p:cNvPr id="2867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867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 name="Content Placeholder 2"/>
          <p:cNvSpPr>
            <a:spLocks noGrp="1"/>
          </p:cNvSpPr>
          <p:nvPr>
            <p:ph idx="1"/>
          </p:nvPr>
        </p:nvSpPr>
        <p:spPr>
          <a:xfrm>
            <a:off x="209550" y="1150471"/>
            <a:ext cx="8736013" cy="5370979"/>
          </a:xfrm>
        </p:spPr>
        <p:txBody>
          <a:bodyPr/>
          <a:lstStyle/>
          <a:p>
            <a:pPr>
              <a:buNone/>
            </a:pPr>
            <a:r>
              <a:rPr lang="en-US" dirty="0" smtClean="0">
                <a:effectLst/>
                <a:latin typeface="Optima" charset="0"/>
                <a:ea typeface="ＭＳ Ｐゴシック" pitchFamily="34" charset="-128"/>
              </a:rPr>
              <a:t>Major Fallacy #2:  Over the years, higher heritability often (</a:t>
            </a:r>
            <a:r>
              <a:rPr lang="en-US" dirty="0" err="1" smtClean="0">
                <a:effectLst/>
                <a:latin typeface="Optima" charset="0"/>
                <a:ea typeface="ＭＳ Ｐゴシック" pitchFamily="34" charset="-128"/>
              </a:rPr>
              <a:t>mis</a:t>
            </a:r>
            <a:r>
              <a:rPr lang="en-US" dirty="0" smtClean="0">
                <a:effectLst/>
                <a:latin typeface="Optima" charset="0"/>
                <a:ea typeface="ＭＳ Ｐゴシック" pitchFamily="34" charset="-128"/>
              </a:rPr>
              <a:t>)interpreted as indicating less variance attributable to environment.</a:t>
            </a:r>
          </a:p>
          <a:p>
            <a:r>
              <a:rPr lang="en-US" sz="2400" dirty="0" smtClean="0">
                <a:effectLst/>
                <a:latin typeface="Optima" charset="0"/>
                <a:ea typeface="ＭＳ Ｐゴシック" pitchFamily="34" charset="-128"/>
              </a:rPr>
              <a:t>Heritability + prop. variance explained by </a:t>
            </a:r>
            <a:r>
              <a:rPr lang="en-US" sz="2400" dirty="0" err="1" smtClean="0">
                <a:effectLst/>
                <a:latin typeface="Optima" charset="0"/>
                <a:ea typeface="ＭＳ Ｐゴシック" pitchFamily="34" charset="-128"/>
              </a:rPr>
              <a:t>env</a:t>
            </a:r>
            <a:r>
              <a:rPr lang="en-US" sz="2400" dirty="0" smtClean="0">
                <a:effectLst/>
                <a:latin typeface="Optima" charset="0"/>
                <a:ea typeface="ＭＳ Ｐゴシック" pitchFamily="34" charset="-128"/>
              </a:rPr>
              <a:t>. = 100% ??</a:t>
            </a:r>
          </a:p>
          <a:p>
            <a:pPr>
              <a:buNone/>
            </a:pPr>
            <a:endParaRPr lang="en-US" sz="2400" dirty="0" smtClean="0">
              <a:effectLst/>
              <a:latin typeface="Optima" charset="0"/>
              <a:ea typeface="ＭＳ Ｐゴシック" pitchFamily="34" charset="-128"/>
            </a:endParaRPr>
          </a:p>
          <a:p>
            <a:pPr>
              <a:buNone/>
            </a:pPr>
            <a:r>
              <a:rPr lang="en-US" sz="2800" dirty="0" smtClean="0">
                <a:effectLst/>
                <a:latin typeface="Optima" charset="0"/>
                <a:ea typeface="ＭＳ Ｐゴシック" pitchFamily="34" charset="-128"/>
              </a:rPr>
              <a:t>In fact, generally sum to &gt; 100%.  </a:t>
            </a:r>
            <a:r>
              <a:rPr lang="en-US" sz="2000" dirty="0" smtClean="0">
                <a:effectLst/>
                <a:latin typeface="Optima" charset="0"/>
                <a:ea typeface="ＭＳ Ｐゴシック" pitchFamily="34" charset="-128"/>
              </a:rPr>
              <a:t>(Jencks, 1980)</a:t>
            </a:r>
          </a:p>
          <a:p>
            <a:r>
              <a:rPr lang="en-US" sz="2800" dirty="0" smtClean="0">
                <a:effectLst/>
                <a:latin typeface="Optima" charset="0"/>
                <a:ea typeface="ＭＳ Ｐゴシック" pitchFamily="34" charset="-128"/>
              </a:rPr>
              <a:t>Because genetic effects may be mediated by environmental factors.</a:t>
            </a:r>
          </a:p>
          <a:p>
            <a:r>
              <a:rPr lang="en-US" sz="2800" dirty="0" smtClean="0">
                <a:effectLst/>
                <a:latin typeface="Optima"/>
                <a:ea typeface="ＭＳ Ｐゴシック" pitchFamily="34" charset="-128"/>
              </a:rPr>
              <a:t>E.g.: Genes </a:t>
            </a:r>
            <a:r>
              <a:rPr lang="en-US" sz="2800" dirty="0" smtClean="0">
                <a:effectLst/>
                <a:latin typeface="Optima"/>
                <a:ea typeface="ＭＳ Ｐゴシック" pitchFamily="34" charset="-128"/>
                <a:cs typeface="Times New Roman"/>
              </a:rPr>
              <a:t>→ curiosity → reading books → educational attainment.</a:t>
            </a:r>
          </a:p>
          <a:p>
            <a:pPr lvl="1"/>
            <a:r>
              <a:rPr lang="en-US" sz="2400" dirty="0" smtClean="0">
                <a:effectLst/>
                <a:latin typeface="Optima"/>
                <a:ea typeface="ＭＳ Ｐゴシック" pitchFamily="34" charset="-128"/>
                <a:cs typeface="Times New Roman"/>
              </a:rPr>
              <a:t>This channel is both genetic and environmental.</a:t>
            </a:r>
          </a:p>
        </p:txBody>
      </p:sp>
    </p:spTree>
    <p:extLst>
      <p:ext uri="{BB962C8B-B14F-4D97-AF65-F5344CB8AC3E}">
        <p14:creationId xmlns:p14="http://schemas.microsoft.com/office/powerpoint/2010/main" val="505444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1386" y="160272"/>
            <a:ext cx="8803757" cy="977901"/>
          </a:xfrm>
        </p:spPr>
        <p:txBody>
          <a:bodyPr/>
          <a:lstStyle/>
          <a:p>
            <a:pPr eaLnBrk="1" hangingPunct="1"/>
            <a:r>
              <a:rPr lang="en-US" dirty="0" smtClean="0">
                <a:effectLst/>
                <a:latin typeface="Optima" charset="0"/>
                <a:ea typeface="ＭＳ Ｐゴシック" pitchFamily="34" charset="-128"/>
              </a:rPr>
              <a:t>What Heritability </a:t>
            </a:r>
            <a:r>
              <a:rPr lang="en-US" i="1" dirty="0" smtClean="0">
                <a:effectLst/>
                <a:latin typeface="Optima" charset="0"/>
                <a:ea typeface="ＭＳ Ｐゴシック" pitchFamily="34" charset="-128"/>
              </a:rPr>
              <a:t>Does</a:t>
            </a:r>
            <a:r>
              <a:rPr lang="en-US" dirty="0" smtClean="0">
                <a:effectLst/>
                <a:latin typeface="Optima" charset="0"/>
                <a:ea typeface="ＭＳ Ｐゴシック" pitchFamily="34" charset="-128"/>
              </a:rPr>
              <a:t> Imply</a:t>
            </a:r>
          </a:p>
        </p:txBody>
      </p:sp>
      <p:sp>
        <p:nvSpPr>
          <p:cNvPr id="3" name="Content Placeholder 2"/>
          <p:cNvSpPr>
            <a:spLocks noGrp="1"/>
          </p:cNvSpPr>
          <p:nvPr>
            <p:ph idx="1"/>
          </p:nvPr>
        </p:nvSpPr>
        <p:spPr>
          <a:xfrm>
            <a:off x="457200" y="1424763"/>
            <a:ext cx="8229600" cy="5241150"/>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There exist genes that are predictive of behavior, and thus these genes could be identified.</a:t>
            </a:r>
          </a:p>
          <a:p>
            <a:pPr marL="514350" indent="-514350" eaLnBrk="1" hangingPunct="1">
              <a:buFont typeface="Times" charset="0"/>
              <a:buAutoNum type="arabicPeriod"/>
            </a:pPr>
            <a:r>
              <a:rPr lang="en-US" dirty="0" smtClean="0">
                <a:effectLst/>
                <a:latin typeface="Optima" charset="0"/>
                <a:ea typeface="ＭＳ Ｐゴシック" pitchFamily="34" charset="-128"/>
              </a:rPr>
              <a:t>A variable constructed from genetic data could, in principle, have non-trivial predictive power (up to the level of heritability).</a:t>
            </a:r>
          </a:p>
          <a:p>
            <a:pPr marL="0" indent="0" eaLnBrk="1" hangingPunct="1">
              <a:buNone/>
            </a:pPr>
            <a:endParaRPr lang="en-US" sz="1000" dirty="0">
              <a:effectLst/>
              <a:latin typeface="Optima" charset="0"/>
              <a:ea typeface="ＭＳ Ｐゴシック" pitchFamily="34" charset="-128"/>
            </a:endParaRPr>
          </a:p>
          <a:p>
            <a:pPr marL="0" indent="0" eaLnBrk="1" hangingPunct="1">
              <a:buNone/>
            </a:pPr>
            <a:r>
              <a:rPr lang="en-US" dirty="0" smtClean="0">
                <a:effectLst/>
                <a:latin typeface="Optima" charset="0"/>
                <a:ea typeface="ＭＳ Ｐゴシック" pitchFamily="34" charset="-128"/>
              </a:rPr>
              <a:t>Identifying genes and constructing “polygenic scores” are central goals of </a:t>
            </a:r>
            <a:r>
              <a:rPr lang="en-US" b="1" dirty="0" err="1" smtClean="0">
                <a:effectLst/>
                <a:latin typeface="Optima" charset="0"/>
                <a:ea typeface="ＭＳ Ｐゴシック" pitchFamily="34" charset="-128"/>
              </a:rPr>
              <a:t>genoeconomics</a:t>
            </a:r>
            <a:r>
              <a:rPr lang="en-US" dirty="0" smtClean="0">
                <a:effectLst/>
                <a:latin typeface="Optima" charset="0"/>
                <a:ea typeface="ＭＳ Ｐゴシック" pitchFamily="34" charset="-128"/>
              </a:rPr>
              <a:t>.</a:t>
            </a:r>
          </a:p>
        </p:txBody>
      </p:sp>
    </p:spTree>
    <p:extLst>
      <p:ext uri="{BB962C8B-B14F-4D97-AF65-F5344CB8AC3E}">
        <p14:creationId xmlns:p14="http://schemas.microsoft.com/office/powerpoint/2010/main" val="297620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1386" y="160272"/>
            <a:ext cx="8803757" cy="977901"/>
          </a:xfrm>
        </p:spPr>
        <p:txBody>
          <a:bodyPr/>
          <a:lstStyle/>
          <a:p>
            <a:pPr eaLnBrk="1" hangingPunct="1"/>
            <a:r>
              <a:rPr lang="en-US" dirty="0" smtClean="0">
                <a:effectLst/>
                <a:latin typeface="Optima" charset="0"/>
                <a:ea typeface="ＭＳ Ｐゴシック" pitchFamily="34" charset="-128"/>
              </a:rPr>
              <a:t>Potential for Social Science</a:t>
            </a:r>
          </a:p>
        </p:txBody>
      </p:sp>
      <p:sp>
        <p:nvSpPr>
          <p:cNvPr id="3" name="Content Placeholder 2"/>
          <p:cNvSpPr>
            <a:spLocks noGrp="1"/>
          </p:cNvSpPr>
          <p:nvPr>
            <p:ph idx="1"/>
          </p:nvPr>
        </p:nvSpPr>
        <p:spPr>
          <a:xfrm>
            <a:off x="457200" y="1424763"/>
            <a:ext cx="8229600" cy="5241150"/>
          </a:xfrm>
        </p:spPr>
        <p:txBody>
          <a:bodyPr/>
          <a:lstStyle/>
          <a:p>
            <a:pPr marL="514350" indent="-514350" eaLnBrk="1" hangingPunct="1">
              <a:buFont typeface="Times" charset="0"/>
              <a:buAutoNum type="arabicPeriod"/>
            </a:pPr>
            <a:r>
              <a:rPr lang="en-US" dirty="0" smtClean="0">
                <a:solidFill>
                  <a:srgbClr val="FF3300"/>
                </a:solidFill>
                <a:effectLst/>
                <a:latin typeface="Optima" charset="0"/>
                <a:ea typeface="ＭＳ Ｐゴシック" pitchFamily="34" charset="-128"/>
              </a:rPr>
              <a:t>Biological mechanisms for behavior</a:t>
            </a:r>
          </a:p>
          <a:p>
            <a:pPr marL="1314450" lvl="2" indent="-514350" eaLnBrk="1" hangingPunct="1">
              <a:buFont typeface="Wingdings" pitchFamily="2" charset="2"/>
              <a:buChar char="§"/>
            </a:pPr>
            <a:r>
              <a:rPr lang="en-US" dirty="0" smtClean="0">
                <a:solidFill>
                  <a:srgbClr val="FF3300"/>
                </a:solidFill>
                <a:effectLst/>
                <a:latin typeface="Optima" charset="0"/>
                <a:ea typeface="ＭＳ Ｐゴシック" pitchFamily="34" charset="-128"/>
              </a:rPr>
              <a:t>Complementary with </a:t>
            </a:r>
            <a:r>
              <a:rPr lang="en-US" dirty="0" err="1" smtClean="0">
                <a:solidFill>
                  <a:srgbClr val="FF3300"/>
                </a:solidFill>
                <a:effectLst/>
                <a:latin typeface="Optima" charset="0"/>
                <a:ea typeface="ＭＳ Ｐゴシック" pitchFamily="34" charset="-128"/>
              </a:rPr>
              <a:t>neuroeconomics</a:t>
            </a:r>
            <a:r>
              <a:rPr lang="en-US" dirty="0" smtClean="0">
                <a:solidFill>
                  <a:srgbClr val="FF3300"/>
                </a:solidFill>
                <a:effectLst/>
                <a:latin typeface="Optima" charset="0"/>
                <a:ea typeface="ＭＳ Ｐゴシック" pitchFamily="34" charset="-128"/>
              </a:rPr>
              <a:t>.</a:t>
            </a:r>
          </a:p>
          <a:p>
            <a:pPr marL="514350" indent="-514350" eaLnBrk="1" hangingPunct="1">
              <a:buFont typeface="Times" charset="0"/>
              <a:buAutoNum type="arabicPeriod"/>
            </a:pPr>
            <a:r>
              <a:rPr lang="en-US" dirty="0" smtClean="0">
                <a:solidFill>
                  <a:srgbClr val="FF3300"/>
                </a:solidFill>
                <a:effectLst/>
                <a:latin typeface="Optima" charset="0"/>
                <a:ea typeface="ＭＳ Ｐゴシック" pitchFamily="34" charset="-128"/>
              </a:rPr>
              <a:t>Non-genetic empirical work</a:t>
            </a:r>
          </a:p>
          <a:p>
            <a:pPr marL="914400" lvl="1" indent="-514350" eaLnBrk="1" hangingPunct="1">
              <a:buFont typeface="+mj-lt"/>
              <a:buAutoNum type="alphaUcPeriod"/>
            </a:pPr>
            <a:r>
              <a:rPr lang="en-US" dirty="0" smtClean="0">
                <a:effectLst/>
                <a:latin typeface="Optima" charset="0"/>
                <a:ea typeface="ＭＳ Ｐゴシック" pitchFamily="34" charset="-128"/>
              </a:rPr>
              <a:t>Empirical proxies for structural parameters    (preferences, abilities, internal </a:t>
            </a:r>
            <a:r>
              <a:rPr lang="en-US" dirty="0" err="1" smtClean="0">
                <a:effectLst/>
                <a:latin typeface="Optima" charset="0"/>
                <a:ea typeface="ＭＳ Ｐゴシック" pitchFamily="34" charset="-128"/>
              </a:rPr>
              <a:t>prod’n</a:t>
            </a:r>
            <a:r>
              <a:rPr lang="en-US" dirty="0" smtClean="0">
                <a:effectLst/>
                <a:latin typeface="Optima" charset="0"/>
                <a:ea typeface="ＭＳ Ｐゴシック" pitchFamily="34" charset="-128"/>
              </a:rPr>
              <a:t> fns.)</a:t>
            </a:r>
          </a:p>
          <a:p>
            <a:pPr marL="914400" lvl="1" indent="-514350" eaLnBrk="1" hangingPunct="1">
              <a:buFont typeface="+mj-lt"/>
              <a:buAutoNum type="alphaUcPeriod"/>
            </a:pPr>
            <a:r>
              <a:rPr lang="en-US" dirty="0" smtClean="0">
                <a:effectLst/>
                <a:latin typeface="Optima" charset="0"/>
                <a:ea typeface="ＭＳ Ｐゴシック" pitchFamily="34" charset="-128"/>
              </a:rPr>
              <a:t>Instrumental variables</a:t>
            </a:r>
          </a:p>
          <a:p>
            <a:pPr marL="914400" lvl="1" indent="-514350" eaLnBrk="1" hangingPunct="1">
              <a:buFont typeface="+mj-lt"/>
              <a:buAutoNum type="alphaUcPeriod"/>
            </a:pPr>
            <a:r>
              <a:rPr lang="en-US" dirty="0" smtClean="0">
                <a:solidFill>
                  <a:srgbClr val="FF3300"/>
                </a:solidFill>
                <a:effectLst/>
                <a:latin typeface="Optima" charset="0"/>
                <a:ea typeface="ＭＳ Ｐゴシック" pitchFamily="34" charset="-128"/>
              </a:rPr>
              <a:t>Control variables</a:t>
            </a:r>
          </a:p>
          <a:p>
            <a:pPr marL="514350" indent="-514350" eaLnBrk="1" hangingPunct="1">
              <a:buFont typeface="Times" charset="0"/>
              <a:buAutoNum type="arabicPeriod"/>
            </a:pPr>
            <a:r>
              <a:rPr lang="en-US" dirty="0" smtClean="0">
                <a:solidFill>
                  <a:srgbClr val="FF3300"/>
                </a:solidFill>
                <a:effectLst/>
                <a:latin typeface="Optima" charset="0"/>
                <a:ea typeface="ＭＳ Ｐゴシック" pitchFamily="34" charset="-128"/>
              </a:rPr>
              <a:t>Studying G</a:t>
            </a:r>
            <a:r>
              <a:rPr lang="en-US" dirty="0">
                <a:solidFill>
                  <a:srgbClr val="FF3300"/>
                </a:solidFill>
                <a:effectLst/>
                <a:latin typeface="Optima"/>
                <a:ea typeface="ＭＳ ゴシック"/>
                <a:cs typeface="Optima"/>
              </a:rPr>
              <a:t>×</a:t>
            </a:r>
            <a:r>
              <a:rPr lang="en-US" dirty="0" smtClean="0">
                <a:solidFill>
                  <a:srgbClr val="FF3300"/>
                </a:solidFill>
                <a:effectLst/>
                <a:latin typeface="Optima" charset="0"/>
                <a:ea typeface="ＭＳ Ｐゴシック" pitchFamily="34" charset="-128"/>
              </a:rPr>
              <a:t>E and targeting interventions</a:t>
            </a:r>
          </a:p>
          <a:p>
            <a:pPr marL="1314450" lvl="2" indent="-514350" eaLnBrk="1" hangingPunct="1">
              <a:buFont typeface="Wingdings" pitchFamily="2" charset="2"/>
              <a:buChar char="§"/>
            </a:pPr>
            <a:r>
              <a:rPr lang="en-US" dirty="0" smtClean="0">
                <a:solidFill>
                  <a:srgbClr val="FF3300"/>
                </a:solidFill>
                <a:effectLst/>
                <a:latin typeface="Optima" charset="0"/>
                <a:ea typeface="ＭＳ Ｐゴシック" pitchFamily="34" charset="-128"/>
              </a:rPr>
              <a:t>E.g., older individuals with at-risk cognitive health.</a:t>
            </a:r>
          </a:p>
        </p:txBody>
      </p:sp>
    </p:spTree>
    <p:extLst>
      <p:ext uri="{BB962C8B-B14F-4D97-AF65-F5344CB8AC3E}">
        <p14:creationId xmlns:p14="http://schemas.microsoft.com/office/powerpoint/2010/main" val="220201148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b="1" i="1"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dirty="0" smtClean="0">
                <a:effectLst/>
                <a:latin typeface="Optima" charset="0"/>
                <a:ea typeface="ＭＳ Ｐゴシック" pitchFamily="34" charset="-128"/>
              </a:rPr>
              <a:t>GWAS </a:t>
            </a:r>
            <a:r>
              <a:rPr lang="en-US" dirty="0">
                <a:effectLst/>
                <a:latin typeface="Optima" charset="0"/>
                <a:ea typeface="ＭＳ Ｐゴシック" pitchFamily="34" charset="-128"/>
              </a:rPr>
              <a:t>and Educational Attainment</a:t>
            </a:r>
          </a:p>
        </p:txBody>
      </p:sp>
    </p:spTree>
    <p:extLst>
      <p:ext uri="{BB962C8B-B14F-4D97-AF65-F5344CB8AC3E}">
        <p14:creationId xmlns:p14="http://schemas.microsoft.com/office/powerpoint/2010/main" val="8291947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l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98" y="1329765"/>
            <a:ext cx="8782886" cy="4422588"/>
          </a:xfrm>
          <a:prstGeom prst="rect">
            <a:avLst/>
          </a:prstGeom>
        </p:spPr>
      </p:pic>
    </p:spTree>
    <p:extLst>
      <p:ext uri="{BB962C8B-B14F-4D97-AF65-F5344CB8AC3E}">
        <p14:creationId xmlns:p14="http://schemas.microsoft.com/office/powerpoint/2010/main" val="372312477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99" y="359709"/>
            <a:ext cx="7268037" cy="6076079"/>
          </a:xfrm>
          <a:prstGeom prst="rect">
            <a:avLst/>
          </a:prstGeom>
        </p:spPr>
      </p:pic>
    </p:spTree>
    <p:extLst>
      <p:ext uri="{BB962C8B-B14F-4D97-AF65-F5344CB8AC3E}">
        <p14:creationId xmlns:p14="http://schemas.microsoft.com/office/powerpoint/2010/main" val="298868447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5" y="485558"/>
            <a:ext cx="8232589" cy="5876212"/>
          </a:xfrm>
          <a:prstGeom prst="rect">
            <a:avLst/>
          </a:prstGeom>
        </p:spPr>
      </p:pic>
    </p:spTree>
    <p:extLst>
      <p:ext uri="{BB962C8B-B14F-4D97-AF65-F5344CB8AC3E}">
        <p14:creationId xmlns:p14="http://schemas.microsoft.com/office/powerpoint/2010/main" val="295161409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1143000"/>
          </a:xfrm>
        </p:spPr>
        <p:txBody>
          <a:bodyPr/>
          <a:lstStyle/>
          <a:p>
            <a:pPr eaLnBrk="1" hangingPunct="1"/>
            <a:r>
              <a:rPr lang="en-US" b="1" smtClean="0">
                <a:solidFill>
                  <a:srgbClr val="0000FF"/>
                </a:solidFill>
              </a:rPr>
              <a:t>Statement of </a:t>
            </a:r>
            <a:br>
              <a:rPr lang="en-US" b="1" smtClean="0">
                <a:solidFill>
                  <a:srgbClr val="0000FF"/>
                </a:solidFill>
              </a:rPr>
            </a:br>
            <a:r>
              <a:rPr lang="en-US" b="1" smtClean="0">
                <a:solidFill>
                  <a:srgbClr val="0000FF"/>
                </a:solidFill>
              </a:rPr>
              <a:t>Multiple Systems Hypothesis (MSH)</a:t>
            </a:r>
          </a:p>
        </p:txBody>
      </p:sp>
      <p:sp>
        <p:nvSpPr>
          <p:cNvPr id="20483" name="Rectangle 3"/>
          <p:cNvSpPr>
            <a:spLocks noGrp="1" noChangeArrowheads="1"/>
          </p:cNvSpPr>
          <p:nvPr>
            <p:ph type="body" idx="1"/>
          </p:nvPr>
        </p:nvSpPr>
        <p:spPr>
          <a:xfrm>
            <a:off x="685800" y="1524000"/>
            <a:ext cx="7772400" cy="4876800"/>
          </a:xfrm>
        </p:spPr>
        <p:txBody>
          <a:bodyPr/>
          <a:lstStyle/>
          <a:p>
            <a:pPr eaLnBrk="1" hangingPunct="1"/>
            <a:r>
              <a:rPr lang="en-US" dirty="0" smtClean="0"/>
              <a:t>The brain makes decisions (e.g. constructs value) by integrating signals from multiple systems</a:t>
            </a:r>
          </a:p>
          <a:p>
            <a:pPr eaLnBrk="1" hangingPunct="1"/>
            <a:r>
              <a:rPr lang="en-US" dirty="0" smtClean="0"/>
              <a:t>These multiple systems process information in qualitatively different ways and in some cases differentially weight attributes of rewards (e.g., time delay)</a:t>
            </a:r>
          </a:p>
          <a:p>
            <a:pPr eaLnBrk="1" hangingPunct="1">
              <a:buFontTx/>
              <a:buNone/>
            </a:pP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25400"/>
            <a:ext cx="7772400" cy="1143000"/>
          </a:xfrm>
        </p:spPr>
        <p:txBody>
          <a:bodyPr/>
          <a:lstStyle/>
          <a:p>
            <a:r>
              <a:rPr lang="en-US" smtClean="0">
                <a:effectLst/>
                <a:latin typeface="Optima" charset="0"/>
                <a:ea typeface="ＭＳ Ｐゴシック" pitchFamily="34" charset="-128"/>
              </a:rPr>
              <a:t>Genetics Primer</a:t>
            </a:r>
          </a:p>
        </p:txBody>
      </p:sp>
      <p:sp>
        <p:nvSpPr>
          <p:cNvPr id="24579" name="Content Placeholder 2"/>
          <p:cNvSpPr>
            <a:spLocks noGrp="1"/>
          </p:cNvSpPr>
          <p:nvPr>
            <p:ph idx="1"/>
          </p:nvPr>
        </p:nvSpPr>
        <p:spPr>
          <a:xfrm>
            <a:off x="319088" y="1387475"/>
            <a:ext cx="8472487" cy="4708525"/>
          </a:xfrm>
        </p:spPr>
        <p:txBody>
          <a:bodyPr/>
          <a:lstStyle/>
          <a:p>
            <a:r>
              <a:rPr lang="en-US" smtClean="0">
                <a:effectLst/>
                <a:latin typeface="Optima" charset="0"/>
                <a:ea typeface="ＭＳ Ｐゴシック" pitchFamily="34" charset="-128"/>
              </a:rPr>
              <a:t>Human DNA is a sequence of ~3 billion nucleotide molecules (spread across 23 chromosomes).</a:t>
            </a:r>
          </a:p>
          <a:p>
            <a:r>
              <a:rPr lang="en-US" smtClean="0">
                <a:effectLst/>
                <a:latin typeface="Optima" charset="0"/>
                <a:ea typeface="ＭＳ Ｐゴシック" pitchFamily="34" charset="-128"/>
              </a:rPr>
              <a:t>This human genome has 20,000-25,000 subsequences called </a:t>
            </a:r>
            <a:r>
              <a:rPr lang="en-US" b="1" i="1" smtClean="0">
                <a:effectLst/>
                <a:latin typeface="Optima" charset="0"/>
                <a:ea typeface="ＭＳ Ｐゴシック" pitchFamily="34" charset="-128"/>
              </a:rPr>
              <a:t>genes</a:t>
            </a:r>
            <a:r>
              <a:rPr lang="en-US" smtClean="0">
                <a:effectLst/>
                <a:latin typeface="Optima" charset="0"/>
                <a:ea typeface="ＭＳ Ｐゴシック" pitchFamily="34" charset="-128"/>
              </a:rPr>
              <a:t>.</a:t>
            </a:r>
          </a:p>
          <a:p>
            <a:r>
              <a:rPr lang="en-US" smtClean="0">
                <a:effectLst/>
                <a:latin typeface="Optima" charset="0"/>
                <a:ea typeface="ＭＳ Ｐゴシック" pitchFamily="34" charset="-128"/>
              </a:rPr>
              <a:t>Genes provide instructions for building proteins that in turn affect body function.</a:t>
            </a:r>
          </a:p>
          <a:p>
            <a:r>
              <a:rPr lang="en-US" smtClean="0">
                <a:effectLst/>
                <a:latin typeface="Optima" charset="0"/>
                <a:ea typeface="ＭＳ Ｐゴシック" pitchFamily="34" charset="-128"/>
              </a:rPr>
              <a:t>At the vast majority of locations, there is no variation in nucleotides across individuals.</a:t>
            </a:r>
          </a:p>
        </p:txBody>
      </p:sp>
    </p:spTree>
    <p:extLst>
      <p:ext uri="{BB962C8B-B14F-4D97-AF65-F5344CB8AC3E}">
        <p14:creationId xmlns:p14="http://schemas.microsoft.com/office/powerpoint/2010/main" val="2333710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0" y="561975"/>
            <a:ext cx="9144000" cy="5948363"/>
          </a:xfrm>
        </p:spPr>
        <p:txBody>
          <a:bodyPr/>
          <a:lstStyle/>
          <a:p>
            <a:r>
              <a:rPr lang="en-US" b="1" i="1" dirty="0" smtClean="0">
                <a:effectLst/>
                <a:latin typeface="Optima" charset="0"/>
                <a:ea typeface="ＭＳ Ｐゴシック" pitchFamily="34" charset="-128"/>
              </a:rPr>
              <a:t>Single-nucleotide polymorphisms (SNPs)</a:t>
            </a:r>
            <a:r>
              <a:rPr lang="en-US" dirty="0" smtClean="0">
                <a:effectLst/>
                <a:latin typeface="Optima" charset="0"/>
                <a:ea typeface="ＭＳ Ｐゴシック" pitchFamily="34" charset="-128"/>
              </a:rPr>
              <a:t>: Nucleotides where individuals differ (a small % of all nucleotides).  					</a:t>
            </a:r>
          </a:p>
          <a:p>
            <a:pPr>
              <a:buFontTx/>
              <a:buNone/>
            </a:pPr>
            <a:r>
              <a:rPr lang="en-US" sz="2400" dirty="0" smtClean="0">
                <a:effectLst/>
                <a:latin typeface="Optima" charset="0"/>
                <a:ea typeface="ＭＳ Ｐゴシック" pitchFamily="34" charset="-128"/>
              </a:rPr>
              <a:t>    (There are also other types of variation.)</a:t>
            </a:r>
          </a:p>
          <a:p>
            <a:r>
              <a:rPr lang="en-US" dirty="0" smtClean="0">
                <a:effectLst/>
                <a:latin typeface="Optima" charset="0"/>
                <a:ea typeface="ＭＳ Ｐゴシック" pitchFamily="34" charset="-128"/>
              </a:rPr>
              <a:t>At vast majority of SNP locations, there are only 2 possible nucleotides:</a:t>
            </a:r>
          </a:p>
          <a:p>
            <a:pPr lvl="1"/>
            <a:r>
              <a:rPr lang="en-US" b="1" i="1" dirty="0" smtClean="0">
                <a:effectLst/>
                <a:latin typeface="Optima" charset="0"/>
                <a:ea typeface="ＭＳ Ｐゴシック" pitchFamily="34" charset="-128"/>
              </a:rPr>
              <a:t>major allele </a:t>
            </a:r>
            <a:r>
              <a:rPr lang="en-US" dirty="0" smtClean="0">
                <a:effectLst/>
                <a:latin typeface="Optima" charset="0"/>
                <a:ea typeface="ＭＳ Ｐゴシック" pitchFamily="34" charset="-128"/>
              </a:rPr>
              <a:t>(more common)</a:t>
            </a:r>
          </a:p>
          <a:p>
            <a:pPr lvl="1"/>
            <a:r>
              <a:rPr lang="en-US" b="1" i="1" dirty="0" smtClean="0">
                <a:effectLst/>
                <a:latin typeface="Optima" charset="0"/>
                <a:ea typeface="ＭＳ Ｐゴシック" pitchFamily="34" charset="-128"/>
              </a:rPr>
              <a:t>minor allele </a:t>
            </a:r>
            <a:r>
              <a:rPr lang="en-US" dirty="0" smtClean="0">
                <a:effectLst/>
                <a:latin typeface="Optima" charset="0"/>
                <a:ea typeface="ＭＳ Ｐゴシック" pitchFamily="34" charset="-128"/>
              </a:rPr>
              <a:t>(less common).</a:t>
            </a:r>
          </a:p>
          <a:p>
            <a:r>
              <a:rPr lang="en-US" dirty="0" smtClean="0">
                <a:effectLst/>
                <a:latin typeface="Optima" charset="0"/>
                <a:ea typeface="ＭＳ Ｐゴシック" pitchFamily="34" charset="-128"/>
              </a:rPr>
              <a:t>From each parent, may inherit either allele; SNP unaffected by which received from whom.</a:t>
            </a:r>
          </a:p>
          <a:p>
            <a:r>
              <a:rPr lang="en-US" b="1" i="1" dirty="0" smtClean="0">
                <a:effectLst/>
                <a:latin typeface="Optima" charset="0"/>
                <a:ea typeface="ＭＳ Ｐゴシック" pitchFamily="34" charset="-128"/>
              </a:rPr>
              <a:t>Genotype</a:t>
            </a:r>
            <a:r>
              <a:rPr lang="en-US" dirty="0" smtClean="0">
                <a:effectLst/>
                <a:latin typeface="Optima" charset="0"/>
                <a:ea typeface="ＭＳ Ｐゴシック" pitchFamily="34" charset="-128"/>
              </a:rPr>
              <a:t> for each SNP: #minor alleles (0,1,2). </a:t>
            </a:r>
            <a:endParaRPr lang="en-US" b="1" i="1" dirty="0" smtClean="0">
              <a:effectLst/>
              <a:latin typeface="Optima" charset="0"/>
              <a:ea typeface="ＭＳ Ｐゴシック" pitchFamily="34" charset="-128"/>
            </a:endParaRPr>
          </a:p>
        </p:txBody>
      </p:sp>
    </p:spTree>
    <p:extLst>
      <p:ext uri="{BB962C8B-B14F-4D97-AF65-F5344CB8AC3E}">
        <p14:creationId xmlns:p14="http://schemas.microsoft.com/office/powerpoint/2010/main" val="1629170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uman Genome Project publica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647" y="0"/>
            <a:ext cx="7126729" cy="6066118"/>
          </a:xfrm>
          <a:prstGeom prst="rect">
            <a:avLst/>
          </a:prstGeom>
        </p:spPr>
      </p:pic>
      <p:sp>
        <p:nvSpPr>
          <p:cNvPr id="5" name="TextBox 4"/>
          <p:cNvSpPr txBox="1"/>
          <p:nvPr/>
        </p:nvSpPr>
        <p:spPr>
          <a:xfrm>
            <a:off x="3451412" y="6170708"/>
            <a:ext cx="3122706" cy="461665"/>
          </a:xfrm>
          <a:prstGeom prst="rect">
            <a:avLst/>
          </a:prstGeom>
          <a:noFill/>
        </p:spPr>
        <p:txBody>
          <a:bodyPr wrap="square" rtlCol="0">
            <a:spAutoFit/>
          </a:bodyPr>
          <a:lstStyle/>
          <a:p>
            <a:r>
              <a:rPr lang="en-US" dirty="0" smtClean="0"/>
              <a:t>February, 2001</a:t>
            </a:r>
            <a:endParaRPr lang="en-US" dirty="0"/>
          </a:p>
        </p:txBody>
      </p:sp>
    </p:spTree>
    <p:extLst>
      <p:ext uri="{BB962C8B-B14F-4D97-AF65-F5344CB8AC3E}">
        <p14:creationId xmlns:p14="http://schemas.microsoft.com/office/powerpoint/2010/main" val="32822029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cost_megabase_.jpg"/>
          <p:cNvPicPr>
            <a:picLocks noGrp="1" noChangeAspect="1"/>
          </p:cNvPicPr>
          <p:nvPr>
            <p:ph idx="1"/>
          </p:nvPr>
        </p:nvPicPr>
        <p:blipFill>
          <a:blip r:embed="rId2" cstate="print">
            <a:extLst>
              <a:ext uri="{28A0092B-C50C-407E-A947-70E740481C1C}">
                <a14:useLocalDpi xmlns:a14="http://schemas.microsoft.com/office/drawing/2010/main" val="0"/>
              </a:ext>
            </a:extLst>
          </a:blip>
          <a:srcRect l="-20833" r="-20833"/>
          <a:stretch>
            <a:fillRect/>
          </a:stretch>
        </p:blipFill>
        <p:spPr>
          <a:xfrm>
            <a:off x="-1181256" y="395116"/>
            <a:ext cx="11496479" cy="6086372"/>
          </a:xfrm>
        </p:spPr>
      </p:pic>
    </p:spTree>
    <p:extLst>
      <p:ext uri="{BB962C8B-B14F-4D97-AF65-F5344CB8AC3E}">
        <p14:creationId xmlns:p14="http://schemas.microsoft.com/office/powerpoint/2010/main" val="46086078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Title 1"/>
          <p:cNvSpPr>
            <a:spLocks noGrp="1"/>
          </p:cNvSpPr>
          <p:nvPr>
            <p:ph type="title"/>
          </p:nvPr>
        </p:nvSpPr>
        <p:spPr>
          <a:xfrm>
            <a:off x="319088" y="-191910"/>
            <a:ext cx="8372475" cy="1143000"/>
          </a:xfrm>
        </p:spPr>
        <p:txBody>
          <a:bodyPr/>
          <a:lstStyle/>
          <a:p>
            <a:r>
              <a:rPr lang="en-US" smtClean="0">
                <a:effectLst/>
                <a:latin typeface="Optima" charset="0"/>
                <a:ea typeface="ＭＳ Ｐゴシック" pitchFamily="34" charset="-128"/>
              </a:rPr>
              <a:t>Interpreting Genetic Effects</a:t>
            </a:r>
          </a:p>
        </p:txBody>
      </p:sp>
      <p:sp>
        <p:nvSpPr>
          <p:cNvPr id="2052" name="Content Placeholder 2"/>
          <p:cNvSpPr>
            <a:spLocks noGrp="1"/>
          </p:cNvSpPr>
          <p:nvPr>
            <p:ph idx="1"/>
          </p:nvPr>
        </p:nvSpPr>
        <p:spPr>
          <a:xfrm>
            <a:off x="231775" y="1346378"/>
            <a:ext cx="8691563" cy="5100637"/>
          </a:xfrm>
        </p:spPr>
        <p:txBody>
          <a:bodyPr/>
          <a:lstStyle/>
          <a:p>
            <a:pPr>
              <a:buFontTx/>
              <a:buNone/>
            </a:pPr>
            <a:endParaRPr lang="en-US" dirty="0" smtClean="0">
              <a:effectLst/>
              <a:latin typeface="Optima" charset="0"/>
              <a:ea typeface="ＭＳ Ｐゴシック" pitchFamily="34" charset="-128"/>
            </a:endParaRPr>
          </a:p>
          <a:p>
            <a:r>
              <a:rPr lang="en-US" i="1" dirty="0" smtClean="0">
                <a:effectLst/>
                <a:latin typeface="Optima" charset="0"/>
                <a:ea typeface="ＭＳ Ｐゴシック" pitchFamily="34" charset="-128"/>
                <a:sym typeface="Symbol" pitchFamily="18" charset="2"/>
              </a:rPr>
              <a:t></a:t>
            </a:r>
            <a:r>
              <a:rPr lang="en-US" i="1" baseline="-25000" dirty="0" smtClean="0">
                <a:effectLst/>
                <a:latin typeface="Optima" charset="0"/>
                <a:ea typeface="ＭＳ Ｐゴシック" pitchFamily="34" charset="-128"/>
              </a:rPr>
              <a:t>j</a:t>
            </a:r>
            <a:r>
              <a:rPr lang="en-US" dirty="0" smtClean="0">
                <a:effectLst/>
                <a:latin typeface="Optima" charset="0"/>
                <a:ea typeface="ＭＳ Ｐゴシック" pitchFamily="34" charset="-128"/>
              </a:rPr>
              <a:t>  is the average treatment effect from changing an individual’s SNP at conception.</a:t>
            </a:r>
          </a:p>
          <a:p>
            <a:pPr lvl="1"/>
            <a:r>
              <a:rPr lang="en-US" sz="2400" dirty="0" smtClean="0">
                <a:effectLst/>
                <a:latin typeface="Optima" charset="0"/>
                <a:ea typeface="ＭＳ Ｐゴシック" pitchFamily="34" charset="-128"/>
              </a:rPr>
              <a:t>Average over distribution of genotypes and environments.</a:t>
            </a:r>
          </a:p>
          <a:p>
            <a:pPr lvl="2"/>
            <a:r>
              <a:rPr lang="en-US" sz="2000" dirty="0" smtClean="0">
                <a:effectLst/>
                <a:latin typeface="Optima" charset="0"/>
                <a:ea typeface="ＭＳ Ｐゴシック" pitchFamily="34" charset="-128"/>
              </a:rPr>
              <a:t>If </a:t>
            </a:r>
            <a:r>
              <a:rPr lang="en-US" sz="2000" dirty="0">
                <a:effectLst/>
                <a:latin typeface="Optima" charset="0"/>
                <a:ea typeface="ＭＳ Ｐゴシック" pitchFamily="34" charset="-128"/>
              </a:rPr>
              <a:t>include G</a:t>
            </a:r>
            <a:r>
              <a:rPr lang="en-US" sz="2000" dirty="0" smtClean="0">
                <a:effectLst/>
                <a:latin typeface="Optima" charset="0"/>
                <a:ea typeface="ＭＳ Ｐゴシック" pitchFamily="34" charset="-128"/>
              </a:rPr>
              <a:t>×G and </a:t>
            </a:r>
            <a:r>
              <a:rPr lang="en-US" sz="2000" dirty="0">
                <a:effectLst/>
                <a:latin typeface="Optima" charset="0"/>
                <a:ea typeface="ＭＳ Ｐゴシック" pitchFamily="34" charset="-128"/>
              </a:rPr>
              <a:t>G</a:t>
            </a:r>
            <a:r>
              <a:rPr lang="en-US" sz="2000" dirty="0" smtClean="0">
                <a:effectLst/>
                <a:latin typeface="Optima" charset="0"/>
                <a:ea typeface="ＭＳ Ｐゴシック" pitchFamily="34" charset="-128"/>
              </a:rPr>
              <a:t>×E </a:t>
            </a:r>
            <a:r>
              <a:rPr lang="en-US" sz="2000" dirty="0">
                <a:effectLst/>
                <a:latin typeface="Optima" charset="0"/>
                <a:ea typeface="ＭＳ Ｐゴシック" pitchFamily="34" charset="-128"/>
              </a:rPr>
              <a:t>interactions</a:t>
            </a:r>
            <a:r>
              <a:rPr lang="en-US" sz="2000" dirty="0" smtClean="0">
                <a:effectLst/>
                <a:latin typeface="Optima" charset="0"/>
                <a:ea typeface="ＭＳ Ｐゴシック" pitchFamily="34" charset="-128"/>
              </a:rPr>
              <a:t>, combinatorial challenges.</a:t>
            </a:r>
          </a:p>
          <a:p>
            <a:pPr lvl="2"/>
            <a:r>
              <a:rPr lang="en-US" sz="2000" dirty="0" smtClean="0">
                <a:effectLst/>
                <a:latin typeface="Optima" charset="0"/>
                <a:ea typeface="ＭＳ Ｐゴシック" pitchFamily="34" charset="-128"/>
              </a:rPr>
              <a:t>Our view: To limit hypotheses tested, find “main effects” first.</a:t>
            </a:r>
          </a:p>
          <a:p>
            <a:pPr lvl="1"/>
            <a:r>
              <a:rPr lang="en-US" sz="2400" dirty="0" smtClean="0">
                <a:effectLst/>
                <a:latin typeface="Optima" charset="0"/>
                <a:ea typeface="ＭＳ Ｐゴシック" pitchFamily="34" charset="-128"/>
              </a:rPr>
              <a:t>Experiment is done in animals; hypothetical in humans.</a:t>
            </a:r>
          </a:p>
          <a:p>
            <a:pPr lvl="1"/>
            <a:r>
              <a:rPr lang="en-US" sz="2400" i="1" dirty="0" smtClean="0">
                <a:effectLst/>
                <a:latin typeface="Optima" charset="0"/>
                <a:ea typeface="ＭＳ Ｐゴシック" pitchFamily="34" charset="-128"/>
              </a:rPr>
              <a:t>Not</a:t>
            </a:r>
            <a:r>
              <a:rPr lang="en-US" sz="2400" dirty="0" smtClean="0">
                <a:effectLst/>
                <a:latin typeface="Optima" charset="0"/>
                <a:ea typeface="ＭＳ Ｐゴシック" pitchFamily="34" charset="-128"/>
              </a:rPr>
              <a:t> necessarily a structural parameter:</a:t>
            </a:r>
          </a:p>
          <a:p>
            <a:pPr lvl="2"/>
            <a:r>
              <a:rPr lang="en-US" sz="2000" dirty="0" smtClean="0">
                <a:effectLst/>
                <a:latin typeface="Optima" charset="0"/>
                <a:ea typeface="ＭＳ Ｐゴシック" pitchFamily="34" charset="-128"/>
              </a:rPr>
              <a:t>Environmental mediation.</a:t>
            </a:r>
          </a:p>
          <a:p>
            <a:pPr lvl="1"/>
            <a:r>
              <a:rPr lang="en-US" sz="2400" dirty="0" smtClean="0">
                <a:effectLst/>
                <a:latin typeface="Optima" charset="0"/>
                <a:ea typeface="ＭＳ Ｐゴシック" pitchFamily="34" charset="-128"/>
              </a:rPr>
              <a:t>Intervention can change effect.</a:t>
            </a:r>
          </a:p>
          <a:p>
            <a:pPr lvl="1"/>
            <a:r>
              <a:rPr lang="en-US" sz="2400" dirty="0" smtClean="0">
                <a:effectLst/>
                <a:latin typeface="Optima" charset="0"/>
                <a:ea typeface="ＭＳ Ｐゴシック" pitchFamily="34" charset="-128"/>
              </a:rPr>
              <a:t>(Same points hold for polygenic scores.)</a:t>
            </a:r>
          </a:p>
          <a:p>
            <a:pPr>
              <a:buFontTx/>
              <a:buNone/>
            </a:pPr>
            <a:endParaRPr lang="en-US" sz="2000" dirty="0" smtClean="0">
              <a:effectLst/>
              <a:latin typeface="Optima" charset="0"/>
              <a:ea typeface="ＭＳ Ｐゴシック" pitchFamily="34" charset="-128"/>
            </a:endParaRPr>
          </a:p>
          <a:p>
            <a:endParaRPr lang="en-US" sz="2000" dirty="0" smtClean="0">
              <a:effectLst/>
              <a:latin typeface="Optima" charset="0"/>
              <a:ea typeface="ＭＳ Ｐゴシック" pitchFamily="34" charset="-128"/>
            </a:endParaRPr>
          </a:p>
        </p:txBody>
      </p:sp>
      <p:sp>
        <p:nvSpPr>
          <p:cNvPr id="205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054"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2"/>
          <p:cNvGraphicFramePr>
            <a:graphicFrameLocks noChangeAspect="1"/>
          </p:cNvGraphicFramePr>
          <p:nvPr>
            <p:extLst/>
          </p:nvPr>
        </p:nvGraphicFramePr>
        <p:xfrm>
          <a:off x="-2516188" y="727253"/>
          <a:ext cx="13939838" cy="1657350"/>
        </p:xfrm>
        <a:graphic>
          <a:graphicData uri="http://schemas.openxmlformats.org/presentationml/2006/ole">
            <mc:AlternateContent xmlns:mc="http://schemas.openxmlformats.org/markup-compatibility/2006">
              <mc:Choice xmlns:v="urn:schemas-microsoft-com:vml" Requires="v">
                <p:oleObj spid="_x0000_s14363" name="Document" r:id="rId4" imgW="5940848" imgH="709135" progId="Word.Document.12">
                  <p:embed/>
                </p:oleObj>
              </mc:Choice>
              <mc:Fallback>
                <p:oleObj name="Document" r:id="rId4" imgW="5940848" imgH="709135"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188" y="727253"/>
                        <a:ext cx="13939838" cy="1657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71410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2">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5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b="1" i="1" dirty="0" smtClean="0">
                <a:effectLst/>
                <a:latin typeface="Optima" charset="0"/>
                <a:ea typeface="ＭＳ Ｐゴシック" pitchFamily="34" charset="-128"/>
              </a:rPr>
              <a:t>Discovering Genetic Effects</a:t>
            </a:r>
          </a:p>
          <a:p>
            <a:pPr marL="514350" indent="-514350" eaLnBrk="1" hangingPunct="1">
              <a:buFont typeface="Times" charset="0"/>
              <a:buAutoNum type="arabicPeriod"/>
            </a:pPr>
            <a:r>
              <a:rPr lang="en-US" dirty="0" smtClean="0">
                <a:effectLst/>
                <a:latin typeface="Optima" charset="0"/>
                <a:ea typeface="ＭＳ Ｐゴシック" pitchFamily="34" charset="-128"/>
              </a:rPr>
              <a:t>GWAS </a:t>
            </a:r>
            <a:r>
              <a:rPr lang="en-US" dirty="0">
                <a:effectLst/>
                <a:latin typeface="Optima" charset="0"/>
                <a:ea typeface="ＭＳ Ｐゴシック" pitchFamily="34" charset="-128"/>
              </a:rPr>
              <a:t>and Educational Attainment</a:t>
            </a:r>
          </a:p>
        </p:txBody>
      </p:sp>
    </p:spTree>
    <p:extLst>
      <p:ext uri="{BB962C8B-B14F-4D97-AF65-F5344CB8AC3E}">
        <p14:creationId xmlns:p14="http://schemas.microsoft.com/office/powerpoint/2010/main" val="325038182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2" name="Title 1"/>
          <p:cNvSpPr>
            <a:spLocks noGrp="1"/>
          </p:cNvSpPr>
          <p:nvPr>
            <p:ph type="title"/>
          </p:nvPr>
        </p:nvSpPr>
        <p:spPr>
          <a:xfrm>
            <a:off x="319088" y="0"/>
            <a:ext cx="8372475" cy="1185863"/>
          </a:xfrm>
        </p:spPr>
        <p:txBody>
          <a:bodyPr/>
          <a:lstStyle/>
          <a:p>
            <a:r>
              <a:rPr lang="en-US" dirty="0" smtClean="0">
                <a:effectLst/>
                <a:latin typeface="Optima" charset="0"/>
                <a:ea typeface="ＭＳ Ｐゴシック" pitchFamily="34" charset="-128"/>
              </a:rPr>
              <a:t>Discovering Genetic Effects</a:t>
            </a:r>
          </a:p>
        </p:txBody>
      </p:sp>
      <p:sp>
        <p:nvSpPr>
          <p:cNvPr id="7173" name="Content Placeholder 2"/>
          <p:cNvSpPr>
            <a:spLocks noGrp="1"/>
          </p:cNvSpPr>
          <p:nvPr>
            <p:ph idx="1"/>
          </p:nvPr>
        </p:nvSpPr>
        <p:spPr>
          <a:xfrm>
            <a:off x="461963" y="1300163"/>
            <a:ext cx="8274050" cy="5221287"/>
          </a:xfrm>
        </p:spPr>
        <p:txBody>
          <a:bodyPr/>
          <a:lstStyle/>
          <a:p>
            <a:r>
              <a:rPr lang="en-US" dirty="0" smtClean="0">
                <a:effectLst/>
                <a:latin typeface="Optima" charset="0"/>
                <a:ea typeface="ＭＳ Ｐゴシック" pitchFamily="34" charset="-128"/>
              </a:rPr>
              <a:t>A naïve approach would be to run the regression</a:t>
            </a:r>
          </a:p>
          <a:p>
            <a:r>
              <a:rPr lang="en-US" dirty="0" smtClean="0">
                <a:effectLst/>
                <a:latin typeface="Optima" charset="0"/>
                <a:ea typeface="ＭＳ Ｐゴシック" pitchFamily="34" charset="-128"/>
              </a:rPr>
              <a:t>If one could measure all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 SNPs in the genome, would fail the rank condition.</a:t>
            </a:r>
          </a:p>
          <a:p>
            <a:r>
              <a:rPr lang="en-US" dirty="0" smtClean="0">
                <a:effectLst/>
                <a:latin typeface="Optima" charset="0"/>
                <a:ea typeface="ＭＳ Ｐゴシック" pitchFamily="34" charset="-128"/>
              </a:rPr>
              <a:t>It is standard to instead run </a:t>
            </a:r>
            <a:r>
              <a:rPr lang="en-US" i="1" dirty="0" smtClean="0">
                <a:effectLst/>
                <a:latin typeface="Optima" charset="0"/>
                <a:ea typeface="ＭＳ Ｐゴシック" pitchFamily="34" charset="-128"/>
              </a:rPr>
              <a:t>K</a:t>
            </a:r>
            <a:r>
              <a:rPr lang="en-US" dirty="0" smtClean="0">
                <a:effectLst/>
                <a:latin typeface="Optima" charset="0"/>
                <a:ea typeface="ＭＳ Ｐゴシック" pitchFamily="34" charset="-128"/>
              </a:rPr>
              <a:t> &lt;&lt; </a:t>
            </a:r>
            <a:r>
              <a:rPr lang="en-US" i="1" dirty="0" smtClean="0">
                <a:effectLst/>
                <a:latin typeface="Optima" charset="0"/>
                <a:ea typeface="ＭＳ Ｐゴシック" pitchFamily="34" charset="-128"/>
              </a:rPr>
              <a:t>J </a:t>
            </a:r>
            <a:r>
              <a:rPr lang="en-US" dirty="0" smtClean="0">
                <a:effectLst/>
                <a:latin typeface="Optima" charset="0"/>
                <a:ea typeface="ＭＳ Ｐゴシック" pitchFamily="34" charset="-128"/>
              </a:rPr>
              <a:t>separate regressions,</a:t>
            </a:r>
          </a:p>
          <a:p>
            <a:pPr>
              <a:buFontTx/>
              <a:buNone/>
            </a:pPr>
            <a:endParaRPr lang="en-US" dirty="0" smtClean="0">
              <a:effectLst/>
              <a:latin typeface="Optima" charset="0"/>
              <a:ea typeface="ＭＳ Ｐゴシック" pitchFamily="34" charset="-128"/>
            </a:endParaRPr>
          </a:p>
          <a:p>
            <a:pPr>
              <a:buFontTx/>
              <a:buNone/>
            </a:pPr>
            <a:r>
              <a:rPr lang="en-US" dirty="0" smtClean="0">
                <a:effectLst/>
                <a:latin typeface="Optima" charset="0"/>
                <a:ea typeface="ＭＳ Ｐゴシック" pitchFamily="34" charset="-128"/>
              </a:rPr>
              <a:t>   for each of </a:t>
            </a:r>
            <a:r>
              <a:rPr lang="en-US" i="1" dirty="0" smtClean="0">
                <a:effectLst/>
                <a:latin typeface="Optima" charset="0"/>
                <a:ea typeface="ＭＳ Ｐゴシック" pitchFamily="34" charset="-128"/>
              </a:rPr>
              <a:t>K</a:t>
            </a:r>
            <a:r>
              <a:rPr lang="en-US" dirty="0" smtClean="0">
                <a:effectLst/>
                <a:latin typeface="Optima" charset="0"/>
                <a:ea typeface="ＭＳ Ｐゴシック" pitchFamily="34" charset="-128"/>
              </a:rPr>
              <a:t> SNPs.</a:t>
            </a:r>
          </a:p>
          <a:p>
            <a:pPr lvl="1"/>
            <a:r>
              <a:rPr lang="en-US" dirty="0" smtClean="0">
                <a:effectLst/>
                <a:latin typeface="Optima" charset="0"/>
                <a:ea typeface="ＭＳ Ｐゴシック" pitchFamily="34" charset="-128"/>
              </a:rPr>
              <a:t>If SNPs uncorrelated, get unbiased estimates.</a:t>
            </a:r>
          </a:p>
          <a:p>
            <a:pPr lvl="1"/>
            <a:r>
              <a:rPr lang="en-US" dirty="0" smtClean="0">
                <a:effectLst/>
                <a:latin typeface="Optima" charset="0"/>
                <a:ea typeface="ＭＳ Ｐゴシック" pitchFamily="34" charset="-128"/>
              </a:rPr>
              <a:t>In fact, </a:t>
            </a:r>
            <a:r>
              <a:rPr lang="en-US" dirty="0" smtClean="0">
                <a:effectLst/>
                <a:latin typeface="Optima" charset="0"/>
                <a:ea typeface="ＭＳ Ｐゴシック" pitchFamily="34" charset="-128"/>
                <a:sym typeface="Symbol" pitchFamily="18" charset="2"/>
              </a:rPr>
              <a:t>issue of identifying causal SNP.</a:t>
            </a:r>
            <a:endParaRPr lang="en-US" dirty="0" smtClean="0">
              <a:effectLst/>
              <a:latin typeface="Optima" charset="0"/>
              <a:ea typeface="ＭＳ Ｐゴシック" pitchFamily="34" charset="-128"/>
            </a:endParaRPr>
          </a:p>
        </p:txBody>
      </p:sp>
      <p:sp>
        <p:nvSpPr>
          <p:cNvPr id="717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175"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7170" name="Object 2"/>
          <p:cNvGraphicFramePr>
            <a:graphicFrameLocks noChangeAspect="1"/>
          </p:cNvGraphicFramePr>
          <p:nvPr/>
        </p:nvGraphicFramePr>
        <p:xfrm>
          <a:off x="-1438275" y="1746250"/>
          <a:ext cx="12171363" cy="1446213"/>
        </p:xfrm>
        <a:graphic>
          <a:graphicData uri="http://schemas.openxmlformats.org/presentationml/2006/ole">
            <mc:AlternateContent xmlns:mc="http://schemas.openxmlformats.org/markup-compatibility/2006">
              <mc:Choice xmlns:v="urn:schemas-microsoft-com:vml" Requires="v">
                <p:oleObj spid="_x0000_s15412" name="Document" r:id="rId4" imgW="5940848" imgH="710577" progId="Word.Document.12">
                  <p:embed/>
                </p:oleObj>
              </mc:Choice>
              <mc:Fallback>
                <p:oleObj name="Document" r:id="rId4" imgW="5940848" imgH="710577"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275" y="1746250"/>
                        <a:ext cx="12171363" cy="1446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1" name="Object 3"/>
          <p:cNvGraphicFramePr>
            <a:graphicFrameLocks noChangeAspect="1"/>
          </p:cNvGraphicFramePr>
          <p:nvPr/>
        </p:nvGraphicFramePr>
        <p:xfrm>
          <a:off x="-2895600" y="4557713"/>
          <a:ext cx="14997113" cy="1784350"/>
        </p:xfrm>
        <a:graphic>
          <a:graphicData uri="http://schemas.openxmlformats.org/presentationml/2006/ole">
            <mc:AlternateContent xmlns:mc="http://schemas.openxmlformats.org/markup-compatibility/2006">
              <mc:Choice xmlns:v="urn:schemas-microsoft-com:vml" Requires="v">
                <p:oleObj spid="_x0000_s15413" name="Document" r:id="rId6" imgW="5940848" imgH="710577" progId="Word.Document.12">
                  <p:embed/>
                </p:oleObj>
              </mc:Choice>
              <mc:Fallback>
                <p:oleObj name="Document" r:id="rId6" imgW="5940848" imgH="710577"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557713"/>
                        <a:ext cx="14997113" cy="178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20417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9088" y="-133925"/>
            <a:ext cx="8372475" cy="1143000"/>
          </a:xfrm>
        </p:spPr>
        <p:txBody>
          <a:bodyPr/>
          <a:lstStyle/>
          <a:p>
            <a:r>
              <a:rPr lang="en-US" dirty="0" smtClean="0">
                <a:effectLst/>
                <a:latin typeface="Optima" charset="0"/>
                <a:ea typeface="ＭＳ Ｐゴシック" pitchFamily="34" charset="-128"/>
              </a:rPr>
              <a:t>Candidate-Gene Study </a:t>
            </a:r>
            <a:r>
              <a:rPr lang="en-US" sz="3200" dirty="0" smtClean="0">
                <a:effectLst/>
                <a:latin typeface="Optima" charset="0"/>
                <a:ea typeface="ＭＳ Ｐゴシック" pitchFamily="34" charset="-128"/>
              </a:rPr>
              <a:t>(</a:t>
            </a:r>
            <a:r>
              <a:rPr lang="en-US" sz="3200" i="1" dirty="0" smtClean="0">
                <a:effectLst/>
                <a:latin typeface="Optima" charset="0"/>
                <a:ea typeface="ＭＳ Ｐゴシック" pitchFamily="34" charset="-128"/>
              </a:rPr>
              <a:t>K</a:t>
            </a:r>
            <a:r>
              <a:rPr lang="en-US" sz="3200" dirty="0" smtClean="0">
                <a:effectLst/>
                <a:latin typeface="Optima" charset="0"/>
                <a:ea typeface="ＭＳ Ｐゴシック" pitchFamily="34" charset="-128"/>
              </a:rPr>
              <a:t> small)</a:t>
            </a:r>
          </a:p>
        </p:txBody>
      </p:sp>
      <p:sp>
        <p:nvSpPr>
          <p:cNvPr id="36867" name="Content Placeholder 2"/>
          <p:cNvSpPr>
            <a:spLocks noGrp="1"/>
          </p:cNvSpPr>
          <p:nvPr>
            <p:ph idx="1"/>
          </p:nvPr>
        </p:nvSpPr>
        <p:spPr>
          <a:xfrm>
            <a:off x="154379" y="818851"/>
            <a:ext cx="8735621" cy="5500724"/>
          </a:xfrm>
        </p:spPr>
        <p:txBody>
          <a:bodyPr/>
          <a:lstStyle/>
          <a:p>
            <a:r>
              <a:rPr lang="en-US" sz="2800" dirty="0" smtClean="0">
                <a:effectLst/>
                <a:latin typeface="Optima" charset="0"/>
                <a:ea typeface="ＭＳ Ｐゴシック" pitchFamily="34" charset="-128"/>
              </a:rPr>
              <a:t>Specify </a:t>
            </a:r>
            <a:r>
              <a:rPr lang="en-US" sz="2800" i="1" dirty="0" smtClean="0">
                <a:effectLst/>
                <a:latin typeface="Optima" charset="0"/>
                <a:ea typeface="ＭＳ Ｐゴシック" pitchFamily="34" charset="-128"/>
              </a:rPr>
              <a:t>ex ante </a:t>
            </a:r>
            <a:r>
              <a:rPr lang="en-US" sz="2800" dirty="0" smtClean="0">
                <a:effectLst/>
                <a:latin typeface="Optima" charset="0"/>
                <a:ea typeface="ＭＳ Ｐゴシック" pitchFamily="34" charset="-128"/>
              </a:rPr>
              <a:t>hypotheses about small set of SNPs based on believed biological function.</a:t>
            </a:r>
          </a:p>
          <a:p>
            <a:r>
              <a:rPr lang="en-US" sz="2800" dirty="0" smtClean="0">
                <a:effectLst/>
                <a:latin typeface="Optima" charset="0"/>
                <a:ea typeface="ＭＳ Ｐゴシック" pitchFamily="34" charset="-128"/>
              </a:rPr>
              <a:t>Set significance threshold </a:t>
            </a:r>
            <a:r>
              <a:rPr lang="en-US" sz="2800" i="1" dirty="0" smtClean="0">
                <a:effectLst/>
                <a:latin typeface="Optima" charset="0"/>
                <a:ea typeface="ＭＳ Ｐゴシック" pitchFamily="34" charset="-128"/>
                <a:sym typeface="Symbol" pitchFamily="18" charset="2"/>
              </a:rPr>
              <a:t></a:t>
            </a:r>
            <a:r>
              <a:rPr lang="en-US" sz="2800" dirty="0" smtClean="0">
                <a:effectLst/>
                <a:latin typeface="Optima" charset="0"/>
                <a:ea typeface="ＭＳ Ｐゴシック" pitchFamily="34" charset="-128"/>
                <a:sym typeface="Symbol" pitchFamily="18" charset="2"/>
              </a:rPr>
              <a:t> = .05 / </a:t>
            </a:r>
            <a:r>
              <a:rPr lang="en-US" sz="2800" i="1" dirty="0" smtClean="0">
                <a:effectLst/>
                <a:latin typeface="Optima" charset="0"/>
                <a:ea typeface="ＭＳ Ｐゴシック" pitchFamily="34" charset="-128"/>
                <a:sym typeface="Symbol" pitchFamily="18" charset="2"/>
              </a:rPr>
              <a:t>K</a:t>
            </a:r>
            <a:r>
              <a:rPr lang="en-US" sz="2800" dirty="0" smtClean="0">
                <a:effectLst/>
                <a:latin typeface="Optima" charset="0"/>
                <a:ea typeface="ＭＳ Ｐゴシック" pitchFamily="34" charset="-128"/>
                <a:sym typeface="Symbol" pitchFamily="18" charset="2"/>
              </a:rPr>
              <a:t>.</a:t>
            </a:r>
            <a:endParaRPr lang="en-US" sz="2800" dirty="0" smtClean="0">
              <a:effectLst/>
              <a:latin typeface="Optima" charset="0"/>
              <a:ea typeface="ＭＳ Ｐゴシック" pitchFamily="34" charset="-128"/>
            </a:endParaRPr>
          </a:p>
          <a:p>
            <a:r>
              <a:rPr lang="en-US" sz="2800" dirty="0" smtClean="0">
                <a:effectLst/>
                <a:latin typeface="Optima" charset="0"/>
                <a:ea typeface="ＭＳ Ｐゴシック" pitchFamily="34" charset="-128"/>
              </a:rPr>
              <a:t>Virtually all existing work in social-science genetics.  </a:t>
            </a:r>
            <a:r>
              <a:rPr lang="en-US" sz="2200" dirty="0" smtClean="0">
                <a:effectLst/>
                <a:latin typeface="Optima" charset="0"/>
                <a:ea typeface="ＭＳ Ｐゴシック" pitchFamily="34" charset="-128"/>
              </a:rPr>
              <a:t>(Reviews:  </a:t>
            </a:r>
            <a:r>
              <a:rPr lang="en-US" sz="2200" dirty="0" err="1" smtClean="0">
                <a:effectLst/>
                <a:latin typeface="Optima" charset="0"/>
                <a:ea typeface="ＭＳ Ｐゴシック" pitchFamily="34" charset="-128"/>
              </a:rPr>
              <a:t>Ebstein</a:t>
            </a:r>
            <a:r>
              <a:rPr lang="en-US" sz="2200" dirty="0" smtClean="0">
                <a:effectLst/>
                <a:latin typeface="Optima" charset="0"/>
                <a:ea typeface="ＭＳ Ｐゴシック" pitchFamily="34" charset="-128"/>
              </a:rPr>
              <a:t>, Israel, Chew, </a:t>
            </a:r>
            <a:r>
              <a:rPr lang="en-US" sz="2200" dirty="0" err="1" smtClean="0">
                <a:effectLst/>
                <a:latin typeface="Optima" charset="0"/>
                <a:ea typeface="ＭＳ Ｐゴシック" pitchFamily="34" charset="-128"/>
              </a:rPr>
              <a:t>Zhong</a:t>
            </a:r>
            <a:r>
              <a:rPr lang="en-US" sz="2200" dirty="0" smtClean="0">
                <a:effectLst/>
                <a:latin typeface="Optima" charset="0"/>
                <a:ea typeface="ＭＳ Ｐゴシック" pitchFamily="34" charset="-128"/>
              </a:rPr>
              <a:t>, and </a:t>
            </a:r>
            <a:r>
              <a:rPr lang="en-US" sz="2200" dirty="0" err="1" smtClean="0">
                <a:effectLst/>
                <a:latin typeface="Optima" charset="0"/>
                <a:ea typeface="ＭＳ Ｐゴシック" pitchFamily="34" charset="-128"/>
              </a:rPr>
              <a:t>Knafo</a:t>
            </a:r>
            <a:r>
              <a:rPr lang="en-US" sz="2200" dirty="0" smtClean="0">
                <a:effectLst/>
                <a:latin typeface="Optima" charset="0"/>
                <a:ea typeface="ＭＳ Ｐゴシック" pitchFamily="34" charset="-128"/>
              </a:rPr>
              <a:t>, 2010; Beauchamp et al., 2011; Benjamin et al., 2012) </a:t>
            </a:r>
          </a:p>
          <a:p>
            <a:r>
              <a:rPr lang="en-US" sz="2800" dirty="0" smtClean="0">
                <a:effectLst/>
                <a:latin typeface="Optima" charset="0"/>
                <a:ea typeface="ＭＳ Ｐゴシック" pitchFamily="34" charset="-128"/>
              </a:rPr>
              <a:t>Eminently reasonable and has worked in some cases. </a:t>
            </a:r>
            <a:r>
              <a:rPr lang="en-US" sz="2000" dirty="0" smtClean="0">
                <a:effectLst/>
                <a:latin typeface="Optima" charset="0"/>
                <a:ea typeface="ＭＳ Ｐゴシック" pitchFamily="34" charset="-128"/>
              </a:rPr>
              <a:t>(e.g., </a:t>
            </a:r>
            <a:r>
              <a:rPr lang="en-US" sz="2000" i="1" dirty="0" smtClean="0">
                <a:effectLst/>
                <a:latin typeface="Optima" charset="0"/>
                <a:ea typeface="ＭＳ Ｐゴシック" pitchFamily="34" charset="-128"/>
              </a:rPr>
              <a:t>APOE</a:t>
            </a:r>
            <a:r>
              <a:rPr lang="en-US" sz="2000" dirty="0" smtClean="0">
                <a:effectLst/>
                <a:latin typeface="Optima" charset="0"/>
                <a:ea typeface="ＭＳ Ｐゴシック" pitchFamily="34" charset="-128"/>
              </a:rPr>
              <a:t> and Alzheimer’s)</a:t>
            </a:r>
          </a:p>
          <a:p>
            <a:r>
              <a:rPr lang="en-US" sz="2800" dirty="0" smtClean="0">
                <a:effectLst/>
                <a:latin typeface="Optima" charset="0"/>
                <a:ea typeface="ＭＳ Ｐゴシック" pitchFamily="34" charset="-128"/>
              </a:rPr>
              <a:t>But social-science results often fail to replicate.</a:t>
            </a:r>
          </a:p>
          <a:p>
            <a:pPr lvl="1"/>
            <a:r>
              <a:rPr lang="en-US" sz="2400" dirty="0" smtClean="0">
                <a:effectLst/>
                <a:latin typeface="Optima" charset="0"/>
                <a:ea typeface="ＭＳ Ｐゴシック" pitchFamily="34" charset="-128"/>
              </a:rPr>
              <a:t>Weak hypotheses (except for highly proximal behaviors).</a:t>
            </a:r>
          </a:p>
          <a:p>
            <a:pPr lvl="1"/>
            <a:r>
              <a:rPr lang="en-US" sz="2400" dirty="0" smtClean="0">
                <a:effectLst/>
                <a:latin typeface="Optima" charset="0"/>
                <a:ea typeface="ＭＳ Ｐゴシック" pitchFamily="34" charset="-128"/>
              </a:rPr>
              <a:t>Low power (in the small samples typically used).</a:t>
            </a:r>
          </a:p>
          <a:p>
            <a:pPr lvl="1"/>
            <a:r>
              <a:rPr lang="en-US" sz="2400" dirty="0" smtClean="0">
                <a:effectLst/>
                <a:latin typeface="Optima" charset="0"/>
                <a:ea typeface="ＭＳ Ｐゴシック" pitchFamily="34" charset="-128"/>
              </a:rPr>
              <a:t>Population stratification.</a:t>
            </a:r>
          </a:p>
          <a:p>
            <a:pPr lvl="1"/>
            <a:r>
              <a:rPr lang="en-US" sz="2400" dirty="0" smtClean="0">
                <a:effectLst/>
                <a:latin typeface="Optima" charset="0"/>
                <a:ea typeface="ＭＳ Ｐゴシック" pitchFamily="34" charset="-128"/>
              </a:rPr>
              <a:t>Uncorrected multiple hypothesis testing / publication bias.</a:t>
            </a:r>
          </a:p>
        </p:txBody>
      </p:sp>
      <p:sp>
        <p:nvSpPr>
          <p:cNvPr id="3277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2773"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141981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dirty="0" smtClean="0">
                <a:effectLst/>
                <a:latin typeface="Optima" charset="0"/>
                <a:ea typeface="ＭＳ Ｐゴシック" pitchFamily="34" charset="-128"/>
              </a:rPr>
              <a:t>Discovering Genetic Effects</a:t>
            </a:r>
          </a:p>
          <a:p>
            <a:pPr marL="514350" indent="-514350" eaLnBrk="1" hangingPunct="1">
              <a:buFont typeface="Times" charset="0"/>
              <a:buAutoNum type="arabicPeriod"/>
            </a:pPr>
            <a:r>
              <a:rPr lang="en-US" dirty="0" smtClean="0">
                <a:effectLst/>
                <a:latin typeface="Optima" charset="0"/>
                <a:ea typeface="ＭＳ Ｐゴシック" pitchFamily="34" charset="-128"/>
              </a:rPr>
              <a:t>GWAS </a:t>
            </a:r>
            <a:r>
              <a:rPr lang="en-US" dirty="0">
                <a:effectLst/>
                <a:latin typeface="Optima" charset="0"/>
                <a:ea typeface="ＭＳ Ｐゴシック" pitchFamily="34" charset="-128"/>
              </a:rPr>
              <a:t>and Educational Attainment</a:t>
            </a:r>
          </a:p>
        </p:txBody>
      </p:sp>
    </p:spTree>
    <p:extLst>
      <p:ext uri="{BB962C8B-B14F-4D97-AF65-F5344CB8AC3E}">
        <p14:creationId xmlns:p14="http://schemas.microsoft.com/office/powerpoint/2010/main" val="104667710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73075" y="18489"/>
            <a:ext cx="8218488" cy="1019470"/>
          </a:xfrm>
        </p:spPr>
        <p:txBody>
          <a:bodyPr/>
          <a:lstStyle/>
          <a:p>
            <a:pPr eaLnBrk="1" hangingPunct="1"/>
            <a:r>
              <a:rPr lang="en-US" dirty="0" smtClean="0">
                <a:effectLst/>
                <a:latin typeface="Optima" charset="0"/>
                <a:ea typeface="ＭＳ Ｐゴシック" pitchFamily="34" charset="-128"/>
              </a:rPr>
              <a:t>The Power Problem</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142875" y="1060824"/>
            <a:ext cx="8841637" cy="5797175"/>
          </a:xfrm>
        </p:spPr>
        <p:txBody>
          <a:bodyPr/>
          <a:lstStyle/>
          <a:p>
            <a:pPr eaLnBrk="1" hangingPunct="1"/>
            <a:r>
              <a:rPr lang="en-US" sz="2400" dirty="0" smtClean="0">
                <a:effectLst/>
                <a:latin typeface="Optima" charset="0"/>
                <a:ea typeface="ＭＳ Ｐゴシック" pitchFamily="34" charset="-128"/>
              </a:rPr>
              <a:t>Existing studies reporting significant gene-behavior associations usually relied on samples in the range 50 to 3000. </a:t>
            </a:r>
            <a:r>
              <a:rPr lang="en-US" sz="1800" dirty="0" smtClean="0">
                <a:effectLst/>
                <a:latin typeface="Optima" charset="0"/>
                <a:ea typeface="ＭＳ Ｐゴシック" pitchFamily="34" charset="-128"/>
              </a:rPr>
              <a:t>(</a:t>
            </a:r>
            <a:r>
              <a:rPr lang="en-US" sz="1800" dirty="0" err="1" smtClean="0">
                <a:effectLst/>
                <a:latin typeface="Optima" charset="0"/>
                <a:ea typeface="ＭＳ Ｐゴシック" pitchFamily="34" charset="-128"/>
              </a:rPr>
              <a:t>Ebstein</a:t>
            </a:r>
            <a:r>
              <a:rPr lang="en-US" sz="1800" dirty="0" smtClean="0">
                <a:effectLst/>
                <a:latin typeface="Optima" charset="0"/>
                <a:ea typeface="ＭＳ Ｐゴシック" pitchFamily="34" charset="-128"/>
              </a:rPr>
              <a:t> et al., 2010; Beauchamp et al., 2011; Benjamin et al., 2012)</a:t>
            </a:r>
          </a:p>
          <a:p>
            <a:pPr eaLnBrk="1" hangingPunct="1"/>
            <a:r>
              <a:rPr lang="en-US" sz="2400" dirty="0">
                <a:effectLst/>
                <a:latin typeface="Optima" charset="0"/>
                <a:ea typeface="ＭＳ Ｐゴシック" pitchFamily="34" charset="-128"/>
              </a:rPr>
              <a:t>I</a:t>
            </a:r>
            <a:r>
              <a:rPr lang="en-US" sz="2400" dirty="0" smtClean="0">
                <a:effectLst/>
                <a:latin typeface="Optima" charset="0"/>
                <a:ea typeface="ＭＳ Ｐゴシック" pitchFamily="34" charset="-128"/>
              </a:rPr>
              <a:t>mplicit assumption:  SNPs have explanatory power </a:t>
            </a:r>
            <a:r>
              <a:rPr lang="en-US" sz="2400" i="1" dirty="0" smtClean="0">
                <a:effectLst/>
                <a:latin typeface="Optima" charset="0"/>
                <a:ea typeface="ＭＳ Ｐゴシック" pitchFamily="34" charset="-128"/>
              </a:rPr>
              <a:t>R</a:t>
            </a:r>
            <a:r>
              <a:rPr lang="en-US" sz="2400" baseline="30000" dirty="0" smtClean="0">
                <a:effectLst/>
                <a:latin typeface="Optima" charset="0"/>
                <a:ea typeface="ＭＳ Ｐゴシック" pitchFamily="34" charset="-128"/>
              </a:rPr>
              <a:t>2</a:t>
            </a:r>
            <a:r>
              <a:rPr lang="en-US" sz="2400" dirty="0" smtClean="0">
                <a:effectLst/>
                <a:latin typeface="Optima" charset="0"/>
                <a:ea typeface="ＭＳ Ｐゴシック" pitchFamily="34" charset="-128"/>
              </a:rPr>
              <a:t> </a:t>
            </a:r>
            <a:r>
              <a:rPr lang="en-US" sz="2400" dirty="0">
                <a:effectLst/>
                <a:latin typeface="Optima" charset="0"/>
                <a:ea typeface="ＭＳ Ｐゴシック" pitchFamily="34" charset="-128"/>
              </a:rPr>
              <a:t>≥ </a:t>
            </a:r>
            <a:r>
              <a:rPr lang="en-US" sz="2400" dirty="0" smtClean="0">
                <a:effectLst/>
                <a:latin typeface="Optima" charset="0"/>
                <a:ea typeface="ＭＳ Ｐゴシック" pitchFamily="34" charset="-128"/>
              </a:rPr>
              <a:t>2%.</a:t>
            </a:r>
          </a:p>
          <a:p>
            <a:pPr lvl="1" eaLnBrk="1" hangingPunct="1"/>
            <a:r>
              <a:rPr lang="en-US" sz="2000" dirty="0" smtClean="0">
                <a:effectLst/>
                <a:latin typeface="Optima" charset="0"/>
                <a:ea typeface="ＭＳ Ｐゴシック" pitchFamily="34" charset="-128"/>
              </a:rPr>
              <a:t>But would be found in </a:t>
            </a:r>
            <a:r>
              <a:rPr lang="en-US" sz="2000" i="1" dirty="0">
                <a:effectLst/>
                <a:latin typeface="Optima" charset="0"/>
                <a:ea typeface="ＭＳ Ｐゴシック" pitchFamily="34" charset="-128"/>
              </a:rPr>
              <a:t>N</a:t>
            </a:r>
            <a:r>
              <a:rPr lang="en-US" sz="2000" dirty="0">
                <a:effectLst/>
                <a:latin typeface="Optima" charset="0"/>
                <a:ea typeface="ＭＳ Ｐゴシック" pitchFamily="34" charset="-128"/>
              </a:rPr>
              <a:t> ≈ </a:t>
            </a:r>
            <a:r>
              <a:rPr lang="en-US" sz="2000" dirty="0" smtClean="0">
                <a:effectLst/>
                <a:latin typeface="Optima" charset="0"/>
                <a:ea typeface="ＭＳ Ｐゴシック" pitchFamily="34" charset="-128"/>
              </a:rPr>
              <a:t>60,000 GWASs of cognitive performance </a:t>
            </a:r>
            <a:r>
              <a:rPr lang="en-US" sz="1600" dirty="0" smtClean="0">
                <a:effectLst/>
                <a:latin typeface="Optima" charset="0"/>
                <a:ea typeface="ＭＳ Ｐゴシック" pitchFamily="34" charset="-128"/>
              </a:rPr>
              <a:t>(Davies et al., 2015)</a:t>
            </a:r>
            <a:r>
              <a:rPr lang="en-US" sz="2000" dirty="0" smtClean="0">
                <a:effectLst/>
                <a:latin typeface="Optima" charset="0"/>
                <a:ea typeface="ＭＳ Ｐゴシック" pitchFamily="34" charset="-128"/>
              </a:rPr>
              <a:t> and personality </a:t>
            </a:r>
            <a:r>
              <a:rPr lang="en-US" sz="1600" dirty="0" smtClean="0">
                <a:effectLst/>
                <a:latin typeface="Optima" charset="0"/>
                <a:ea typeface="ＭＳ Ｐゴシック" pitchFamily="34" charset="-128"/>
              </a:rPr>
              <a:t>(De Moor et al., forth.)</a:t>
            </a:r>
            <a:r>
              <a:rPr lang="en-US" sz="2000" dirty="0" smtClean="0">
                <a:effectLst/>
                <a:latin typeface="Optima" charset="0"/>
                <a:ea typeface="ＭＳ Ｐゴシック" pitchFamily="34" charset="-128"/>
              </a:rPr>
              <a:t>.</a:t>
            </a:r>
          </a:p>
          <a:p>
            <a:pPr eaLnBrk="1" hangingPunct="1"/>
            <a:r>
              <a:rPr lang="en-US" sz="2400" dirty="0" smtClean="0">
                <a:effectLst/>
                <a:latin typeface="Optima" charset="0"/>
                <a:ea typeface="ＭＳ Ｐゴシック" pitchFamily="34" charset="-128"/>
              </a:rPr>
              <a:t>What effect sizes are reasonable to expect?  Well-powered evidence from physical and medical literature:</a:t>
            </a:r>
          </a:p>
          <a:p>
            <a:pPr lvl="1" eaLnBrk="1" hangingPunct="1"/>
            <a:r>
              <a:rPr lang="en-US" sz="2000" dirty="0" smtClean="0">
                <a:effectLst/>
                <a:latin typeface="Optima" charset="0"/>
                <a:ea typeface="ＭＳ Ｐゴシック" pitchFamily="34" charset="-128"/>
              </a:rPr>
              <a:t>Smoking and CHRNA3: </a:t>
            </a:r>
            <a:r>
              <a:rPr lang="en-US" sz="2000" i="1" dirty="0" smtClean="0">
                <a:effectLst/>
                <a:latin typeface="Optima" charset="0"/>
                <a:ea typeface="ＭＳ Ｐゴシック" pitchFamily="34" charset="-128"/>
              </a:rPr>
              <a:t>R</a:t>
            </a:r>
            <a:r>
              <a:rPr lang="en-US" sz="2000" baseline="30000" dirty="0" smtClean="0">
                <a:effectLst/>
                <a:latin typeface="Optima" charset="0"/>
                <a:ea typeface="ＭＳ Ｐゴシック" pitchFamily="34" charset="-128"/>
              </a:rPr>
              <a:t>2</a:t>
            </a:r>
            <a:r>
              <a:rPr lang="en-US" sz="2000" dirty="0" smtClean="0">
                <a:effectLst/>
                <a:latin typeface="Optima" charset="0"/>
                <a:ea typeface="ＭＳ Ｐゴシック" pitchFamily="34" charset="-128"/>
              </a:rPr>
              <a:t> ≈ 0.5%.</a:t>
            </a:r>
          </a:p>
          <a:p>
            <a:pPr lvl="1" eaLnBrk="1" hangingPunct="1"/>
            <a:r>
              <a:rPr lang="en-US" sz="2000" dirty="0" smtClean="0">
                <a:effectLst/>
                <a:latin typeface="Optima" charset="0"/>
                <a:ea typeface="ＭＳ Ｐゴシック" pitchFamily="34" charset="-128"/>
              </a:rPr>
              <a:t>BMI and FTO: </a:t>
            </a:r>
            <a:r>
              <a:rPr lang="en-US" sz="2000" i="1" dirty="0" smtClean="0">
                <a:effectLst/>
                <a:latin typeface="Optima" charset="0"/>
                <a:ea typeface="ＭＳ Ｐゴシック" pitchFamily="34" charset="-128"/>
              </a:rPr>
              <a:t>R</a:t>
            </a:r>
            <a:r>
              <a:rPr lang="en-US" sz="2000" baseline="30000" dirty="0" smtClean="0">
                <a:effectLst/>
                <a:latin typeface="Optima" charset="0"/>
                <a:ea typeface="ＭＳ Ｐゴシック" pitchFamily="34" charset="-128"/>
              </a:rPr>
              <a:t>2</a:t>
            </a:r>
            <a:r>
              <a:rPr lang="en-US" sz="2000" dirty="0" smtClean="0">
                <a:effectLst/>
                <a:latin typeface="Optima" charset="0"/>
                <a:ea typeface="ＭＳ Ｐゴシック" pitchFamily="34" charset="-128"/>
              </a:rPr>
              <a:t> ≈ 0.3%.</a:t>
            </a:r>
          </a:p>
          <a:p>
            <a:pPr lvl="1" eaLnBrk="1" hangingPunct="1"/>
            <a:r>
              <a:rPr lang="en-US" sz="2000" dirty="0" smtClean="0">
                <a:effectLst/>
                <a:latin typeface="Optima" charset="0"/>
                <a:ea typeface="ＭＳ Ｐゴシック" pitchFamily="34" charset="-128"/>
              </a:rPr>
              <a:t>Largest identified SNP for height: </a:t>
            </a:r>
            <a:r>
              <a:rPr lang="en-US" sz="2000" i="1" dirty="0" smtClean="0">
                <a:effectLst/>
                <a:latin typeface="Optima" charset="0"/>
                <a:ea typeface="ＭＳ Ｐゴシック" pitchFamily="34" charset="-128"/>
              </a:rPr>
              <a:t>R</a:t>
            </a:r>
            <a:r>
              <a:rPr lang="en-US" sz="2000" baseline="30000" dirty="0" smtClean="0">
                <a:effectLst/>
                <a:latin typeface="Optima" charset="0"/>
                <a:ea typeface="ＭＳ Ｐゴシック" pitchFamily="34" charset="-128"/>
              </a:rPr>
              <a:t>2</a:t>
            </a:r>
            <a:r>
              <a:rPr lang="en-US" sz="2000" dirty="0" smtClean="0">
                <a:effectLst/>
                <a:latin typeface="Optima" charset="0"/>
                <a:ea typeface="ＭＳ Ｐゴシック" pitchFamily="34" charset="-128"/>
              </a:rPr>
              <a:t> ≈ 0.4%.</a:t>
            </a:r>
          </a:p>
          <a:p>
            <a:pPr eaLnBrk="1" hangingPunct="1"/>
            <a:r>
              <a:rPr lang="en-US" sz="2400" dirty="0" smtClean="0">
                <a:effectLst/>
                <a:latin typeface="Optima" charset="0"/>
                <a:ea typeface="ＭＳ Ｐゴシック" pitchFamily="34" charset="-128"/>
              </a:rPr>
              <a:t>Therefore, it seems likely that many existing studies in social-science genetics are underpowered, implying a high false discovery rate.  </a:t>
            </a:r>
            <a:r>
              <a:rPr lang="en-US" sz="2000" dirty="0" smtClean="0">
                <a:effectLst/>
                <a:latin typeface="Optima" charset="0"/>
                <a:ea typeface="ＭＳ Ｐゴシック" pitchFamily="34" charset="-128"/>
              </a:rPr>
              <a:t>(Beauchamp et al., 2011; Benjamin et al., 2012)</a:t>
            </a:r>
          </a:p>
        </p:txBody>
      </p:sp>
    </p:spTree>
    <p:extLst>
      <p:ext uri="{BB962C8B-B14F-4D97-AF65-F5344CB8AC3E}">
        <p14:creationId xmlns:p14="http://schemas.microsoft.com/office/powerpoint/2010/main" val="3864951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76200"/>
            <a:ext cx="8001000" cy="1143000"/>
          </a:xfrm>
        </p:spPr>
        <p:txBody>
          <a:bodyPr/>
          <a:lstStyle/>
          <a:p>
            <a:pPr eaLnBrk="1" hangingPunct="1"/>
            <a:r>
              <a:rPr lang="en-US" smtClean="0"/>
              <a:t>An (oversimplified) multiple systems model</a:t>
            </a:r>
          </a:p>
        </p:txBody>
      </p:sp>
      <p:sp>
        <p:nvSpPr>
          <p:cNvPr id="21507"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System 1</a:t>
            </a:r>
          </a:p>
        </p:txBody>
      </p:sp>
      <p:sp>
        <p:nvSpPr>
          <p:cNvPr id="21508"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System 2</a:t>
            </a:r>
          </a:p>
        </p:txBody>
      </p:sp>
      <p:sp>
        <p:nvSpPr>
          <p:cNvPr id="21509" name="Line 5"/>
          <p:cNvSpPr>
            <a:spLocks noChangeShapeType="1"/>
          </p:cNvSpPr>
          <p:nvPr/>
        </p:nvSpPr>
        <p:spPr bwMode="auto">
          <a:xfrm>
            <a:off x="2743200" y="3581400"/>
            <a:ext cx="685800" cy="0"/>
          </a:xfrm>
          <a:prstGeom prst="line">
            <a:avLst/>
          </a:prstGeom>
          <a:noFill/>
          <a:ln w="63500">
            <a:solidFill>
              <a:schemeClr val="tx1"/>
            </a:solidFill>
            <a:round/>
            <a:headEnd/>
            <a:tailEnd type="triangle" w="med" len="med"/>
          </a:ln>
        </p:spPr>
        <p:txBody>
          <a:bodyPr/>
          <a:lstStyle/>
          <a:p>
            <a:endParaRPr lang="en-US"/>
          </a:p>
        </p:txBody>
      </p:sp>
      <p:sp>
        <p:nvSpPr>
          <p:cNvPr id="21510" name="Line 6"/>
          <p:cNvSpPr>
            <a:spLocks noChangeShapeType="1"/>
          </p:cNvSpPr>
          <p:nvPr/>
        </p:nvSpPr>
        <p:spPr bwMode="auto">
          <a:xfrm flipH="1">
            <a:off x="5334000" y="3581400"/>
            <a:ext cx="914400" cy="0"/>
          </a:xfrm>
          <a:prstGeom prst="line">
            <a:avLst/>
          </a:prstGeom>
          <a:noFill/>
          <a:ln w="63500">
            <a:solidFill>
              <a:schemeClr val="tx1"/>
            </a:solidFill>
            <a:round/>
            <a:headEnd/>
            <a:tailEnd type="triangle" w="med" len="med"/>
          </a:ln>
        </p:spPr>
        <p:txBody>
          <a:bodyPr/>
          <a:lstStyle/>
          <a:p>
            <a:endParaRPr lang="en-US"/>
          </a:p>
        </p:txBody>
      </p:sp>
      <p:sp>
        <p:nvSpPr>
          <p:cNvPr id="21511"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1512"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1513"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19050"/>
            <a:ext cx="9144000" cy="712788"/>
          </a:xfrm>
        </p:spPr>
        <p:txBody>
          <a:bodyPr/>
          <a:lstStyle/>
          <a:p>
            <a:pPr eaLnBrk="1" hangingPunct="1"/>
            <a:r>
              <a:rPr lang="en-US" sz="4000" dirty="0" smtClean="0">
                <a:effectLst/>
                <a:latin typeface="Optima" charset="0"/>
                <a:ea typeface="ＭＳ Ｐゴシック" pitchFamily="34" charset="-128"/>
              </a:rPr>
              <a:t>A Problem in Social-Science Genetics</a:t>
            </a:r>
          </a:p>
        </p:txBody>
      </p:sp>
      <p:pic>
        <p:nvPicPr>
          <p:cNvPr id="40963" name="Picture 2"/>
          <p:cNvPicPr>
            <a:picLocks noChangeAspect="1" noChangeArrowheads="1"/>
          </p:cNvPicPr>
          <p:nvPr/>
        </p:nvPicPr>
        <p:blipFill>
          <a:blip r:embed="rId3"/>
          <a:srcRect/>
          <a:stretch>
            <a:fillRect/>
          </a:stretch>
        </p:blipFill>
        <p:spPr bwMode="auto">
          <a:xfrm>
            <a:off x="414338" y="701675"/>
            <a:ext cx="8315325" cy="2590800"/>
          </a:xfrm>
          <a:prstGeom prst="rect">
            <a:avLst/>
          </a:prstGeom>
          <a:noFill/>
          <a:ln w="9525">
            <a:noFill/>
            <a:miter lim="800000"/>
            <a:headEnd/>
            <a:tailEnd/>
          </a:ln>
        </p:spPr>
      </p:pic>
      <p:pic>
        <p:nvPicPr>
          <p:cNvPr id="40964" name="Picture 3"/>
          <p:cNvPicPr>
            <a:picLocks noChangeAspect="1" noChangeArrowheads="1"/>
          </p:cNvPicPr>
          <p:nvPr/>
        </p:nvPicPr>
        <p:blipFill>
          <a:blip r:embed="rId4"/>
          <a:srcRect/>
          <a:stretch>
            <a:fillRect/>
          </a:stretch>
        </p:blipFill>
        <p:spPr bwMode="auto">
          <a:xfrm>
            <a:off x="2290763" y="3267075"/>
            <a:ext cx="4562475" cy="3495675"/>
          </a:xfrm>
          <a:prstGeom prst="rect">
            <a:avLst/>
          </a:prstGeom>
          <a:noFill/>
          <a:ln w="9525">
            <a:noFill/>
            <a:miter lim="800000"/>
            <a:headEnd/>
            <a:tailEnd/>
          </a:ln>
        </p:spPr>
      </p:pic>
    </p:spTree>
    <p:extLst>
      <p:ext uri="{BB962C8B-B14F-4D97-AF65-F5344CB8AC3E}">
        <p14:creationId xmlns:p14="http://schemas.microsoft.com/office/powerpoint/2010/main" val="341430810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0"/>
            <a:ext cx="8229600" cy="1143000"/>
          </a:xfrm>
        </p:spPr>
        <p:txBody>
          <a:bodyPr/>
          <a:lstStyle/>
          <a:p>
            <a:pPr eaLnBrk="1" hangingPunct="1"/>
            <a:r>
              <a:rPr lang="en-US" smtClean="0">
                <a:effectLst/>
                <a:latin typeface="Optima" charset="0"/>
                <a:ea typeface="ＭＳ Ｐゴシック" pitchFamily="34" charset="-128"/>
              </a:rPr>
              <a:t>Calibration: Power Analysis</a:t>
            </a:r>
          </a:p>
        </p:txBody>
      </p:sp>
      <p:sp>
        <p:nvSpPr>
          <p:cNvPr id="7171" name="Content Placeholder 2"/>
          <p:cNvSpPr>
            <a:spLocks noGrp="1"/>
          </p:cNvSpPr>
          <p:nvPr>
            <p:ph idx="1"/>
          </p:nvPr>
        </p:nvSpPr>
        <p:spPr>
          <a:xfrm>
            <a:off x="363538" y="1219200"/>
            <a:ext cx="8582025" cy="5105400"/>
          </a:xfrm>
        </p:spPr>
        <p:txBody>
          <a:bodyPr/>
          <a:lstStyle/>
          <a:p>
            <a:pPr eaLnBrk="1" hangingPunct="1"/>
            <a:r>
              <a:rPr lang="en-US" sz="3000" dirty="0" smtClean="0">
                <a:effectLst/>
                <a:latin typeface="Optima" charset="0"/>
                <a:ea typeface="ＭＳ Ｐゴシック" pitchFamily="34" charset="-128"/>
              </a:rPr>
              <a:t>Two alleles: High and Low.</a:t>
            </a:r>
          </a:p>
          <a:p>
            <a:pPr eaLnBrk="1" hangingPunct="1"/>
            <a:r>
              <a:rPr lang="en-US" sz="3000" dirty="0" smtClean="0">
                <a:effectLst/>
                <a:latin typeface="Optima" charset="0"/>
                <a:ea typeface="ＭＳ Ｐゴシック" pitchFamily="34" charset="-128"/>
              </a:rPr>
              <a:t>Outcome distributed normally.</a:t>
            </a:r>
          </a:p>
          <a:p>
            <a:pPr eaLnBrk="1" hangingPunct="1"/>
            <a:r>
              <a:rPr lang="en-US" sz="3000" dirty="0" smtClean="0">
                <a:effectLst/>
                <a:latin typeface="Optima" charset="0"/>
                <a:ea typeface="ＭＳ Ｐゴシック" pitchFamily="34" charset="-128"/>
              </a:rPr>
              <a:t>Either there is a true association or not.</a:t>
            </a:r>
          </a:p>
          <a:p>
            <a:pPr eaLnBrk="1" hangingPunct="1"/>
            <a:r>
              <a:rPr lang="en-US" sz="3000" dirty="0" smtClean="0">
                <a:effectLst/>
                <a:latin typeface="Optima" charset="0"/>
                <a:ea typeface="ＭＳ Ｐゴシック" pitchFamily="34" charset="-128"/>
              </a:rPr>
              <a:t>If associated, </a:t>
            </a:r>
            <a:r>
              <a:rPr lang="en-US" sz="3000" i="1" dirty="0" smtClean="0">
                <a:effectLst/>
                <a:latin typeface="Optima" charset="0"/>
                <a:ea typeface="ＭＳ Ｐゴシック" pitchFamily="34" charset="-128"/>
              </a:rPr>
              <a:t>R</a:t>
            </a:r>
            <a:r>
              <a:rPr lang="en-US" sz="3000" baseline="30000" dirty="0" smtClean="0">
                <a:effectLst/>
                <a:latin typeface="Optima" charset="0"/>
                <a:ea typeface="ＭＳ Ｐゴシック" pitchFamily="34" charset="-128"/>
              </a:rPr>
              <a:t>2</a:t>
            </a:r>
            <a:r>
              <a:rPr lang="en-US" sz="3000" dirty="0" smtClean="0">
                <a:effectLst/>
                <a:latin typeface="Optima" charset="0"/>
                <a:ea typeface="ＭＳ Ｐゴシック" pitchFamily="34" charset="-128"/>
              </a:rPr>
              <a:t> = 0.02%.</a:t>
            </a:r>
          </a:p>
          <a:p>
            <a:pPr eaLnBrk="1" hangingPunct="1"/>
            <a:endParaRPr lang="en-US" sz="3000" dirty="0" smtClean="0">
              <a:effectLst/>
              <a:latin typeface="Optima" charset="0"/>
              <a:ea typeface="ＭＳ Ｐゴシック" pitchFamily="34" charset="-128"/>
            </a:endParaRPr>
          </a:p>
          <a:p>
            <a:pPr eaLnBrk="1" hangingPunct="1"/>
            <a:r>
              <a:rPr lang="en-US" sz="3000" dirty="0" smtClean="0">
                <a:effectLst/>
                <a:latin typeface="Optima" charset="0"/>
                <a:ea typeface="ＭＳ Ｐゴシック" pitchFamily="34" charset="-128"/>
              </a:rPr>
              <a:t>Sample size for 80% power:</a:t>
            </a:r>
          </a:p>
          <a:p>
            <a:pPr eaLnBrk="1" hangingPunct="1"/>
            <a:endParaRPr lang="en-US" sz="3000" dirty="0" smtClean="0">
              <a:effectLst/>
              <a:latin typeface="Optima" charset="0"/>
              <a:ea typeface="ＭＳ Ｐゴシック" pitchFamily="34" charset="-128"/>
            </a:endParaRPr>
          </a:p>
          <a:p>
            <a:pPr eaLnBrk="1" hangingPunct="1"/>
            <a:r>
              <a:rPr lang="en-US" sz="3000" dirty="0" smtClean="0">
                <a:effectLst/>
                <a:latin typeface="Optima" charset="0"/>
                <a:ea typeface="ＭＳ Ｐゴシック" pitchFamily="34" charset="-128"/>
              </a:rPr>
              <a:t>Next, suppose significant association at </a:t>
            </a:r>
            <a:r>
              <a:rPr lang="el-GR" sz="3000" i="1" dirty="0" smtClean="0">
                <a:effectLst/>
                <a:ea typeface="ＭＳ Ｐゴシック" pitchFamily="34" charset="-128"/>
              </a:rPr>
              <a:t>α</a:t>
            </a:r>
            <a:r>
              <a:rPr lang="en-US" sz="3000" dirty="0" smtClean="0">
                <a:effectLst/>
                <a:latin typeface="Optima" charset="0"/>
                <a:ea typeface="ＭＳ Ｐゴシック" pitchFamily="34" charset="-128"/>
              </a:rPr>
              <a:t> = .05.</a:t>
            </a:r>
          </a:p>
          <a:p>
            <a:pPr eaLnBrk="1" hangingPunct="1"/>
            <a:endParaRPr lang="en-US" sz="3000" dirty="0" smtClean="0">
              <a:effectLst/>
              <a:latin typeface="Optima" charset="0"/>
              <a:ea typeface="ＭＳ Ｐゴシック" pitchFamily="34" charset="-128"/>
            </a:endParaRPr>
          </a:p>
          <a:p>
            <a:pPr eaLnBrk="1" hangingPunct="1"/>
            <a:endParaRPr lang="en-US" sz="3000" dirty="0" smtClean="0">
              <a:effectLst/>
              <a:latin typeface="Optima" charset="0"/>
              <a:ea typeface="ＭＳ Ｐゴシック" pitchFamily="34" charset="-128"/>
            </a:endParaRPr>
          </a:p>
        </p:txBody>
      </p:sp>
      <p:sp>
        <p:nvSpPr>
          <p:cNvPr id="5" name="TextBox 4"/>
          <p:cNvSpPr txBox="1">
            <a:spLocks noChangeArrowheads="1"/>
          </p:cNvSpPr>
          <p:nvPr/>
        </p:nvSpPr>
        <p:spPr bwMode="auto">
          <a:xfrm>
            <a:off x="5529263" y="3972567"/>
            <a:ext cx="1905000" cy="554038"/>
          </a:xfrm>
          <a:prstGeom prst="rect">
            <a:avLst/>
          </a:prstGeom>
          <a:noFill/>
          <a:ln w="9525">
            <a:noFill/>
            <a:miter lim="800000"/>
            <a:headEnd/>
            <a:tailEnd/>
          </a:ln>
        </p:spPr>
        <p:txBody>
          <a:bodyPr>
            <a:spAutoFit/>
          </a:bodyPr>
          <a:lstStyle/>
          <a:p>
            <a:r>
              <a:rPr lang="en-US" sz="3000" dirty="0" smtClean="0">
                <a:latin typeface="Optima" charset="0"/>
              </a:rPr>
              <a:t>39,240.</a:t>
            </a:r>
            <a:endParaRPr lang="en-US" sz="3000" dirty="0">
              <a:latin typeface="Optima" charset="0"/>
            </a:endParaRPr>
          </a:p>
        </p:txBody>
      </p:sp>
    </p:spTree>
    <p:extLst>
      <p:ext uri="{BB962C8B-B14F-4D97-AF65-F5344CB8AC3E}">
        <p14:creationId xmlns:p14="http://schemas.microsoft.com/office/powerpoint/2010/main" val="2085528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200" y="2213357"/>
          <a:ext cx="8229603" cy="3405699"/>
        </p:xfrm>
        <a:graphic>
          <a:graphicData uri="http://schemas.openxmlformats.org/drawingml/2006/table">
            <a:tbl>
              <a:tblPr/>
              <a:tblGrid>
                <a:gridCol w="1143004"/>
                <a:gridCol w="1077946"/>
                <a:gridCol w="1817654"/>
                <a:gridCol w="228600"/>
                <a:gridCol w="1981200"/>
                <a:gridCol w="158740"/>
                <a:gridCol w="1822459"/>
              </a:tblGrid>
              <a:tr h="317647">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gridSpan="5">
                  <a:txBody>
                    <a:bodyPr/>
                    <a:lstStyle/>
                    <a:p>
                      <a:pPr marL="0" marR="0" algn="ctr">
                        <a:spcBef>
                          <a:spcPts val="300"/>
                        </a:spcBef>
                        <a:spcAft>
                          <a:spcPts val="300"/>
                        </a:spcAft>
                      </a:pPr>
                      <a:r>
                        <a:rPr lang="en-US" sz="2400" u="sng" dirty="0">
                          <a:latin typeface="Calibri"/>
                          <a:ea typeface="Times New Roman"/>
                          <a:cs typeface="Times New Roman"/>
                        </a:rPr>
                        <a:t>Sample size</a:t>
                      </a: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39733">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100</a:t>
                      </a: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.05)</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b="1" i="1" dirty="0">
                          <a:solidFill>
                            <a:srgbClr val="0070C0"/>
                          </a:solidFill>
                          <a:latin typeface="Calibri"/>
                          <a:ea typeface="Times New Roman"/>
                          <a:cs typeface="Times New Roman"/>
                        </a:rPr>
                        <a:t>N </a:t>
                      </a:r>
                      <a:r>
                        <a:rPr lang="en-US" sz="2400" b="1" dirty="0">
                          <a:solidFill>
                            <a:srgbClr val="0070C0"/>
                          </a:solidFill>
                          <a:latin typeface="Calibri"/>
                          <a:ea typeface="Times New Roman"/>
                          <a:cs typeface="Times New Roman"/>
                        </a:rPr>
                        <a:t>= </a:t>
                      </a:r>
                      <a:r>
                        <a:rPr lang="en-US" sz="2400" b="1" dirty="0" smtClean="0">
                          <a:solidFill>
                            <a:srgbClr val="0070C0"/>
                          </a:solidFill>
                          <a:latin typeface="Calibri"/>
                          <a:ea typeface="Times New Roman"/>
                          <a:cs typeface="Times New Roman"/>
                        </a:rPr>
                        <a:t>10,000</a:t>
                      </a:r>
                      <a:endParaRPr lang="en-US" sz="2400" b="1" dirty="0">
                        <a:solidFill>
                          <a:srgbClr val="0070C0"/>
                        </a:solidFill>
                        <a:latin typeface="Calibri"/>
                        <a:ea typeface="Times New Roman"/>
                        <a:cs typeface="Times New Roman"/>
                      </a:endParaRPr>
                    </a:p>
                    <a:p>
                      <a:pPr marL="0" marR="0" algn="ctr">
                        <a:spcBef>
                          <a:spcPts val="300"/>
                        </a:spcBef>
                        <a:spcAft>
                          <a:spcPts val="300"/>
                        </a:spcAft>
                      </a:pPr>
                      <a:r>
                        <a:rPr lang="en-US" sz="2400" b="1" dirty="0">
                          <a:solidFill>
                            <a:srgbClr val="0070C0"/>
                          </a:solidFill>
                          <a:latin typeface="Calibri"/>
                          <a:ea typeface="Times New Roman"/>
                          <a:cs typeface="Times New Roman"/>
                        </a:rPr>
                        <a:t>(power = </a:t>
                      </a:r>
                      <a:r>
                        <a:rPr lang="en-US" sz="2400" b="1" dirty="0" smtClean="0">
                          <a:solidFill>
                            <a:srgbClr val="0070C0"/>
                          </a:solidFill>
                          <a:latin typeface="Calibri"/>
                          <a:ea typeface="Times New Roman"/>
                          <a:cs typeface="Times New Roman"/>
                        </a:rPr>
                        <a:t>.29)</a:t>
                      </a:r>
                      <a:endParaRPr lang="en-US" sz="2400" b="1" dirty="0">
                        <a:solidFill>
                          <a:srgbClr val="0070C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a:t>
                      </a:r>
                      <a:r>
                        <a:rPr lang="en-US" sz="2400" dirty="0" smtClean="0">
                          <a:latin typeface="Calibri"/>
                          <a:ea typeface="Times New Roman"/>
                          <a:cs typeface="Times New Roman"/>
                        </a:rPr>
                        <a:t>100,000</a:t>
                      </a:r>
                      <a:endParaRPr lang="en-US" sz="2400" dirty="0">
                        <a:latin typeface="Calibri"/>
                        <a:ea typeface="Times New Roman"/>
                        <a:cs typeface="Times New Roman"/>
                      </a:endParaRP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.99)</a:t>
                      </a:r>
                      <a:endParaRPr lang="en-US" sz="2400" dirty="0">
                        <a:latin typeface="Calibri"/>
                        <a:ea typeface="Times New Roman"/>
                        <a:cs typeface="Times New Roman"/>
                      </a:endParaRPr>
                    </a:p>
                  </a:txBody>
                  <a:tcPr marL="66670" marR="66670" marT="0" marB="0">
                    <a:lnL>
                      <a:noFill/>
                    </a:lnL>
                    <a:lnR>
                      <a:noFill/>
                    </a:lnR>
                    <a:lnT>
                      <a:noFill/>
                    </a:lnT>
                    <a:lnB>
                      <a:noFill/>
                    </a:lnB>
                  </a:tcPr>
                </a:tc>
              </a:tr>
              <a:tr h="317647">
                <a:tc rowSpan="4">
                  <a:txBody>
                    <a:bodyPr/>
                    <a:lstStyle/>
                    <a:p>
                      <a:pPr marL="0" marR="0">
                        <a:spcBef>
                          <a:spcPts val="300"/>
                        </a:spcBef>
                        <a:spcAft>
                          <a:spcPts val="300"/>
                        </a:spcAft>
                      </a:pPr>
                      <a:r>
                        <a:rPr lang="en-US" sz="2400" dirty="0">
                          <a:latin typeface="Calibri"/>
                          <a:ea typeface="Times New Roman"/>
                          <a:cs typeface="Times New Roman"/>
                        </a:rPr>
                        <a:t>Prior </a:t>
                      </a:r>
                      <a:r>
                        <a:rPr lang="en-US" sz="2400" dirty="0" err="1" smtClean="0">
                          <a:latin typeface="Calibri"/>
                          <a:ea typeface="Times New Roman"/>
                          <a:cs typeface="Times New Roman"/>
                        </a:rPr>
                        <a:t>prob</a:t>
                      </a:r>
                      <a:r>
                        <a:rPr lang="en-US" sz="2400" dirty="0" smtClean="0">
                          <a:latin typeface="Calibri"/>
                          <a:ea typeface="Times New Roman"/>
                          <a:cs typeface="Times New Roman"/>
                        </a:rPr>
                        <a:t>-ability</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2400" dirty="0" smtClean="0">
                          <a:latin typeface="Calibri"/>
                          <a:ea typeface="Times New Roman"/>
                          <a:cs typeface="Times New Roman"/>
                        </a:rPr>
                        <a:t>0.1</a:t>
                      </a:r>
                      <a:r>
                        <a:rPr lang="en-US" sz="2400" dirty="0">
                          <a:latin typeface="Calibri"/>
                          <a:ea typeface="Times New Roman"/>
                          <a:cs typeface="Times New Roman"/>
                        </a:rPr>
                        <a:t>%</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0.1%</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0.6%</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2%</a:t>
                      </a:r>
                      <a:endParaRPr lang="en-US" sz="2400" dirty="0">
                        <a:latin typeface="Calibri"/>
                        <a:ea typeface="Times New Roman"/>
                        <a:cs typeface="Times New Roman"/>
                      </a:endParaRPr>
                    </a:p>
                  </a:txBody>
                  <a:tcPr marL="66670" marR="66670" marT="0" marB="0">
                    <a:lnL>
                      <a:noFill/>
                    </a:lnL>
                    <a:lnR>
                      <a:noFill/>
                    </a:lnR>
                    <a:lnT>
                      <a:noFill/>
                    </a:lnT>
                    <a:lnB>
                      <a:noFill/>
                    </a:lnB>
                  </a:tcPr>
                </a:tc>
              </a:tr>
              <a:tr h="317647">
                <a:tc vMerge="1">
                  <a:txBody>
                    <a:bodyPr/>
                    <a:lstStyle/>
                    <a:p>
                      <a:endParaRPr lang="en-US"/>
                    </a:p>
                  </a:txBody>
                  <a:tcPr/>
                </a:tc>
                <a:tc>
                  <a:txBody>
                    <a:bodyPr/>
                    <a:lstStyle/>
                    <a:p>
                      <a:pPr marL="0" marR="0">
                        <a:spcBef>
                          <a:spcPts val="300"/>
                        </a:spcBef>
                        <a:spcAft>
                          <a:spcPts val="300"/>
                        </a:spcAft>
                      </a:pPr>
                      <a:r>
                        <a:rPr lang="en-US" sz="2400" b="1" dirty="0">
                          <a:solidFill>
                            <a:srgbClr val="0070C0"/>
                          </a:solidFill>
                          <a:latin typeface="Calibri"/>
                          <a:ea typeface="Times New Roman"/>
                          <a:cs typeface="Times New Roman"/>
                        </a:rPr>
                        <a:t>1%</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chemeClr val="tx1"/>
                          </a:solidFill>
                          <a:latin typeface="Calibri"/>
                          <a:ea typeface="Times New Roman"/>
                          <a:cs typeface="Times New Roman"/>
                        </a:rPr>
                        <a:t>1%</a:t>
                      </a:r>
                      <a:endParaRPr lang="en-US" sz="2400" dirty="0">
                        <a:solidFill>
                          <a:schemeClr val="tx1"/>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solidFill>
                          <a:srgbClr val="FF00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rgbClr val="FF0000"/>
                          </a:solidFill>
                          <a:latin typeface="Calibri"/>
                          <a:ea typeface="Times New Roman"/>
                          <a:cs typeface="Times New Roman"/>
                        </a:rPr>
                        <a:t>6%</a:t>
                      </a:r>
                      <a:endParaRPr lang="en-US" sz="2400" dirty="0">
                        <a:solidFill>
                          <a:srgbClr val="FF00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solidFill>
                          <a:srgbClr val="FF00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chemeClr val="tx1"/>
                          </a:solidFill>
                          <a:latin typeface="Calibri"/>
                          <a:ea typeface="Times New Roman"/>
                          <a:cs typeface="Times New Roman"/>
                        </a:rPr>
                        <a:t>17%</a:t>
                      </a:r>
                      <a:endParaRPr lang="en-US" sz="2400" dirty="0">
                        <a:solidFill>
                          <a:schemeClr val="tx1"/>
                        </a:solidFill>
                        <a:latin typeface="Calibri"/>
                        <a:ea typeface="Times New Roman"/>
                        <a:cs typeface="Times New Roman"/>
                      </a:endParaRPr>
                    </a:p>
                  </a:txBody>
                  <a:tcPr marL="66670" marR="66670" marT="0" marB="0">
                    <a:lnL>
                      <a:noFill/>
                    </a:lnL>
                    <a:lnR>
                      <a:noFill/>
                    </a:lnR>
                    <a:lnT>
                      <a:noFill/>
                    </a:lnT>
                    <a:lnB>
                      <a:noFill/>
                    </a:lnB>
                  </a:tcPr>
                </a:tc>
              </a:tr>
              <a:tr h="317647">
                <a:tc vMerge="1">
                  <a:txBody>
                    <a:bodyPr/>
                    <a:lstStyle/>
                    <a:p>
                      <a:endParaRPr lang="en-US"/>
                    </a:p>
                  </a:txBody>
                  <a:tcPr/>
                </a:tc>
                <a:tc>
                  <a:txBody>
                    <a:bodyPr/>
                    <a:lstStyle/>
                    <a:p>
                      <a:pPr marL="0" marR="0">
                        <a:spcBef>
                          <a:spcPts val="300"/>
                        </a:spcBef>
                        <a:spcAft>
                          <a:spcPts val="300"/>
                        </a:spcAft>
                      </a:pPr>
                      <a:r>
                        <a:rPr lang="en-US" sz="2400" dirty="0" smtClean="0">
                          <a:latin typeface="Calibri"/>
                          <a:ea typeface="Times New Roman"/>
                          <a:cs typeface="Times New Roman"/>
                        </a:rPr>
                        <a:t>5%</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5.2%</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24%</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51%</a:t>
                      </a:r>
                      <a:endParaRPr lang="en-US" sz="2400" dirty="0">
                        <a:latin typeface="Calibri"/>
                        <a:ea typeface="Times New Roman"/>
                        <a:cs typeface="Times New Roman"/>
                      </a:endParaRPr>
                    </a:p>
                  </a:txBody>
                  <a:tcPr marL="66670" marR="66670" marT="0" marB="0">
                    <a:lnL>
                      <a:noFill/>
                    </a:lnL>
                    <a:lnR>
                      <a:noFill/>
                    </a:lnR>
                    <a:lnT>
                      <a:noFill/>
                    </a:lnT>
                    <a:lnB>
                      <a:noFill/>
                    </a:lnB>
                  </a:tcPr>
                </a:tc>
              </a:tr>
              <a:tr h="902926">
                <a:tc vMerge="1">
                  <a:txBody>
                    <a:bodyPr/>
                    <a:lstStyle/>
                    <a:p>
                      <a:endParaRPr lang="en-US"/>
                    </a:p>
                  </a:txBody>
                  <a:tcPr/>
                </a:tc>
                <a:tc>
                  <a:txBody>
                    <a:bodyPr/>
                    <a:lstStyle/>
                    <a:p>
                      <a:pPr marL="0" marR="0">
                        <a:spcBef>
                          <a:spcPts val="300"/>
                        </a:spcBef>
                        <a:spcAft>
                          <a:spcPts val="300"/>
                        </a:spcAft>
                      </a:pPr>
                      <a:r>
                        <a:rPr lang="en-US" sz="2400" dirty="0">
                          <a:latin typeface="Calibri"/>
                          <a:ea typeface="Times New Roman"/>
                          <a:cs typeface="Times New Roman"/>
                        </a:rPr>
                        <a:t>10%</a:t>
                      </a: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10.4%</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39%</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69%</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43042" name="TextBox 2"/>
          <p:cNvSpPr txBox="1">
            <a:spLocks noChangeArrowheads="1"/>
          </p:cNvSpPr>
          <p:nvPr/>
        </p:nvSpPr>
        <p:spPr bwMode="auto">
          <a:xfrm>
            <a:off x="242888" y="1443038"/>
            <a:ext cx="8736012" cy="830997"/>
          </a:xfrm>
          <a:prstGeom prst="rect">
            <a:avLst/>
          </a:prstGeom>
          <a:noFill/>
          <a:ln w="9525">
            <a:noFill/>
            <a:miter lim="800000"/>
            <a:headEnd/>
            <a:tailEnd/>
          </a:ln>
        </p:spPr>
        <p:txBody>
          <a:bodyPr>
            <a:spAutoFit/>
          </a:bodyPr>
          <a:lstStyle/>
          <a:p>
            <a:r>
              <a:rPr lang="en-US" dirty="0">
                <a:latin typeface="Calibri" pitchFamily="34" charset="0"/>
              </a:rPr>
              <a:t>Given significant at </a:t>
            </a:r>
            <a:r>
              <a:rPr lang="el-GR" dirty="0">
                <a:latin typeface="Calibri" pitchFamily="34" charset="0"/>
              </a:rPr>
              <a:t>α = .05</a:t>
            </a:r>
            <a:r>
              <a:rPr lang="en-US" dirty="0">
                <a:latin typeface="Calibri" pitchFamily="34" charset="0"/>
              </a:rPr>
              <a:t>, </a:t>
            </a:r>
            <a:r>
              <a:rPr lang="en-US" dirty="0">
                <a:solidFill>
                  <a:srgbClr val="FF3300"/>
                </a:solidFill>
                <a:latin typeface="Calibri" pitchFamily="34" charset="0"/>
              </a:rPr>
              <a:t>posterior probability of true </a:t>
            </a:r>
            <a:r>
              <a:rPr lang="en-US" dirty="0" smtClean="0">
                <a:solidFill>
                  <a:srgbClr val="FF3300"/>
                </a:solidFill>
                <a:latin typeface="Calibri" pitchFamily="34" charset="0"/>
              </a:rPr>
              <a:t>association </a:t>
            </a:r>
            <a:r>
              <a:rPr lang="en-US" dirty="0" smtClean="0">
                <a:latin typeface="Calibri" pitchFamily="34" charset="0"/>
              </a:rPr>
              <a:t>with effect size </a:t>
            </a:r>
            <a:r>
              <a:rPr lang="en-US" i="1" dirty="0" smtClean="0">
                <a:latin typeface="Calibri" pitchFamily="34" charset="0"/>
              </a:rPr>
              <a:t>R</a:t>
            </a:r>
            <a:r>
              <a:rPr lang="en-US" baseline="30000" dirty="0" smtClean="0">
                <a:latin typeface="Calibri" pitchFamily="34" charset="0"/>
              </a:rPr>
              <a:t>2</a:t>
            </a:r>
            <a:r>
              <a:rPr lang="en-US" dirty="0" smtClean="0">
                <a:latin typeface="Calibri" pitchFamily="34" charset="0"/>
              </a:rPr>
              <a:t> = 0.02%.</a:t>
            </a:r>
            <a:endParaRPr lang="en-US" dirty="0">
              <a:latin typeface="Calibri" pitchFamily="34" charset="0"/>
            </a:endParaRPr>
          </a:p>
        </p:txBody>
      </p:sp>
      <p:sp>
        <p:nvSpPr>
          <p:cNvPr id="6" name="TextBox 5"/>
          <p:cNvSpPr txBox="1"/>
          <p:nvPr/>
        </p:nvSpPr>
        <p:spPr>
          <a:xfrm>
            <a:off x="191387" y="276439"/>
            <a:ext cx="8814394" cy="954107"/>
          </a:xfrm>
          <a:prstGeom prst="rect">
            <a:avLst/>
          </a:prstGeom>
          <a:noFill/>
        </p:spPr>
        <p:txBody>
          <a:bodyPr wrap="square" rtlCol="0">
            <a:spAutoFit/>
          </a:bodyPr>
          <a:lstStyle/>
          <a:p>
            <a:r>
              <a:rPr lang="en-US" sz="3600" dirty="0" smtClean="0"/>
              <a:t>Bayesian Analysis of a Candidate-Gene Study</a:t>
            </a:r>
          </a:p>
          <a:p>
            <a:pPr algn="ctr"/>
            <a:r>
              <a:rPr lang="en-US" sz="2000" dirty="0" smtClean="0"/>
              <a:t>(based on </a:t>
            </a:r>
            <a:r>
              <a:rPr lang="en-US" sz="2000" dirty="0" err="1" smtClean="0"/>
              <a:t>Wacholder</a:t>
            </a:r>
            <a:r>
              <a:rPr lang="en-US" sz="2000" dirty="0" smtClean="0"/>
              <a:t> et al., 2004</a:t>
            </a:r>
            <a:r>
              <a:rPr lang="en-US" sz="2000" dirty="0"/>
              <a:t>; </a:t>
            </a:r>
            <a:r>
              <a:rPr lang="en-US" sz="2000" dirty="0" smtClean="0"/>
              <a:t>Ioannidis, 2005; Benjamin et al., 2012)</a:t>
            </a:r>
            <a:endParaRPr lang="en-US" sz="2000" dirty="0"/>
          </a:p>
        </p:txBody>
      </p:sp>
      <p:sp>
        <p:nvSpPr>
          <p:cNvPr id="7" name="TextBox 4"/>
          <p:cNvSpPr txBox="1">
            <a:spLocks noChangeArrowheads="1"/>
          </p:cNvSpPr>
          <p:nvPr/>
        </p:nvSpPr>
        <p:spPr bwMode="auto">
          <a:xfrm>
            <a:off x="242888" y="5747482"/>
            <a:ext cx="7997825" cy="830262"/>
          </a:xfrm>
          <a:prstGeom prst="rect">
            <a:avLst/>
          </a:prstGeom>
          <a:noFill/>
          <a:ln w="9525">
            <a:noFill/>
            <a:miter lim="800000"/>
            <a:headEnd/>
            <a:tailEnd/>
          </a:ln>
        </p:spPr>
        <p:txBody>
          <a:bodyPr>
            <a:spAutoFit/>
          </a:bodyPr>
          <a:lstStyle/>
          <a:p>
            <a:r>
              <a:rPr lang="en-US" dirty="0"/>
              <a:t>Calculated by </a:t>
            </a:r>
            <a:r>
              <a:rPr lang="en-US" dirty="0" err="1"/>
              <a:t>Bayes</a:t>
            </a:r>
            <a:r>
              <a:rPr lang="en-US" dirty="0"/>
              <a:t>’ Rule:</a:t>
            </a:r>
          </a:p>
          <a:p>
            <a:r>
              <a:rPr lang="en-US" dirty="0"/>
              <a:t> </a:t>
            </a:r>
          </a:p>
        </p:txBody>
      </p:sp>
      <p:pic>
        <p:nvPicPr>
          <p:cNvPr id="8" name="Picture 35"/>
          <p:cNvPicPr>
            <a:picLocks noChangeAspect="1" noChangeArrowheads="1"/>
          </p:cNvPicPr>
          <p:nvPr/>
        </p:nvPicPr>
        <p:blipFill>
          <a:blip r:embed="rId3"/>
          <a:srcRect/>
          <a:stretch>
            <a:fillRect/>
          </a:stretch>
        </p:blipFill>
        <p:spPr bwMode="auto">
          <a:xfrm>
            <a:off x="3748088" y="5680327"/>
            <a:ext cx="5238750" cy="693738"/>
          </a:xfrm>
          <a:prstGeom prst="rect">
            <a:avLst/>
          </a:prstGeom>
          <a:noFill/>
          <a:ln w="9525">
            <a:noFill/>
            <a:miter lim="800000"/>
            <a:headEnd/>
            <a:tailEnd/>
          </a:ln>
        </p:spPr>
      </p:pic>
    </p:spTree>
    <p:extLst>
      <p:ext uri="{BB962C8B-B14F-4D97-AF65-F5344CB8AC3E}">
        <p14:creationId xmlns:p14="http://schemas.microsoft.com/office/powerpoint/2010/main" val="294125275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a:stretch>
            <a:fillRect/>
          </a:stretch>
        </p:blipFill>
        <p:spPr bwMode="auto">
          <a:xfrm>
            <a:off x="143984" y="1293486"/>
            <a:ext cx="8836243" cy="3492828"/>
          </a:xfrm>
          <a:prstGeom prst="rect">
            <a:avLst/>
          </a:prstGeom>
          <a:noFill/>
          <a:ln w="9525">
            <a:noFill/>
            <a:miter lim="800000"/>
            <a:headEnd/>
            <a:tailEnd/>
          </a:ln>
        </p:spPr>
      </p:pic>
    </p:spTree>
    <p:extLst>
      <p:ext uri="{BB962C8B-B14F-4D97-AF65-F5344CB8AC3E}">
        <p14:creationId xmlns:p14="http://schemas.microsoft.com/office/powerpoint/2010/main" val="202244503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Title 1"/>
          <p:cNvSpPr>
            <a:spLocks noGrp="1"/>
          </p:cNvSpPr>
          <p:nvPr>
            <p:ph type="title"/>
          </p:nvPr>
        </p:nvSpPr>
        <p:spPr>
          <a:xfrm>
            <a:off x="341313" y="103188"/>
            <a:ext cx="8528050" cy="1143000"/>
          </a:xfrm>
        </p:spPr>
        <p:txBody>
          <a:bodyPr/>
          <a:lstStyle/>
          <a:p>
            <a:r>
              <a:rPr lang="en-US" dirty="0" smtClean="0">
                <a:effectLst/>
                <a:ea typeface="ＭＳ Ｐゴシック" pitchFamily="34" charset="-128"/>
              </a:rPr>
              <a:t>Pooled estimates (11 SNPs + </a:t>
            </a:r>
            <a:r>
              <a:rPr lang="en-US" i="1" dirty="0" smtClean="0">
                <a:effectLst/>
                <a:ea typeface="ＭＳ Ｐゴシック" pitchFamily="34" charset="-128"/>
              </a:rPr>
              <a:t>APOE</a:t>
            </a:r>
            <a:r>
              <a:rPr lang="en-US" dirty="0" smtClean="0">
                <a:effectLst/>
                <a:ea typeface="ＭＳ Ｐゴシック" pitchFamily="34" charset="-128"/>
              </a:rPr>
              <a:t>)</a:t>
            </a:r>
          </a:p>
        </p:txBody>
      </p:sp>
      <p:pic>
        <p:nvPicPr>
          <p:cNvPr id="49155" name="Picture 2"/>
          <p:cNvPicPr>
            <a:picLocks noChangeAspect="1" noChangeArrowheads="1"/>
          </p:cNvPicPr>
          <p:nvPr/>
        </p:nvPicPr>
        <p:blipFill>
          <a:blip r:embed="rId3"/>
          <a:srcRect/>
          <a:stretch>
            <a:fillRect/>
          </a:stretch>
        </p:blipFill>
        <p:spPr bwMode="auto">
          <a:xfrm>
            <a:off x="644525" y="1095375"/>
            <a:ext cx="7705725" cy="5084763"/>
          </a:xfrm>
          <a:prstGeom prst="rect">
            <a:avLst/>
          </a:prstGeom>
          <a:noFill/>
          <a:ln w="9525">
            <a:noFill/>
            <a:miter lim="800000"/>
            <a:headEnd/>
            <a:tailEnd/>
          </a:ln>
        </p:spPr>
      </p:pic>
    </p:spTree>
    <p:extLst>
      <p:ext uri="{BB962C8B-B14F-4D97-AF65-F5344CB8AC3E}">
        <p14:creationId xmlns:p14="http://schemas.microsoft.com/office/powerpoint/2010/main" val="342974326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7975" y="134938"/>
            <a:ext cx="8570913" cy="977900"/>
          </a:xfrm>
        </p:spPr>
        <p:txBody>
          <a:bodyPr/>
          <a:lstStyle/>
          <a:p>
            <a:pPr eaLnBrk="1" hangingPunct="1"/>
            <a:r>
              <a:rPr lang="en-US" dirty="0" smtClean="0">
                <a:effectLst/>
                <a:latin typeface="Optima" charset="0"/>
                <a:ea typeface="ＭＳ Ｐゴシック" pitchFamily="34" charset="-128"/>
              </a:rPr>
              <a:t>Outline</a:t>
            </a:r>
          </a:p>
        </p:txBody>
      </p:sp>
      <p:sp>
        <p:nvSpPr>
          <p:cNvPr id="23555" name="Content Placeholder 2"/>
          <p:cNvSpPr>
            <a:spLocks noGrp="1"/>
          </p:cNvSpPr>
          <p:nvPr>
            <p:ph idx="1"/>
          </p:nvPr>
        </p:nvSpPr>
        <p:spPr>
          <a:xfrm>
            <a:off x="457200" y="1543050"/>
            <a:ext cx="8229600" cy="5122863"/>
          </a:xfrm>
        </p:spPr>
        <p:txBody>
          <a:bodyPr/>
          <a:lstStyle/>
          <a:p>
            <a:pPr marL="514350" indent="-514350" eaLnBrk="1" hangingPunct="1">
              <a:buFont typeface="Times" charset="0"/>
              <a:buAutoNum type="arabicPeriod"/>
            </a:pPr>
            <a:r>
              <a:rPr lang="en-US" dirty="0" smtClean="0">
                <a:effectLst/>
                <a:latin typeface="Optima" charset="0"/>
                <a:ea typeface="ＭＳ Ｐゴシック" pitchFamily="34" charset="-128"/>
              </a:rPr>
              <a:t>Conceptual Framework</a:t>
            </a:r>
          </a:p>
          <a:p>
            <a:pPr marL="514350" indent="-514350" eaLnBrk="1" hangingPunct="1">
              <a:buFont typeface="Times" charset="0"/>
              <a:buAutoNum type="arabicPeriod"/>
            </a:pPr>
            <a:r>
              <a:rPr lang="en-US" b="1" i="1" dirty="0" smtClean="0">
                <a:effectLst/>
                <a:latin typeface="Optima" charset="0"/>
                <a:ea typeface="ＭＳ Ｐゴシック" pitchFamily="34" charset="-128"/>
              </a:rPr>
              <a:t>GWAS </a:t>
            </a:r>
            <a:r>
              <a:rPr lang="en-US" b="1" i="1" dirty="0">
                <a:effectLst/>
                <a:latin typeface="Optima" charset="0"/>
                <a:ea typeface="ＭＳ Ｐゴシック" pitchFamily="34" charset="-128"/>
              </a:rPr>
              <a:t>and Educational </a:t>
            </a:r>
            <a:r>
              <a:rPr lang="en-US" b="1" i="1" dirty="0" smtClean="0">
                <a:effectLst/>
                <a:latin typeface="Optima" charset="0"/>
                <a:ea typeface="ＭＳ Ｐゴシック" pitchFamily="34" charset="-128"/>
              </a:rPr>
              <a:t>Attainment</a:t>
            </a:r>
          </a:p>
        </p:txBody>
      </p:sp>
    </p:spTree>
    <p:extLst>
      <p:ext uri="{BB962C8B-B14F-4D97-AF65-F5344CB8AC3E}">
        <p14:creationId xmlns:p14="http://schemas.microsoft.com/office/powerpoint/2010/main" val="2096171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Title 1"/>
          <p:cNvSpPr>
            <a:spLocks noGrp="1"/>
          </p:cNvSpPr>
          <p:nvPr>
            <p:ph type="title"/>
          </p:nvPr>
        </p:nvSpPr>
        <p:spPr>
          <a:xfrm>
            <a:off x="685800" y="-50800"/>
            <a:ext cx="7772400" cy="1143000"/>
          </a:xfrm>
        </p:spPr>
        <p:txBody>
          <a:bodyPr/>
          <a:lstStyle/>
          <a:p>
            <a:r>
              <a:rPr lang="en-US" smtClean="0">
                <a:effectLst/>
                <a:latin typeface="Optima" charset="0"/>
                <a:ea typeface="ＭＳ Ｐゴシック" pitchFamily="34" charset="-128"/>
              </a:rPr>
              <a:t>Genetic Effects</a:t>
            </a:r>
          </a:p>
        </p:txBody>
      </p:sp>
      <p:sp>
        <p:nvSpPr>
          <p:cNvPr id="1028" name="Content Placeholder 2"/>
          <p:cNvSpPr>
            <a:spLocks noGrp="1"/>
          </p:cNvSpPr>
          <p:nvPr>
            <p:ph idx="1"/>
          </p:nvPr>
        </p:nvSpPr>
        <p:spPr>
          <a:xfrm>
            <a:off x="461963" y="1189038"/>
            <a:ext cx="8274050" cy="5332412"/>
          </a:xfrm>
        </p:spPr>
        <p:txBody>
          <a:bodyPr/>
          <a:lstStyle/>
          <a:p>
            <a:r>
              <a:rPr lang="en-US" dirty="0" smtClean="0">
                <a:effectLst/>
                <a:latin typeface="Optima" charset="0"/>
                <a:ea typeface="ＭＳ Ｐゴシック" pitchFamily="34" charset="-128"/>
              </a:rPr>
              <a:t>Let </a:t>
            </a:r>
            <a:r>
              <a:rPr lang="en-US" i="1"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index individuals;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 index SNP.</a:t>
            </a:r>
          </a:p>
          <a:p>
            <a:r>
              <a:rPr lang="en-US" dirty="0" smtClean="0">
                <a:effectLst/>
                <a:latin typeface="Optima" charset="0"/>
                <a:ea typeface="ＭＳ Ｐゴシック" pitchFamily="34" charset="-128"/>
              </a:rPr>
              <a:t>Let </a:t>
            </a:r>
            <a:r>
              <a:rPr lang="en-US" i="1" dirty="0" err="1" smtClean="0">
                <a:effectLst/>
                <a:latin typeface="Optima" charset="0"/>
                <a:ea typeface="ＭＳ Ｐゴシック" pitchFamily="34" charset="-128"/>
              </a:rPr>
              <a:t>y</a:t>
            </a:r>
            <a:r>
              <a:rPr lang="en-US" i="1" baseline="-25000"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denote some outcome of interest.</a:t>
            </a:r>
          </a:p>
          <a:p>
            <a:r>
              <a:rPr lang="en-US" dirty="0">
                <a:effectLst/>
                <a:latin typeface="Optima" charset="0"/>
                <a:ea typeface="ＭＳ Ｐゴシック" pitchFamily="34" charset="-128"/>
              </a:rPr>
              <a:t>L</a:t>
            </a:r>
            <a:r>
              <a:rPr lang="en-US" dirty="0" smtClean="0">
                <a:effectLst/>
                <a:latin typeface="Optima" charset="0"/>
                <a:ea typeface="ＭＳ Ｐゴシック" pitchFamily="34" charset="-128"/>
              </a:rPr>
              <a:t>inear approximation to true model:</a:t>
            </a:r>
          </a:p>
          <a:p>
            <a:pPr>
              <a:buFontTx/>
              <a:buNone/>
            </a:pPr>
            <a:endParaRPr lang="en-US" dirty="0" smtClean="0">
              <a:effectLst/>
              <a:latin typeface="Optima" charset="0"/>
              <a:ea typeface="ＭＳ Ｐゴシック" pitchFamily="34" charset="-128"/>
            </a:endParaRPr>
          </a:p>
          <a:p>
            <a:pPr>
              <a:buFontTx/>
              <a:buNone/>
            </a:pPr>
            <a:endParaRPr lang="en-US" dirty="0" smtClean="0">
              <a:effectLst/>
              <a:latin typeface="Optima" charset="0"/>
              <a:ea typeface="ＭＳ Ｐゴシック" pitchFamily="34" charset="-128"/>
            </a:endParaRPr>
          </a:p>
          <a:p>
            <a:pPr>
              <a:buFontTx/>
              <a:buNone/>
            </a:pPr>
            <a:r>
              <a:rPr lang="en-US" i="1" dirty="0" smtClean="0">
                <a:effectLst/>
                <a:latin typeface="Optima" charset="0"/>
                <a:ea typeface="ＭＳ Ｐゴシック" pitchFamily="34" charset="-128"/>
                <a:sym typeface="Symbol" pitchFamily="18" charset="2"/>
              </a:rPr>
              <a:t></a:t>
            </a:r>
            <a:r>
              <a:rPr lang="en-US" dirty="0" smtClean="0">
                <a:effectLst/>
                <a:latin typeface="Optima" charset="0"/>
                <a:ea typeface="ＭＳ Ｐゴシック" pitchFamily="34" charset="-128"/>
                <a:sym typeface="Symbol" pitchFamily="18" charset="2"/>
              </a:rPr>
              <a:t> : population mean of the outcome.</a:t>
            </a:r>
          </a:p>
          <a:p>
            <a:pPr>
              <a:buFontTx/>
              <a:buNone/>
            </a:pPr>
            <a:r>
              <a:rPr lang="en-US" i="1" dirty="0" err="1" smtClean="0">
                <a:effectLst/>
                <a:ea typeface="ＭＳ Ｐゴシック" pitchFamily="34" charset="-128"/>
              </a:rPr>
              <a:t>x</a:t>
            </a:r>
            <a:r>
              <a:rPr lang="en-US" i="1" baseline="-25000" dirty="0" err="1" smtClean="0">
                <a:effectLst/>
                <a:latin typeface="Optima" charset="0"/>
                <a:ea typeface="ＭＳ Ｐゴシック" pitchFamily="34" charset="-128"/>
              </a:rPr>
              <a:t>ij</a:t>
            </a:r>
            <a:r>
              <a:rPr lang="en-US" dirty="0" smtClean="0">
                <a:effectLst/>
                <a:latin typeface="Optima" charset="0"/>
                <a:ea typeface="ＭＳ Ｐゴシック" pitchFamily="34" charset="-128"/>
              </a:rPr>
              <a:t> : genotype </a:t>
            </a:r>
            <a:r>
              <a:rPr lang="en-US" dirty="0" smtClean="0">
                <a:effectLst/>
                <a:latin typeface="Optima" charset="0"/>
                <a:ea typeface="ＭＳ Ｐゴシック" pitchFamily="34" charset="-128"/>
                <a:sym typeface="Symbol" pitchFamily="18" charset="2"/>
              </a:rPr>
              <a:t> </a:t>
            </a:r>
            <a:r>
              <a:rPr lang="en-US" dirty="0" smtClean="0">
                <a:effectLst/>
                <a:latin typeface="Optima" charset="0"/>
                <a:ea typeface="ＭＳ Ｐゴシック" pitchFamily="34" charset="-128"/>
              </a:rPr>
              <a:t>{0,1,2} of person </a:t>
            </a:r>
            <a:r>
              <a:rPr lang="en-US" i="1"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for SNP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a:t>
            </a:r>
          </a:p>
          <a:p>
            <a:pPr>
              <a:buFontTx/>
              <a:buNone/>
            </a:pPr>
            <a:r>
              <a:rPr lang="en-US" i="1" dirty="0" smtClean="0">
                <a:effectLst/>
                <a:latin typeface="Optima" charset="0"/>
                <a:ea typeface="ＭＳ Ｐゴシック" pitchFamily="34" charset="-128"/>
                <a:sym typeface="Symbol" pitchFamily="18" charset="2"/>
              </a:rPr>
              <a:t></a:t>
            </a:r>
            <a:r>
              <a:rPr lang="en-US" i="1" baseline="-25000" dirty="0" smtClean="0">
                <a:effectLst/>
                <a:latin typeface="Optima" charset="0"/>
                <a:ea typeface="ＭＳ Ｐゴシック" pitchFamily="34" charset="-128"/>
              </a:rPr>
              <a:t>j</a:t>
            </a:r>
            <a:r>
              <a:rPr lang="en-US" dirty="0" smtClean="0">
                <a:effectLst/>
                <a:latin typeface="Optima" charset="0"/>
                <a:ea typeface="ＭＳ Ｐゴシック" pitchFamily="34" charset="-128"/>
              </a:rPr>
              <a:t> : effect of SNP </a:t>
            </a:r>
            <a:r>
              <a:rPr lang="en-US" i="1" dirty="0" smtClean="0">
                <a:effectLst/>
                <a:latin typeface="Optima" charset="0"/>
                <a:ea typeface="ＭＳ Ｐゴシック" pitchFamily="34" charset="-128"/>
              </a:rPr>
              <a:t>j</a:t>
            </a:r>
            <a:r>
              <a:rPr lang="en-US" dirty="0" smtClean="0">
                <a:effectLst/>
                <a:latin typeface="Optima" charset="0"/>
                <a:ea typeface="ＭＳ Ｐゴシック" pitchFamily="34" charset="-128"/>
              </a:rPr>
              <a:t>.</a:t>
            </a:r>
          </a:p>
          <a:p>
            <a:pPr>
              <a:buFontTx/>
              <a:buNone/>
            </a:pPr>
            <a:r>
              <a:rPr lang="en-US" i="1" dirty="0" smtClean="0">
                <a:effectLst/>
                <a:latin typeface="Optima" charset="0"/>
                <a:ea typeface="ＭＳ Ｐゴシック" pitchFamily="34" charset="-128"/>
                <a:sym typeface="Symbol" pitchFamily="18" charset="2"/>
              </a:rPr>
              <a:t></a:t>
            </a:r>
            <a:r>
              <a:rPr lang="en-US" i="1" baseline="-25000" dirty="0" err="1" smtClean="0">
                <a:effectLst/>
                <a:latin typeface="Optima" charset="0"/>
                <a:ea typeface="ＭＳ Ｐゴシック" pitchFamily="34" charset="-128"/>
              </a:rPr>
              <a:t>i</a:t>
            </a:r>
            <a:r>
              <a:rPr lang="en-US" dirty="0" smtClean="0">
                <a:effectLst/>
                <a:latin typeface="Optima" charset="0"/>
                <a:ea typeface="ＭＳ Ｐゴシック" pitchFamily="34" charset="-128"/>
              </a:rPr>
              <a:t> : effect of residual factors.</a:t>
            </a:r>
          </a:p>
        </p:txBody>
      </p:sp>
      <p:sp>
        <p:nvSpPr>
          <p:cNvPr id="102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03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10"/>
          <p:cNvGraphicFramePr>
            <a:graphicFrameLocks noChangeAspect="1"/>
          </p:cNvGraphicFramePr>
          <p:nvPr>
            <p:extLst>
              <p:ext uri="{D42A27DB-BD31-4B8C-83A1-F6EECF244321}">
                <p14:modId xmlns:p14="http://schemas.microsoft.com/office/powerpoint/2010/main" val="1558475577"/>
              </p:ext>
            </p:extLst>
          </p:nvPr>
        </p:nvGraphicFramePr>
        <p:xfrm>
          <a:off x="-2362200" y="3276600"/>
          <a:ext cx="13601700" cy="1628775"/>
        </p:xfrm>
        <a:graphic>
          <a:graphicData uri="http://schemas.openxmlformats.org/presentationml/2006/ole">
            <mc:AlternateContent xmlns:mc="http://schemas.openxmlformats.org/markup-compatibility/2006">
              <mc:Choice xmlns:v="urn:schemas-microsoft-com:vml" Requires="v">
                <p:oleObj spid="_x0000_s13339" name="Document" r:id="rId4" imgW="5946064" imgH="710242" progId="Word.Document.12">
                  <p:embed/>
                </p:oleObj>
              </mc:Choice>
              <mc:Fallback>
                <p:oleObj name="Document" r:id="rId4" imgW="5946064" imgH="710242" progId="Word.Document.12">
                  <p:embed/>
                  <p:pic>
                    <p:nvPicPr>
                      <p:cNvPr id="0" name=""/>
                      <p:cNvPicPr>
                        <a:picLocks noChangeAspect="1" noChangeArrowheads="1"/>
                      </p:cNvPicPr>
                      <p:nvPr/>
                    </p:nvPicPr>
                    <p:blipFill>
                      <a:blip r:embed="rId5"/>
                      <a:srcRect/>
                      <a:stretch>
                        <a:fillRect/>
                      </a:stretch>
                    </p:blipFill>
                    <p:spPr bwMode="auto">
                      <a:xfrm>
                        <a:off x="-2362200" y="3276600"/>
                        <a:ext cx="13601700" cy="162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24208227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9088" y="140594"/>
            <a:ext cx="8372475" cy="1143000"/>
          </a:xfrm>
        </p:spPr>
        <p:txBody>
          <a:bodyPr/>
          <a:lstStyle/>
          <a:p>
            <a:r>
              <a:rPr lang="en-US" sz="3600" dirty="0" smtClean="0">
                <a:effectLst/>
                <a:latin typeface="Optima" charset="0"/>
                <a:ea typeface="ＭＳ Ｐゴシック" pitchFamily="34" charset="-128"/>
              </a:rPr>
              <a:t>Genome-Wide Association Study (GWAS)</a:t>
            </a:r>
          </a:p>
        </p:txBody>
      </p:sp>
      <p:sp>
        <p:nvSpPr>
          <p:cNvPr id="36867" name="Content Placeholder 2"/>
          <p:cNvSpPr>
            <a:spLocks noGrp="1"/>
          </p:cNvSpPr>
          <p:nvPr>
            <p:ph idx="1"/>
          </p:nvPr>
        </p:nvSpPr>
        <p:spPr>
          <a:xfrm>
            <a:off x="319088" y="1676252"/>
            <a:ext cx="8593137" cy="5181748"/>
          </a:xfrm>
        </p:spPr>
        <p:txBody>
          <a:bodyPr/>
          <a:lstStyle/>
          <a:p>
            <a:r>
              <a:rPr lang="en-US" dirty="0" err="1" smtClean="0">
                <a:effectLst/>
                <a:latin typeface="Optima" charset="0"/>
                <a:ea typeface="ＭＳ Ｐゴシック" pitchFamily="34" charset="-128"/>
              </a:rPr>
              <a:t>Atheoretical</a:t>
            </a:r>
            <a:r>
              <a:rPr lang="en-US" dirty="0" smtClean="0">
                <a:effectLst/>
                <a:latin typeface="Optima" charset="0"/>
                <a:ea typeface="ＭＳ Ｐゴシック" pitchFamily="34" charset="-128"/>
              </a:rPr>
              <a:t> testing of all SNPs measured on the chip (typically 0.5-5 million).</a:t>
            </a:r>
          </a:p>
          <a:p>
            <a:r>
              <a:rPr lang="en-US" dirty="0" smtClean="0">
                <a:effectLst/>
                <a:latin typeface="Optima" charset="0"/>
                <a:ea typeface="ＭＳ Ｐゴシック" pitchFamily="34" charset="-128"/>
              </a:rPr>
              <a:t>Set significance threshold </a:t>
            </a:r>
            <a:r>
              <a:rPr lang="en-US" i="1" dirty="0" smtClean="0">
                <a:effectLst/>
                <a:latin typeface="Optima" charset="0"/>
                <a:ea typeface="ＭＳ Ｐゴシック" pitchFamily="34" charset="-128"/>
                <a:sym typeface="Symbol" pitchFamily="18" charset="2"/>
              </a:rPr>
              <a:t></a:t>
            </a:r>
            <a:r>
              <a:rPr lang="en-US" dirty="0" smtClean="0">
                <a:effectLst/>
                <a:latin typeface="Optima" charset="0"/>
                <a:ea typeface="ＭＳ Ｐゴシック" pitchFamily="34" charset="-128"/>
                <a:sym typeface="Symbol" pitchFamily="18" charset="2"/>
              </a:rPr>
              <a:t> = 5  10</a:t>
            </a:r>
            <a:r>
              <a:rPr lang="en-US" baseline="30000" dirty="0" smtClean="0">
                <a:effectLst/>
                <a:latin typeface="Optima" charset="0"/>
                <a:ea typeface="ＭＳ Ｐゴシック" pitchFamily="34" charset="-128"/>
                <a:sym typeface="Symbol" pitchFamily="18" charset="2"/>
              </a:rPr>
              <a:t>-8</a:t>
            </a:r>
            <a:r>
              <a:rPr lang="en-US" dirty="0" smtClean="0">
                <a:effectLst/>
                <a:latin typeface="Optima" charset="0"/>
                <a:ea typeface="ＭＳ Ｐゴシック" pitchFamily="34" charset="-128"/>
                <a:sym typeface="Symbol" pitchFamily="18" charset="2"/>
              </a:rPr>
              <a:t> (since ≈1 million independent SNPs in genome)</a:t>
            </a:r>
            <a:r>
              <a:rPr lang="en-US" dirty="0" smtClean="0">
                <a:effectLst/>
                <a:latin typeface="Arial"/>
                <a:ea typeface="ＭＳ Ｐゴシック" pitchFamily="34" charset="-128"/>
                <a:cs typeface="Arial"/>
                <a:sym typeface="Symbol" pitchFamily="18" charset="2"/>
              </a:rPr>
              <a:t>.</a:t>
            </a:r>
            <a:endParaRPr lang="en-US" dirty="0" smtClean="0">
              <a:effectLst/>
              <a:latin typeface="Optima" charset="0"/>
              <a:ea typeface="ＭＳ Ｐゴシック" pitchFamily="34" charset="-128"/>
              <a:sym typeface="Symbol" pitchFamily="18" charset="2"/>
            </a:endParaRPr>
          </a:p>
          <a:p>
            <a:r>
              <a:rPr lang="en-US" dirty="0" smtClean="0">
                <a:solidFill>
                  <a:schemeClr val="bg1"/>
                </a:solidFill>
                <a:effectLst/>
                <a:latin typeface="Optima" charset="0"/>
                <a:ea typeface="ＭＳ Ｐゴシック" pitchFamily="34" charset="-128"/>
              </a:rPr>
              <a:t>Hypothesis-free design makes the need to correct for multiple hypothesis testing transparent.</a:t>
            </a:r>
          </a:p>
          <a:p>
            <a:r>
              <a:rPr lang="en-US" dirty="0" smtClean="0">
                <a:solidFill>
                  <a:schemeClr val="bg1"/>
                </a:solidFill>
                <a:effectLst/>
                <a:latin typeface="Optima" charset="0"/>
                <a:ea typeface="ＭＳ Ｐゴシック" pitchFamily="34" charset="-128"/>
              </a:rPr>
              <a:t>It is standard practice to control for principal components of the GWAS data—helps with population stratification.</a:t>
            </a:r>
          </a:p>
          <a:p>
            <a:pPr lvl="1"/>
            <a:endParaRPr lang="en-US" dirty="0" smtClean="0">
              <a:effectLst/>
              <a:latin typeface="Optima" charset="0"/>
              <a:ea typeface="ＭＳ Ｐゴシック" pitchFamily="34" charset="-128"/>
            </a:endParaRPr>
          </a:p>
          <a:p>
            <a:pPr lvl="1"/>
            <a:endParaRPr lang="en-US" sz="2400" dirty="0" smtClean="0">
              <a:effectLst/>
              <a:latin typeface="Optima" charset="0"/>
              <a:ea typeface="ＭＳ Ｐゴシック" pitchFamily="34" charset="-128"/>
            </a:endParaRPr>
          </a:p>
        </p:txBody>
      </p:sp>
      <p:sp>
        <p:nvSpPr>
          <p:cNvPr id="3277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2773"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3641091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3014" y="-81888"/>
            <a:ext cx="7230139" cy="861237"/>
          </a:xfrm>
        </p:spPr>
        <p:txBody>
          <a:bodyPr/>
          <a:lstStyle/>
          <a:p>
            <a:r>
              <a:rPr lang="en-US" sz="3600" dirty="0" smtClean="0">
                <a:effectLst/>
              </a:rPr>
              <a:t>First 2 PCs in HapMap3 </a:t>
            </a:r>
            <a:r>
              <a:rPr lang="en-US" sz="2800" dirty="0" smtClean="0">
                <a:effectLst/>
              </a:rPr>
              <a:t>(</a:t>
            </a:r>
            <a:r>
              <a:rPr lang="en-US" sz="2800" i="1" dirty="0" smtClean="0">
                <a:effectLst/>
              </a:rPr>
              <a:t>N</a:t>
            </a:r>
            <a:r>
              <a:rPr lang="en-US" sz="2800" dirty="0" smtClean="0">
                <a:effectLst/>
              </a:rPr>
              <a:t> = 1230)</a:t>
            </a:r>
            <a:endParaRPr lang="en-US" sz="2800" dirty="0">
              <a:effectLst/>
            </a:endParaRPr>
          </a:p>
        </p:txBody>
      </p:sp>
      <p:sp>
        <p:nvSpPr>
          <p:cNvPr id="3" name="Content Placeholder 2"/>
          <p:cNvSpPr>
            <a:spLocks noGrp="1"/>
          </p:cNvSpPr>
          <p:nvPr>
            <p:ph idx="1"/>
          </p:nvPr>
        </p:nvSpPr>
        <p:spPr/>
        <p:txBody>
          <a:bodyPr/>
          <a:lstStyle/>
          <a:p>
            <a:endParaRPr lang="en-US"/>
          </a:p>
        </p:txBody>
      </p:sp>
      <p:pic>
        <p:nvPicPr>
          <p:cNvPr id="81922" name="Picture 2"/>
          <p:cNvPicPr>
            <a:picLocks noChangeAspect="1" noChangeArrowheads="1"/>
          </p:cNvPicPr>
          <p:nvPr/>
        </p:nvPicPr>
        <p:blipFill>
          <a:blip r:embed="rId2"/>
          <a:srcRect/>
          <a:stretch>
            <a:fillRect/>
          </a:stretch>
        </p:blipFill>
        <p:spPr bwMode="auto">
          <a:xfrm>
            <a:off x="1057299" y="748327"/>
            <a:ext cx="6476266" cy="5679770"/>
          </a:xfrm>
          <a:prstGeom prst="rect">
            <a:avLst/>
          </a:prstGeom>
          <a:noFill/>
          <a:ln w="9525">
            <a:noFill/>
            <a:miter lim="800000"/>
            <a:headEnd/>
            <a:tailEnd/>
          </a:ln>
        </p:spPr>
      </p:pic>
      <p:sp>
        <p:nvSpPr>
          <p:cNvPr id="5" name="TextBox 4"/>
          <p:cNvSpPr txBox="1"/>
          <p:nvPr/>
        </p:nvSpPr>
        <p:spPr>
          <a:xfrm>
            <a:off x="2524877" y="6455392"/>
            <a:ext cx="4421874" cy="369332"/>
          </a:xfrm>
          <a:prstGeom prst="rect">
            <a:avLst/>
          </a:prstGeom>
          <a:noFill/>
        </p:spPr>
        <p:txBody>
          <a:bodyPr wrap="square" rtlCol="0">
            <a:spAutoFit/>
          </a:bodyPr>
          <a:lstStyle/>
          <a:p>
            <a:r>
              <a:rPr lang="en-US" sz="1800" dirty="0" smtClean="0"/>
              <a:t>Source:  HRS Quality Control Report (2012).</a:t>
            </a:r>
            <a:endParaRPr lang="en-US" sz="1800" dirty="0"/>
          </a:p>
        </p:txBody>
      </p:sp>
    </p:spTree>
    <p:extLst>
      <p:ext uri="{BB962C8B-B14F-4D97-AF65-F5344CB8AC3E}">
        <p14:creationId xmlns:p14="http://schemas.microsoft.com/office/powerpoint/2010/main" val="316136026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5180" y="620233"/>
            <a:ext cx="8559209" cy="1143000"/>
          </a:xfrm>
        </p:spPr>
        <p:txBody>
          <a:bodyPr/>
          <a:lstStyle/>
          <a:p>
            <a:r>
              <a:rPr lang="en-US" sz="3600" dirty="0" smtClean="0">
                <a:effectLst/>
                <a:latin typeface="Optima"/>
              </a:rPr>
              <a:t>Reducing a Spurious Association: </a:t>
            </a:r>
            <a:r>
              <a:rPr lang="en-US" sz="3600" i="1" dirty="0" smtClean="0">
                <a:effectLst/>
                <a:latin typeface="Optima"/>
              </a:rPr>
              <a:t>LCT</a:t>
            </a:r>
            <a:r>
              <a:rPr lang="en-US" sz="3600" dirty="0" smtClean="0">
                <a:effectLst/>
                <a:latin typeface="Optima"/>
              </a:rPr>
              <a:t> and Educational Attainment in HRS</a:t>
            </a:r>
            <a:br>
              <a:rPr lang="en-US" sz="3600" dirty="0" smtClean="0">
                <a:effectLst/>
                <a:latin typeface="Optima"/>
              </a:rPr>
            </a:br>
            <a:r>
              <a:rPr lang="en-US" sz="2800" dirty="0" smtClean="0">
                <a:effectLst/>
                <a:latin typeface="Optima"/>
              </a:rPr>
              <a:t>(</a:t>
            </a:r>
            <a:r>
              <a:rPr lang="en-US" sz="2800" i="1" dirty="0" smtClean="0">
                <a:effectLst/>
                <a:latin typeface="Optima"/>
              </a:rPr>
              <a:t>N</a:t>
            </a:r>
            <a:r>
              <a:rPr lang="en-US" sz="2800" dirty="0" smtClean="0">
                <a:effectLst/>
                <a:latin typeface="Optima"/>
              </a:rPr>
              <a:t> = 12,403) </a:t>
            </a:r>
            <a:endParaRPr lang="en-US" sz="2800" dirty="0">
              <a:effectLst/>
              <a:latin typeface="Optima"/>
            </a:endParaRPr>
          </a:p>
        </p:txBody>
      </p:sp>
      <p:pic>
        <p:nvPicPr>
          <p:cNvPr id="4" name="Picture 3" descr="C:\Users\47651cri\Dropbox\Psychological Science\Revision\Figure\rs3769005_plot_all.jpg"/>
          <p:cNvPicPr/>
          <p:nvPr/>
        </p:nvPicPr>
        <p:blipFill>
          <a:blip r:embed="rId2"/>
          <a:srcRect/>
          <a:stretch>
            <a:fillRect/>
          </a:stretch>
        </p:blipFill>
        <p:spPr bwMode="auto">
          <a:xfrm>
            <a:off x="138223" y="1977660"/>
            <a:ext cx="9005778" cy="4731489"/>
          </a:xfrm>
          <a:prstGeom prst="rect">
            <a:avLst/>
          </a:prstGeom>
          <a:noFill/>
          <a:ln w="9525">
            <a:noFill/>
            <a:miter lim="800000"/>
            <a:headEnd/>
            <a:tailEnd/>
          </a:ln>
        </p:spPr>
      </p:pic>
    </p:spTree>
    <p:extLst>
      <p:ext uri="{BB962C8B-B14F-4D97-AF65-F5344CB8AC3E}">
        <p14:creationId xmlns:p14="http://schemas.microsoft.com/office/powerpoint/2010/main" val="13655319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An uninteresting example</a:t>
            </a:r>
          </a:p>
        </p:txBody>
      </p:sp>
      <p:sp>
        <p:nvSpPr>
          <p:cNvPr id="22531"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Addition</a:t>
            </a:r>
          </a:p>
        </p:txBody>
      </p:sp>
      <p:sp>
        <p:nvSpPr>
          <p:cNvPr id="22532"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Division</a:t>
            </a:r>
          </a:p>
        </p:txBody>
      </p:sp>
      <p:sp>
        <p:nvSpPr>
          <p:cNvPr id="22533" name="Line 5"/>
          <p:cNvSpPr>
            <a:spLocks noChangeShapeType="1"/>
          </p:cNvSpPr>
          <p:nvPr/>
        </p:nvSpPr>
        <p:spPr bwMode="auto">
          <a:xfrm>
            <a:off x="2743200" y="3581400"/>
            <a:ext cx="685800" cy="0"/>
          </a:xfrm>
          <a:prstGeom prst="line">
            <a:avLst/>
          </a:prstGeom>
          <a:noFill/>
          <a:ln w="63500">
            <a:solidFill>
              <a:schemeClr val="tx1"/>
            </a:solidFill>
            <a:round/>
            <a:headEnd/>
            <a:tailEnd type="triangle" w="med" len="med"/>
          </a:ln>
        </p:spPr>
        <p:txBody>
          <a:bodyPr/>
          <a:lstStyle/>
          <a:p>
            <a:endParaRPr lang="en-US"/>
          </a:p>
        </p:txBody>
      </p:sp>
      <p:sp>
        <p:nvSpPr>
          <p:cNvPr id="22534" name="Line 6"/>
          <p:cNvSpPr>
            <a:spLocks noChangeShapeType="1"/>
          </p:cNvSpPr>
          <p:nvPr/>
        </p:nvSpPr>
        <p:spPr bwMode="auto">
          <a:xfrm flipH="1">
            <a:off x="5334000" y="3581400"/>
            <a:ext cx="914400" cy="0"/>
          </a:xfrm>
          <a:prstGeom prst="line">
            <a:avLst/>
          </a:prstGeom>
          <a:noFill/>
          <a:ln w="63500">
            <a:solidFill>
              <a:schemeClr val="tx1"/>
            </a:solidFill>
            <a:round/>
            <a:headEnd/>
            <a:tailEnd type="triangle" w="med" len="med"/>
          </a:ln>
        </p:spPr>
        <p:txBody>
          <a:bodyPr/>
          <a:lstStyle/>
          <a:p>
            <a:endParaRPr lang="en-US"/>
          </a:p>
        </p:txBody>
      </p:sp>
      <p:sp>
        <p:nvSpPr>
          <p:cNvPr id="22535"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2536"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2537"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
        <p:nvSpPr>
          <p:cNvPr id="433162" name="Text Box 10"/>
          <p:cNvSpPr txBox="1">
            <a:spLocks noChangeArrowheads="1"/>
          </p:cNvSpPr>
          <p:nvPr/>
        </p:nvSpPr>
        <p:spPr bwMode="auto">
          <a:xfrm>
            <a:off x="2819400" y="1828800"/>
            <a:ext cx="3336925" cy="457200"/>
          </a:xfrm>
          <a:prstGeom prst="rect">
            <a:avLst/>
          </a:prstGeom>
          <a:noFill/>
          <a:ln w="9525">
            <a:noFill/>
            <a:miter lim="800000"/>
            <a:headEnd/>
            <a:tailEnd/>
          </a:ln>
        </p:spPr>
        <p:txBody>
          <a:bodyPr wrap="none">
            <a:spAutoFit/>
          </a:bodyPr>
          <a:lstStyle/>
          <a:p>
            <a:r>
              <a:rPr lang="en-US">
                <a:latin typeface="Arial" charset="0"/>
              </a:rPr>
              <a:t>What is 6 divided by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3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62"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5180" y="386307"/>
            <a:ext cx="8559209" cy="1143000"/>
          </a:xfrm>
        </p:spPr>
        <p:txBody>
          <a:bodyPr/>
          <a:lstStyle/>
          <a:p>
            <a:r>
              <a:rPr lang="en-US" sz="3600" dirty="0" smtClean="0">
                <a:effectLst/>
                <a:latin typeface="Optima"/>
              </a:rPr>
              <a:t>Restricting to Self-Reported “Whites” May Not Be Sufficient</a:t>
            </a:r>
            <a:br>
              <a:rPr lang="en-US" sz="3600" dirty="0" smtClean="0">
                <a:effectLst/>
                <a:latin typeface="Optima"/>
              </a:rPr>
            </a:br>
            <a:r>
              <a:rPr lang="en-US" sz="2800" dirty="0" smtClean="0">
                <a:effectLst/>
                <a:latin typeface="Optima"/>
              </a:rPr>
              <a:t>(</a:t>
            </a:r>
            <a:r>
              <a:rPr lang="en-US" sz="2800" i="1" dirty="0" smtClean="0">
                <a:effectLst/>
                <a:latin typeface="Optima"/>
              </a:rPr>
              <a:t>N</a:t>
            </a:r>
            <a:r>
              <a:rPr lang="en-US" sz="2800" dirty="0" smtClean="0">
                <a:effectLst/>
                <a:latin typeface="Optima"/>
              </a:rPr>
              <a:t> = 10,187) </a:t>
            </a:r>
            <a:endParaRPr lang="en-US" sz="2800" dirty="0">
              <a:effectLst/>
              <a:latin typeface="Optima"/>
            </a:endParaRPr>
          </a:p>
        </p:txBody>
      </p:sp>
      <p:pic>
        <p:nvPicPr>
          <p:cNvPr id="5" name="Picture 4" descr="C:\Users\47651cri\Dropbox\Psychological Science\Revision\Figure\rs3769005_plot_whites.jpg"/>
          <p:cNvPicPr/>
          <p:nvPr/>
        </p:nvPicPr>
        <p:blipFill>
          <a:blip r:embed="rId2"/>
          <a:srcRect/>
          <a:stretch>
            <a:fillRect/>
          </a:stretch>
        </p:blipFill>
        <p:spPr bwMode="auto">
          <a:xfrm>
            <a:off x="244549" y="1754372"/>
            <a:ext cx="8899451" cy="4976037"/>
          </a:xfrm>
          <a:prstGeom prst="rect">
            <a:avLst/>
          </a:prstGeom>
          <a:noFill/>
          <a:ln w="9525">
            <a:noFill/>
            <a:miter lim="800000"/>
            <a:headEnd/>
            <a:tailEnd/>
          </a:ln>
        </p:spPr>
      </p:pic>
    </p:spTree>
    <p:extLst>
      <p:ext uri="{BB962C8B-B14F-4D97-AF65-F5344CB8AC3E}">
        <p14:creationId xmlns:p14="http://schemas.microsoft.com/office/powerpoint/2010/main" val="339269361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9088" y="140594"/>
            <a:ext cx="8372475" cy="1143000"/>
          </a:xfrm>
        </p:spPr>
        <p:txBody>
          <a:bodyPr/>
          <a:lstStyle/>
          <a:p>
            <a:r>
              <a:rPr lang="en-US" dirty="0" smtClean="0">
                <a:effectLst/>
                <a:latin typeface="Optima" charset="0"/>
                <a:ea typeface="ＭＳ Ｐゴシック" pitchFamily="34" charset="-128"/>
              </a:rPr>
              <a:t>Genome-Wide Association Study (GWAS)  </a:t>
            </a:r>
            <a:r>
              <a:rPr lang="en-US" sz="3600" dirty="0" smtClean="0">
                <a:effectLst/>
                <a:latin typeface="Optima" charset="0"/>
                <a:ea typeface="ＭＳ Ｐゴシック" pitchFamily="34" charset="-128"/>
              </a:rPr>
              <a:t>(</a:t>
            </a:r>
            <a:r>
              <a:rPr lang="en-US" sz="3600" i="1" dirty="0" smtClean="0">
                <a:effectLst/>
                <a:latin typeface="Optima" charset="0"/>
                <a:ea typeface="ＭＳ Ｐゴシック" pitchFamily="34" charset="-128"/>
              </a:rPr>
              <a:t>K</a:t>
            </a:r>
            <a:r>
              <a:rPr lang="en-US" sz="3600" dirty="0" smtClean="0">
                <a:effectLst/>
                <a:latin typeface="Optima" charset="0"/>
                <a:ea typeface="ＭＳ Ｐゴシック" pitchFamily="34" charset="-128"/>
              </a:rPr>
              <a:t> large)</a:t>
            </a:r>
          </a:p>
        </p:txBody>
      </p:sp>
      <p:sp>
        <p:nvSpPr>
          <p:cNvPr id="36867" name="Content Placeholder 2"/>
          <p:cNvSpPr>
            <a:spLocks noGrp="1"/>
          </p:cNvSpPr>
          <p:nvPr>
            <p:ph idx="1"/>
          </p:nvPr>
        </p:nvSpPr>
        <p:spPr>
          <a:xfrm>
            <a:off x="296863" y="1339702"/>
            <a:ext cx="8593137" cy="5181748"/>
          </a:xfrm>
        </p:spPr>
        <p:txBody>
          <a:bodyPr/>
          <a:lstStyle/>
          <a:p>
            <a:r>
              <a:rPr lang="en-US" dirty="0" err="1" smtClean="0">
                <a:effectLst/>
                <a:latin typeface="Optima" charset="0"/>
                <a:ea typeface="ＭＳ Ｐゴシック" pitchFamily="34" charset="-128"/>
              </a:rPr>
              <a:t>Atheoretical</a:t>
            </a:r>
            <a:r>
              <a:rPr lang="en-US" dirty="0" smtClean="0">
                <a:effectLst/>
                <a:latin typeface="Optima" charset="0"/>
                <a:ea typeface="ＭＳ Ｐゴシック" pitchFamily="34" charset="-128"/>
              </a:rPr>
              <a:t> testing of all SNPs measured on the chip (typically 0.5-2.5 million).</a:t>
            </a:r>
          </a:p>
          <a:p>
            <a:r>
              <a:rPr lang="en-US" dirty="0" smtClean="0">
                <a:effectLst/>
                <a:latin typeface="Optima" charset="0"/>
                <a:ea typeface="ＭＳ Ｐゴシック" pitchFamily="34" charset="-128"/>
              </a:rPr>
              <a:t>Set significance threshold </a:t>
            </a:r>
            <a:r>
              <a:rPr lang="en-US" i="1" dirty="0" smtClean="0">
                <a:effectLst/>
                <a:latin typeface="Optima" charset="0"/>
                <a:ea typeface="ＭＳ Ｐゴシック" pitchFamily="34" charset="-128"/>
                <a:sym typeface="Symbol" pitchFamily="18" charset="2"/>
              </a:rPr>
              <a:t></a:t>
            </a:r>
            <a:r>
              <a:rPr lang="en-US" dirty="0" smtClean="0">
                <a:effectLst/>
                <a:latin typeface="Optima" charset="0"/>
                <a:ea typeface="ＭＳ Ｐゴシック" pitchFamily="34" charset="-128"/>
                <a:sym typeface="Symbol" pitchFamily="18" charset="2"/>
              </a:rPr>
              <a:t> = 5  10</a:t>
            </a:r>
            <a:r>
              <a:rPr lang="en-US" baseline="30000" dirty="0" smtClean="0">
                <a:effectLst/>
                <a:latin typeface="Optima" charset="0"/>
                <a:ea typeface="ＭＳ Ｐゴシック" pitchFamily="34" charset="-128"/>
                <a:sym typeface="Symbol" pitchFamily="18" charset="2"/>
              </a:rPr>
              <a:t>-8</a:t>
            </a:r>
            <a:r>
              <a:rPr lang="en-US" dirty="0" smtClean="0">
                <a:effectLst/>
                <a:latin typeface="Optima" charset="0"/>
                <a:ea typeface="ＭＳ Ｐゴシック" pitchFamily="34" charset="-128"/>
                <a:sym typeface="Symbol" pitchFamily="18" charset="2"/>
              </a:rPr>
              <a:t> (since ≈1 million independent SNPs in genome)</a:t>
            </a:r>
            <a:r>
              <a:rPr lang="en-US" dirty="0" smtClean="0">
                <a:effectLst/>
                <a:latin typeface="Arial"/>
                <a:ea typeface="ＭＳ Ｐゴシック" pitchFamily="34" charset="-128"/>
                <a:cs typeface="Arial"/>
                <a:sym typeface="Symbol" pitchFamily="18" charset="2"/>
              </a:rPr>
              <a:t>.</a:t>
            </a:r>
            <a:endParaRPr lang="en-US" dirty="0" smtClean="0">
              <a:effectLst/>
              <a:latin typeface="Optima" charset="0"/>
              <a:ea typeface="ＭＳ Ｐゴシック" pitchFamily="34" charset="-128"/>
              <a:sym typeface="Symbol" pitchFamily="18" charset="2"/>
            </a:endParaRPr>
          </a:p>
          <a:p>
            <a:r>
              <a:rPr lang="en-US" dirty="0" smtClean="0">
                <a:effectLst/>
                <a:latin typeface="Optima" charset="0"/>
                <a:ea typeface="ＭＳ Ｐゴシック" pitchFamily="34" charset="-128"/>
              </a:rPr>
              <a:t>Hypothesis-free design makes the need to correct for multiple hypothesis testing transparent.</a:t>
            </a:r>
          </a:p>
          <a:p>
            <a:r>
              <a:rPr lang="en-US" dirty="0" smtClean="0">
                <a:effectLst/>
                <a:latin typeface="Optima" charset="0"/>
                <a:ea typeface="ＭＳ Ｐゴシック" pitchFamily="34" charset="-128"/>
              </a:rPr>
              <a:t>It is standard practice to control for principal components of the GWAS.</a:t>
            </a:r>
          </a:p>
          <a:p>
            <a:r>
              <a:rPr lang="en-US" dirty="0" smtClean="0">
                <a:solidFill>
                  <a:srgbClr val="FF3300"/>
                </a:solidFill>
                <a:effectLst/>
                <a:latin typeface="Optima" charset="0"/>
                <a:ea typeface="ＭＳ Ｐゴシック" pitchFamily="34" charset="-128"/>
              </a:rPr>
              <a:t>Vast reduction in false positives.</a:t>
            </a:r>
          </a:p>
          <a:p>
            <a:pPr marL="457200" lvl="1" indent="0">
              <a:buNone/>
            </a:pPr>
            <a:endParaRPr lang="en-US" dirty="0" smtClean="0">
              <a:effectLst/>
              <a:latin typeface="Optima" charset="0"/>
              <a:ea typeface="ＭＳ Ｐゴシック" pitchFamily="34" charset="-128"/>
            </a:endParaRPr>
          </a:p>
          <a:p>
            <a:pPr lvl="1"/>
            <a:endParaRPr lang="en-US" sz="2400" dirty="0" smtClean="0">
              <a:effectLst/>
              <a:latin typeface="Optima" charset="0"/>
              <a:ea typeface="ＭＳ Ｐゴシック" pitchFamily="34" charset="-128"/>
            </a:endParaRPr>
          </a:p>
        </p:txBody>
      </p:sp>
      <p:sp>
        <p:nvSpPr>
          <p:cNvPr id="3277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2773"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extLst>
      <p:ext uri="{BB962C8B-B14F-4D97-AF65-F5344CB8AC3E}">
        <p14:creationId xmlns:p14="http://schemas.microsoft.com/office/powerpoint/2010/main" val="128618432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200" y="2138926"/>
          <a:ext cx="8229603" cy="3405699"/>
        </p:xfrm>
        <a:graphic>
          <a:graphicData uri="http://schemas.openxmlformats.org/drawingml/2006/table">
            <a:tbl>
              <a:tblPr/>
              <a:tblGrid>
                <a:gridCol w="1143004"/>
                <a:gridCol w="1077946"/>
                <a:gridCol w="1817654"/>
                <a:gridCol w="228600"/>
                <a:gridCol w="1981200"/>
                <a:gridCol w="158740"/>
                <a:gridCol w="1822459"/>
              </a:tblGrid>
              <a:tr h="317647">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gridSpan="5">
                  <a:txBody>
                    <a:bodyPr/>
                    <a:lstStyle/>
                    <a:p>
                      <a:pPr marL="0" marR="0" algn="ctr">
                        <a:spcBef>
                          <a:spcPts val="300"/>
                        </a:spcBef>
                        <a:spcAft>
                          <a:spcPts val="300"/>
                        </a:spcAft>
                      </a:pPr>
                      <a:r>
                        <a:rPr lang="en-US" sz="2400" u="sng" dirty="0">
                          <a:latin typeface="Calibri"/>
                          <a:ea typeface="Times New Roman"/>
                          <a:cs typeface="Times New Roman"/>
                        </a:rPr>
                        <a:t>Sample size</a:t>
                      </a:r>
                      <a:endParaRPr lang="en-US" sz="2400" dirty="0">
                        <a:latin typeface="Calibri"/>
                        <a:ea typeface="Times New Roman"/>
                        <a:cs typeface="Times New Roman"/>
                      </a:endParaRPr>
                    </a:p>
                  </a:txBody>
                  <a:tcPr marL="66670" marR="66670"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39733">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100</a:t>
                      </a: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.00)</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b="1" i="1" dirty="0">
                          <a:solidFill>
                            <a:srgbClr val="0070C0"/>
                          </a:solidFill>
                          <a:latin typeface="Calibri"/>
                          <a:ea typeface="Times New Roman"/>
                          <a:cs typeface="Times New Roman"/>
                        </a:rPr>
                        <a:t>N </a:t>
                      </a:r>
                      <a:r>
                        <a:rPr lang="en-US" sz="2400" b="1" dirty="0" smtClean="0">
                          <a:solidFill>
                            <a:srgbClr val="0070C0"/>
                          </a:solidFill>
                          <a:latin typeface="Calibri"/>
                          <a:ea typeface="Times New Roman"/>
                          <a:cs typeface="Times New Roman"/>
                        </a:rPr>
                        <a:t>= 10,000</a:t>
                      </a:r>
                      <a:endParaRPr lang="en-US" sz="2400" b="1" dirty="0">
                        <a:solidFill>
                          <a:srgbClr val="0070C0"/>
                        </a:solidFill>
                        <a:latin typeface="Calibri"/>
                        <a:ea typeface="Times New Roman"/>
                        <a:cs typeface="Times New Roman"/>
                      </a:endParaRPr>
                    </a:p>
                    <a:p>
                      <a:pPr marL="0" marR="0" algn="ctr">
                        <a:spcBef>
                          <a:spcPts val="300"/>
                        </a:spcBef>
                        <a:spcAft>
                          <a:spcPts val="300"/>
                        </a:spcAft>
                      </a:pPr>
                      <a:r>
                        <a:rPr lang="en-US" sz="2400" b="1" dirty="0">
                          <a:solidFill>
                            <a:srgbClr val="0070C0"/>
                          </a:solidFill>
                          <a:latin typeface="Calibri"/>
                          <a:ea typeface="Times New Roman"/>
                          <a:cs typeface="Times New Roman"/>
                        </a:rPr>
                        <a:t>(power = </a:t>
                      </a:r>
                      <a:r>
                        <a:rPr lang="en-US" sz="2400" b="1" dirty="0" smtClean="0">
                          <a:solidFill>
                            <a:srgbClr val="0070C0"/>
                          </a:solidFill>
                          <a:latin typeface="Calibri"/>
                          <a:ea typeface="Times New Roman"/>
                          <a:cs typeface="Times New Roman"/>
                        </a:rPr>
                        <a:t>.00)</a:t>
                      </a:r>
                      <a:endParaRPr lang="en-US" sz="2400" b="1" dirty="0">
                        <a:solidFill>
                          <a:srgbClr val="0070C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i="1" dirty="0">
                          <a:latin typeface="Calibri"/>
                          <a:ea typeface="Times New Roman"/>
                          <a:cs typeface="Times New Roman"/>
                        </a:rPr>
                        <a:t>N </a:t>
                      </a:r>
                      <a:r>
                        <a:rPr lang="en-US" sz="2400" dirty="0">
                          <a:latin typeface="Calibri"/>
                          <a:ea typeface="Times New Roman"/>
                          <a:cs typeface="Times New Roman"/>
                        </a:rPr>
                        <a:t>= </a:t>
                      </a:r>
                      <a:r>
                        <a:rPr lang="en-US" sz="2400" dirty="0" smtClean="0">
                          <a:latin typeface="Calibri"/>
                          <a:ea typeface="Times New Roman"/>
                          <a:cs typeface="Times New Roman"/>
                        </a:rPr>
                        <a:t>100,000</a:t>
                      </a:r>
                      <a:endParaRPr lang="en-US" sz="2400" dirty="0">
                        <a:latin typeface="Calibri"/>
                        <a:ea typeface="Times New Roman"/>
                        <a:cs typeface="Times New Roman"/>
                      </a:endParaRPr>
                    </a:p>
                    <a:p>
                      <a:pPr marL="0" marR="0" algn="ctr">
                        <a:spcBef>
                          <a:spcPts val="300"/>
                        </a:spcBef>
                        <a:spcAft>
                          <a:spcPts val="300"/>
                        </a:spcAft>
                      </a:pPr>
                      <a:r>
                        <a:rPr lang="en-US" sz="2400" dirty="0">
                          <a:latin typeface="Calibri"/>
                          <a:ea typeface="Times New Roman"/>
                          <a:cs typeface="Times New Roman"/>
                        </a:rPr>
                        <a:t>(power = </a:t>
                      </a:r>
                      <a:r>
                        <a:rPr lang="en-US" sz="2400" dirty="0" smtClean="0">
                          <a:latin typeface="Calibri"/>
                          <a:ea typeface="Times New Roman"/>
                          <a:cs typeface="Times New Roman"/>
                        </a:rPr>
                        <a:t>.16)</a:t>
                      </a:r>
                      <a:endParaRPr lang="en-US" sz="2400" dirty="0">
                        <a:latin typeface="Calibri"/>
                        <a:ea typeface="Times New Roman"/>
                        <a:cs typeface="Times New Roman"/>
                      </a:endParaRPr>
                    </a:p>
                  </a:txBody>
                  <a:tcPr marL="66670" marR="66670" marT="0" marB="0">
                    <a:lnL>
                      <a:noFill/>
                    </a:lnL>
                    <a:lnR>
                      <a:noFill/>
                    </a:lnR>
                    <a:lnT>
                      <a:noFill/>
                    </a:lnT>
                    <a:lnB>
                      <a:noFill/>
                    </a:lnB>
                  </a:tcPr>
                </a:tc>
              </a:tr>
              <a:tr h="317647">
                <a:tc rowSpan="4">
                  <a:txBody>
                    <a:bodyPr/>
                    <a:lstStyle/>
                    <a:p>
                      <a:pPr marL="0" marR="0">
                        <a:spcBef>
                          <a:spcPts val="300"/>
                        </a:spcBef>
                        <a:spcAft>
                          <a:spcPts val="300"/>
                        </a:spcAft>
                      </a:pPr>
                      <a:r>
                        <a:rPr lang="en-US" sz="2400" dirty="0">
                          <a:latin typeface="Calibri"/>
                          <a:ea typeface="Times New Roman"/>
                          <a:cs typeface="Times New Roman"/>
                        </a:rPr>
                        <a:t>Prior </a:t>
                      </a:r>
                      <a:r>
                        <a:rPr lang="en-US" sz="2400" dirty="0" err="1" smtClean="0">
                          <a:latin typeface="Calibri"/>
                          <a:ea typeface="Times New Roman"/>
                          <a:cs typeface="Times New Roman"/>
                        </a:rPr>
                        <a:t>prob</a:t>
                      </a:r>
                      <a:r>
                        <a:rPr lang="en-US" sz="2400" dirty="0" smtClean="0">
                          <a:latin typeface="Calibri"/>
                          <a:ea typeface="Times New Roman"/>
                          <a:cs typeface="Times New Roman"/>
                        </a:rPr>
                        <a:t>-ability</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2400" dirty="0" smtClean="0">
                          <a:latin typeface="Calibri"/>
                          <a:ea typeface="Times New Roman"/>
                          <a:cs typeface="Times New Roman"/>
                        </a:rPr>
                        <a:t>0.1</a:t>
                      </a:r>
                      <a:r>
                        <a:rPr lang="en-US" sz="2400" dirty="0">
                          <a:latin typeface="Calibri"/>
                          <a:ea typeface="Times New Roman"/>
                          <a:cs typeface="Times New Roman"/>
                        </a:rPr>
                        <a:t>%</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0.13%</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36%</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a:noFill/>
                    </a:lnB>
                  </a:tcPr>
                </a:tc>
              </a:tr>
              <a:tr h="317647">
                <a:tc vMerge="1">
                  <a:txBody>
                    <a:bodyPr/>
                    <a:lstStyle/>
                    <a:p>
                      <a:endParaRPr lang="en-US"/>
                    </a:p>
                  </a:txBody>
                  <a:tcPr/>
                </a:tc>
                <a:tc>
                  <a:txBody>
                    <a:bodyPr/>
                    <a:lstStyle/>
                    <a:p>
                      <a:pPr marL="0" marR="0">
                        <a:spcBef>
                          <a:spcPts val="300"/>
                        </a:spcBef>
                        <a:spcAft>
                          <a:spcPts val="300"/>
                        </a:spcAft>
                      </a:pPr>
                      <a:r>
                        <a:rPr lang="en-US" sz="2400" b="1" dirty="0">
                          <a:solidFill>
                            <a:srgbClr val="0070C0"/>
                          </a:solidFill>
                          <a:latin typeface="Calibri"/>
                          <a:ea typeface="Times New Roman"/>
                          <a:cs typeface="Times New Roman"/>
                        </a:rPr>
                        <a:t>1%</a:t>
                      </a: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1.3%</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solidFill>
                            <a:srgbClr val="FF3300"/>
                          </a:solidFill>
                          <a:latin typeface="Calibri"/>
                          <a:ea typeface="Times New Roman"/>
                          <a:cs typeface="Times New Roman"/>
                        </a:rPr>
                        <a:t>85%</a:t>
                      </a:r>
                      <a:endParaRPr lang="en-US" sz="2400" dirty="0">
                        <a:solidFill>
                          <a:srgbClr val="FF3300"/>
                        </a:solidFill>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a:noFill/>
                    </a:lnB>
                  </a:tcPr>
                </a:tc>
              </a:tr>
              <a:tr h="317647">
                <a:tc vMerge="1">
                  <a:txBody>
                    <a:bodyPr/>
                    <a:lstStyle/>
                    <a:p>
                      <a:endParaRPr lang="en-US"/>
                    </a:p>
                  </a:txBody>
                  <a:tcPr/>
                </a:tc>
                <a:tc>
                  <a:txBody>
                    <a:bodyPr/>
                    <a:lstStyle/>
                    <a:p>
                      <a:pPr marL="0" marR="0">
                        <a:spcBef>
                          <a:spcPts val="300"/>
                        </a:spcBef>
                        <a:spcAft>
                          <a:spcPts val="300"/>
                        </a:spcAft>
                      </a:pPr>
                      <a:r>
                        <a:rPr lang="en-US" sz="2400" dirty="0" smtClean="0">
                          <a:latin typeface="Calibri"/>
                          <a:ea typeface="Times New Roman"/>
                          <a:cs typeface="Times New Roman"/>
                        </a:rPr>
                        <a:t>5%</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7%</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97%</a:t>
                      </a: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a:noFill/>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a:noFill/>
                    </a:lnB>
                  </a:tcPr>
                </a:tc>
              </a:tr>
              <a:tr h="902926">
                <a:tc vMerge="1">
                  <a:txBody>
                    <a:bodyPr/>
                    <a:lstStyle/>
                    <a:p>
                      <a:endParaRPr lang="en-US"/>
                    </a:p>
                  </a:txBody>
                  <a:tcPr/>
                </a:tc>
                <a:tc>
                  <a:txBody>
                    <a:bodyPr/>
                    <a:lstStyle/>
                    <a:p>
                      <a:pPr marL="0" marR="0">
                        <a:spcBef>
                          <a:spcPts val="300"/>
                        </a:spcBef>
                        <a:spcAft>
                          <a:spcPts val="300"/>
                        </a:spcAft>
                      </a:pPr>
                      <a:r>
                        <a:rPr lang="en-US" sz="2400" dirty="0">
                          <a:latin typeface="Calibri"/>
                          <a:ea typeface="Times New Roman"/>
                          <a:cs typeface="Times New Roman"/>
                        </a:rPr>
                        <a:t>10%</a:t>
                      </a: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13%</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98%</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2400" dirty="0" smtClean="0">
                          <a:latin typeface="Calibri"/>
                          <a:ea typeface="Times New Roman"/>
                          <a:cs typeface="Times New Roman"/>
                        </a:rPr>
                        <a:t>100%</a:t>
                      </a:r>
                      <a:endParaRPr lang="en-US" sz="2400" dirty="0">
                        <a:latin typeface="Calibri"/>
                        <a:ea typeface="Times New Roman"/>
                        <a:cs typeface="Times New Roman"/>
                      </a:endParaRPr>
                    </a:p>
                  </a:txBody>
                  <a:tcPr marL="66670" marR="66670" marT="0" marB="0">
                    <a:lnL>
                      <a:noFill/>
                    </a:lnL>
                    <a:lnR>
                      <a:noFill/>
                    </a:lnR>
                    <a:lnT>
                      <a:noFill/>
                    </a:lnT>
                    <a:lnB w="1905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127591" y="276439"/>
            <a:ext cx="8878189" cy="1508105"/>
          </a:xfrm>
          <a:prstGeom prst="rect">
            <a:avLst/>
          </a:prstGeom>
          <a:noFill/>
        </p:spPr>
        <p:txBody>
          <a:bodyPr wrap="square" rtlCol="0">
            <a:spAutoFit/>
          </a:bodyPr>
          <a:lstStyle/>
          <a:p>
            <a:pPr algn="ctr"/>
            <a:r>
              <a:rPr lang="en-US" sz="3600" dirty="0" smtClean="0"/>
              <a:t>Bayesian Analysis of a GWAS</a:t>
            </a:r>
          </a:p>
          <a:p>
            <a:pPr algn="ctr"/>
            <a:r>
              <a:rPr lang="en-US" sz="2000" dirty="0" smtClean="0"/>
              <a:t>(based on Benjamin et al., 2012, </a:t>
            </a:r>
            <a:r>
              <a:rPr lang="en-US" sz="2000" i="1" dirty="0" smtClean="0"/>
              <a:t>Annual Reviews of Economics</a:t>
            </a:r>
            <a:r>
              <a:rPr lang="en-US" sz="2000" dirty="0" smtClean="0"/>
              <a:t>)</a:t>
            </a:r>
          </a:p>
          <a:p>
            <a:endParaRPr lang="en-US" sz="3600" dirty="0"/>
          </a:p>
        </p:txBody>
      </p:sp>
      <p:sp>
        <p:nvSpPr>
          <p:cNvPr id="7" name="TextBox 4"/>
          <p:cNvSpPr txBox="1">
            <a:spLocks noChangeArrowheads="1"/>
          </p:cNvSpPr>
          <p:nvPr/>
        </p:nvSpPr>
        <p:spPr bwMode="auto">
          <a:xfrm>
            <a:off x="242888" y="5747482"/>
            <a:ext cx="7997825" cy="830262"/>
          </a:xfrm>
          <a:prstGeom prst="rect">
            <a:avLst/>
          </a:prstGeom>
          <a:noFill/>
          <a:ln w="9525">
            <a:noFill/>
            <a:miter lim="800000"/>
            <a:headEnd/>
            <a:tailEnd/>
          </a:ln>
        </p:spPr>
        <p:txBody>
          <a:bodyPr>
            <a:spAutoFit/>
          </a:bodyPr>
          <a:lstStyle/>
          <a:p>
            <a:r>
              <a:rPr lang="en-US" dirty="0"/>
              <a:t>Calculated by </a:t>
            </a:r>
            <a:r>
              <a:rPr lang="en-US" dirty="0" err="1"/>
              <a:t>Bayes</a:t>
            </a:r>
            <a:r>
              <a:rPr lang="en-US" dirty="0"/>
              <a:t>’ Rule:</a:t>
            </a:r>
          </a:p>
          <a:p>
            <a:r>
              <a:rPr lang="en-US" dirty="0"/>
              <a:t> </a:t>
            </a:r>
          </a:p>
        </p:txBody>
      </p:sp>
      <p:pic>
        <p:nvPicPr>
          <p:cNvPr id="8" name="Picture 35"/>
          <p:cNvPicPr>
            <a:picLocks noChangeAspect="1" noChangeArrowheads="1"/>
          </p:cNvPicPr>
          <p:nvPr/>
        </p:nvPicPr>
        <p:blipFill>
          <a:blip r:embed="rId2"/>
          <a:srcRect/>
          <a:stretch>
            <a:fillRect/>
          </a:stretch>
        </p:blipFill>
        <p:spPr bwMode="auto">
          <a:xfrm>
            <a:off x="3748088" y="5680327"/>
            <a:ext cx="5238750" cy="693738"/>
          </a:xfrm>
          <a:prstGeom prst="rect">
            <a:avLst/>
          </a:prstGeom>
          <a:noFill/>
          <a:ln w="9525">
            <a:noFill/>
            <a:miter lim="800000"/>
            <a:headEnd/>
            <a:tailEnd/>
          </a:ln>
        </p:spPr>
      </p:pic>
      <p:sp>
        <p:nvSpPr>
          <p:cNvPr id="3" name="Rectangle 2"/>
          <p:cNvSpPr/>
          <p:nvPr/>
        </p:nvSpPr>
        <p:spPr bwMode="auto">
          <a:xfrm>
            <a:off x="7402285" y="6078359"/>
            <a:ext cx="511627" cy="2957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ndParaRPr>
          </a:p>
        </p:txBody>
      </p:sp>
      <p:sp>
        <p:nvSpPr>
          <p:cNvPr id="2" name="TextBox 1"/>
          <p:cNvSpPr txBox="1"/>
          <p:nvPr/>
        </p:nvSpPr>
        <p:spPr>
          <a:xfrm>
            <a:off x="7576453" y="5941297"/>
            <a:ext cx="293915" cy="461665"/>
          </a:xfrm>
          <a:prstGeom prst="rect">
            <a:avLst/>
          </a:prstGeom>
          <a:noFill/>
        </p:spPr>
        <p:txBody>
          <a:bodyPr wrap="square" rtlCol="0">
            <a:spAutoFit/>
          </a:bodyPr>
          <a:lstStyle/>
          <a:p>
            <a:r>
              <a:rPr lang="el-GR" dirty="0" smtClean="0"/>
              <a:t>α</a:t>
            </a:r>
            <a:endParaRPr lang="en-US" dirty="0"/>
          </a:p>
        </p:txBody>
      </p:sp>
      <p:sp>
        <p:nvSpPr>
          <p:cNvPr id="53282" name="TextBox 2"/>
          <p:cNvSpPr txBox="1">
            <a:spLocks noChangeArrowheads="1"/>
          </p:cNvSpPr>
          <p:nvPr/>
        </p:nvSpPr>
        <p:spPr bwMode="auto">
          <a:xfrm>
            <a:off x="0" y="1347341"/>
            <a:ext cx="9144000" cy="830997"/>
          </a:xfrm>
          <a:prstGeom prst="rect">
            <a:avLst/>
          </a:prstGeom>
          <a:noFill/>
          <a:ln w="9525">
            <a:noFill/>
            <a:miter lim="800000"/>
            <a:headEnd/>
            <a:tailEnd/>
          </a:ln>
        </p:spPr>
        <p:txBody>
          <a:bodyPr>
            <a:spAutoFit/>
          </a:bodyPr>
          <a:lstStyle/>
          <a:p>
            <a:r>
              <a:rPr lang="en-US" dirty="0">
                <a:latin typeface="Calibri" pitchFamily="34" charset="0"/>
              </a:rPr>
              <a:t>Given significant at </a:t>
            </a:r>
            <a:r>
              <a:rPr lang="el-GR" dirty="0">
                <a:latin typeface="Calibri" pitchFamily="34" charset="0"/>
              </a:rPr>
              <a:t>α = </a:t>
            </a:r>
            <a:r>
              <a:rPr lang="en-US" dirty="0"/>
              <a:t>5 </a:t>
            </a:r>
            <a:r>
              <a:rPr lang="en-US" dirty="0">
                <a:sym typeface="Symbol" pitchFamily="18" charset="2"/>
              </a:rPr>
              <a:t> 10</a:t>
            </a:r>
            <a:r>
              <a:rPr lang="en-US" baseline="30000" dirty="0">
                <a:sym typeface="Symbol" pitchFamily="18" charset="2"/>
              </a:rPr>
              <a:t>-8</a:t>
            </a:r>
            <a:r>
              <a:rPr lang="en-US" dirty="0">
                <a:latin typeface="Calibri" pitchFamily="34" charset="0"/>
              </a:rPr>
              <a:t>, </a:t>
            </a:r>
            <a:r>
              <a:rPr lang="en-US" dirty="0">
                <a:solidFill>
                  <a:srgbClr val="FF3300"/>
                </a:solidFill>
                <a:latin typeface="Calibri" pitchFamily="34" charset="0"/>
              </a:rPr>
              <a:t>posterior probability of true </a:t>
            </a:r>
            <a:r>
              <a:rPr lang="en-US" dirty="0" smtClean="0">
                <a:solidFill>
                  <a:srgbClr val="FF3300"/>
                </a:solidFill>
                <a:latin typeface="Calibri" pitchFamily="34" charset="0"/>
              </a:rPr>
              <a:t>association </a:t>
            </a:r>
            <a:r>
              <a:rPr lang="en-US" dirty="0" smtClean="0">
                <a:latin typeface="Calibri" pitchFamily="34" charset="0"/>
              </a:rPr>
              <a:t>with effect size </a:t>
            </a:r>
            <a:r>
              <a:rPr lang="en-US" i="1" dirty="0" smtClean="0">
                <a:latin typeface="Calibri" pitchFamily="34" charset="0"/>
              </a:rPr>
              <a:t>R</a:t>
            </a:r>
            <a:r>
              <a:rPr lang="en-US" baseline="30000" dirty="0" smtClean="0">
                <a:latin typeface="Calibri" pitchFamily="34" charset="0"/>
              </a:rPr>
              <a:t>2</a:t>
            </a:r>
            <a:r>
              <a:rPr lang="en-US" dirty="0" smtClean="0">
                <a:latin typeface="Calibri" pitchFamily="34" charset="0"/>
              </a:rPr>
              <a:t> = 0.02%.</a:t>
            </a:r>
            <a:endParaRPr lang="en-US" dirty="0">
              <a:latin typeface="Calibri" pitchFamily="34" charset="0"/>
            </a:endParaRPr>
          </a:p>
        </p:txBody>
      </p:sp>
    </p:spTree>
    <p:extLst>
      <p:ext uri="{BB962C8B-B14F-4D97-AF65-F5344CB8AC3E}">
        <p14:creationId xmlns:p14="http://schemas.microsoft.com/office/powerpoint/2010/main" val="124240362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a:xfrm>
            <a:off x="473075" y="34925"/>
            <a:ext cx="8218488" cy="966788"/>
          </a:xfrm>
        </p:spPr>
        <p:txBody>
          <a:bodyPr/>
          <a:lstStyle/>
          <a:p>
            <a:pPr eaLnBrk="1" hangingPunct="1"/>
            <a:r>
              <a:rPr lang="en-US" dirty="0" smtClean="0">
                <a:effectLst/>
                <a:latin typeface="Optima" charset="0"/>
                <a:ea typeface="ＭＳ Ｐゴシック" pitchFamily="34" charset="-128"/>
              </a:rPr>
              <a:t>The SSGAC</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871870"/>
            <a:ext cx="8494713" cy="5782930"/>
          </a:xfrm>
        </p:spPr>
        <p:txBody>
          <a:bodyPr/>
          <a:lstStyle/>
          <a:p>
            <a:pPr eaLnBrk="1" hangingPunct="1"/>
            <a:r>
              <a:rPr lang="en-US" sz="2800" dirty="0">
                <a:effectLst/>
                <a:latin typeface="Optima"/>
                <a:ea typeface="ＭＳ Ｐゴシック" pitchFamily="34" charset="-128"/>
              </a:rPr>
              <a:t>M</a:t>
            </a:r>
            <a:r>
              <a:rPr lang="en-US" sz="2800" dirty="0" smtClean="0">
                <a:effectLst/>
                <a:latin typeface="Optima"/>
                <a:ea typeface="ＭＳ Ｐゴシック" pitchFamily="34" charset="-128"/>
              </a:rPr>
              <a:t>edical genetics </a:t>
            </a:r>
            <a:r>
              <a:rPr lang="en-US" sz="2800" dirty="0">
                <a:effectLst/>
                <a:latin typeface="Optima"/>
                <a:ea typeface="ＭＳ Ｐゴシック" pitchFamily="34" charset="-128"/>
              </a:rPr>
              <a:t>literature: </a:t>
            </a:r>
            <a:r>
              <a:rPr lang="en-US" sz="2800" dirty="0" smtClean="0">
                <a:effectLst/>
                <a:latin typeface="Optima"/>
                <a:ea typeface="ＭＳ Ｐゴシック" pitchFamily="34" charset="-128"/>
              </a:rPr>
              <a:t> for </a:t>
            </a:r>
            <a:r>
              <a:rPr lang="en-US" sz="2800" dirty="0">
                <a:effectLst/>
                <a:latin typeface="Optima"/>
                <a:ea typeface="ＭＳ Ｐゴシック" pitchFamily="34" charset="-128"/>
              </a:rPr>
              <a:t>novel gene discovery, </a:t>
            </a:r>
            <a:r>
              <a:rPr lang="en-US" sz="2800" dirty="0" smtClean="0">
                <a:effectLst/>
                <a:latin typeface="Optima"/>
                <a:ea typeface="ＭＳ Ｐゴシック" pitchFamily="34" charset="-128"/>
              </a:rPr>
              <a:t>require very large </a:t>
            </a:r>
            <a:r>
              <a:rPr lang="en-US" sz="2800" dirty="0" smtClean="0">
                <a:effectLst/>
                <a:latin typeface="Optima"/>
                <a:ea typeface="ＭＳ Ｐゴシック" pitchFamily="34" charset="-128"/>
                <a:cs typeface="Optima"/>
              </a:rPr>
              <a:t>samples (&gt; 100,000) and genome-wide significance (</a:t>
            </a:r>
            <a:r>
              <a:rPr lang="en-US" sz="2800" i="1" dirty="0">
                <a:effectLst/>
                <a:latin typeface="Optima"/>
                <a:ea typeface="ＭＳ Ｐゴシック" pitchFamily="34" charset="-128"/>
                <a:cs typeface="Optima"/>
              </a:rPr>
              <a:t>p </a:t>
            </a:r>
            <a:r>
              <a:rPr lang="en-US" sz="2800" dirty="0">
                <a:effectLst/>
                <a:latin typeface="Optima"/>
                <a:ea typeface="ＭＳ Ｐゴシック" pitchFamily="34" charset="-128"/>
                <a:cs typeface="Optima"/>
              </a:rPr>
              <a:t>&lt;</a:t>
            </a:r>
            <a:r>
              <a:rPr lang="el-GR" sz="2800" dirty="0">
                <a:effectLst/>
                <a:latin typeface="Optima"/>
                <a:ea typeface="ＭＳ Ｐゴシック" pitchFamily="34" charset="-128"/>
                <a:cs typeface="Optima"/>
              </a:rPr>
              <a:t> 5</a:t>
            </a:r>
            <a:r>
              <a:rPr lang="en-US" sz="2800" dirty="0">
                <a:effectLst/>
                <a:latin typeface="Optima"/>
                <a:ea typeface="ＭＳ Ｐゴシック" pitchFamily="34" charset="-128"/>
                <a:cs typeface="Optima"/>
              </a:rPr>
              <a:t> </a:t>
            </a:r>
            <a:r>
              <a:rPr lang="en-US" sz="2800" dirty="0">
                <a:effectLst/>
                <a:latin typeface="Optima"/>
                <a:ea typeface="ＭＳ Ｐゴシック" pitchFamily="34" charset="-128"/>
                <a:cs typeface="Optima"/>
                <a:sym typeface="Symbol" pitchFamily="18" charset="2"/>
              </a:rPr>
              <a:t> </a:t>
            </a:r>
            <a:r>
              <a:rPr lang="el-GR" sz="2800" dirty="0">
                <a:effectLst/>
                <a:latin typeface="Optima"/>
                <a:ea typeface="ＭＳ Ｐゴシック" pitchFamily="34" charset="-128"/>
                <a:cs typeface="Optima"/>
              </a:rPr>
              <a:t>10</a:t>
            </a:r>
            <a:r>
              <a:rPr lang="el-GR" sz="2800" baseline="30000" dirty="0">
                <a:effectLst/>
                <a:latin typeface="Optima"/>
                <a:ea typeface="ＭＳ Ｐゴシック" pitchFamily="34" charset="-128"/>
                <a:cs typeface="Optima"/>
              </a:rPr>
              <a:t>-8</a:t>
            </a:r>
            <a:r>
              <a:rPr lang="en-US" sz="2800" dirty="0" smtClean="0">
                <a:effectLst/>
                <a:latin typeface="Optima"/>
                <a:ea typeface="ＭＳ Ｐゴシック" pitchFamily="34" charset="-128"/>
                <a:cs typeface="Optima"/>
              </a:rPr>
              <a:t>).</a:t>
            </a:r>
          </a:p>
          <a:p>
            <a:pPr lvl="1" eaLnBrk="1" hangingPunct="1"/>
            <a:r>
              <a:rPr lang="en-US" sz="2400" dirty="0" smtClean="0">
                <a:effectLst/>
                <a:latin typeface="Optima"/>
                <a:ea typeface="ＭＳ Ｐゴシック" pitchFamily="34" charset="-128"/>
              </a:rPr>
              <a:t>“</a:t>
            </a:r>
            <a:r>
              <a:rPr lang="en-US" sz="2400" dirty="0">
                <a:effectLst/>
                <a:latin typeface="Optima"/>
                <a:ea typeface="ＭＳ Ｐゴシック" pitchFamily="34" charset="-128"/>
              </a:rPr>
              <a:t>C</a:t>
            </a:r>
            <a:r>
              <a:rPr lang="en-US" sz="2400" dirty="0" smtClean="0">
                <a:effectLst/>
                <a:latin typeface="Optima"/>
                <a:ea typeface="ＭＳ Ｐゴシック" pitchFamily="34" charset="-128"/>
              </a:rPr>
              <a:t>onsortia” meta-analyze results from GWASs in many samples.</a:t>
            </a:r>
          </a:p>
          <a:p>
            <a:r>
              <a:rPr lang="en-US" sz="2800" dirty="0" smtClean="0">
                <a:effectLst/>
                <a:latin typeface="Optima"/>
              </a:rPr>
              <a:t>Dan Benjamin, David </a:t>
            </a:r>
            <a:r>
              <a:rPr lang="en-US" sz="2800" dirty="0" err="1" smtClean="0">
                <a:effectLst/>
                <a:latin typeface="Optima"/>
              </a:rPr>
              <a:t>Cesarini</a:t>
            </a:r>
            <a:r>
              <a:rPr lang="en-US" sz="2800" dirty="0" smtClean="0">
                <a:effectLst/>
                <a:latin typeface="Optima"/>
              </a:rPr>
              <a:t>, and Phil </a:t>
            </a:r>
            <a:r>
              <a:rPr lang="en-US" sz="2800" dirty="0" err="1" smtClean="0">
                <a:effectLst/>
                <a:latin typeface="Optima"/>
              </a:rPr>
              <a:t>Koellinger</a:t>
            </a:r>
            <a:r>
              <a:rPr lang="en-US" sz="2800" dirty="0" smtClean="0">
                <a:effectLst/>
                <a:latin typeface="Optima"/>
              </a:rPr>
              <a:t> formed a consortium: the SSGAC</a:t>
            </a:r>
            <a:r>
              <a:rPr lang="en-US" sz="2800" dirty="0" smtClean="0">
                <a:effectLst/>
                <a:latin typeface="Optima"/>
                <a:ea typeface="ＭＳ Ｐゴシック" pitchFamily="34" charset="-128"/>
              </a:rPr>
              <a:t>.</a:t>
            </a:r>
          </a:p>
          <a:p>
            <a:pPr eaLnBrk="1" hangingPunct="1"/>
            <a:r>
              <a:rPr lang="en-US" sz="2800" dirty="0" smtClean="0">
                <a:effectLst/>
                <a:latin typeface="Optima" charset="0"/>
                <a:ea typeface="ＭＳ Ｐゴシック" pitchFamily="34" charset="-128"/>
              </a:rPr>
              <a:t>What outcomes to study?</a:t>
            </a:r>
          </a:p>
          <a:p>
            <a:pPr lvl="1" eaLnBrk="1" hangingPunct="1"/>
            <a:r>
              <a:rPr lang="en-US" sz="2400" dirty="0">
                <a:effectLst/>
                <a:latin typeface="Optima" charset="0"/>
                <a:ea typeface="ＭＳ Ｐゴシック" pitchFamily="34" charset="-128"/>
              </a:rPr>
              <a:t>In tradeoff between larger sample and higher-quality measure, given plausible effect sizes, larger sample </a:t>
            </a:r>
            <a:r>
              <a:rPr lang="en-US" sz="2400" dirty="0" smtClean="0">
                <a:effectLst/>
                <a:latin typeface="Optima" charset="0"/>
                <a:ea typeface="ＭＳ Ｐゴシック" pitchFamily="34" charset="-128"/>
              </a:rPr>
              <a:t>gives more power.  (</a:t>
            </a:r>
            <a:r>
              <a:rPr lang="en-US" sz="2400" dirty="0" err="1" smtClean="0">
                <a:effectLst/>
                <a:latin typeface="Optima" charset="0"/>
                <a:ea typeface="ＭＳ Ｐゴシック" pitchFamily="34" charset="-128"/>
              </a:rPr>
              <a:t>Chabris</a:t>
            </a:r>
            <a:r>
              <a:rPr lang="en-US" sz="2400" dirty="0" smtClean="0">
                <a:effectLst/>
                <a:latin typeface="Optima" charset="0"/>
                <a:ea typeface="ＭＳ Ｐゴシック" pitchFamily="34" charset="-128"/>
              </a:rPr>
              <a:t> et al., </a:t>
            </a:r>
            <a:r>
              <a:rPr lang="en-US" sz="2400" dirty="0" smtClean="0">
                <a:solidFill>
                  <a:srgbClr val="000000"/>
                </a:solidFill>
                <a:effectLst/>
                <a:latin typeface="Optima" charset="0"/>
                <a:ea typeface="ＭＳ Ｐゴシック" pitchFamily="34" charset="-128"/>
              </a:rPr>
              <a:t>2013</a:t>
            </a:r>
            <a:r>
              <a:rPr lang="en-US" sz="2400" dirty="0" smtClean="0">
                <a:effectLst/>
                <a:latin typeface="Optima" charset="0"/>
                <a:ea typeface="ＭＳ Ｐゴシック" pitchFamily="34" charset="-128"/>
              </a:rPr>
              <a:t>)</a:t>
            </a:r>
          </a:p>
          <a:p>
            <a:pPr eaLnBrk="1" hangingPunct="1"/>
            <a:r>
              <a:rPr lang="en-US" sz="2800" dirty="0" smtClean="0">
                <a:effectLst/>
                <a:latin typeface="Optima" charset="0"/>
                <a:ea typeface="ＭＳ Ｐゴシック" pitchFamily="34" charset="-128"/>
              </a:rPr>
              <a:t>Proof-of-concept:  education attainment, available in many medical datasets.</a:t>
            </a:r>
          </a:p>
        </p:txBody>
      </p:sp>
    </p:spTree>
    <p:extLst>
      <p:ext uri="{BB962C8B-B14F-4D97-AF65-F5344CB8AC3E}">
        <p14:creationId xmlns:p14="http://schemas.microsoft.com/office/powerpoint/2010/main" val="98607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srcRect/>
          <a:stretch>
            <a:fillRect/>
          </a:stretch>
        </p:blipFill>
        <p:spPr bwMode="auto">
          <a:xfrm>
            <a:off x="165262" y="533400"/>
            <a:ext cx="8839485" cy="1844861"/>
          </a:xfrm>
          <a:prstGeom prst="rect">
            <a:avLst/>
          </a:prstGeom>
          <a:noFill/>
          <a:ln w="9525">
            <a:noFill/>
            <a:miter lim="800000"/>
            <a:headEnd/>
            <a:tailEnd/>
          </a:ln>
        </p:spPr>
      </p:pic>
      <p:pic>
        <p:nvPicPr>
          <p:cNvPr id="37892" name="Picture 4"/>
          <p:cNvPicPr>
            <a:picLocks noChangeAspect="1" noChangeArrowheads="1"/>
          </p:cNvPicPr>
          <p:nvPr/>
        </p:nvPicPr>
        <p:blipFill>
          <a:blip r:embed="rId3"/>
          <a:srcRect/>
          <a:stretch>
            <a:fillRect/>
          </a:stretch>
        </p:blipFill>
        <p:spPr bwMode="auto">
          <a:xfrm>
            <a:off x="3292770" y="2438400"/>
            <a:ext cx="5598775" cy="1214549"/>
          </a:xfrm>
          <a:prstGeom prst="rect">
            <a:avLst/>
          </a:prstGeom>
          <a:noFill/>
          <a:ln w="9525">
            <a:noFill/>
            <a:miter lim="800000"/>
            <a:headEnd/>
            <a:tailEnd/>
          </a:ln>
        </p:spPr>
      </p:pic>
      <p:sp>
        <p:nvSpPr>
          <p:cNvPr id="2" name="TextBox 1"/>
          <p:cNvSpPr txBox="1"/>
          <p:nvPr/>
        </p:nvSpPr>
        <p:spPr>
          <a:xfrm>
            <a:off x="76200" y="4495800"/>
            <a:ext cx="9067800" cy="1077218"/>
          </a:xfrm>
          <a:prstGeom prst="rect">
            <a:avLst/>
          </a:prstGeom>
          <a:noFill/>
        </p:spPr>
        <p:txBody>
          <a:bodyPr wrap="square" rtlCol="0">
            <a:spAutoFit/>
          </a:bodyPr>
          <a:lstStyle/>
          <a:p>
            <a:r>
              <a:rPr lang="en-US" sz="3200" dirty="0" smtClean="0"/>
              <a:t>Social Science Genetics Association Consortium:</a:t>
            </a:r>
          </a:p>
          <a:p>
            <a:r>
              <a:rPr lang="en-US" sz="3200" dirty="0" smtClean="0"/>
              <a:t>Dan Benjamin, David </a:t>
            </a:r>
            <a:r>
              <a:rPr lang="en-US" sz="3200" dirty="0" err="1" smtClean="0"/>
              <a:t>Cesarini</a:t>
            </a:r>
            <a:r>
              <a:rPr lang="en-US" sz="3200" dirty="0" smtClean="0"/>
              <a:t>, Philipp </a:t>
            </a:r>
            <a:r>
              <a:rPr lang="en-US" sz="3200" dirty="0" err="1" smtClean="0"/>
              <a:t>Koellinger</a:t>
            </a:r>
            <a:endParaRPr lang="en-US" sz="3200" dirty="0"/>
          </a:p>
        </p:txBody>
      </p:sp>
    </p:spTree>
    <p:extLst>
      <p:ext uri="{BB962C8B-B14F-4D97-AF65-F5344CB8AC3E}">
        <p14:creationId xmlns:p14="http://schemas.microsoft.com/office/powerpoint/2010/main" val="139048224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29" y="1897530"/>
            <a:ext cx="9251021" cy="3107765"/>
          </a:xfrm>
          <a:prstGeom prst="rect">
            <a:avLst/>
          </a:prstGeom>
        </p:spPr>
      </p:pic>
    </p:spTree>
    <p:extLst>
      <p:ext uri="{BB962C8B-B14F-4D97-AF65-F5344CB8AC3E}">
        <p14:creationId xmlns:p14="http://schemas.microsoft.com/office/powerpoint/2010/main" val="214173991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2-07 at 11.00.28 PM.png"/>
          <p:cNvPicPr>
            <a:picLocks noGrp="1" noChangeAspect="1"/>
          </p:cNvPicPr>
          <p:nvPr>
            <p:ph idx="1"/>
          </p:nvPr>
        </p:nvPicPr>
        <p:blipFill>
          <a:blip r:embed="rId2">
            <a:extLst>
              <a:ext uri="{28A0092B-C50C-407E-A947-70E740481C1C}">
                <a14:useLocalDpi xmlns:a14="http://schemas.microsoft.com/office/drawing/2010/main" val="0"/>
              </a:ext>
            </a:extLst>
          </a:blip>
          <a:srcRect l="-11402" r="-11402"/>
          <a:stretch>
            <a:fillRect/>
          </a:stretch>
        </p:blipFill>
        <p:spPr>
          <a:xfrm>
            <a:off x="-657579" y="550333"/>
            <a:ext cx="10475149" cy="5545667"/>
          </a:xfrm>
        </p:spPr>
      </p:pic>
    </p:spTree>
    <p:extLst>
      <p:ext uri="{BB962C8B-B14F-4D97-AF65-F5344CB8AC3E}">
        <p14:creationId xmlns:p14="http://schemas.microsoft.com/office/powerpoint/2010/main" val="421487660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ffects_plot_panelA.jpg"/>
          <p:cNvPicPr>
            <a:picLocks noGrp="1" noChangeAspect="1"/>
          </p:cNvPicPr>
          <p:nvPr>
            <p:ph idx="1"/>
          </p:nvPr>
        </p:nvPicPr>
        <p:blipFill>
          <a:blip r:embed="rId2"/>
          <a:stretch>
            <a:fillRect/>
          </a:stretch>
        </p:blipFill>
        <p:spPr>
          <a:xfrm>
            <a:off x="97808" y="722153"/>
            <a:ext cx="9233848" cy="4616924"/>
          </a:xfrm>
        </p:spPr>
      </p:pic>
      <p:sp>
        <p:nvSpPr>
          <p:cNvPr id="2" name="TextBox 1"/>
          <p:cNvSpPr txBox="1"/>
          <p:nvPr/>
        </p:nvSpPr>
        <p:spPr>
          <a:xfrm>
            <a:off x="352778" y="5799668"/>
            <a:ext cx="8410222" cy="1200328"/>
          </a:xfrm>
          <a:prstGeom prst="rect">
            <a:avLst/>
          </a:prstGeom>
          <a:noFill/>
        </p:spPr>
        <p:txBody>
          <a:bodyPr wrap="square" rtlCol="0">
            <a:spAutoFit/>
          </a:bodyPr>
          <a:lstStyle/>
          <a:p>
            <a:pPr lvl="0"/>
            <a:r>
              <a:rPr lang="en-US" kern="0" dirty="0">
                <a:latin typeface="Optima" charset="0"/>
                <a:cs typeface="ＭＳ Ｐゴシック" pitchFamily="-106" charset="-128"/>
              </a:rPr>
              <a:t>Effect size </a:t>
            </a:r>
            <a:r>
              <a:rPr lang="en-US" i="1" kern="0" dirty="0">
                <a:latin typeface="Optima" charset="0"/>
                <a:cs typeface="ＭＳ Ｐゴシック" pitchFamily="-106" charset="-128"/>
              </a:rPr>
              <a:t>R</a:t>
            </a:r>
            <a:r>
              <a:rPr lang="en-US" kern="0" baseline="30000" dirty="0">
                <a:latin typeface="Optima" charset="0"/>
                <a:cs typeface="ＭＳ Ｐゴシック" pitchFamily="-106" charset="-128"/>
              </a:rPr>
              <a:t>2</a:t>
            </a:r>
            <a:r>
              <a:rPr lang="en-US" kern="0" dirty="0">
                <a:latin typeface="Optima" charset="0"/>
                <a:cs typeface="ＭＳ Ｐゴシック" pitchFamily="-106" charset="-128"/>
              </a:rPr>
              <a:t> ≈ 0.02% an </a:t>
            </a:r>
            <a:r>
              <a:rPr lang="en-US" i="1" kern="0" dirty="0">
                <a:latin typeface="Optima" charset="0"/>
                <a:cs typeface="ＭＳ Ｐゴシック" pitchFamily="-106" charset="-128"/>
              </a:rPr>
              <a:t>order of magnitude</a:t>
            </a:r>
            <a:r>
              <a:rPr lang="en-US" kern="0" dirty="0">
                <a:latin typeface="Optima" charset="0"/>
                <a:cs typeface="ＭＳ Ｐゴシック" pitchFamily="-106" charset="-128"/>
              </a:rPr>
              <a:t> smaller than for complex physical / medical </a:t>
            </a:r>
            <a:r>
              <a:rPr lang="en-US" kern="0" dirty="0" smtClean="0">
                <a:latin typeface="Optima" charset="0"/>
                <a:cs typeface="ＭＳ Ｐゴシック" pitchFamily="-106" charset="-128"/>
              </a:rPr>
              <a:t>traits.</a:t>
            </a:r>
            <a:endParaRPr lang="en-US" kern="0" dirty="0">
              <a:latin typeface="Optima" charset="0"/>
              <a:cs typeface="ＭＳ Ｐゴシック" pitchFamily="-106" charset="-128"/>
            </a:endParaRPr>
          </a:p>
          <a:p>
            <a:endParaRPr lang="en-US" dirty="0"/>
          </a:p>
        </p:txBody>
      </p:sp>
    </p:spTree>
    <p:extLst>
      <p:ext uri="{BB962C8B-B14F-4D97-AF65-F5344CB8AC3E}">
        <p14:creationId xmlns:p14="http://schemas.microsoft.com/office/powerpoint/2010/main" val="377271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30200" y="328612"/>
            <a:ext cx="8218488" cy="966788"/>
          </a:xfrm>
        </p:spPr>
        <p:txBody>
          <a:bodyPr/>
          <a:lstStyle/>
          <a:p>
            <a:pPr eaLnBrk="1" hangingPunct="1"/>
            <a:r>
              <a:rPr lang="en-US" sz="3600" dirty="0" smtClean="0">
                <a:effectLst/>
                <a:latin typeface="Optima" charset="0"/>
                <a:ea typeface="ＭＳ Ｐゴシック" pitchFamily="34" charset="-128"/>
              </a:rPr>
              <a:t>EA2.0: </a:t>
            </a:r>
            <a:r>
              <a:rPr lang="en-US" sz="3600" dirty="0" err="1" smtClean="0">
                <a:effectLst/>
                <a:latin typeface="Optima" charset="0"/>
                <a:ea typeface="ＭＳ Ｐゴシック" pitchFamily="34" charset="-128"/>
              </a:rPr>
              <a:t>Okbay</a:t>
            </a:r>
            <a:r>
              <a:rPr lang="en-US" sz="3600" dirty="0" smtClean="0">
                <a:effectLst/>
                <a:latin typeface="Optima" charset="0"/>
                <a:ea typeface="ＭＳ Ｐゴシック" pitchFamily="34" charset="-128"/>
              </a:rPr>
              <a:t> et al (</a:t>
            </a:r>
            <a:r>
              <a:rPr lang="en-US" sz="3600" i="1" dirty="0" smtClean="0">
                <a:effectLst/>
                <a:latin typeface="Optima" charset="0"/>
                <a:ea typeface="ＭＳ Ｐゴシック" pitchFamily="34" charset="-128"/>
              </a:rPr>
              <a:t>Nature 2016</a:t>
            </a:r>
            <a:r>
              <a:rPr lang="en-US" sz="3600" i="1" dirty="0" smtClean="0">
                <a:effectLst/>
                <a:latin typeface="Optima" charset="0"/>
                <a:ea typeface="ＭＳ Ｐゴシック" pitchFamily="34" charset="-128"/>
              </a:rPr>
              <a:t>)</a:t>
            </a:r>
            <a:br>
              <a:rPr lang="en-US" sz="3600" i="1" dirty="0" smtClean="0">
                <a:effectLst/>
                <a:latin typeface="Optima" charset="0"/>
                <a:ea typeface="ＭＳ Ｐゴシック" pitchFamily="34" charset="-128"/>
              </a:rPr>
            </a:br>
            <a:r>
              <a:rPr lang="en-US" sz="2800" i="1" dirty="0" smtClean="0">
                <a:effectLst/>
                <a:latin typeface="Optima" charset="0"/>
                <a:ea typeface="ＭＳ Ｐゴシック" pitchFamily="34" charset="-128"/>
              </a:rPr>
              <a:t>Social Science Genetics Association Consortium</a:t>
            </a:r>
            <a:endParaRPr lang="en-US" sz="2800" i="1"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1532270"/>
            <a:ext cx="8494713" cy="5782930"/>
          </a:xfrm>
        </p:spPr>
        <p:txBody>
          <a:bodyPr/>
          <a:lstStyle/>
          <a:p>
            <a:pPr eaLnBrk="1" hangingPunct="1"/>
            <a:r>
              <a:rPr lang="en-US" sz="2800" dirty="0" smtClean="0">
                <a:effectLst/>
                <a:latin typeface="Optima" charset="0"/>
                <a:ea typeface="ＭＳ Ｐゴシック" pitchFamily="34" charset="-128"/>
              </a:rPr>
              <a:t>63 </a:t>
            </a:r>
            <a:r>
              <a:rPr lang="en-US" sz="2800" dirty="0">
                <a:effectLst/>
                <a:latin typeface="Optima" charset="0"/>
                <a:ea typeface="ＭＳ Ｐゴシック" pitchFamily="34" charset="-128"/>
              </a:rPr>
              <a:t>datasets with sample size of </a:t>
            </a:r>
            <a:r>
              <a:rPr lang="en-US" sz="2800" i="1" dirty="0">
                <a:effectLst/>
                <a:latin typeface="Optima" charset="0"/>
                <a:ea typeface="ＭＳ Ｐゴシック" pitchFamily="34" charset="-128"/>
              </a:rPr>
              <a:t>N</a:t>
            </a:r>
            <a:r>
              <a:rPr lang="en-US" sz="2800" dirty="0">
                <a:effectLst/>
                <a:latin typeface="Optima" charset="0"/>
                <a:ea typeface="ＭＳ Ｐゴシック" pitchFamily="34" charset="-128"/>
              </a:rPr>
              <a:t> = </a:t>
            </a:r>
            <a:r>
              <a:rPr lang="en-US" sz="2800" dirty="0" smtClean="0">
                <a:effectLst/>
                <a:latin typeface="Optima" charset="0"/>
                <a:ea typeface="ＭＳ Ｐゴシック" pitchFamily="34" charset="-128"/>
              </a:rPr>
              <a:t>293,723.</a:t>
            </a:r>
          </a:p>
          <a:p>
            <a:pPr eaLnBrk="1" hangingPunct="1"/>
            <a:r>
              <a:rPr lang="en-US" sz="2800" dirty="0">
                <a:effectLst/>
                <a:latin typeface="Optima" charset="0"/>
                <a:ea typeface="ＭＳ Ｐゴシック" pitchFamily="34" charset="-128"/>
              </a:rPr>
              <a:t>Similar analysis plan as EA1.0, </a:t>
            </a:r>
            <a:r>
              <a:rPr lang="en-US" sz="2800" dirty="0" smtClean="0">
                <a:effectLst/>
                <a:latin typeface="Optima" charset="0"/>
                <a:ea typeface="ＭＳ Ｐゴシック" pitchFamily="34" charset="-128"/>
              </a:rPr>
              <a:t>except:</a:t>
            </a:r>
          </a:p>
          <a:p>
            <a:pPr lvl="1" eaLnBrk="1" hangingPunct="1"/>
            <a:r>
              <a:rPr lang="en-US" sz="2400" dirty="0" smtClean="0">
                <a:effectLst/>
                <a:latin typeface="Optima" charset="0"/>
                <a:ea typeface="ＭＳ Ｐゴシック" pitchFamily="34" charset="-128"/>
              </a:rPr>
              <a:t>Newer </a:t>
            </a:r>
            <a:r>
              <a:rPr lang="en-US" sz="2400" dirty="0">
                <a:effectLst/>
                <a:latin typeface="Optima" charset="0"/>
                <a:ea typeface="ＭＳ Ｐゴシック" pitchFamily="34" charset="-128"/>
              </a:rPr>
              <a:t>reference panel (</a:t>
            </a:r>
            <a:r>
              <a:rPr lang="en-US" sz="2400" dirty="0" smtClean="0">
                <a:effectLst/>
                <a:latin typeface="Optima" charset="0"/>
                <a:ea typeface="ＭＳ Ｐゴシック" pitchFamily="34" charset="-128"/>
              </a:rPr>
              <a:t>1000G instead of HapMap2).</a:t>
            </a:r>
          </a:p>
          <a:p>
            <a:pPr lvl="1" eaLnBrk="1" hangingPunct="1"/>
            <a:r>
              <a:rPr lang="en-US" sz="2400" dirty="0" smtClean="0">
                <a:effectLst/>
                <a:latin typeface="Optima" charset="0"/>
                <a:ea typeface="ＭＳ Ｐゴシック" pitchFamily="34" charset="-128"/>
              </a:rPr>
              <a:t>Controlled for 10 </a:t>
            </a:r>
            <a:r>
              <a:rPr lang="en-US" sz="2400" dirty="0">
                <a:effectLst/>
                <a:latin typeface="Optima" charset="0"/>
                <a:ea typeface="ＭＳ Ｐゴシック" pitchFamily="34" charset="-128"/>
              </a:rPr>
              <a:t>PCs (rather than 4)</a:t>
            </a:r>
            <a:r>
              <a:rPr lang="en-US" sz="2400" dirty="0" smtClean="0">
                <a:effectLst/>
                <a:latin typeface="Optima" charset="0"/>
                <a:ea typeface="ＭＳ Ｐゴシック" pitchFamily="34" charset="-128"/>
              </a:rPr>
              <a:t>.</a:t>
            </a:r>
          </a:p>
          <a:p>
            <a:pPr lvl="1" eaLnBrk="1" hangingPunct="1"/>
            <a:r>
              <a:rPr lang="en-US" sz="2400" dirty="0" smtClean="0">
                <a:effectLst/>
                <a:latin typeface="Optima" charset="0"/>
                <a:ea typeface="ＭＳ Ｐゴシック" pitchFamily="34" charset="-128"/>
              </a:rPr>
              <a:t>No replication phase (as in recent very large GWAS: Wood et al., 2014; </a:t>
            </a:r>
            <a:r>
              <a:rPr lang="en-US" sz="2400" dirty="0" err="1" smtClean="0">
                <a:effectLst/>
                <a:latin typeface="Optima" charset="0"/>
                <a:ea typeface="ＭＳ Ｐゴシック" pitchFamily="34" charset="-128"/>
              </a:rPr>
              <a:t>Ripke</a:t>
            </a:r>
            <a:r>
              <a:rPr lang="en-US" sz="2400" dirty="0" smtClean="0">
                <a:effectLst/>
                <a:latin typeface="Optima" charset="0"/>
                <a:ea typeface="ＭＳ Ｐゴシック" pitchFamily="34" charset="-128"/>
              </a:rPr>
              <a:t> et al., 2014; Locke et al., 2015).</a:t>
            </a:r>
          </a:p>
          <a:p>
            <a:pPr lvl="1" eaLnBrk="1" hangingPunct="1"/>
            <a:r>
              <a:rPr lang="en-US" sz="2400" dirty="0" smtClean="0">
                <a:effectLst/>
                <a:latin typeface="Optima" charset="0"/>
                <a:ea typeface="ＭＳ Ｐゴシック" pitchFamily="34" charset="-128"/>
              </a:rPr>
              <a:t>Focus </a:t>
            </a:r>
            <a:r>
              <a:rPr lang="en-US" sz="2400" dirty="0">
                <a:effectLst/>
                <a:latin typeface="Optima" charset="0"/>
                <a:ea typeface="ＭＳ Ｐゴシック" pitchFamily="34" charset="-128"/>
              </a:rPr>
              <a:t>on years of </a:t>
            </a:r>
            <a:r>
              <a:rPr lang="en-US" sz="2400" dirty="0" smtClean="0">
                <a:effectLst/>
                <a:latin typeface="Optima" charset="0"/>
                <a:ea typeface="ＭＳ Ｐゴシック" pitchFamily="34" charset="-128"/>
              </a:rPr>
              <a:t>schooling.</a:t>
            </a:r>
          </a:p>
          <a:p>
            <a:pPr eaLnBrk="1" hangingPunct="1"/>
            <a:r>
              <a:rPr lang="en-US" sz="2800" dirty="0" smtClean="0">
                <a:effectLst/>
                <a:latin typeface="Optima" charset="0"/>
                <a:ea typeface="ＭＳ Ｐゴシック" pitchFamily="34" charset="-128"/>
              </a:rPr>
              <a:t>Found 74 approximately uncorrelated genome-wide significant SNPs.</a:t>
            </a:r>
          </a:p>
          <a:p>
            <a:pPr marL="457200" lvl="1" indent="0" eaLnBrk="1" hangingPunct="1">
              <a:buNone/>
            </a:pPr>
            <a:endParaRPr lang="en-US" sz="1800" dirty="0" smtClean="0">
              <a:effectLst/>
              <a:latin typeface="Optima" charset="0"/>
              <a:ea typeface="ＭＳ Ｐゴシック" pitchFamily="34" charset="-128"/>
            </a:endParaRPr>
          </a:p>
        </p:txBody>
      </p:sp>
    </p:spTree>
    <p:extLst>
      <p:ext uri="{BB962C8B-B14F-4D97-AF65-F5344CB8AC3E}">
        <p14:creationId xmlns:p14="http://schemas.microsoft.com/office/powerpoint/2010/main" val="40816435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hattan_plot_EA2_EduYears_Pool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13008268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A more interesting example</a:t>
            </a:r>
          </a:p>
        </p:txBody>
      </p:sp>
      <p:sp>
        <p:nvSpPr>
          <p:cNvPr id="23555"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Abstract </a:t>
            </a:r>
          </a:p>
          <a:p>
            <a:pPr algn="ctr"/>
            <a:r>
              <a:rPr lang="en-US">
                <a:latin typeface="Arial" charset="0"/>
              </a:rPr>
              <a:t>goal:</a:t>
            </a:r>
          </a:p>
          <a:p>
            <a:pPr algn="ctr"/>
            <a:r>
              <a:rPr lang="en-US">
                <a:latin typeface="Arial" charset="0"/>
              </a:rPr>
              <a:t>diet</a:t>
            </a:r>
          </a:p>
        </p:txBody>
      </p:sp>
      <p:sp>
        <p:nvSpPr>
          <p:cNvPr id="23556"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Visceral</a:t>
            </a:r>
          </a:p>
          <a:p>
            <a:pPr algn="ctr"/>
            <a:r>
              <a:rPr lang="en-US">
                <a:latin typeface="Arial" charset="0"/>
              </a:rPr>
              <a:t>reward:</a:t>
            </a:r>
          </a:p>
          <a:p>
            <a:pPr algn="ctr"/>
            <a:r>
              <a:rPr lang="en-US">
                <a:latin typeface="Arial" charset="0"/>
              </a:rPr>
              <a:t>pleasure</a:t>
            </a:r>
          </a:p>
        </p:txBody>
      </p:sp>
      <p:sp>
        <p:nvSpPr>
          <p:cNvPr id="23557" name="Line 5"/>
          <p:cNvSpPr>
            <a:spLocks noChangeShapeType="1"/>
          </p:cNvSpPr>
          <p:nvPr/>
        </p:nvSpPr>
        <p:spPr bwMode="auto">
          <a:xfrm>
            <a:off x="2743200" y="3581400"/>
            <a:ext cx="685800" cy="0"/>
          </a:xfrm>
          <a:prstGeom prst="line">
            <a:avLst/>
          </a:prstGeom>
          <a:noFill/>
          <a:ln w="63500">
            <a:solidFill>
              <a:schemeClr val="tx1"/>
            </a:solidFill>
            <a:round/>
            <a:headEnd/>
            <a:tailEnd type="triangle" w="med" len="med"/>
          </a:ln>
        </p:spPr>
        <p:txBody>
          <a:bodyPr/>
          <a:lstStyle/>
          <a:p>
            <a:endParaRPr lang="en-US"/>
          </a:p>
        </p:txBody>
      </p:sp>
      <p:sp>
        <p:nvSpPr>
          <p:cNvPr id="23558" name="Line 6"/>
          <p:cNvSpPr>
            <a:spLocks noChangeShapeType="1"/>
          </p:cNvSpPr>
          <p:nvPr/>
        </p:nvSpPr>
        <p:spPr bwMode="auto">
          <a:xfrm flipH="1">
            <a:off x="5334000" y="3581400"/>
            <a:ext cx="914400" cy="0"/>
          </a:xfrm>
          <a:prstGeom prst="line">
            <a:avLst/>
          </a:prstGeom>
          <a:noFill/>
          <a:ln w="63500">
            <a:solidFill>
              <a:schemeClr val="tx1"/>
            </a:solidFill>
            <a:round/>
            <a:headEnd/>
            <a:tailEnd type="triangle" w="med" len="med"/>
          </a:ln>
        </p:spPr>
        <p:txBody>
          <a:bodyPr/>
          <a:lstStyle/>
          <a:p>
            <a:endParaRPr lang="en-US"/>
          </a:p>
        </p:txBody>
      </p:sp>
      <p:sp>
        <p:nvSpPr>
          <p:cNvPr id="23559"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3560"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3561"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
        <p:nvSpPr>
          <p:cNvPr id="435210" name="Text Box 10"/>
          <p:cNvSpPr txBox="1">
            <a:spLocks noChangeArrowheads="1"/>
          </p:cNvSpPr>
          <p:nvPr/>
        </p:nvSpPr>
        <p:spPr bwMode="auto">
          <a:xfrm>
            <a:off x="838200" y="1676400"/>
            <a:ext cx="7391400" cy="457200"/>
          </a:xfrm>
          <a:prstGeom prst="rect">
            <a:avLst/>
          </a:prstGeom>
          <a:noFill/>
          <a:ln w="9525">
            <a:noFill/>
            <a:miter lim="800000"/>
            <a:headEnd/>
            <a:tailEnd/>
          </a:ln>
        </p:spPr>
        <p:txBody>
          <a:bodyPr>
            <a:spAutoFit/>
          </a:bodyPr>
          <a:lstStyle/>
          <a:p>
            <a:pPr algn="ctr"/>
            <a:r>
              <a:rPr lang="en-US">
                <a:latin typeface="Arial" charset="0"/>
              </a:rPr>
              <a:t>Would you like a piece of chocolate?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39059" y="224118"/>
            <a:ext cx="8770470" cy="6514353"/>
          </a:xfrm>
          <a:prstGeom prst="rect">
            <a:avLst/>
          </a:prstGeom>
        </p:spPr>
      </p:pic>
    </p:spTree>
    <p:extLst>
      <p:ext uri="{BB962C8B-B14F-4D97-AF65-F5344CB8AC3E}">
        <p14:creationId xmlns:p14="http://schemas.microsoft.com/office/powerpoint/2010/main" val="214346456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op100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9144000" cy="6650182"/>
          </a:xfrm>
          <a:prstGeom prst="rect">
            <a:avLst/>
          </a:prstGeom>
        </p:spPr>
      </p:pic>
    </p:spTree>
    <p:extLst>
      <p:ext uri="{BB962C8B-B14F-4D97-AF65-F5344CB8AC3E}">
        <p14:creationId xmlns:p14="http://schemas.microsoft.com/office/powerpoint/2010/main" val="409155482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49412" y="791884"/>
            <a:ext cx="8815293" cy="5438587"/>
          </a:xfrm>
          <a:prstGeom prst="rect">
            <a:avLst/>
          </a:prstGeom>
        </p:spPr>
      </p:pic>
    </p:spTree>
    <p:extLst>
      <p:ext uri="{BB962C8B-B14F-4D97-AF65-F5344CB8AC3E}">
        <p14:creationId xmlns:p14="http://schemas.microsoft.com/office/powerpoint/2010/main" val="153034386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473075" y="93102"/>
            <a:ext cx="8218488" cy="1084520"/>
          </a:xfrm>
        </p:spPr>
        <p:txBody>
          <a:bodyPr/>
          <a:lstStyle/>
          <a:p>
            <a:pPr eaLnBrk="1" hangingPunct="1"/>
            <a:r>
              <a:rPr lang="en-US" dirty="0" smtClean="0">
                <a:effectLst/>
                <a:latin typeface="Optima" charset="0"/>
                <a:ea typeface="ＭＳ Ｐゴシック" pitchFamily="34" charset="-128"/>
              </a:rPr>
              <a:t>Polygenic Scores</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1359646"/>
            <a:ext cx="8461022" cy="5243173"/>
          </a:xfrm>
        </p:spPr>
        <p:txBody>
          <a:bodyPr/>
          <a:lstStyle/>
          <a:p>
            <a:pPr eaLnBrk="1" hangingPunct="1">
              <a:defRPr/>
            </a:pPr>
            <a:r>
              <a:rPr lang="en-US" sz="2800" dirty="0">
                <a:effectLst/>
                <a:latin typeface="Optima" charset="0"/>
                <a:ea typeface="ＭＳ Ｐゴシック" pitchFamily="34" charset="-128"/>
              </a:rPr>
              <a:t>Some uses of genetic data only require </a:t>
            </a:r>
            <a:r>
              <a:rPr lang="en-US" sz="2800" dirty="0" smtClean="0">
                <a:effectLst/>
                <a:latin typeface="Optima" charset="0"/>
                <a:ea typeface="ＭＳ Ｐゴシック" pitchFamily="34" charset="-128"/>
              </a:rPr>
              <a:t>prediction.</a:t>
            </a:r>
          </a:p>
          <a:p>
            <a:pPr eaLnBrk="1" hangingPunct="1">
              <a:defRPr/>
            </a:pPr>
            <a:r>
              <a:rPr lang="en-US" sz="2800" dirty="0" smtClean="0">
                <a:effectLst/>
                <a:latin typeface="Optima" charset="0"/>
                <a:ea typeface="ＭＳ Ｐゴシック" pitchFamily="34" charset="-128"/>
              </a:rPr>
              <a:t>Cumulative predictive power of all SNPs (including non-significant SNPs) could be substantial.</a:t>
            </a:r>
          </a:p>
          <a:p>
            <a:pPr eaLnBrk="1" hangingPunct="1">
              <a:defRPr/>
            </a:pPr>
            <a:r>
              <a:rPr lang="en-US" sz="2800" dirty="0" smtClean="0">
                <a:effectLst/>
                <a:latin typeface="Optima" charset="0"/>
                <a:ea typeface="ＭＳ Ｐゴシック" pitchFamily="34" charset="-128"/>
              </a:rPr>
              <a:t>If true model were known, </a:t>
            </a:r>
            <a:r>
              <a:rPr lang="en-US" sz="2800" i="1" dirty="0">
                <a:effectLst/>
                <a:latin typeface="Optima" charset="0"/>
                <a:ea typeface="ＭＳ Ｐゴシック" pitchFamily="34" charset="-128"/>
              </a:rPr>
              <a:t>R</a:t>
            </a:r>
            <a:r>
              <a:rPr lang="en-US" sz="2800" baseline="30000" dirty="0">
                <a:effectLst/>
                <a:latin typeface="Optima" charset="0"/>
                <a:ea typeface="ＭＳ Ｐゴシック" pitchFamily="34" charset="-128"/>
              </a:rPr>
              <a:t>2</a:t>
            </a:r>
            <a:r>
              <a:rPr lang="en-US" sz="2800" dirty="0">
                <a:effectLst/>
                <a:latin typeface="Optima" charset="0"/>
                <a:ea typeface="ＭＳ Ｐゴシック" pitchFamily="34" charset="-128"/>
              </a:rPr>
              <a:t> would </a:t>
            </a:r>
            <a:r>
              <a:rPr lang="en-US" sz="2800" dirty="0" smtClean="0">
                <a:effectLst/>
                <a:latin typeface="Optima" charset="0"/>
                <a:ea typeface="ＭＳ Ｐゴシック" pitchFamily="34" charset="-128"/>
              </a:rPr>
              <a:t>equal heritability.</a:t>
            </a:r>
          </a:p>
          <a:p>
            <a:pPr eaLnBrk="1" hangingPunct="1">
              <a:defRPr/>
            </a:pPr>
            <a:r>
              <a:rPr lang="en-US" sz="2800" dirty="0">
                <a:effectLst/>
                <a:latin typeface="Optima" charset="0"/>
                <a:ea typeface="ＭＳ Ｐゴシック" pitchFamily="34" charset="-128"/>
              </a:rPr>
              <a:t>If </a:t>
            </a:r>
            <a:r>
              <a:rPr lang="en-US" sz="2800" dirty="0" smtClean="0">
                <a:effectLst/>
                <a:latin typeface="Optima" charset="0"/>
                <a:ea typeface="ＭＳ Ｐゴシック" pitchFamily="34" charset="-128"/>
              </a:rPr>
              <a:t>linear-model </a:t>
            </a:r>
            <a:r>
              <a:rPr lang="en-US" sz="2800" dirty="0">
                <a:effectLst/>
                <a:latin typeface="Optima" charset="0"/>
                <a:ea typeface="ＭＳ Ｐゴシック" pitchFamily="34" charset="-128"/>
              </a:rPr>
              <a:t>coefficients </a:t>
            </a:r>
            <a:r>
              <a:rPr lang="en-US" sz="2800" dirty="0" smtClean="0">
                <a:effectLst/>
                <a:latin typeface="Optima" charset="0"/>
                <a:ea typeface="ＭＳ Ｐゴシック" pitchFamily="34" charset="-128"/>
              </a:rPr>
              <a:t>for SNPs were known, </a:t>
            </a:r>
            <a:r>
              <a:rPr lang="en-US" sz="2800" i="1" dirty="0" smtClean="0">
                <a:effectLst/>
                <a:latin typeface="Optima" charset="0"/>
                <a:ea typeface="ＭＳ Ｐゴシック" pitchFamily="34" charset="-128"/>
              </a:rPr>
              <a:t>R</a:t>
            </a:r>
            <a:r>
              <a:rPr lang="en-US" sz="2800" baseline="30000" dirty="0" smtClean="0">
                <a:effectLst/>
                <a:latin typeface="Optima" charset="0"/>
                <a:ea typeface="ＭＳ Ｐゴシック" pitchFamily="34" charset="-128"/>
              </a:rPr>
              <a:t>2</a:t>
            </a:r>
            <a:r>
              <a:rPr lang="en-US" sz="2800" dirty="0" smtClean="0">
                <a:effectLst/>
                <a:latin typeface="Optima" charset="0"/>
                <a:ea typeface="ＭＳ Ｐゴシック" pitchFamily="34" charset="-128"/>
              </a:rPr>
              <a:t> would equal “SNP heritability.”</a:t>
            </a:r>
          </a:p>
          <a:p>
            <a:pPr lvl="1" eaLnBrk="1" hangingPunct="1">
              <a:defRPr/>
            </a:pPr>
            <a:r>
              <a:rPr lang="en-US" sz="2400" dirty="0" smtClean="0">
                <a:effectLst/>
                <a:latin typeface="Optima" charset="0"/>
                <a:ea typeface="ＭＳ Ｐゴシック" pitchFamily="34" charset="-128"/>
              </a:rPr>
              <a:t>Can be estimated.  </a:t>
            </a:r>
            <a:r>
              <a:rPr lang="en-US" sz="2000" dirty="0" smtClean="0">
                <a:effectLst/>
                <a:latin typeface="Optima" charset="0"/>
                <a:ea typeface="ＭＳ Ｐゴシック" pitchFamily="34" charset="-128"/>
              </a:rPr>
              <a:t>(Yang et al., 2012)</a:t>
            </a:r>
          </a:p>
          <a:p>
            <a:pPr lvl="1" eaLnBrk="1" hangingPunct="1">
              <a:defRPr/>
            </a:pPr>
            <a:r>
              <a:rPr lang="en-US" sz="2400" dirty="0" smtClean="0">
                <a:effectLst/>
                <a:latin typeface="Optima" charset="0"/>
                <a:ea typeface="ＭＳ Ｐゴシック" pitchFamily="34" charset="-128"/>
              </a:rPr>
              <a:t>For educational attainment:  ~0.20.</a:t>
            </a:r>
          </a:p>
          <a:p>
            <a:pPr marL="457200" indent="-457200" eaLnBrk="1" hangingPunct="1">
              <a:buFontTx/>
              <a:buNone/>
              <a:defRPr/>
            </a:pPr>
            <a:endParaRPr lang="en-US" sz="2400" dirty="0" smtClean="0">
              <a:effectLst/>
              <a:latin typeface="Optima" charset="0"/>
              <a:ea typeface="ＭＳ Ｐゴシック" pitchFamily="34" charset="-128"/>
            </a:endParaRPr>
          </a:p>
        </p:txBody>
      </p:sp>
      <p:sp>
        <p:nvSpPr>
          <p:cNvPr id="563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14118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473075" y="-71249"/>
            <a:ext cx="8218488" cy="1084520"/>
          </a:xfrm>
        </p:spPr>
        <p:txBody>
          <a:bodyPr/>
          <a:lstStyle/>
          <a:p>
            <a:pPr eaLnBrk="1" hangingPunct="1"/>
            <a:r>
              <a:rPr lang="en-US" dirty="0" smtClean="0">
                <a:effectLst/>
                <a:latin typeface="Optima" charset="0"/>
                <a:ea typeface="ＭＳ Ｐゴシック" pitchFamily="34" charset="-128"/>
              </a:rPr>
              <a:t>Polygenic Scores</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938152"/>
            <a:ext cx="8461022" cy="5664668"/>
          </a:xfrm>
        </p:spPr>
        <p:txBody>
          <a:bodyPr/>
          <a:lstStyle/>
          <a:p>
            <a:pPr eaLnBrk="1" hangingPunct="1">
              <a:defRPr/>
            </a:pPr>
            <a:r>
              <a:rPr lang="en-US" sz="2800" dirty="0">
                <a:effectLst/>
                <a:latin typeface="Optima" charset="0"/>
                <a:ea typeface="ＭＳ Ｐゴシック" pitchFamily="34" charset="-128"/>
              </a:rPr>
              <a:t>F</a:t>
            </a:r>
            <a:r>
              <a:rPr lang="en-US" sz="2800" dirty="0" smtClean="0">
                <a:effectLst/>
                <a:latin typeface="Optima" charset="0"/>
                <a:ea typeface="ＭＳ Ｐゴシック" pitchFamily="34" charset="-128"/>
              </a:rPr>
              <a:t>rom GWAS estimates, can construct “polygenic score”: </a:t>
            </a:r>
          </a:p>
          <a:p>
            <a:pPr eaLnBrk="1" hangingPunct="1">
              <a:buNone/>
              <a:defRPr/>
            </a:pPr>
            <a:endParaRPr lang="en-US" sz="2800" dirty="0" smtClean="0">
              <a:effectLst/>
              <a:latin typeface="Optima" charset="0"/>
              <a:ea typeface="ＭＳ Ｐゴシック" pitchFamily="34" charset="-128"/>
            </a:endParaRPr>
          </a:p>
          <a:p>
            <a:pPr eaLnBrk="1" hangingPunct="1">
              <a:defRPr/>
            </a:pPr>
            <a:endParaRPr lang="en-US" sz="2800" dirty="0" smtClean="0">
              <a:effectLst/>
              <a:latin typeface="Optima" charset="0"/>
              <a:ea typeface="ＭＳ Ｐゴシック" pitchFamily="34" charset="-128"/>
            </a:endParaRPr>
          </a:p>
          <a:p>
            <a:pPr eaLnBrk="1" hangingPunct="1">
              <a:defRPr/>
            </a:pPr>
            <a:r>
              <a:rPr lang="en-US" sz="2800" dirty="0" smtClean="0">
                <a:effectLst/>
                <a:latin typeface="Optima" charset="0"/>
                <a:ea typeface="ＭＳ Ｐゴシック" pitchFamily="34" charset="-128"/>
              </a:rPr>
              <a:t>(Typically use coefficients from regression that controls for correlated SNPs.)</a:t>
            </a:r>
          </a:p>
          <a:p>
            <a:pPr eaLnBrk="1" hangingPunct="1">
              <a:defRPr/>
            </a:pPr>
            <a:r>
              <a:rPr lang="en-US" sz="2800" dirty="0" smtClean="0">
                <a:effectLst/>
                <a:latin typeface="Optima" charset="0"/>
                <a:ea typeface="ＭＳ Ｐゴシック" pitchFamily="34" charset="-128"/>
              </a:rPr>
              <a:t>As </a:t>
            </a:r>
            <a:r>
              <a:rPr lang="en-US" sz="2800" i="1" dirty="0" smtClean="0">
                <a:effectLst/>
                <a:latin typeface="Optima"/>
                <a:ea typeface="ＭＳ Ｐゴシック" pitchFamily="34" charset="-128"/>
                <a:cs typeface="Optima"/>
              </a:rPr>
              <a:t>N</a:t>
            </a:r>
            <a:r>
              <a:rPr lang="en-US" sz="2800" dirty="0" smtClean="0">
                <a:effectLst/>
                <a:latin typeface="Optima"/>
                <a:ea typeface="ＭＳ Ｐゴシック" pitchFamily="34" charset="-128"/>
                <a:cs typeface="Optima"/>
              </a:rPr>
              <a:t> </a:t>
            </a:r>
            <a:r>
              <a:rPr lang="en-US" sz="2800" dirty="0">
                <a:effectLst/>
                <a:latin typeface="Optima" charset="0"/>
                <a:ea typeface="ＭＳ Ｐゴシック" pitchFamily="34" charset="-128"/>
              </a:rPr>
              <a:t>→</a:t>
            </a:r>
            <a:r>
              <a:rPr lang="en-US" sz="2800" dirty="0" smtClean="0">
                <a:effectLst/>
                <a:latin typeface="Optima"/>
                <a:cs typeface="Optima"/>
                <a:sym typeface="Wingdings"/>
              </a:rPr>
              <a:t> </a:t>
            </a:r>
            <a:r>
              <a:rPr lang="en-US" sz="2800" dirty="0" smtClean="0">
                <a:effectLst/>
                <a:latin typeface="Optima"/>
                <a:cs typeface="Optima"/>
              </a:rPr>
              <a:t>∞, </a:t>
            </a:r>
            <a:r>
              <a:rPr lang="en-US" sz="2800" dirty="0" smtClean="0">
                <a:effectLst/>
                <a:latin typeface="Optima"/>
                <a:ea typeface="ＭＳ Ｐゴシック" pitchFamily="34" charset="-128"/>
                <a:cs typeface="Optima"/>
              </a:rPr>
              <a:t>    better estimates</a:t>
            </a:r>
            <a:r>
              <a:rPr lang="en-US" sz="2800" dirty="0">
                <a:effectLst/>
                <a:latin typeface="Optima" charset="0"/>
                <a:ea typeface="ＭＳ Ｐゴシック" pitchFamily="34" charset="-128"/>
              </a:rPr>
              <a:t> </a:t>
            </a:r>
            <a:r>
              <a:rPr lang="el-GR" sz="2800" i="1" dirty="0" smtClean="0">
                <a:effectLst/>
                <a:latin typeface="Arial"/>
                <a:ea typeface="ＭＳ Ｐゴシック" pitchFamily="34" charset="-128"/>
                <a:cs typeface="Arial"/>
              </a:rPr>
              <a:t>β</a:t>
            </a:r>
            <a:r>
              <a:rPr lang="en-US" sz="2800" i="1" baseline="-25000" dirty="0" smtClean="0">
                <a:effectLst/>
                <a:latin typeface="Optima" charset="0"/>
                <a:ea typeface="ＭＳ Ｐゴシック" pitchFamily="34" charset="-128"/>
              </a:rPr>
              <a:t>j</a:t>
            </a:r>
            <a:r>
              <a:rPr lang="en-US" sz="2800" dirty="0" smtClean="0">
                <a:effectLst/>
                <a:latin typeface="Optima"/>
                <a:ea typeface="ＭＳ Ｐゴシック" pitchFamily="34" charset="-128"/>
                <a:cs typeface="Optima"/>
              </a:rPr>
              <a:t>, and hence           </a:t>
            </a:r>
            <a:r>
              <a:rPr lang="en-US" sz="2800" i="1" dirty="0" smtClean="0">
                <a:effectLst/>
                <a:latin typeface="Optima"/>
                <a:ea typeface="ＭＳ Ｐゴシック" pitchFamily="34" charset="-128"/>
                <a:cs typeface="Optima"/>
              </a:rPr>
              <a:t>R</a:t>
            </a:r>
            <a:r>
              <a:rPr lang="en-US" sz="2800" baseline="30000" dirty="0" smtClean="0">
                <a:effectLst/>
                <a:latin typeface="Optima"/>
                <a:ea typeface="ＭＳ Ｐゴシック" pitchFamily="34" charset="-128"/>
                <a:cs typeface="Optima"/>
              </a:rPr>
              <a:t>2</a:t>
            </a:r>
            <a:r>
              <a:rPr lang="en-US" sz="2800" dirty="0" smtClean="0">
                <a:effectLst/>
                <a:latin typeface="Optima"/>
                <a:ea typeface="ＭＳ Ｐゴシック" pitchFamily="34" charset="-128"/>
                <a:cs typeface="Optima"/>
              </a:rPr>
              <a:t> </a:t>
            </a:r>
            <a:r>
              <a:rPr lang="en-US" sz="2800" dirty="0" smtClean="0">
                <a:effectLst/>
                <a:latin typeface="Optima" charset="0"/>
                <a:ea typeface="ＭＳ Ｐゴシック" pitchFamily="34" charset="-128"/>
              </a:rPr>
              <a:t>→ SNP heritability.</a:t>
            </a:r>
          </a:p>
          <a:p>
            <a:pPr eaLnBrk="1" hangingPunct="1">
              <a:defRPr/>
            </a:pPr>
            <a:endParaRPr lang="en-US" sz="2800" dirty="0" smtClean="0">
              <a:effectLst/>
              <a:latin typeface="Optima" charset="0"/>
              <a:ea typeface="ＭＳ Ｐゴシック" pitchFamily="34" charset="-128"/>
            </a:endParaRPr>
          </a:p>
          <a:p>
            <a:pPr eaLnBrk="1" hangingPunct="1">
              <a:defRPr/>
            </a:pPr>
            <a:r>
              <a:rPr lang="en-US" sz="2800" dirty="0" smtClean="0">
                <a:effectLst/>
                <a:latin typeface="Optima" charset="0"/>
                <a:ea typeface="ＭＳ Ｐゴシック" pitchFamily="34" charset="-128"/>
              </a:rPr>
              <a:t>EA1.0 (</a:t>
            </a:r>
            <a:r>
              <a:rPr lang="en-US" sz="2800" i="1" dirty="0" smtClean="0">
                <a:effectLst/>
                <a:latin typeface="Optima" charset="0"/>
                <a:ea typeface="ＭＳ Ｐゴシック" pitchFamily="34" charset="-128"/>
              </a:rPr>
              <a:t>N</a:t>
            </a:r>
            <a:r>
              <a:rPr lang="en-US" sz="2800" dirty="0" smtClean="0">
                <a:effectLst/>
                <a:latin typeface="Optima" charset="0"/>
                <a:ea typeface="ＭＳ Ｐゴシック" pitchFamily="34" charset="-128"/>
              </a:rPr>
              <a:t> ≈ 120,000): </a:t>
            </a:r>
            <a:r>
              <a:rPr lang="en-US" sz="2800" i="1" dirty="0" smtClean="0">
                <a:effectLst/>
                <a:latin typeface="Optima" charset="0"/>
                <a:ea typeface="ＭＳ Ｐゴシック" pitchFamily="34" charset="-128"/>
              </a:rPr>
              <a:t>R</a:t>
            </a:r>
            <a:r>
              <a:rPr lang="en-US" sz="2800" baseline="30000" dirty="0" smtClean="0">
                <a:effectLst/>
                <a:latin typeface="Optima" charset="0"/>
                <a:ea typeface="ＭＳ Ｐゴシック" pitchFamily="34" charset="-128"/>
              </a:rPr>
              <a:t>2</a:t>
            </a:r>
            <a:r>
              <a:rPr lang="en-US" sz="2800" dirty="0" smtClean="0">
                <a:effectLst/>
                <a:latin typeface="Optima" charset="0"/>
                <a:ea typeface="ＭＳ Ｐゴシック" pitchFamily="34" charset="-128"/>
              </a:rPr>
              <a:t> ≈ 2.5%.</a:t>
            </a:r>
          </a:p>
          <a:p>
            <a:pPr eaLnBrk="1" hangingPunct="1">
              <a:defRPr/>
            </a:pPr>
            <a:r>
              <a:rPr lang="en-US" sz="2800" dirty="0" smtClean="0">
                <a:effectLst/>
                <a:latin typeface="Optima" charset="0"/>
                <a:ea typeface="ＭＳ Ｐゴシック" pitchFamily="34" charset="-128"/>
              </a:rPr>
              <a:t>EA2.0 </a:t>
            </a:r>
            <a:r>
              <a:rPr lang="en-US" sz="2800" dirty="0">
                <a:effectLst/>
                <a:latin typeface="Optima" charset="0"/>
                <a:ea typeface="ＭＳ Ｐゴシック" pitchFamily="34" charset="-128"/>
              </a:rPr>
              <a:t>(</a:t>
            </a:r>
            <a:r>
              <a:rPr lang="en-US" sz="2800" i="1" dirty="0">
                <a:effectLst/>
                <a:latin typeface="Optima" charset="0"/>
                <a:ea typeface="ＭＳ Ｐゴシック" pitchFamily="34" charset="-128"/>
              </a:rPr>
              <a:t>N</a:t>
            </a:r>
            <a:r>
              <a:rPr lang="en-US" sz="2800" dirty="0">
                <a:effectLst/>
                <a:latin typeface="Optima" charset="0"/>
                <a:ea typeface="ＭＳ Ｐゴシック" pitchFamily="34" charset="-128"/>
              </a:rPr>
              <a:t> ≈ </a:t>
            </a:r>
            <a:r>
              <a:rPr lang="en-US" sz="2800" dirty="0" smtClean="0">
                <a:effectLst/>
                <a:latin typeface="Optima" charset="0"/>
                <a:ea typeface="ＭＳ Ｐゴシック" pitchFamily="34" charset="-128"/>
              </a:rPr>
              <a:t>300,000</a:t>
            </a:r>
            <a:r>
              <a:rPr lang="en-US" sz="2800" dirty="0">
                <a:effectLst/>
                <a:latin typeface="Optima" charset="0"/>
                <a:ea typeface="ＭＳ Ｐゴシック" pitchFamily="34" charset="-128"/>
              </a:rPr>
              <a:t>): </a:t>
            </a:r>
            <a:r>
              <a:rPr lang="en-US" sz="2800" i="1" dirty="0">
                <a:effectLst/>
                <a:latin typeface="Optima" charset="0"/>
                <a:ea typeface="ＭＳ Ｐゴシック" pitchFamily="34" charset="-128"/>
              </a:rPr>
              <a:t>R</a:t>
            </a:r>
            <a:r>
              <a:rPr lang="en-US" sz="2800" baseline="30000" dirty="0">
                <a:effectLst/>
                <a:latin typeface="Optima" charset="0"/>
                <a:ea typeface="ＭＳ Ｐゴシック" pitchFamily="34" charset="-128"/>
              </a:rPr>
              <a:t>2</a:t>
            </a:r>
            <a:r>
              <a:rPr lang="en-US" sz="2800" dirty="0">
                <a:effectLst/>
                <a:latin typeface="Optima" charset="0"/>
                <a:ea typeface="ＭＳ Ｐゴシック" pitchFamily="34" charset="-128"/>
              </a:rPr>
              <a:t> ≈ 4</a:t>
            </a:r>
            <a:r>
              <a:rPr lang="en-US" sz="2800" dirty="0" smtClean="0">
                <a:effectLst/>
                <a:latin typeface="Optima" charset="0"/>
                <a:ea typeface="ＭＳ Ｐゴシック" pitchFamily="34" charset="-128"/>
              </a:rPr>
              <a:t>%.</a:t>
            </a:r>
            <a:endParaRPr lang="en-US" sz="2200" dirty="0" smtClean="0">
              <a:effectLst/>
              <a:latin typeface="Optima" charset="0"/>
              <a:ea typeface="ＭＳ Ｐゴシック" pitchFamily="34" charset="-128"/>
            </a:endParaRPr>
          </a:p>
          <a:p>
            <a:pPr marL="457200" indent="-457200" eaLnBrk="1" hangingPunct="1">
              <a:buFontTx/>
              <a:buNone/>
              <a:defRPr/>
            </a:pPr>
            <a:endParaRPr lang="en-US" sz="2400" dirty="0" smtClean="0">
              <a:effectLst/>
              <a:latin typeface="Optima" charset="0"/>
              <a:ea typeface="ＭＳ Ｐゴシック" pitchFamily="34" charset="-128"/>
            </a:endParaRPr>
          </a:p>
        </p:txBody>
      </p:sp>
      <p:graphicFrame>
        <p:nvGraphicFramePr>
          <p:cNvPr id="2" name="Object 10"/>
          <p:cNvGraphicFramePr>
            <a:graphicFrameLocks noChangeAspect="1"/>
          </p:cNvGraphicFramePr>
          <p:nvPr>
            <p:extLst/>
          </p:nvPr>
        </p:nvGraphicFramePr>
        <p:xfrm>
          <a:off x="-2435225" y="1578828"/>
          <a:ext cx="13600113" cy="1625600"/>
        </p:xfrm>
        <a:graphic>
          <a:graphicData uri="http://schemas.openxmlformats.org/presentationml/2006/ole">
            <mc:AlternateContent xmlns:mc="http://schemas.openxmlformats.org/markup-compatibility/2006">
              <mc:Choice xmlns:v="urn:schemas-microsoft-com:vml" Requires="v">
                <p:oleObj spid="_x0000_s16436" name="Document" r:id="rId3" imgW="5942845" imgH="712593" progId="Word.Document.12">
                  <p:embed/>
                </p:oleObj>
              </mc:Choice>
              <mc:Fallback>
                <p:oleObj name="Document" r:id="rId3" imgW="5942845" imgH="712593"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1578828"/>
                        <a:ext cx="13600113" cy="162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63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632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2"/>
          <p:cNvGraphicFramePr>
            <a:graphicFrameLocks noChangeAspect="1"/>
          </p:cNvGraphicFramePr>
          <p:nvPr>
            <p:extLst/>
          </p:nvPr>
        </p:nvGraphicFramePr>
        <p:xfrm>
          <a:off x="-3448352" y="3884704"/>
          <a:ext cx="12261242" cy="1466320"/>
        </p:xfrm>
        <a:graphic>
          <a:graphicData uri="http://schemas.openxmlformats.org/presentationml/2006/ole">
            <mc:AlternateContent xmlns:mc="http://schemas.openxmlformats.org/markup-compatibility/2006">
              <mc:Choice xmlns:v="urn:schemas-microsoft-com:vml" Requires="v">
                <p:oleObj spid="_x0000_s16437" name="Document" r:id="rId5" imgW="5942845" imgH="715478" progId="Word.Document.12">
                  <p:embed/>
                </p:oleObj>
              </mc:Choice>
              <mc:Fallback>
                <p:oleObj name="Document" r:id="rId5" imgW="5942845" imgH="715478"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352" y="3884704"/>
                        <a:ext cx="12261242" cy="146632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848861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896471" y="119529"/>
            <a:ext cx="7126937" cy="6454589"/>
          </a:xfrm>
          <a:prstGeom prst="rect">
            <a:avLst/>
          </a:prstGeom>
          <a:noFill/>
          <a:ln>
            <a:noFill/>
          </a:ln>
        </p:spPr>
      </p:pic>
    </p:spTree>
    <p:extLst>
      <p:ext uri="{BB962C8B-B14F-4D97-AF65-F5344CB8AC3E}">
        <p14:creationId xmlns:p14="http://schemas.microsoft.com/office/powerpoint/2010/main" val="7404874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1"/>
          <p:cNvSpPr>
            <a:spLocks noGrp="1"/>
          </p:cNvSpPr>
          <p:nvPr>
            <p:ph type="title"/>
          </p:nvPr>
        </p:nvSpPr>
        <p:spPr>
          <a:xfrm>
            <a:off x="473075" y="169394"/>
            <a:ext cx="8218488" cy="966788"/>
          </a:xfrm>
        </p:spPr>
        <p:txBody>
          <a:bodyPr/>
          <a:lstStyle/>
          <a:p>
            <a:pPr eaLnBrk="1" hangingPunct="1"/>
            <a:r>
              <a:rPr lang="en-US" dirty="0" smtClean="0">
                <a:effectLst/>
                <a:latin typeface="Optima" charset="0"/>
                <a:ea typeface="ＭＳ Ｐゴシック" pitchFamily="34" charset="-128"/>
              </a:rPr>
              <a:t>SSGAC Ongoing Projects</a:t>
            </a:r>
            <a:endParaRPr lang="en-US" sz="3100" dirty="0" smtClean="0">
              <a:effectLst/>
              <a:latin typeface="Optima" charset="0"/>
              <a:ea typeface="ＭＳ Ｐゴシック" pitchFamily="34" charset="-128"/>
            </a:endParaRPr>
          </a:p>
        </p:txBody>
      </p:sp>
      <p:sp>
        <p:nvSpPr>
          <p:cNvPr id="6147" name="Content Placeholder 2"/>
          <p:cNvSpPr>
            <a:spLocks noGrp="1"/>
          </p:cNvSpPr>
          <p:nvPr>
            <p:ph idx="1"/>
          </p:nvPr>
        </p:nvSpPr>
        <p:spPr>
          <a:xfrm>
            <a:off x="330200" y="1553882"/>
            <a:ext cx="8494713" cy="5100918"/>
          </a:xfrm>
        </p:spPr>
        <p:txBody>
          <a:bodyPr/>
          <a:lstStyle/>
          <a:p>
            <a:pPr eaLnBrk="1" hangingPunct="1"/>
            <a:r>
              <a:rPr lang="en-US" sz="2800" dirty="0" smtClean="0">
                <a:effectLst/>
                <a:latin typeface="Optima" charset="0"/>
                <a:ea typeface="ＭＳ Ｐゴシック" pitchFamily="34" charset="-128"/>
              </a:rPr>
              <a:t>GWAS meta-analyses:</a:t>
            </a:r>
            <a:endParaRPr lang="en-US" sz="2800" dirty="0">
              <a:effectLst/>
              <a:latin typeface="Optima" charset="0"/>
              <a:ea typeface="ＭＳ Ｐゴシック" pitchFamily="34" charset="-128"/>
            </a:endParaRPr>
          </a:p>
          <a:p>
            <a:pPr lvl="1" eaLnBrk="1" hangingPunct="1"/>
            <a:r>
              <a:rPr lang="en-US" sz="2400" dirty="0">
                <a:effectLst/>
                <a:latin typeface="Optima" charset="0"/>
                <a:ea typeface="ＭＳ Ｐゴシック" pitchFamily="34" charset="-128"/>
              </a:rPr>
              <a:t>Educational attainment </a:t>
            </a:r>
            <a:r>
              <a:rPr lang="en-US" sz="2400" dirty="0" smtClean="0">
                <a:effectLst/>
                <a:latin typeface="Optima" charset="0"/>
                <a:ea typeface="ＭＳ Ｐゴシック" pitchFamily="34" charset="-128"/>
              </a:rPr>
              <a:t>3.0 </a:t>
            </a:r>
            <a:r>
              <a:rPr lang="en-US" sz="2400" dirty="0">
                <a:effectLst/>
                <a:latin typeface="Optima" charset="0"/>
                <a:ea typeface="ＭＳ Ｐゴシック" pitchFamily="34" charset="-128"/>
              </a:rPr>
              <a:t>(</a:t>
            </a:r>
            <a:r>
              <a:rPr lang="en-US" sz="2400" i="1" dirty="0">
                <a:effectLst/>
                <a:latin typeface="Optima" charset="0"/>
                <a:ea typeface="ＭＳ Ｐゴシック" pitchFamily="34" charset="-128"/>
              </a:rPr>
              <a:t>N</a:t>
            </a:r>
            <a:r>
              <a:rPr lang="en-US" sz="2400" dirty="0">
                <a:effectLst/>
                <a:latin typeface="Optima" charset="0"/>
                <a:ea typeface="ＭＳ Ｐゴシック" pitchFamily="34" charset="-128"/>
              </a:rPr>
              <a:t> ≈ </a:t>
            </a:r>
            <a:r>
              <a:rPr lang="en-US" sz="2400" dirty="0" smtClean="0">
                <a:effectLst/>
                <a:latin typeface="Optima" charset="0"/>
                <a:ea typeface="ＭＳ Ｐゴシック" pitchFamily="34" charset="-128"/>
              </a:rPr>
              <a:t>650,000</a:t>
            </a:r>
            <a:r>
              <a:rPr lang="en-US" sz="2400" dirty="0">
                <a:effectLst/>
                <a:latin typeface="Optima" charset="0"/>
                <a:ea typeface="ＭＳ Ｐゴシック" pitchFamily="34" charset="-128"/>
              </a:rPr>
              <a:t>).</a:t>
            </a:r>
          </a:p>
          <a:p>
            <a:pPr lvl="1" eaLnBrk="1" hangingPunct="1"/>
            <a:r>
              <a:rPr lang="en-US" sz="2400" dirty="0">
                <a:effectLst/>
                <a:latin typeface="Optima" charset="0"/>
                <a:ea typeface="ＭＳ Ｐゴシック" pitchFamily="34" charset="-128"/>
              </a:rPr>
              <a:t>Subjective well-being (</a:t>
            </a:r>
            <a:r>
              <a:rPr lang="en-US" sz="2400" i="1" dirty="0">
                <a:effectLst/>
                <a:latin typeface="Optima" charset="0"/>
                <a:ea typeface="ＭＳ Ｐゴシック" pitchFamily="34" charset="-128"/>
              </a:rPr>
              <a:t>N</a:t>
            </a:r>
            <a:r>
              <a:rPr lang="en-US" sz="2400" dirty="0">
                <a:effectLst/>
                <a:latin typeface="Optima" charset="0"/>
                <a:ea typeface="ＭＳ Ｐゴシック" pitchFamily="34" charset="-128"/>
              </a:rPr>
              <a:t> ≈ </a:t>
            </a:r>
            <a:r>
              <a:rPr lang="en-US" sz="2400" dirty="0" smtClean="0">
                <a:effectLst/>
                <a:latin typeface="Optima" charset="0"/>
                <a:ea typeface="ＭＳ Ｐゴシック" pitchFamily="34" charset="-128"/>
              </a:rPr>
              <a:t>300,000</a:t>
            </a:r>
            <a:r>
              <a:rPr lang="en-US" sz="2400" dirty="0">
                <a:effectLst/>
                <a:latin typeface="Optima" charset="0"/>
                <a:ea typeface="ＭＳ Ｐゴシック" pitchFamily="34" charset="-128"/>
              </a:rPr>
              <a:t>).</a:t>
            </a:r>
          </a:p>
          <a:p>
            <a:pPr lvl="1" eaLnBrk="1" hangingPunct="1"/>
            <a:r>
              <a:rPr lang="en-US" sz="2400" dirty="0">
                <a:effectLst/>
                <a:latin typeface="Optima" charset="0"/>
                <a:ea typeface="ＭＳ Ｐゴシック" pitchFamily="34" charset="-128"/>
              </a:rPr>
              <a:t>Fertility (</a:t>
            </a:r>
            <a:r>
              <a:rPr lang="en-US" sz="2400" i="1" dirty="0">
                <a:effectLst/>
                <a:latin typeface="Optima" charset="0"/>
                <a:ea typeface="ＭＳ Ｐゴシック" pitchFamily="34" charset="-128"/>
              </a:rPr>
              <a:t>N</a:t>
            </a:r>
            <a:r>
              <a:rPr lang="en-US" sz="2400" dirty="0">
                <a:effectLst/>
                <a:latin typeface="Optima" charset="0"/>
                <a:ea typeface="ＭＳ Ｐゴシック" pitchFamily="34" charset="-128"/>
              </a:rPr>
              <a:t> ≈ </a:t>
            </a:r>
            <a:r>
              <a:rPr lang="en-US" sz="2400" dirty="0" smtClean="0">
                <a:effectLst/>
                <a:latin typeface="Optima" charset="0"/>
                <a:ea typeface="ＭＳ Ｐゴシック" pitchFamily="34" charset="-128"/>
              </a:rPr>
              <a:t>200,000</a:t>
            </a:r>
            <a:r>
              <a:rPr lang="en-US" sz="2400" dirty="0">
                <a:effectLst/>
                <a:latin typeface="Optima" charset="0"/>
                <a:ea typeface="ＭＳ Ｐゴシック" pitchFamily="34" charset="-128"/>
              </a:rPr>
              <a:t>): #children, age at first birth.</a:t>
            </a:r>
          </a:p>
          <a:p>
            <a:pPr eaLnBrk="1" hangingPunct="1"/>
            <a:endParaRPr lang="en-US" sz="2800" dirty="0" smtClean="0">
              <a:effectLst/>
              <a:latin typeface="Optima" charset="0"/>
              <a:ea typeface="ＭＳ Ｐゴシック" pitchFamily="34" charset="-128"/>
            </a:endParaRPr>
          </a:p>
          <a:p>
            <a:pPr eaLnBrk="1" hangingPunct="1"/>
            <a:r>
              <a:rPr lang="en-US" sz="2800" dirty="0" smtClean="0">
                <a:effectLst/>
                <a:latin typeface="Optima" charset="0"/>
                <a:ea typeface="ＭＳ Ｐゴシック" pitchFamily="34" charset="-128"/>
              </a:rPr>
              <a:t>Growing </a:t>
            </a:r>
            <a:r>
              <a:rPr lang="en-US" sz="2800" i="1" dirty="0">
                <a:effectLst/>
                <a:latin typeface="Optima" charset="0"/>
                <a:ea typeface="ＭＳ Ｐゴシック" pitchFamily="34" charset="-128"/>
              </a:rPr>
              <a:t>N</a:t>
            </a:r>
            <a:r>
              <a:rPr lang="en-US" sz="2800" dirty="0">
                <a:effectLst/>
                <a:latin typeface="Optima" charset="0"/>
                <a:ea typeface="ＭＳ Ｐゴシック" pitchFamily="34" charset="-128"/>
              </a:rPr>
              <a:t> for GWAS of </a:t>
            </a:r>
            <a:r>
              <a:rPr lang="en-US" sz="2800" dirty="0" smtClean="0">
                <a:effectLst/>
                <a:latin typeface="Optima" charset="0"/>
                <a:ea typeface="ＭＳ Ｐゴシック" pitchFamily="34" charset="-128"/>
              </a:rPr>
              <a:t>risk aversion, altruism, trust, </a:t>
            </a:r>
            <a:r>
              <a:rPr lang="en-US" sz="2800" dirty="0">
                <a:effectLst/>
                <a:latin typeface="Optima" charset="0"/>
                <a:ea typeface="ＭＳ Ｐゴシック" pitchFamily="34" charset="-128"/>
              </a:rPr>
              <a:t>and </a:t>
            </a:r>
            <a:r>
              <a:rPr lang="en-US" sz="2800" dirty="0" smtClean="0">
                <a:effectLst/>
                <a:latin typeface="Optima" charset="0"/>
                <a:ea typeface="ＭＳ Ｐゴシック" pitchFamily="34" charset="-128"/>
              </a:rPr>
              <a:t>optimism.</a:t>
            </a:r>
            <a:endParaRPr lang="en-US" sz="2800" dirty="0">
              <a:effectLst/>
              <a:latin typeface="Optima" charset="0"/>
              <a:ea typeface="ＭＳ Ｐゴシック" pitchFamily="34" charset="-128"/>
            </a:endParaRPr>
          </a:p>
          <a:p>
            <a:pPr eaLnBrk="1" hangingPunct="1"/>
            <a:endParaRPr lang="en-US" sz="1800" dirty="0" smtClean="0">
              <a:effectLst/>
              <a:latin typeface="Optima" charset="0"/>
              <a:ea typeface="ＭＳ Ｐゴシック" pitchFamily="34" charset="-128"/>
            </a:endParaRPr>
          </a:p>
        </p:txBody>
      </p:sp>
    </p:spTree>
    <p:extLst>
      <p:ext uri="{BB962C8B-B14F-4D97-AF65-F5344CB8AC3E}">
        <p14:creationId xmlns:p14="http://schemas.microsoft.com/office/powerpoint/2010/main" val="3087752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685800" y="259759"/>
            <a:ext cx="7772400" cy="920750"/>
          </a:xfrm>
        </p:spPr>
        <p:txBody>
          <a:bodyPr/>
          <a:lstStyle/>
          <a:p>
            <a:r>
              <a:rPr lang="en-US" dirty="0" smtClean="0">
                <a:effectLst/>
                <a:latin typeface="Optima" charset="0"/>
                <a:ea typeface="ＭＳ Ｐゴシック" pitchFamily="34" charset="-128"/>
              </a:rPr>
              <a:t>Future</a:t>
            </a:r>
            <a:r>
              <a:rPr lang="en-US" dirty="0">
                <a:effectLst/>
                <a:latin typeface="Optima" charset="0"/>
                <a:ea typeface="ＭＳ Ｐゴシック" pitchFamily="34" charset="-128"/>
              </a:rPr>
              <a:t> </a:t>
            </a:r>
            <a:r>
              <a:rPr lang="en-US" dirty="0" smtClean="0">
                <a:effectLst/>
                <a:latin typeface="Optima" charset="0"/>
                <a:ea typeface="ＭＳ Ｐゴシック" pitchFamily="34" charset="-128"/>
              </a:rPr>
              <a:t>Possibilities</a:t>
            </a:r>
          </a:p>
        </p:txBody>
      </p:sp>
      <p:sp>
        <p:nvSpPr>
          <p:cNvPr id="3" name="Content Placeholder 2"/>
          <p:cNvSpPr>
            <a:spLocks noGrp="1"/>
          </p:cNvSpPr>
          <p:nvPr>
            <p:ph idx="1"/>
          </p:nvPr>
        </p:nvSpPr>
        <p:spPr>
          <a:xfrm>
            <a:off x="404037" y="1553881"/>
            <a:ext cx="8591107" cy="5157709"/>
          </a:xfrm>
        </p:spPr>
        <p:txBody>
          <a:bodyPr>
            <a:normAutofit/>
          </a:bodyPr>
          <a:lstStyle/>
          <a:p>
            <a:pPr marL="514350" indent="-514350"/>
            <a:r>
              <a:rPr lang="en-US" sz="2400" dirty="0">
                <a:solidFill>
                  <a:srgbClr val="000000"/>
                </a:solidFill>
                <a:effectLst/>
                <a:latin typeface="Optima" charset="0"/>
                <a:ea typeface="ＭＳ Ｐゴシック" pitchFamily="34" charset="-128"/>
              </a:rPr>
              <a:t>P</a:t>
            </a:r>
            <a:r>
              <a:rPr lang="en-US" sz="2400" dirty="0" smtClean="0">
                <a:solidFill>
                  <a:srgbClr val="000000"/>
                </a:solidFill>
                <a:effectLst/>
                <a:latin typeface="Optima" charset="0"/>
                <a:ea typeface="ＭＳ Ｐゴシック" pitchFamily="34" charset="-128"/>
              </a:rPr>
              <a:t>ersonalized medicine.</a:t>
            </a:r>
          </a:p>
          <a:p>
            <a:pPr marL="514350" indent="-514350"/>
            <a:r>
              <a:rPr lang="en-US" sz="2400" dirty="0" smtClean="0">
                <a:solidFill>
                  <a:srgbClr val="000000"/>
                </a:solidFill>
                <a:effectLst/>
                <a:latin typeface="Optima" charset="0"/>
                <a:ea typeface="ＭＳ Ｐゴシック" pitchFamily="34" charset="-128"/>
              </a:rPr>
              <a:t>Planning for one’s own cognitive and health trajectory?</a:t>
            </a:r>
          </a:p>
          <a:p>
            <a:pPr marL="914400" lvl="1" indent="-514350"/>
            <a:r>
              <a:rPr lang="en-US" sz="2000" dirty="0" smtClean="0">
                <a:solidFill>
                  <a:srgbClr val="000000"/>
                </a:solidFill>
                <a:effectLst/>
                <a:latin typeface="Optima" charset="0"/>
                <a:ea typeface="ＭＳ Ｐゴシック" pitchFamily="34" charset="-128"/>
              </a:rPr>
              <a:t>Should some genetic data </a:t>
            </a:r>
            <a:r>
              <a:rPr lang="en-US" sz="2000" i="1" dirty="0" smtClean="0">
                <a:solidFill>
                  <a:srgbClr val="000000"/>
                </a:solidFill>
                <a:effectLst/>
                <a:latin typeface="Optima" charset="0"/>
                <a:ea typeface="ＭＳ Ｐゴシック" pitchFamily="34" charset="-128"/>
              </a:rPr>
              <a:t>not</a:t>
            </a:r>
            <a:r>
              <a:rPr lang="en-US" sz="2000" dirty="0" smtClean="0">
                <a:solidFill>
                  <a:srgbClr val="000000"/>
                </a:solidFill>
                <a:effectLst/>
                <a:latin typeface="Optima" charset="0"/>
                <a:ea typeface="ＭＳ Ｐゴシック" pitchFamily="34" charset="-128"/>
              </a:rPr>
              <a:t> be revealed?  Huntington’s?         APOE status?</a:t>
            </a:r>
          </a:p>
          <a:p>
            <a:pPr marL="514350" indent="-514350"/>
            <a:r>
              <a:rPr lang="en-US" sz="2400" dirty="0" smtClean="0">
                <a:solidFill>
                  <a:srgbClr val="000000"/>
                </a:solidFill>
                <a:effectLst/>
                <a:latin typeface="Optima" charset="0"/>
                <a:ea typeface="ＭＳ Ｐゴシック" pitchFamily="34" charset="-128"/>
              </a:rPr>
              <a:t>Planning when to have children based on genetically predicted fertility?</a:t>
            </a:r>
          </a:p>
          <a:p>
            <a:pPr marL="514350" indent="-514350"/>
            <a:r>
              <a:rPr lang="en-US" sz="2400" dirty="0" smtClean="0">
                <a:solidFill>
                  <a:srgbClr val="000000"/>
                </a:solidFill>
                <a:effectLst/>
                <a:latin typeface="Optima" charset="0"/>
                <a:ea typeface="ＭＳ Ｐゴシック" pitchFamily="34" charset="-128"/>
              </a:rPr>
              <a:t>Parents targeting learning environment and activities to children’s genes?</a:t>
            </a:r>
          </a:p>
          <a:p>
            <a:pPr marL="514350" indent="-514350"/>
            <a:r>
              <a:rPr lang="en-US" sz="2400" dirty="0">
                <a:solidFill>
                  <a:srgbClr val="000000"/>
                </a:solidFill>
                <a:effectLst/>
                <a:latin typeface="Optima" charset="0"/>
                <a:ea typeface="ＭＳ Ｐゴシック" pitchFamily="34" charset="-128"/>
              </a:rPr>
              <a:t>Differential taxes</a:t>
            </a:r>
            <a:r>
              <a:rPr lang="en-US" sz="2400" dirty="0" smtClean="0">
                <a:solidFill>
                  <a:srgbClr val="000000"/>
                </a:solidFill>
                <a:effectLst/>
                <a:latin typeface="Optima" charset="0"/>
                <a:ea typeface="ＭＳ Ｐゴシック" pitchFamily="34" charset="-128"/>
              </a:rPr>
              <a:t>?</a:t>
            </a:r>
            <a:endParaRPr lang="en-US" sz="2400" dirty="0">
              <a:solidFill>
                <a:srgbClr val="000000"/>
              </a:solidFill>
              <a:effectLst/>
              <a:latin typeface="Optima" charset="0"/>
              <a:ea typeface="ＭＳ Ｐゴシック" pitchFamily="34" charset="-128"/>
            </a:endParaRPr>
          </a:p>
        </p:txBody>
      </p:sp>
    </p:spTree>
    <p:extLst>
      <p:ext uri="{BB962C8B-B14F-4D97-AF65-F5344CB8AC3E}">
        <p14:creationId xmlns:p14="http://schemas.microsoft.com/office/powerpoint/2010/main" val="415487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b="1" smtClean="0">
                <a:solidFill>
                  <a:srgbClr val="6666FF"/>
                </a:solidFill>
                <a:cs typeface="Arial" charset="0"/>
              </a:rPr>
              <a:t>Outline:</a:t>
            </a:r>
          </a:p>
        </p:txBody>
      </p:sp>
      <p:sp>
        <p:nvSpPr>
          <p:cNvPr id="8195" name="Rectangle 3"/>
          <p:cNvSpPr>
            <a:spLocks noGrp="1" noChangeArrowheads="1"/>
          </p:cNvSpPr>
          <p:nvPr>
            <p:ph type="body" idx="1"/>
          </p:nvPr>
        </p:nvSpPr>
        <p:spPr>
          <a:xfrm>
            <a:off x="685800" y="1981200"/>
            <a:ext cx="8458200" cy="4114800"/>
          </a:xfrm>
        </p:spPr>
        <p:txBody>
          <a:bodyPr/>
          <a:lstStyle/>
          <a:p>
            <a:pPr eaLnBrk="1" hangingPunct="1"/>
            <a:r>
              <a:rPr lang="en-US" sz="3200" b="1" dirty="0" err="1" smtClean="0">
                <a:solidFill>
                  <a:srgbClr val="6666FF"/>
                </a:solidFill>
              </a:rPr>
              <a:t>Neuroeconomics</a:t>
            </a:r>
            <a:r>
              <a:rPr lang="en-US" sz="3200" b="1" dirty="0" smtClean="0">
                <a:solidFill>
                  <a:srgbClr val="6666FF"/>
                </a:solidFill>
              </a:rPr>
              <a:t>: definition</a:t>
            </a:r>
          </a:p>
          <a:p>
            <a:pPr eaLnBrk="1" hangingPunct="1"/>
            <a:r>
              <a:rPr lang="en-US" sz="3200" b="1" dirty="0" smtClean="0">
                <a:solidFill>
                  <a:srgbClr val="6666FF"/>
                </a:solidFill>
              </a:rPr>
              <a:t>Multiple Systems Hypothesis</a:t>
            </a:r>
          </a:p>
          <a:p>
            <a:pPr eaLnBrk="1" hangingPunct="1"/>
            <a:r>
              <a:rPr lang="en-US" sz="3200" b="1" dirty="0" err="1" smtClean="0">
                <a:solidFill>
                  <a:srgbClr val="6666FF"/>
                </a:solidFill>
              </a:rPr>
              <a:t>Genoeconomics</a:t>
            </a:r>
            <a:endParaRPr lang="en-US" sz="2800" b="1" dirty="0" smtClean="0">
              <a:solidFill>
                <a:srgbClr val="6666FF"/>
              </a:solidFill>
            </a:endParaRPr>
          </a:p>
        </p:txBody>
      </p:sp>
    </p:spTree>
    <p:extLst>
      <p:ext uri="{BB962C8B-B14F-4D97-AF65-F5344CB8AC3E}">
        <p14:creationId xmlns:p14="http://schemas.microsoft.com/office/powerpoint/2010/main" val="81222625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A more interesting example</a:t>
            </a:r>
          </a:p>
        </p:txBody>
      </p:sp>
      <p:sp>
        <p:nvSpPr>
          <p:cNvPr id="24579" name="Oval 3"/>
          <p:cNvSpPr>
            <a:spLocks noChangeArrowheads="1"/>
          </p:cNvSpPr>
          <p:nvPr/>
        </p:nvSpPr>
        <p:spPr bwMode="auto">
          <a:xfrm>
            <a:off x="10668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Abstract </a:t>
            </a:r>
          </a:p>
          <a:p>
            <a:pPr algn="ctr"/>
            <a:r>
              <a:rPr lang="en-US">
                <a:latin typeface="Arial" charset="0"/>
              </a:rPr>
              <a:t>goal:</a:t>
            </a:r>
          </a:p>
          <a:p>
            <a:pPr algn="ctr"/>
            <a:r>
              <a:rPr lang="en-US">
                <a:latin typeface="Arial" charset="0"/>
              </a:rPr>
              <a:t>diet</a:t>
            </a:r>
          </a:p>
        </p:txBody>
      </p:sp>
      <p:sp>
        <p:nvSpPr>
          <p:cNvPr id="24580" name="Oval 4"/>
          <p:cNvSpPr>
            <a:spLocks noChangeArrowheads="1"/>
          </p:cNvSpPr>
          <p:nvPr/>
        </p:nvSpPr>
        <p:spPr bwMode="auto">
          <a:xfrm>
            <a:off x="6248400" y="28194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Visceral</a:t>
            </a:r>
          </a:p>
          <a:p>
            <a:pPr algn="ctr"/>
            <a:r>
              <a:rPr lang="en-US">
                <a:latin typeface="Arial" charset="0"/>
              </a:rPr>
              <a:t>reward:</a:t>
            </a:r>
          </a:p>
          <a:p>
            <a:pPr algn="ctr"/>
            <a:r>
              <a:rPr lang="en-US">
                <a:latin typeface="Arial" charset="0"/>
              </a:rPr>
              <a:t>pleasure</a:t>
            </a:r>
          </a:p>
        </p:txBody>
      </p:sp>
      <p:sp>
        <p:nvSpPr>
          <p:cNvPr id="24581" name="Line 5"/>
          <p:cNvSpPr>
            <a:spLocks noChangeShapeType="1"/>
          </p:cNvSpPr>
          <p:nvPr/>
        </p:nvSpPr>
        <p:spPr bwMode="auto">
          <a:xfrm>
            <a:off x="2743200" y="3581400"/>
            <a:ext cx="685800" cy="0"/>
          </a:xfrm>
          <a:prstGeom prst="line">
            <a:avLst/>
          </a:prstGeom>
          <a:noFill/>
          <a:ln w="127000">
            <a:solidFill>
              <a:schemeClr val="tx1"/>
            </a:solidFill>
            <a:round/>
            <a:headEnd/>
            <a:tailEnd type="triangle" w="med" len="med"/>
          </a:ln>
        </p:spPr>
        <p:txBody>
          <a:bodyPr/>
          <a:lstStyle/>
          <a:p>
            <a:endParaRPr lang="en-US"/>
          </a:p>
        </p:txBody>
      </p:sp>
      <p:sp>
        <p:nvSpPr>
          <p:cNvPr id="24582" name="Line 6"/>
          <p:cNvSpPr>
            <a:spLocks noChangeShapeType="1"/>
          </p:cNvSpPr>
          <p:nvPr/>
        </p:nvSpPr>
        <p:spPr bwMode="auto">
          <a:xfrm flipH="1">
            <a:off x="5334000" y="3581400"/>
            <a:ext cx="914400" cy="0"/>
          </a:xfrm>
          <a:prstGeom prst="line">
            <a:avLst/>
          </a:prstGeom>
          <a:noFill/>
          <a:ln w="127000">
            <a:solidFill>
              <a:schemeClr val="tx1"/>
            </a:solidFill>
            <a:round/>
            <a:headEnd/>
            <a:tailEnd type="triangle" w="med" len="med"/>
          </a:ln>
        </p:spPr>
        <p:txBody>
          <a:bodyPr/>
          <a:lstStyle/>
          <a:p>
            <a:endParaRPr lang="en-US"/>
          </a:p>
        </p:txBody>
      </p:sp>
      <p:sp>
        <p:nvSpPr>
          <p:cNvPr id="24583" name="Oval 7"/>
          <p:cNvSpPr>
            <a:spLocks noChangeArrowheads="1"/>
          </p:cNvSpPr>
          <p:nvPr/>
        </p:nvSpPr>
        <p:spPr bwMode="auto">
          <a:xfrm>
            <a:off x="3581400" y="2895600"/>
            <a:ext cx="1676400" cy="1524000"/>
          </a:xfrm>
          <a:prstGeom prst="ellipse">
            <a:avLst/>
          </a:prstGeom>
          <a:solidFill>
            <a:schemeClr val="accent1"/>
          </a:solidFill>
          <a:ln w="9525">
            <a:solidFill>
              <a:schemeClr val="tx1"/>
            </a:solidFill>
            <a:round/>
            <a:headEnd/>
            <a:tailEnd/>
          </a:ln>
        </p:spPr>
        <p:txBody>
          <a:bodyPr wrap="none" anchor="ctr"/>
          <a:lstStyle/>
          <a:p>
            <a:pPr algn="ctr"/>
            <a:r>
              <a:rPr lang="en-US">
                <a:latin typeface="Arial" charset="0"/>
              </a:rPr>
              <a:t>Integration</a:t>
            </a:r>
          </a:p>
        </p:txBody>
      </p:sp>
      <p:sp>
        <p:nvSpPr>
          <p:cNvPr id="24584" name="Line 8"/>
          <p:cNvSpPr>
            <a:spLocks noChangeShapeType="1"/>
          </p:cNvSpPr>
          <p:nvPr/>
        </p:nvSpPr>
        <p:spPr bwMode="auto">
          <a:xfrm>
            <a:off x="4495800" y="4419600"/>
            <a:ext cx="0" cy="914400"/>
          </a:xfrm>
          <a:prstGeom prst="line">
            <a:avLst/>
          </a:prstGeom>
          <a:noFill/>
          <a:ln w="76200">
            <a:solidFill>
              <a:schemeClr val="tx1"/>
            </a:solidFill>
            <a:round/>
            <a:headEnd/>
            <a:tailEnd type="triangle" w="med" len="med"/>
          </a:ln>
        </p:spPr>
        <p:txBody>
          <a:bodyPr/>
          <a:lstStyle/>
          <a:p>
            <a:endParaRPr lang="en-US"/>
          </a:p>
        </p:txBody>
      </p:sp>
      <p:sp>
        <p:nvSpPr>
          <p:cNvPr id="24585" name="Text Box 9"/>
          <p:cNvSpPr txBox="1">
            <a:spLocks noChangeArrowheads="1"/>
          </p:cNvSpPr>
          <p:nvPr/>
        </p:nvSpPr>
        <p:spPr bwMode="auto">
          <a:xfrm>
            <a:off x="3868738" y="5449888"/>
            <a:ext cx="1389062" cy="457200"/>
          </a:xfrm>
          <a:prstGeom prst="rect">
            <a:avLst/>
          </a:prstGeom>
          <a:noFill/>
          <a:ln w="9525">
            <a:noFill/>
            <a:miter lim="800000"/>
            <a:headEnd/>
            <a:tailEnd/>
          </a:ln>
        </p:spPr>
        <p:txBody>
          <a:bodyPr wrap="none">
            <a:spAutoFit/>
          </a:bodyPr>
          <a:lstStyle/>
          <a:p>
            <a:r>
              <a:rPr lang="en-US">
                <a:latin typeface="Arial" charset="0"/>
              </a:rPr>
              <a:t>Behavior</a:t>
            </a:r>
          </a:p>
        </p:txBody>
      </p:sp>
      <p:sp>
        <p:nvSpPr>
          <p:cNvPr id="24586" name="Freeform 10"/>
          <p:cNvSpPr>
            <a:spLocks/>
          </p:cNvSpPr>
          <p:nvPr/>
        </p:nvSpPr>
        <p:spPr bwMode="auto">
          <a:xfrm>
            <a:off x="2590800" y="2501900"/>
            <a:ext cx="3733800" cy="546100"/>
          </a:xfrm>
          <a:custGeom>
            <a:avLst/>
            <a:gdLst>
              <a:gd name="T0" fmla="*/ 0 w 2352"/>
              <a:gd name="T1" fmla="*/ 2147483647 h 344"/>
              <a:gd name="T2" fmla="*/ 2147483647 w 2352"/>
              <a:gd name="T3" fmla="*/ 2147483647 h 344"/>
              <a:gd name="T4" fmla="*/ 2147483647 w 2352"/>
              <a:gd name="T5" fmla="*/ 2147483647 h 344"/>
              <a:gd name="T6" fmla="*/ 0 60000 65536"/>
              <a:gd name="T7" fmla="*/ 0 60000 65536"/>
              <a:gd name="T8" fmla="*/ 0 60000 65536"/>
              <a:gd name="T9" fmla="*/ 0 w 2352"/>
              <a:gd name="T10" fmla="*/ 0 h 344"/>
              <a:gd name="T11" fmla="*/ 2352 w 2352"/>
              <a:gd name="T12" fmla="*/ 344 h 344"/>
            </a:gdLst>
            <a:ahLst/>
            <a:cxnLst>
              <a:cxn ang="T6">
                <a:pos x="T0" y="T1"/>
              </a:cxn>
              <a:cxn ang="T7">
                <a:pos x="T2" y="T3"/>
              </a:cxn>
              <a:cxn ang="T8">
                <a:pos x="T4" y="T5"/>
              </a:cxn>
            </a:cxnLst>
            <a:rect l="T9" t="T10" r="T11" b="T12"/>
            <a:pathLst>
              <a:path w="2352" h="344">
                <a:moveTo>
                  <a:pt x="0" y="296"/>
                </a:moveTo>
                <a:cubicBezTo>
                  <a:pt x="380" y="148"/>
                  <a:pt x="760" y="0"/>
                  <a:pt x="1152" y="8"/>
                </a:cubicBezTo>
                <a:cubicBezTo>
                  <a:pt x="1544" y="16"/>
                  <a:pt x="1948" y="180"/>
                  <a:pt x="2352" y="344"/>
                </a:cubicBezTo>
              </a:path>
            </a:pathLst>
          </a:custGeom>
          <a:noFill/>
          <a:ln w="76200">
            <a:solidFill>
              <a:schemeClr val="tx1"/>
            </a:solidFill>
            <a:round/>
            <a:headEnd type="triangle" w="med" len="med"/>
            <a:tailEnd type="triangle" w="med" len="med"/>
          </a:ln>
        </p:spPr>
        <p:txBody>
          <a:bodyPr/>
          <a:lstStyle/>
          <a:p>
            <a:endParaRPr lang="en-US"/>
          </a:p>
        </p:txBody>
      </p:sp>
      <p:sp>
        <p:nvSpPr>
          <p:cNvPr id="24587" name="Text Box 11"/>
          <p:cNvSpPr txBox="1">
            <a:spLocks noChangeArrowheads="1"/>
          </p:cNvSpPr>
          <p:nvPr/>
        </p:nvSpPr>
        <p:spPr bwMode="auto">
          <a:xfrm>
            <a:off x="838200" y="1676400"/>
            <a:ext cx="7391400" cy="457200"/>
          </a:xfrm>
          <a:prstGeom prst="rect">
            <a:avLst/>
          </a:prstGeom>
          <a:noFill/>
          <a:ln w="9525">
            <a:noFill/>
            <a:miter lim="800000"/>
            <a:headEnd/>
            <a:tailEnd/>
          </a:ln>
        </p:spPr>
        <p:txBody>
          <a:bodyPr>
            <a:spAutoFit/>
          </a:bodyPr>
          <a:lstStyle/>
          <a:p>
            <a:pPr algn="ctr"/>
            <a:r>
              <a:rPr lang="en-US">
                <a:latin typeface="Arial" charset="0"/>
              </a:rPr>
              <a:t>Would you like a piece of chocolate?</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9"/>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Helvetica"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CC"/>
        </a:dk2>
        <a:lt2>
          <a:srgbClr val="FFFF00"/>
        </a:lt2>
        <a:accent1>
          <a:srgbClr val="00CC99"/>
        </a:accent1>
        <a:accent2>
          <a:srgbClr val="3333CC"/>
        </a:accent2>
        <a:accent3>
          <a:srgbClr val="AAAAE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FF"/>
        </a:lt1>
        <a:dk2>
          <a:srgbClr val="6600CC"/>
        </a:dk2>
        <a:lt2>
          <a:srgbClr val="FFFF00"/>
        </a:lt2>
        <a:accent1>
          <a:srgbClr val="00CC99"/>
        </a:accent1>
        <a:accent2>
          <a:srgbClr val="3333CC"/>
        </a:accent2>
        <a:accent3>
          <a:srgbClr val="B8AAE2"/>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44564</TotalTime>
  <Words>4365</Words>
  <Application>Microsoft Office PowerPoint</Application>
  <PresentationFormat>On-screen Show (4:3)</PresentationFormat>
  <Paragraphs>687</Paragraphs>
  <Slides>88</Slides>
  <Notes>59</Notes>
  <HiddenSlides>36</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88</vt:i4>
      </vt:variant>
    </vt:vector>
  </HeadingPairs>
  <TitlesOfParts>
    <vt:vector size="103" baseType="lpstr">
      <vt:lpstr>ＭＳ ゴシック</vt:lpstr>
      <vt:lpstr>ＭＳ Ｐゴシック</vt:lpstr>
      <vt:lpstr>Arial</vt:lpstr>
      <vt:lpstr>Calibri</vt:lpstr>
      <vt:lpstr>Helvetica</vt:lpstr>
      <vt:lpstr>Optima</vt:lpstr>
      <vt:lpstr>Symbol</vt:lpstr>
      <vt:lpstr>Times</vt:lpstr>
      <vt:lpstr>Times New Roman</vt:lpstr>
      <vt:lpstr>Verdana</vt:lpstr>
      <vt:lpstr>Wingdings</vt:lpstr>
      <vt:lpstr>Blank Presentation</vt:lpstr>
      <vt:lpstr>1_Blank Presentation</vt:lpstr>
      <vt:lpstr>Equation</vt:lpstr>
      <vt:lpstr>Document</vt:lpstr>
      <vt:lpstr> David Laibson July 7, 2016 </vt:lpstr>
      <vt:lpstr>Outline:</vt:lpstr>
      <vt:lpstr>I. Biosocial science: definition.</vt:lpstr>
      <vt:lpstr>II: A neuroeconomics example The Multiple Systems Hypothesis</vt:lpstr>
      <vt:lpstr>Statement of  Multiple Systems Hypothesis (MSH)</vt:lpstr>
      <vt:lpstr>An (oversimplified) multiple systems model</vt:lpstr>
      <vt:lpstr>An uninteresting example</vt:lpstr>
      <vt:lpstr>A more interesting example</vt:lpstr>
      <vt:lpstr>A more interesting example</vt:lpstr>
      <vt:lpstr>Variations on a theme</vt:lpstr>
      <vt:lpstr>PowerPoint Presentation</vt:lpstr>
      <vt:lpstr>Relationship to quasi-hyperbolic model</vt:lpstr>
      <vt:lpstr>Relationship to quasi-hyperbolic model</vt:lpstr>
      <vt:lpstr>Commonalities between classification schemes</vt:lpstr>
      <vt:lpstr>Patience tracks PFC development</vt:lpstr>
      <vt:lpstr>Cross-species evidence</vt:lpstr>
      <vt:lpstr>Neural activity in fronto-parietal regions differentiated from neural activity in dopamine reward system regions</vt:lpstr>
      <vt:lpstr>PowerPoint Presentation</vt:lpstr>
      <vt:lpstr>PowerPoint Presentation</vt:lpstr>
      <vt:lpstr>Basic methodology</vt:lpstr>
      <vt:lpstr>Basic experimental design</vt:lpstr>
      <vt:lpstr>Basic econometric methodology</vt:lpstr>
      <vt:lpstr>Multiple-testing problem (cf Vul et al 2010)</vt:lpstr>
      <vt:lpstr>McClure, Laibson, Loewenstein, Cohen (2004)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Hare, Camerer, and Rangel (2009)</vt:lpstr>
      <vt:lpstr>Details</vt:lpstr>
      <vt:lpstr>More activity in DLPFC in successful self control trials than in failed self control trials</vt:lpstr>
      <vt:lpstr>Figner, Knoch, Johnson, Krosch, Lisanby, Fehr and Weber (2010) </vt:lpstr>
      <vt:lpstr>Albrecht, Volz, Sutter, Laibson, and von Cramon (2011)</vt:lpstr>
      <vt:lpstr>PowerPoint Presentation</vt:lpstr>
      <vt:lpstr>Heritabilities for Economic Outcomes (estimated by comparing concordance between MZ &amp; DZ twins)</vt:lpstr>
      <vt:lpstr>PowerPoint Presentation</vt:lpstr>
      <vt:lpstr>PowerPoint Presentation</vt:lpstr>
      <vt:lpstr>What Heritability Does Not Imply</vt:lpstr>
      <vt:lpstr>What Heritability Does Not Imply</vt:lpstr>
      <vt:lpstr>What Heritability Does Imply</vt:lpstr>
      <vt:lpstr>Potential for Social Science</vt:lpstr>
      <vt:lpstr>Outline</vt:lpstr>
      <vt:lpstr>PowerPoint Presentation</vt:lpstr>
      <vt:lpstr>PowerPoint Presentation</vt:lpstr>
      <vt:lpstr>PowerPoint Presentation</vt:lpstr>
      <vt:lpstr>Genetics Primer</vt:lpstr>
      <vt:lpstr>PowerPoint Presentation</vt:lpstr>
      <vt:lpstr>PowerPoint Presentation</vt:lpstr>
      <vt:lpstr>PowerPoint Presentation</vt:lpstr>
      <vt:lpstr>Interpreting Genetic Effects</vt:lpstr>
      <vt:lpstr>Outline</vt:lpstr>
      <vt:lpstr>Discovering Genetic Effects</vt:lpstr>
      <vt:lpstr>Candidate-Gene Study (K small)</vt:lpstr>
      <vt:lpstr>Outline</vt:lpstr>
      <vt:lpstr>The Power Problem</vt:lpstr>
      <vt:lpstr>A Problem in Social-Science Genetics</vt:lpstr>
      <vt:lpstr>Calibration: Power Analysis</vt:lpstr>
      <vt:lpstr>PowerPoint Presentation</vt:lpstr>
      <vt:lpstr>PowerPoint Presentation</vt:lpstr>
      <vt:lpstr>Pooled estimates (11 SNPs + APOE)</vt:lpstr>
      <vt:lpstr>Outline</vt:lpstr>
      <vt:lpstr>Genetic Effects</vt:lpstr>
      <vt:lpstr>Genome-Wide Association Study (GWAS)</vt:lpstr>
      <vt:lpstr>First 2 PCs in HapMap3 (N = 1230)</vt:lpstr>
      <vt:lpstr>Reducing a Spurious Association: LCT and Educational Attainment in HRS (N = 12,403) </vt:lpstr>
      <vt:lpstr>Restricting to Self-Reported “Whites” May Not Be Sufficient (N = 10,187) </vt:lpstr>
      <vt:lpstr>Genome-Wide Association Study (GWAS)  (K large)</vt:lpstr>
      <vt:lpstr>PowerPoint Presentation</vt:lpstr>
      <vt:lpstr>The SSGAC</vt:lpstr>
      <vt:lpstr>PowerPoint Presentation</vt:lpstr>
      <vt:lpstr>PowerPoint Presentation</vt:lpstr>
      <vt:lpstr>PowerPoint Presentation</vt:lpstr>
      <vt:lpstr>PowerPoint Presentation</vt:lpstr>
      <vt:lpstr>EA2.0: Okbay et al (Nature 2016) Social Science Genetics Association Consortium</vt:lpstr>
      <vt:lpstr>PowerPoint Presentation</vt:lpstr>
      <vt:lpstr>PowerPoint Presentation</vt:lpstr>
      <vt:lpstr>PowerPoint Presentation</vt:lpstr>
      <vt:lpstr>PowerPoint Presentation</vt:lpstr>
      <vt:lpstr>Polygenic Scores</vt:lpstr>
      <vt:lpstr>Polygenic Scores</vt:lpstr>
      <vt:lpstr>PowerPoint Presentation</vt:lpstr>
      <vt:lpstr>SSGAC Ongoing Projects</vt:lpstr>
      <vt:lpstr>Future Possibilities</vt:lpstr>
      <vt:lpstr>Outline:</vt:lpstr>
    </vt:vector>
  </TitlesOfParts>
  <Company>Princeton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McClure</dc:creator>
  <cp:lastModifiedBy>dlaibson</cp:lastModifiedBy>
  <cp:revision>505</cp:revision>
  <dcterms:created xsi:type="dcterms:W3CDTF">2004-03-01T19:42:25Z</dcterms:created>
  <dcterms:modified xsi:type="dcterms:W3CDTF">2016-07-07T12:59:13Z</dcterms:modified>
</cp:coreProperties>
</file>