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16" r:id="rId1"/>
  </p:sldMasterIdLst>
  <p:notesMasterIdLst>
    <p:notesMasterId r:id="rId47"/>
  </p:notesMasterIdLst>
  <p:handoutMasterIdLst>
    <p:handoutMasterId r:id="rId48"/>
  </p:handoutMasterIdLst>
  <p:sldIdLst>
    <p:sldId id="352" r:id="rId2"/>
    <p:sldId id="396" r:id="rId3"/>
    <p:sldId id="552" r:id="rId4"/>
    <p:sldId id="553" r:id="rId5"/>
    <p:sldId id="557" r:id="rId6"/>
    <p:sldId id="558" r:id="rId7"/>
    <p:sldId id="559" r:id="rId8"/>
    <p:sldId id="564" r:id="rId9"/>
    <p:sldId id="565" r:id="rId10"/>
    <p:sldId id="566" r:id="rId11"/>
    <p:sldId id="567" r:id="rId12"/>
    <p:sldId id="568" r:id="rId13"/>
    <p:sldId id="575" r:id="rId14"/>
    <p:sldId id="576" r:id="rId15"/>
    <p:sldId id="577" r:id="rId16"/>
    <p:sldId id="578" r:id="rId17"/>
    <p:sldId id="579" r:id="rId18"/>
    <p:sldId id="543" r:id="rId19"/>
    <p:sldId id="545" r:id="rId20"/>
    <p:sldId id="569" r:id="rId21"/>
    <p:sldId id="514" r:id="rId22"/>
    <p:sldId id="571" r:id="rId23"/>
    <p:sldId id="572" r:id="rId24"/>
    <p:sldId id="570" r:id="rId25"/>
    <p:sldId id="513" r:id="rId26"/>
    <p:sldId id="511" r:id="rId27"/>
    <p:sldId id="512" r:id="rId28"/>
    <p:sldId id="468" r:id="rId29"/>
    <p:sldId id="516" r:id="rId30"/>
    <p:sldId id="515" r:id="rId31"/>
    <p:sldId id="517" r:id="rId32"/>
    <p:sldId id="573" r:id="rId33"/>
    <p:sldId id="491" r:id="rId34"/>
    <p:sldId id="574" r:id="rId35"/>
    <p:sldId id="546" r:id="rId36"/>
    <p:sldId id="554" r:id="rId37"/>
    <p:sldId id="547" r:id="rId38"/>
    <p:sldId id="548" r:id="rId39"/>
    <p:sldId id="549" r:id="rId40"/>
    <p:sldId id="550" r:id="rId41"/>
    <p:sldId id="560" r:id="rId42"/>
    <p:sldId id="561" r:id="rId43"/>
    <p:sldId id="562" r:id="rId44"/>
    <p:sldId id="563" r:id="rId45"/>
    <p:sldId id="555" r:id="rId46"/>
  </p:sldIdLst>
  <p:sldSz cx="9144000" cy="6858000" type="screen4x3"/>
  <p:notesSz cx="6881813" cy="9296400"/>
  <p:custShowLst>
    <p:custShow name="Custom Show 1" id="0">
      <p:sldLst/>
    </p:custShow>
  </p:custShow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2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2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2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2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2" charset="-128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2" charset="-128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2" charset="-128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2" charset="-128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2" charset="-128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85915" autoAdjust="0"/>
  </p:normalViewPr>
  <p:slideViewPr>
    <p:cSldViewPr>
      <p:cViewPr>
        <p:scale>
          <a:sx n="50" d="100"/>
          <a:sy n="50" d="100"/>
        </p:scale>
        <p:origin x="-96" y="-5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7313" y="0"/>
            <a:ext cx="2982912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1EF51015-2D41-4661-8EE2-B9DBFD590656}" type="datetime1">
              <a:rPr lang="en-US"/>
              <a:pPr>
                <a:defRPr/>
              </a:pPr>
              <a:t>7/6/2016</a:t>
            </a:fld>
            <a:endParaRPr lang="en-US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2982913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C67241FE-C3BE-47AC-8496-F82E8C7DF7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2948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7313" y="0"/>
            <a:ext cx="2982912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CE2BC683-207B-4D5B-9D4C-226BAABF0D0F}" type="datetime1">
              <a:rPr lang="en-US"/>
              <a:pPr>
                <a:defRPr/>
              </a:pPr>
              <a:t>7/6/2016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6613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416425"/>
            <a:ext cx="5503863" cy="4183063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82913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7313" y="8829675"/>
            <a:ext cx="2982912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035433C4-06D5-4A85-AB13-EAE555AF22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989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eaLnBrk="1" hangingPunct="1"/>
            <a:fld id="{9500A57C-BCAA-4947-A0CB-AF510664C3A0}" type="slidenum">
              <a:rPr lang="en-US" smtClean="0">
                <a:latin typeface="Calibri" pitchFamily="34" charset="0"/>
              </a:rPr>
              <a:pPr eaLnBrk="1" hangingPunct="1"/>
              <a:t>1</a:t>
            </a:fld>
            <a:endParaRPr lang="en-US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024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eaLnBrk="1" hangingPunct="1"/>
            <a:fld id="{6378885E-3327-420F-B136-E29ECB0393C6}" type="slidenum">
              <a:rPr lang="en-US" smtClean="0">
                <a:latin typeface="Calibri" pitchFamily="34" charset="0"/>
              </a:rPr>
              <a:pPr eaLnBrk="1" hangingPunct="1"/>
              <a:t>10</a:t>
            </a:fld>
            <a:endParaRPr lang="en-US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4891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eaLnBrk="1" hangingPunct="1"/>
            <a:fld id="{6378885E-3327-420F-B136-E29ECB0393C6}" type="slidenum">
              <a:rPr lang="en-US" smtClean="0">
                <a:latin typeface="Calibri" pitchFamily="34" charset="0"/>
              </a:rPr>
              <a:pPr eaLnBrk="1" hangingPunct="1"/>
              <a:t>11</a:t>
            </a:fld>
            <a:endParaRPr lang="en-US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0109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eaLnBrk="1" hangingPunct="1"/>
            <a:fld id="{6378885E-3327-420F-B136-E29ECB0393C6}" type="slidenum">
              <a:rPr lang="en-US" smtClean="0">
                <a:latin typeface="Calibri" pitchFamily="34" charset="0"/>
              </a:rPr>
              <a:pPr eaLnBrk="1" hangingPunct="1"/>
              <a:t>12</a:t>
            </a:fld>
            <a:endParaRPr lang="en-US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7769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18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0029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19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0033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eaLnBrk="1" hangingPunct="1"/>
            <a:fld id="{6378885E-3327-420F-B136-E29ECB0393C6}" type="slidenum">
              <a:rPr lang="en-US" smtClean="0">
                <a:latin typeface="Calibri" pitchFamily="34" charset="0"/>
              </a:rPr>
              <a:pPr eaLnBrk="1" hangingPunct="1"/>
              <a:t>20</a:t>
            </a:fld>
            <a:endParaRPr lang="en-US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8783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830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FCDFD7BE-C13E-41A9-924A-2F02D9752F8F}" type="slidenum">
              <a:rPr lang="en-US" sz="1200">
                <a:latin typeface="Calibri" pitchFamily="34" charset="0"/>
              </a:rPr>
              <a:pPr algn="r" eaLnBrk="1" hangingPunct="1"/>
              <a:t>21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2686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830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FCDFD7BE-C13E-41A9-924A-2F02D9752F8F}" type="slidenum">
              <a:rPr lang="en-US" sz="1200">
                <a:latin typeface="Calibri" pitchFamily="34" charset="0"/>
              </a:rPr>
              <a:pPr algn="r" eaLnBrk="1" hangingPunct="1"/>
              <a:t>22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8731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830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FCDFD7BE-C13E-41A9-924A-2F02D9752F8F}" type="slidenum">
              <a:rPr lang="en-US" sz="1200">
                <a:latin typeface="Calibri" pitchFamily="34" charset="0"/>
              </a:rPr>
              <a:pPr algn="r" eaLnBrk="1" hangingPunct="1"/>
              <a:t>23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0504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830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FCDFD7BE-C13E-41A9-924A-2F02D9752F8F}" type="slidenum">
              <a:rPr lang="en-US" sz="1200">
                <a:latin typeface="Calibri" pitchFamily="34" charset="0"/>
              </a:rPr>
              <a:pPr algn="r" eaLnBrk="1" hangingPunct="1"/>
              <a:t>24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010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eaLnBrk="1" hangingPunct="1"/>
            <a:fld id="{6378885E-3327-420F-B136-E29ECB0393C6}" type="slidenum">
              <a:rPr lang="en-US" smtClean="0">
                <a:latin typeface="Calibri" pitchFamily="34" charset="0"/>
              </a:rPr>
              <a:pPr eaLnBrk="1" hangingPunct="1"/>
              <a:t>2</a:t>
            </a:fld>
            <a:endParaRPr lang="en-US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3225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4212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94F16662-4F9D-4A36-AFD1-7DBD91612AB5}" type="slidenum">
              <a:rPr lang="en-US" sz="1200">
                <a:latin typeface="Calibri" pitchFamily="34" charset="0"/>
              </a:rPr>
              <a:pPr algn="r" eaLnBrk="1" hangingPunct="1"/>
              <a:t>25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5652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0356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7D4ADBFA-DDB4-4769-BF82-CD31C82513A7}" type="slidenum">
              <a:rPr lang="en-US" sz="1200">
                <a:latin typeface="Calibri" pitchFamily="34" charset="0"/>
              </a:rPr>
              <a:pPr algn="r" eaLnBrk="1" hangingPunct="1"/>
              <a:t>26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9549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1380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8E961E2B-EA7C-4468-ADB0-F8F8C68CB562}" type="slidenum">
              <a:rPr lang="en-US" sz="1200">
                <a:latin typeface="Calibri" pitchFamily="34" charset="0"/>
              </a:rPr>
              <a:pPr algn="r" eaLnBrk="1" hangingPunct="1"/>
              <a:t>27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3007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2404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3E8CB805-433E-4E44-8D81-06C0E057EBD5}" type="slidenum">
              <a:rPr lang="en-US" sz="1200">
                <a:latin typeface="Calibri" pitchFamily="34" charset="0"/>
              </a:rPr>
              <a:pPr algn="r" eaLnBrk="1" hangingPunct="1"/>
              <a:t>28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52465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2404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3E8CB805-433E-4E44-8D81-06C0E057EBD5}" type="slidenum">
              <a:rPr lang="en-US" sz="1200">
                <a:latin typeface="Calibri" pitchFamily="34" charset="0"/>
              </a:rPr>
              <a:pPr algn="r" eaLnBrk="1" hangingPunct="1"/>
              <a:t>29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5145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2404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3E8CB805-433E-4E44-8D81-06C0E057EBD5}" type="slidenum">
              <a:rPr lang="en-US" sz="1200">
                <a:latin typeface="Calibri" pitchFamily="34" charset="0"/>
              </a:rPr>
              <a:pPr algn="r" eaLnBrk="1" hangingPunct="1"/>
              <a:t>30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3022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2404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3E8CB805-433E-4E44-8D81-06C0E057EBD5}" type="slidenum">
              <a:rPr lang="en-US" sz="1200">
                <a:latin typeface="Calibri" pitchFamily="34" charset="0"/>
              </a:rPr>
              <a:pPr algn="r" eaLnBrk="1" hangingPunct="1"/>
              <a:t>31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90632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eaLnBrk="1" hangingPunct="1"/>
            <a:fld id="{6378885E-3327-420F-B136-E29ECB0393C6}" type="slidenum">
              <a:rPr lang="en-US" smtClean="0">
                <a:latin typeface="Calibri" pitchFamily="34" charset="0"/>
              </a:rPr>
              <a:pPr eaLnBrk="1" hangingPunct="1"/>
              <a:t>32</a:t>
            </a:fld>
            <a:endParaRPr lang="en-US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63969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33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813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34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598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eaLnBrk="1" hangingPunct="1"/>
            <a:fld id="{6378885E-3327-420F-B136-E29ECB0393C6}" type="slidenum">
              <a:rPr lang="en-US" smtClean="0">
                <a:latin typeface="Calibri" pitchFamily="34" charset="0"/>
              </a:rPr>
              <a:pPr eaLnBrk="1" hangingPunct="1"/>
              <a:t>3</a:t>
            </a:fld>
            <a:endParaRPr lang="en-US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4612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35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8976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36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10409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37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28031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38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27693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39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91421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40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96500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41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18197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INSERT 8 period</a:t>
            </a:r>
            <a:r>
              <a:rPr lang="en-US" baseline="0" dirty="0" smtClean="0"/>
              <a:t> model here</a:t>
            </a:r>
          </a:p>
          <a:p>
            <a:pPr eaLnBrk="1" hangingPunct="1">
              <a:spcBef>
                <a:spcPct val="0"/>
              </a:spcBef>
            </a:pPr>
            <a:r>
              <a:rPr lang="en-US" baseline="0" smtClean="0">
                <a:sym typeface="Wingdings" panose="05000000000000000000" pitchFamily="2" charset="2"/>
              </a:rPr>
              <a:t> Uses </a:t>
            </a:r>
            <a:r>
              <a:rPr lang="en-US" baseline="0" dirty="0" smtClean="0">
                <a:sym typeface="Wingdings" panose="05000000000000000000" pitchFamily="2" charset="2"/>
              </a:rPr>
              <a:t>date from first 8 rounds</a:t>
            </a:r>
            <a:endParaRPr lang="en-US" dirty="0" smtClean="0"/>
          </a:p>
        </p:txBody>
      </p:sp>
      <p:sp>
        <p:nvSpPr>
          <p:cNvPr id="105476" name="Slide Number Placeholder 3"/>
          <p:cNvSpPr txBox="1">
            <a:spLocks noGrp="1"/>
          </p:cNvSpPr>
          <p:nvPr/>
        </p:nvSpPr>
        <p:spPr bwMode="auto">
          <a:xfrm>
            <a:off x="3883827" y="8829675"/>
            <a:ext cx="297259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C5666A9D-45E8-4EF2-8963-196569632203}" type="slidenum">
              <a:rPr lang="en-US" sz="1200">
                <a:latin typeface="Calibri" pitchFamily="34" charset="0"/>
              </a:rPr>
              <a:pPr algn="r" eaLnBrk="1" hangingPunct="1"/>
              <a:t>42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21529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03428" name="Slide Number Placeholder 3"/>
          <p:cNvSpPr txBox="1">
            <a:spLocks noGrp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algn="r" eaLnBrk="1" hangingPunct="1"/>
            <a:fld id="{5C04F5C0-EF3C-46BB-A9E8-8895CAD51C16}" type="slidenum">
              <a:rPr lang="en-US" sz="1200">
                <a:latin typeface="Calibri" pitchFamily="34" charset="0"/>
              </a:rPr>
              <a:pPr algn="r" eaLnBrk="1" hangingPunct="1"/>
              <a:t>45</a:t>
            </a:fld>
            <a:endParaRPr 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2585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eaLnBrk="1" hangingPunct="1"/>
            <a:fld id="{6378885E-3327-420F-B136-E29ECB0393C6}" type="slidenum">
              <a:rPr lang="en-US" smtClean="0">
                <a:latin typeface="Calibri" pitchFamily="34" charset="0"/>
              </a:rPr>
              <a:pPr eaLnBrk="1" hangingPunct="1"/>
              <a:t>4</a:t>
            </a:fld>
            <a:endParaRPr lang="en-US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9530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eaLnBrk="1" hangingPunct="1"/>
            <a:fld id="{6378885E-3327-420F-B136-E29ECB0393C6}" type="slidenum">
              <a:rPr lang="en-US" smtClean="0">
                <a:latin typeface="Calibri" pitchFamily="34" charset="0"/>
              </a:rPr>
              <a:pPr eaLnBrk="1" hangingPunct="1"/>
              <a:t>5</a:t>
            </a:fld>
            <a:endParaRPr lang="en-US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7649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eaLnBrk="1" hangingPunct="1"/>
            <a:fld id="{6378885E-3327-420F-B136-E29ECB0393C6}" type="slidenum">
              <a:rPr lang="en-US" smtClean="0">
                <a:latin typeface="Calibri" pitchFamily="34" charset="0"/>
              </a:rPr>
              <a:pPr eaLnBrk="1" hangingPunct="1"/>
              <a:t>6</a:t>
            </a:fld>
            <a:endParaRPr lang="en-US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5443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eaLnBrk="1" hangingPunct="1"/>
            <a:fld id="{6378885E-3327-420F-B136-E29ECB0393C6}" type="slidenum">
              <a:rPr lang="en-US" smtClean="0">
                <a:latin typeface="Calibri" pitchFamily="34" charset="0"/>
              </a:rPr>
              <a:pPr eaLnBrk="1" hangingPunct="1"/>
              <a:t>7</a:t>
            </a:fld>
            <a:endParaRPr lang="en-US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24281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eaLnBrk="1" hangingPunct="1"/>
            <a:fld id="{6378885E-3327-420F-B136-E29ECB0393C6}" type="slidenum">
              <a:rPr lang="en-US" smtClean="0">
                <a:latin typeface="Calibri" pitchFamily="34" charset="0"/>
              </a:rPr>
              <a:pPr eaLnBrk="1" hangingPunct="1"/>
              <a:t>8</a:t>
            </a:fld>
            <a:endParaRPr lang="en-US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8146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12" charset="-128"/>
              </a:defRPr>
            </a:lvl9pPr>
          </a:lstStyle>
          <a:p>
            <a:pPr eaLnBrk="1" hangingPunct="1"/>
            <a:fld id="{6378885E-3327-420F-B136-E29ECB0393C6}" type="slidenum">
              <a:rPr lang="en-US" smtClean="0">
                <a:latin typeface="Calibri" pitchFamily="34" charset="0"/>
              </a:rPr>
              <a:pPr eaLnBrk="1" hangingPunct="1"/>
              <a:t>9</a:t>
            </a:fld>
            <a:endParaRPr lang="en-US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254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12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6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9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10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8F7BF-D8AE-469A-82F3-BB78B74488A7}" type="datetime1">
              <a:rPr lang="en-US"/>
              <a:pPr>
                <a:defRPr/>
              </a:pPr>
              <a:t>7/6/2016</a:t>
            </a:fld>
            <a:endParaRPr lang="en-US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1B038-86A2-4717-ADEC-C37075758C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147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7940B-E934-4715-B38F-4B5A97F4822A}" type="datetime1">
              <a:rPr lang="en-US"/>
              <a:pPr>
                <a:defRPr/>
              </a:pPr>
              <a:t>7/6/2016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317871-C4E3-4795-A3A2-8BF6A8A654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257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47F4A-7784-4243-909F-D209D7F38896}" type="datetime1">
              <a:rPr lang="en-US"/>
              <a:pPr>
                <a:defRPr/>
              </a:pPr>
              <a:t>7/6/2016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DB5D5-C730-4258-8FDC-B186BA04BB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244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D1B82-D421-42F1-86FA-33B6636B91FE}" type="datetime1">
              <a:rPr lang="en-US"/>
              <a:pPr>
                <a:defRPr/>
              </a:pPr>
              <a:t>7/6/2016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56BE4-C732-4348-A74F-B9CC50B2E2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188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6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7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8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0BA26-821B-442C-8EBE-A84E7A27B374}" type="datetime1">
              <a:rPr lang="en-US"/>
              <a:pPr>
                <a:defRPr/>
              </a:pPr>
              <a:t>7/6/2016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FD7319-FA69-4FD0-B272-BA76EC3EC1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866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6F0BF-8B11-4B58-870B-203780C58EF2}" type="datetime1">
              <a:rPr lang="en-US"/>
              <a:pPr>
                <a:defRPr/>
              </a:pPr>
              <a:t>7/6/2016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0F1A4-C287-4AF5-AB89-37A1668EAC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595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0D86EF-B65E-46D5-8214-E14944853FD3}" type="datetime1">
              <a:rPr lang="en-US"/>
              <a:pPr>
                <a:defRPr/>
              </a:pPr>
              <a:t>7/6/2016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82194-8394-4006-AB80-20DF40C7D6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082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68A2B-6E54-401B-BE59-A769E0A719CC}" type="datetime1">
              <a:rPr lang="en-US"/>
              <a:pPr>
                <a:defRPr/>
              </a:pPr>
              <a:t>7/6/2016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6DD16-B5D8-4008-AE15-CE7111C3C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958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F5A45-051C-48EB-98FC-0E1DC670EFD1}" type="datetime1">
              <a:rPr lang="en-US"/>
              <a:pPr>
                <a:defRPr/>
              </a:pPr>
              <a:t>7/6/2016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495AF-DB9D-4229-961B-5BE535742C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912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Rounded Rectangle 8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3DDB6-3DD5-40E8-8379-E2FCCFC1843F}" type="datetime1">
              <a:rPr lang="en-US"/>
              <a:pPr>
                <a:defRPr/>
              </a:pPr>
              <a:t>7/6/2016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B3850-92FB-428E-9E55-C4CB781FBE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424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11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12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A1336-2104-44A2-9A60-16DE7A6F9B80}" type="datetime1">
              <a:rPr lang="en-US"/>
              <a:pPr>
                <a:defRPr/>
              </a:pPr>
              <a:t>7/6/2016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E0B20F-6E12-4230-A158-0FC406CC47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093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Constantia" pitchFamily="18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5097C53F-4D42-43F7-889A-AC9DD79903CD}" type="datetime1">
              <a:rPr lang="en-US"/>
              <a:pPr>
                <a:defRPr/>
              </a:pPr>
              <a:t>7/6/2016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algn="ctr">
              <a:defRPr sz="1400">
                <a:solidFill>
                  <a:srgbClr val="FFFFFF"/>
                </a:solidFill>
                <a:latin typeface="Constantia" pitchFamily="18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AE85CDF8-F9A2-4724-BB41-68B17009B7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83" r:id="rId1"/>
    <p:sldLayoutId id="2147484976" r:id="rId2"/>
    <p:sldLayoutId id="2147484984" r:id="rId3"/>
    <p:sldLayoutId id="2147484977" r:id="rId4"/>
    <p:sldLayoutId id="2147484978" r:id="rId5"/>
    <p:sldLayoutId id="2147484979" r:id="rId6"/>
    <p:sldLayoutId id="2147484980" r:id="rId7"/>
    <p:sldLayoutId id="2147484985" r:id="rId8"/>
    <p:sldLayoutId id="2147484986" r:id="rId9"/>
    <p:sldLayoutId id="2147484981" r:id="rId10"/>
    <p:sldLayoutId id="214748498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ＭＳ Ｐゴシック" pitchFamily="-112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nstantia" pitchFamily="18" charset="0"/>
          <a:ea typeface="ＭＳ Ｐゴシック" pitchFamily="-112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nstantia" pitchFamily="18" charset="0"/>
          <a:ea typeface="ＭＳ Ｐゴシック" pitchFamily="-112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nstantia" pitchFamily="18" charset="0"/>
          <a:ea typeface="ＭＳ Ｐゴシック" pitchFamily="-112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nstantia" pitchFamily="18" charset="0"/>
          <a:ea typeface="ＭＳ Ｐゴシック" pitchFamily="-112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ＭＳ Ｐゴシック" pitchFamily="-112" charset="-128"/>
          <a:cs typeface="ＭＳ Ｐゴシック" charset="-128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ＭＳ Ｐゴシック" pitchFamily="-112" charset="-128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B2C1D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ＭＳ Ｐゴシック" pitchFamily="-112" charset="-128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9BBB59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ＭＳ Ｐゴシック" pitchFamily="-112" charset="-128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9BBB59"/>
        </a:buClr>
        <a:buChar char="o"/>
        <a:defRPr sz="2000" kern="1200">
          <a:solidFill>
            <a:schemeClr val="tx1"/>
          </a:solidFill>
          <a:latin typeface="+mn-lt"/>
          <a:ea typeface="ＭＳ Ｐゴシック" pitchFamily="-112" charset="-128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emf"/><Relationship Id="rId5" Type="http://schemas.openxmlformats.org/officeDocument/2006/relationships/oleObject" Target="../embeddings/Microsoft_Excel_97-2003_Worksheet1.xls"/><Relationship Id="rId4" Type="http://schemas.openxmlformats.org/officeDocument/2006/relationships/oleObject" Target="../embeddings/oleObject1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3"/>
          <p:cNvSpPr>
            <a:spLocks noGrp="1"/>
          </p:cNvSpPr>
          <p:nvPr>
            <p:ph type="ctrTitle"/>
          </p:nvPr>
        </p:nvSpPr>
        <p:spPr>
          <a:xfrm>
            <a:off x="457200" y="1506538"/>
            <a:ext cx="8229600" cy="1470025"/>
          </a:xfrm>
        </p:spPr>
        <p:txBody>
          <a:bodyPr/>
          <a:lstStyle/>
          <a:p>
            <a:r>
              <a:rPr sz="2800" b="1" dirty="0" smtClean="0"/>
              <a:t>Behavioral Summer Camp</a:t>
            </a:r>
            <a:br>
              <a:rPr sz="2800" b="1" dirty="0" smtClean="0"/>
            </a:br>
            <a:r>
              <a:rPr lang="en-US" sz="2800" b="1" dirty="0" smtClean="0"/>
              <a:t>Structural Behavioral Economics</a:t>
            </a:r>
            <a:endParaRPr sz="2800" dirty="0" smtClean="0"/>
          </a:p>
        </p:txBody>
      </p:sp>
      <p:sp>
        <p:nvSpPr>
          <p:cNvPr id="6147" name="Subtitle 3"/>
          <p:cNvSpPr>
            <a:spLocks noGrp="1"/>
          </p:cNvSpPr>
          <p:nvPr>
            <p:ph type="subTitle" idx="1"/>
          </p:nvPr>
        </p:nvSpPr>
        <p:spPr>
          <a:xfrm>
            <a:off x="990600" y="3200400"/>
            <a:ext cx="7315200" cy="2057400"/>
          </a:xfrm>
        </p:spPr>
        <p:txBody>
          <a:bodyPr/>
          <a:lstStyle/>
          <a:p>
            <a:endParaRPr lang="en-US" sz="2400" dirty="0" smtClean="0"/>
          </a:p>
          <a:p>
            <a:r>
              <a:rPr lang="en-US" sz="2400" dirty="0" smtClean="0"/>
              <a:t>Stefano </a:t>
            </a:r>
            <a:r>
              <a:rPr lang="en-US" sz="2400" dirty="0" err="1" smtClean="0"/>
              <a:t>DellaVigna</a:t>
            </a:r>
            <a:r>
              <a:rPr lang="en-US" sz="2400" dirty="0" smtClean="0"/>
              <a:t>, UC Berkeley and NBER </a:t>
            </a:r>
          </a:p>
          <a:p>
            <a:endParaRPr lang="en-US" sz="2400" dirty="0" smtClean="0"/>
          </a:p>
          <a:p>
            <a:r>
              <a:rPr lang="en-US" sz="2400" dirty="0" smtClean="0"/>
              <a:t>July </a:t>
            </a:r>
            <a:r>
              <a:rPr lang="en-US" sz="2400" dirty="0"/>
              <a:t>4</a:t>
            </a:r>
            <a:r>
              <a:rPr lang="en-US" sz="2400" dirty="0" smtClean="0"/>
              <a:t>, 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1. Calibration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382000" cy="56388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Other example: Ref.-dep. job search </a:t>
            </a:r>
            <a:r>
              <a:rPr lang="en-US" sz="2400" dirty="0" smtClean="0"/>
              <a:t>(</a:t>
            </a:r>
            <a:r>
              <a:rPr lang="en-US" sz="2400" b="1" dirty="0" smtClean="0"/>
              <a:t>DellaVigna et al.</a:t>
            </a:r>
            <a:r>
              <a:rPr lang="en-US" sz="2400" dirty="0" smtClean="0"/>
              <a:t>)</a:t>
            </a:r>
          </a:p>
          <a:p>
            <a:pPr eaLnBrk="1" hangingPunct="1">
              <a:defRPr/>
            </a:pPr>
            <a:r>
              <a:rPr lang="en-US" dirty="0" smtClean="0"/>
              <a:t>Last lecture: Ref.-dep. fits the exit from unemployment better (assuming hand-to-mouth)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BUT red.-dep. Workers are aware of loss utility at benefit decrease </a:t>
            </a:r>
            <a:r>
              <a:rPr lang="en-US" dirty="0" smtClean="0">
                <a:sym typeface="Wingdings" panose="05000000000000000000" pitchFamily="2" charset="2"/>
              </a:rPr>
              <a:t> Should save in anticipation</a:t>
            </a: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Important to </a:t>
            </a:r>
            <a:r>
              <a:rPr lang="en-US" dirty="0" err="1" smtClean="0"/>
              <a:t>endogenize</a:t>
            </a:r>
            <a:r>
              <a:rPr lang="en-US" dirty="0" smtClean="0"/>
              <a:t> consumption</a:t>
            </a:r>
          </a:p>
          <a:p>
            <a:pPr lvl="1" eaLnBrk="1" hangingPunct="1">
              <a:defRPr/>
            </a:pPr>
            <a:r>
              <a:rPr lang="en-US" dirty="0" smtClean="0"/>
              <a:t>Estimate model with choice of </a:t>
            </a:r>
            <a:r>
              <a:rPr lang="en-US" i="1" dirty="0" smtClean="0"/>
              <a:t>s*</a:t>
            </a:r>
            <a:r>
              <a:rPr lang="en-US" dirty="0" smtClean="0"/>
              <a:t> and </a:t>
            </a:r>
            <a:r>
              <a:rPr lang="en-US" i="1" dirty="0" smtClean="0"/>
              <a:t>c* </a:t>
            </a:r>
            <a:r>
              <a:rPr lang="en-US" dirty="0" smtClean="0"/>
              <a:t>( with log utility)</a:t>
            </a:r>
          </a:p>
          <a:p>
            <a:pPr lvl="1" eaLnBrk="1" hangingPunct="1">
              <a:defRPr/>
            </a:pPr>
            <a:r>
              <a:rPr lang="en-US" dirty="0" smtClean="0"/>
              <a:t>Estimate also time preferences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/>
              <a:t>and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defRPr/>
            </a:pPr>
            <a:r>
              <a:rPr lang="en-US" dirty="0" smtClean="0"/>
              <a:t>Model with estimated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smtClean="0"/>
              <a:t>and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=1)</a:t>
            </a:r>
          </a:p>
          <a:p>
            <a:pPr lvl="1" eaLnBrk="1" hangingPunct="1">
              <a:defRPr/>
            </a:pPr>
            <a:r>
              <a:rPr lang="en-US" dirty="0" smtClean="0"/>
              <a:t>Model </a:t>
            </a:r>
            <a:r>
              <a:rPr lang="en-US" dirty="0"/>
              <a:t>with estimated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β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/>
              <a:t>and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=.995)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19088" lvl="1" indent="0" eaLnBrk="1" hangingPunct="1">
              <a:buNone/>
              <a:defRPr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19088" lvl="1" indent="0" eaLnBrk="1" hangingPunct="1">
              <a:buNone/>
              <a:defRPr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28300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1. Calibration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382000" cy="5638800"/>
          </a:xfrm>
        </p:spPr>
        <p:txBody>
          <a:bodyPr/>
          <a:lstStyle/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r>
              <a:rPr lang="en-US" dirty="0" smtClean="0"/>
              <a:t>Fit of ref. dep. Model similar with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/>
              <a:t>model </a:t>
            </a:r>
            <a:r>
              <a:rPr lang="en-US" dirty="0" smtClean="0"/>
              <a:t>and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/>
              <a:t>model</a:t>
            </a:r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endParaRPr lang="en-US" dirty="0"/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endParaRPr lang="en-US" dirty="0" smtClean="0"/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endParaRPr lang="en-US" dirty="0"/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endParaRPr lang="en-US" dirty="0" smtClean="0"/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endParaRPr lang="en-US" dirty="0"/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endParaRPr lang="en-US" dirty="0" smtClean="0"/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endParaRPr lang="en-US" dirty="0"/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endParaRPr lang="en-US" dirty="0" smtClean="0"/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endParaRPr lang="en-US" dirty="0"/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r>
              <a:rPr lang="en-US" dirty="0" smtClean="0"/>
              <a:t>BUT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/>
              <a:t>model has 15-day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=.9 </a:t>
            </a:r>
            <a:r>
              <a:rPr lang="en-US" dirty="0" smtClean="0"/>
              <a:t>(implausible impatience)</a:t>
            </a:r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/>
              <a:t>model </a:t>
            </a:r>
            <a:r>
              <a:rPr lang="en-US" dirty="0" smtClean="0"/>
              <a:t>instead has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β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=.6 </a:t>
            </a:r>
            <a:r>
              <a:rPr lang="en-US" dirty="0" smtClean="0"/>
              <a:t>(in range of other estimates)</a:t>
            </a:r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r>
              <a:rPr lang="en-US" dirty="0" smtClean="0"/>
              <a:t>This “calibration” could only be done with full estimation</a:t>
            </a:r>
            <a:endParaRPr lang="en-US" dirty="0"/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447800"/>
            <a:ext cx="8458200" cy="389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9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2</a:t>
            </a:r>
            <a:r>
              <a:rPr lang="en-US" sz="3200" dirty="0" smtClean="0"/>
              <a:t>. Stability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382000" cy="5638800"/>
          </a:xfrm>
        </p:spPr>
        <p:txBody>
          <a:bodyPr/>
          <a:lstStyle/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r>
              <a:rPr lang="en-US" dirty="0" smtClean="0"/>
              <a:t>Behavioral economics has advantage of broad agreement on some key models:</a:t>
            </a:r>
          </a:p>
          <a:p>
            <a:pPr marL="547687" lvl="2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r>
              <a:rPr lang="en-US" sz="2400" dirty="0" smtClean="0"/>
              <a:t>Beta-delta model of time preference </a:t>
            </a:r>
            <a:r>
              <a:rPr lang="en-US" dirty="0" smtClean="0"/>
              <a:t>(</a:t>
            </a:r>
            <a:r>
              <a:rPr lang="en-US" dirty="0" err="1" smtClean="0"/>
              <a:t>Laibson</a:t>
            </a:r>
            <a:r>
              <a:rPr lang="en-US" dirty="0" smtClean="0"/>
              <a:t>, 1997)</a:t>
            </a:r>
            <a:endParaRPr lang="en-US" sz="2400" dirty="0" smtClean="0"/>
          </a:p>
          <a:p>
            <a:pPr marL="547687" lvl="2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r>
              <a:rPr lang="en-US" sz="2400" dirty="0" smtClean="0"/>
              <a:t>Reference-dependence model of time preferences </a:t>
            </a:r>
            <a:r>
              <a:rPr lang="en-US" dirty="0" smtClean="0"/>
              <a:t>(</a:t>
            </a:r>
            <a:r>
              <a:rPr lang="en-US" dirty="0" err="1" smtClean="0"/>
              <a:t>Kahneman</a:t>
            </a:r>
            <a:r>
              <a:rPr lang="en-US" dirty="0" smtClean="0"/>
              <a:t> and </a:t>
            </a:r>
            <a:r>
              <a:rPr lang="en-US" dirty="0" err="1" smtClean="0"/>
              <a:t>Tersky</a:t>
            </a:r>
            <a:r>
              <a:rPr lang="en-US" dirty="0" smtClean="0"/>
              <a:t>, 1979)</a:t>
            </a:r>
          </a:p>
          <a:p>
            <a:pPr marL="547687" lvl="2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r>
              <a:rPr lang="en-US" sz="2400" dirty="0" smtClean="0"/>
              <a:t>k levels of thinking?</a:t>
            </a:r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endParaRPr lang="en-US" dirty="0" smtClean="0"/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r>
              <a:rPr lang="en-US" dirty="0" smtClean="0"/>
              <a:t>Key validation for these models: Is there reasonable degree of agreement in key parameters across settings?</a:t>
            </a:r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>
                <a:sym typeface="Wingdings" panose="05000000000000000000" pitchFamily="2" charset="2"/>
              </a:rPr>
              <a:t>S</a:t>
            </a:r>
            <a:r>
              <a:rPr lang="en-US" dirty="0" smtClean="0"/>
              <a:t>tructural estimation of models in different settings</a:t>
            </a:r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r>
              <a:rPr lang="en-US" dirty="0" smtClean="0"/>
              <a:t>We start to have that for beta-delta model</a:t>
            </a:r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r>
              <a:rPr lang="en-US" dirty="0" smtClean="0"/>
              <a:t>Example: One </a:t>
            </a:r>
            <a:r>
              <a:rPr lang="en-US" dirty="0"/>
              <a:t>of earliest examples of Structural </a:t>
            </a:r>
            <a:r>
              <a:rPr lang="en-US" dirty="0" smtClean="0"/>
              <a:t>BE: </a:t>
            </a:r>
            <a:r>
              <a:rPr lang="en-US" sz="2000" b="1" dirty="0" err="1"/>
              <a:t>Laibson</a:t>
            </a:r>
            <a:r>
              <a:rPr lang="en-US" sz="2000" b="1" dirty="0"/>
              <a:t>, </a:t>
            </a:r>
            <a:r>
              <a:rPr lang="en-US" sz="2000" b="1" dirty="0" err="1"/>
              <a:t>Repetto</a:t>
            </a:r>
            <a:r>
              <a:rPr lang="en-US" sz="2000" b="1" dirty="0"/>
              <a:t>, and </a:t>
            </a:r>
            <a:r>
              <a:rPr lang="en-US" sz="2000" b="1" dirty="0" err="1"/>
              <a:t>Tobacman</a:t>
            </a:r>
            <a:r>
              <a:rPr lang="en-US" sz="2000" b="1" dirty="0"/>
              <a:t> (2007)</a:t>
            </a:r>
            <a:r>
              <a:rPr lang="en-US" dirty="0"/>
              <a:t> </a:t>
            </a:r>
            <a:r>
              <a:rPr lang="en-US" dirty="0" smtClean="0"/>
              <a:t>on consumption-savings </a:t>
            </a:r>
            <a:r>
              <a:rPr lang="en-US" sz="2000" dirty="0" smtClean="0"/>
              <a:t>(now </a:t>
            </a:r>
            <a:r>
              <a:rPr lang="en-US" sz="2000" b="1" dirty="0" err="1" smtClean="0"/>
              <a:t>Laibson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Maxted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Repetto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Tobacman</a:t>
            </a:r>
            <a:r>
              <a:rPr lang="en-US" sz="2000" b="1" dirty="0" smtClean="0"/>
              <a:t>, 2016</a:t>
            </a:r>
            <a:r>
              <a:rPr lang="en-US" sz="2000" dirty="0" smtClean="0"/>
              <a:t>)</a:t>
            </a:r>
            <a:endParaRPr lang="en-US" dirty="0"/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endParaRPr lang="en-US" dirty="0" smtClean="0"/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endParaRPr lang="en-US" dirty="0"/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endParaRPr lang="en-US" dirty="0" smtClean="0"/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endParaRPr lang="en-US" dirty="0"/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endParaRPr lang="en-US" dirty="0" smtClean="0"/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endParaRPr lang="en-US" dirty="0"/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43417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990598" y="819148"/>
          <a:ext cx="6210301" cy="5120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7143"/>
                <a:gridCol w="3126190"/>
                <a:gridCol w="2506968"/>
              </a:tblGrid>
              <a:tr h="353329">
                <a:tc>
                  <a:txBody>
                    <a:bodyPr/>
                    <a:lstStyle/>
                    <a:p>
                      <a:pPr algn="l" fontAlgn="ctr"/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800" u="none" strike="noStrike" dirty="0" smtClean="0">
                          <a:solidFill>
                            <a:srgbClr val="00B050"/>
                          </a:solidFill>
                          <a:effectLst/>
                        </a:rPr>
                        <a:t>% </a:t>
                      </a:r>
                      <a:r>
                        <a:rPr lang="en-US" sz="28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Visa 21-30</a:t>
                      </a:r>
                      <a:endParaRPr lang="en-US" sz="28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0.815</a:t>
                      </a:r>
                      <a:endParaRPr lang="en-US" sz="28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353329">
                <a:tc>
                  <a:txBody>
                    <a:bodyPr/>
                    <a:lstStyle/>
                    <a:p>
                      <a:pPr algn="l" fontAlgn="ctr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8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31-40</a:t>
                      </a:r>
                      <a:endParaRPr lang="en-US" sz="28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0.782</a:t>
                      </a:r>
                      <a:endParaRPr lang="en-US" sz="28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353329">
                <a:tc>
                  <a:txBody>
                    <a:bodyPr/>
                    <a:lstStyle/>
                    <a:p>
                      <a:pPr algn="l" fontAlgn="ctr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8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41-50</a:t>
                      </a:r>
                      <a:endParaRPr lang="en-US" sz="28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0.749</a:t>
                      </a:r>
                      <a:endParaRPr lang="en-US" sz="28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353329">
                <a:tc>
                  <a:txBody>
                    <a:bodyPr/>
                    <a:lstStyle/>
                    <a:p>
                      <a:pPr algn="l" fontAlgn="ctr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8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51-60</a:t>
                      </a:r>
                      <a:endParaRPr lang="en-US" sz="28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0.659</a:t>
                      </a:r>
                      <a:endParaRPr lang="en-US" sz="28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353329">
                <a:tc>
                  <a:txBody>
                    <a:bodyPr/>
                    <a:lstStyle/>
                    <a:p>
                      <a:pPr algn="l" fontAlgn="ctr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21-30</a:t>
                      </a:r>
                      <a:endParaRPr lang="en-US" sz="28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0.199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353329">
                <a:tc>
                  <a:txBody>
                    <a:bodyPr/>
                    <a:lstStyle/>
                    <a:p>
                      <a:pPr algn="l" fontAlgn="ctr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31-40</a:t>
                      </a:r>
                      <a:endParaRPr lang="en-US" sz="28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>
                          <a:solidFill>
                            <a:srgbClr val="FF0000"/>
                          </a:solidFill>
                          <a:effectLst/>
                        </a:rPr>
                        <a:t>0.187</a:t>
                      </a:r>
                      <a:endParaRPr lang="en-US" sz="2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353329">
                <a:tc>
                  <a:txBody>
                    <a:bodyPr/>
                    <a:lstStyle/>
                    <a:p>
                      <a:pPr algn="l" fontAlgn="ctr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41-50</a:t>
                      </a:r>
                      <a:endParaRPr lang="en-US" sz="28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>
                          <a:solidFill>
                            <a:srgbClr val="FF0000"/>
                          </a:solidFill>
                          <a:effectLst/>
                        </a:rPr>
                        <a:t>0.261</a:t>
                      </a:r>
                      <a:endParaRPr lang="en-US" sz="28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353329">
                <a:tc>
                  <a:txBody>
                    <a:bodyPr/>
                    <a:lstStyle/>
                    <a:p>
                      <a:pPr algn="l" fontAlgn="ctr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51-60</a:t>
                      </a:r>
                      <a:endParaRPr lang="en-US" sz="28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0.276</a:t>
                      </a:r>
                      <a:endParaRPr lang="en-US" sz="28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353329">
                <a:tc>
                  <a:txBody>
                    <a:bodyPr/>
                    <a:lstStyle/>
                    <a:p>
                      <a:pPr algn="l" fontAlgn="ctr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8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21-30</a:t>
                      </a:r>
                      <a:endParaRPr lang="en-US" sz="28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>
                          <a:solidFill>
                            <a:srgbClr val="0070C0"/>
                          </a:solidFill>
                          <a:effectLst/>
                        </a:rPr>
                        <a:t>1.23</a:t>
                      </a:r>
                      <a:endParaRPr lang="en-US" sz="28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353329">
                <a:tc>
                  <a:txBody>
                    <a:bodyPr/>
                    <a:lstStyle/>
                    <a:p>
                      <a:pPr algn="l" fontAlgn="ctr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8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31-40</a:t>
                      </a:r>
                      <a:endParaRPr lang="en-US" sz="28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>
                          <a:solidFill>
                            <a:srgbClr val="0070C0"/>
                          </a:solidFill>
                          <a:effectLst/>
                        </a:rPr>
                        <a:t>1.86</a:t>
                      </a:r>
                      <a:endParaRPr lang="en-US" sz="28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353329">
                <a:tc>
                  <a:txBody>
                    <a:bodyPr/>
                    <a:lstStyle/>
                    <a:p>
                      <a:pPr algn="l" fontAlgn="ctr"/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8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41-50</a:t>
                      </a:r>
                      <a:endParaRPr lang="en-US" sz="28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>
                          <a:solidFill>
                            <a:srgbClr val="0070C0"/>
                          </a:solidFill>
                          <a:effectLst/>
                        </a:rPr>
                        <a:t>3.24</a:t>
                      </a:r>
                      <a:endParaRPr lang="en-US" sz="28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370153">
                <a:tc>
                  <a:txBody>
                    <a:bodyPr/>
                    <a:lstStyle/>
                    <a:p>
                      <a:pPr algn="l" fontAlgn="ctr"/>
                      <a:r>
                        <a:rPr lang="en-US" sz="2800" u="none" strike="noStrike">
                          <a:effectLst/>
                        </a:rPr>
                        <a:t> </a:t>
                      </a:r>
                      <a:endParaRPr lang="en-US" sz="2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8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51-60</a:t>
                      </a:r>
                      <a:endParaRPr lang="en-US" sz="28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5.34</a:t>
                      </a:r>
                      <a:endParaRPr lang="en-US" sz="28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</a:tbl>
          </a:graphicData>
        </a:graphic>
      </p:graphicFrame>
      <p:pic>
        <p:nvPicPr>
          <p:cNvPr id="5" name="Objec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619498" y="1684824"/>
            <a:ext cx="45719" cy="34501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1450" y="143528"/>
            <a:ext cx="88109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Empirical Moments used in Method of Simulated Moments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3263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-1" y="3"/>
          <a:ext cx="9144002" cy="68636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0179"/>
                <a:gridCol w="2546800"/>
                <a:gridCol w="2042341"/>
                <a:gridCol w="2042341"/>
                <a:gridCol w="2042341"/>
              </a:tblGrid>
              <a:tr h="362668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 smtClean="0">
                          <a:effectLst/>
                        </a:rPr>
                        <a:t>STRUCTURAL </a:t>
                      </a:r>
                      <a:r>
                        <a:rPr lang="en-US" sz="2400" u="none" strike="noStrike" dirty="0">
                          <a:effectLst/>
                        </a:rPr>
                        <a:t>ESTIMATION RESULTS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5947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 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Present Biased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Exponential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Data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2223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 smtClean="0">
                          <a:effectLst/>
                        </a:rPr>
                        <a:t>   Parameter </a:t>
                      </a:r>
                      <a:r>
                        <a:rPr lang="en-US" sz="2000" u="none" strike="noStrike" dirty="0">
                          <a:effectLst/>
                        </a:rPr>
                        <a:t>estimates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smtClean="0">
                          <a:effectLst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0.5054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1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(0.1481)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0.9872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0.8926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(0.0089)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(0.0083)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CRRA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1.2551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1.0047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21340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(0.1564)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(0.2857)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 smtClean="0">
                          <a:effectLst/>
                        </a:rPr>
                        <a:t>   Second-stage </a:t>
                      </a:r>
                      <a:r>
                        <a:rPr lang="en-US" sz="2000" u="none" strike="noStrike" dirty="0">
                          <a:effectLst/>
                        </a:rPr>
                        <a:t>moments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21-30</a:t>
                      </a:r>
                      <a:endParaRPr lang="en-US" sz="20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0.598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0.704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0.815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31-40</a:t>
                      </a:r>
                      <a:endParaRPr lang="en-US" sz="20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0.607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0.693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0.782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41-50</a:t>
                      </a:r>
                      <a:endParaRPr lang="en-US" sz="20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0.588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0.654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0.749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51-60</a:t>
                      </a:r>
                      <a:endParaRPr lang="en-US" sz="20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0.569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0.601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0.659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21-30</a:t>
                      </a:r>
                      <a:endParaRPr lang="en-US" sz="20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0.232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0.204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0.199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31-40</a:t>
                      </a:r>
                      <a:endParaRPr lang="en-US" sz="20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0.237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0.225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0.187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41-50</a:t>
                      </a:r>
                      <a:endParaRPr lang="en-US" sz="20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0.217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0.210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0.261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51-60</a:t>
                      </a:r>
                      <a:endParaRPr lang="en-US" sz="20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0.196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0.193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0.276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21-30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1.299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0.441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1.23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31-40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1.819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0.015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1.86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41-50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2.925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-0.047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3.24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213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 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51-60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5.020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-0.035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5.34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Objec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619498" y="1684824"/>
            <a:ext cx="45719" cy="345016"/>
          </a:xfrm>
          <a:prstGeom prst="rect">
            <a:avLst/>
          </a:prstGeom>
        </p:spPr>
      </p:pic>
      <p:pic>
        <p:nvPicPr>
          <p:cNvPr id="6" name="Object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8920" y="1019800"/>
            <a:ext cx="270027" cy="391168"/>
          </a:xfrm>
          <a:prstGeom prst="rect">
            <a:avLst/>
          </a:prstGeom>
        </p:spPr>
      </p:pic>
      <p:pic>
        <p:nvPicPr>
          <p:cNvPr id="7" name="Object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8920" y="1603712"/>
            <a:ext cx="225022" cy="34603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400051" y="2867025"/>
            <a:ext cx="9667875" cy="3996643"/>
          </a:xfrm>
          <a:prstGeom prst="rect">
            <a:avLst/>
          </a:prstGeom>
          <a:solidFill>
            <a:srgbClr val="F6F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095875" y="371475"/>
            <a:ext cx="4324349" cy="6644593"/>
          </a:xfrm>
          <a:prstGeom prst="rect">
            <a:avLst/>
          </a:prstGeom>
          <a:solidFill>
            <a:srgbClr val="F6F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89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-1" y="3"/>
          <a:ext cx="9144002" cy="68636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0179"/>
                <a:gridCol w="2546800"/>
                <a:gridCol w="2042341"/>
                <a:gridCol w="2042341"/>
                <a:gridCol w="2042341"/>
              </a:tblGrid>
              <a:tr h="362668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 smtClean="0">
                          <a:effectLst/>
                        </a:rPr>
                        <a:t>STRUCTURAL </a:t>
                      </a:r>
                      <a:r>
                        <a:rPr lang="en-US" sz="2400" u="none" strike="noStrike" dirty="0">
                          <a:effectLst/>
                        </a:rPr>
                        <a:t>ESTIMATION RESULTS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5947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 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Present Biased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Exponential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Data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2223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 smtClean="0">
                          <a:effectLst/>
                        </a:rPr>
                        <a:t>   Parameter </a:t>
                      </a:r>
                      <a:r>
                        <a:rPr lang="en-US" sz="2000" u="none" strike="noStrike" dirty="0">
                          <a:effectLst/>
                        </a:rPr>
                        <a:t>estimates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smtClean="0">
                          <a:effectLst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0.5054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1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(0.1481)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0.9872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0.8926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(0.0089)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(0.0083)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CRRA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1.2551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1.0047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21340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(0.1564)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(0.2857)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 smtClean="0">
                          <a:effectLst/>
                        </a:rPr>
                        <a:t>   Second-stage </a:t>
                      </a:r>
                      <a:r>
                        <a:rPr lang="en-US" sz="2000" u="none" strike="noStrike" dirty="0">
                          <a:effectLst/>
                        </a:rPr>
                        <a:t>moments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21-30</a:t>
                      </a:r>
                      <a:endParaRPr lang="en-US" sz="20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0.598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0.704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0.815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31-40</a:t>
                      </a:r>
                      <a:endParaRPr lang="en-US" sz="20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0.607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0.693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0.782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41-50</a:t>
                      </a:r>
                      <a:endParaRPr lang="en-US" sz="20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0.588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0.654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0.749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51-60</a:t>
                      </a:r>
                      <a:endParaRPr lang="en-US" sz="20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0.569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0.601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0.659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21-30</a:t>
                      </a:r>
                      <a:endParaRPr lang="en-US" sz="20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0.232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0.204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0.199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31-40</a:t>
                      </a:r>
                      <a:endParaRPr lang="en-US" sz="20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0.237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0.225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0.187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41-50</a:t>
                      </a:r>
                      <a:endParaRPr lang="en-US" sz="20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0.217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0.210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0.261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51-60</a:t>
                      </a:r>
                      <a:endParaRPr lang="en-US" sz="20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0.196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0.193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0.276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21-30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1.299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0.441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1.23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31-40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1.819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0.015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1.86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41-50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2.925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-0.047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3.24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213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 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51-60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5.020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-0.035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5.34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Objec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619498" y="1684824"/>
            <a:ext cx="45719" cy="345016"/>
          </a:xfrm>
          <a:prstGeom prst="rect">
            <a:avLst/>
          </a:prstGeom>
        </p:spPr>
      </p:pic>
      <p:pic>
        <p:nvPicPr>
          <p:cNvPr id="6" name="Object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8920" y="1019800"/>
            <a:ext cx="270027" cy="391168"/>
          </a:xfrm>
          <a:prstGeom prst="rect">
            <a:avLst/>
          </a:prstGeom>
        </p:spPr>
      </p:pic>
      <p:pic>
        <p:nvPicPr>
          <p:cNvPr id="7" name="Object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8920" y="1603712"/>
            <a:ext cx="225022" cy="34603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400051" y="2867025"/>
            <a:ext cx="9667875" cy="3996643"/>
          </a:xfrm>
          <a:prstGeom prst="rect">
            <a:avLst/>
          </a:prstGeom>
          <a:solidFill>
            <a:srgbClr val="F6F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124700" y="371475"/>
            <a:ext cx="2295524" cy="6644593"/>
          </a:xfrm>
          <a:prstGeom prst="rect">
            <a:avLst/>
          </a:prstGeom>
          <a:solidFill>
            <a:srgbClr val="F6F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03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-1" y="3"/>
          <a:ext cx="9144002" cy="68636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0179"/>
                <a:gridCol w="2546800"/>
                <a:gridCol w="2042341"/>
                <a:gridCol w="2042341"/>
                <a:gridCol w="2042341"/>
              </a:tblGrid>
              <a:tr h="362668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 smtClean="0">
                          <a:effectLst/>
                        </a:rPr>
                        <a:t>STRUCTURAL </a:t>
                      </a:r>
                      <a:r>
                        <a:rPr lang="en-US" sz="2400" u="none" strike="noStrike" dirty="0">
                          <a:effectLst/>
                        </a:rPr>
                        <a:t>ESTIMATION RESULTS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5947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 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Present Biased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Exponential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Data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2223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 smtClean="0">
                          <a:effectLst/>
                        </a:rPr>
                        <a:t>   Parameter </a:t>
                      </a:r>
                      <a:r>
                        <a:rPr lang="en-US" sz="2000" u="none" strike="noStrike" dirty="0">
                          <a:effectLst/>
                        </a:rPr>
                        <a:t>estimates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smtClean="0">
                          <a:effectLst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0.5054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1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(0.1481)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0.9872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0.8926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(0.0089)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(0.0083)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CRRA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1.2551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1.0047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21340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(0.1564)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(0.2857)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 smtClean="0">
                          <a:effectLst/>
                        </a:rPr>
                        <a:t>   Second-stage </a:t>
                      </a:r>
                      <a:r>
                        <a:rPr lang="en-US" sz="2000" u="none" strike="noStrike" dirty="0">
                          <a:effectLst/>
                        </a:rPr>
                        <a:t>moments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21-30</a:t>
                      </a:r>
                      <a:endParaRPr lang="en-US" sz="20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0.598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0.704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0.815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31-40</a:t>
                      </a:r>
                      <a:endParaRPr lang="en-US" sz="20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0.607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0.693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0.782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41-50</a:t>
                      </a:r>
                      <a:endParaRPr lang="en-US" sz="20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0.588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0.654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0.749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51-60</a:t>
                      </a:r>
                      <a:endParaRPr lang="en-US" sz="20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0.569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0.601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0.659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21-30</a:t>
                      </a:r>
                      <a:endParaRPr lang="en-US" sz="20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0.232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0.204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0.199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31-40</a:t>
                      </a:r>
                      <a:endParaRPr lang="en-US" sz="20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0.237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0.225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0.187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41-50</a:t>
                      </a:r>
                      <a:endParaRPr lang="en-US" sz="20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0.217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0.210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0.261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51-60</a:t>
                      </a:r>
                      <a:endParaRPr lang="en-US" sz="20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0.196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0.193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0.276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21-30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1.299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0.441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1.23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31-40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1.819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0.015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1.86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41-50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2.925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-0.047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3.24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213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 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51-60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5.020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-0.035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5.34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Objec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619498" y="1684824"/>
            <a:ext cx="45719" cy="345016"/>
          </a:xfrm>
          <a:prstGeom prst="rect">
            <a:avLst/>
          </a:prstGeom>
        </p:spPr>
      </p:pic>
      <p:pic>
        <p:nvPicPr>
          <p:cNvPr id="6" name="Object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8920" y="1019800"/>
            <a:ext cx="270027" cy="391168"/>
          </a:xfrm>
          <a:prstGeom prst="rect">
            <a:avLst/>
          </a:prstGeom>
        </p:spPr>
      </p:pic>
      <p:pic>
        <p:nvPicPr>
          <p:cNvPr id="7" name="Object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8920" y="1603712"/>
            <a:ext cx="225022" cy="34603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124700" y="371475"/>
            <a:ext cx="2295524" cy="6644593"/>
          </a:xfrm>
          <a:prstGeom prst="rect">
            <a:avLst/>
          </a:prstGeom>
          <a:solidFill>
            <a:srgbClr val="F6F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09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-1" y="3"/>
          <a:ext cx="9144002" cy="68636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0179"/>
                <a:gridCol w="2546800"/>
                <a:gridCol w="2042341"/>
                <a:gridCol w="2042341"/>
                <a:gridCol w="2042341"/>
              </a:tblGrid>
              <a:tr h="362668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 smtClean="0">
                          <a:effectLst/>
                        </a:rPr>
                        <a:t>STRUCTURAL </a:t>
                      </a:r>
                      <a:r>
                        <a:rPr lang="en-US" sz="2400" u="none" strike="noStrike" dirty="0">
                          <a:effectLst/>
                        </a:rPr>
                        <a:t>ESTIMATION RESULTS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5947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 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Present Biased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Exponential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Data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2223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 smtClean="0">
                          <a:effectLst/>
                        </a:rPr>
                        <a:t>   Parameter </a:t>
                      </a:r>
                      <a:r>
                        <a:rPr lang="en-US" sz="2000" u="none" strike="noStrike" dirty="0">
                          <a:effectLst/>
                        </a:rPr>
                        <a:t>estimates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smtClean="0">
                          <a:effectLst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0.5054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1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(0.1481)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0.9872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0.8926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(0.0089)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(0.0083)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CRRA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1.2551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effectLst/>
                        </a:rPr>
                        <a:t>1.0047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21340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(0.1564)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(0.2857)</a:t>
                      </a:r>
                      <a:endParaRPr lang="en-US" sz="20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-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 smtClean="0">
                          <a:effectLst/>
                        </a:rPr>
                        <a:t>   Second-stage </a:t>
                      </a:r>
                      <a:r>
                        <a:rPr lang="en-US" sz="2000" u="none" strike="noStrike" dirty="0">
                          <a:effectLst/>
                        </a:rPr>
                        <a:t>moments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21-30</a:t>
                      </a:r>
                      <a:endParaRPr lang="en-US" sz="20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0.598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0.704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0.815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31-40</a:t>
                      </a:r>
                      <a:endParaRPr lang="en-US" sz="20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0.607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0.693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0.782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41-50</a:t>
                      </a:r>
                      <a:endParaRPr lang="en-US" sz="20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0.588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0.654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0.749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% Visa 51-60</a:t>
                      </a:r>
                      <a:endParaRPr lang="en-US" sz="2000" b="0" i="1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0.569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B050"/>
                          </a:solidFill>
                          <a:effectLst/>
                        </a:rPr>
                        <a:t>0.601</a:t>
                      </a:r>
                      <a:endParaRPr lang="en-US" sz="2000" b="0" i="0" u="none" strike="noStrike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B050"/>
                          </a:solidFill>
                          <a:effectLst/>
                        </a:rPr>
                        <a:t>0.659</a:t>
                      </a:r>
                      <a:endParaRPr lang="en-US" sz="2000" b="0" i="0" u="none" strike="noStrike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21-30</a:t>
                      </a:r>
                      <a:endParaRPr lang="en-US" sz="20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0.232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0.204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0.199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31-40</a:t>
                      </a:r>
                      <a:endParaRPr lang="en-US" sz="20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0.237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0.225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0.187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41-50</a:t>
                      </a:r>
                      <a:endParaRPr lang="en-US" sz="20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0.217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0.210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FF0000"/>
                          </a:solidFill>
                          <a:effectLst/>
                        </a:rPr>
                        <a:t>0.261</a:t>
                      </a:r>
                      <a:endParaRPr lang="en-US" sz="20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mean Visa 51-60</a:t>
                      </a:r>
                      <a:endParaRPr lang="en-US" sz="2000" b="0" i="1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0.196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0.193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0.276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21-30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1.299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0.441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1.23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31-40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1.819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0.015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1.86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06734">
                <a:tc>
                  <a:txBody>
                    <a:bodyPr/>
                    <a:lstStyle/>
                    <a:p>
                      <a:pPr algn="l" fontAlgn="ctr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41-50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2.925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-0.047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3.24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  <a:tr h="3213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 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wealth 51-60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solidFill>
                            <a:srgbClr val="0070C0"/>
                          </a:solidFill>
                          <a:effectLst/>
                        </a:rPr>
                        <a:t>5.020</a:t>
                      </a:r>
                      <a:endParaRPr lang="en-US" sz="2000" b="0" i="0" u="none" strike="noStrike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-0.035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5.34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tint val="20000"/>
                        <a:alpha val="27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" name="Objec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619498" y="1684824"/>
            <a:ext cx="45719" cy="345016"/>
          </a:xfrm>
          <a:prstGeom prst="rect">
            <a:avLst/>
          </a:prstGeom>
        </p:spPr>
      </p:pic>
      <p:pic>
        <p:nvPicPr>
          <p:cNvPr id="6" name="Object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8920" y="1019800"/>
            <a:ext cx="270027" cy="391168"/>
          </a:xfrm>
          <a:prstGeom prst="rect">
            <a:avLst/>
          </a:prstGeom>
        </p:spPr>
      </p:pic>
      <p:pic>
        <p:nvPicPr>
          <p:cNvPr id="7" name="Object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8920" y="1603712"/>
            <a:ext cx="225022" cy="34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79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822960"/>
            <a:ext cx="8534400" cy="56388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endParaRPr lang="en-US" dirty="0" smtClean="0"/>
          </a:p>
        </p:txBody>
      </p:sp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06" y="1346359"/>
            <a:ext cx="8253787" cy="4866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28600" y="822960"/>
            <a:ext cx="8534400" cy="563880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r>
              <a:rPr lang="en-US" dirty="0" smtClean="0"/>
              <a:t>Start from set of moments </a:t>
            </a:r>
          </a:p>
          <a:p>
            <a:pPr marL="381000" indent="-381000" eaLnBrk="1" hangingPunct="1">
              <a:defRPr/>
            </a:pPr>
            <a:endParaRPr lang="en-US" dirty="0" smtClean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dirty="0" smtClean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endParaRPr lang="en-US" sz="2400" dirty="0" smtClean="0"/>
          </a:p>
          <a:p>
            <a:pPr marL="381000" indent="-381000" eaLnBrk="1" hangingPunct="1">
              <a:defRPr/>
            </a:pPr>
            <a:endParaRPr lang="en-US" sz="2400" dirty="0"/>
          </a:p>
          <a:p>
            <a:pPr marL="381000" indent="-381000" eaLnBrk="1" hangingPunct="1">
              <a:defRPr/>
            </a:pPr>
            <a:endParaRPr lang="en-US" sz="2400" dirty="0" smtClean="0"/>
          </a:p>
          <a:p>
            <a:pPr marL="381000" indent="-381000" eaLnBrk="1" hangingPunct="1">
              <a:defRPr/>
            </a:pPr>
            <a:endParaRPr lang="en-US" sz="2400" dirty="0"/>
          </a:p>
          <a:p>
            <a:pPr marL="381000" indent="-381000" eaLnBrk="1" hangingPunct="1">
              <a:defRPr/>
            </a:pPr>
            <a:endParaRPr lang="en-US" dirty="0" smtClean="0"/>
          </a:p>
          <a:p>
            <a:pPr marL="381000" indent="-381000" eaLnBrk="1" hangingPunct="1">
              <a:defRPr/>
            </a:pPr>
            <a:endParaRPr lang="en-US" sz="1800" dirty="0" smtClean="0"/>
          </a:p>
          <a:p>
            <a:pPr marL="381000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r>
              <a:rPr lang="en-US" sz="2400" dirty="0" smtClean="0"/>
              <a:t>Very different precision; not much weight on third moment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469293" y="152400"/>
            <a:ext cx="8153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2"/>
                </a:solidFill>
                <a:latin typeface="+mj-lt"/>
                <a:ea typeface="ＭＳ Ｐゴシック" pitchFamily="-112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onstantia" pitchFamily="18" charset="0"/>
                <a:ea typeface="ＭＳ Ｐゴシック" pitchFamily="-112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onstantia" pitchFamily="18" charset="0"/>
                <a:ea typeface="ＭＳ Ｐゴシック" pitchFamily="-112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onstantia" pitchFamily="18" charset="0"/>
                <a:ea typeface="ＭＳ Ｐゴシック" pitchFamily="-112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onstantia" pitchFamily="18" charset="0"/>
                <a:ea typeface="ＭＳ Ｐゴシック" pitchFamily="-112" charset="-128"/>
                <a:cs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onstantia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onstantia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onstantia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onstantia" pitchFamily="18" charset="0"/>
              </a:defRPr>
            </a:lvl9pPr>
          </a:lstStyle>
          <a:p>
            <a:pPr algn="ctr" eaLnBrk="1" hangingPunct="1"/>
            <a:r>
              <a:rPr lang="en-US" sz="3200" dirty="0" smtClean="0"/>
              <a:t>2. Stability</a:t>
            </a:r>
          </a:p>
        </p:txBody>
      </p:sp>
    </p:spTree>
    <p:extLst>
      <p:ext uri="{BB962C8B-B14F-4D97-AF65-F5344CB8AC3E}">
        <p14:creationId xmlns:p14="http://schemas.microsoft.com/office/powerpoint/2010/main" val="7951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2. Stability</a:t>
            </a:r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13055"/>
            <a:ext cx="8077200" cy="6034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5770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Overview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229600" cy="5638800"/>
          </a:xfrm>
        </p:spPr>
        <p:txBody>
          <a:bodyPr/>
          <a:lstStyle/>
          <a:p>
            <a:pPr marL="381000" indent="-381000" eaLnBrk="1" hangingPunct="1">
              <a:defRPr/>
            </a:pPr>
            <a:r>
              <a:rPr lang="en-US" sz="2800" dirty="0" smtClean="0"/>
              <a:t>Overheard in economics departments:</a:t>
            </a:r>
          </a:p>
          <a:p>
            <a:pPr marL="655638" lvl="1" indent="-381000" eaLnBrk="1" hangingPunct="1">
              <a:defRPr/>
            </a:pPr>
            <a:r>
              <a:rPr lang="en-US" dirty="0" smtClean="0"/>
              <a:t>“Is it best to do reduced-form</a:t>
            </a:r>
            <a:r>
              <a:rPr lang="en-US" dirty="0"/>
              <a:t> </a:t>
            </a:r>
            <a:r>
              <a:rPr lang="en-US" dirty="0" smtClean="0"/>
              <a:t>or structural work?”</a:t>
            </a:r>
          </a:p>
          <a:p>
            <a:pPr marL="655638" lvl="1" indent="-381000" eaLnBrk="1" hangingPunct="1">
              <a:defRPr/>
            </a:pPr>
            <a:r>
              <a:rPr lang="en-US" dirty="0" smtClean="0"/>
              <a:t>“Structural estimation is hard but shows off skill”</a:t>
            </a:r>
          </a:p>
          <a:p>
            <a:pPr marL="655638" lvl="1" indent="-381000" eaLnBrk="1" hangingPunct="1">
              <a:defRPr/>
            </a:pPr>
            <a:r>
              <a:rPr lang="en-US" dirty="0" smtClean="0"/>
              <a:t>“Structural papers are just smoke-filled black boxes”</a:t>
            </a:r>
          </a:p>
          <a:p>
            <a:pPr marL="381000" indent="-381000" eaLnBrk="1" hangingPunct="1">
              <a:defRPr/>
            </a:pPr>
            <a:endParaRPr lang="en-US" sz="2800" dirty="0" smtClean="0"/>
          </a:p>
          <a:p>
            <a:pPr marL="381000" indent="-381000" eaLnBrk="1" hangingPunct="1">
              <a:defRPr/>
            </a:pPr>
            <a:endParaRPr lang="en-US" sz="2800" dirty="0" smtClean="0"/>
          </a:p>
          <a:p>
            <a:pPr marL="381000" indent="-381000" eaLnBrk="1" hangingPunct="1">
              <a:defRPr/>
            </a:pPr>
            <a:r>
              <a:rPr lang="en-US" sz="2800" dirty="0" smtClean="0"/>
              <a:t>Today: I am going to try to argue</a:t>
            </a:r>
          </a:p>
          <a:p>
            <a:pPr marL="655638" lvl="1" indent="-381000" eaLnBrk="1" hangingPunct="1">
              <a:defRPr/>
            </a:pPr>
            <a:r>
              <a:rPr lang="en-US" i="1" dirty="0"/>
              <a:t>S</a:t>
            </a:r>
            <a:r>
              <a:rPr lang="en-US" i="1" dirty="0" smtClean="0"/>
              <a:t>ome </a:t>
            </a:r>
            <a:r>
              <a:rPr lang="en-US" dirty="0" smtClean="0"/>
              <a:t>form of structural estimation has real value</a:t>
            </a:r>
          </a:p>
          <a:p>
            <a:pPr marL="655638" lvl="1" indent="-381000" eaLnBrk="1" hangingPunct="1">
              <a:defRPr/>
            </a:pPr>
            <a:r>
              <a:rPr lang="en-US" dirty="0" smtClean="0"/>
              <a:t>It embodies some key messages from behavioral econ</a:t>
            </a:r>
          </a:p>
          <a:p>
            <a:pPr marL="655638" lvl="1" indent="-381000" eaLnBrk="1" hangingPunct="1">
              <a:defRPr/>
            </a:pPr>
            <a:r>
              <a:rPr lang="en-US" dirty="0" smtClean="0"/>
              <a:t>It is already more common than you think</a:t>
            </a:r>
          </a:p>
          <a:p>
            <a:pPr marL="655638" lvl="1" indent="-381000" eaLnBrk="1" hangingPunct="1">
              <a:defRPr/>
            </a:pPr>
            <a:r>
              <a:rPr lang="en-US" dirty="0" smtClean="0"/>
              <a:t>More is likely coming</a:t>
            </a:r>
          </a:p>
          <a:p>
            <a:pPr marL="381000" indent="-381000" eaLnBrk="1" hangingPunct="1">
              <a:defRPr/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2</a:t>
            </a:r>
            <a:r>
              <a:rPr lang="en-US" sz="3200" dirty="0" smtClean="0"/>
              <a:t>. Stability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382000" cy="5638800"/>
          </a:xfrm>
        </p:spPr>
        <p:txBody>
          <a:bodyPr/>
          <a:lstStyle/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r>
              <a:rPr lang="en-US" dirty="0" smtClean="0"/>
              <a:t>Compare to other estimates</a:t>
            </a:r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r>
              <a:rPr lang="en-US" b="1" dirty="0" err="1"/>
              <a:t>Paserman</a:t>
            </a:r>
            <a:r>
              <a:rPr lang="en-US" b="1" dirty="0"/>
              <a:t> (EJ 2008)</a:t>
            </a:r>
            <a:r>
              <a:rPr lang="en-US" dirty="0"/>
              <a:t> – Estimate beta-delta model of job search decisions for unemployed workers from DellaVigna and </a:t>
            </a:r>
            <a:r>
              <a:rPr lang="en-US" dirty="0" err="1"/>
              <a:t>Paserman</a:t>
            </a:r>
            <a:r>
              <a:rPr lang="en-US" dirty="0"/>
              <a:t> (JOLE)   [</a:t>
            </a:r>
            <a:r>
              <a:rPr lang="en-US" i="1" dirty="0"/>
              <a:t>maximum likelihood</a:t>
            </a:r>
            <a:r>
              <a:rPr lang="en-US" dirty="0" smtClean="0"/>
              <a:t>]</a:t>
            </a:r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endParaRPr lang="en-US" dirty="0"/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r>
              <a:rPr lang="en-US" b="1" dirty="0" err="1" smtClean="0"/>
              <a:t>Augenblick</a:t>
            </a:r>
            <a:r>
              <a:rPr lang="en-US" b="1" dirty="0" smtClean="0"/>
              <a:t>, </a:t>
            </a:r>
            <a:r>
              <a:rPr lang="en-US" b="1" dirty="0" err="1" smtClean="0"/>
              <a:t>Niederle</a:t>
            </a:r>
            <a:r>
              <a:rPr lang="en-US" b="1" dirty="0" smtClean="0"/>
              <a:t> and </a:t>
            </a:r>
            <a:r>
              <a:rPr lang="en-US" b="1" dirty="0" err="1" smtClean="0"/>
              <a:t>Sprenger</a:t>
            </a:r>
            <a:r>
              <a:rPr lang="en-US" b="1" dirty="0" smtClean="0"/>
              <a:t> (QJE 2015)</a:t>
            </a:r>
            <a:r>
              <a:rPr lang="en-US" dirty="0" smtClean="0"/>
              <a:t> – Estimate beta-delta from real-effort decision over time</a:t>
            </a:r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r>
              <a:rPr lang="en-US" b="1" dirty="0" err="1" smtClean="0"/>
              <a:t>Augenblick</a:t>
            </a:r>
            <a:r>
              <a:rPr lang="en-US" b="1" dirty="0" smtClean="0"/>
              <a:t> and Rabin (2015)</a:t>
            </a:r>
            <a:r>
              <a:rPr lang="en-US" dirty="0" smtClean="0"/>
              <a:t> – Estimates beta and beta hat from real effort over time</a:t>
            </a:r>
            <a:r>
              <a:rPr lang="en-US" dirty="0"/>
              <a:t> [</a:t>
            </a:r>
            <a:r>
              <a:rPr lang="en-US" i="1" dirty="0"/>
              <a:t>maximum likelihood</a:t>
            </a:r>
            <a:r>
              <a:rPr lang="en-US" dirty="0"/>
              <a:t>]</a:t>
            </a:r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r>
              <a:rPr lang="en-US" b="1" dirty="0" err="1" smtClean="0"/>
              <a:t>Augenblick</a:t>
            </a:r>
            <a:r>
              <a:rPr lang="en-US" b="1" dirty="0" smtClean="0"/>
              <a:t> (2016)</a:t>
            </a:r>
            <a:r>
              <a:rPr lang="en-US" dirty="0" smtClean="0"/>
              <a:t> – Estimate beta at different time distances using real effort over time [</a:t>
            </a:r>
            <a:r>
              <a:rPr lang="en-US" i="1" dirty="0" smtClean="0"/>
              <a:t>maximum likelihood</a:t>
            </a:r>
            <a:r>
              <a:rPr lang="en-US" dirty="0" smtClean="0"/>
              <a:t>]</a:t>
            </a:r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endParaRPr lang="en-US" dirty="0"/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endParaRPr lang="en-US" dirty="0" smtClean="0"/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endParaRPr lang="en-US" dirty="0"/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endParaRPr lang="en-US" dirty="0" smtClean="0"/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endParaRPr lang="en-US" dirty="0"/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endParaRPr lang="en-US" dirty="0" smtClean="0"/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endParaRPr lang="en-US" dirty="0"/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endParaRPr lang="en-US" dirty="0" smtClean="0"/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7235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 idx="4294967295"/>
          </p:nvPr>
        </p:nvSpPr>
        <p:spPr>
          <a:xfrm>
            <a:off x="685800" y="2286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3. Model and Design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914400" y="838200"/>
            <a:ext cx="7772400" cy="5410200"/>
          </a:xfrm>
        </p:spPr>
        <p:txBody>
          <a:bodyPr/>
          <a:lstStyle/>
          <a:p>
            <a:r>
              <a:rPr lang="en-US" dirty="0" smtClean="0"/>
              <a:t>Structural estimation forces to take model more seriously</a:t>
            </a:r>
          </a:p>
          <a:p>
            <a:pPr lvl="1"/>
            <a:r>
              <a:rPr lang="en-US" dirty="0" smtClean="0"/>
              <a:t>Sketch of model will not suffice</a:t>
            </a:r>
          </a:p>
          <a:p>
            <a:pPr lvl="1"/>
            <a:r>
              <a:rPr lang="en-US" dirty="0" smtClean="0"/>
              <a:t>Full specification in order to do estimation</a:t>
            </a:r>
          </a:p>
          <a:p>
            <a:pPr lvl="1"/>
            <a:r>
              <a:rPr lang="en-US" dirty="0" smtClean="0"/>
              <a:t>Forces to work out details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For experiments, important to set up estimation as much as possible </a:t>
            </a:r>
            <a:r>
              <a:rPr lang="en-US" i="1" dirty="0" smtClean="0"/>
              <a:t>before running experiment</a:t>
            </a:r>
          </a:p>
          <a:p>
            <a:r>
              <a:rPr lang="en-US" dirty="0" smtClean="0"/>
              <a:t>Benefit of model-based experiment </a:t>
            </a:r>
            <a:r>
              <a:rPr lang="en-US" sz="2000" dirty="0" smtClean="0"/>
              <a:t>(Card, DellaVigna, and </a:t>
            </a:r>
            <a:r>
              <a:rPr lang="en-US" sz="2000" dirty="0" err="1" smtClean="0"/>
              <a:t>Malmendier</a:t>
            </a:r>
            <a:r>
              <a:rPr lang="en-US" sz="2000" dirty="0" smtClean="0"/>
              <a:t> JEP 2011)</a:t>
            </a:r>
            <a:r>
              <a:rPr lang="en-US" sz="2400" dirty="0"/>
              <a:t> </a:t>
            </a:r>
            <a:r>
              <a:rPr lang="en-US" sz="2400" dirty="0" smtClean="0">
                <a:sym typeface="Wingdings" panose="05000000000000000000" pitchFamily="2" charset="2"/>
              </a:rPr>
              <a:t> </a:t>
            </a:r>
            <a:r>
              <a:rPr lang="en-US" sz="2400" dirty="0" smtClean="0"/>
              <a:t> Will lead to improved design</a:t>
            </a:r>
          </a:p>
          <a:p>
            <a:endParaRPr lang="en-US" sz="2400" dirty="0"/>
          </a:p>
          <a:p>
            <a:r>
              <a:rPr lang="en-US" sz="2800" dirty="0" smtClean="0"/>
              <a:t>Example: </a:t>
            </a:r>
            <a:r>
              <a:rPr lang="en-US" sz="2400" b="1" dirty="0" smtClean="0"/>
              <a:t>DellaVigna, List, and </a:t>
            </a:r>
            <a:r>
              <a:rPr lang="en-US" sz="2400" b="1" dirty="0" err="1" smtClean="0"/>
              <a:t>Malmendier</a:t>
            </a:r>
            <a:r>
              <a:rPr lang="en-US" sz="2400" b="1" dirty="0" smtClean="0"/>
              <a:t> (QJE 2012) </a:t>
            </a:r>
            <a:r>
              <a:rPr lang="en-US" sz="2400" dirty="0" smtClean="0"/>
              <a:t>for charitable giving</a:t>
            </a:r>
            <a:endParaRPr lang="en-US" sz="2800" b="1" dirty="0" smtClean="0"/>
          </a:p>
          <a:p>
            <a:endParaRPr lang="en-US" dirty="0" smtClean="0">
              <a:sym typeface="Wingdings" pitchFamily="2" charset="2"/>
            </a:endParaRPr>
          </a:p>
          <a:p>
            <a:endParaRPr lang="en-US" sz="2000" dirty="0">
              <a:sym typeface="Wingdings" pitchFamily="2" charset="2"/>
            </a:endParaRPr>
          </a:p>
          <a:p>
            <a:endParaRPr lang="en-US" sz="2000" dirty="0" smtClean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03159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 idx="4294967295"/>
          </p:nvPr>
        </p:nvSpPr>
        <p:spPr>
          <a:xfrm>
            <a:off x="685800" y="2286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3. Model and Design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304800" y="838200"/>
            <a:ext cx="7772400" cy="5410200"/>
          </a:xfrm>
        </p:spPr>
        <p:txBody>
          <a:bodyPr/>
          <a:lstStyle/>
          <a:p>
            <a:r>
              <a:rPr lang="en-US" dirty="0" smtClean="0">
                <a:sym typeface="Wingdings" pitchFamily="2" charset="2"/>
              </a:rPr>
              <a:t>Assume donor asks money and I give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Did I give because it increased my utility (altruism/warm glow)?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O did I give because I felt bad saying no, even though I wanted to avoid the ask (social pressure)?</a:t>
            </a:r>
          </a:p>
          <a:p>
            <a:pPr lvl="1"/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Step 1. Idea for field experiment design: </a:t>
            </a:r>
            <a:endParaRPr lang="en-US" dirty="0">
              <a:sym typeface="Wingdings" pitchFamily="2" charset="2"/>
            </a:endParaRPr>
          </a:p>
          <a:p>
            <a:pPr lvl="1"/>
            <a:r>
              <a:rPr lang="en-US" dirty="0" smtClean="0">
                <a:sym typeface="Wingdings" pitchFamily="2" charset="2"/>
              </a:rPr>
              <a:t>Do door-to-door field experiment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Run treatment group with flyer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Run control group with no flyer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Estimate effect on % answering and % giving</a:t>
            </a:r>
          </a:p>
          <a:p>
            <a:pPr lvl="1"/>
            <a:endParaRPr lang="en-US" dirty="0" smtClean="0">
              <a:sym typeface="Wingdings" pitchFamily="2" charset="2"/>
            </a:endParaRPr>
          </a:p>
          <a:p>
            <a:pPr lvl="1"/>
            <a:r>
              <a:rPr lang="en-US" dirty="0" smtClean="0">
                <a:sym typeface="Wingdings" pitchFamily="2" charset="2"/>
              </a:rPr>
              <a:t>Both should go up with altruism, down with social pressure</a:t>
            </a:r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1630" y="2495399"/>
            <a:ext cx="1409970" cy="357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8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 idx="4294967295"/>
          </p:nvPr>
        </p:nvSpPr>
        <p:spPr>
          <a:xfrm>
            <a:off x="685800" y="2286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3. Model and Design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304800" y="838200"/>
            <a:ext cx="7772400" cy="5410200"/>
          </a:xfrm>
        </p:spPr>
        <p:txBody>
          <a:bodyPr/>
          <a:lstStyle/>
          <a:p>
            <a:r>
              <a:rPr lang="en-US" dirty="0" smtClean="0">
                <a:sym typeface="Wingdings" pitchFamily="2" charset="2"/>
              </a:rPr>
              <a:t>Step 2. Write simple model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Altruism </a:t>
            </a:r>
            <a:r>
              <a:rPr lang="en-US" i="1" dirty="0" smtClean="0">
                <a:sym typeface="Wingdings" pitchFamily="2" charset="2"/>
              </a:rPr>
              <a:t>a </a:t>
            </a:r>
            <a:r>
              <a:rPr lang="en-US" dirty="0" smtClean="0">
                <a:sym typeface="Wingdings" pitchFamily="2" charset="2"/>
              </a:rPr>
              <a:t>for charity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Social pressure cost </a:t>
            </a:r>
            <a:r>
              <a:rPr lang="en-US" i="1" dirty="0" smtClean="0">
                <a:sym typeface="Wingdings" pitchFamily="2" charset="2"/>
              </a:rPr>
              <a:t>S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smtClean="0">
                <a:sym typeface="Wingdings" pitchFamily="2" charset="2"/>
              </a:rPr>
              <a:t>if say no to giving in person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No cost if not at home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Individuals can sort in/out at a convex cost c</a:t>
            </a:r>
          </a:p>
          <a:p>
            <a:pPr lvl="1"/>
            <a:endParaRPr lang="en-US" dirty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Insights from writing model:</a:t>
            </a:r>
          </a:p>
          <a:p>
            <a:pPr lvl="1"/>
            <a:r>
              <a:rPr lang="en-US" i="1" dirty="0" smtClean="0">
                <a:sym typeface="Wingdings" pitchFamily="2" charset="2"/>
              </a:rPr>
              <a:t>New outcome variable</a:t>
            </a:r>
            <a:r>
              <a:rPr lang="en-US" dirty="0" smtClean="0">
                <a:sym typeface="Wingdings" pitchFamily="2" charset="2"/>
              </a:rPr>
              <a:t>: Different effects for small and large donations</a:t>
            </a:r>
          </a:p>
          <a:p>
            <a:pPr lvl="1"/>
            <a:r>
              <a:rPr lang="en-US" i="1" dirty="0" smtClean="0">
                <a:sym typeface="Wingdings" pitchFamily="2" charset="2"/>
              </a:rPr>
              <a:t>New treatment 1:</a:t>
            </a:r>
            <a:r>
              <a:rPr lang="en-US" dirty="0" smtClean="0">
                <a:sym typeface="Wingdings" pitchFamily="2" charset="2"/>
              </a:rPr>
              <a:t> Add opt-out treatment to design to facilitate sorting out</a:t>
            </a:r>
          </a:p>
          <a:p>
            <a:pPr lvl="1"/>
            <a:r>
              <a:rPr lang="en-US" i="1" dirty="0" smtClean="0">
                <a:sym typeface="Wingdings" pitchFamily="2" charset="2"/>
              </a:rPr>
              <a:t>New treatment 2:</a:t>
            </a:r>
            <a:r>
              <a:rPr lang="en-US" dirty="0" smtClean="0">
                <a:sym typeface="Wingdings" pitchFamily="2" charset="2"/>
              </a:rPr>
              <a:t> If only we could estimate sorting cost c, could identify altruism and social pressure parameters</a:t>
            </a:r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5905" y="762000"/>
            <a:ext cx="1381895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932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 idx="4294967295"/>
          </p:nvPr>
        </p:nvSpPr>
        <p:spPr>
          <a:xfrm>
            <a:off x="685800" y="2286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3. Model and Design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533400" y="838200"/>
            <a:ext cx="7772400" cy="4648200"/>
          </a:xfrm>
        </p:spPr>
        <p:txBody>
          <a:bodyPr/>
          <a:lstStyle/>
          <a:p>
            <a:r>
              <a:rPr lang="en-US" dirty="0" smtClean="0"/>
              <a:t>Effect of flyers (with opt-out) on fund-raising is to lower small giving </a:t>
            </a:r>
            <a:r>
              <a:rPr lang="en-US" dirty="0" smtClean="0">
                <a:sym typeface="Wingdings" pitchFamily="2" charset="2"/>
              </a:rPr>
              <a:t> Social pressure</a:t>
            </a:r>
          </a:p>
          <a:p>
            <a:endParaRPr lang="en-US" dirty="0" smtClean="0">
              <a:sym typeface="Wingdings" pitchFamily="2" charset="2"/>
            </a:endParaRPr>
          </a:p>
          <a:p>
            <a:endParaRPr lang="en-US" sz="2000" dirty="0">
              <a:sym typeface="Wingdings" pitchFamily="2" charset="2"/>
            </a:endParaRPr>
          </a:p>
          <a:p>
            <a:endParaRPr lang="en-US" sz="2000" dirty="0" smtClean="0">
              <a:sym typeface="Wingdings" pitchFamily="2" charset="2"/>
            </a:endParaRPr>
          </a:p>
          <a:p>
            <a:endParaRPr lang="en-US" sz="2000" dirty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  <a:p>
            <a:endParaRPr lang="en-US" dirty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  <a:p>
            <a:endParaRPr lang="en-US" dirty="0">
              <a:sym typeface="Wingdings" pitchFamily="2" charset="2"/>
            </a:endParaRPr>
          </a:p>
          <a:p>
            <a:endParaRPr lang="en-US" dirty="0" smtClean="0">
              <a:sym typeface="Wingdings" pitchFamily="2" charset="2"/>
            </a:endParaRPr>
          </a:p>
          <a:p>
            <a:endParaRPr lang="en-US" dirty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Could one use this to identify key parameters?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33796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075" y="1676400"/>
            <a:ext cx="6232525" cy="4452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533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304800" y="914400"/>
            <a:ext cx="8382000" cy="2057400"/>
          </a:xfrm>
        </p:spPr>
        <p:txBody>
          <a:bodyPr/>
          <a:lstStyle/>
          <a:p>
            <a:pPr lvl="1" eaLnBrk="1" hangingPunct="1"/>
            <a:r>
              <a:rPr lang="en-US" dirty="0" smtClean="0"/>
              <a:t>Obstacle to identification:  Hard to pin down </a:t>
            </a:r>
            <a:r>
              <a:rPr lang="en-US" i="1" dirty="0" smtClean="0"/>
              <a:t>key parameters</a:t>
            </a:r>
            <a:r>
              <a:rPr lang="en-US" dirty="0" smtClean="0"/>
              <a:t> -- altruism and social pressure --, unless we control for </a:t>
            </a:r>
            <a:r>
              <a:rPr lang="en-US" i="1" dirty="0" smtClean="0"/>
              <a:t>nuisance parameter</a:t>
            </a:r>
            <a:r>
              <a:rPr lang="en-US" dirty="0" smtClean="0"/>
              <a:t> -- cost of sorting</a:t>
            </a:r>
          </a:p>
          <a:p>
            <a:pPr lvl="1" eaLnBrk="1" hangingPunct="1"/>
            <a:r>
              <a:rPr lang="en-US" dirty="0" smtClean="0"/>
              <a:t>Thought experiment: If flyers lower share at home by 10 percent, is that a 3c or $5 gain from sorting?</a:t>
            </a:r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112" y="2849563"/>
            <a:ext cx="2909888" cy="377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762000" y="228600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2"/>
                </a:solidFill>
                <a:latin typeface="+mj-lt"/>
                <a:ea typeface="ＭＳ Ｐゴシック" pitchFamily="-112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onstantia" pitchFamily="18" charset="0"/>
                <a:ea typeface="ＭＳ Ｐゴシック" pitchFamily="-112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onstantia" pitchFamily="18" charset="0"/>
                <a:ea typeface="ＭＳ Ｐゴシック" pitchFamily="-112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onstantia" pitchFamily="18" charset="0"/>
                <a:ea typeface="ＭＳ Ｐゴシック" pitchFamily="-112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onstantia" pitchFamily="18" charset="0"/>
                <a:ea typeface="ＭＳ Ｐゴシック" pitchFamily="-112" charset="-128"/>
                <a:cs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onstantia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onstantia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onstantia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onstantia" pitchFamily="18" charset="0"/>
              </a:defRPr>
            </a:lvl9pPr>
          </a:lstStyle>
          <a:p>
            <a:pPr algn="ctr" eaLnBrk="1" hangingPunct="1"/>
            <a:r>
              <a:rPr lang="en-US" sz="3200" dirty="0" smtClean="0"/>
              <a:t>3. Model and Design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304800" y="2910363"/>
            <a:ext cx="5548312" cy="371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eaLnBrk="1" hangingPunct="1"/>
            <a:r>
              <a:rPr lang="en-US" dirty="0" smtClean="0"/>
              <a:t>Need extra treatments to identify cost of sorting</a:t>
            </a:r>
          </a:p>
          <a:p>
            <a:pPr lvl="1" eaLnBrk="1" hangingPunct="1"/>
            <a:r>
              <a:rPr lang="en-US" dirty="0" smtClean="0"/>
              <a:t>Observational data: You’d be stuck!</a:t>
            </a:r>
          </a:p>
          <a:p>
            <a:pPr lvl="1" eaLnBrk="1" hangingPunct="1"/>
            <a:r>
              <a:rPr lang="en-US" dirty="0" smtClean="0"/>
              <a:t>Field experiments: You can, in fact </a:t>
            </a:r>
            <a:r>
              <a:rPr lang="en-US" u="sng" dirty="0" smtClean="0"/>
              <a:t>should</a:t>
            </a:r>
            <a:r>
              <a:rPr lang="en-US" dirty="0" smtClean="0"/>
              <a:t>, design extra treatments when needed for identification</a:t>
            </a:r>
          </a:p>
          <a:p>
            <a:pPr lvl="1" eaLnBrk="1" hangingPunct="1"/>
            <a:r>
              <a:rPr lang="en-US" dirty="0" smtClean="0"/>
              <a:t>Still in </a:t>
            </a:r>
            <a:r>
              <a:rPr lang="en-US" i="1" dirty="0" smtClean="0"/>
              <a:t>design </a:t>
            </a:r>
            <a:r>
              <a:rPr lang="en-US" dirty="0" smtClean="0"/>
              <a:t>phase, we added survey treatments to estimate elasticity with respect to $ and time</a:t>
            </a:r>
          </a:p>
        </p:txBody>
      </p:sp>
    </p:spTree>
    <p:extLst>
      <p:ext uri="{BB962C8B-B14F-4D97-AF65-F5344CB8AC3E}">
        <p14:creationId xmlns:p14="http://schemas.microsoft.com/office/powerpoint/2010/main" val="676736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 idx="4294967295"/>
          </p:nvPr>
        </p:nvSpPr>
        <p:spPr>
          <a:xfrm>
            <a:off x="762000" y="228600"/>
            <a:ext cx="7772400" cy="6858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3. Model and Design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914400" y="838200"/>
            <a:ext cx="7772400" cy="5181600"/>
          </a:xfrm>
        </p:spPr>
        <p:txBody>
          <a:bodyPr/>
          <a:lstStyle/>
          <a:p>
            <a:r>
              <a:rPr lang="en-US" dirty="0" smtClean="0"/>
              <a:t>Survey experiments that give elasticity</a:t>
            </a:r>
          </a:p>
          <a:p>
            <a:endParaRPr lang="en-US" dirty="0" smtClean="0"/>
          </a:p>
        </p:txBody>
      </p:sp>
      <p:pic>
        <p:nvPicPr>
          <p:cNvPr id="3584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47800"/>
            <a:ext cx="8176381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215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 idx="4294967295"/>
          </p:nvPr>
        </p:nvSpPr>
        <p:spPr>
          <a:xfrm>
            <a:off x="762000" y="228600"/>
            <a:ext cx="7772400" cy="6858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3. Model and Design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914400" y="838200"/>
            <a:ext cx="7772400" cy="5181600"/>
          </a:xfrm>
        </p:spPr>
        <p:txBody>
          <a:bodyPr/>
          <a:lstStyle/>
          <a:p>
            <a:r>
              <a:rPr lang="en-US" dirty="0" smtClean="0"/>
              <a:t>Survey experiments that give elasticity</a:t>
            </a:r>
          </a:p>
          <a:p>
            <a:endParaRPr lang="en-US" dirty="0" smtClean="0"/>
          </a:p>
        </p:txBody>
      </p:sp>
      <p:graphicFrame>
        <p:nvGraphicFramePr>
          <p:cNvPr id="36868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9639264"/>
              </p:ext>
            </p:extLst>
          </p:nvPr>
        </p:nvGraphicFramePr>
        <p:xfrm>
          <a:off x="838200" y="1371600"/>
          <a:ext cx="7543800" cy="53551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1" name="Chart" r:id="rId5" imgW="9515356" imgH="6753344" progId="Excel.Chart.8">
                  <p:embed/>
                </p:oleObj>
              </mc:Choice>
              <mc:Fallback>
                <p:oleObj name="Chart" r:id="rId5" imgW="9515356" imgH="6753344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371600"/>
                        <a:ext cx="7543800" cy="53551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6162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3. Model and Design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228600" y="762000"/>
            <a:ext cx="8686800" cy="5791200"/>
          </a:xfrm>
        </p:spPr>
        <p:txBody>
          <a:bodyPr/>
          <a:lstStyle/>
          <a:p>
            <a:pPr marL="319088" lvl="1" indent="0" eaLnBrk="1" hangingPunct="1">
              <a:buFont typeface="Wingdings 2" pitchFamily="18" charset="2"/>
              <a:buNone/>
              <a:defRPr/>
            </a:pPr>
            <a:endParaRPr lang="en-US" sz="2800" dirty="0" smtClean="0"/>
          </a:p>
          <a:p>
            <a:pPr lvl="1" eaLnBrk="1" hangingPunct="1">
              <a:defRPr/>
            </a:pPr>
            <a:endParaRPr lang="en-US" sz="2800" dirty="0" smtClean="0"/>
          </a:p>
          <a:p>
            <a:pPr lvl="1" eaLnBrk="1" hangingPunct="1">
              <a:defRPr/>
            </a:pPr>
            <a:endParaRPr lang="en-US" dirty="0" smtClean="0"/>
          </a:p>
          <a:p>
            <a:pPr lvl="1" eaLnBrk="1" hangingPunct="1">
              <a:defRPr/>
            </a:pPr>
            <a:endParaRPr lang="en-US" dirty="0" smtClean="0"/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39" y="890588"/>
            <a:ext cx="8709061" cy="551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3. Model and Design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228600" y="762000"/>
            <a:ext cx="8686800" cy="5791200"/>
          </a:xfrm>
        </p:spPr>
        <p:txBody>
          <a:bodyPr/>
          <a:lstStyle/>
          <a:p>
            <a:pPr marL="319088" lvl="1" indent="0" eaLnBrk="1" hangingPunct="1">
              <a:buFont typeface="Wingdings 2" pitchFamily="18" charset="2"/>
              <a:buNone/>
              <a:defRPr/>
            </a:pPr>
            <a:endParaRPr lang="en-US" sz="2800" dirty="0" smtClean="0"/>
          </a:p>
          <a:p>
            <a:pPr lvl="1" eaLnBrk="1" hangingPunct="1">
              <a:defRPr/>
            </a:pPr>
            <a:endParaRPr lang="en-US" sz="2800" dirty="0" smtClean="0"/>
          </a:p>
          <a:p>
            <a:pPr lvl="1" eaLnBrk="1" hangingPunct="1">
              <a:defRPr/>
            </a:pPr>
            <a:endParaRPr lang="en-US" dirty="0" smtClean="0"/>
          </a:p>
          <a:p>
            <a:pPr lvl="1" eaLnBrk="1" hangingPunct="1">
              <a:defRPr/>
            </a:pPr>
            <a:endParaRPr lang="en-US" dirty="0" smtClean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66775"/>
            <a:ext cx="8903414" cy="553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640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Overview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229600" cy="5638800"/>
          </a:xfrm>
        </p:spPr>
        <p:txBody>
          <a:bodyPr/>
          <a:lstStyle/>
          <a:p>
            <a:pPr marL="381000" indent="-381000" eaLnBrk="1" hangingPunct="1">
              <a:defRPr/>
            </a:pPr>
            <a:r>
              <a:rPr lang="en-US" sz="2800" dirty="0" smtClean="0"/>
              <a:t>What do we mean with </a:t>
            </a:r>
            <a:r>
              <a:rPr lang="en-US" sz="2800" i="1" dirty="0" smtClean="0"/>
              <a:t>structural</a:t>
            </a:r>
            <a:r>
              <a:rPr lang="en-US" sz="2800" dirty="0" smtClean="0"/>
              <a:t>?</a:t>
            </a:r>
          </a:p>
          <a:p>
            <a:pPr marL="274638" lvl="1" indent="0" eaLnBrk="1" hangingPunct="1">
              <a:buNone/>
              <a:defRPr/>
            </a:pPr>
            <a:r>
              <a:rPr lang="en-US" dirty="0" smtClean="0"/>
              <a:t>“Estimation of a model on data that recovers parameter estimates (and </a:t>
            </a:r>
            <a:r>
              <a:rPr lang="en-US" dirty="0" err="1" smtClean="0"/>
              <a:t>c.i.s</a:t>
            </a:r>
            <a:r>
              <a:rPr lang="en-US" dirty="0" smtClean="0"/>
              <a:t>) for some key model parameters”</a:t>
            </a:r>
          </a:p>
          <a:p>
            <a:pPr marL="381000" indent="-381000" eaLnBrk="1" hangingPunct="1">
              <a:defRPr/>
            </a:pPr>
            <a:endParaRPr lang="en-US" sz="2800" dirty="0" smtClean="0"/>
          </a:p>
          <a:p>
            <a:pPr eaLnBrk="1" hangingPunct="1">
              <a:defRPr/>
            </a:pPr>
            <a:r>
              <a:rPr lang="en-US" sz="2800" dirty="0" smtClean="0"/>
              <a:t>Bad and good reasons to do structural BE</a:t>
            </a:r>
          </a:p>
          <a:p>
            <a:pPr eaLnBrk="1" hangingPunct="1">
              <a:defRPr/>
            </a:pPr>
            <a:r>
              <a:rPr lang="en-US" sz="2800" dirty="0" smtClean="0"/>
              <a:t>Two bad </a:t>
            </a:r>
            <a:r>
              <a:rPr lang="en-US" sz="2800" dirty="0"/>
              <a:t>reasons to do structural </a:t>
            </a:r>
            <a:r>
              <a:rPr lang="en-US" sz="2800" dirty="0" smtClean="0"/>
              <a:t>BE:</a:t>
            </a:r>
          </a:p>
          <a:p>
            <a:pPr marL="776288" lvl="1" indent="-457200" eaLnBrk="1" hangingPunct="1">
              <a:buFont typeface="+mj-lt"/>
              <a:buAutoNum type="arabicPeriod"/>
              <a:defRPr/>
            </a:pPr>
            <a:r>
              <a:rPr lang="en-US" i="1" dirty="0" smtClean="0"/>
              <a:t>It sells well on the job market</a:t>
            </a:r>
            <a:r>
              <a:rPr lang="en-US" dirty="0" smtClean="0"/>
              <a:t>. </a:t>
            </a:r>
          </a:p>
          <a:p>
            <a:pPr marL="593725" lvl="2" indent="0" eaLnBrk="1" hangingPunct="1">
              <a:buNone/>
              <a:defRPr/>
            </a:pPr>
            <a:r>
              <a:rPr lang="en-US" sz="2400" dirty="0" smtClean="0"/>
              <a:t>-&gt; Probably true, but don’t do it for that reason. There are much better reasons</a:t>
            </a:r>
          </a:p>
          <a:p>
            <a:pPr marL="776288" lvl="1" indent="-457200" eaLnBrk="1" hangingPunct="1">
              <a:buFont typeface="+mj-lt"/>
              <a:buAutoNum type="arabicPeriod"/>
              <a:defRPr/>
            </a:pPr>
            <a:r>
              <a:rPr lang="en-US" i="1" dirty="0" smtClean="0"/>
              <a:t>It makes up for poor identification and/or lack of power.</a:t>
            </a:r>
          </a:p>
          <a:p>
            <a:pPr marL="593725" lvl="2" indent="0" eaLnBrk="1" hangingPunct="1">
              <a:buNone/>
              <a:defRPr/>
            </a:pPr>
            <a:r>
              <a:rPr lang="en-US" sz="2400" dirty="0" smtClean="0"/>
              <a:t>-&gt; Definitely a bad idea. You will need identification AND adequate power. Read cautionary tale of NIT experiments </a:t>
            </a:r>
            <a:r>
              <a:rPr lang="en-US" dirty="0" smtClean="0"/>
              <a:t>(e.g., Card, DellaVigna, and </a:t>
            </a:r>
            <a:r>
              <a:rPr lang="en-US" dirty="0" err="1" smtClean="0"/>
              <a:t>Malmendier</a:t>
            </a:r>
            <a:r>
              <a:rPr lang="en-US" dirty="0"/>
              <a:t> JEP </a:t>
            </a:r>
            <a:r>
              <a:rPr lang="en-US" dirty="0" smtClean="0"/>
              <a:t>2013)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86167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3. Model and Design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228600" y="762000"/>
            <a:ext cx="8686800" cy="5791200"/>
          </a:xfrm>
        </p:spPr>
        <p:txBody>
          <a:bodyPr/>
          <a:lstStyle/>
          <a:p>
            <a:pPr marL="319088" lvl="1" indent="0" eaLnBrk="1" hangingPunct="1">
              <a:buFont typeface="Wingdings 2" pitchFamily="18" charset="2"/>
              <a:buNone/>
              <a:defRPr/>
            </a:pPr>
            <a:endParaRPr lang="en-US" sz="2800" dirty="0" smtClean="0"/>
          </a:p>
          <a:p>
            <a:pPr lvl="1" eaLnBrk="1" hangingPunct="1">
              <a:defRPr/>
            </a:pPr>
            <a:endParaRPr lang="en-US" sz="2800" dirty="0" smtClean="0"/>
          </a:p>
          <a:p>
            <a:pPr lvl="1" eaLnBrk="1" hangingPunct="1">
              <a:defRPr/>
            </a:pPr>
            <a:endParaRPr lang="en-US" dirty="0" smtClean="0"/>
          </a:p>
          <a:p>
            <a:pPr lvl="1" eaLnBrk="1" hangingPunct="1">
              <a:defRPr/>
            </a:pPr>
            <a:endParaRPr lang="en-US" dirty="0" smtClean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04875"/>
            <a:ext cx="8665547" cy="557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640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228600" y="762000"/>
            <a:ext cx="8686800" cy="5791200"/>
          </a:xfrm>
        </p:spPr>
        <p:txBody>
          <a:bodyPr/>
          <a:lstStyle/>
          <a:p>
            <a:pPr marL="319088" lvl="1" indent="0" eaLnBrk="1" hangingPunct="1">
              <a:buFont typeface="Wingdings 2" pitchFamily="18" charset="2"/>
              <a:buNone/>
              <a:defRPr/>
            </a:pPr>
            <a:endParaRPr lang="en-US" sz="2800" dirty="0" smtClean="0"/>
          </a:p>
          <a:p>
            <a:pPr lvl="1" eaLnBrk="1" hangingPunct="1">
              <a:defRPr/>
            </a:pPr>
            <a:endParaRPr lang="en-US" sz="2800" dirty="0" smtClean="0"/>
          </a:p>
          <a:p>
            <a:pPr lvl="1" eaLnBrk="1" hangingPunct="1">
              <a:defRPr/>
            </a:pPr>
            <a:endParaRPr lang="en-US" dirty="0" smtClean="0"/>
          </a:p>
          <a:p>
            <a:pPr lvl="1" eaLnBrk="1" hangingPunct="1">
              <a:defRPr/>
            </a:pPr>
            <a:endParaRPr lang="en-US" dirty="0" smtClean="0"/>
          </a:p>
        </p:txBody>
      </p:sp>
      <p:pic>
        <p:nvPicPr>
          <p:cNvPr id="4198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59" y="228600"/>
            <a:ext cx="7425241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633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4. Welfare and Policy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382000" cy="5638800"/>
          </a:xfrm>
        </p:spPr>
        <p:txBody>
          <a:bodyPr/>
          <a:lstStyle/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r>
              <a:rPr lang="en-US" sz="2600" dirty="0" smtClean="0"/>
              <a:t>Advantage of estimating model is… you can use it!</a:t>
            </a:r>
          </a:p>
          <a:p>
            <a:pPr marL="547687" lvl="2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r>
              <a:rPr lang="en-US" sz="2400" dirty="0" smtClean="0"/>
              <a:t>Compute </a:t>
            </a:r>
            <a:r>
              <a:rPr lang="en-US" sz="2400" u="sng" dirty="0"/>
              <a:t>w</a:t>
            </a:r>
            <a:r>
              <a:rPr lang="en-US" sz="2400" u="sng" dirty="0" smtClean="0"/>
              <a:t>elfare</a:t>
            </a:r>
            <a:r>
              <a:rPr lang="en-US" sz="2400" dirty="0" smtClean="0"/>
              <a:t> of setting versus counterfactuals</a:t>
            </a:r>
          </a:p>
          <a:p>
            <a:pPr marL="547687" lvl="2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r>
              <a:rPr lang="en-US" sz="2400" dirty="0" smtClean="0"/>
              <a:t>Estimate effect of potential </a:t>
            </a:r>
            <a:r>
              <a:rPr lang="en-US" sz="2400" u="sng" dirty="0" smtClean="0"/>
              <a:t>policies</a:t>
            </a:r>
          </a:p>
          <a:p>
            <a:pPr marL="547687" lvl="2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endParaRPr lang="en-US" sz="2400" u="sng" dirty="0" smtClean="0"/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r>
              <a:rPr lang="en-US" sz="2600" dirty="0" smtClean="0"/>
              <a:t>Return to previous papers:</a:t>
            </a:r>
          </a:p>
          <a:p>
            <a:pPr marL="547687" lvl="2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r>
              <a:rPr lang="en-US" sz="2200" b="1" dirty="0" smtClean="0"/>
              <a:t>DellaVigna, List, and </a:t>
            </a:r>
            <a:r>
              <a:rPr lang="en-US" sz="2200" b="1" dirty="0" err="1" smtClean="0"/>
              <a:t>Malmendier</a:t>
            </a:r>
            <a:r>
              <a:rPr lang="en-US" sz="2200" b="1" dirty="0" smtClean="0"/>
              <a:t> (QJE 2012)</a:t>
            </a:r>
            <a:r>
              <a:rPr lang="en-US" sz="2200" dirty="0" smtClean="0"/>
              <a:t> on charity</a:t>
            </a:r>
          </a:p>
          <a:p>
            <a:pPr marL="547687" lvl="2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r>
              <a:rPr lang="en-US" sz="2200" b="1" dirty="0" smtClean="0"/>
              <a:t>Handel (AER 2013)</a:t>
            </a:r>
            <a:r>
              <a:rPr lang="en-US" sz="2200" dirty="0" smtClean="0"/>
              <a:t> on health insurance</a:t>
            </a:r>
          </a:p>
          <a:p>
            <a:pPr marL="547687" lvl="2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endParaRPr lang="en-US" sz="2400" dirty="0" smtClean="0"/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endParaRPr lang="en-US" dirty="0"/>
          </a:p>
          <a:p>
            <a:pPr marL="273050" lvl="1" indent="-273050" eaLnBrk="1" hangingPunct="1">
              <a:spcBef>
                <a:spcPts val="575"/>
              </a:spcBef>
              <a:buClr>
                <a:schemeClr val="accent1"/>
              </a:buClr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61755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4. Welfare and Policy</a:t>
            </a:r>
            <a:r>
              <a:rPr lang="en-US" sz="3200" dirty="0"/>
              <a:t>:</a:t>
            </a:r>
            <a:r>
              <a:rPr lang="en-US" sz="3200" dirty="0" smtClean="0"/>
              <a:t> Charity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228600" y="762000"/>
            <a:ext cx="8686800" cy="57912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Welfare effect in DLM: Do fund-raisers raise welfare?</a:t>
            </a:r>
          </a:p>
          <a:p>
            <a:pPr lvl="1" eaLnBrk="1" hangingPunct="1"/>
            <a:r>
              <a:rPr lang="en-US" dirty="0" smtClean="0"/>
              <a:t>With only altruism: Yes, of course!</a:t>
            </a:r>
          </a:p>
          <a:p>
            <a:pPr lvl="1" eaLnBrk="1" hangingPunct="1"/>
            <a:r>
              <a:rPr lang="en-US" dirty="0" smtClean="0">
                <a:sym typeface="Wingdings" pitchFamily="2" charset="2"/>
              </a:rPr>
              <a:t>With social pressure: No</a:t>
            </a:r>
            <a:r>
              <a:rPr lang="en-US" dirty="0">
                <a:sym typeface="Wingdings" pitchFamily="2" charset="2"/>
              </a:rPr>
              <a:t>,</a:t>
            </a:r>
            <a:r>
              <a:rPr lang="en-US" dirty="0" smtClean="0">
                <a:sym typeface="Wingdings" pitchFamily="2" charset="2"/>
              </a:rPr>
              <a:t> welfare effect can be negative</a:t>
            </a:r>
          </a:p>
          <a:p>
            <a:pPr lvl="2" eaLnBrk="1" hangingPunct="1"/>
            <a:r>
              <a:rPr lang="en-US" dirty="0" smtClean="0">
                <a:sym typeface="Wingdings" pitchFamily="2" charset="2"/>
              </a:rPr>
              <a:t>All non-donors pay social pressure cost</a:t>
            </a:r>
          </a:p>
          <a:p>
            <a:pPr lvl="2" eaLnBrk="1" hangingPunct="1"/>
            <a:r>
              <a:rPr lang="en-US" dirty="0">
                <a:sym typeface="Wingdings" pitchFamily="2" charset="2"/>
              </a:rPr>
              <a:t>O</a:t>
            </a:r>
            <a:r>
              <a:rPr lang="en-US" dirty="0" smtClean="0">
                <a:sym typeface="Wingdings" pitchFamily="2" charset="2"/>
              </a:rPr>
              <a:t>nly few donors get warm glow</a:t>
            </a:r>
          </a:p>
          <a:p>
            <a:pPr lvl="2" eaLnBrk="1" hangingPunct="1"/>
            <a:endParaRPr lang="en-US" sz="2400" dirty="0">
              <a:sym typeface="Wingdings" pitchFamily="2" charset="2"/>
            </a:endParaRPr>
          </a:p>
          <a:p>
            <a:pPr lvl="2" eaLnBrk="1" hangingPunct="1"/>
            <a:endParaRPr lang="en-US" sz="2400" dirty="0" smtClean="0">
              <a:sym typeface="Wingdings" pitchFamily="2" charset="2"/>
            </a:endParaRPr>
          </a:p>
          <a:p>
            <a:pPr lvl="2" eaLnBrk="1" hangingPunct="1"/>
            <a:endParaRPr lang="en-US" sz="2400" dirty="0">
              <a:sym typeface="Wingdings" pitchFamily="2" charset="2"/>
            </a:endParaRPr>
          </a:p>
          <a:p>
            <a:pPr lvl="2" eaLnBrk="1" hangingPunct="1"/>
            <a:endParaRPr lang="en-US" sz="2400" dirty="0" smtClean="0">
              <a:sym typeface="Wingdings" pitchFamily="2" charset="2"/>
            </a:endParaRPr>
          </a:p>
          <a:p>
            <a:pPr lvl="1" eaLnBrk="1" hangingPunct="1"/>
            <a:r>
              <a:rPr lang="en-US" dirty="0"/>
              <a:t>Does that mean that fund-raisers should be limited? No</a:t>
            </a:r>
          </a:p>
          <a:p>
            <a:pPr lvl="2" eaLnBrk="1" hangingPunct="1"/>
            <a:r>
              <a:rPr lang="en-US" dirty="0" smtClean="0"/>
              <a:t>Can </a:t>
            </a:r>
            <a:r>
              <a:rPr lang="en-US" dirty="0"/>
              <a:t>introduce opt-out option as a win-win solution</a:t>
            </a:r>
          </a:p>
          <a:p>
            <a:pPr lvl="2" eaLnBrk="1" hangingPunct="1"/>
            <a:endParaRPr lang="en-US" sz="2400" dirty="0">
              <a:sym typeface="Wingdings" pitchFamily="2" charset="2"/>
            </a:endParaRPr>
          </a:p>
          <a:p>
            <a:pPr lvl="2" eaLnBrk="1" hangingPunct="1"/>
            <a:endParaRPr lang="en-US" sz="2400" dirty="0" smtClean="0"/>
          </a:p>
          <a:p>
            <a:pPr lvl="1" eaLnBrk="1" hangingPunct="1"/>
            <a:endParaRPr lang="en-US" sz="2800" dirty="0" smtClean="0"/>
          </a:p>
          <a:p>
            <a:pPr lvl="1" eaLnBrk="1" hangingPunct="1"/>
            <a:endParaRPr lang="en-US" sz="2800" dirty="0" smtClean="0"/>
          </a:p>
          <a:p>
            <a:pPr lvl="1" eaLnBrk="1" hangingPunct="1"/>
            <a:endParaRPr lang="en-US" dirty="0" smtClean="0"/>
          </a:p>
          <a:p>
            <a:pPr lvl="1" eaLnBrk="1" hangingPunct="1"/>
            <a:endParaRPr lang="en-US" dirty="0" smtClean="0"/>
          </a:p>
        </p:txBody>
      </p:sp>
      <p:pic>
        <p:nvPicPr>
          <p:cNvPr id="3891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819400"/>
            <a:ext cx="8496300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5334000"/>
            <a:ext cx="8724900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4. Welfare and Policy</a:t>
            </a:r>
            <a:r>
              <a:rPr lang="en-US" sz="3200" dirty="0"/>
              <a:t>:</a:t>
            </a:r>
            <a:r>
              <a:rPr lang="en-US" sz="3200" dirty="0" smtClean="0"/>
              <a:t> Health Insurance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228600" y="762000"/>
            <a:ext cx="8686800" cy="5791200"/>
          </a:xfrm>
        </p:spPr>
        <p:txBody>
          <a:bodyPr/>
          <a:lstStyle/>
          <a:p>
            <a:pPr eaLnBrk="1" hangingPunct="1"/>
            <a:r>
              <a:rPr lang="en-US" sz="2400" b="1" dirty="0" smtClean="0"/>
              <a:t>Handel (AER 2013)</a:t>
            </a:r>
            <a:r>
              <a:rPr lang="en-US" sz="2800" dirty="0" smtClean="0"/>
              <a:t> considers welfare effect of policy that reduces switching costs from k to .25k</a:t>
            </a:r>
          </a:p>
          <a:p>
            <a:pPr eaLnBrk="1" hangingPunct="1"/>
            <a:r>
              <a:rPr lang="en-US" sz="2800" i="1" dirty="0" smtClean="0"/>
              <a:t>Partial equilibrium</a:t>
            </a:r>
            <a:r>
              <a:rPr lang="en-US" sz="2800" dirty="0" smtClean="0"/>
              <a:t>: average gain of $100</a:t>
            </a:r>
          </a:p>
          <a:p>
            <a:pPr eaLnBrk="1" hangingPunct="1"/>
            <a:endParaRPr lang="en-US" sz="2800" dirty="0"/>
          </a:p>
          <a:p>
            <a:pPr eaLnBrk="1" hangingPunct="1"/>
            <a:endParaRPr lang="en-US" sz="2800" dirty="0" smtClean="0"/>
          </a:p>
          <a:p>
            <a:pPr eaLnBrk="1" hangingPunct="1"/>
            <a:r>
              <a:rPr lang="en-US" sz="2800" dirty="0" smtClean="0"/>
              <a:t>General equilibrium</a:t>
            </a:r>
          </a:p>
          <a:p>
            <a:pPr lvl="1" eaLnBrk="1" hangingPunct="1"/>
            <a:r>
              <a:rPr lang="en-US" dirty="0" smtClean="0"/>
              <a:t>Need to take into account effects on pricing</a:t>
            </a:r>
          </a:p>
          <a:p>
            <a:pPr lvl="1" eaLnBrk="1" hangingPunct="1"/>
            <a:r>
              <a:rPr lang="en-US" dirty="0" smtClean="0"/>
              <a:t>Lowering inertia will worsen adverse selection</a:t>
            </a:r>
          </a:p>
          <a:p>
            <a:pPr lvl="1" eaLnBrk="1" hangingPunct="1"/>
            <a:r>
              <a:rPr lang="en-US" dirty="0" smtClean="0"/>
              <a:t>Health insurance firms need to raise price</a:t>
            </a:r>
          </a:p>
          <a:p>
            <a:pPr lvl="1" eaLnBrk="1" hangingPunct="1"/>
            <a:endParaRPr lang="en-US" dirty="0" smtClean="0"/>
          </a:p>
          <a:p>
            <a:pPr eaLnBrk="1" hangingPunct="1"/>
            <a:endParaRPr lang="en-US" sz="2400" dirty="0" smtClean="0"/>
          </a:p>
          <a:p>
            <a:pPr lvl="1" eaLnBrk="1" hangingPunct="1"/>
            <a:endParaRPr lang="en-US" sz="2800" dirty="0" smtClean="0"/>
          </a:p>
          <a:p>
            <a:pPr lvl="1" eaLnBrk="1" hangingPunct="1"/>
            <a:endParaRPr lang="en-US" sz="2800" dirty="0" smtClean="0"/>
          </a:p>
          <a:p>
            <a:pPr lvl="1" eaLnBrk="1" hangingPunct="1"/>
            <a:endParaRPr lang="en-US" dirty="0" smtClean="0"/>
          </a:p>
          <a:p>
            <a:pPr lvl="1" eaLnBrk="1" hangingPunct="1"/>
            <a:endParaRPr 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1" y="2093644"/>
            <a:ext cx="7162799" cy="11829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4878480"/>
            <a:ext cx="5802093" cy="12175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6193775"/>
            <a:ext cx="5802093" cy="43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95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Structural Behavioral Economics - More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685800"/>
            <a:ext cx="8534400" cy="577596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r>
              <a:rPr lang="en-US" dirty="0" smtClean="0"/>
              <a:t>Other examples of Structural Behavioral economics</a:t>
            </a:r>
            <a:endParaRPr lang="en-US" dirty="0"/>
          </a:p>
          <a:p>
            <a:pPr marL="655638" lvl="1" indent="-381000" eaLnBrk="1" hangingPunct="1">
              <a:defRPr/>
            </a:pPr>
            <a:r>
              <a:rPr lang="en-US" b="1" dirty="0" err="1"/>
              <a:t>Conlin</a:t>
            </a:r>
            <a:r>
              <a:rPr lang="en-US" b="1" dirty="0"/>
              <a:t>, </a:t>
            </a:r>
            <a:r>
              <a:rPr lang="en-US" b="1" dirty="0" err="1"/>
              <a:t>O’Donoghue</a:t>
            </a:r>
            <a:r>
              <a:rPr lang="en-US" b="1" dirty="0"/>
              <a:t>, </a:t>
            </a:r>
            <a:r>
              <a:rPr lang="en-US" b="1" dirty="0" err="1"/>
              <a:t>Vogelsang</a:t>
            </a:r>
            <a:r>
              <a:rPr lang="en-US" dirty="0"/>
              <a:t> (AER 2007) – Estimate projection bias parameter in decision to return cold weather items </a:t>
            </a:r>
            <a:r>
              <a:rPr lang="en-US" dirty="0" smtClean="0"/>
              <a:t>	[</a:t>
            </a:r>
            <a:r>
              <a:rPr lang="en-US" i="1" dirty="0"/>
              <a:t>maximum likelihood</a:t>
            </a:r>
            <a:r>
              <a:rPr lang="en-US" dirty="0" smtClean="0"/>
              <a:t>]</a:t>
            </a:r>
          </a:p>
          <a:p>
            <a:pPr marL="655638" lvl="1" indent="-381000" eaLnBrk="1" hangingPunct="1">
              <a:defRPr/>
            </a:pPr>
            <a:endParaRPr lang="en-US" dirty="0"/>
          </a:p>
          <a:p>
            <a:pPr marL="655638" lvl="1" indent="-381000" eaLnBrk="1" hangingPunct="1">
              <a:defRPr/>
            </a:pPr>
            <a:endParaRPr lang="en-US" dirty="0" smtClean="0"/>
          </a:p>
          <a:p>
            <a:pPr marL="617538" lvl="1" indent="-342900" eaLnBrk="1" hangingPunct="1">
              <a:defRPr/>
            </a:pPr>
            <a:r>
              <a:rPr lang="en-US" b="1" dirty="0" err="1" smtClean="0"/>
              <a:t>DellaVigna</a:t>
            </a:r>
            <a:r>
              <a:rPr lang="en-US" b="1" dirty="0" smtClean="0"/>
              <a:t>, List, </a:t>
            </a:r>
            <a:r>
              <a:rPr lang="en-US" b="1" dirty="0" err="1" smtClean="0"/>
              <a:t>Malmendier</a:t>
            </a:r>
            <a:r>
              <a:rPr lang="en-US" b="1" dirty="0" smtClean="0"/>
              <a:t>, and </a:t>
            </a:r>
            <a:r>
              <a:rPr lang="en-US" b="1" dirty="0" err="1" smtClean="0"/>
              <a:t>Rao</a:t>
            </a:r>
            <a:r>
              <a:rPr lang="en-US" dirty="0" smtClean="0"/>
              <a:t> (2012) – Estimate why people vote, and why people lie about voting, using field experiment  [</a:t>
            </a:r>
            <a:r>
              <a:rPr lang="en-US" i="1" dirty="0" smtClean="0"/>
              <a:t>minimum distance</a:t>
            </a:r>
            <a:r>
              <a:rPr lang="en-US" dirty="0" smtClean="0"/>
              <a:t>]</a:t>
            </a:r>
          </a:p>
          <a:p>
            <a:pPr marL="617538" lvl="1" indent="-342900" eaLnBrk="1" hangingPunct="1">
              <a:defRPr/>
            </a:pPr>
            <a:endParaRPr lang="en-US" dirty="0" smtClean="0"/>
          </a:p>
          <a:p>
            <a:pPr marL="655638" lvl="1" indent="-381000" eaLnBrk="1" hangingPunct="1">
              <a:defRPr/>
            </a:pPr>
            <a:r>
              <a:rPr lang="en-US" b="1" dirty="0" err="1" smtClean="0"/>
              <a:t>Lacetera</a:t>
            </a:r>
            <a:r>
              <a:rPr lang="en-US" b="1" dirty="0" smtClean="0"/>
              <a:t>, Pope, and </a:t>
            </a:r>
            <a:r>
              <a:rPr lang="en-US" b="1" dirty="0" err="1" smtClean="0"/>
              <a:t>Sydnor</a:t>
            </a:r>
            <a:r>
              <a:rPr lang="en-US" dirty="0" smtClean="0"/>
              <a:t> (AER forthcoming) – Inattention to left-digit bias for odometer readings  [</a:t>
            </a:r>
            <a:r>
              <a:rPr lang="en-US" i="1" dirty="0" smtClean="0"/>
              <a:t>OLS!</a:t>
            </a:r>
            <a:r>
              <a:rPr lang="en-US" dirty="0"/>
              <a:t>]</a:t>
            </a:r>
            <a:endParaRPr lang="en-US" dirty="0" smtClean="0"/>
          </a:p>
          <a:p>
            <a:pPr marL="655638" lvl="1" indent="-381000" eaLnBrk="1" hangingPunct="1">
              <a:defRPr/>
            </a:pPr>
            <a:endParaRPr lang="en-US" sz="2000" dirty="0" smtClean="0"/>
          </a:p>
          <a:p>
            <a:pPr marL="655638" lvl="1" indent="-381000" eaLnBrk="1" hangingPunct="1">
              <a:defRPr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073418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5</a:t>
            </a:r>
            <a:r>
              <a:rPr lang="en-US" sz="3200" dirty="0" smtClean="0"/>
              <a:t>. Structural and Complexity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685800"/>
            <a:ext cx="8534400" cy="577596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r>
              <a:rPr lang="en-US" dirty="0" smtClean="0"/>
              <a:t>Structural work does require longer time generally:</a:t>
            </a:r>
          </a:p>
          <a:p>
            <a:pPr marL="655638" lvl="1" indent="-381000" eaLnBrk="1" hangingPunct="1">
              <a:defRPr/>
            </a:pPr>
            <a:r>
              <a:rPr lang="en-US" dirty="0" smtClean="0"/>
              <a:t>Set up a (full) model</a:t>
            </a:r>
          </a:p>
          <a:p>
            <a:pPr marL="655638" lvl="1" indent="-381000" eaLnBrk="1" hangingPunct="1">
              <a:defRPr/>
            </a:pPr>
            <a:r>
              <a:rPr lang="en-US" dirty="0" smtClean="0"/>
              <a:t>Organize and analyze data</a:t>
            </a:r>
          </a:p>
          <a:p>
            <a:pPr marL="655638" lvl="1" indent="-381000" eaLnBrk="1" hangingPunct="1">
              <a:defRPr/>
            </a:pPr>
            <a:r>
              <a:rPr lang="en-US" dirty="0" smtClean="0"/>
              <a:t>Estimate model on data, often with lengthy computer runs</a:t>
            </a:r>
          </a:p>
          <a:p>
            <a:pPr marL="381000" indent="-381000" eaLnBrk="1" hangingPunct="1">
              <a:defRPr/>
            </a:pPr>
            <a:endParaRPr lang="en-US" dirty="0" smtClean="0"/>
          </a:p>
          <a:p>
            <a:pPr marL="381000" indent="-381000" eaLnBrk="1" hangingPunct="1">
              <a:defRPr/>
            </a:pPr>
            <a:r>
              <a:rPr lang="en-US" dirty="0" smtClean="0"/>
              <a:t>BUT structural model can be simple</a:t>
            </a:r>
          </a:p>
          <a:p>
            <a:pPr marL="655638" lvl="1" indent="-381000" eaLnBrk="1" hangingPunct="1">
              <a:defRPr/>
            </a:pPr>
            <a:r>
              <a:rPr lang="en-US" dirty="0" smtClean="0"/>
              <a:t>Especially if rich data provides necessary variation</a:t>
            </a:r>
          </a:p>
          <a:p>
            <a:pPr marL="655638" lvl="1" indent="-381000" eaLnBrk="1" hangingPunct="1">
              <a:defRPr/>
            </a:pPr>
            <a:endParaRPr lang="en-US" dirty="0" smtClean="0"/>
          </a:p>
          <a:p>
            <a:pPr marL="655638" lvl="1" indent="-381000" eaLnBrk="1" hangingPunct="1">
              <a:defRPr/>
            </a:pPr>
            <a:r>
              <a:rPr lang="en-US" dirty="0" smtClean="0"/>
              <a:t>OR if data collection / experiment is set up </a:t>
            </a:r>
            <a:r>
              <a:rPr lang="en-US" i="1" dirty="0" smtClean="0"/>
              <a:t>to make estimation simple</a:t>
            </a:r>
          </a:p>
          <a:p>
            <a:pPr marL="381000" indent="-381000" eaLnBrk="1" hangingPunct="1">
              <a:defRPr/>
            </a:pPr>
            <a:endParaRPr lang="en-US" sz="2000" dirty="0" smtClean="0"/>
          </a:p>
          <a:p>
            <a:pPr marL="381000" indent="-381000" eaLnBrk="1" hangingPunct="1">
              <a:defRPr/>
            </a:pPr>
            <a:endParaRPr lang="en-US" sz="2000" dirty="0"/>
          </a:p>
          <a:p>
            <a:pPr marL="655638" lvl="1" indent="-381000" eaLnBrk="1" hangingPunct="1">
              <a:defRPr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5285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5</a:t>
            </a:r>
            <a:r>
              <a:rPr lang="en-US" sz="3200" dirty="0" smtClean="0"/>
              <a:t>. </a:t>
            </a:r>
            <a:r>
              <a:rPr lang="en-US" sz="3200" dirty="0"/>
              <a:t>Structural and Complexity</a:t>
            </a:r>
            <a:endParaRPr lang="en-US" sz="3200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685800"/>
            <a:ext cx="8534400" cy="577596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r>
              <a:rPr lang="en-US" b="1" dirty="0" err="1" smtClean="0"/>
              <a:t>Lacetera</a:t>
            </a:r>
            <a:r>
              <a:rPr lang="en-US" b="1" dirty="0" smtClean="0"/>
              <a:t>, Pope, and Sydnor</a:t>
            </a:r>
            <a:r>
              <a:rPr lang="en-US" dirty="0" smtClean="0"/>
              <a:t> (AER 2012) – Inattention to left-digit bias for odometer readings</a:t>
            </a:r>
          </a:p>
          <a:p>
            <a:pPr marL="381000" indent="-381000" eaLnBrk="1" hangingPunct="1">
              <a:defRPr/>
            </a:pPr>
            <a:endParaRPr lang="en-US" sz="2000" dirty="0"/>
          </a:p>
          <a:p>
            <a:pPr marL="381000" indent="-381000" eaLnBrk="1" hangingPunct="1">
              <a:defRPr/>
            </a:pPr>
            <a:endParaRPr lang="en-US" sz="2000" dirty="0" smtClean="0"/>
          </a:p>
          <a:p>
            <a:pPr marL="381000" indent="-381000" eaLnBrk="1" hangingPunct="1">
              <a:defRPr/>
            </a:pPr>
            <a:endParaRPr lang="en-US" sz="2000" dirty="0"/>
          </a:p>
          <a:p>
            <a:pPr marL="381000" indent="-381000" eaLnBrk="1" hangingPunct="1">
              <a:defRPr/>
            </a:pPr>
            <a:endParaRPr lang="en-US" sz="2000" dirty="0" smtClean="0"/>
          </a:p>
          <a:p>
            <a:pPr marL="381000" indent="-381000" eaLnBrk="1" hangingPunct="1">
              <a:defRPr/>
            </a:pPr>
            <a:endParaRPr lang="en-US" sz="2000" dirty="0"/>
          </a:p>
          <a:p>
            <a:pPr marL="381000" indent="-381000" eaLnBrk="1" hangingPunct="1">
              <a:defRPr/>
            </a:pPr>
            <a:endParaRPr lang="en-US" sz="2000" dirty="0" smtClean="0"/>
          </a:p>
          <a:p>
            <a:pPr marL="381000" indent="-381000" eaLnBrk="1" hangingPunct="1">
              <a:defRPr/>
            </a:pPr>
            <a:endParaRPr lang="en-US" sz="2000" dirty="0"/>
          </a:p>
          <a:p>
            <a:pPr marL="381000" indent="-381000" eaLnBrk="1" hangingPunct="1">
              <a:defRPr/>
            </a:pPr>
            <a:endParaRPr lang="en-US" sz="2000" dirty="0" smtClean="0"/>
          </a:p>
          <a:p>
            <a:pPr marL="381000" indent="-381000" eaLnBrk="1" hangingPunct="1">
              <a:defRPr/>
            </a:pPr>
            <a:endParaRPr lang="en-US" sz="2000" dirty="0"/>
          </a:p>
          <a:p>
            <a:pPr marL="381000" indent="-381000" eaLnBrk="1" hangingPunct="1">
              <a:defRPr/>
            </a:pPr>
            <a:endParaRPr lang="en-US" sz="2000" dirty="0" smtClean="0"/>
          </a:p>
          <a:p>
            <a:pPr eaLnBrk="1" hangingPunct="1">
              <a:defRPr/>
            </a:pPr>
            <a:r>
              <a:rPr lang="en-US" sz="2400" dirty="0" smtClean="0"/>
              <a:t>Estimate how value of a used car is affected by mileage, and inattention to second digit (e.g., 19,900 miles vs. 20,010 miles)</a:t>
            </a:r>
          </a:p>
          <a:p>
            <a:pPr marL="655638" lvl="1" indent="-381000" eaLnBrk="1" hangingPunct="1">
              <a:defRPr/>
            </a:pPr>
            <a:endParaRPr lang="en-US" sz="2000" dirty="0" smtClean="0"/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76400"/>
            <a:ext cx="8257791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224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5</a:t>
            </a:r>
            <a:r>
              <a:rPr lang="en-US" sz="3200" dirty="0" smtClean="0"/>
              <a:t>. </a:t>
            </a:r>
            <a:r>
              <a:rPr lang="en-US" sz="3200" dirty="0"/>
              <a:t>Structural and Complexity</a:t>
            </a:r>
            <a:endParaRPr lang="en-US" sz="3200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685800"/>
            <a:ext cx="8534400" cy="577596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r>
              <a:rPr lang="en-US" dirty="0" smtClean="0"/>
              <a:t>Model of impact of odometer reading on value</a:t>
            </a:r>
          </a:p>
          <a:p>
            <a:pPr marL="381000" indent="-381000" eaLnBrk="1" hangingPunct="1">
              <a:defRPr/>
            </a:pPr>
            <a:endParaRPr lang="en-US" sz="2000" dirty="0"/>
          </a:p>
          <a:p>
            <a:pPr marL="381000" indent="-381000" eaLnBrk="1" hangingPunct="1">
              <a:defRPr/>
            </a:pPr>
            <a:endParaRPr lang="en-US" sz="2000" dirty="0" smtClean="0"/>
          </a:p>
          <a:p>
            <a:pPr marL="381000" indent="-381000" eaLnBrk="1" hangingPunct="1">
              <a:defRPr/>
            </a:pPr>
            <a:endParaRPr lang="en-US" sz="2000" dirty="0"/>
          </a:p>
          <a:p>
            <a:pPr marL="381000" indent="-381000" eaLnBrk="1" hangingPunct="1">
              <a:defRPr/>
            </a:pPr>
            <a:endParaRPr lang="en-US" sz="2000" dirty="0" smtClean="0"/>
          </a:p>
          <a:p>
            <a:pPr marL="381000" indent="-381000" eaLnBrk="1" hangingPunct="1">
              <a:defRPr/>
            </a:pPr>
            <a:endParaRPr lang="en-US" sz="2000" dirty="0"/>
          </a:p>
          <a:p>
            <a:pPr marL="381000" indent="-381000" eaLnBrk="1" hangingPunct="1">
              <a:defRPr/>
            </a:pPr>
            <a:endParaRPr lang="en-US" sz="2000" dirty="0" smtClean="0"/>
          </a:p>
          <a:p>
            <a:pPr marL="381000" indent="-381000" eaLnBrk="1" hangingPunct="1">
              <a:defRPr/>
            </a:pPr>
            <a:endParaRPr lang="en-US" sz="2000" dirty="0"/>
          </a:p>
          <a:p>
            <a:pPr marL="381000" indent="-381000" eaLnBrk="1" hangingPunct="1">
              <a:defRPr/>
            </a:pPr>
            <a:endParaRPr lang="en-US" sz="2000" dirty="0" smtClean="0"/>
          </a:p>
          <a:p>
            <a:pPr marL="381000" indent="-381000" eaLnBrk="1" hangingPunct="1">
              <a:defRPr/>
            </a:pPr>
            <a:endParaRPr lang="en-US" sz="2000" dirty="0"/>
          </a:p>
          <a:p>
            <a:pPr marL="381000" indent="-381000" eaLnBrk="1" hangingPunct="1">
              <a:defRPr/>
            </a:pPr>
            <a:endParaRPr lang="en-US" sz="2000" dirty="0" smtClean="0"/>
          </a:p>
          <a:p>
            <a:pPr marL="381000" indent="-381000" eaLnBrk="1" hangingPunct="1">
              <a:defRPr/>
            </a:pPr>
            <a:endParaRPr lang="en-US" sz="2000" dirty="0" smtClean="0"/>
          </a:p>
        </p:txBody>
      </p:sp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382078"/>
            <a:ext cx="8972958" cy="4942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213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5</a:t>
            </a:r>
            <a:r>
              <a:rPr lang="en-US" sz="3200" dirty="0" smtClean="0"/>
              <a:t>. </a:t>
            </a:r>
            <a:r>
              <a:rPr lang="en-US" sz="3200" dirty="0"/>
              <a:t>Structural and Complexity</a:t>
            </a:r>
            <a:endParaRPr lang="en-US" sz="3200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685800"/>
            <a:ext cx="8534400" cy="577596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r>
              <a:rPr lang="en-US" dirty="0" smtClean="0"/>
              <a:t>Using 22 million (!) used car auction transactions</a:t>
            </a:r>
          </a:p>
          <a:p>
            <a:pPr marL="381000" indent="-381000" eaLnBrk="1" hangingPunct="1">
              <a:defRPr/>
            </a:pPr>
            <a:endParaRPr lang="en-US" sz="2000" dirty="0"/>
          </a:p>
          <a:p>
            <a:pPr marL="381000" indent="-381000" eaLnBrk="1" hangingPunct="1">
              <a:defRPr/>
            </a:pPr>
            <a:endParaRPr lang="en-US" sz="2000" dirty="0" smtClean="0"/>
          </a:p>
          <a:p>
            <a:pPr marL="381000" indent="-381000" eaLnBrk="1" hangingPunct="1">
              <a:defRPr/>
            </a:pPr>
            <a:endParaRPr lang="en-US" sz="2000" dirty="0"/>
          </a:p>
          <a:p>
            <a:pPr marL="381000" indent="-381000" eaLnBrk="1" hangingPunct="1">
              <a:defRPr/>
            </a:pPr>
            <a:endParaRPr lang="en-US" sz="2000" dirty="0" smtClean="0"/>
          </a:p>
          <a:p>
            <a:pPr marL="381000" indent="-381000" eaLnBrk="1" hangingPunct="1">
              <a:defRPr/>
            </a:pPr>
            <a:endParaRPr lang="en-US" sz="2000" dirty="0"/>
          </a:p>
          <a:p>
            <a:pPr marL="381000" indent="-381000" eaLnBrk="1" hangingPunct="1">
              <a:defRPr/>
            </a:pPr>
            <a:endParaRPr lang="en-US" sz="2000" dirty="0" smtClean="0"/>
          </a:p>
          <a:p>
            <a:pPr marL="381000" indent="-381000" eaLnBrk="1" hangingPunct="1">
              <a:defRPr/>
            </a:pPr>
            <a:endParaRPr lang="en-US" sz="2000" dirty="0"/>
          </a:p>
          <a:p>
            <a:pPr marL="381000" indent="-381000" eaLnBrk="1" hangingPunct="1">
              <a:defRPr/>
            </a:pPr>
            <a:endParaRPr lang="en-US" sz="2000" dirty="0" smtClean="0"/>
          </a:p>
          <a:p>
            <a:pPr marL="381000" indent="-381000" eaLnBrk="1" hangingPunct="1">
              <a:defRPr/>
            </a:pPr>
            <a:endParaRPr lang="en-US" sz="2000" dirty="0"/>
          </a:p>
          <a:p>
            <a:pPr marL="381000" indent="-381000" eaLnBrk="1" hangingPunct="1">
              <a:defRPr/>
            </a:pPr>
            <a:endParaRPr lang="en-US" sz="2000" dirty="0" smtClean="0"/>
          </a:p>
          <a:p>
            <a:pPr marL="381000" indent="-381000" eaLnBrk="1" hangingPunct="1">
              <a:defRPr/>
            </a:pPr>
            <a:endParaRPr lang="en-US" sz="2000" dirty="0" smtClean="0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219200"/>
            <a:ext cx="7480529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444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Overview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229600" cy="5638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Five good reasons to do Structural BE:</a:t>
            </a:r>
          </a:p>
          <a:p>
            <a:pPr marL="776288" lvl="1" indent="-457200" eaLnBrk="1" hangingPunct="1">
              <a:buFont typeface="+mj-lt"/>
              <a:buAutoNum type="arabicPeriod"/>
              <a:defRPr/>
            </a:pPr>
            <a:r>
              <a:rPr lang="en-US" i="1" dirty="0" smtClean="0"/>
              <a:t>(Calibration) It builds on, and expands, great behavioral tradition of calibrating models: Are magnitudes right?</a:t>
            </a:r>
          </a:p>
          <a:p>
            <a:pPr marL="776288" lvl="1" indent="-457200" eaLnBrk="1" hangingPunct="1">
              <a:buFont typeface="+mj-lt"/>
              <a:buAutoNum type="arabicPeriod"/>
              <a:defRPr/>
            </a:pPr>
            <a:endParaRPr lang="en-US" i="1" dirty="0" smtClean="0"/>
          </a:p>
          <a:p>
            <a:pPr marL="776288" lvl="1" indent="-457200" eaLnBrk="1" hangingPunct="1">
              <a:buFont typeface="+mj-lt"/>
              <a:buAutoNum type="arabicPeriod"/>
              <a:defRPr/>
            </a:pPr>
            <a:r>
              <a:rPr lang="en-US" i="1" dirty="0" smtClean="0"/>
              <a:t>(Stability) Are key behavioral parameters stable across settings?</a:t>
            </a:r>
          </a:p>
          <a:p>
            <a:pPr marL="776288" lvl="1" indent="-457200" eaLnBrk="1" hangingPunct="1">
              <a:buFont typeface="+mj-lt"/>
              <a:buAutoNum type="arabicPeriod"/>
              <a:defRPr/>
            </a:pPr>
            <a:endParaRPr lang="en-US" i="1" dirty="0" smtClean="0"/>
          </a:p>
          <a:p>
            <a:pPr marL="776288" lvl="1" indent="-457200" eaLnBrk="1" hangingPunct="1">
              <a:buFont typeface="+mj-lt"/>
              <a:buAutoNum type="arabicPeriod"/>
              <a:defRPr/>
            </a:pPr>
            <a:r>
              <a:rPr lang="en-US" i="1" dirty="0" smtClean="0"/>
              <a:t>(Model and Design) It leads to understand models better and can lead to better experimental design</a:t>
            </a:r>
          </a:p>
          <a:p>
            <a:pPr marL="776288" lvl="1" indent="-457200" eaLnBrk="1" hangingPunct="1">
              <a:buFont typeface="+mj-lt"/>
              <a:buAutoNum type="arabicPeriod"/>
              <a:defRPr/>
            </a:pPr>
            <a:endParaRPr lang="en-US" i="1" dirty="0" smtClean="0"/>
          </a:p>
          <a:p>
            <a:pPr marL="776288" lvl="1" indent="-457200" eaLnBrk="1" hangingPunct="1">
              <a:buFont typeface="+mj-lt"/>
              <a:buAutoNum type="arabicPeriod"/>
              <a:defRPr/>
            </a:pPr>
            <a:r>
              <a:rPr lang="en-US" i="1" dirty="0" smtClean="0"/>
              <a:t>(Welfare and Policy) It allows  for welfare evaluation and policy counterfactuals</a:t>
            </a:r>
          </a:p>
          <a:p>
            <a:pPr marL="776288" lvl="1" indent="-457200" eaLnBrk="1" hangingPunct="1">
              <a:buFont typeface="+mj-lt"/>
              <a:buAutoNum type="arabicPeriod"/>
              <a:defRPr/>
            </a:pPr>
            <a:endParaRPr lang="en-US" i="1" dirty="0"/>
          </a:p>
          <a:p>
            <a:pPr marL="776288" lvl="1" indent="-457200" eaLnBrk="1" hangingPunct="1">
              <a:buFont typeface="+mj-lt"/>
              <a:buAutoNum type="arabicPeriod"/>
              <a:defRPr/>
            </a:pPr>
            <a:r>
              <a:rPr lang="en-US" i="1" dirty="0" smtClean="0"/>
              <a:t>(Not so complex) It </a:t>
            </a:r>
            <a:r>
              <a:rPr lang="en-US" i="1" u="sng" dirty="0" smtClean="0"/>
              <a:t>can</a:t>
            </a:r>
            <a:r>
              <a:rPr lang="en-US" i="1" dirty="0" smtClean="0"/>
              <a:t> be pretty straightforward</a:t>
            </a:r>
          </a:p>
        </p:txBody>
      </p:sp>
    </p:spTree>
    <p:extLst>
      <p:ext uri="{BB962C8B-B14F-4D97-AF65-F5344CB8AC3E}">
        <p14:creationId xmlns:p14="http://schemas.microsoft.com/office/powerpoint/2010/main" val="712609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5</a:t>
            </a:r>
            <a:r>
              <a:rPr lang="en-US" sz="3200" dirty="0" smtClean="0"/>
              <a:t>. </a:t>
            </a:r>
            <a:r>
              <a:rPr lang="en-US" sz="3200" dirty="0"/>
              <a:t>Structural and Complexity</a:t>
            </a:r>
            <a:endParaRPr lang="en-US" sz="3200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685800"/>
            <a:ext cx="8534400" cy="577596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r>
              <a:rPr lang="en-US" dirty="0" smtClean="0"/>
              <a:t>Estimate of inattention coefficient</a:t>
            </a:r>
          </a:p>
          <a:p>
            <a:pPr marL="655638" lvl="1" indent="-381000" eaLnBrk="1" hangingPunct="1">
              <a:defRPr/>
            </a:pPr>
            <a:r>
              <a:rPr lang="en-US" dirty="0" smtClean="0"/>
              <a:t>Use OLS regressions to obtain slope</a:t>
            </a:r>
            <a:endParaRPr lang="en-US" i="1" dirty="0" smtClean="0"/>
          </a:p>
          <a:p>
            <a:pPr marL="655638" lvl="1" indent="-381000" eaLnBrk="1" hangingPunct="1">
              <a:defRPr/>
            </a:pPr>
            <a:r>
              <a:rPr lang="en-US" dirty="0" smtClean="0"/>
              <a:t>Use regression discontinuity design to obtain discontinuity at round number</a:t>
            </a:r>
          </a:p>
          <a:p>
            <a:pPr marL="655638" lvl="1" indent="-381000" eaLnBrk="1" hangingPunct="1">
              <a:defRPr/>
            </a:pPr>
            <a:r>
              <a:rPr lang="en-US" dirty="0" smtClean="0"/>
              <a:t>Divide the coefficients and transform to obtain estimate of limited attention parameter (use delta method for </a:t>
            </a:r>
            <a:r>
              <a:rPr lang="en-US" dirty="0" err="1" smtClean="0"/>
              <a:t>s.e.s</a:t>
            </a:r>
            <a:r>
              <a:rPr lang="en-US" dirty="0" smtClean="0"/>
              <a:t>):</a:t>
            </a:r>
          </a:p>
          <a:p>
            <a:pPr marL="655638" lvl="1" indent="-381000" eaLnBrk="1" hangingPunct="1">
              <a:defRPr/>
            </a:pPr>
            <a:endParaRPr lang="en-US" i="1" dirty="0" smtClean="0"/>
          </a:p>
          <a:p>
            <a:pPr marL="655638" lvl="1" indent="-381000" eaLnBrk="1" hangingPunct="1">
              <a:defRPr/>
            </a:pPr>
            <a:r>
              <a:rPr lang="el-GR" i="1" dirty="0" smtClean="0">
                <a:latin typeface="Arial" panose="020B0604020202020204" pitchFamily="34" charset="0"/>
                <a:cs typeface="Arial" panose="020B0604020202020204" pitchFamily="34" charset="0"/>
              </a:rPr>
              <a:t>Θ</a:t>
            </a:r>
            <a:r>
              <a:rPr lang="en-US" i="1" dirty="0" smtClean="0"/>
              <a:t> = 0.31</a:t>
            </a:r>
            <a:r>
              <a:rPr lang="en-US" dirty="0" smtClean="0"/>
              <a:t> (</a:t>
            </a:r>
            <a:r>
              <a:rPr lang="en-US" dirty="0" err="1" smtClean="0"/>
              <a:t>s.e.</a:t>
            </a:r>
            <a:r>
              <a:rPr lang="en-US" dirty="0" smtClean="0"/>
              <a:t> 0.01)</a:t>
            </a:r>
          </a:p>
          <a:p>
            <a:pPr marL="655638" lvl="1" indent="-381000" eaLnBrk="1" hangingPunct="1">
              <a:defRPr/>
            </a:pPr>
            <a:r>
              <a:rPr lang="en-US" dirty="0" smtClean="0"/>
              <a:t>Much better precision, but similar estimate relative to previous limited attention papers </a:t>
            </a:r>
            <a:r>
              <a:rPr lang="en-US" sz="2000" dirty="0" smtClean="0"/>
              <a:t>(e.g. DellaVigna, JEL 2009)</a:t>
            </a:r>
            <a:endParaRPr lang="en-US" dirty="0" smtClean="0"/>
          </a:p>
          <a:p>
            <a:pPr marL="655638" lvl="1" indent="-381000" eaLnBrk="1" hangingPunct="1">
              <a:defRPr/>
            </a:pPr>
            <a:endParaRPr lang="en-US" dirty="0" smtClean="0"/>
          </a:p>
          <a:p>
            <a:pPr marL="655638" lvl="1" indent="-381000" eaLnBrk="1" hangingPunct="1">
              <a:defRPr/>
            </a:pPr>
            <a:r>
              <a:rPr lang="en-US" dirty="0" smtClean="0"/>
              <a:t>Structural estimation </a:t>
            </a:r>
            <a:r>
              <a:rPr lang="en-US" i="1" dirty="0" smtClean="0"/>
              <a:t>can </a:t>
            </a:r>
            <a:r>
              <a:rPr lang="en-US" dirty="0" smtClean="0"/>
              <a:t>be as simple as OLS</a:t>
            </a:r>
          </a:p>
          <a:p>
            <a:pPr marL="655638" lvl="1" indent="-381000" eaLnBrk="1" hangingPunct="1">
              <a:defRPr/>
            </a:pPr>
            <a:r>
              <a:rPr lang="en-US" dirty="0" smtClean="0"/>
              <a:t>Also, return to yesterday’s lecture: NLS in gift exchange easy </a:t>
            </a:r>
            <a:r>
              <a:rPr lang="en-US" sz="2000" dirty="0" smtClean="0"/>
              <a:t>(DellaVigna, List, </a:t>
            </a:r>
            <a:r>
              <a:rPr lang="en-US" sz="2000" dirty="0" err="1" smtClean="0"/>
              <a:t>Malmendier</a:t>
            </a:r>
            <a:r>
              <a:rPr lang="en-US" sz="2000" dirty="0" smtClean="0"/>
              <a:t>, and Rao 2016)</a:t>
            </a:r>
            <a:endParaRPr lang="en-US" dirty="0" smtClean="0"/>
          </a:p>
          <a:p>
            <a:pPr marL="655638" lvl="1" indent="-381000" eaLnBrk="1" hangingPunct="1">
              <a:defRPr/>
            </a:pPr>
            <a:endParaRPr lang="en-US" dirty="0" smtClean="0"/>
          </a:p>
          <a:p>
            <a:pPr marL="381000" indent="-381000" eaLnBrk="1" hangingPunct="1">
              <a:defRPr/>
            </a:pPr>
            <a:endParaRPr lang="en-US" sz="2000" dirty="0"/>
          </a:p>
          <a:p>
            <a:pPr marL="381000" indent="-381000" eaLnBrk="1" hangingPunct="1">
              <a:defRPr/>
            </a:pPr>
            <a:endParaRPr lang="en-US" sz="2000" dirty="0" smtClean="0"/>
          </a:p>
          <a:p>
            <a:pPr marL="381000" indent="-381000" eaLnBrk="1" hangingPunct="1">
              <a:defRPr/>
            </a:pPr>
            <a:endParaRPr lang="en-US" sz="2000" dirty="0"/>
          </a:p>
          <a:p>
            <a:pPr marL="381000" indent="-381000" eaLnBrk="1" hangingPunct="1">
              <a:defRPr/>
            </a:pPr>
            <a:endParaRPr lang="en-US" sz="2000" dirty="0" smtClean="0"/>
          </a:p>
          <a:p>
            <a:pPr marL="381000" indent="-381000" eaLnBrk="1" hangingPunct="1">
              <a:defRPr/>
            </a:pPr>
            <a:endParaRPr lang="en-US" sz="2000" dirty="0"/>
          </a:p>
          <a:p>
            <a:pPr marL="381000" indent="-381000" eaLnBrk="1" hangingPunct="1">
              <a:defRPr/>
            </a:pPr>
            <a:endParaRPr lang="en-US" sz="2000" dirty="0" smtClean="0"/>
          </a:p>
          <a:p>
            <a:pPr marL="381000" indent="-381000" eaLnBrk="1" hangingPunct="1">
              <a:defRPr/>
            </a:pPr>
            <a:endParaRPr lang="en-US" sz="2000" dirty="0"/>
          </a:p>
          <a:p>
            <a:pPr marL="381000" indent="-381000" eaLnBrk="1" hangingPunct="1">
              <a:defRPr/>
            </a:pPr>
            <a:endParaRPr lang="en-US" sz="2000" dirty="0" smtClean="0"/>
          </a:p>
          <a:p>
            <a:pPr marL="381000" indent="-381000" eaLnBrk="1" hangingPunct="1">
              <a:defRPr/>
            </a:pPr>
            <a:endParaRPr lang="en-US" sz="2000" dirty="0"/>
          </a:p>
          <a:p>
            <a:pPr marL="381000" indent="-381000" eaLnBrk="1" hangingPunct="1">
              <a:defRPr/>
            </a:pPr>
            <a:endParaRPr lang="en-US" sz="2000" dirty="0" smtClean="0"/>
          </a:p>
          <a:p>
            <a:pPr marL="381000" indent="-381000" eaLnBrk="1" hangingPunct="1">
              <a:defRPr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83961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762000" y="990600"/>
                <a:ext cx="7772400" cy="5644187"/>
              </a:xfrm>
              <a:prstGeom prst="rect">
                <a:avLst/>
              </a:prstGeom>
            </p:spPr>
            <p:txBody>
              <a:bodyPr/>
              <a:lstStyle>
                <a:lvl1pPr marL="273050" indent="-273050" algn="l" rtl="0" eaLnBrk="0" fontAlgn="base" hangingPunct="0">
                  <a:spcBef>
                    <a:spcPts val="575"/>
                  </a:spcBef>
                  <a:spcAft>
                    <a:spcPct val="0"/>
                  </a:spcAft>
                  <a:buClr>
                    <a:schemeClr val="accent1"/>
                  </a:buClr>
                  <a:buSzPct val="85000"/>
                  <a:buFont typeface="Wingdings 2" pitchFamily="18" charset="2"/>
                  <a:buChar char=""/>
                  <a:defRPr sz="2600" kern="1200">
                    <a:solidFill>
                      <a:schemeClr val="tx1"/>
                    </a:solidFill>
                    <a:latin typeface="+mn-lt"/>
                    <a:ea typeface="ＭＳ Ｐゴシック" pitchFamily="-112" charset="-128"/>
                    <a:cs typeface="ＭＳ Ｐゴシック" charset="-128"/>
                  </a:defRPr>
                </a:lvl1pPr>
                <a:lvl2pPr marL="547688" indent="-228600" algn="l" rtl="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chemeClr val="accent2"/>
                  </a:buClr>
                  <a:buSzPct val="85000"/>
                  <a:buFont typeface="Wingdings 2" pitchFamily="18" charset="2"/>
                  <a:buChar char=""/>
                  <a:defRPr sz="2400" kern="1200">
                    <a:solidFill>
                      <a:schemeClr val="tx1"/>
                    </a:solidFill>
                    <a:latin typeface="+mn-lt"/>
                    <a:ea typeface="ＭＳ Ｐゴシック" pitchFamily="-112" charset="-128"/>
                    <a:cs typeface="+mn-cs"/>
                  </a:defRPr>
                </a:lvl2pPr>
                <a:lvl3pPr marL="822325" indent="-228600" algn="l" rtl="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B2C1DB"/>
                  </a:buClr>
                  <a:buSzPct val="85000"/>
                  <a:buFont typeface="Wingdings 2" pitchFamily="18" charset="2"/>
                  <a:buChar char=""/>
                  <a:defRPr sz="2000" kern="1200">
                    <a:solidFill>
                      <a:schemeClr val="tx1"/>
                    </a:solidFill>
                    <a:latin typeface="+mn-lt"/>
                    <a:ea typeface="ＭＳ Ｐゴシック" pitchFamily="-112" charset="-128"/>
                    <a:cs typeface="+mn-cs"/>
                  </a:defRPr>
                </a:lvl3pPr>
                <a:lvl4pPr marL="1096963" indent="-228600" algn="l" rtl="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9BBB59"/>
                  </a:buClr>
                  <a:buSzPct val="80000"/>
                  <a:buFont typeface="Wingdings 2" pitchFamily="18" charset="2"/>
                  <a:buChar char=""/>
                  <a:defRPr sz="2000" kern="1200">
                    <a:solidFill>
                      <a:schemeClr val="tx1"/>
                    </a:solidFill>
                    <a:latin typeface="+mn-lt"/>
                    <a:ea typeface="ＭＳ Ｐゴシック" pitchFamily="-112" charset="-128"/>
                    <a:cs typeface="+mn-cs"/>
                  </a:defRPr>
                </a:lvl4pPr>
                <a:lvl5pPr marL="1371600" indent="-228600" algn="l" rtl="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9BBB59"/>
                  </a:buClr>
                  <a:buChar char="o"/>
                  <a:defRPr sz="2000" kern="1200">
                    <a:solidFill>
                      <a:schemeClr val="tx1"/>
                    </a:solidFill>
                    <a:latin typeface="+mn-lt"/>
                    <a:ea typeface="ＭＳ Ｐゴシック" pitchFamily="-112" charset="-128"/>
                    <a:cs typeface="+mn-cs"/>
                  </a:defRPr>
                </a:lvl5pPr>
                <a:lvl6pPr marL="1645920" indent="-228600" algn="l" rtl="0" eaLnBrk="1" latinLnBrk="0" hangingPunct="1">
                  <a:spcBef>
                    <a:spcPts val="370"/>
                  </a:spcBef>
                  <a:buClr>
                    <a:schemeClr val="accent3"/>
                  </a:buClr>
                  <a:buChar char="•"/>
                  <a:defRPr kumimoji="0" sz="18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920240" indent="-228600" algn="l" rtl="0" eaLnBrk="1" latinLnBrk="0" hangingPunct="1">
                  <a:spcBef>
                    <a:spcPts val="370"/>
                  </a:spcBef>
                  <a:buClr>
                    <a:schemeClr val="accent2"/>
                  </a:buClr>
                  <a:buChar char="•"/>
                  <a:defRPr kumimoji="0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94560" indent="-228600" algn="l" rtl="0" eaLnBrk="1" latinLnBrk="0" hangingPunct="1">
                  <a:spcBef>
                    <a:spcPts val="370"/>
                  </a:spcBef>
                  <a:buClr>
                    <a:schemeClr val="accent1">
                      <a:tint val="60000"/>
                    </a:schemeClr>
                  </a:buClr>
                  <a:buChar char="•"/>
                  <a:defRPr kumimoji="0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68880" indent="-228600" algn="l" rtl="0" eaLnBrk="1" latinLnBrk="0" hangingPunct="1">
                  <a:spcBef>
                    <a:spcPts val="370"/>
                  </a:spcBef>
                  <a:buClr>
                    <a:schemeClr val="accent2">
                      <a:tint val="60000"/>
                    </a:schemeClr>
                  </a:buClr>
                  <a:buChar char="•"/>
                  <a:defRPr kumimoji="0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400" dirty="0" smtClean="0"/>
                  <a:t>What can we learn about social preferences from this?</a:t>
                </a:r>
              </a:p>
              <a:p>
                <a:pPr marL="514350" indent="-514350">
                  <a:buFont typeface="+mj-lt"/>
                  <a:buAutoNum type="arabicPeriod"/>
                </a:pPr>
                <a:endParaRPr lang="en-US" sz="2000" b="1" dirty="0" smtClean="0"/>
              </a:p>
              <a:p>
                <a:pPr marL="514350" indent="-514350">
                  <a:buFont typeface="+mj-lt"/>
                  <a:buAutoNum type="arabicPeriod"/>
                </a:pPr>
                <a:endParaRPr lang="en-US" sz="2000" b="1" dirty="0" smtClean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sz="2000" b="1" dirty="0" smtClean="0"/>
                  <a:t>Power Cost Function</a:t>
                </a:r>
                <a:r>
                  <a:rPr lang="en-US" sz="2000" dirty="0" smtClean="0"/>
                  <a:t>:  </a:t>
                </a:r>
                <a14:m>
                  <m:oMath xmlns:m="http://schemas.openxmlformats.org/officeDocument/2006/math">
                    <m:r>
                      <a:rPr lang="en-US" sz="200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 smtClean="0">
                        <a:latin typeface="Cambria Math" panose="02040503050406030204" pitchFamily="18" charset="0"/>
                      </a:rPr>
                      <m:t>𝑐</m:t>
                    </m:r>
                    <m:d>
                      <m:dPr>
                        <m:ctrlPr>
                          <a:rPr lang="en-US" sz="20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lang="en-US" sz="20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0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000" i="1" smtClean="0">
                                <a:latin typeface="Cambria Math" panose="02040503050406030204" pitchFamily="18" charset="0"/>
                              </a:rPr>
                              <m:t>1+</m:t>
                            </m:r>
                            <m:r>
                              <a:rPr lang="en-US" sz="200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p>
                        </m:sSup>
                      </m:num>
                      <m:den>
                        <m:r>
                          <a:rPr lang="en-US" sz="2000" i="1" smtClean="0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US" sz="2000" i="1" smtClean="0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endParaRPr lang="en-US" sz="1800" dirty="0" smtClean="0"/>
              </a:p>
              <a:p>
                <a:pPr marL="274638" lvl="1" indent="0">
                  <a:buFont typeface="Wingdings 2" pitchFamily="18" charset="2"/>
                  <a:buNone/>
                </a:pPr>
                <a:r>
                  <a:rPr lang="en-US" sz="1800" dirty="0" smtClean="0"/>
                  <a:t>FOC: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180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80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180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80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800" i="1" smtClean="0">
                                <a:latin typeface="Cambria Math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1800" i="1" smtClean="0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180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1800" i="1" smtClean="0">
                                    <a:latin typeface="Cambria Math" panose="02040503050406030204" pitchFamily="18" charset="0"/>
                                  </a:rPr>
                                  <m:t>𝑖𝑡</m:t>
                                </m:r>
                              </m:sub>
                              <m:sup>
                                <m:r>
                                  <a:rPr lang="en-US" sz="1800" i="1" smtClean="0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</m:e>
                        </m:d>
                      </m:e>
                      <m:sup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p>
                    <m:r>
                      <a:rPr lang="en-US" sz="1800" i="1" smtClean="0"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sz="1800" i="1" smtClean="0">
                            <a:latin typeface="Cambria Math"/>
                          </a:rPr>
                        </m:ctrlPr>
                      </m:sSubPr>
                      <m:e>
                        <m:func>
                          <m:funcPr>
                            <m:ctrlPr>
                              <a:rPr lang="en-US" sz="180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1800" smtClean="0">
                                <a:latin typeface="Cambria Math" panose="02040503050406030204" pitchFamily="18" charset="0"/>
                              </a:rPr>
                              <m:t>exp</m:t>
                            </m:r>
                          </m:fName>
                          <m:e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80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func>
                      </m:e>
                      <m:sub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80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800" i="1" smtClean="0">
                        <a:latin typeface="Cambria Math" panose="02040503050406030204" pitchFamily="18" charset="0"/>
                      </a:rPr>
                      <m:t>𝑡𝑖𝑚𝑒𝑡𝑟𝑒𝑛</m:t>
                    </m:r>
                    <m:sSub>
                      <m:sSubPr>
                        <m:ctrlPr>
                          <a:rPr lang="en-US" sz="1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1800" i="1" smtClean="0">
                        <a:latin typeface="Cambria Math" panose="02040503050406030204" pitchFamily="18" charset="0"/>
                      </a:rPr>
                      <m:t>)⋅</m:t>
                    </m:r>
                    <m:r>
                      <m:rPr>
                        <m:sty m:val="p"/>
                      </m:rPr>
                      <a:rPr lang="en-US" sz="1800" smtClean="0">
                        <a:latin typeface="Cambria Math" panose="02040503050406030204" pitchFamily="18" charset="0"/>
                      </a:rPr>
                      <m:t>exp</m:t>
                    </m:r>
                    <m:r>
                      <a:rPr lang="en-US" sz="1800" i="1" smtClean="0">
                        <a:latin typeface="Cambria Math" panose="02040503050406030204" pitchFamily="18" charset="0"/>
                      </a:rPr>
                      <m:t>⁡(−</m:t>
                    </m:r>
                    <m:r>
                      <a:rPr lang="en-US" sz="180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1800" i="1" smtClean="0"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sz="1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𝑖𝑡</m:t>
                        </m:r>
                      </m:sub>
                    </m:sSub>
                    <m:r>
                      <a:rPr lang="en-US" sz="180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1800" smtClean="0">
                        <a:latin typeface="Cambria Math" panose="02040503050406030204" pitchFamily="18" charset="0"/>
                      </a:rPr>
                      <m:t>          </m:t>
                    </m:r>
                  </m:oMath>
                </a14:m>
                <a:endParaRPr lang="en-US" sz="1800" dirty="0" smtClean="0">
                  <a:latin typeface="Cambria Math" panose="02040503050406030204" pitchFamily="18" charset="0"/>
                </a:endParaRPr>
              </a:p>
              <a:p>
                <a:pPr marL="274638" lvl="1" indent="0">
                  <a:buFont typeface="Wingdings 2" pitchFamily="18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latin typeface="Cambria Math" panose="02040503050406030204" pitchFamily="18" charset="0"/>
                        </a:rPr>
                        <m:t>⇒</m:t>
                      </m:r>
                      <m:func>
                        <m:funcPr>
                          <m:ctrlPr>
                            <a:rPr lang="en-US" sz="180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80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sSubSup>
                            <m:sSubSupPr>
                              <m:ctrlPr>
                                <a:rPr lang="en-US" sz="1800" i="1" smtClean="0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en-US" sz="180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sz="1800" i="1" smtClean="0">
                                  <a:latin typeface="Cambria Math" panose="02040503050406030204" pitchFamily="18" charset="0"/>
                                </a:rPr>
                                <m:t>𝑖𝑡</m:t>
                              </m:r>
                            </m:sub>
                            <m:sup>
                              <m:r>
                                <a:rPr lang="en-US" sz="180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</m:e>
                      </m:func>
                      <m:r>
                        <a:rPr lang="en-US" sz="18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80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80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d>
                        <m:dPr>
                          <m:begChr m:val="⌊"/>
                          <m:endChr m:val="⌋"/>
                          <m:ctrlPr>
                            <a:rPr lang="en-US" sz="1800" i="1" smtClean="0">
                              <a:latin typeface="Cambria Math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180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80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1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𝑊</m:t>
                                      </m:r>
                                    </m:sub>
                                  </m:s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d>
                              <m:r>
                                <a:rPr lang="en-US" sz="180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8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180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180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800" i="1" smtClean="0">
                                  <a:latin typeface="Cambria Math" panose="02040503050406030204" pitchFamily="18" charset="0"/>
                                </a:rPr>
                                <m:t>𝑡𝑖𝑚𝑒𝑡𝑟𝑒𝑛</m:t>
                              </m:r>
                              <m:sSub>
                                <m:sSubPr>
                                  <m:ctrlPr>
                                    <a:rPr lang="en-US" sz="18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sz="180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func>
                        </m:e>
                      </m:d>
                      <m:r>
                        <a:rPr lang="en-US" sz="18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𝑖𝑡</m:t>
                          </m:r>
                        </m:sub>
                      </m:sSub>
                    </m:oMath>
                  </m:oMathPara>
                </a14:m>
                <a:endParaRPr lang="en-US" sz="1800" dirty="0" smtClean="0"/>
              </a:p>
              <a:p>
                <a:pPr marL="274638" lvl="1" indent="0">
                  <a:buFont typeface="Wingdings 2" pitchFamily="18" charset="2"/>
                  <a:buNone/>
                </a:pPr>
                <a:endParaRPr lang="en-US" sz="1100" dirty="0" smtClean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sz="2000" b="1" dirty="0" smtClean="0"/>
                  <a:t>Exponential Cost Function</a:t>
                </a:r>
                <a:r>
                  <a:rPr lang="en-US" sz="2000" dirty="0" smtClean="0"/>
                  <a:t>: </a:t>
                </a:r>
                <a14:m>
                  <m:oMath xmlns:m="http://schemas.openxmlformats.org/officeDocument/2006/math">
                    <m:r>
                      <a:rPr lang="en-US" sz="2000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𝑐</m:t>
                    </m:r>
                    <m:d>
                      <m:dPr>
                        <m:ctrlPr>
                          <a:rPr lang="en-U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 smtClean="0">
                            <a:latin typeface="Cambria Math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000" i="1" smtClean="0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000" smtClean="0">
                                <a:latin typeface="Cambria Math" panose="02040503050406030204" pitchFamily="18" charset="0"/>
                              </a:rPr>
                              <m:t>exp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00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sz="200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2000" i="1" smtClean="0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en-US" sz="200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</m:d>
                          </m:e>
                        </m:func>
                      </m:num>
                      <m:den>
                        <m:r>
                          <a:rPr lang="en-US" sz="2000" i="1" smtClean="0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2000" dirty="0" smtClean="0"/>
                  <a:t>	</a:t>
                </a:r>
                <a:endParaRPr lang="en-US" sz="1800" dirty="0" smtClean="0"/>
              </a:p>
              <a:p>
                <a:pPr marL="274638" lvl="1" indent="0">
                  <a:buFont typeface="Wingdings 2" pitchFamily="18" charset="2"/>
                  <a:buNone/>
                </a:pPr>
                <a:r>
                  <a:rPr lang="en-US" sz="1800" dirty="0" smtClean="0"/>
                  <a:t>FOC: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𝑊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18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1800" smtClean="0">
                        <a:latin typeface="Cambria Math" panose="02040503050406030204" pitchFamily="18" charset="0"/>
                      </a:rPr>
                      <m:t>exp</m:t>
                    </m:r>
                    <m:r>
                      <a:rPr lang="en-US" sz="180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en-US" sz="1800" i="1" smtClean="0">
                        <a:latin typeface="Cambria Math" panose="02040503050406030204" pitchFamily="18" charset="0"/>
                      </a:rPr>
                      <m:t>𝑠</m:t>
                    </m:r>
                    <m:sSubSup>
                      <m:sSubSupPr>
                        <m:ctrlPr>
                          <a:rPr lang="en-US" sz="180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𝑖𝑡</m:t>
                        </m:r>
                      </m:sub>
                      <m:sup>
                        <m:r>
                          <a:rPr lang="en-US" sz="180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sz="1800" i="1" smtClean="0"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sz="1800" i="1">
                            <a:latin typeface="Cambria Math"/>
                          </a:rPr>
                        </m:ctrlPr>
                      </m:sSubPr>
                      <m:e>
                        <m:func>
                          <m:funcPr>
                            <m:ctrlPr>
                              <a:rPr lang="en-US" sz="1800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1800">
                                <a:latin typeface="Cambria Math" panose="02040503050406030204" pitchFamily="18" charset="0"/>
                              </a:rPr>
                              <m:t>exp</m:t>
                            </m:r>
                          </m:fName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func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𝑡𝑖𝑚𝑒𝑡𝑟𝑒𝑛</m:t>
                    </m:r>
                    <m:sSub>
                      <m:sSubPr>
                        <m:ctrlPr>
                          <a:rPr lang="en-US" sz="1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)⋅</m:t>
                    </m:r>
                    <m:r>
                      <m:rPr>
                        <m:sty m:val="p"/>
                      </m:rPr>
                      <a:rPr lang="en-US" sz="1800">
                        <a:latin typeface="Cambria Math" panose="02040503050406030204" pitchFamily="18" charset="0"/>
                      </a:rPr>
                      <m:t>exp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⁡(−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sz="1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𝑖𝑡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800" dirty="0"/>
              </a:p>
              <a:p>
                <a:pPr marL="274638" lvl="1" indent="0">
                  <a:buFont typeface="Wingdings 2" pitchFamily="18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>
                          <a:latin typeface="Cambria Math" panose="02040503050406030204" pitchFamily="18" charset="0"/>
                        </a:rPr>
                        <m:t>⇒</m:t>
                      </m:r>
                      <m:sSubSup>
                        <m:sSubSupPr>
                          <m:ctrlPr>
                            <a:rPr lang="en-US" sz="1800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𝑖𝑡</m:t>
                          </m:r>
                        </m:sub>
                        <m:sup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d>
                        <m:dPr>
                          <m:begChr m:val="⌊"/>
                          <m:endChr m:val="⌋"/>
                          <m:ctrlPr>
                            <a:rPr lang="en-US" sz="1800" i="1">
                              <a:latin typeface="Cambria Math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1800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8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1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8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sz="1800" i="1">
                                          <a:latin typeface="Cambria Math" panose="02040503050406030204" pitchFamily="18" charset="0"/>
                                        </a:rPr>
                                        <m:t>𝑊</m:t>
                                      </m:r>
                                    </m:sub>
                                  </m:s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d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1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𝑡𝑖𝑚𝑒𝑡𝑟𝑒𝑛</m:t>
                              </m:r>
                              <m:sSub>
                                <m:sSubPr>
                                  <m:ctrlPr>
                                    <a:rPr lang="en-US" sz="18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func>
                        </m:e>
                      </m:d>
                      <m:r>
                        <a:rPr lang="en-US" sz="180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8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𝑖𝑡</m:t>
                          </m:r>
                        </m:sub>
                      </m:sSub>
                    </m:oMath>
                  </m:oMathPara>
                </a14:m>
                <a:endParaRPr lang="en-US" sz="2000" dirty="0" smtClean="0"/>
              </a:p>
              <a:p>
                <a:pPr marL="274638" lvl="1" indent="0">
                  <a:buFont typeface="Wingdings 2" pitchFamily="18" charset="2"/>
                  <a:buNone/>
                </a:pPr>
                <a:endParaRPr lang="en-US" sz="2000" dirty="0" smtClean="0"/>
              </a:p>
              <a:p>
                <a:pPr marL="617538" lvl="1" indent="-342900"/>
                <a:r>
                  <a:rPr lang="en-US" dirty="0" smtClean="0"/>
                  <a:t>Can estimate with Non-linear </a:t>
                </a:r>
                <a:r>
                  <a:rPr lang="en-US" dirty="0"/>
                  <a:t>L</a:t>
                </a:r>
                <a:r>
                  <a:rPr lang="en-US" dirty="0" smtClean="0"/>
                  <a:t>east Squares, almost like OLS (</a:t>
                </a:r>
                <a:r>
                  <a:rPr lang="en-US" i="1" dirty="0" err="1" smtClean="0"/>
                  <a:t>nl</a:t>
                </a:r>
                <a:r>
                  <a:rPr lang="en-US" dirty="0" smtClean="0"/>
                  <a:t> in Stata) – Easy!</a:t>
                </a:r>
              </a:p>
              <a:p>
                <a:pPr marL="617538" lvl="1" indent="-342900"/>
                <a:endParaRPr lang="en-US" sz="2000" dirty="0" smtClean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990600"/>
                <a:ext cx="7772400" cy="5644187"/>
              </a:xfrm>
              <a:prstGeom prst="rect">
                <a:avLst/>
              </a:prstGeom>
              <a:blipFill rotWithShape="0">
                <a:blip r:embed="rId3"/>
                <a:stretch>
                  <a:fillRect l="-1176" t="-8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1600200"/>
            <a:ext cx="7139333" cy="3810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762000" y="152400"/>
            <a:ext cx="7772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2"/>
                </a:solidFill>
                <a:latin typeface="+mj-lt"/>
                <a:ea typeface="ＭＳ Ｐゴシック" pitchFamily="-112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onstantia" pitchFamily="18" charset="0"/>
                <a:ea typeface="ＭＳ Ｐゴシック" pitchFamily="-112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onstantia" pitchFamily="18" charset="0"/>
                <a:ea typeface="ＭＳ Ｐゴシック" pitchFamily="-112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onstantia" pitchFamily="18" charset="0"/>
                <a:ea typeface="ＭＳ Ｐゴシック" pitchFamily="-112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onstantia" pitchFamily="18" charset="0"/>
                <a:ea typeface="ＭＳ Ｐゴシック" pitchFamily="-112" charset="-128"/>
                <a:cs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onstantia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onstantia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onstantia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onstantia" pitchFamily="18" charset="0"/>
              </a:defRPr>
            </a:lvl9pPr>
          </a:lstStyle>
          <a:p>
            <a:pPr algn="ctr" eaLnBrk="1" hangingPunct="1"/>
            <a:r>
              <a:rPr lang="en-US" sz="3200" dirty="0"/>
              <a:t>5</a:t>
            </a:r>
            <a:r>
              <a:rPr lang="en-US" sz="3200" dirty="0" smtClean="0"/>
              <a:t>. Structural and Complexity</a:t>
            </a:r>
          </a:p>
        </p:txBody>
      </p:sp>
    </p:spTree>
    <p:extLst>
      <p:ext uri="{BB962C8B-B14F-4D97-AF65-F5344CB8AC3E}">
        <p14:creationId xmlns:p14="http://schemas.microsoft.com/office/powerpoint/2010/main" val="3741391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791029"/>
            <a:ext cx="7315200" cy="59548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953000" y="1600200"/>
            <a:ext cx="685800" cy="381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315200" y="1600200"/>
            <a:ext cx="685800" cy="381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 flipH="1">
            <a:off x="3429000" y="6324600"/>
            <a:ext cx="1371600" cy="228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flipH="1">
            <a:off x="5867400" y="6324600"/>
            <a:ext cx="1371600" cy="228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762000" y="152400"/>
            <a:ext cx="7772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2"/>
                </a:solidFill>
                <a:latin typeface="+mj-lt"/>
                <a:ea typeface="ＭＳ Ｐゴシック" pitchFamily="-112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onstantia" pitchFamily="18" charset="0"/>
                <a:ea typeface="ＭＳ Ｐゴシック" pitchFamily="-112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onstantia" pitchFamily="18" charset="0"/>
                <a:ea typeface="ＭＳ Ｐゴシック" pitchFamily="-112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onstantia" pitchFamily="18" charset="0"/>
                <a:ea typeface="ＭＳ Ｐゴシック" pitchFamily="-112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onstantia" pitchFamily="18" charset="0"/>
                <a:ea typeface="ＭＳ Ｐゴシック" pitchFamily="-112" charset="-128"/>
                <a:cs typeface="ＭＳ Ｐゴシック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onstantia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onstantia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onstantia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Constantia" pitchFamily="18" charset="0"/>
              </a:defRPr>
            </a:lvl9pPr>
          </a:lstStyle>
          <a:p>
            <a:pPr algn="ctr" eaLnBrk="1" hangingPunct="1"/>
            <a:r>
              <a:rPr lang="en-US" sz="3200" dirty="0"/>
              <a:t>5</a:t>
            </a:r>
            <a:r>
              <a:rPr lang="en-US" sz="3200" dirty="0" smtClean="0"/>
              <a:t>. Structural and Complexity</a:t>
            </a:r>
          </a:p>
        </p:txBody>
      </p:sp>
    </p:spTree>
    <p:extLst>
      <p:ext uri="{BB962C8B-B14F-4D97-AF65-F5344CB8AC3E}">
        <p14:creationId xmlns:p14="http://schemas.microsoft.com/office/powerpoint/2010/main" val="189321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914400"/>
            <a:ext cx="7772400" cy="4572000"/>
          </a:xfrm>
        </p:spPr>
        <p:txBody>
          <a:bodyPr/>
          <a:lstStyle/>
          <a:p>
            <a:r>
              <a:rPr lang="en-US" sz="2400" dirty="0" smtClean="0"/>
              <a:t>Overall, very good fit of data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10" y="1350826"/>
            <a:ext cx="7427590" cy="540259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5</a:t>
            </a:r>
            <a:r>
              <a:rPr lang="en-US" sz="3200" dirty="0" smtClean="0"/>
              <a:t>. </a:t>
            </a:r>
            <a:r>
              <a:rPr lang="en-US" sz="3200" dirty="0"/>
              <a:t>Structural and Complexity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372049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914400"/>
            <a:ext cx="7772400" cy="4572000"/>
          </a:xfrm>
        </p:spPr>
        <p:txBody>
          <a:bodyPr/>
          <a:lstStyle/>
          <a:p>
            <a:r>
              <a:rPr lang="en-US" sz="2400" dirty="0" smtClean="0"/>
              <a:t>What does this imply for optimal incentives?</a:t>
            </a:r>
          </a:p>
          <a:p>
            <a:pPr lvl="1"/>
            <a:r>
              <a:rPr lang="en-US" sz="2000" dirty="0" smtClean="0"/>
              <a:t>Consider effect of piece rate increases (for fixed flat pay)</a:t>
            </a:r>
          </a:p>
          <a:p>
            <a:pPr lvl="1"/>
            <a:r>
              <a:rPr lang="en-US" sz="2000" dirty="0" smtClean="0"/>
              <a:t>With no warm glow, steep increase in output and profit</a:t>
            </a:r>
          </a:p>
          <a:p>
            <a:pPr lvl="1"/>
            <a:r>
              <a:rPr lang="en-US" sz="2000" dirty="0" smtClean="0"/>
              <a:t>With warm glow, only marginal increases in output </a:t>
            </a:r>
            <a:r>
              <a:rPr lang="en-US" sz="2000" dirty="0" smtClean="0">
                <a:sym typeface="Wingdings" panose="05000000000000000000" pitchFamily="2" charset="2"/>
              </a:rPr>
              <a:t> Optimal incentive is no piece rate</a:t>
            </a:r>
            <a:endParaRPr lang="en-US" sz="2000" dirty="0" smtClean="0"/>
          </a:p>
          <a:p>
            <a:pPr lvl="1"/>
            <a:r>
              <a:rPr lang="en-US" sz="2000" dirty="0" smtClean="0"/>
              <a:t>Social preferences </a:t>
            </a:r>
            <a:r>
              <a:rPr lang="en-US" sz="2000" i="1" dirty="0" smtClean="0"/>
              <a:t>substitute</a:t>
            </a:r>
            <a:r>
              <a:rPr lang="en-US" sz="2000" dirty="0" smtClean="0"/>
              <a:t> for piece rate incentives</a:t>
            </a:r>
            <a:endParaRPr lang="en-US" sz="2000" dirty="0"/>
          </a:p>
        </p:txBody>
      </p:sp>
      <p:pic>
        <p:nvPicPr>
          <p:cNvPr id="10245" name="Picture 5" descr="profit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16786"/>
            <a:ext cx="4419600" cy="3196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 descr="outpu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3416786"/>
            <a:ext cx="4421177" cy="3212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 idx="4294967295"/>
          </p:nvPr>
        </p:nvSpPr>
        <p:spPr>
          <a:xfrm>
            <a:off x="762000" y="1524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/>
              <a:t>5</a:t>
            </a:r>
            <a:r>
              <a:rPr lang="en-US" sz="3200" dirty="0" smtClean="0"/>
              <a:t>. </a:t>
            </a:r>
            <a:r>
              <a:rPr lang="en-US" sz="3200" dirty="0"/>
              <a:t>Structural and Complexity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219813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 idx="4294967295"/>
          </p:nvPr>
        </p:nvSpPr>
        <p:spPr>
          <a:xfrm>
            <a:off x="381000" y="152400"/>
            <a:ext cx="86106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Conclusion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685800"/>
            <a:ext cx="8534400" cy="5775960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ＭＳ Ｐゴシック" charset="-128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B2C1DB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9BBB59"/>
              </a:buClr>
              <a:buChar char="o"/>
              <a:defRPr sz="2000" kern="1200">
                <a:solidFill>
                  <a:schemeClr val="tx1"/>
                </a:solidFill>
                <a:latin typeface="+mn-lt"/>
                <a:ea typeface="ＭＳ Ｐゴシック" pitchFamily="-112" charset="-128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0" indent="-381000" eaLnBrk="1" hangingPunct="1">
              <a:defRPr/>
            </a:pPr>
            <a:r>
              <a:rPr lang="en-US" dirty="0" smtClean="0"/>
              <a:t>Some important caveats</a:t>
            </a:r>
          </a:p>
          <a:p>
            <a:pPr marL="655638" lvl="1" indent="-381000" eaLnBrk="1" hangingPunct="1">
              <a:defRPr/>
            </a:pPr>
            <a:r>
              <a:rPr lang="en-US" i="1" dirty="0" smtClean="0"/>
              <a:t>(Time)</a:t>
            </a:r>
            <a:r>
              <a:rPr lang="en-US" dirty="0" smtClean="0"/>
              <a:t> Papers do generally take longer</a:t>
            </a:r>
          </a:p>
          <a:p>
            <a:pPr marL="655638" lvl="1" indent="-381000" eaLnBrk="1" hangingPunct="1">
              <a:defRPr/>
            </a:pPr>
            <a:r>
              <a:rPr lang="en-US" i="1" dirty="0" smtClean="0"/>
              <a:t>(Length)</a:t>
            </a:r>
            <a:r>
              <a:rPr lang="en-US" dirty="0" smtClean="0"/>
              <a:t> Papers also get longer and harder to read</a:t>
            </a:r>
          </a:p>
          <a:p>
            <a:pPr marL="274638" lvl="1" indent="0" eaLnBrk="1" hangingPunct="1">
              <a:buNone/>
              <a:defRPr/>
            </a:pPr>
            <a:r>
              <a:rPr lang="en-US" dirty="0" smtClean="0"/>
              <a:t>	(but AER is finally removing page limit)</a:t>
            </a:r>
          </a:p>
          <a:p>
            <a:pPr marL="655638" lvl="1" indent="-381000" eaLnBrk="1" hangingPunct="1">
              <a:defRPr/>
            </a:pPr>
            <a:r>
              <a:rPr lang="en-US" i="1" dirty="0" smtClean="0"/>
              <a:t>(Identification)</a:t>
            </a:r>
            <a:r>
              <a:rPr lang="en-US" dirty="0" smtClean="0"/>
              <a:t> Risk that one loses track of identification</a:t>
            </a:r>
          </a:p>
          <a:p>
            <a:pPr marL="655638" lvl="1" indent="-381000" eaLnBrk="1" hangingPunct="1">
              <a:defRPr/>
            </a:pPr>
            <a:endParaRPr lang="en-US" dirty="0"/>
          </a:p>
          <a:p>
            <a:pPr marL="381000" indent="-381000" eaLnBrk="1" hangingPunct="1">
              <a:defRPr/>
            </a:pPr>
            <a:r>
              <a:rPr lang="en-US" dirty="0" smtClean="0"/>
              <a:t>Summary: Behavioral </a:t>
            </a:r>
            <a:r>
              <a:rPr lang="en-US" dirty="0"/>
              <a:t>economics is normal science</a:t>
            </a:r>
          </a:p>
          <a:p>
            <a:pPr marL="381000" indent="-381000" eaLnBrk="1" hangingPunct="1">
              <a:defRPr/>
            </a:pPr>
            <a:r>
              <a:rPr lang="en-US" dirty="0"/>
              <a:t>As such, we should see a variety of approaches used in empirical work, including structural estimates</a:t>
            </a:r>
          </a:p>
          <a:p>
            <a:pPr marL="655638" lvl="1" indent="-381000" eaLnBrk="1" hangingPunct="1">
              <a:defRPr/>
            </a:pPr>
            <a:endParaRPr lang="en-US" dirty="0" smtClean="0"/>
          </a:p>
          <a:p>
            <a:pPr marL="381000" indent="-381000" eaLnBrk="1" hangingPunct="1">
              <a:defRPr/>
            </a:pPr>
            <a:endParaRPr lang="en-US" dirty="0" smtClean="0"/>
          </a:p>
          <a:p>
            <a:pPr marL="655638" lvl="1" indent="-381000" eaLnBrk="1" hangingPunct="1">
              <a:defRPr/>
            </a:pPr>
            <a:endParaRPr lang="en-US" dirty="0" smtClean="0"/>
          </a:p>
          <a:p>
            <a:pPr marL="381000" indent="-381000" eaLnBrk="1" hangingPunct="1">
              <a:defRPr/>
            </a:pPr>
            <a:endParaRPr lang="en-US" sz="2000" dirty="0"/>
          </a:p>
          <a:p>
            <a:pPr marL="381000" indent="-381000" eaLnBrk="1" hangingPunct="1">
              <a:defRPr/>
            </a:pPr>
            <a:endParaRPr lang="en-US" sz="2000" dirty="0" smtClean="0"/>
          </a:p>
          <a:p>
            <a:pPr marL="381000" indent="-381000" eaLnBrk="1" hangingPunct="1">
              <a:defRPr/>
            </a:pPr>
            <a:endParaRPr lang="en-US" sz="2000" dirty="0"/>
          </a:p>
          <a:p>
            <a:pPr marL="381000" indent="-381000" eaLnBrk="1" hangingPunct="1">
              <a:defRPr/>
            </a:pPr>
            <a:endParaRPr lang="en-US" sz="2000" dirty="0" smtClean="0"/>
          </a:p>
          <a:p>
            <a:pPr marL="381000" indent="-381000" eaLnBrk="1" hangingPunct="1">
              <a:defRPr/>
            </a:pPr>
            <a:endParaRPr lang="en-US" sz="2000" dirty="0"/>
          </a:p>
          <a:p>
            <a:pPr marL="381000" indent="-381000" eaLnBrk="1" hangingPunct="1">
              <a:defRPr/>
            </a:pPr>
            <a:endParaRPr lang="en-US" sz="2000" dirty="0" smtClean="0"/>
          </a:p>
          <a:p>
            <a:pPr marL="381000" indent="-381000" eaLnBrk="1" hangingPunct="1">
              <a:defRPr/>
            </a:pPr>
            <a:endParaRPr lang="en-US" sz="2000" dirty="0"/>
          </a:p>
          <a:p>
            <a:pPr marL="381000" indent="-381000" eaLnBrk="1" hangingPunct="1">
              <a:defRPr/>
            </a:pPr>
            <a:endParaRPr lang="en-US" sz="2000" dirty="0" smtClean="0"/>
          </a:p>
          <a:p>
            <a:pPr marL="381000" indent="-381000" eaLnBrk="1" hangingPunct="1">
              <a:defRPr/>
            </a:pPr>
            <a:endParaRPr lang="en-US" sz="2000" dirty="0"/>
          </a:p>
          <a:p>
            <a:pPr marL="381000" indent="-381000" eaLnBrk="1" hangingPunct="1">
              <a:defRPr/>
            </a:pPr>
            <a:endParaRPr lang="en-US" sz="2000" dirty="0" smtClean="0"/>
          </a:p>
          <a:p>
            <a:pPr marL="381000" indent="-381000" eaLnBrk="1" hangingPunct="1">
              <a:defRPr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67869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1. Calibration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229600" cy="5638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Importance of calibrating models is lesson ONE from behavioral economics</a:t>
            </a:r>
            <a:endParaRPr lang="en-US" sz="1200" dirty="0" smtClean="0"/>
          </a:p>
          <a:p>
            <a:pPr eaLnBrk="1" hangingPunct="1">
              <a:defRPr/>
            </a:pPr>
            <a:endParaRPr lang="en-US" sz="1200" dirty="0"/>
          </a:p>
          <a:p>
            <a:pPr eaLnBrk="1" hangingPunct="1">
              <a:defRPr/>
            </a:pPr>
            <a:r>
              <a:rPr lang="en-US" sz="2800" dirty="0" smtClean="0"/>
              <a:t>Example 1: </a:t>
            </a:r>
            <a:r>
              <a:rPr lang="en-US" sz="2800" dirty="0"/>
              <a:t>I</a:t>
            </a:r>
            <a:r>
              <a:rPr lang="en-US" sz="2800" dirty="0" smtClean="0"/>
              <a:t>nertia in retirement savings</a:t>
            </a:r>
          </a:p>
          <a:p>
            <a:pPr lvl="1" eaLnBrk="1" hangingPunct="1">
              <a:defRPr/>
            </a:pPr>
            <a:r>
              <a:rPr lang="en-US" dirty="0"/>
              <a:t>410k </a:t>
            </a:r>
            <a:r>
              <a:rPr lang="en-US" dirty="0" smtClean="0"/>
              <a:t>enrollment goes from 45% to 90% from opt-out to opt-in </a:t>
            </a:r>
            <a:r>
              <a:rPr lang="en-US" sz="1800" dirty="0" smtClean="0"/>
              <a:t>(</a:t>
            </a:r>
            <a:r>
              <a:rPr lang="en-US" sz="1800" dirty="0" err="1" smtClean="0"/>
              <a:t>Madrian-Shea</a:t>
            </a:r>
            <a:r>
              <a:rPr lang="en-US" sz="1800" dirty="0" smtClean="0"/>
              <a:t> 2001; Choi, </a:t>
            </a:r>
            <a:r>
              <a:rPr lang="en-US" sz="1800" dirty="0" err="1" smtClean="0"/>
              <a:t>Laibson</a:t>
            </a:r>
            <a:r>
              <a:rPr lang="en-US" sz="1800" dirty="0" smtClean="0"/>
              <a:t>, </a:t>
            </a:r>
            <a:r>
              <a:rPr lang="en-US" sz="1800" dirty="0" err="1" smtClean="0"/>
              <a:t>Madrian</a:t>
            </a:r>
            <a:r>
              <a:rPr lang="en-US" sz="1800" dirty="0" smtClean="0"/>
              <a:t>, </a:t>
            </a:r>
            <a:r>
              <a:rPr lang="en-US" sz="1800" dirty="0" err="1" smtClean="0"/>
              <a:t>Metrick</a:t>
            </a:r>
            <a:r>
              <a:rPr lang="en-US" sz="1800" dirty="0" smtClean="0"/>
              <a:t> 2002)</a:t>
            </a:r>
          </a:p>
          <a:p>
            <a:pPr lvl="1" eaLnBrk="1" hangingPunct="1">
              <a:defRPr/>
            </a:pPr>
            <a:r>
              <a:rPr lang="en-US" dirty="0" smtClean="0"/>
              <a:t>Standard model can explain </a:t>
            </a:r>
            <a:r>
              <a:rPr lang="en-US" i="1" dirty="0" smtClean="0"/>
              <a:t>qualitative </a:t>
            </a:r>
            <a:r>
              <a:rPr lang="en-US" dirty="0" smtClean="0"/>
              <a:t>pattern given switching costs </a:t>
            </a:r>
            <a:r>
              <a:rPr lang="en-US" i="1" dirty="0" smtClean="0"/>
              <a:t>k</a:t>
            </a:r>
            <a:endParaRPr lang="en-US" dirty="0"/>
          </a:p>
          <a:p>
            <a:pPr lvl="1" eaLnBrk="1" hangingPunct="1">
              <a:defRPr/>
            </a:pPr>
            <a:r>
              <a:rPr lang="en-US" dirty="0" smtClean="0"/>
              <a:t>But magnitudes? Costs would need to be ridiculous </a:t>
            </a:r>
            <a:r>
              <a:rPr lang="en-US" sz="2000" dirty="0" smtClean="0"/>
              <a:t>(</a:t>
            </a:r>
            <a:r>
              <a:rPr lang="en-US" sz="2000" dirty="0" err="1" smtClean="0"/>
              <a:t>O’Donoghue</a:t>
            </a:r>
            <a:r>
              <a:rPr lang="en-US" sz="2000" dirty="0" smtClean="0"/>
              <a:t> and Rabin, 1998)</a:t>
            </a:r>
          </a:p>
          <a:p>
            <a:pPr lvl="1" eaLnBrk="1" hangingPunct="1">
              <a:defRPr/>
            </a:pPr>
            <a:r>
              <a:rPr lang="en-US" dirty="0" smtClean="0"/>
              <a:t>Instead, procrastination plausible for naïve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/>
              <a:t>model even with </a:t>
            </a:r>
            <a:r>
              <a:rPr 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dirty="0" smtClean="0"/>
              <a:t> very close to 1 </a:t>
            </a:r>
            <a:r>
              <a:rPr lang="en-US" sz="2000" dirty="0" smtClean="0"/>
              <a:t>(</a:t>
            </a:r>
            <a:r>
              <a:rPr lang="en-US" sz="2000" dirty="0" err="1" smtClean="0"/>
              <a:t>O’Donoghue</a:t>
            </a:r>
            <a:r>
              <a:rPr lang="en-US" sz="2000" dirty="0" smtClean="0"/>
              <a:t> and Rabin, 1999; 2001)</a:t>
            </a:r>
            <a:endParaRPr lang="en-US" sz="700" dirty="0" smtClean="0"/>
          </a:p>
          <a:p>
            <a:pPr lvl="1" eaLnBrk="1" hangingPunct="1">
              <a:defRPr/>
            </a:pPr>
            <a:endParaRPr lang="en-US" sz="1200" dirty="0" smtClean="0"/>
          </a:p>
          <a:p>
            <a:pPr eaLnBrk="1" hangingPunct="1">
              <a:defRPr/>
            </a:pPr>
            <a:r>
              <a:rPr lang="en-US" dirty="0"/>
              <a:t>Example </a:t>
            </a:r>
            <a:r>
              <a:rPr lang="en-US" dirty="0" smtClean="0"/>
              <a:t>2: Rabin (EMA 2000) calibration theorem on risk</a:t>
            </a:r>
            <a:endParaRPr lang="en-US" dirty="0"/>
          </a:p>
          <a:p>
            <a:pPr marL="0" indent="0" eaLnBrk="1" hangingPunct="1">
              <a:buNone/>
              <a:defRPr/>
            </a:pPr>
            <a:endParaRPr lang="en-US" i="1" dirty="0" smtClean="0"/>
          </a:p>
        </p:txBody>
      </p:sp>
    </p:spTree>
    <p:extLst>
      <p:ext uri="{BB962C8B-B14F-4D97-AF65-F5344CB8AC3E}">
        <p14:creationId xmlns:p14="http://schemas.microsoft.com/office/powerpoint/2010/main" val="2971034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1. Calibration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229600" cy="56388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OK, Calibration is great. Why do we need estimation? </a:t>
            </a:r>
          </a:p>
          <a:p>
            <a:pPr marL="274638" lvl="1" indent="0" eaLnBrk="1" hangingPunct="1">
              <a:buNone/>
              <a:defRPr/>
            </a:pPr>
            <a:r>
              <a:rPr lang="en-US" dirty="0" smtClean="0"/>
              <a:t>(Estimation </a:t>
            </a:r>
            <a:r>
              <a:rPr lang="en-US" dirty="0"/>
              <a:t>≠ Calibration </a:t>
            </a:r>
            <a:r>
              <a:rPr lang="en-US" dirty="0" smtClean="0"/>
              <a:t>because pins down estimate, as opposed to range, and provides standard errors)</a:t>
            </a:r>
          </a:p>
          <a:p>
            <a:pPr marL="274638" lvl="1" indent="0" eaLnBrk="1" hangingPunct="1">
              <a:buNone/>
              <a:defRPr/>
            </a:pPr>
            <a:endParaRPr lang="en-US" dirty="0" smtClean="0"/>
          </a:p>
          <a:p>
            <a:pPr marL="342900" indent="-342900" eaLnBrk="1" hangingPunct="1">
              <a:defRPr/>
            </a:pPr>
            <a:r>
              <a:rPr lang="en-US" dirty="0" smtClean="0"/>
              <a:t>One reason: Hard to calibrate realistic (and complex) models</a:t>
            </a:r>
          </a:p>
          <a:p>
            <a:pPr marL="342900" indent="-342900" eaLnBrk="1" hangingPunct="1">
              <a:defRPr/>
            </a:pPr>
            <a:r>
              <a:rPr lang="en-US" dirty="0" smtClean="0"/>
              <a:t>Return to example 1: Inertia in retirement savings</a:t>
            </a:r>
          </a:p>
          <a:p>
            <a:pPr marL="617538" lvl="1" indent="-342900" eaLnBrk="1" hangingPunct="1">
              <a:defRPr/>
            </a:pPr>
            <a:r>
              <a:rPr lang="en-US" dirty="0" err="1" smtClean="0"/>
              <a:t>O’Donoghue</a:t>
            </a:r>
            <a:r>
              <a:rPr lang="en-US" dirty="0" smtClean="0"/>
              <a:t> and Rabin (1998-2001) calibrations based on deterministic switching cost </a:t>
            </a:r>
            <a:r>
              <a:rPr lang="en-US" i="1" dirty="0" smtClean="0"/>
              <a:t>k</a:t>
            </a:r>
          </a:p>
          <a:p>
            <a:pPr marL="617538" lvl="1" indent="-342900" eaLnBrk="1" hangingPunct="1">
              <a:defRPr/>
            </a:pPr>
            <a:r>
              <a:rPr lang="en-US" dirty="0" smtClean="0"/>
              <a:t>But more realistic that switching cost k varies day-to-day </a:t>
            </a:r>
            <a:r>
              <a:rPr lang="en-US" sz="2000" dirty="0" smtClean="0"/>
              <a:t>(e.g., DellaVigna and </a:t>
            </a:r>
            <a:r>
              <a:rPr lang="en-US" sz="2000" dirty="0" err="1" smtClean="0"/>
              <a:t>Malmendier</a:t>
            </a:r>
            <a:r>
              <a:rPr lang="en-US" sz="2000" dirty="0" smtClean="0"/>
              <a:t>, 2006; Carroll et al., 2009)</a:t>
            </a:r>
          </a:p>
          <a:p>
            <a:pPr marL="617538" lvl="1" indent="-342900" eaLnBrk="1" hangingPunct="1">
              <a:defRPr/>
            </a:pPr>
            <a:r>
              <a:rPr lang="en-US" sz="2000" dirty="0" smtClean="0"/>
              <a:t> </a:t>
            </a:r>
            <a:r>
              <a:rPr lang="en-US" dirty="0" smtClean="0">
                <a:sym typeface="Wingdings" panose="05000000000000000000" pitchFamily="2" charset="2"/>
              </a:rPr>
              <a:t> Need to solve dynamic programming problem</a:t>
            </a:r>
            <a:endParaRPr lang="en-US" sz="2000" dirty="0" smtClean="0"/>
          </a:p>
          <a:p>
            <a:pPr marL="617538" lvl="1" indent="-342900" eaLnBrk="1" hangingPunct="1">
              <a:defRPr/>
            </a:pPr>
            <a:r>
              <a:rPr lang="en-US" dirty="0" smtClean="0"/>
              <a:t>Changes result on beta calibration for procrastination</a:t>
            </a:r>
          </a:p>
        </p:txBody>
      </p:sp>
    </p:spTree>
    <p:extLst>
      <p:ext uri="{BB962C8B-B14F-4D97-AF65-F5344CB8AC3E}">
        <p14:creationId xmlns:p14="http://schemas.microsoft.com/office/powerpoint/2010/main" val="107217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1. Calibration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382000" cy="56388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Great example of estimate of inertia: </a:t>
            </a:r>
            <a:r>
              <a:rPr lang="en-US" sz="2400" b="1" dirty="0" smtClean="0"/>
              <a:t>Handel (AER 2013)</a:t>
            </a:r>
          </a:p>
          <a:p>
            <a:pPr lvl="1" eaLnBrk="1" hangingPunct="1">
              <a:defRPr/>
            </a:pPr>
            <a:r>
              <a:rPr lang="en-US" dirty="0" smtClean="0"/>
              <a:t>Administrative data on health insurance choice within a company</a:t>
            </a:r>
          </a:p>
          <a:p>
            <a:pPr lvl="1" eaLnBrk="1" hangingPunct="1">
              <a:defRPr/>
            </a:pPr>
            <a:r>
              <a:rPr lang="en-US" dirty="0"/>
              <a:t>Analyze choice only among PPO plans, all by same insurer</a:t>
            </a:r>
          </a:p>
          <a:p>
            <a:pPr lvl="1" eaLnBrk="1" hangingPunct="1">
              <a:defRPr/>
            </a:pPr>
            <a:r>
              <a:rPr lang="en-US" dirty="0"/>
              <a:t>Only difference is </a:t>
            </a:r>
            <a:r>
              <a:rPr lang="en-US" dirty="0" err="1"/>
              <a:t>premia</a:t>
            </a:r>
            <a:r>
              <a:rPr lang="en-US" dirty="0"/>
              <a:t> and co-pay</a:t>
            </a:r>
          </a:p>
          <a:p>
            <a:pPr lvl="1" eaLnBrk="1" hangingPunct="1">
              <a:defRPr/>
            </a:pPr>
            <a:endParaRPr lang="en-US" dirty="0" smtClean="0"/>
          </a:p>
          <a:p>
            <a:pPr lvl="1" eaLnBrk="1" hangingPunct="1">
              <a:defRPr/>
            </a:pPr>
            <a:r>
              <a:rPr lang="en-US" dirty="0" smtClean="0"/>
              <a:t>Year </a:t>
            </a:r>
            <a:r>
              <a:rPr lang="en-US" i="1" dirty="0" smtClean="0"/>
              <a:t>t</a:t>
            </a:r>
            <a:r>
              <a:rPr lang="en-US" dirty="0" smtClean="0"/>
              <a:t>: firm introduces </a:t>
            </a:r>
            <a:r>
              <a:rPr lang="en-US" i="1" dirty="0" smtClean="0"/>
              <a:t>new plans </a:t>
            </a:r>
            <a:r>
              <a:rPr lang="en-US" dirty="0" smtClean="0"/>
              <a:t>and require </a:t>
            </a:r>
            <a:r>
              <a:rPr lang="en-US" i="1" dirty="0" smtClean="0"/>
              <a:t>active choice</a:t>
            </a:r>
          </a:p>
          <a:p>
            <a:pPr lvl="1" eaLnBrk="1" hangingPunct="1">
              <a:defRPr/>
            </a:pPr>
            <a:r>
              <a:rPr lang="en-US" dirty="0" smtClean="0"/>
              <a:t>Year </a:t>
            </a:r>
            <a:r>
              <a:rPr lang="en-US" i="1" dirty="0" smtClean="0"/>
              <a:t>t+1</a:t>
            </a:r>
            <a:r>
              <a:rPr lang="en-US" dirty="0" smtClean="0"/>
              <a:t>: some plans change, choice by default</a:t>
            </a:r>
          </a:p>
          <a:p>
            <a:pPr lvl="1" eaLnBrk="1" hangingPunct="1">
              <a:defRPr/>
            </a:pPr>
            <a:endParaRPr lang="en-US" dirty="0" smtClean="0"/>
          </a:p>
          <a:p>
            <a:pPr lvl="1" eaLnBrk="1" hangingPunct="1">
              <a:defRPr/>
            </a:pPr>
            <a:r>
              <a:rPr lang="en-US" dirty="0" smtClean="0"/>
              <a:t>Estimate individual risk characteristics using year </a:t>
            </a:r>
            <a:r>
              <a:rPr lang="en-US" i="1" dirty="0" smtClean="0"/>
              <a:t>t-1</a:t>
            </a:r>
            <a:r>
              <a:rPr lang="en-US" dirty="0" smtClean="0"/>
              <a:t> data </a:t>
            </a:r>
            <a:r>
              <a:rPr lang="en-US" dirty="0" smtClean="0">
                <a:sym typeface="Wingdings" panose="05000000000000000000" pitchFamily="2" charset="2"/>
              </a:rPr>
              <a:t> Can use to estimate (quite accurately) how much an employee loses (or gains) from a plan choice</a:t>
            </a:r>
            <a:endParaRPr lang="en-US" dirty="0" smtClean="0"/>
          </a:p>
          <a:p>
            <a:pPr lvl="1"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62586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1. Calibration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382000" cy="56388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Great example in data: for a group, PPO_250 is dominated in year t+1 (but not in year t)</a:t>
            </a:r>
          </a:p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sz="2000" dirty="0"/>
          </a:p>
          <a:p>
            <a:pPr eaLnBrk="1" hangingPunct="1">
              <a:defRPr/>
            </a:pPr>
            <a:endParaRPr lang="en-US" sz="2000" dirty="0" smtClean="0"/>
          </a:p>
          <a:p>
            <a:pPr eaLnBrk="1" hangingPunct="1">
              <a:defRPr/>
            </a:pPr>
            <a:endParaRPr lang="en-US" sz="2000" dirty="0" smtClean="0"/>
          </a:p>
          <a:p>
            <a:pPr eaLnBrk="1" hangingPunct="1">
              <a:defRPr/>
            </a:pPr>
            <a:endParaRPr lang="en-US" sz="3200" dirty="0" smtClean="0"/>
          </a:p>
          <a:p>
            <a:pPr eaLnBrk="1" hangingPunct="1">
              <a:defRPr/>
            </a:pPr>
            <a:endParaRPr lang="en-US" sz="3200" dirty="0"/>
          </a:p>
          <a:p>
            <a:pPr eaLnBrk="1" hangingPunct="1">
              <a:defRPr/>
            </a:pPr>
            <a:r>
              <a:rPr lang="en-US" dirty="0" smtClean="0"/>
              <a:t>Do employees still choose it at t+1? 80% do!</a:t>
            </a:r>
          </a:p>
          <a:p>
            <a:pPr lvl="1" eaLnBrk="1" hangingPunct="1">
              <a:defRPr/>
            </a:pPr>
            <a:endParaRPr lang="en-US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199" y="1752600"/>
            <a:ext cx="5296443" cy="33394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5477280"/>
            <a:ext cx="8057887" cy="122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188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772400" cy="6096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1. Calibration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90600"/>
            <a:ext cx="8382000" cy="56388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Structural estimation</a:t>
            </a:r>
          </a:p>
          <a:p>
            <a:pPr lvl="1" eaLnBrk="1" hangingPunct="1">
              <a:defRPr/>
            </a:pPr>
            <a:r>
              <a:rPr lang="en-US" dirty="0" smtClean="0"/>
              <a:t>Assumes individuals have value for insurance based on previous risk at </a:t>
            </a:r>
            <a:r>
              <a:rPr lang="en-US" i="1" dirty="0" smtClean="0"/>
              <a:t>t-1</a:t>
            </a:r>
          </a:p>
          <a:p>
            <a:pPr lvl="1" eaLnBrk="1" hangingPunct="1">
              <a:defRPr/>
            </a:pPr>
            <a:r>
              <a:rPr lang="en-US" dirty="0" smtClean="0"/>
              <a:t>Models the switching cost as cost </a:t>
            </a:r>
            <a:r>
              <a:rPr lang="en-US" i="1" dirty="0" smtClean="0"/>
              <a:t>k</a:t>
            </a:r>
            <a:r>
              <a:rPr lang="en-US" dirty="0" smtClean="0"/>
              <a:t> to pay when switch (no cost in year t when active choice)</a:t>
            </a:r>
          </a:p>
          <a:p>
            <a:pPr lvl="1" eaLnBrk="1" hangingPunct="1">
              <a:defRPr/>
            </a:pPr>
            <a:r>
              <a:rPr lang="en-US" dirty="0" smtClean="0"/>
              <a:t>Maximum likelihood estimation: $2,000!</a:t>
            </a:r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endParaRPr lang="en-US" dirty="0" smtClean="0"/>
          </a:p>
          <a:p>
            <a:pPr lvl="1" eaLnBrk="1" hangingPunct="1">
              <a:defRPr/>
            </a:pPr>
            <a:endParaRPr lang="en-US" dirty="0"/>
          </a:p>
          <a:p>
            <a:pPr lvl="1" eaLnBrk="1" hangingPunct="1">
              <a:defRPr/>
            </a:pPr>
            <a:r>
              <a:rPr lang="en-US" dirty="0" smtClean="0"/>
              <a:t>Clearly unlikely to capture administrative costs</a:t>
            </a:r>
          </a:p>
          <a:p>
            <a:pPr lvl="1" eaLnBrk="1" hangingPunct="1">
              <a:defRPr/>
            </a:pPr>
            <a:r>
              <a:rPr lang="en-US" dirty="0" smtClean="0"/>
              <a:t>More likely captures procrastination or inattention</a:t>
            </a:r>
          </a:p>
          <a:p>
            <a:pPr lvl="1" eaLnBrk="1" hangingPunct="1">
              <a:defRPr/>
            </a:pPr>
            <a:r>
              <a:rPr lang="en-US" dirty="0" smtClean="0"/>
              <a:t>(Precise) estimate of $2,000 drives home the point also to non-behavioral economists</a:t>
            </a:r>
          </a:p>
          <a:p>
            <a:pPr lvl="1" eaLnBrk="1" hangingPunct="1">
              <a:defRPr/>
            </a:pPr>
            <a:r>
              <a:rPr lang="en-US" dirty="0" smtClean="0"/>
              <a:t>Needed structural estimation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986" y="3429000"/>
            <a:ext cx="8435414" cy="132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70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24535</TotalTime>
  <Words>2738</Words>
  <Application>Microsoft Office PowerPoint</Application>
  <PresentationFormat>On-screen Show (4:3)</PresentationFormat>
  <Paragraphs>768</Paragraphs>
  <Slides>45</Slides>
  <Notes>38</Notes>
  <HiddenSlides>3</HiddenSlides>
  <MMClips>0</MMClips>
  <ScaleCrop>false</ScaleCrop>
  <HeadingPairs>
    <vt:vector size="8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45</vt:i4>
      </vt:variant>
      <vt:variant>
        <vt:lpstr>Custom Shows</vt:lpstr>
      </vt:variant>
      <vt:variant>
        <vt:i4>1</vt:i4>
      </vt:variant>
    </vt:vector>
  </HeadingPairs>
  <TitlesOfParts>
    <vt:vector size="48" baseType="lpstr">
      <vt:lpstr>Equity</vt:lpstr>
      <vt:lpstr>Chart</vt:lpstr>
      <vt:lpstr>Behavioral Summer Camp Structural Behavioral Economics</vt:lpstr>
      <vt:lpstr>Overview</vt:lpstr>
      <vt:lpstr>Overview</vt:lpstr>
      <vt:lpstr>Overview</vt:lpstr>
      <vt:lpstr>1. Calibration</vt:lpstr>
      <vt:lpstr>1. Calibration</vt:lpstr>
      <vt:lpstr>1. Calibration</vt:lpstr>
      <vt:lpstr>1. Calibration</vt:lpstr>
      <vt:lpstr>1. Calibration</vt:lpstr>
      <vt:lpstr>1. Calibration</vt:lpstr>
      <vt:lpstr>1. Calibration</vt:lpstr>
      <vt:lpstr>2. Stability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Stability</vt:lpstr>
      <vt:lpstr>2. Stability</vt:lpstr>
      <vt:lpstr>3. Model and Design</vt:lpstr>
      <vt:lpstr>3. Model and Design</vt:lpstr>
      <vt:lpstr>3. Model and Design</vt:lpstr>
      <vt:lpstr>3. Model and Design</vt:lpstr>
      <vt:lpstr>PowerPoint Presentation</vt:lpstr>
      <vt:lpstr>3. Model and Design</vt:lpstr>
      <vt:lpstr>3. Model and Design</vt:lpstr>
      <vt:lpstr>3. Model and Design</vt:lpstr>
      <vt:lpstr>3. Model and Design</vt:lpstr>
      <vt:lpstr>3. Model and Design</vt:lpstr>
      <vt:lpstr>PowerPoint Presentation</vt:lpstr>
      <vt:lpstr>4. Welfare and Policy</vt:lpstr>
      <vt:lpstr>4. Welfare and Policy: Charity</vt:lpstr>
      <vt:lpstr>4. Welfare and Policy: Health Insurance</vt:lpstr>
      <vt:lpstr>Structural Behavioral Economics - More</vt:lpstr>
      <vt:lpstr>5. Structural and Complexity</vt:lpstr>
      <vt:lpstr>5. Structural and Complexity</vt:lpstr>
      <vt:lpstr>5. Structural and Complexity</vt:lpstr>
      <vt:lpstr>5. Structural and Complexity</vt:lpstr>
      <vt:lpstr>5. Structural and Complexity</vt:lpstr>
      <vt:lpstr>PowerPoint Presentation</vt:lpstr>
      <vt:lpstr>PowerPoint Presentation</vt:lpstr>
      <vt:lpstr>5. Structural and Complexity</vt:lpstr>
      <vt:lpstr>5. Structural and Complexity</vt:lpstr>
      <vt:lpstr>Conclusion</vt:lpstr>
      <vt:lpstr>Custom Show 1</vt:lpstr>
    </vt:vector>
  </TitlesOfParts>
  <Company>University of Notre Dame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Search of Attention   Zhi Da†, Joey Engelberg‡, and Pengjie Gao*    †,* University of Notre Dame ‡ UNC</dc:title>
  <dc:creator>pgao</dc:creator>
  <cp:lastModifiedBy>Sall, Emily DePuy</cp:lastModifiedBy>
  <cp:revision>550</cp:revision>
  <cp:lastPrinted>2009-10-04T16:26:24Z</cp:lastPrinted>
  <dcterms:created xsi:type="dcterms:W3CDTF">2009-11-03T21:35:35Z</dcterms:created>
  <dcterms:modified xsi:type="dcterms:W3CDTF">2016-07-06T13:03:44Z</dcterms:modified>
</cp:coreProperties>
</file>