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6" r:id="rId1"/>
  </p:sldMasterIdLst>
  <p:notesMasterIdLst>
    <p:notesMasterId r:id="rId47"/>
  </p:notesMasterIdLst>
  <p:handoutMasterIdLst>
    <p:handoutMasterId r:id="rId48"/>
  </p:handoutMasterIdLst>
  <p:sldIdLst>
    <p:sldId id="352" r:id="rId2"/>
    <p:sldId id="396" r:id="rId3"/>
    <p:sldId id="552" r:id="rId4"/>
    <p:sldId id="553" r:id="rId5"/>
    <p:sldId id="557" r:id="rId6"/>
    <p:sldId id="558" r:id="rId7"/>
    <p:sldId id="559" r:id="rId8"/>
    <p:sldId id="564" r:id="rId9"/>
    <p:sldId id="565" r:id="rId10"/>
    <p:sldId id="566" r:id="rId11"/>
    <p:sldId id="567" r:id="rId12"/>
    <p:sldId id="568" r:id="rId13"/>
    <p:sldId id="575" r:id="rId14"/>
    <p:sldId id="576" r:id="rId15"/>
    <p:sldId id="577" r:id="rId16"/>
    <p:sldId id="578" r:id="rId17"/>
    <p:sldId id="579" r:id="rId18"/>
    <p:sldId id="543" r:id="rId19"/>
    <p:sldId id="545" r:id="rId20"/>
    <p:sldId id="569" r:id="rId21"/>
    <p:sldId id="514" r:id="rId22"/>
    <p:sldId id="571" r:id="rId23"/>
    <p:sldId id="572" r:id="rId24"/>
    <p:sldId id="570" r:id="rId25"/>
    <p:sldId id="513" r:id="rId26"/>
    <p:sldId id="511" r:id="rId27"/>
    <p:sldId id="512" r:id="rId28"/>
    <p:sldId id="468" r:id="rId29"/>
    <p:sldId id="516" r:id="rId30"/>
    <p:sldId id="515" r:id="rId31"/>
    <p:sldId id="517" r:id="rId32"/>
    <p:sldId id="573" r:id="rId33"/>
    <p:sldId id="491" r:id="rId34"/>
    <p:sldId id="574" r:id="rId35"/>
    <p:sldId id="546" r:id="rId36"/>
    <p:sldId id="554" r:id="rId37"/>
    <p:sldId id="547" r:id="rId38"/>
    <p:sldId id="548" r:id="rId39"/>
    <p:sldId id="549" r:id="rId40"/>
    <p:sldId id="550" r:id="rId41"/>
    <p:sldId id="560" r:id="rId42"/>
    <p:sldId id="561" r:id="rId43"/>
    <p:sldId id="562" r:id="rId44"/>
    <p:sldId id="563" r:id="rId45"/>
    <p:sldId id="555" r:id="rId46"/>
  </p:sldIdLst>
  <p:sldSz cx="9144000" cy="6858000" type="screen4x3"/>
  <p:notesSz cx="6881813" cy="92964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85915" autoAdjust="0"/>
  </p:normalViewPr>
  <p:slideViewPr>
    <p:cSldViewPr>
      <p:cViewPr>
        <p:scale>
          <a:sx n="50" d="100"/>
          <a:sy n="50" d="100"/>
        </p:scale>
        <p:origin x="-96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1EF51015-2D41-4661-8EE2-B9DBFD590656}" type="datetime1">
              <a:rPr lang="en-US"/>
              <a:pPr>
                <a:defRPr/>
              </a:pPr>
              <a:t>7/6/2016</a:t>
            </a:fld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C67241FE-C3BE-47AC-8496-F82E8C7DF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94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CE2BC683-207B-4D5B-9D4C-226BAABF0D0F}" type="datetime1">
              <a:rPr lang="en-US"/>
              <a:pPr>
                <a:defRPr/>
              </a:pPr>
              <a:t>7/6/2016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035433C4-06D5-4A85-AB13-EAE555AF2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98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9500A57C-BCAA-4947-A0CB-AF510664C3A0}" type="slidenum">
              <a:rPr lang="en-US" smtClean="0">
                <a:latin typeface="Calibri" pitchFamily="34" charset="0"/>
              </a:rPr>
              <a:pPr eaLnBrk="1" hangingPunct="1"/>
              <a:t>1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2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10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489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11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10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12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76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18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02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19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03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20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78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FCDFD7BE-C13E-41A9-924A-2F02D9752F8F}" type="slidenum">
              <a:rPr lang="en-US" sz="1200">
                <a:latin typeface="Calibri" pitchFamily="34" charset="0"/>
              </a:rPr>
              <a:pPr algn="r" eaLnBrk="1" hangingPunct="1"/>
              <a:t>21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268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FCDFD7BE-C13E-41A9-924A-2F02D9752F8F}" type="slidenum">
              <a:rPr lang="en-US" sz="1200">
                <a:latin typeface="Calibri" pitchFamily="34" charset="0"/>
              </a:rPr>
              <a:pPr algn="r" eaLnBrk="1" hangingPunct="1"/>
              <a:t>22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73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FCDFD7BE-C13E-41A9-924A-2F02D9752F8F}" type="slidenum">
              <a:rPr lang="en-US" sz="1200">
                <a:latin typeface="Calibri" pitchFamily="34" charset="0"/>
              </a:rPr>
              <a:pPr algn="r" eaLnBrk="1" hangingPunct="1"/>
              <a:t>23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50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FCDFD7BE-C13E-41A9-924A-2F02D9752F8F}" type="slidenum">
              <a:rPr lang="en-US" sz="1200">
                <a:latin typeface="Calibri" pitchFamily="34" charset="0"/>
              </a:rPr>
              <a:pPr algn="r" eaLnBrk="1" hangingPunct="1"/>
              <a:t>24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10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2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22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94F16662-4F9D-4A36-AFD1-7DBD91612AB5}" type="slidenum">
              <a:rPr lang="en-US" sz="1200">
                <a:latin typeface="Calibri" pitchFamily="34" charset="0"/>
              </a:rPr>
              <a:pPr algn="r" eaLnBrk="1" hangingPunct="1"/>
              <a:t>25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565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7D4ADBFA-DDB4-4769-BF82-CD31C82513A7}" type="slidenum">
              <a:rPr lang="en-US" sz="1200">
                <a:latin typeface="Calibri" pitchFamily="34" charset="0"/>
              </a:rPr>
              <a:pPr algn="r" eaLnBrk="1" hangingPunct="1"/>
              <a:t>26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954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8E961E2B-EA7C-4468-ADB0-F8F8C68CB562}" type="slidenum">
              <a:rPr lang="en-US" sz="1200">
                <a:latin typeface="Calibri" pitchFamily="34" charset="0"/>
              </a:rPr>
              <a:pPr algn="r" eaLnBrk="1" hangingPunct="1"/>
              <a:t>27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300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3E8CB805-433E-4E44-8D81-06C0E057EBD5}" type="slidenum">
              <a:rPr lang="en-US" sz="1200">
                <a:latin typeface="Calibri" pitchFamily="34" charset="0"/>
              </a:rPr>
              <a:pPr algn="r" eaLnBrk="1" hangingPunct="1"/>
              <a:t>28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46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3E8CB805-433E-4E44-8D81-06C0E057EBD5}" type="slidenum">
              <a:rPr lang="en-US" sz="1200">
                <a:latin typeface="Calibri" pitchFamily="34" charset="0"/>
              </a:rPr>
              <a:pPr algn="r" eaLnBrk="1" hangingPunct="1"/>
              <a:t>29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5145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3E8CB805-433E-4E44-8D81-06C0E057EBD5}" type="slidenum">
              <a:rPr lang="en-US" sz="1200">
                <a:latin typeface="Calibri" pitchFamily="34" charset="0"/>
              </a:rPr>
              <a:pPr algn="r" eaLnBrk="1" hangingPunct="1"/>
              <a:t>30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022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3E8CB805-433E-4E44-8D81-06C0E057EBD5}" type="slidenum">
              <a:rPr lang="en-US" sz="1200">
                <a:latin typeface="Calibri" pitchFamily="34" charset="0"/>
              </a:rPr>
              <a:pPr algn="r" eaLnBrk="1" hangingPunct="1"/>
              <a:t>31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06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32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6396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33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13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34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59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3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612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35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976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36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1040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37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803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38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769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39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142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40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650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41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819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INSERT 8 period</a:t>
            </a:r>
            <a:r>
              <a:rPr lang="en-US" baseline="0" dirty="0" smtClean="0"/>
              <a:t> model here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smtClean="0">
                <a:sym typeface="Wingdings" panose="05000000000000000000" pitchFamily="2" charset="2"/>
              </a:rPr>
              <a:t> Uses </a:t>
            </a:r>
            <a:r>
              <a:rPr lang="en-US" baseline="0" dirty="0" smtClean="0">
                <a:sym typeface="Wingdings" panose="05000000000000000000" pitchFamily="2" charset="2"/>
              </a:rPr>
              <a:t>date from first 8 rounds</a:t>
            </a:r>
            <a:endParaRPr lang="en-US" dirty="0" smtClean="0"/>
          </a:p>
        </p:txBody>
      </p:sp>
      <p:sp>
        <p:nvSpPr>
          <p:cNvPr id="105476" name="Slide Number Placeholder 3"/>
          <p:cNvSpPr txBox="1">
            <a:spLocks noGrp="1"/>
          </p:cNvSpPr>
          <p:nvPr/>
        </p:nvSpPr>
        <p:spPr bwMode="auto">
          <a:xfrm>
            <a:off x="3883827" y="8829675"/>
            <a:ext cx="297259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C5666A9D-45E8-4EF2-8963-196569632203}" type="slidenum">
              <a:rPr lang="en-US" sz="1200">
                <a:latin typeface="Calibri" pitchFamily="34" charset="0"/>
              </a:rPr>
              <a:pPr algn="r" eaLnBrk="1" hangingPunct="1"/>
              <a:t>42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2152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45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58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4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5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5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64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6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54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7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28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8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14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9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25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F7BF-D8AE-469A-82F3-BB78B74488A7}" type="datetime1">
              <a:rPr lang="en-US"/>
              <a:pPr>
                <a:defRPr/>
              </a:pPr>
              <a:t>7/6/2016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1B038-86A2-4717-ADEC-C37075758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4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940B-E934-4715-B38F-4B5A97F4822A}" type="datetime1">
              <a:rPr lang="en-US"/>
              <a:pPr>
                <a:defRPr/>
              </a:pPr>
              <a:t>7/6/2016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17871-C4E3-4795-A3A2-8BF6A8A65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5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47F4A-7784-4243-909F-D209D7F38896}" type="datetime1">
              <a:rPr lang="en-US"/>
              <a:pPr>
                <a:defRPr/>
              </a:pPr>
              <a:t>7/6/2016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B5D5-C730-4258-8FDC-B186BA04B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4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1B82-D421-42F1-86FA-33B6636B91FE}" type="datetime1">
              <a:rPr lang="en-US"/>
              <a:pPr>
                <a:defRPr/>
              </a:pPr>
              <a:t>7/6/2016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56BE4-C732-4348-A74F-B9CC50B2E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8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0BA26-821B-442C-8EBE-A84E7A27B374}" type="datetime1">
              <a:rPr lang="en-US"/>
              <a:pPr>
                <a:defRPr/>
              </a:pPr>
              <a:t>7/6/2016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D7319-FA69-4FD0-B272-BA76EC3EC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6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6F0BF-8B11-4B58-870B-203780C58EF2}" type="datetime1">
              <a:rPr lang="en-US"/>
              <a:pPr>
                <a:defRPr/>
              </a:pPr>
              <a:t>7/6/2016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0F1A4-C287-4AF5-AB89-37A1668EA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9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D86EF-B65E-46D5-8214-E14944853FD3}" type="datetime1">
              <a:rPr lang="en-US"/>
              <a:pPr>
                <a:defRPr/>
              </a:pPr>
              <a:t>7/6/2016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82194-8394-4006-AB80-20DF40C7D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8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68A2B-6E54-401B-BE59-A769E0A719CC}" type="datetime1">
              <a:rPr lang="en-US"/>
              <a:pPr>
                <a:defRPr/>
              </a:pPr>
              <a:t>7/6/2016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6DD16-B5D8-4008-AE15-CE7111C3C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5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F5A45-051C-48EB-98FC-0E1DC670EFD1}" type="datetime1">
              <a:rPr lang="en-US"/>
              <a:pPr>
                <a:defRPr/>
              </a:pPr>
              <a:t>7/6/2016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495AF-DB9D-4229-961B-5BE5357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1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3DDB6-3DD5-40E8-8379-E2FCCFC1843F}" type="datetime1">
              <a:rPr lang="en-US"/>
              <a:pPr>
                <a:defRPr/>
              </a:pPr>
              <a:t>7/6/2016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B3850-92FB-428E-9E55-C4CB781FB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2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A1336-2104-44A2-9A60-16DE7A6F9B80}" type="datetime1">
              <a:rPr lang="en-US"/>
              <a:pPr>
                <a:defRPr/>
              </a:pPr>
              <a:t>7/6/2016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0B20F-6E12-4230-A158-0FC406CC4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9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Constantia" pitchFamily="18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5097C53F-4D42-43F7-889A-AC9DD79903CD}" type="datetime1">
              <a:rPr lang="en-US"/>
              <a:pPr>
                <a:defRPr/>
              </a:pPr>
              <a:t>7/6/2016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Constantia" pitchFamily="18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AE85CDF8-F9A2-4724-BB41-68B17009B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3" r:id="rId1"/>
    <p:sldLayoutId id="2147484976" r:id="rId2"/>
    <p:sldLayoutId id="2147484984" r:id="rId3"/>
    <p:sldLayoutId id="2147484977" r:id="rId4"/>
    <p:sldLayoutId id="2147484978" r:id="rId5"/>
    <p:sldLayoutId id="2147484979" r:id="rId6"/>
    <p:sldLayoutId id="2147484980" r:id="rId7"/>
    <p:sldLayoutId id="2147484985" r:id="rId8"/>
    <p:sldLayoutId id="2147484986" r:id="rId9"/>
    <p:sldLayoutId id="2147484981" r:id="rId10"/>
    <p:sldLayoutId id="21474849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pitchFamily="-112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  <a:ea typeface="ＭＳ Ｐゴシック" pitchFamily="-112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  <a:ea typeface="ＭＳ Ｐゴシック" pitchFamily="-112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  <a:ea typeface="ＭＳ Ｐゴシック" pitchFamily="-112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  <a:ea typeface="ＭＳ Ｐゴシック" pitchFamily="-112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pitchFamily="-112" charset="-128"/>
          <a:cs typeface="ＭＳ Ｐゴシック" charset="-128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sz="2800" b="1" dirty="0" smtClean="0"/>
              <a:t>Behavioral Summer Camp</a:t>
            </a:r>
            <a:br>
              <a:rPr sz="2800" b="1" dirty="0" smtClean="0"/>
            </a:br>
            <a:r>
              <a:rPr lang="en-US" sz="2800" b="1" dirty="0" smtClean="0"/>
              <a:t>Structural Behavioral Economics</a:t>
            </a:r>
            <a:endParaRPr sz="2800" dirty="0" smtClean="0"/>
          </a:p>
        </p:txBody>
      </p:sp>
      <p:sp>
        <p:nvSpPr>
          <p:cNvPr id="6147" name="Subtitle 3"/>
          <p:cNvSpPr>
            <a:spLocks noGrp="1"/>
          </p:cNvSpPr>
          <p:nvPr>
            <p:ph type="subTitle" idx="1"/>
          </p:nvPr>
        </p:nvSpPr>
        <p:spPr>
          <a:xfrm>
            <a:off x="990600" y="3200400"/>
            <a:ext cx="7315200" cy="20574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Stefano </a:t>
            </a:r>
            <a:r>
              <a:rPr lang="en-US" sz="2400" dirty="0" err="1" smtClean="0"/>
              <a:t>DellaVigna</a:t>
            </a:r>
            <a:r>
              <a:rPr lang="en-US" sz="2400" dirty="0" smtClean="0"/>
              <a:t>, UC Berkeley and NBER </a:t>
            </a:r>
          </a:p>
          <a:p>
            <a:endParaRPr lang="en-US" sz="2400" dirty="0" smtClean="0"/>
          </a:p>
          <a:p>
            <a:r>
              <a:rPr lang="en-US" sz="2400" dirty="0" smtClean="0"/>
              <a:t>July </a:t>
            </a:r>
            <a:r>
              <a:rPr lang="en-US" sz="2400" dirty="0"/>
              <a:t>4</a:t>
            </a:r>
            <a:r>
              <a:rPr lang="en-US" sz="2400" dirty="0" smtClean="0"/>
              <a:t>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1. Calibration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3820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Other example: Ref.-dep. job search </a:t>
            </a:r>
            <a:r>
              <a:rPr lang="en-US" sz="2400" dirty="0" smtClean="0"/>
              <a:t>(</a:t>
            </a:r>
            <a:r>
              <a:rPr lang="en-US" sz="2400" b="1" dirty="0" smtClean="0"/>
              <a:t>DellaVigna et al.</a:t>
            </a:r>
            <a:r>
              <a:rPr lang="en-US" sz="2400" dirty="0" smtClean="0"/>
              <a:t>)</a:t>
            </a:r>
          </a:p>
          <a:p>
            <a:pPr eaLnBrk="1" hangingPunct="1">
              <a:defRPr/>
            </a:pPr>
            <a:r>
              <a:rPr lang="en-US" dirty="0" smtClean="0"/>
              <a:t>Last lecture: Ref.-dep. fits the exit from unemployment better (assuming hand-to-mouth)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BUT red.-dep. Workers are aware of loss utility at benefit decrease </a:t>
            </a:r>
            <a:r>
              <a:rPr lang="en-US" dirty="0" smtClean="0">
                <a:sym typeface="Wingdings" panose="05000000000000000000" pitchFamily="2" charset="2"/>
              </a:rPr>
              <a:t> Should save in anticipation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Important to </a:t>
            </a:r>
            <a:r>
              <a:rPr lang="en-US" dirty="0" err="1" smtClean="0"/>
              <a:t>endogenize</a:t>
            </a:r>
            <a:r>
              <a:rPr lang="en-US" dirty="0" smtClean="0"/>
              <a:t> consumption</a:t>
            </a:r>
          </a:p>
          <a:p>
            <a:pPr lvl="1" eaLnBrk="1" hangingPunct="1">
              <a:defRPr/>
            </a:pPr>
            <a:r>
              <a:rPr lang="en-US" dirty="0" smtClean="0"/>
              <a:t>Estimate model with choice of </a:t>
            </a:r>
            <a:r>
              <a:rPr lang="en-US" i="1" dirty="0" smtClean="0"/>
              <a:t>s*</a:t>
            </a:r>
            <a:r>
              <a:rPr lang="en-US" dirty="0" smtClean="0"/>
              <a:t> and </a:t>
            </a:r>
            <a:r>
              <a:rPr lang="en-US" i="1" dirty="0" smtClean="0"/>
              <a:t>c* </a:t>
            </a:r>
            <a:r>
              <a:rPr lang="en-US" dirty="0" smtClean="0"/>
              <a:t>( with log utility)</a:t>
            </a:r>
          </a:p>
          <a:p>
            <a:pPr lvl="1" eaLnBrk="1" hangingPunct="1">
              <a:defRPr/>
            </a:pPr>
            <a:r>
              <a:rPr lang="en-US" dirty="0" smtClean="0"/>
              <a:t>Estimate also time preferences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/>
              <a:t>and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dirty="0" smtClean="0"/>
              <a:t>Model with estimated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smtClean="0"/>
              <a:t>and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=1)</a:t>
            </a:r>
          </a:p>
          <a:p>
            <a:pPr lvl="1" eaLnBrk="1" hangingPunct="1">
              <a:defRPr/>
            </a:pPr>
            <a:r>
              <a:rPr lang="en-US" dirty="0" smtClean="0"/>
              <a:t>Model </a:t>
            </a:r>
            <a:r>
              <a:rPr lang="en-US" dirty="0"/>
              <a:t>with estimated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β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/>
              <a:t>and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=.995)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9088" lvl="1" indent="0" eaLnBrk="1" hangingPunct="1">
              <a:buNone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9088" lvl="1" indent="0" eaLnBrk="1" hangingPunct="1">
              <a:buNone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830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1. Calibration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382000" cy="5638800"/>
          </a:xfrm>
        </p:spPr>
        <p:txBody>
          <a:bodyPr/>
          <a:lstStyle/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r>
              <a:rPr lang="en-US" dirty="0" smtClean="0"/>
              <a:t>Fit of ref. dep. Model similar with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model </a:t>
            </a:r>
            <a:r>
              <a:rPr lang="en-US" dirty="0" smtClean="0"/>
              <a:t>and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/>
              <a:t>model</a:t>
            </a:r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 smtClean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 smtClean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 smtClean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 smtClean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r>
              <a:rPr lang="en-US" dirty="0" smtClean="0"/>
              <a:t>BUT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/>
              <a:t>model has 15-day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=.9 </a:t>
            </a:r>
            <a:r>
              <a:rPr lang="en-US" dirty="0" smtClean="0"/>
              <a:t>(implausible impatience)</a:t>
            </a:r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model </a:t>
            </a:r>
            <a:r>
              <a:rPr lang="en-US" dirty="0" smtClean="0"/>
              <a:t>instead has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=.6 </a:t>
            </a:r>
            <a:r>
              <a:rPr lang="en-US" dirty="0" smtClean="0"/>
              <a:t>(in range of other estimates)</a:t>
            </a:r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r>
              <a:rPr lang="en-US" dirty="0" smtClean="0"/>
              <a:t>This “calibration” could only be done with full estimation</a:t>
            </a:r>
            <a:endParaRPr lang="en-US" dirty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47800"/>
            <a:ext cx="8458200" cy="389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2</a:t>
            </a:r>
            <a:r>
              <a:rPr lang="en-US" sz="3200" dirty="0" smtClean="0"/>
              <a:t>. Stability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382000" cy="5638800"/>
          </a:xfrm>
        </p:spPr>
        <p:txBody>
          <a:bodyPr/>
          <a:lstStyle/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r>
              <a:rPr lang="en-US" dirty="0" smtClean="0"/>
              <a:t>Behavioral economics has advantage of broad agreement on some key models:</a:t>
            </a:r>
          </a:p>
          <a:p>
            <a:pPr marL="547687" lvl="2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r>
              <a:rPr lang="en-US" sz="2400" dirty="0" smtClean="0"/>
              <a:t>Beta-delta model of time preference </a:t>
            </a:r>
            <a:r>
              <a:rPr lang="en-US" dirty="0" smtClean="0"/>
              <a:t>(</a:t>
            </a:r>
            <a:r>
              <a:rPr lang="en-US" dirty="0" err="1" smtClean="0"/>
              <a:t>Laibson</a:t>
            </a:r>
            <a:r>
              <a:rPr lang="en-US" dirty="0" smtClean="0"/>
              <a:t>, 1997)</a:t>
            </a:r>
            <a:endParaRPr lang="en-US" sz="2400" dirty="0" smtClean="0"/>
          </a:p>
          <a:p>
            <a:pPr marL="547687" lvl="2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r>
              <a:rPr lang="en-US" sz="2400" dirty="0" smtClean="0"/>
              <a:t>Reference-dependence model of time preferences </a:t>
            </a:r>
            <a:r>
              <a:rPr lang="en-US" dirty="0" smtClean="0"/>
              <a:t>(</a:t>
            </a:r>
            <a:r>
              <a:rPr lang="en-US" dirty="0" err="1" smtClean="0"/>
              <a:t>Kahneman</a:t>
            </a:r>
            <a:r>
              <a:rPr lang="en-US" dirty="0" smtClean="0"/>
              <a:t> and </a:t>
            </a:r>
            <a:r>
              <a:rPr lang="en-US" dirty="0" err="1" smtClean="0"/>
              <a:t>Tersky</a:t>
            </a:r>
            <a:r>
              <a:rPr lang="en-US" dirty="0" smtClean="0"/>
              <a:t>, 1979)</a:t>
            </a:r>
          </a:p>
          <a:p>
            <a:pPr marL="547687" lvl="2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r>
              <a:rPr lang="en-US" sz="2400" dirty="0" smtClean="0"/>
              <a:t>k levels of thinking?</a:t>
            </a:r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 smtClean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r>
              <a:rPr lang="en-US" dirty="0" smtClean="0"/>
              <a:t>Key validation for these models: Is there reasonable degree of agreement in key parameters across settings?</a:t>
            </a:r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S</a:t>
            </a:r>
            <a:r>
              <a:rPr lang="en-US" dirty="0" smtClean="0"/>
              <a:t>tructural estimation of models in different settings</a:t>
            </a:r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r>
              <a:rPr lang="en-US" dirty="0" smtClean="0"/>
              <a:t>We start to have that for beta-delta model</a:t>
            </a:r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r>
              <a:rPr lang="en-US" dirty="0" smtClean="0"/>
              <a:t>Example: One </a:t>
            </a:r>
            <a:r>
              <a:rPr lang="en-US" dirty="0"/>
              <a:t>of earliest examples of Structural </a:t>
            </a:r>
            <a:r>
              <a:rPr lang="en-US" dirty="0" smtClean="0"/>
              <a:t>BE: </a:t>
            </a:r>
            <a:r>
              <a:rPr lang="en-US" sz="2000" b="1" dirty="0" err="1"/>
              <a:t>Laibson</a:t>
            </a:r>
            <a:r>
              <a:rPr lang="en-US" sz="2000" b="1" dirty="0"/>
              <a:t>, </a:t>
            </a:r>
            <a:r>
              <a:rPr lang="en-US" sz="2000" b="1" dirty="0" err="1"/>
              <a:t>Repetto</a:t>
            </a:r>
            <a:r>
              <a:rPr lang="en-US" sz="2000" b="1" dirty="0"/>
              <a:t>, and </a:t>
            </a:r>
            <a:r>
              <a:rPr lang="en-US" sz="2000" b="1" dirty="0" err="1"/>
              <a:t>Tobacman</a:t>
            </a:r>
            <a:r>
              <a:rPr lang="en-US" sz="2000" b="1" dirty="0"/>
              <a:t> (2007)</a:t>
            </a:r>
            <a:r>
              <a:rPr lang="en-US" dirty="0"/>
              <a:t> </a:t>
            </a:r>
            <a:r>
              <a:rPr lang="en-US" dirty="0" smtClean="0"/>
              <a:t>on consumption-savings </a:t>
            </a:r>
            <a:r>
              <a:rPr lang="en-US" sz="2000" dirty="0" smtClean="0"/>
              <a:t>(now </a:t>
            </a:r>
            <a:r>
              <a:rPr lang="en-US" sz="2000" b="1" dirty="0" err="1" smtClean="0"/>
              <a:t>Laibson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Maxted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Repetto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Tobacman</a:t>
            </a:r>
            <a:r>
              <a:rPr lang="en-US" sz="2000" b="1" dirty="0" smtClean="0"/>
              <a:t>, 2016</a:t>
            </a:r>
            <a:r>
              <a:rPr lang="en-US" sz="2000" dirty="0" smtClean="0"/>
              <a:t>)</a:t>
            </a:r>
            <a:endParaRPr lang="en-US" dirty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 smtClean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 smtClean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 smtClean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341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90598" y="819148"/>
          <a:ext cx="6210301" cy="512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7143"/>
                <a:gridCol w="3126190"/>
                <a:gridCol w="2506968"/>
              </a:tblGrid>
              <a:tr h="35332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% </a:t>
                      </a:r>
                      <a:r>
                        <a:rPr 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Visa 21-30</a:t>
                      </a:r>
                      <a:endParaRPr lang="en-US" sz="28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0.815</a:t>
                      </a:r>
                      <a:endParaRPr lang="en-US" sz="2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5332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31-40</a:t>
                      </a:r>
                      <a:endParaRPr lang="en-US" sz="28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0.782</a:t>
                      </a:r>
                      <a:endParaRPr lang="en-US" sz="2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5332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41-50</a:t>
                      </a:r>
                      <a:endParaRPr lang="en-US" sz="28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0.749</a:t>
                      </a:r>
                      <a:endParaRPr lang="en-US" sz="2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5332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51-60</a:t>
                      </a:r>
                      <a:endParaRPr lang="en-US" sz="28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0.659</a:t>
                      </a:r>
                      <a:endParaRPr lang="en-US" sz="2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5332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21-30</a:t>
                      </a:r>
                      <a:endParaRPr lang="en-US" sz="28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0.199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5332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31-40</a:t>
                      </a:r>
                      <a:endParaRPr lang="en-US" sz="28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solidFill>
                            <a:srgbClr val="FF0000"/>
                          </a:solidFill>
                          <a:effectLst/>
                        </a:rPr>
                        <a:t>0.187</a:t>
                      </a:r>
                      <a:endParaRPr lang="en-US" sz="2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5332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41-50</a:t>
                      </a:r>
                      <a:endParaRPr lang="en-US" sz="28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solidFill>
                            <a:srgbClr val="FF0000"/>
                          </a:solidFill>
                          <a:effectLst/>
                        </a:rPr>
                        <a:t>0.261</a:t>
                      </a:r>
                      <a:endParaRPr lang="en-US" sz="2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5332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51-60</a:t>
                      </a:r>
                      <a:endParaRPr lang="en-US" sz="28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0.276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5332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21-30</a:t>
                      </a:r>
                      <a:endParaRPr lang="en-US" sz="28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solidFill>
                            <a:srgbClr val="0070C0"/>
                          </a:solidFill>
                          <a:effectLst/>
                        </a:rPr>
                        <a:t>1.23</a:t>
                      </a:r>
                      <a:endParaRPr lang="en-US" sz="28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5332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31-40</a:t>
                      </a:r>
                      <a:endParaRPr lang="en-US" sz="28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solidFill>
                            <a:srgbClr val="0070C0"/>
                          </a:solidFill>
                          <a:effectLst/>
                        </a:rPr>
                        <a:t>1.86</a:t>
                      </a:r>
                      <a:endParaRPr lang="en-US" sz="28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5332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41-50</a:t>
                      </a:r>
                      <a:endParaRPr lang="en-US" sz="28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solidFill>
                            <a:srgbClr val="0070C0"/>
                          </a:solidFill>
                          <a:effectLst/>
                        </a:rPr>
                        <a:t>3.24</a:t>
                      </a:r>
                      <a:endParaRPr lang="en-US" sz="28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701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>
                          <a:effectLst/>
                        </a:rPr>
                        <a:t> 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51-60</a:t>
                      </a:r>
                      <a:endParaRPr lang="en-US" sz="28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5.34</a:t>
                      </a:r>
                      <a:endParaRPr lang="en-US" sz="28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5" name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19498" y="1684824"/>
            <a:ext cx="45719" cy="3450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450" y="143528"/>
            <a:ext cx="8810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Empirical Moments used in Method of Simulated Moments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26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-1" y="3"/>
          <a:ext cx="9144002" cy="6863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179"/>
                <a:gridCol w="2546800"/>
                <a:gridCol w="2042341"/>
                <a:gridCol w="2042341"/>
                <a:gridCol w="2042341"/>
              </a:tblGrid>
              <a:tr h="36266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</a:rPr>
                        <a:t>STRUCTURAL </a:t>
                      </a:r>
                      <a:r>
                        <a:rPr lang="en-US" sz="2400" u="none" strike="noStrike" dirty="0">
                          <a:effectLst/>
                        </a:rPr>
                        <a:t>ESTIMATION RESULTS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947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Present Biased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Exponential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Data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2223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 smtClean="0">
                          <a:effectLst/>
                        </a:rPr>
                        <a:t>   Parameter </a:t>
                      </a:r>
                      <a:r>
                        <a:rPr lang="en-US" sz="2000" u="none" strike="noStrike" dirty="0">
                          <a:effectLst/>
                        </a:rPr>
                        <a:t>estimates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0.5054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(0.1481)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0.9872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0.8926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(0.0089)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(0.0083)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CRRA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1.2551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1.0047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21340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(0.1564)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(0.2857)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 smtClean="0">
                          <a:effectLst/>
                        </a:rPr>
                        <a:t>   Second-stage </a:t>
                      </a:r>
                      <a:r>
                        <a:rPr lang="en-US" sz="2000" u="none" strike="noStrike" dirty="0">
                          <a:effectLst/>
                        </a:rPr>
                        <a:t>moments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21-30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0.598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0.704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0.815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31-40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0.607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0.693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0.782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41-50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0.588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0.654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0.749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51-60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0.569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0.601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0.659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21-30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0.232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0.204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0.199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31-40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0.237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0.225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0.187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41-50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0.217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0.210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0.261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51-60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0.196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0.193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0.276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21-30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1.299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0.441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1.23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31-40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1.819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0.015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1.86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41-50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2.925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-0.047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3.24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21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51-60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5.020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-0.035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5.34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19498" y="1684824"/>
            <a:ext cx="45719" cy="345016"/>
          </a:xfrm>
          <a:prstGeom prst="rect">
            <a:avLst/>
          </a:prstGeom>
        </p:spPr>
      </p:pic>
      <p:pic>
        <p:nvPicPr>
          <p:cNvPr id="6" name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920" y="1019800"/>
            <a:ext cx="270027" cy="391168"/>
          </a:xfrm>
          <a:prstGeom prst="rect">
            <a:avLst/>
          </a:prstGeom>
        </p:spPr>
      </p:pic>
      <p:pic>
        <p:nvPicPr>
          <p:cNvPr id="7" name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920" y="1603712"/>
            <a:ext cx="225022" cy="3460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400051" y="2867025"/>
            <a:ext cx="9667875" cy="3996643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95875" y="371475"/>
            <a:ext cx="4324349" cy="6644593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-1" y="3"/>
          <a:ext cx="9144002" cy="6863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179"/>
                <a:gridCol w="2546800"/>
                <a:gridCol w="2042341"/>
                <a:gridCol w="2042341"/>
                <a:gridCol w="2042341"/>
              </a:tblGrid>
              <a:tr h="36266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</a:rPr>
                        <a:t>STRUCTURAL </a:t>
                      </a:r>
                      <a:r>
                        <a:rPr lang="en-US" sz="2400" u="none" strike="noStrike" dirty="0">
                          <a:effectLst/>
                        </a:rPr>
                        <a:t>ESTIMATION RESULTS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947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Present Biased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Exponential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Data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2223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 smtClean="0">
                          <a:effectLst/>
                        </a:rPr>
                        <a:t>   Parameter </a:t>
                      </a:r>
                      <a:r>
                        <a:rPr lang="en-US" sz="2000" u="none" strike="noStrike" dirty="0">
                          <a:effectLst/>
                        </a:rPr>
                        <a:t>estimates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0.5054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(0.1481)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0.9872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0.8926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(0.0089)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(0.0083)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CRRA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1.2551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1.0047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21340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(0.1564)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(0.2857)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 smtClean="0">
                          <a:effectLst/>
                        </a:rPr>
                        <a:t>   Second-stage </a:t>
                      </a:r>
                      <a:r>
                        <a:rPr lang="en-US" sz="2000" u="none" strike="noStrike" dirty="0">
                          <a:effectLst/>
                        </a:rPr>
                        <a:t>moments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21-30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0.598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0.704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0.815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31-40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0.607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0.693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0.782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41-50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0.588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0.654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0.749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51-60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0.569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0.601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0.659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21-30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0.232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0.204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0.199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31-40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0.237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0.225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0.187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41-50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0.217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0.210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0.261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51-60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0.196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0.193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0.276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21-30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1.299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0.441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1.23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31-40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1.819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0.015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1.86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41-50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2.925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-0.047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3.24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21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51-60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5.020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-0.035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5.34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19498" y="1684824"/>
            <a:ext cx="45719" cy="345016"/>
          </a:xfrm>
          <a:prstGeom prst="rect">
            <a:avLst/>
          </a:prstGeom>
        </p:spPr>
      </p:pic>
      <p:pic>
        <p:nvPicPr>
          <p:cNvPr id="6" name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920" y="1019800"/>
            <a:ext cx="270027" cy="391168"/>
          </a:xfrm>
          <a:prstGeom prst="rect">
            <a:avLst/>
          </a:prstGeom>
        </p:spPr>
      </p:pic>
      <p:pic>
        <p:nvPicPr>
          <p:cNvPr id="7" name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920" y="1603712"/>
            <a:ext cx="225022" cy="3460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400051" y="2867025"/>
            <a:ext cx="9667875" cy="3996643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24700" y="371475"/>
            <a:ext cx="2295524" cy="6644593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-1" y="3"/>
          <a:ext cx="9144002" cy="6863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179"/>
                <a:gridCol w="2546800"/>
                <a:gridCol w="2042341"/>
                <a:gridCol w="2042341"/>
                <a:gridCol w="2042341"/>
              </a:tblGrid>
              <a:tr h="36266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</a:rPr>
                        <a:t>STRUCTURAL </a:t>
                      </a:r>
                      <a:r>
                        <a:rPr lang="en-US" sz="2400" u="none" strike="noStrike" dirty="0">
                          <a:effectLst/>
                        </a:rPr>
                        <a:t>ESTIMATION RESULTS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947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Present Biased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Exponential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Data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2223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 smtClean="0">
                          <a:effectLst/>
                        </a:rPr>
                        <a:t>   Parameter </a:t>
                      </a:r>
                      <a:r>
                        <a:rPr lang="en-US" sz="2000" u="none" strike="noStrike" dirty="0">
                          <a:effectLst/>
                        </a:rPr>
                        <a:t>estimates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0.5054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(0.1481)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0.9872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0.8926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(0.0089)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(0.0083)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CRRA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1.2551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1.0047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21340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(0.1564)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(0.2857)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 smtClean="0">
                          <a:effectLst/>
                        </a:rPr>
                        <a:t>   Second-stage </a:t>
                      </a:r>
                      <a:r>
                        <a:rPr lang="en-US" sz="2000" u="none" strike="noStrike" dirty="0">
                          <a:effectLst/>
                        </a:rPr>
                        <a:t>moments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21-30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0.598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0.704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0.815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31-40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0.607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0.693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0.782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41-50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0.588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0.654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0.749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51-60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0.569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0.601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0.659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21-30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0.232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0.204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0.199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31-40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0.237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0.225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0.187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41-50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0.217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0.210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0.261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51-60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0.196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0.193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0.276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21-30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1.299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0.441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1.23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31-40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1.819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0.015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1.86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41-50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2.925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-0.047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3.24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21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51-60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5.020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-0.035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5.34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19498" y="1684824"/>
            <a:ext cx="45719" cy="345016"/>
          </a:xfrm>
          <a:prstGeom prst="rect">
            <a:avLst/>
          </a:prstGeom>
        </p:spPr>
      </p:pic>
      <p:pic>
        <p:nvPicPr>
          <p:cNvPr id="6" name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920" y="1019800"/>
            <a:ext cx="270027" cy="391168"/>
          </a:xfrm>
          <a:prstGeom prst="rect">
            <a:avLst/>
          </a:prstGeom>
        </p:spPr>
      </p:pic>
      <p:pic>
        <p:nvPicPr>
          <p:cNvPr id="7" name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920" y="1603712"/>
            <a:ext cx="225022" cy="3460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24700" y="371475"/>
            <a:ext cx="2295524" cy="6644593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-1" y="3"/>
          <a:ext cx="9144002" cy="6863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179"/>
                <a:gridCol w="2546800"/>
                <a:gridCol w="2042341"/>
                <a:gridCol w="2042341"/>
                <a:gridCol w="2042341"/>
              </a:tblGrid>
              <a:tr h="36266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</a:rPr>
                        <a:t>STRUCTURAL </a:t>
                      </a:r>
                      <a:r>
                        <a:rPr lang="en-US" sz="2400" u="none" strike="noStrike" dirty="0">
                          <a:effectLst/>
                        </a:rPr>
                        <a:t>ESTIMATION RESULTS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947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Present Biased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Exponential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Data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2223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 smtClean="0">
                          <a:effectLst/>
                        </a:rPr>
                        <a:t>   Parameter </a:t>
                      </a:r>
                      <a:r>
                        <a:rPr lang="en-US" sz="2000" u="none" strike="noStrike" dirty="0">
                          <a:effectLst/>
                        </a:rPr>
                        <a:t>estimates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0.5054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(0.1481)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0.9872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0.8926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(0.0089)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(0.0083)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CRRA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1.2551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1.0047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21340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(0.1564)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(0.2857)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 smtClean="0">
                          <a:effectLst/>
                        </a:rPr>
                        <a:t>   Second-stage </a:t>
                      </a:r>
                      <a:r>
                        <a:rPr lang="en-US" sz="2000" u="none" strike="noStrike" dirty="0">
                          <a:effectLst/>
                        </a:rPr>
                        <a:t>moments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21-30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0.598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0.704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0.815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31-40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0.607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0.693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0.782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41-50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0.588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0.654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0.749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51-60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0.569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0.601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0.659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21-30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0.232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0.204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0.199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31-40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0.237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0.225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0.187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41-50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0.217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0.210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0.261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51-60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0.196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0.193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0.276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21-30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1.299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0.441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1.23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31-40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1.819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0.015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1.86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41-50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2.925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-0.047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3.24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  <a:tr h="321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51-60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5.020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-0.035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5.34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27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19498" y="1684824"/>
            <a:ext cx="45719" cy="345016"/>
          </a:xfrm>
          <a:prstGeom prst="rect">
            <a:avLst/>
          </a:prstGeom>
        </p:spPr>
      </p:pic>
      <p:pic>
        <p:nvPicPr>
          <p:cNvPr id="6" name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920" y="1019800"/>
            <a:ext cx="270027" cy="391168"/>
          </a:xfrm>
          <a:prstGeom prst="rect">
            <a:avLst/>
          </a:prstGeom>
        </p:spPr>
      </p:pic>
      <p:pic>
        <p:nvPicPr>
          <p:cNvPr id="7" name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920" y="1603712"/>
            <a:ext cx="225022" cy="3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822960"/>
            <a:ext cx="8534400" cy="56388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endParaRPr lang="en-US" dirty="0" smtClean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6" y="1346359"/>
            <a:ext cx="8253787" cy="486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822960"/>
            <a:ext cx="8534400" cy="56388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dirty="0" smtClean="0"/>
              <a:t>Start from set of moments </a:t>
            </a:r>
          </a:p>
          <a:p>
            <a:pPr marL="381000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sz="2400" dirty="0" smtClean="0"/>
          </a:p>
          <a:p>
            <a:pPr marL="381000" indent="-381000" eaLnBrk="1" hangingPunct="1">
              <a:defRPr/>
            </a:pPr>
            <a:endParaRPr lang="en-US" sz="2400" dirty="0"/>
          </a:p>
          <a:p>
            <a:pPr marL="381000" indent="-381000" eaLnBrk="1" hangingPunct="1">
              <a:defRPr/>
            </a:pPr>
            <a:endParaRPr lang="en-US" sz="2400" dirty="0" smtClean="0"/>
          </a:p>
          <a:p>
            <a:pPr marL="381000" indent="-381000" eaLnBrk="1" hangingPunct="1">
              <a:defRPr/>
            </a:pPr>
            <a:endParaRPr lang="en-US" sz="2400" dirty="0"/>
          </a:p>
          <a:p>
            <a:pPr marL="381000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endParaRPr lang="en-US" sz="1800" dirty="0" smtClean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r>
              <a:rPr lang="en-US" sz="2400" dirty="0" smtClean="0"/>
              <a:t>Very different precision; not much weight on third moment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69293" y="1524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  <a:ea typeface="ＭＳ Ｐゴシック" pitchFamily="-112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  <a:ea typeface="ＭＳ Ｐゴシック" pitchFamily="-112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  <a:ea typeface="ＭＳ Ｐゴシック" pitchFamily="-112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  <a:ea typeface="ＭＳ Ｐゴシック" pitchFamily="-112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3200" dirty="0" smtClean="0"/>
              <a:t>2. Stability</a:t>
            </a:r>
          </a:p>
        </p:txBody>
      </p:sp>
    </p:spTree>
    <p:extLst>
      <p:ext uri="{BB962C8B-B14F-4D97-AF65-F5344CB8AC3E}">
        <p14:creationId xmlns:p14="http://schemas.microsoft.com/office/powerpoint/2010/main" val="7951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2. Stability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13055"/>
            <a:ext cx="8077200" cy="603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77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Overview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marL="381000" indent="-381000" eaLnBrk="1" hangingPunct="1">
              <a:defRPr/>
            </a:pPr>
            <a:r>
              <a:rPr lang="en-US" sz="2800" dirty="0" smtClean="0"/>
              <a:t>Overheard in economics departments: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“Is it best to do reduced-form</a:t>
            </a:r>
            <a:r>
              <a:rPr lang="en-US" dirty="0"/>
              <a:t> </a:t>
            </a:r>
            <a:r>
              <a:rPr lang="en-US" dirty="0" smtClean="0"/>
              <a:t>or structural work?”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“Structural estimation is hard but shows off skill”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“Structural papers are just smoke-filled black boxes”</a:t>
            </a:r>
          </a:p>
          <a:p>
            <a:pPr marL="381000" indent="-381000" eaLnBrk="1" hangingPunct="1">
              <a:defRPr/>
            </a:pPr>
            <a:endParaRPr lang="en-US" sz="2800" dirty="0" smtClean="0"/>
          </a:p>
          <a:p>
            <a:pPr marL="381000" indent="-381000" eaLnBrk="1" hangingPunct="1">
              <a:defRPr/>
            </a:pPr>
            <a:endParaRPr lang="en-US" sz="2800" dirty="0" smtClean="0"/>
          </a:p>
          <a:p>
            <a:pPr marL="381000" indent="-381000" eaLnBrk="1" hangingPunct="1">
              <a:defRPr/>
            </a:pPr>
            <a:r>
              <a:rPr lang="en-US" sz="2800" dirty="0" smtClean="0"/>
              <a:t>Today: I am going to try to argue</a:t>
            </a:r>
          </a:p>
          <a:p>
            <a:pPr marL="655638" lvl="1" indent="-381000" eaLnBrk="1" hangingPunct="1">
              <a:defRPr/>
            </a:pPr>
            <a:r>
              <a:rPr lang="en-US" i="1" dirty="0"/>
              <a:t>S</a:t>
            </a:r>
            <a:r>
              <a:rPr lang="en-US" i="1" dirty="0" smtClean="0"/>
              <a:t>ome </a:t>
            </a:r>
            <a:r>
              <a:rPr lang="en-US" dirty="0" smtClean="0"/>
              <a:t>form of structural estimation has real value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It embodies some key messages from behavioral econ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It is already more common than you think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More is likely coming</a:t>
            </a:r>
          </a:p>
          <a:p>
            <a:pPr marL="381000" indent="-381000"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2</a:t>
            </a:r>
            <a:r>
              <a:rPr lang="en-US" sz="3200" dirty="0" smtClean="0"/>
              <a:t>. Stability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382000" cy="5638800"/>
          </a:xfrm>
        </p:spPr>
        <p:txBody>
          <a:bodyPr/>
          <a:lstStyle/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r>
              <a:rPr lang="en-US" dirty="0" smtClean="0"/>
              <a:t>Compare to other estimates</a:t>
            </a:r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r>
              <a:rPr lang="en-US" b="1" dirty="0" err="1"/>
              <a:t>Paserman</a:t>
            </a:r>
            <a:r>
              <a:rPr lang="en-US" b="1" dirty="0"/>
              <a:t> (EJ 2008)</a:t>
            </a:r>
            <a:r>
              <a:rPr lang="en-US" dirty="0"/>
              <a:t> – Estimate beta-delta model of job search decisions for unemployed workers from DellaVigna and </a:t>
            </a:r>
            <a:r>
              <a:rPr lang="en-US" dirty="0" err="1"/>
              <a:t>Paserman</a:t>
            </a:r>
            <a:r>
              <a:rPr lang="en-US" dirty="0"/>
              <a:t> (JOLE)   [</a:t>
            </a:r>
            <a:r>
              <a:rPr lang="en-US" i="1" dirty="0"/>
              <a:t>maximum likelihood</a:t>
            </a:r>
            <a:r>
              <a:rPr lang="en-US" dirty="0" smtClean="0"/>
              <a:t>]</a:t>
            </a:r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r>
              <a:rPr lang="en-US" b="1" dirty="0" err="1" smtClean="0"/>
              <a:t>Augenblick</a:t>
            </a:r>
            <a:r>
              <a:rPr lang="en-US" b="1" dirty="0" smtClean="0"/>
              <a:t>, </a:t>
            </a:r>
            <a:r>
              <a:rPr lang="en-US" b="1" dirty="0" err="1" smtClean="0"/>
              <a:t>Niederle</a:t>
            </a:r>
            <a:r>
              <a:rPr lang="en-US" b="1" dirty="0" smtClean="0"/>
              <a:t> and </a:t>
            </a:r>
            <a:r>
              <a:rPr lang="en-US" b="1" dirty="0" err="1" smtClean="0"/>
              <a:t>Sprenger</a:t>
            </a:r>
            <a:r>
              <a:rPr lang="en-US" b="1" dirty="0" smtClean="0"/>
              <a:t> (QJE 2015)</a:t>
            </a:r>
            <a:r>
              <a:rPr lang="en-US" dirty="0" smtClean="0"/>
              <a:t> – Estimate beta-delta from real-effort decision over time</a:t>
            </a:r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r>
              <a:rPr lang="en-US" b="1" dirty="0" err="1" smtClean="0"/>
              <a:t>Augenblick</a:t>
            </a:r>
            <a:r>
              <a:rPr lang="en-US" b="1" dirty="0" smtClean="0"/>
              <a:t> and Rabin (2015)</a:t>
            </a:r>
            <a:r>
              <a:rPr lang="en-US" dirty="0" smtClean="0"/>
              <a:t> – Estimates beta and beta hat from real effort over time</a:t>
            </a:r>
            <a:r>
              <a:rPr lang="en-US" dirty="0"/>
              <a:t> [</a:t>
            </a:r>
            <a:r>
              <a:rPr lang="en-US" i="1" dirty="0"/>
              <a:t>maximum likelihood</a:t>
            </a:r>
            <a:r>
              <a:rPr lang="en-US" dirty="0"/>
              <a:t>]</a:t>
            </a:r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r>
              <a:rPr lang="en-US" b="1" dirty="0" err="1" smtClean="0"/>
              <a:t>Augenblick</a:t>
            </a:r>
            <a:r>
              <a:rPr lang="en-US" b="1" dirty="0" smtClean="0"/>
              <a:t> (2016)</a:t>
            </a:r>
            <a:r>
              <a:rPr lang="en-US" dirty="0" smtClean="0"/>
              <a:t> – Estimate beta at different time distances using real effort over time [</a:t>
            </a:r>
            <a:r>
              <a:rPr lang="en-US" i="1" dirty="0" smtClean="0"/>
              <a:t>maximum likelihood</a:t>
            </a:r>
            <a:r>
              <a:rPr lang="en-US" dirty="0" smtClean="0"/>
              <a:t>]</a:t>
            </a:r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 smtClean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 smtClean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 smtClean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 smtClean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235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3. Model and Design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4400" y="838200"/>
            <a:ext cx="7772400" cy="5410200"/>
          </a:xfrm>
        </p:spPr>
        <p:txBody>
          <a:bodyPr/>
          <a:lstStyle/>
          <a:p>
            <a:r>
              <a:rPr lang="en-US" dirty="0" smtClean="0"/>
              <a:t>Structural estimation forces to take model more seriously</a:t>
            </a:r>
          </a:p>
          <a:p>
            <a:pPr lvl="1"/>
            <a:r>
              <a:rPr lang="en-US" dirty="0" smtClean="0"/>
              <a:t>Sketch of model will not suffice</a:t>
            </a:r>
          </a:p>
          <a:p>
            <a:pPr lvl="1"/>
            <a:r>
              <a:rPr lang="en-US" dirty="0" smtClean="0"/>
              <a:t>Full specification in order to do estimation</a:t>
            </a:r>
          </a:p>
          <a:p>
            <a:pPr lvl="1"/>
            <a:r>
              <a:rPr lang="en-US" dirty="0" smtClean="0"/>
              <a:t>Forces to work out details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experiments, important to set up estimation as much as possible </a:t>
            </a:r>
            <a:r>
              <a:rPr lang="en-US" i="1" dirty="0" smtClean="0"/>
              <a:t>before running experiment</a:t>
            </a:r>
          </a:p>
          <a:p>
            <a:r>
              <a:rPr lang="en-US" dirty="0" smtClean="0"/>
              <a:t>Benefit of model-based experiment </a:t>
            </a:r>
            <a:r>
              <a:rPr lang="en-US" sz="2000" dirty="0" smtClean="0"/>
              <a:t>(Card, DellaVigna, and </a:t>
            </a:r>
            <a:r>
              <a:rPr lang="en-US" sz="2000" dirty="0" err="1" smtClean="0"/>
              <a:t>Malmendier</a:t>
            </a:r>
            <a:r>
              <a:rPr lang="en-US" sz="2000" dirty="0" smtClean="0"/>
              <a:t> JEP 2011)</a:t>
            </a:r>
            <a:r>
              <a:rPr lang="en-US" sz="2400" dirty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 Will lead to improved design</a:t>
            </a:r>
          </a:p>
          <a:p>
            <a:endParaRPr lang="en-US" sz="2400" dirty="0"/>
          </a:p>
          <a:p>
            <a:r>
              <a:rPr lang="en-US" sz="2800" dirty="0" smtClean="0"/>
              <a:t>Example: </a:t>
            </a:r>
            <a:r>
              <a:rPr lang="en-US" sz="2400" b="1" dirty="0" smtClean="0"/>
              <a:t>DellaVigna, List, and </a:t>
            </a:r>
            <a:r>
              <a:rPr lang="en-US" sz="2400" b="1" dirty="0" err="1" smtClean="0"/>
              <a:t>Malmendier</a:t>
            </a:r>
            <a:r>
              <a:rPr lang="en-US" sz="2400" b="1" dirty="0" smtClean="0"/>
              <a:t> (QJE 2012) </a:t>
            </a:r>
            <a:r>
              <a:rPr lang="en-US" sz="2400" dirty="0" smtClean="0"/>
              <a:t>for charitable giving</a:t>
            </a:r>
            <a:endParaRPr lang="en-US" sz="2800" b="1" dirty="0" smtClean="0"/>
          </a:p>
          <a:p>
            <a:endParaRPr lang="en-US" dirty="0" smtClean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315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3. Model and Design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838200"/>
            <a:ext cx="7772400" cy="5410200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Assume donor asks money and I give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Did I give because it increased my utility (altruism/warm glow)?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 did I give because I felt bad saying no, even though I wanted to avoid the ask (social pressure)?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Step 1. Idea for field experiment design: 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Do door-to-door field experiment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Run treatment group with flyer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Run control group with no flyer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Estimate effect on % answering and % giving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Both should go up with altruism, down with social pressure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630" y="2495399"/>
            <a:ext cx="1409970" cy="357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3. Model and Design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838200"/>
            <a:ext cx="7772400" cy="5410200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Step 2. Write simple model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Altruism </a:t>
            </a:r>
            <a:r>
              <a:rPr lang="en-US" i="1" dirty="0" smtClean="0">
                <a:sym typeface="Wingdings" pitchFamily="2" charset="2"/>
              </a:rPr>
              <a:t>a </a:t>
            </a:r>
            <a:r>
              <a:rPr lang="en-US" dirty="0" smtClean="0">
                <a:sym typeface="Wingdings" pitchFamily="2" charset="2"/>
              </a:rPr>
              <a:t>for charity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Social pressure cost </a:t>
            </a:r>
            <a:r>
              <a:rPr lang="en-US" i="1" dirty="0" smtClean="0">
                <a:sym typeface="Wingdings" pitchFamily="2" charset="2"/>
              </a:rPr>
              <a:t>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if say no to giving in person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 cost if not at home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Individuals can sort in/out at a convex cost c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Insights from writing model:</a:t>
            </a:r>
          </a:p>
          <a:p>
            <a:pPr lvl="1"/>
            <a:r>
              <a:rPr lang="en-US" i="1" dirty="0" smtClean="0">
                <a:sym typeface="Wingdings" pitchFamily="2" charset="2"/>
              </a:rPr>
              <a:t>New outcome variable</a:t>
            </a:r>
            <a:r>
              <a:rPr lang="en-US" dirty="0" smtClean="0">
                <a:sym typeface="Wingdings" pitchFamily="2" charset="2"/>
              </a:rPr>
              <a:t>: Different effects for small and large donations</a:t>
            </a:r>
          </a:p>
          <a:p>
            <a:pPr lvl="1"/>
            <a:r>
              <a:rPr lang="en-US" i="1" dirty="0" smtClean="0">
                <a:sym typeface="Wingdings" pitchFamily="2" charset="2"/>
              </a:rPr>
              <a:t>New treatment 1:</a:t>
            </a:r>
            <a:r>
              <a:rPr lang="en-US" dirty="0" smtClean="0">
                <a:sym typeface="Wingdings" pitchFamily="2" charset="2"/>
              </a:rPr>
              <a:t> Add opt-out treatment to design to facilitate sorting out</a:t>
            </a:r>
          </a:p>
          <a:p>
            <a:pPr lvl="1"/>
            <a:r>
              <a:rPr lang="en-US" i="1" dirty="0" smtClean="0">
                <a:sym typeface="Wingdings" pitchFamily="2" charset="2"/>
              </a:rPr>
              <a:t>New treatment 2:</a:t>
            </a:r>
            <a:r>
              <a:rPr lang="en-US" dirty="0" smtClean="0">
                <a:sym typeface="Wingdings" pitchFamily="2" charset="2"/>
              </a:rPr>
              <a:t> If only we could estimate sorting cost c, could identify altruism and social pressure parameters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905" y="762000"/>
            <a:ext cx="138189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3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3. Model and Design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3400" y="838200"/>
            <a:ext cx="7772400" cy="4648200"/>
          </a:xfrm>
        </p:spPr>
        <p:txBody>
          <a:bodyPr/>
          <a:lstStyle/>
          <a:p>
            <a:r>
              <a:rPr lang="en-US" dirty="0" smtClean="0"/>
              <a:t>Effect of flyers (with opt-out) on fund-raising is to lower small giving </a:t>
            </a:r>
            <a:r>
              <a:rPr lang="en-US" dirty="0" smtClean="0">
                <a:sym typeface="Wingdings" pitchFamily="2" charset="2"/>
              </a:rPr>
              <a:t> Social pressure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Could one use this to identify key parameters?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379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1676400"/>
            <a:ext cx="6232525" cy="445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33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914400"/>
            <a:ext cx="8382000" cy="2057400"/>
          </a:xfrm>
        </p:spPr>
        <p:txBody>
          <a:bodyPr/>
          <a:lstStyle/>
          <a:p>
            <a:pPr lvl="1" eaLnBrk="1" hangingPunct="1"/>
            <a:r>
              <a:rPr lang="en-US" dirty="0" smtClean="0"/>
              <a:t>Obstacle to identification:  Hard to pin down </a:t>
            </a:r>
            <a:r>
              <a:rPr lang="en-US" i="1" dirty="0" smtClean="0"/>
              <a:t>key parameters</a:t>
            </a:r>
            <a:r>
              <a:rPr lang="en-US" dirty="0" smtClean="0"/>
              <a:t> -- altruism and social pressure --, unless we control for </a:t>
            </a:r>
            <a:r>
              <a:rPr lang="en-US" i="1" dirty="0" smtClean="0"/>
              <a:t>nuisance parameter</a:t>
            </a:r>
            <a:r>
              <a:rPr lang="en-US" dirty="0" smtClean="0"/>
              <a:t> -- cost of sorting</a:t>
            </a:r>
          </a:p>
          <a:p>
            <a:pPr lvl="1" eaLnBrk="1" hangingPunct="1"/>
            <a:r>
              <a:rPr lang="en-US" dirty="0" smtClean="0"/>
              <a:t>Thought experiment: If flyers lower share at home by 10 percent, is that a 3c or $5 gain from sorting?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2" y="2849563"/>
            <a:ext cx="2909888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228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  <a:ea typeface="ＭＳ Ｐゴシック" pitchFamily="-112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  <a:ea typeface="ＭＳ Ｐゴシック" pitchFamily="-112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  <a:ea typeface="ＭＳ Ｐゴシック" pitchFamily="-112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  <a:ea typeface="ＭＳ Ｐゴシック" pitchFamily="-112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3200" dirty="0" smtClean="0"/>
              <a:t>3. Model and Design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2910363"/>
            <a:ext cx="5548312" cy="371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r>
              <a:rPr lang="en-US" dirty="0" smtClean="0"/>
              <a:t>Need extra treatments to identify cost of sorting</a:t>
            </a:r>
          </a:p>
          <a:p>
            <a:pPr lvl="1" eaLnBrk="1" hangingPunct="1"/>
            <a:r>
              <a:rPr lang="en-US" dirty="0" smtClean="0"/>
              <a:t>Observational data: You’d be stuck!</a:t>
            </a:r>
          </a:p>
          <a:p>
            <a:pPr lvl="1" eaLnBrk="1" hangingPunct="1"/>
            <a:r>
              <a:rPr lang="en-US" dirty="0" smtClean="0"/>
              <a:t>Field experiments: You can, in fact </a:t>
            </a:r>
            <a:r>
              <a:rPr lang="en-US" u="sng" dirty="0" smtClean="0"/>
              <a:t>should</a:t>
            </a:r>
            <a:r>
              <a:rPr lang="en-US" dirty="0" smtClean="0"/>
              <a:t>, design extra treatments when needed for identification</a:t>
            </a:r>
          </a:p>
          <a:p>
            <a:pPr lvl="1" eaLnBrk="1" hangingPunct="1"/>
            <a:r>
              <a:rPr lang="en-US" dirty="0" smtClean="0"/>
              <a:t>Still in </a:t>
            </a:r>
            <a:r>
              <a:rPr lang="en-US" i="1" dirty="0" smtClean="0"/>
              <a:t>design </a:t>
            </a:r>
            <a:r>
              <a:rPr lang="en-US" dirty="0" smtClean="0"/>
              <a:t>phase, we added survey treatments to estimate elasticity with respect to $ and time</a:t>
            </a:r>
          </a:p>
        </p:txBody>
      </p:sp>
    </p:spTree>
    <p:extLst>
      <p:ext uri="{BB962C8B-B14F-4D97-AF65-F5344CB8AC3E}">
        <p14:creationId xmlns:p14="http://schemas.microsoft.com/office/powerpoint/2010/main" val="67673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762000" y="2286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3. Model and Design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4400" y="838200"/>
            <a:ext cx="7772400" cy="5181600"/>
          </a:xfrm>
        </p:spPr>
        <p:txBody>
          <a:bodyPr/>
          <a:lstStyle/>
          <a:p>
            <a:r>
              <a:rPr lang="en-US" dirty="0" smtClean="0"/>
              <a:t>Survey experiments that give elasticity</a:t>
            </a:r>
          </a:p>
          <a:p>
            <a:endParaRPr lang="en-US" dirty="0" smtClean="0"/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176381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1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762000" y="2286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3. Model and Design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4400" y="838200"/>
            <a:ext cx="7772400" cy="5181600"/>
          </a:xfrm>
        </p:spPr>
        <p:txBody>
          <a:bodyPr/>
          <a:lstStyle/>
          <a:p>
            <a:r>
              <a:rPr lang="en-US" dirty="0" smtClean="0"/>
              <a:t>Survey experiments that give elasticity</a:t>
            </a:r>
          </a:p>
          <a:p>
            <a:endParaRPr lang="en-US" dirty="0" smtClean="0"/>
          </a:p>
        </p:txBody>
      </p:sp>
      <p:graphicFrame>
        <p:nvGraphicFramePr>
          <p:cNvPr id="3686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639264"/>
              </p:ext>
            </p:extLst>
          </p:nvPr>
        </p:nvGraphicFramePr>
        <p:xfrm>
          <a:off x="838200" y="1371600"/>
          <a:ext cx="7543800" cy="5355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name="Chart" r:id="rId5" imgW="9515356" imgH="6753344" progId="Excel.Chart.8">
                  <p:embed/>
                </p:oleObj>
              </mc:Choice>
              <mc:Fallback>
                <p:oleObj name="Chart" r:id="rId5" imgW="9515356" imgH="675334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71600"/>
                        <a:ext cx="7543800" cy="5355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16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3. Model and Design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 marL="319088" lvl="1" indent="0" eaLnBrk="1" hangingPunct="1">
              <a:buFont typeface="Wingdings 2" pitchFamily="18" charset="2"/>
              <a:buNone/>
              <a:defRPr/>
            </a:pPr>
            <a:endParaRPr lang="en-US" sz="2800" dirty="0" smtClean="0"/>
          </a:p>
          <a:p>
            <a:pPr lvl="1" eaLnBrk="1" hangingPunct="1">
              <a:defRPr/>
            </a:pPr>
            <a:endParaRPr lang="en-US" sz="2800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39" y="890588"/>
            <a:ext cx="8709061" cy="551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3. Model and Design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 marL="319088" lvl="1" indent="0" eaLnBrk="1" hangingPunct="1">
              <a:buFont typeface="Wingdings 2" pitchFamily="18" charset="2"/>
              <a:buNone/>
              <a:defRPr/>
            </a:pPr>
            <a:endParaRPr lang="en-US" sz="2800" dirty="0" smtClean="0"/>
          </a:p>
          <a:p>
            <a:pPr lvl="1" eaLnBrk="1" hangingPunct="1">
              <a:defRPr/>
            </a:pPr>
            <a:endParaRPr lang="en-US" sz="2800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66775"/>
            <a:ext cx="8903414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4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Overview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marL="381000" indent="-381000" eaLnBrk="1" hangingPunct="1">
              <a:defRPr/>
            </a:pPr>
            <a:r>
              <a:rPr lang="en-US" sz="2800" dirty="0" smtClean="0"/>
              <a:t>What do we mean with </a:t>
            </a:r>
            <a:r>
              <a:rPr lang="en-US" sz="2800" i="1" dirty="0" smtClean="0"/>
              <a:t>structural</a:t>
            </a:r>
            <a:r>
              <a:rPr lang="en-US" sz="2800" dirty="0" smtClean="0"/>
              <a:t>?</a:t>
            </a:r>
          </a:p>
          <a:p>
            <a:pPr marL="274638" lvl="1" indent="0" eaLnBrk="1" hangingPunct="1">
              <a:buNone/>
              <a:defRPr/>
            </a:pPr>
            <a:r>
              <a:rPr lang="en-US" dirty="0" smtClean="0"/>
              <a:t>“Estimation of a model on data that recovers parameter estimates (and </a:t>
            </a:r>
            <a:r>
              <a:rPr lang="en-US" dirty="0" err="1" smtClean="0"/>
              <a:t>c.i.s</a:t>
            </a:r>
            <a:r>
              <a:rPr lang="en-US" dirty="0" smtClean="0"/>
              <a:t>) for some key model parameters”</a:t>
            </a:r>
          </a:p>
          <a:p>
            <a:pPr marL="381000" indent="-381000"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Bad and good reasons to do structural BE</a:t>
            </a:r>
          </a:p>
          <a:p>
            <a:pPr eaLnBrk="1" hangingPunct="1">
              <a:defRPr/>
            </a:pPr>
            <a:r>
              <a:rPr lang="en-US" sz="2800" dirty="0" smtClean="0"/>
              <a:t>Two bad </a:t>
            </a:r>
            <a:r>
              <a:rPr lang="en-US" sz="2800" dirty="0"/>
              <a:t>reasons to do structural </a:t>
            </a:r>
            <a:r>
              <a:rPr lang="en-US" sz="2800" dirty="0" smtClean="0"/>
              <a:t>BE:</a:t>
            </a:r>
          </a:p>
          <a:p>
            <a:pPr marL="776288" lvl="1" indent="-457200" eaLnBrk="1" hangingPunct="1">
              <a:buFont typeface="+mj-lt"/>
              <a:buAutoNum type="arabicPeriod"/>
              <a:defRPr/>
            </a:pPr>
            <a:r>
              <a:rPr lang="en-US" i="1" dirty="0" smtClean="0"/>
              <a:t>It sells well on the job market</a:t>
            </a:r>
            <a:r>
              <a:rPr lang="en-US" dirty="0" smtClean="0"/>
              <a:t>. </a:t>
            </a:r>
          </a:p>
          <a:p>
            <a:pPr marL="593725" lvl="2" indent="0" eaLnBrk="1" hangingPunct="1">
              <a:buNone/>
              <a:defRPr/>
            </a:pPr>
            <a:r>
              <a:rPr lang="en-US" sz="2400" dirty="0" smtClean="0"/>
              <a:t>-&gt; Probably true, but don’t do it for that reason. There are much better reasons</a:t>
            </a:r>
          </a:p>
          <a:p>
            <a:pPr marL="776288" lvl="1" indent="-457200" eaLnBrk="1" hangingPunct="1">
              <a:buFont typeface="+mj-lt"/>
              <a:buAutoNum type="arabicPeriod"/>
              <a:defRPr/>
            </a:pPr>
            <a:r>
              <a:rPr lang="en-US" i="1" dirty="0" smtClean="0"/>
              <a:t>It makes up for poor identification and/or lack of power.</a:t>
            </a:r>
          </a:p>
          <a:p>
            <a:pPr marL="593725" lvl="2" indent="0" eaLnBrk="1" hangingPunct="1">
              <a:buNone/>
              <a:defRPr/>
            </a:pPr>
            <a:r>
              <a:rPr lang="en-US" sz="2400" dirty="0" smtClean="0"/>
              <a:t>-&gt; Definitely a bad idea. You will need identification AND adequate power. Read cautionary tale of NIT experiments </a:t>
            </a:r>
            <a:r>
              <a:rPr lang="en-US" dirty="0" smtClean="0"/>
              <a:t>(e.g., Card, DellaVigna, and </a:t>
            </a:r>
            <a:r>
              <a:rPr lang="en-US" dirty="0" err="1" smtClean="0"/>
              <a:t>Malmendier</a:t>
            </a:r>
            <a:r>
              <a:rPr lang="en-US" dirty="0"/>
              <a:t> JEP </a:t>
            </a:r>
            <a:r>
              <a:rPr lang="en-US" dirty="0" smtClean="0"/>
              <a:t>2013)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616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3. Model and Design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 marL="319088" lvl="1" indent="0" eaLnBrk="1" hangingPunct="1">
              <a:buFont typeface="Wingdings 2" pitchFamily="18" charset="2"/>
              <a:buNone/>
              <a:defRPr/>
            </a:pPr>
            <a:endParaRPr lang="en-US" sz="2800" dirty="0" smtClean="0"/>
          </a:p>
          <a:p>
            <a:pPr lvl="1" eaLnBrk="1" hangingPunct="1">
              <a:defRPr/>
            </a:pPr>
            <a:endParaRPr lang="en-US" sz="2800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4875"/>
            <a:ext cx="8665547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40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 marL="319088" lvl="1" indent="0" eaLnBrk="1" hangingPunct="1">
              <a:buFont typeface="Wingdings 2" pitchFamily="18" charset="2"/>
              <a:buNone/>
              <a:defRPr/>
            </a:pPr>
            <a:endParaRPr lang="en-US" sz="2800" dirty="0" smtClean="0"/>
          </a:p>
          <a:p>
            <a:pPr lvl="1" eaLnBrk="1" hangingPunct="1">
              <a:defRPr/>
            </a:pPr>
            <a:endParaRPr lang="en-US" sz="2800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59" y="228600"/>
            <a:ext cx="7425241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33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4. Welfare and Policy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382000" cy="5638800"/>
          </a:xfrm>
        </p:spPr>
        <p:txBody>
          <a:bodyPr/>
          <a:lstStyle/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r>
              <a:rPr lang="en-US" sz="2600" dirty="0" smtClean="0"/>
              <a:t>Advantage of estimating model is… you can use it!</a:t>
            </a:r>
          </a:p>
          <a:p>
            <a:pPr marL="547687" lvl="2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r>
              <a:rPr lang="en-US" sz="2400" dirty="0" smtClean="0"/>
              <a:t>Compute </a:t>
            </a:r>
            <a:r>
              <a:rPr lang="en-US" sz="2400" u="sng" dirty="0"/>
              <a:t>w</a:t>
            </a:r>
            <a:r>
              <a:rPr lang="en-US" sz="2400" u="sng" dirty="0" smtClean="0"/>
              <a:t>elfare</a:t>
            </a:r>
            <a:r>
              <a:rPr lang="en-US" sz="2400" dirty="0" smtClean="0"/>
              <a:t> of setting versus counterfactuals</a:t>
            </a:r>
          </a:p>
          <a:p>
            <a:pPr marL="547687" lvl="2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r>
              <a:rPr lang="en-US" sz="2400" dirty="0" smtClean="0"/>
              <a:t>Estimate effect of potential </a:t>
            </a:r>
            <a:r>
              <a:rPr lang="en-US" sz="2400" u="sng" dirty="0" smtClean="0"/>
              <a:t>policies</a:t>
            </a:r>
          </a:p>
          <a:p>
            <a:pPr marL="547687" lvl="2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sz="2400" u="sng" dirty="0" smtClean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r>
              <a:rPr lang="en-US" sz="2600" dirty="0" smtClean="0"/>
              <a:t>Return to previous papers:</a:t>
            </a:r>
          </a:p>
          <a:p>
            <a:pPr marL="547687" lvl="2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r>
              <a:rPr lang="en-US" sz="2200" b="1" dirty="0" smtClean="0"/>
              <a:t>DellaVigna, List, and </a:t>
            </a:r>
            <a:r>
              <a:rPr lang="en-US" sz="2200" b="1" dirty="0" err="1" smtClean="0"/>
              <a:t>Malmendier</a:t>
            </a:r>
            <a:r>
              <a:rPr lang="en-US" sz="2200" b="1" dirty="0" smtClean="0"/>
              <a:t> (QJE 2012)</a:t>
            </a:r>
            <a:r>
              <a:rPr lang="en-US" sz="2200" dirty="0" smtClean="0"/>
              <a:t> on charity</a:t>
            </a:r>
          </a:p>
          <a:p>
            <a:pPr marL="547687" lvl="2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r>
              <a:rPr lang="en-US" sz="2200" b="1" dirty="0" smtClean="0"/>
              <a:t>Handel (AER 2013)</a:t>
            </a:r>
            <a:r>
              <a:rPr lang="en-US" sz="2200" dirty="0" smtClean="0"/>
              <a:t> on health insurance</a:t>
            </a:r>
          </a:p>
          <a:p>
            <a:pPr marL="547687" lvl="2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sz="2400" dirty="0" smtClean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/>
          </a:p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175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4. Welfare and Policy</a:t>
            </a:r>
            <a:r>
              <a:rPr lang="en-US" sz="3200" dirty="0"/>
              <a:t>:</a:t>
            </a:r>
            <a:r>
              <a:rPr lang="en-US" sz="3200" dirty="0" smtClean="0"/>
              <a:t> Charity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Welfare effect in DLM: Do fund-raisers raise welfare?</a:t>
            </a:r>
          </a:p>
          <a:p>
            <a:pPr lvl="1" eaLnBrk="1" hangingPunct="1"/>
            <a:r>
              <a:rPr lang="en-US" dirty="0" smtClean="0"/>
              <a:t>With only altruism: Yes, of course!</a:t>
            </a:r>
          </a:p>
          <a:p>
            <a:pPr lvl="1" eaLnBrk="1" hangingPunct="1"/>
            <a:r>
              <a:rPr lang="en-US" dirty="0" smtClean="0">
                <a:sym typeface="Wingdings" pitchFamily="2" charset="2"/>
              </a:rPr>
              <a:t>With social pressure: No</a:t>
            </a:r>
            <a:r>
              <a:rPr lang="en-US" dirty="0">
                <a:sym typeface="Wingdings" pitchFamily="2" charset="2"/>
              </a:rPr>
              <a:t>,</a:t>
            </a:r>
            <a:r>
              <a:rPr lang="en-US" dirty="0" smtClean="0">
                <a:sym typeface="Wingdings" pitchFamily="2" charset="2"/>
              </a:rPr>
              <a:t> welfare effect can be negative</a:t>
            </a:r>
          </a:p>
          <a:p>
            <a:pPr lvl="2" eaLnBrk="1" hangingPunct="1"/>
            <a:r>
              <a:rPr lang="en-US" dirty="0" smtClean="0">
                <a:sym typeface="Wingdings" pitchFamily="2" charset="2"/>
              </a:rPr>
              <a:t>All non-donors pay social pressure cost</a:t>
            </a:r>
          </a:p>
          <a:p>
            <a:pPr lvl="2" eaLnBrk="1" hangingPunct="1"/>
            <a:r>
              <a:rPr lang="en-US" dirty="0">
                <a:sym typeface="Wingdings" pitchFamily="2" charset="2"/>
              </a:rPr>
              <a:t>O</a:t>
            </a:r>
            <a:r>
              <a:rPr lang="en-US" dirty="0" smtClean="0">
                <a:sym typeface="Wingdings" pitchFamily="2" charset="2"/>
              </a:rPr>
              <a:t>nly few donors get warm glow</a:t>
            </a:r>
          </a:p>
          <a:p>
            <a:pPr lvl="2" eaLnBrk="1" hangingPunct="1"/>
            <a:endParaRPr lang="en-US" sz="2400" dirty="0">
              <a:sym typeface="Wingdings" pitchFamily="2" charset="2"/>
            </a:endParaRPr>
          </a:p>
          <a:p>
            <a:pPr lvl="2" eaLnBrk="1" hangingPunct="1"/>
            <a:endParaRPr lang="en-US" sz="2400" dirty="0" smtClean="0">
              <a:sym typeface="Wingdings" pitchFamily="2" charset="2"/>
            </a:endParaRPr>
          </a:p>
          <a:p>
            <a:pPr lvl="2" eaLnBrk="1" hangingPunct="1"/>
            <a:endParaRPr lang="en-US" sz="2400" dirty="0">
              <a:sym typeface="Wingdings" pitchFamily="2" charset="2"/>
            </a:endParaRPr>
          </a:p>
          <a:p>
            <a:pPr lvl="2" eaLnBrk="1" hangingPunct="1"/>
            <a:endParaRPr lang="en-US" sz="2400" dirty="0" smtClean="0">
              <a:sym typeface="Wingdings" pitchFamily="2" charset="2"/>
            </a:endParaRPr>
          </a:p>
          <a:p>
            <a:pPr lvl="1" eaLnBrk="1" hangingPunct="1"/>
            <a:r>
              <a:rPr lang="en-US" dirty="0"/>
              <a:t>Does that mean that fund-raisers should be limited? No</a:t>
            </a:r>
          </a:p>
          <a:p>
            <a:pPr lvl="2" eaLnBrk="1" hangingPunct="1"/>
            <a:r>
              <a:rPr lang="en-US" dirty="0" smtClean="0"/>
              <a:t>Can </a:t>
            </a:r>
            <a:r>
              <a:rPr lang="en-US" dirty="0"/>
              <a:t>introduce opt-out option as a win-win solution</a:t>
            </a:r>
          </a:p>
          <a:p>
            <a:pPr lvl="2" eaLnBrk="1" hangingPunct="1"/>
            <a:endParaRPr lang="en-US" sz="2400" dirty="0">
              <a:sym typeface="Wingdings" pitchFamily="2" charset="2"/>
            </a:endParaRPr>
          </a:p>
          <a:p>
            <a:pPr lvl="2" eaLnBrk="1" hangingPunct="1"/>
            <a:endParaRPr lang="en-US" sz="2400" dirty="0" smtClean="0"/>
          </a:p>
          <a:p>
            <a:pPr lvl="1" eaLnBrk="1" hangingPunct="1"/>
            <a:endParaRPr lang="en-US" sz="2800" dirty="0" smtClean="0"/>
          </a:p>
          <a:p>
            <a:pPr lvl="1" eaLnBrk="1" hangingPunct="1"/>
            <a:endParaRPr lang="en-US" sz="2800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84963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334000"/>
            <a:ext cx="87249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4. Welfare and Policy</a:t>
            </a:r>
            <a:r>
              <a:rPr lang="en-US" sz="3200" dirty="0"/>
              <a:t>:</a:t>
            </a:r>
            <a:r>
              <a:rPr lang="en-US" sz="3200" dirty="0" smtClean="0"/>
              <a:t> Health Insurance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Handel (AER 2013)</a:t>
            </a:r>
            <a:r>
              <a:rPr lang="en-US" sz="2800" dirty="0" smtClean="0"/>
              <a:t> considers welfare effect of policy that reduces switching costs from k to .25k</a:t>
            </a:r>
          </a:p>
          <a:p>
            <a:pPr eaLnBrk="1" hangingPunct="1"/>
            <a:r>
              <a:rPr lang="en-US" sz="2800" i="1" dirty="0" smtClean="0"/>
              <a:t>Partial equilibrium</a:t>
            </a:r>
            <a:r>
              <a:rPr lang="en-US" sz="2800" dirty="0" smtClean="0"/>
              <a:t>: average gain of $100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General equilibrium</a:t>
            </a:r>
          </a:p>
          <a:p>
            <a:pPr lvl="1" eaLnBrk="1" hangingPunct="1"/>
            <a:r>
              <a:rPr lang="en-US" dirty="0" smtClean="0"/>
              <a:t>Need to take into account effects on pricing</a:t>
            </a:r>
          </a:p>
          <a:p>
            <a:pPr lvl="1" eaLnBrk="1" hangingPunct="1"/>
            <a:r>
              <a:rPr lang="en-US" dirty="0" smtClean="0"/>
              <a:t>Lowering inertia will worsen adverse selection</a:t>
            </a:r>
          </a:p>
          <a:p>
            <a:pPr lvl="1" eaLnBrk="1" hangingPunct="1"/>
            <a:r>
              <a:rPr lang="en-US" dirty="0" smtClean="0"/>
              <a:t>Health insurance firms need to raise price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sz="2400" dirty="0" smtClean="0"/>
          </a:p>
          <a:p>
            <a:pPr lvl="1" eaLnBrk="1" hangingPunct="1"/>
            <a:endParaRPr lang="en-US" sz="2800" dirty="0" smtClean="0"/>
          </a:p>
          <a:p>
            <a:pPr lvl="1" eaLnBrk="1" hangingPunct="1"/>
            <a:endParaRPr lang="en-US" sz="2800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2093644"/>
            <a:ext cx="7162799" cy="1182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878480"/>
            <a:ext cx="5802093" cy="121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6193775"/>
            <a:ext cx="5802093" cy="43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5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Structural Behavioral Economics - More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685800"/>
            <a:ext cx="8534400" cy="577596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dirty="0" smtClean="0"/>
              <a:t>Other examples of Structural Behavioral economics</a:t>
            </a:r>
            <a:endParaRPr lang="en-US" dirty="0"/>
          </a:p>
          <a:p>
            <a:pPr marL="655638" lvl="1" indent="-381000" eaLnBrk="1" hangingPunct="1">
              <a:defRPr/>
            </a:pPr>
            <a:r>
              <a:rPr lang="en-US" b="1" dirty="0" err="1"/>
              <a:t>Conlin</a:t>
            </a:r>
            <a:r>
              <a:rPr lang="en-US" b="1" dirty="0"/>
              <a:t>, </a:t>
            </a:r>
            <a:r>
              <a:rPr lang="en-US" b="1" dirty="0" err="1"/>
              <a:t>O’Donoghue</a:t>
            </a:r>
            <a:r>
              <a:rPr lang="en-US" b="1" dirty="0"/>
              <a:t>, </a:t>
            </a:r>
            <a:r>
              <a:rPr lang="en-US" b="1" dirty="0" err="1"/>
              <a:t>Vogelsang</a:t>
            </a:r>
            <a:r>
              <a:rPr lang="en-US" dirty="0"/>
              <a:t> (AER 2007) – Estimate projection bias parameter in decision to return cold weather items </a:t>
            </a:r>
            <a:r>
              <a:rPr lang="en-US" dirty="0" smtClean="0"/>
              <a:t>	[</a:t>
            </a:r>
            <a:r>
              <a:rPr lang="en-US" i="1" dirty="0"/>
              <a:t>maximum likelihood</a:t>
            </a:r>
            <a:r>
              <a:rPr lang="en-US" dirty="0" smtClean="0"/>
              <a:t>]</a:t>
            </a:r>
          </a:p>
          <a:p>
            <a:pPr marL="655638" lvl="1" indent="-381000" eaLnBrk="1" hangingPunct="1">
              <a:defRPr/>
            </a:pPr>
            <a:endParaRPr lang="en-US" dirty="0"/>
          </a:p>
          <a:p>
            <a:pPr marL="655638" lvl="1" indent="-381000" eaLnBrk="1" hangingPunct="1">
              <a:defRPr/>
            </a:pPr>
            <a:endParaRPr lang="en-US" dirty="0" smtClean="0"/>
          </a:p>
          <a:p>
            <a:pPr marL="617538" lvl="1" indent="-342900" eaLnBrk="1" hangingPunct="1">
              <a:defRPr/>
            </a:pPr>
            <a:r>
              <a:rPr lang="en-US" b="1" dirty="0" err="1" smtClean="0"/>
              <a:t>DellaVigna</a:t>
            </a:r>
            <a:r>
              <a:rPr lang="en-US" b="1" dirty="0" smtClean="0"/>
              <a:t>, List, </a:t>
            </a:r>
            <a:r>
              <a:rPr lang="en-US" b="1" dirty="0" err="1" smtClean="0"/>
              <a:t>Malmendier</a:t>
            </a:r>
            <a:r>
              <a:rPr lang="en-US" b="1" dirty="0" smtClean="0"/>
              <a:t>, and </a:t>
            </a:r>
            <a:r>
              <a:rPr lang="en-US" b="1" dirty="0" err="1" smtClean="0"/>
              <a:t>Rao</a:t>
            </a:r>
            <a:r>
              <a:rPr lang="en-US" dirty="0" smtClean="0"/>
              <a:t> (2012) – Estimate why people vote, and why people lie about voting, using field experiment  [</a:t>
            </a:r>
            <a:r>
              <a:rPr lang="en-US" i="1" dirty="0" smtClean="0"/>
              <a:t>minimum distance</a:t>
            </a:r>
            <a:r>
              <a:rPr lang="en-US" dirty="0" smtClean="0"/>
              <a:t>]</a:t>
            </a:r>
          </a:p>
          <a:p>
            <a:pPr marL="617538" lvl="1" indent="-342900" eaLnBrk="1" hangingPunct="1">
              <a:defRPr/>
            </a:pPr>
            <a:endParaRPr lang="en-US" dirty="0" smtClean="0"/>
          </a:p>
          <a:p>
            <a:pPr marL="655638" lvl="1" indent="-381000" eaLnBrk="1" hangingPunct="1">
              <a:defRPr/>
            </a:pPr>
            <a:r>
              <a:rPr lang="en-US" b="1" dirty="0" err="1" smtClean="0"/>
              <a:t>Lacetera</a:t>
            </a:r>
            <a:r>
              <a:rPr lang="en-US" b="1" dirty="0" smtClean="0"/>
              <a:t>, Pope, and </a:t>
            </a:r>
            <a:r>
              <a:rPr lang="en-US" b="1" dirty="0" err="1" smtClean="0"/>
              <a:t>Sydnor</a:t>
            </a:r>
            <a:r>
              <a:rPr lang="en-US" dirty="0" smtClean="0"/>
              <a:t> (AER forthcoming) – Inattention to left-digit bias for odometer readings  [</a:t>
            </a:r>
            <a:r>
              <a:rPr lang="en-US" i="1" dirty="0" smtClean="0"/>
              <a:t>OLS!</a:t>
            </a:r>
            <a:r>
              <a:rPr lang="en-US" dirty="0"/>
              <a:t>]</a:t>
            </a:r>
            <a:endParaRPr lang="en-US" dirty="0" smtClean="0"/>
          </a:p>
          <a:p>
            <a:pPr marL="655638" lvl="1" indent="-381000" eaLnBrk="1" hangingPunct="1">
              <a:defRPr/>
            </a:pPr>
            <a:endParaRPr lang="en-US" sz="2000" dirty="0" smtClean="0"/>
          </a:p>
          <a:p>
            <a:pPr marL="655638" lvl="1" indent="-381000" eaLnBrk="1" hangingPunct="1"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7341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5</a:t>
            </a:r>
            <a:r>
              <a:rPr lang="en-US" sz="3200" dirty="0" smtClean="0"/>
              <a:t>. Structural and Complexity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685800"/>
            <a:ext cx="8534400" cy="577596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dirty="0" smtClean="0"/>
              <a:t>Structural work does require longer time generally: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Set up a (full) model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Organize and analyze data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Estimate model on data, often with lengthy computer runs</a:t>
            </a:r>
          </a:p>
          <a:p>
            <a:pPr marL="381000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r>
              <a:rPr lang="en-US" dirty="0" smtClean="0"/>
              <a:t>BUT structural model can be simple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Especially if rich data provides necessary variation</a:t>
            </a:r>
          </a:p>
          <a:p>
            <a:pPr marL="655638" lvl="1" indent="-381000" eaLnBrk="1" hangingPunct="1">
              <a:defRPr/>
            </a:pPr>
            <a:endParaRPr lang="en-US" dirty="0" smtClean="0"/>
          </a:p>
          <a:p>
            <a:pPr marL="655638" lvl="1" indent="-381000" eaLnBrk="1" hangingPunct="1">
              <a:defRPr/>
            </a:pPr>
            <a:r>
              <a:rPr lang="en-US" dirty="0" smtClean="0"/>
              <a:t>OR if data collection / experiment is set up </a:t>
            </a:r>
            <a:r>
              <a:rPr lang="en-US" i="1" dirty="0" smtClean="0"/>
              <a:t>to make estimation simple</a:t>
            </a:r>
          </a:p>
          <a:p>
            <a:pPr marL="381000" indent="-381000" eaLnBrk="1" hangingPunct="1">
              <a:defRPr/>
            </a:pPr>
            <a:endParaRPr lang="en-US" sz="2000" dirty="0" smtClean="0"/>
          </a:p>
          <a:p>
            <a:pPr marL="381000" indent="-381000" eaLnBrk="1" hangingPunct="1">
              <a:defRPr/>
            </a:pPr>
            <a:endParaRPr lang="en-US" sz="2000" dirty="0"/>
          </a:p>
          <a:p>
            <a:pPr marL="655638" lvl="1" indent="-381000" eaLnBrk="1" hangingPunct="1"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285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5</a:t>
            </a:r>
            <a:r>
              <a:rPr lang="en-US" sz="3200" dirty="0" smtClean="0"/>
              <a:t>. </a:t>
            </a:r>
            <a:r>
              <a:rPr lang="en-US" sz="3200" dirty="0"/>
              <a:t>Structural and Complexity</a:t>
            </a:r>
            <a:endParaRPr lang="en-US" sz="3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685800"/>
            <a:ext cx="8534400" cy="577596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b="1" dirty="0" err="1" smtClean="0"/>
              <a:t>Lacetera</a:t>
            </a:r>
            <a:r>
              <a:rPr lang="en-US" b="1" dirty="0" smtClean="0"/>
              <a:t>, Pope, and Sydnor</a:t>
            </a:r>
            <a:r>
              <a:rPr lang="en-US" dirty="0" smtClean="0"/>
              <a:t> (AER 2012) – Inattention to left-digit bias for odometer readings</a:t>
            </a:r>
          </a:p>
          <a:p>
            <a:pPr marL="381000" indent="-381000" eaLnBrk="1" hangingPunct="1">
              <a:defRPr/>
            </a:pPr>
            <a:endParaRPr lang="en-US" sz="2000" dirty="0"/>
          </a:p>
          <a:p>
            <a:pPr marL="381000" indent="-381000" eaLnBrk="1" hangingPunct="1">
              <a:defRPr/>
            </a:pPr>
            <a:endParaRPr lang="en-US" sz="2000" dirty="0" smtClean="0"/>
          </a:p>
          <a:p>
            <a:pPr marL="381000" indent="-381000" eaLnBrk="1" hangingPunct="1">
              <a:defRPr/>
            </a:pPr>
            <a:endParaRPr lang="en-US" sz="2000" dirty="0"/>
          </a:p>
          <a:p>
            <a:pPr marL="381000" indent="-381000" eaLnBrk="1" hangingPunct="1">
              <a:defRPr/>
            </a:pPr>
            <a:endParaRPr lang="en-US" sz="2000" dirty="0" smtClean="0"/>
          </a:p>
          <a:p>
            <a:pPr marL="381000" indent="-381000" eaLnBrk="1" hangingPunct="1">
              <a:defRPr/>
            </a:pPr>
            <a:endParaRPr lang="en-US" sz="2000" dirty="0"/>
          </a:p>
          <a:p>
            <a:pPr marL="381000" indent="-381000" eaLnBrk="1" hangingPunct="1">
              <a:defRPr/>
            </a:pPr>
            <a:endParaRPr lang="en-US" sz="2000" dirty="0" smtClean="0"/>
          </a:p>
          <a:p>
            <a:pPr marL="381000" indent="-381000" eaLnBrk="1" hangingPunct="1">
              <a:defRPr/>
            </a:pPr>
            <a:endParaRPr lang="en-US" sz="2000" dirty="0"/>
          </a:p>
          <a:p>
            <a:pPr marL="381000" indent="-381000" eaLnBrk="1" hangingPunct="1">
              <a:defRPr/>
            </a:pPr>
            <a:endParaRPr lang="en-US" sz="2000" dirty="0" smtClean="0"/>
          </a:p>
          <a:p>
            <a:pPr marL="381000" indent="-381000" eaLnBrk="1" hangingPunct="1">
              <a:defRPr/>
            </a:pPr>
            <a:endParaRPr lang="en-US" sz="2000" dirty="0"/>
          </a:p>
          <a:p>
            <a:pPr marL="381000" indent="-381000"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400" dirty="0" smtClean="0"/>
              <a:t>Estimate how value of a used car is affected by mileage, and inattention to second digit (e.g., 19,900 miles vs. 20,010 miles)</a:t>
            </a:r>
          </a:p>
          <a:p>
            <a:pPr marL="655638" lvl="1" indent="-381000" eaLnBrk="1" hangingPunct="1">
              <a:defRPr/>
            </a:pPr>
            <a:endParaRPr lang="en-US" sz="2000" dirty="0" smtClean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25779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2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5</a:t>
            </a:r>
            <a:r>
              <a:rPr lang="en-US" sz="3200" dirty="0" smtClean="0"/>
              <a:t>. </a:t>
            </a:r>
            <a:r>
              <a:rPr lang="en-US" sz="3200" dirty="0"/>
              <a:t>Structural and Complexity</a:t>
            </a:r>
            <a:endParaRPr lang="en-US" sz="3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685800"/>
            <a:ext cx="8534400" cy="577596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dirty="0" smtClean="0"/>
              <a:t>Model of impact of odometer reading on value</a:t>
            </a:r>
          </a:p>
          <a:p>
            <a:pPr marL="381000" indent="-381000" eaLnBrk="1" hangingPunct="1">
              <a:defRPr/>
            </a:pPr>
            <a:endParaRPr lang="en-US" sz="2000" dirty="0"/>
          </a:p>
          <a:p>
            <a:pPr marL="381000" indent="-381000" eaLnBrk="1" hangingPunct="1">
              <a:defRPr/>
            </a:pPr>
            <a:endParaRPr lang="en-US" sz="2000" dirty="0" smtClean="0"/>
          </a:p>
          <a:p>
            <a:pPr marL="381000" indent="-381000" eaLnBrk="1" hangingPunct="1">
              <a:defRPr/>
            </a:pPr>
            <a:endParaRPr lang="en-US" sz="2000" dirty="0"/>
          </a:p>
          <a:p>
            <a:pPr marL="381000" indent="-381000" eaLnBrk="1" hangingPunct="1">
              <a:defRPr/>
            </a:pPr>
            <a:endParaRPr lang="en-US" sz="2000" dirty="0" smtClean="0"/>
          </a:p>
          <a:p>
            <a:pPr marL="381000" indent="-381000" eaLnBrk="1" hangingPunct="1">
              <a:defRPr/>
            </a:pPr>
            <a:endParaRPr lang="en-US" sz="2000" dirty="0"/>
          </a:p>
          <a:p>
            <a:pPr marL="381000" indent="-381000" eaLnBrk="1" hangingPunct="1">
              <a:defRPr/>
            </a:pPr>
            <a:endParaRPr lang="en-US" sz="2000" dirty="0" smtClean="0"/>
          </a:p>
          <a:p>
            <a:pPr marL="381000" indent="-381000" eaLnBrk="1" hangingPunct="1">
              <a:defRPr/>
            </a:pPr>
            <a:endParaRPr lang="en-US" sz="2000" dirty="0"/>
          </a:p>
          <a:p>
            <a:pPr marL="381000" indent="-381000" eaLnBrk="1" hangingPunct="1">
              <a:defRPr/>
            </a:pPr>
            <a:endParaRPr lang="en-US" sz="2000" dirty="0" smtClean="0"/>
          </a:p>
          <a:p>
            <a:pPr marL="381000" indent="-381000" eaLnBrk="1" hangingPunct="1">
              <a:defRPr/>
            </a:pPr>
            <a:endParaRPr lang="en-US" sz="2000" dirty="0"/>
          </a:p>
          <a:p>
            <a:pPr marL="381000" indent="-381000" eaLnBrk="1" hangingPunct="1">
              <a:defRPr/>
            </a:pPr>
            <a:endParaRPr lang="en-US" sz="2000" dirty="0" smtClean="0"/>
          </a:p>
          <a:p>
            <a:pPr marL="381000" indent="-381000" eaLnBrk="1" hangingPunct="1">
              <a:defRPr/>
            </a:pPr>
            <a:endParaRPr lang="en-US" sz="2000" dirty="0" smtClean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82078"/>
            <a:ext cx="8972958" cy="494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5</a:t>
            </a:r>
            <a:r>
              <a:rPr lang="en-US" sz="3200" dirty="0" smtClean="0"/>
              <a:t>. </a:t>
            </a:r>
            <a:r>
              <a:rPr lang="en-US" sz="3200" dirty="0"/>
              <a:t>Structural and Complexity</a:t>
            </a:r>
            <a:endParaRPr lang="en-US" sz="3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685800"/>
            <a:ext cx="8534400" cy="577596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dirty="0" smtClean="0"/>
              <a:t>Using 22 million (!) used car auction transactions</a:t>
            </a:r>
          </a:p>
          <a:p>
            <a:pPr marL="381000" indent="-381000" eaLnBrk="1" hangingPunct="1">
              <a:defRPr/>
            </a:pPr>
            <a:endParaRPr lang="en-US" sz="2000" dirty="0"/>
          </a:p>
          <a:p>
            <a:pPr marL="381000" indent="-381000" eaLnBrk="1" hangingPunct="1">
              <a:defRPr/>
            </a:pPr>
            <a:endParaRPr lang="en-US" sz="2000" dirty="0" smtClean="0"/>
          </a:p>
          <a:p>
            <a:pPr marL="381000" indent="-381000" eaLnBrk="1" hangingPunct="1">
              <a:defRPr/>
            </a:pPr>
            <a:endParaRPr lang="en-US" sz="2000" dirty="0"/>
          </a:p>
          <a:p>
            <a:pPr marL="381000" indent="-381000" eaLnBrk="1" hangingPunct="1">
              <a:defRPr/>
            </a:pPr>
            <a:endParaRPr lang="en-US" sz="2000" dirty="0" smtClean="0"/>
          </a:p>
          <a:p>
            <a:pPr marL="381000" indent="-381000" eaLnBrk="1" hangingPunct="1">
              <a:defRPr/>
            </a:pPr>
            <a:endParaRPr lang="en-US" sz="2000" dirty="0"/>
          </a:p>
          <a:p>
            <a:pPr marL="381000" indent="-381000" eaLnBrk="1" hangingPunct="1">
              <a:defRPr/>
            </a:pPr>
            <a:endParaRPr lang="en-US" sz="2000" dirty="0" smtClean="0"/>
          </a:p>
          <a:p>
            <a:pPr marL="381000" indent="-381000" eaLnBrk="1" hangingPunct="1">
              <a:defRPr/>
            </a:pPr>
            <a:endParaRPr lang="en-US" sz="2000" dirty="0"/>
          </a:p>
          <a:p>
            <a:pPr marL="381000" indent="-381000" eaLnBrk="1" hangingPunct="1">
              <a:defRPr/>
            </a:pPr>
            <a:endParaRPr lang="en-US" sz="2000" dirty="0" smtClean="0"/>
          </a:p>
          <a:p>
            <a:pPr marL="381000" indent="-381000" eaLnBrk="1" hangingPunct="1">
              <a:defRPr/>
            </a:pPr>
            <a:endParaRPr lang="en-US" sz="2000" dirty="0"/>
          </a:p>
          <a:p>
            <a:pPr marL="381000" indent="-381000" eaLnBrk="1" hangingPunct="1">
              <a:defRPr/>
            </a:pPr>
            <a:endParaRPr lang="en-US" sz="2000" dirty="0" smtClean="0"/>
          </a:p>
          <a:p>
            <a:pPr marL="381000" indent="-381000" eaLnBrk="1" hangingPunct="1">
              <a:defRPr/>
            </a:pPr>
            <a:endParaRPr lang="en-US" sz="2000" dirty="0" smtClean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48052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4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Overview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Five good reasons to do Structural BE:</a:t>
            </a:r>
          </a:p>
          <a:p>
            <a:pPr marL="776288" lvl="1" indent="-457200" eaLnBrk="1" hangingPunct="1">
              <a:buFont typeface="+mj-lt"/>
              <a:buAutoNum type="arabicPeriod"/>
              <a:defRPr/>
            </a:pPr>
            <a:r>
              <a:rPr lang="en-US" i="1" dirty="0" smtClean="0"/>
              <a:t>(Calibration) It builds on, and expands, great behavioral tradition of calibrating models: Are magnitudes right?</a:t>
            </a:r>
          </a:p>
          <a:p>
            <a:pPr marL="776288" lvl="1" indent="-457200" eaLnBrk="1" hangingPunct="1">
              <a:buFont typeface="+mj-lt"/>
              <a:buAutoNum type="arabicPeriod"/>
              <a:defRPr/>
            </a:pPr>
            <a:endParaRPr lang="en-US" i="1" dirty="0" smtClean="0"/>
          </a:p>
          <a:p>
            <a:pPr marL="776288" lvl="1" indent="-457200" eaLnBrk="1" hangingPunct="1">
              <a:buFont typeface="+mj-lt"/>
              <a:buAutoNum type="arabicPeriod"/>
              <a:defRPr/>
            </a:pPr>
            <a:r>
              <a:rPr lang="en-US" i="1" dirty="0" smtClean="0"/>
              <a:t>(Stability) Are key behavioral parameters stable across settings?</a:t>
            </a:r>
          </a:p>
          <a:p>
            <a:pPr marL="776288" lvl="1" indent="-457200" eaLnBrk="1" hangingPunct="1">
              <a:buFont typeface="+mj-lt"/>
              <a:buAutoNum type="arabicPeriod"/>
              <a:defRPr/>
            </a:pPr>
            <a:endParaRPr lang="en-US" i="1" dirty="0" smtClean="0"/>
          </a:p>
          <a:p>
            <a:pPr marL="776288" lvl="1" indent="-457200" eaLnBrk="1" hangingPunct="1">
              <a:buFont typeface="+mj-lt"/>
              <a:buAutoNum type="arabicPeriod"/>
              <a:defRPr/>
            </a:pPr>
            <a:r>
              <a:rPr lang="en-US" i="1" dirty="0" smtClean="0"/>
              <a:t>(Model and Design) It leads to understand models better and can lead to better experimental design</a:t>
            </a:r>
          </a:p>
          <a:p>
            <a:pPr marL="776288" lvl="1" indent="-457200" eaLnBrk="1" hangingPunct="1">
              <a:buFont typeface="+mj-lt"/>
              <a:buAutoNum type="arabicPeriod"/>
              <a:defRPr/>
            </a:pPr>
            <a:endParaRPr lang="en-US" i="1" dirty="0" smtClean="0"/>
          </a:p>
          <a:p>
            <a:pPr marL="776288" lvl="1" indent="-457200" eaLnBrk="1" hangingPunct="1">
              <a:buFont typeface="+mj-lt"/>
              <a:buAutoNum type="arabicPeriod"/>
              <a:defRPr/>
            </a:pPr>
            <a:r>
              <a:rPr lang="en-US" i="1" dirty="0" smtClean="0"/>
              <a:t>(Welfare and Policy) It allows  for welfare evaluation and policy counterfactuals</a:t>
            </a:r>
          </a:p>
          <a:p>
            <a:pPr marL="776288" lvl="1" indent="-457200" eaLnBrk="1" hangingPunct="1">
              <a:buFont typeface="+mj-lt"/>
              <a:buAutoNum type="arabicPeriod"/>
              <a:defRPr/>
            </a:pPr>
            <a:endParaRPr lang="en-US" i="1" dirty="0"/>
          </a:p>
          <a:p>
            <a:pPr marL="776288" lvl="1" indent="-457200" eaLnBrk="1" hangingPunct="1">
              <a:buFont typeface="+mj-lt"/>
              <a:buAutoNum type="arabicPeriod"/>
              <a:defRPr/>
            </a:pPr>
            <a:r>
              <a:rPr lang="en-US" i="1" dirty="0" smtClean="0"/>
              <a:t>(Not so complex) It </a:t>
            </a:r>
            <a:r>
              <a:rPr lang="en-US" i="1" u="sng" dirty="0" smtClean="0"/>
              <a:t>can</a:t>
            </a:r>
            <a:r>
              <a:rPr lang="en-US" i="1" dirty="0" smtClean="0"/>
              <a:t> be pretty straightforward</a:t>
            </a:r>
          </a:p>
        </p:txBody>
      </p:sp>
    </p:spTree>
    <p:extLst>
      <p:ext uri="{BB962C8B-B14F-4D97-AF65-F5344CB8AC3E}">
        <p14:creationId xmlns:p14="http://schemas.microsoft.com/office/powerpoint/2010/main" val="71260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5</a:t>
            </a:r>
            <a:r>
              <a:rPr lang="en-US" sz="3200" dirty="0" smtClean="0"/>
              <a:t>. </a:t>
            </a:r>
            <a:r>
              <a:rPr lang="en-US" sz="3200" dirty="0"/>
              <a:t>Structural and Complexity</a:t>
            </a:r>
            <a:endParaRPr lang="en-US" sz="3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685800"/>
            <a:ext cx="8534400" cy="577596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dirty="0" smtClean="0"/>
              <a:t>Estimate of inattention coefficient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Use OLS regressions to obtain slope</a:t>
            </a:r>
            <a:endParaRPr lang="en-US" i="1" dirty="0" smtClean="0"/>
          </a:p>
          <a:p>
            <a:pPr marL="655638" lvl="1" indent="-381000" eaLnBrk="1" hangingPunct="1">
              <a:defRPr/>
            </a:pPr>
            <a:r>
              <a:rPr lang="en-US" dirty="0" smtClean="0"/>
              <a:t>Use regression discontinuity design to obtain discontinuity at round number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Divide the coefficients and transform to obtain estimate of limited attention parameter (use delta method for </a:t>
            </a:r>
            <a:r>
              <a:rPr lang="en-US" dirty="0" err="1" smtClean="0"/>
              <a:t>s.e.s</a:t>
            </a:r>
            <a:r>
              <a:rPr lang="en-US" dirty="0" smtClean="0"/>
              <a:t>):</a:t>
            </a:r>
          </a:p>
          <a:p>
            <a:pPr marL="655638" lvl="1" indent="-381000" eaLnBrk="1" hangingPunct="1">
              <a:defRPr/>
            </a:pPr>
            <a:endParaRPr lang="en-US" i="1" dirty="0" smtClean="0"/>
          </a:p>
          <a:p>
            <a:pPr marL="655638" lvl="1" indent="-381000" eaLnBrk="1" hangingPunct="1">
              <a:defRPr/>
            </a:pPr>
            <a:r>
              <a:rPr lang="el-GR" i="1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i="1" dirty="0" smtClean="0"/>
              <a:t> = 0.31</a:t>
            </a:r>
            <a:r>
              <a:rPr lang="en-US" dirty="0" smtClean="0"/>
              <a:t> (</a:t>
            </a:r>
            <a:r>
              <a:rPr lang="en-US" dirty="0" err="1" smtClean="0"/>
              <a:t>s.e.</a:t>
            </a:r>
            <a:r>
              <a:rPr lang="en-US" dirty="0" smtClean="0"/>
              <a:t> 0.01)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Much better precision, but similar estimate relative to previous limited attention papers </a:t>
            </a:r>
            <a:r>
              <a:rPr lang="en-US" sz="2000" dirty="0" smtClean="0"/>
              <a:t>(e.g. DellaVigna, JEL 2009)</a:t>
            </a:r>
            <a:endParaRPr lang="en-US" dirty="0" smtClean="0"/>
          </a:p>
          <a:p>
            <a:pPr marL="655638" lvl="1" indent="-381000" eaLnBrk="1" hangingPunct="1">
              <a:defRPr/>
            </a:pPr>
            <a:endParaRPr lang="en-US" dirty="0" smtClean="0"/>
          </a:p>
          <a:p>
            <a:pPr marL="655638" lvl="1" indent="-381000" eaLnBrk="1" hangingPunct="1">
              <a:defRPr/>
            </a:pPr>
            <a:r>
              <a:rPr lang="en-US" dirty="0" smtClean="0"/>
              <a:t>Structural estimation </a:t>
            </a:r>
            <a:r>
              <a:rPr lang="en-US" i="1" dirty="0" smtClean="0"/>
              <a:t>can </a:t>
            </a:r>
            <a:r>
              <a:rPr lang="en-US" dirty="0" smtClean="0"/>
              <a:t>be as simple as OLS</a:t>
            </a:r>
          </a:p>
          <a:p>
            <a:pPr marL="655638" lvl="1" indent="-381000" eaLnBrk="1" hangingPunct="1">
              <a:defRPr/>
            </a:pPr>
            <a:r>
              <a:rPr lang="en-US" dirty="0" smtClean="0"/>
              <a:t>Also, return to yesterday’s lecture: NLS in gift exchange easy </a:t>
            </a:r>
            <a:r>
              <a:rPr lang="en-US" sz="2000" dirty="0" smtClean="0"/>
              <a:t>(DellaVigna, List, </a:t>
            </a:r>
            <a:r>
              <a:rPr lang="en-US" sz="2000" dirty="0" err="1" smtClean="0"/>
              <a:t>Malmendier</a:t>
            </a:r>
            <a:r>
              <a:rPr lang="en-US" sz="2000" dirty="0" smtClean="0"/>
              <a:t>, and Rao 2016)</a:t>
            </a:r>
            <a:endParaRPr lang="en-US" dirty="0" smtClean="0"/>
          </a:p>
          <a:p>
            <a:pPr marL="655638" lvl="1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endParaRPr lang="en-US" sz="2000" dirty="0"/>
          </a:p>
          <a:p>
            <a:pPr marL="381000" indent="-381000" eaLnBrk="1" hangingPunct="1">
              <a:defRPr/>
            </a:pPr>
            <a:endParaRPr lang="en-US" sz="2000" dirty="0" smtClean="0"/>
          </a:p>
          <a:p>
            <a:pPr marL="381000" indent="-381000" eaLnBrk="1" hangingPunct="1">
              <a:defRPr/>
            </a:pPr>
            <a:endParaRPr lang="en-US" sz="2000" dirty="0"/>
          </a:p>
          <a:p>
            <a:pPr marL="381000" indent="-381000" eaLnBrk="1" hangingPunct="1">
              <a:defRPr/>
            </a:pPr>
            <a:endParaRPr lang="en-US" sz="2000" dirty="0" smtClean="0"/>
          </a:p>
          <a:p>
            <a:pPr marL="381000" indent="-381000" eaLnBrk="1" hangingPunct="1">
              <a:defRPr/>
            </a:pPr>
            <a:endParaRPr lang="en-US" sz="2000" dirty="0"/>
          </a:p>
          <a:p>
            <a:pPr marL="381000" indent="-381000" eaLnBrk="1" hangingPunct="1">
              <a:defRPr/>
            </a:pPr>
            <a:endParaRPr lang="en-US" sz="2000" dirty="0" smtClean="0"/>
          </a:p>
          <a:p>
            <a:pPr marL="381000" indent="-381000" eaLnBrk="1" hangingPunct="1">
              <a:defRPr/>
            </a:pPr>
            <a:endParaRPr lang="en-US" sz="2000" dirty="0"/>
          </a:p>
          <a:p>
            <a:pPr marL="381000" indent="-381000" eaLnBrk="1" hangingPunct="1">
              <a:defRPr/>
            </a:pPr>
            <a:endParaRPr lang="en-US" sz="2000" dirty="0" smtClean="0"/>
          </a:p>
          <a:p>
            <a:pPr marL="381000" indent="-381000" eaLnBrk="1" hangingPunct="1">
              <a:defRPr/>
            </a:pPr>
            <a:endParaRPr lang="en-US" sz="2000" dirty="0"/>
          </a:p>
          <a:p>
            <a:pPr marL="381000" indent="-381000" eaLnBrk="1" hangingPunct="1">
              <a:defRPr/>
            </a:pPr>
            <a:endParaRPr lang="en-US" sz="2000" dirty="0" smtClean="0"/>
          </a:p>
          <a:p>
            <a:pPr marL="381000" indent="-381000" eaLnBrk="1" hangingPunct="1"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396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762000" y="990600"/>
                <a:ext cx="7772400" cy="5644187"/>
              </a:xfrm>
              <a:prstGeom prst="rect">
                <a:avLst/>
              </a:prstGeom>
            </p:spPr>
            <p:txBody>
              <a:bodyPr/>
              <a:lstStyle>
                <a:lvl1pPr marL="273050" indent="-273050" algn="l" rtl="0" eaLnBrk="0" fontAlgn="base" hangingPunct="0">
                  <a:spcBef>
                    <a:spcPts val="575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6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charset="-128"/>
                  </a:defRPr>
                </a:lvl1pPr>
                <a:lvl2pPr marL="547688" indent="-228600" algn="l" rtl="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 2" pitchFamily="18" charset="2"/>
                  <a:buChar char="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B2C1DB"/>
                  </a:buClr>
                  <a:buSzPct val="85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9BBB59"/>
                  </a:buClr>
                  <a:buSzPct val="80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/>
                  <a:t>What can we learn about social preferences from this?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000" b="1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sz="2000" b="1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b="1" dirty="0" smtClean="0"/>
                  <a:t>Power Cost Function</a:t>
                </a:r>
                <a:r>
                  <a:rPr lang="en-US" sz="2000" dirty="0" smtClean="0"/>
                  <a:t>: 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num>
                      <m:den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1800" dirty="0" smtClean="0"/>
              </a:p>
              <a:p>
                <a:pPr marL="274638" lvl="1" indent="0">
                  <a:buFont typeface="Wingdings 2" pitchFamily="18" charset="2"/>
                  <a:buNone/>
                </a:pPr>
                <a:r>
                  <a:rPr lang="en-US" sz="1800" dirty="0" smtClean="0"/>
                  <a:t>FOC: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𝑖𝑡</m:t>
                                </m:r>
                              </m:sub>
                              <m:sup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180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𝑡𝑖𝑚𝑒𝑡𝑟𝑒𝑛</m:t>
                    </m:r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)⋅</m:t>
                    </m:r>
                    <m:r>
                      <m:rPr>
                        <m:sty m:val="p"/>
                      </m:rPr>
                      <a:rPr lang="en-US" sz="180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⁡(−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smtClean="0">
                        <a:latin typeface="Cambria Math" panose="02040503050406030204" pitchFamily="18" charset="0"/>
                      </a:rPr>
                      <m:t>          </m:t>
                    </m:r>
                  </m:oMath>
                </a14:m>
                <a:endParaRPr lang="en-US" sz="1800" dirty="0" smtClean="0">
                  <a:latin typeface="Cambria Math" panose="02040503050406030204" pitchFamily="18" charset="0"/>
                </a:endParaRPr>
              </a:p>
              <a:p>
                <a:pPr marL="274638" lvl="1" indent="0">
                  <a:buFont typeface="Wingdings 2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Sup>
                            <m:sSubSupPr>
                              <m:ctrlPr>
                                <a:rPr lang="en-US" sz="18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  <m:sup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func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d>
                        <m:dPr>
                          <m:begChr m:val="⌊"/>
                          <m:endChr m:val="⌋"/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𝑡𝑖𝑚𝑒𝑡𝑟𝑒𝑛</m:t>
                              </m:r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sz="1800" dirty="0" smtClean="0"/>
              </a:p>
              <a:p>
                <a:pPr marL="274638" lvl="1" indent="0">
                  <a:buFont typeface="Wingdings 2" pitchFamily="18" charset="2"/>
                  <a:buNone/>
                </a:pPr>
                <a:endParaRPr lang="en-US" sz="11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b="1" dirty="0" smtClean="0"/>
                  <a:t>Exponential Cost Function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2000" dirty="0" smtClean="0"/>
                  <a:t>	</a:t>
                </a:r>
                <a:endParaRPr lang="en-US" sz="1800" dirty="0" smtClean="0"/>
              </a:p>
              <a:p>
                <a:pPr marL="274638" lvl="1" indent="0">
                  <a:buFont typeface="Wingdings 2" pitchFamily="18" charset="2"/>
                  <a:buNone/>
                </a:pPr>
                <a:r>
                  <a:rPr lang="en-US" sz="1800" dirty="0" smtClean="0"/>
                  <a:t>FOC: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𝑠</m:t>
                    </m:r>
                    <m:sSubSup>
                      <m:sSubSupPr>
                        <m:ctrlPr>
                          <a:rPr lang="en-US" sz="18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  <m:sup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180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𝑡𝑖𝑚𝑒𝑡𝑟𝑒𝑛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)⋅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⁡(−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274638" lvl="1" indent="0">
                  <a:buFont typeface="Wingdings 2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en-US" sz="1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d>
                        <m:dPr>
                          <m:begChr m:val="⌊"/>
                          <m:endChr m:val="⌋"/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𝑡𝑖𝑚𝑒𝑡𝑟𝑒𝑛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  <a:p>
                <a:pPr marL="274638" lvl="1" indent="0">
                  <a:buFont typeface="Wingdings 2" pitchFamily="18" charset="2"/>
                  <a:buNone/>
                </a:pPr>
                <a:endParaRPr lang="en-US" sz="2000" dirty="0" smtClean="0"/>
              </a:p>
              <a:p>
                <a:pPr marL="617538" lvl="1" indent="-342900"/>
                <a:r>
                  <a:rPr lang="en-US" dirty="0" smtClean="0"/>
                  <a:t>Can estimate with Non-linear </a:t>
                </a:r>
                <a:r>
                  <a:rPr lang="en-US" dirty="0"/>
                  <a:t>L</a:t>
                </a:r>
                <a:r>
                  <a:rPr lang="en-US" dirty="0" smtClean="0"/>
                  <a:t>east Squares, almost like OLS (</a:t>
                </a:r>
                <a:r>
                  <a:rPr lang="en-US" i="1" dirty="0" err="1" smtClean="0"/>
                  <a:t>nl</a:t>
                </a:r>
                <a:r>
                  <a:rPr lang="en-US" dirty="0" smtClean="0"/>
                  <a:t> in Stata) – Easy!</a:t>
                </a:r>
              </a:p>
              <a:p>
                <a:pPr marL="617538" lvl="1" indent="-342900"/>
                <a:endParaRPr lang="en-US" sz="20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990600"/>
                <a:ext cx="7772400" cy="5644187"/>
              </a:xfrm>
              <a:prstGeom prst="rect">
                <a:avLst/>
              </a:prstGeom>
              <a:blipFill rotWithShape="0">
                <a:blip r:embed="rId3"/>
                <a:stretch>
                  <a:fillRect l="-1176" t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600200"/>
            <a:ext cx="7139333" cy="381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152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  <a:ea typeface="ＭＳ Ｐゴシック" pitchFamily="-112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  <a:ea typeface="ＭＳ Ｐゴシック" pitchFamily="-112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  <a:ea typeface="ＭＳ Ｐゴシック" pitchFamily="-112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  <a:ea typeface="ＭＳ Ｐゴシック" pitchFamily="-112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3200" dirty="0"/>
              <a:t>5</a:t>
            </a:r>
            <a:r>
              <a:rPr lang="en-US" sz="3200" dirty="0" smtClean="0"/>
              <a:t>. Structural and Complexity</a:t>
            </a:r>
          </a:p>
        </p:txBody>
      </p:sp>
    </p:spTree>
    <p:extLst>
      <p:ext uri="{BB962C8B-B14F-4D97-AF65-F5344CB8AC3E}">
        <p14:creationId xmlns:p14="http://schemas.microsoft.com/office/powerpoint/2010/main" val="374139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91029"/>
            <a:ext cx="7315200" cy="5954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53000" y="1600200"/>
            <a:ext cx="685800" cy="381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15200" y="1600200"/>
            <a:ext cx="685800" cy="381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3429000" y="6324600"/>
            <a:ext cx="1371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5867400" y="6324600"/>
            <a:ext cx="1371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62000" y="152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  <a:ea typeface="ＭＳ Ｐゴシック" pitchFamily="-112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  <a:ea typeface="ＭＳ Ｐゴシック" pitchFamily="-112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  <a:ea typeface="ＭＳ Ｐゴシック" pitchFamily="-112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  <a:ea typeface="ＭＳ Ｐゴシック" pitchFamily="-112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3200" dirty="0"/>
              <a:t>5</a:t>
            </a:r>
            <a:r>
              <a:rPr lang="en-US" sz="3200" dirty="0" smtClean="0"/>
              <a:t>. Structural and Complexity</a:t>
            </a:r>
          </a:p>
        </p:txBody>
      </p:sp>
    </p:spTree>
    <p:extLst>
      <p:ext uri="{BB962C8B-B14F-4D97-AF65-F5344CB8AC3E}">
        <p14:creationId xmlns:p14="http://schemas.microsoft.com/office/powerpoint/2010/main" val="18932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772400" cy="4572000"/>
          </a:xfrm>
        </p:spPr>
        <p:txBody>
          <a:bodyPr/>
          <a:lstStyle/>
          <a:p>
            <a:r>
              <a:rPr lang="en-US" sz="2400" dirty="0" smtClean="0"/>
              <a:t>Overall, very good fit of data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0" y="1350826"/>
            <a:ext cx="7427590" cy="540259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5</a:t>
            </a:r>
            <a:r>
              <a:rPr lang="en-US" sz="3200" dirty="0" smtClean="0"/>
              <a:t>. </a:t>
            </a:r>
            <a:r>
              <a:rPr lang="en-US" sz="3200" dirty="0"/>
              <a:t>Structural and Complexity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204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772400" cy="4572000"/>
          </a:xfrm>
        </p:spPr>
        <p:txBody>
          <a:bodyPr/>
          <a:lstStyle/>
          <a:p>
            <a:r>
              <a:rPr lang="en-US" sz="2400" dirty="0" smtClean="0"/>
              <a:t>What does this imply for optimal incentives?</a:t>
            </a:r>
          </a:p>
          <a:p>
            <a:pPr lvl="1"/>
            <a:r>
              <a:rPr lang="en-US" sz="2000" dirty="0" smtClean="0"/>
              <a:t>Consider effect of piece rate increases (for fixed flat pay)</a:t>
            </a:r>
          </a:p>
          <a:p>
            <a:pPr lvl="1"/>
            <a:r>
              <a:rPr lang="en-US" sz="2000" dirty="0" smtClean="0"/>
              <a:t>With no warm glow, steep increase in output and profit</a:t>
            </a:r>
          </a:p>
          <a:p>
            <a:pPr lvl="1"/>
            <a:r>
              <a:rPr lang="en-US" sz="2000" dirty="0" smtClean="0"/>
              <a:t>With warm glow, only marginal increases in output </a:t>
            </a:r>
            <a:r>
              <a:rPr lang="en-US" sz="2000" dirty="0" smtClean="0">
                <a:sym typeface="Wingdings" panose="05000000000000000000" pitchFamily="2" charset="2"/>
              </a:rPr>
              <a:t> Optimal incentive is no piece rate</a:t>
            </a:r>
            <a:endParaRPr lang="en-US" sz="2000" dirty="0" smtClean="0"/>
          </a:p>
          <a:p>
            <a:pPr lvl="1"/>
            <a:r>
              <a:rPr lang="en-US" sz="2000" dirty="0" smtClean="0"/>
              <a:t>Social preferences </a:t>
            </a:r>
            <a:r>
              <a:rPr lang="en-US" sz="2000" i="1" dirty="0" smtClean="0"/>
              <a:t>substitute</a:t>
            </a:r>
            <a:r>
              <a:rPr lang="en-US" sz="2000" dirty="0" smtClean="0"/>
              <a:t> for piece rate incentives</a:t>
            </a:r>
            <a:endParaRPr lang="en-US" sz="2000" dirty="0"/>
          </a:p>
        </p:txBody>
      </p:sp>
      <p:pic>
        <p:nvPicPr>
          <p:cNvPr id="10245" name="Picture 5" descr="profi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16786"/>
            <a:ext cx="4419600" cy="319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outp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416786"/>
            <a:ext cx="4421177" cy="321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5</a:t>
            </a:r>
            <a:r>
              <a:rPr lang="en-US" sz="3200" dirty="0" smtClean="0"/>
              <a:t>. </a:t>
            </a:r>
            <a:r>
              <a:rPr lang="en-US" sz="3200" dirty="0"/>
              <a:t>Structural and Complexity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19813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86106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Conclusion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685800"/>
            <a:ext cx="8534400" cy="577596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dirty="0" smtClean="0"/>
              <a:t>Some important caveats</a:t>
            </a:r>
          </a:p>
          <a:p>
            <a:pPr marL="655638" lvl="1" indent="-381000" eaLnBrk="1" hangingPunct="1">
              <a:defRPr/>
            </a:pPr>
            <a:r>
              <a:rPr lang="en-US" i="1" dirty="0" smtClean="0"/>
              <a:t>(Time)</a:t>
            </a:r>
            <a:r>
              <a:rPr lang="en-US" dirty="0" smtClean="0"/>
              <a:t> Papers do generally take longer</a:t>
            </a:r>
          </a:p>
          <a:p>
            <a:pPr marL="655638" lvl="1" indent="-381000" eaLnBrk="1" hangingPunct="1">
              <a:defRPr/>
            </a:pPr>
            <a:r>
              <a:rPr lang="en-US" i="1" dirty="0" smtClean="0"/>
              <a:t>(Length)</a:t>
            </a:r>
            <a:r>
              <a:rPr lang="en-US" dirty="0" smtClean="0"/>
              <a:t> Papers also get longer and harder to read</a:t>
            </a:r>
          </a:p>
          <a:p>
            <a:pPr marL="274638" lvl="1" indent="0" eaLnBrk="1" hangingPunct="1">
              <a:buNone/>
              <a:defRPr/>
            </a:pPr>
            <a:r>
              <a:rPr lang="en-US" dirty="0" smtClean="0"/>
              <a:t>	(but AER is finally removing page limit)</a:t>
            </a:r>
          </a:p>
          <a:p>
            <a:pPr marL="655638" lvl="1" indent="-381000" eaLnBrk="1" hangingPunct="1">
              <a:defRPr/>
            </a:pPr>
            <a:r>
              <a:rPr lang="en-US" i="1" dirty="0" smtClean="0"/>
              <a:t>(Identification)</a:t>
            </a:r>
            <a:r>
              <a:rPr lang="en-US" dirty="0" smtClean="0"/>
              <a:t> Risk that one loses track of identification</a:t>
            </a:r>
          </a:p>
          <a:p>
            <a:pPr marL="655638" lvl="1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r>
              <a:rPr lang="en-US" dirty="0" smtClean="0"/>
              <a:t>Summary: Behavioral </a:t>
            </a:r>
            <a:r>
              <a:rPr lang="en-US" dirty="0"/>
              <a:t>economics is normal science</a:t>
            </a:r>
          </a:p>
          <a:p>
            <a:pPr marL="381000" indent="-381000" eaLnBrk="1" hangingPunct="1">
              <a:defRPr/>
            </a:pPr>
            <a:r>
              <a:rPr lang="en-US" dirty="0"/>
              <a:t>As such, we should see a variety of approaches used in empirical work, including structural estimates</a:t>
            </a:r>
          </a:p>
          <a:p>
            <a:pPr marL="655638" lvl="1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endParaRPr lang="en-US" dirty="0" smtClean="0"/>
          </a:p>
          <a:p>
            <a:pPr marL="655638" lvl="1" indent="-381000" eaLnBrk="1" hangingPunct="1">
              <a:defRPr/>
            </a:pPr>
            <a:endParaRPr lang="en-US" dirty="0" smtClean="0"/>
          </a:p>
          <a:p>
            <a:pPr marL="381000" indent="-381000" eaLnBrk="1" hangingPunct="1">
              <a:defRPr/>
            </a:pPr>
            <a:endParaRPr lang="en-US" sz="2000" dirty="0"/>
          </a:p>
          <a:p>
            <a:pPr marL="381000" indent="-381000" eaLnBrk="1" hangingPunct="1">
              <a:defRPr/>
            </a:pPr>
            <a:endParaRPr lang="en-US" sz="2000" dirty="0" smtClean="0"/>
          </a:p>
          <a:p>
            <a:pPr marL="381000" indent="-381000" eaLnBrk="1" hangingPunct="1">
              <a:defRPr/>
            </a:pPr>
            <a:endParaRPr lang="en-US" sz="2000" dirty="0"/>
          </a:p>
          <a:p>
            <a:pPr marL="381000" indent="-381000" eaLnBrk="1" hangingPunct="1">
              <a:defRPr/>
            </a:pPr>
            <a:endParaRPr lang="en-US" sz="2000" dirty="0" smtClean="0"/>
          </a:p>
          <a:p>
            <a:pPr marL="381000" indent="-381000" eaLnBrk="1" hangingPunct="1">
              <a:defRPr/>
            </a:pPr>
            <a:endParaRPr lang="en-US" sz="2000" dirty="0"/>
          </a:p>
          <a:p>
            <a:pPr marL="381000" indent="-381000" eaLnBrk="1" hangingPunct="1">
              <a:defRPr/>
            </a:pPr>
            <a:endParaRPr lang="en-US" sz="2000" dirty="0" smtClean="0"/>
          </a:p>
          <a:p>
            <a:pPr marL="381000" indent="-381000" eaLnBrk="1" hangingPunct="1">
              <a:defRPr/>
            </a:pPr>
            <a:endParaRPr lang="en-US" sz="2000" dirty="0"/>
          </a:p>
          <a:p>
            <a:pPr marL="381000" indent="-381000" eaLnBrk="1" hangingPunct="1">
              <a:defRPr/>
            </a:pPr>
            <a:endParaRPr lang="en-US" sz="2000" dirty="0" smtClean="0"/>
          </a:p>
          <a:p>
            <a:pPr marL="381000" indent="-381000" eaLnBrk="1" hangingPunct="1">
              <a:defRPr/>
            </a:pPr>
            <a:endParaRPr lang="en-US" sz="2000" dirty="0"/>
          </a:p>
          <a:p>
            <a:pPr marL="381000" indent="-381000" eaLnBrk="1" hangingPunct="1">
              <a:defRPr/>
            </a:pPr>
            <a:endParaRPr lang="en-US" sz="2000" dirty="0" smtClean="0"/>
          </a:p>
          <a:p>
            <a:pPr marL="381000" indent="-381000" eaLnBrk="1" hangingPunct="1"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7869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1. Calibration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Importance of calibrating models is lesson ONE from behavioral economics</a:t>
            </a:r>
            <a:endParaRPr lang="en-US" sz="1200" dirty="0" smtClean="0"/>
          </a:p>
          <a:p>
            <a:pPr eaLnBrk="1" hangingPunct="1">
              <a:defRPr/>
            </a:pPr>
            <a:endParaRPr lang="en-US" sz="1200" dirty="0"/>
          </a:p>
          <a:p>
            <a:pPr eaLnBrk="1" hangingPunct="1">
              <a:defRPr/>
            </a:pPr>
            <a:r>
              <a:rPr lang="en-US" sz="2800" dirty="0" smtClean="0"/>
              <a:t>Example 1: </a:t>
            </a:r>
            <a:r>
              <a:rPr lang="en-US" sz="2800" dirty="0"/>
              <a:t>I</a:t>
            </a:r>
            <a:r>
              <a:rPr lang="en-US" sz="2800" dirty="0" smtClean="0"/>
              <a:t>nertia in retirement savings</a:t>
            </a:r>
          </a:p>
          <a:p>
            <a:pPr lvl="1" eaLnBrk="1" hangingPunct="1">
              <a:defRPr/>
            </a:pPr>
            <a:r>
              <a:rPr lang="en-US" dirty="0"/>
              <a:t>410k </a:t>
            </a:r>
            <a:r>
              <a:rPr lang="en-US" dirty="0" smtClean="0"/>
              <a:t>enrollment goes from 45% to 90% from opt-out to opt-in </a:t>
            </a:r>
            <a:r>
              <a:rPr lang="en-US" sz="1800" dirty="0" smtClean="0"/>
              <a:t>(</a:t>
            </a:r>
            <a:r>
              <a:rPr lang="en-US" sz="1800" dirty="0" err="1" smtClean="0"/>
              <a:t>Madrian-Shea</a:t>
            </a:r>
            <a:r>
              <a:rPr lang="en-US" sz="1800" dirty="0" smtClean="0"/>
              <a:t> 2001; Choi, </a:t>
            </a:r>
            <a:r>
              <a:rPr lang="en-US" sz="1800" dirty="0" err="1" smtClean="0"/>
              <a:t>Laibson</a:t>
            </a:r>
            <a:r>
              <a:rPr lang="en-US" sz="1800" dirty="0" smtClean="0"/>
              <a:t>, </a:t>
            </a:r>
            <a:r>
              <a:rPr lang="en-US" sz="1800" dirty="0" err="1" smtClean="0"/>
              <a:t>Madrian</a:t>
            </a:r>
            <a:r>
              <a:rPr lang="en-US" sz="1800" dirty="0" smtClean="0"/>
              <a:t>, </a:t>
            </a:r>
            <a:r>
              <a:rPr lang="en-US" sz="1800" dirty="0" err="1" smtClean="0"/>
              <a:t>Metrick</a:t>
            </a:r>
            <a:r>
              <a:rPr lang="en-US" sz="1800" dirty="0" smtClean="0"/>
              <a:t> 2002)</a:t>
            </a:r>
          </a:p>
          <a:p>
            <a:pPr lvl="1" eaLnBrk="1" hangingPunct="1">
              <a:defRPr/>
            </a:pPr>
            <a:r>
              <a:rPr lang="en-US" dirty="0" smtClean="0"/>
              <a:t>Standard model can explain </a:t>
            </a:r>
            <a:r>
              <a:rPr lang="en-US" i="1" dirty="0" smtClean="0"/>
              <a:t>qualitative </a:t>
            </a:r>
            <a:r>
              <a:rPr lang="en-US" dirty="0" smtClean="0"/>
              <a:t>pattern given switching costs </a:t>
            </a:r>
            <a:r>
              <a:rPr lang="en-US" i="1" dirty="0" smtClean="0"/>
              <a:t>k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But magnitudes? Costs would need to be ridiculous </a:t>
            </a:r>
            <a:r>
              <a:rPr lang="en-US" sz="2000" dirty="0" smtClean="0"/>
              <a:t>(</a:t>
            </a:r>
            <a:r>
              <a:rPr lang="en-US" sz="2000" dirty="0" err="1" smtClean="0"/>
              <a:t>O’Donoghue</a:t>
            </a:r>
            <a:r>
              <a:rPr lang="en-US" sz="2000" dirty="0" smtClean="0"/>
              <a:t> and Rabin, 1998)</a:t>
            </a:r>
          </a:p>
          <a:p>
            <a:pPr lvl="1" eaLnBrk="1" hangingPunct="1">
              <a:defRPr/>
            </a:pPr>
            <a:r>
              <a:rPr lang="en-US" dirty="0" smtClean="0"/>
              <a:t>Instead, procrastination plausible for naïve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/>
              <a:t>model even with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dirty="0" smtClean="0"/>
              <a:t> very close to 1 </a:t>
            </a:r>
            <a:r>
              <a:rPr lang="en-US" sz="2000" dirty="0" smtClean="0"/>
              <a:t>(</a:t>
            </a:r>
            <a:r>
              <a:rPr lang="en-US" sz="2000" dirty="0" err="1" smtClean="0"/>
              <a:t>O’Donoghue</a:t>
            </a:r>
            <a:r>
              <a:rPr lang="en-US" sz="2000" dirty="0" smtClean="0"/>
              <a:t> and Rabin, 1999; 2001)</a:t>
            </a:r>
            <a:endParaRPr lang="en-US" sz="700" dirty="0" smtClean="0"/>
          </a:p>
          <a:p>
            <a:pPr lvl="1"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dirty="0"/>
              <a:t>Example </a:t>
            </a:r>
            <a:r>
              <a:rPr lang="en-US" dirty="0" smtClean="0"/>
              <a:t>2: Rabin (EMA 2000) calibration theorem on risk</a:t>
            </a:r>
            <a:endParaRPr lang="en-US" dirty="0"/>
          </a:p>
          <a:p>
            <a:pPr marL="0" indent="0" eaLnBrk="1" hangingPunct="1">
              <a:buNone/>
              <a:defRPr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97103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1. Calibration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OK, Calibration is great. Why do we need estimation? </a:t>
            </a:r>
          </a:p>
          <a:p>
            <a:pPr marL="274638" lvl="1" indent="0" eaLnBrk="1" hangingPunct="1">
              <a:buNone/>
              <a:defRPr/>
            </a:pPr>
            <a:r>
              <a:rPr lang="en-US" dirty="0" smtClean="0"/>
              <a:t>(Estimation </a:t>
            </a:r>
            <a:r>
              <a:rPr lang="en-US" dirty="0"/>
              <a:t>≠ Calibration </a:t>
            </a:r>
            <a:r>
              <a:rPr lang="en-US" dirty="0" smtClean="0"/>
              <a:t>because pins down estimate, as opposed to range, and provides standard errors)</a:t>
            </a:r>
          </a:p>
          <a:p>
            <a:pPr marL="274638" lvl="1" indent="0" eaLnBrk="1" hangingPunct="1">
              <a:buNone/>
              <a:defRPr/>
            </a:pPr>
            <a:endParaRPr lang="en-US" dirty="0" smtClean="0"/>
          </a:p>
          <a:p>
            <a:pPr marL="342900" indent="-342900" eaLnBrk="1" hangingPunct="1">
              <a:defRPr/>
            </a:pPr>
            <a:r>
              <a:rPr lang="en-US" dirty="0" smtClean="0"/>
              <a:t>One reason: Hard to calibrate realistic (and complex) models</a:t>
            </a:r>
          </a:p>
          <a:p>
            <a:pPr marL="342900" indent="-342900" eaLnBrk="1" hangingPunct="1">
              <a:defRPr/>
            </a:pPr>
            <a:r>
              <a:rPr lang="en-US" dirty="0" smtClean="0"/>
              <a:t>Return to example 1: Inertia in retirement savings</a:t>
            </a:r>
          </a:p>
          <a:p>
            <a:pPr marL="617538" lvl="1" indent="-342900" eaLnBrk="1" hangingPunct="1">
              <a:defRPr/>
            </a:pPr>
            <a:r>
              <a:rPr lang="en-US" dirty="0" err="1" smtClean="0"/>
              <a:t>O’Donoghue</a:t>
            </a:r>
            <a:r>
              <a:rPr lang="en-US" dirty="0" smtClean="0"/>
              <a:t> and Rabin (1998-2001) calibrations based on deterministic switching cost </a:t>
            </a:r>
            <a:r>
              <a:rPr lang="en-US" i="1" dirty="0" smtClean="0"/>
              <a:t>k</a:t>
            </a:r>
          </a:p>
          <a:p>
            <a:pPr marL="617538" lvl="1" indent="-342900" eaLnBrk="1" hangingPunct="1">
              <a:defRPr/>
            </a:pPr>
            <a:r>
              <a:rPr lang="en-US" dirty="0" smtClean="0"/>
              <a:t>But more realistic that switching cost k varies day-to-day </a:t>
            </a:r>
            <a:r>
              <a:rPr lang="en-US" sz="2000" dirty="0" smtClean="0"/>
              <a:t>(e.g., DellaVigna and </a:t>
            </a:r>
            <a:r>
              <a:rPr lang="en-US" sz="2000" dirty="0" err="1" smtClean="0"/>
              <a:t>Malmendier</a:t>
            </a:r>
            <a:r>
              <a:rPr lang="en-US" sz="2000" dirty="0" smtClean="0"/>
              <a:t>, 2006; Carroll et al., 2009)</a:t>
            </a:r>
          </a:p>
          <a:p>
            <a:pPr marL="617538" lvl="1" indent="-342900" eaLnBrk="1" hangingPunct="1">
              <a:defRPr/>
            </a:pPr>
            <a:r>
              <a:rPr lang="en-US" sz="2000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Need to solve dynamic programming problem</a:t>
            </a:r>
            <a:endParaRPr lang="en-US" sz="2000" dirty="0" smtClean="0"/>
          </a:p>
          <a:p>
            <a:pPr marL="617538" lvl="1" indent="-342900" eaLnBrk="1" hangingPunct="1">
              <a:defRPr/>
            </a:pPr>
            <a:r>
              <a:rPr lang="en-US" dirty="0" smtClean="0"/>
              <a:t>Changes result on beta calibration for procrastination</a:t>
            </a:r>
          </a:p>
        </p:txBody>
      </p:sp>
    </p:spTree>
    <p:extLst>
      <p:ext uri="{BB962C8B-B14F-4D97-AF65-F5344CB8AC3E}">
        <p14:creationId xmlns:p14="http://schemas.microsoft.com/office/powerpoint/2010/main" val="107217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1. Calibration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3820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Great example of estimate of inertia: </a:t>
            </a:r>
            <a:r>
              <a:rPr lang="en-US" sz="2400" b="1" dirty="0" smtClean="0"/>
              <a:t>Handel (AER 2013)</a:t>
            </a:r>
          </a:p>
          <a:p>
            <a:pPr lvl="1" eaLnBrk="1" hangingPunct="1">
              <a:defRPr/>
            </a:pPr>
            <a:r>
              <a:rPr lang="en-US" dirty="0" smtClean="0"/>
              <a:t>Administrative data on health insurance choice within a company</a:t>
            </a:r>
          </a:p>
          <a:p>
            <a:pPr lvl="1" eaLnBrk="1" hangingPunct="1">
              <a:defRPr/>
            </a:pPr>
            <a:r>
              <a:rPr lang="en-US" dirty="0"/>
              <a:t>Analyze choice only among PPO plans, all by same insurer</a:t>
            </a:r>
          </a:p>
          <a:p>
            <a:pPr lvl="1" eaLnBrk="1" hangingPunct="1">
              <a:defRPr/>
            </a:pPr>
            <a:r>
              <a:rPr lang="en-US" dirty="0"/>
              <a:t>Only difference is </a:t>
            </a:r>
            <a:r>
              <a:rPr lang="en-US" dirty="0" err="1"/>
              <a:t>premia</a:t>
            </a:r>
            <a:r>
              <a:rPr lang="en-US" dirty="0"/>
              <a:t> and co-pay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Year </a:t>
            </a:r>
            <a:r>
              <a:rPr lang="en-US" i="1" dirty="0" smtClean="0"/>
              <a:t>t</a:t>
            </a:r>
            <a:r>
              <a:rPr lang="en-US" dirty="0" smtClean="0"/>
              <a:t>: firm introduces </a:t>
            </a:r>
            <a:r>
              <a:rPr lang="en-US" i="1" dirty="0" smtClean="0"/>
              <a:t>new plans </a:t>
            </a:r>
            <a:r>
              <a:rPr lang="en-US" dirty="0" smtClean="0"/>
              <a:t>and require </a:t>
            </a:r>
            <a:r>
              <a:rPr lang="en-US" i="1" dirty="0" smtClean="0"/>
              <a:t>active choice</a:t>
            </a:r>
          </a:p>
          <a:p>
            <a:pPr lvl="1" eaLnBrk="1" hangingPunct="1">
              <a:defRPr/>
            </a:pPr>
            <a:r>
              <a:rPr lang="en-US" dirty="0" smtClean="0"/>
              <a:t>Year </a:t>
            </a:r>
            <a:r>
              <a:rPr lang="en-US" i="1" dirty="0" smtClean="0"/>
              <a:t>t+1</a:t>
            </a:r>
            <a:r>
              <a:rPr lang="en-US" dirty="0" smtClean="0"/>
              <a:t>: some plans change, choice by default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Estimate individual risk characteristics using year </a:t>
            </a:r>
            <a:r>
              <a:rPr lang="en-US" i="1" dirty="0" smtClean="0"/>
              <a:t>t-1</a:t>
            </a:r>
            <a:r>
              <a:rPr lang="en-US" dirty="0" smtClean="0"/>
              <a:t> data </a:t>
            </a:r>
            <a:r>
              <a:rPr lang="en-US" dirty="0" smtClean="0">
                <a:sym typeface="Wingdings" panose="05000000000000000000" pitchFamily="2" charset="2"/>
              </a:rPr>
              <a:t> Can use to estimate (quite accurately) how much an employee loses (or gains) from a plan choice</a:t>
            </a: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258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1. Calibration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3820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Great example in data: for a group, PPO_250 is dominated in year t+1 (but not in year t)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3200" dirty="0" smtClean="0"/>
          </a:p>
          <a:p>
            <a:pPr eaLnBrk="1" hangingPunct="1">
              <a:defRPr/>
            </a:pPr>
            <a:endParaRPr lang="en-US" sz="3200" dirty="0"/>
          </a:p>
          <a:p>
            <a:pPr eaLnBrk="1" hangingPunct="1">
              <a:defRPr/>
            </a:pPr>
            <a:r>
              <a:rPr lang="en-US" dirty="0" smtClean="0"/>
              <a:t>Do employees still choose it at t+1? 80% do!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9" y="1752600"/>
            <a:ext cx="5296443" cy="33394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477280"/>
            <a:ext cx="8057887" cy="122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8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1. Calibration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3820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Structural estimation</a:t>
            </a:r>
          </a:p>
          <a:p>
            <a:pPr lvl="1" eaLnBrk="1" hangingPunct="1">
              <a:defRPr/>
            </a:pPr>
            <a:r>
              <a:rPr lang="en-US" dirty="0" smtClean="0"/>
              <a:t>Assumes individuals have value for insurance based on previous risk at </a:t>
            </a:r>
            <a:r>
              <a:rPr lang="en-US" i="1" dirty="0" smtClean="0"/>
              <a:t>t-1</a:t>
            </a:r>
          </a:p>
          <a:p>
            <a:pPr lvl="1" eaLnBrk="1" hangingPunct="1">
              <a:defRPr/>
            </a:pPr>
            <a:r>
              <a:rPr lang="en-US" dirty="0" smtClean="0"/>
              <a:t>Models the switching cost as cost </a:t>
            </a:r>
            <a:r>
              <a:rPr lang="en-US" i="1" dirty="0" smtClean="0"/>
              <a:t>k</a:t>
            </a:r>
            <a:r>
              <a:rPr lang="en-US" dirty="0" smtClean="0"/>
              <a:t> to pay when switch (no cost in year t when active choice)</a:t>
            </a:r>
          </a:p>
          <a:p>
            <a:pPr lvl="1" eaLnBrk="1" hangingPunct="1">
              <a:defRPr/>
            </a:pPr>
            <a:r>
              <a:rPr lang="en-US" dirty="0" smtClean="0"/>
              <a:t>Maximum likelihood estimation: $2,000!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Clearly unlikely to capture administrative costs</a:t>
            </a:r>
          </a:p>
          <a:p>
            <a:pPr lvl="1" eaLnBrk="1" hangingPunct="1">
              <a:defRPr/>
            </a:pPr>
            <a:r>
              <a:rPr lang="en-US" dirty="0" smtClean="0"/>
              <a:t>More likely captures procrastination or inattention</a:t>
            </a:r>
          </a:p>
          <a:p>
            <a:pPr lvl="1" eaLnBrk="1" hangingPunct="1">
              <a:defRPr/>
            </a:pPr>
            <a:r>
              <a:rPr lang="en-US" dirty="0" smtClean="0"/>
              <a:t>(Precise) estimate of $2,000 drives home the point also to non-behavioral economists</a:t>
            </a:r>
          </a:p>
          <a:p>
            <a:pPr lvl="1" eaLnBrk="1" hangingPunct="1">
              <a:defRPr/>
            </a:pPr>
            <a:r>
              <a:rPr lang="en-US" dirty="0" smtClean="0"/>
              <a:t>Needed structural estimation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6" y="3429000"/>
            <a:ext cx="8435414" cy="132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0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24535</TotalTime>
  <Words>2738</Words>
  <Application>Microsoft Office PowerPoint</Application>
  <PresentationFormat>On-screen Show (4:3)</PresentationFormat>
  <Paragraphs>768</Paragraphs>
  <Slides>45</Slides>
  <Notes>38</Notes>
  <HiddenSlides>3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  <vt:variant>
        <vt:lpstr>Custom Shows</vt:lpstr>
      </vt:variant>
      <vt:variant>
        <vt:i4>1</vt:i4>
      </vt:variant>
    </vt:vector>
  </HeadingPairs>
  <TitlesOfParts>
    <vt:vector size="48" baseType="lpstr">
      <vt:lpstr>Equity</vt:lpstr>
      <vt:lpstr>Chart</vt:lpstr>
      <vt:lpstr>Behavioral Summer Camp Structural Behavioral Economics</vt:lpstr>
      <vt:lpstr>Overview</vt:lpstr>
      <vt:lpstr>Overview</vt:lpstr>
      <vt:lpstr>Overview</vt:lpstr>
      <vt:lpstr>1. Calibration</vt:lpstr>
      <vt:lpstr>1. Calibration</vt:lpstr>
      <vt:lpstr>1. Calibration</vt:lpstr>
      <vt:lpstr>1. Calibration</vt:lpstr>
      <vt:lpstr>1. Calibration</vt:lpstr>
      <vt:lpstr>1. Calibration</vt:lpstr>
      <vt:lpstr>1. Calibration</vt:lpstr>
      <vt:lpstr>2. Stability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Stability</vt:lpstr>
      <vt:lpstr>2. Stability</vt:lpstr>
      <vt:lpstr>3. Model and Design</vt:lpstr>
      <vt:lpstr>3. Model and Design</vt:lpstr>
      <vt:lpstr>3. Model and Design</vt:lpstr>
      <vt:lpstr>3. Model and Design</vt:lpstr>
      <vt:lpstr>PowerPoint Presentation</vt:lpstr>
      <vt:lpstr>3. Model and Design</vt:lpstr>
      <vt:lpstr>3. Model and Design</vt:lpstr>
      <vt:lpstr>3. Model and Design</vt:lpstr>
      <vt:lpstr>3. Model and Design</vt:lpstr>
      <vt:lpstr>3. Model and Design</vt:lpstr>
      <vt:lpstr>PowerPoint Presentation</vt:lpstr>
      <vt:lpstr>4. Welfare and Policy</vt:lpstr>
      <vt:lpstr>4. Welfare and Policy: Charity</vt:lpstr>
      <vt:lpstr>4. Welfare and Policy: Health Insurance</vt:lpstr>
      <vt:lpstr>Structural Behavioral Economics - More</vt:lpstr>
      <vt:lpstr>5. Structural and Complexity</vt:lpstr>
      <vt:lpstr>5. Structural and Complexity</vt:lpstr>
      <vt:lpstr>5. Structural and Complexity</vt:lpstr>
      <vt:lpstr>5. Structural and Complexity</vt:lpstr>
      <vt:lpstr>5. Structural and Complexity</vt:lpstr>
      <vt:lpstr>PowerPoint Presentation</vt:lpstr>
      <vt:lpstr>PowerPoint Presentation</vt:lpstr>
      <vt:lpstr>5. Structural and Complexity</vt:lpstr>
      <vt:lpstr>5. Structural and Complexity</vt:lpstr>
      <vt:lpstr>Conclusion</vt:lpstr>
      <vt:lpstr>Custom Show 1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Search of Attention   Zhi Da†, Joey Engelberg‡, and Pengjie Gao*    †,* University of Notre Dame ‡ UNC</dc:title>
  <dc:creator>pgao</dc:creator>
  <cp:lastModifiedBy>Sall, Emily DePuy</cp:lastModifiedBy>
  <cp:revision>550</cp:revision>
  <cp:lastPrinted>2009-10-04T16:26:24Z</cp:lastPrinted>
  <dcterms:created xsi:type="dcterms:W3CDTF">2009-11-03T21:35:35Z</dcterms:created>
  <dcterms:modified xsi:type="dcterms:W3CDTF">2016-07-06T13:03:44Z</dcterms:modified>
</cp:coreProperties>
</file>