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6" r:id="rId1"/>
  </p:sldMasterIdLst>
  <p:notesMasterIdLst>
    <p:notesMasterId r:id="rId56"/>
  </p:notesMasterIdLst>
  <p:handoutMasterIdLst>
    <p:handoutMasterId r:id="rId57"/>
  </p:handoutMasterIdLst>
  <p:sldIdLst>
    <p:sldId id="352" r:id="rId2"/>
    <p:sldId id="396" r:id="rId3"/>
    <p:sldId id="552" r:id="rId4"/>
    <p:sldId id="553" r:id="rId5"/>
    <p:sldId id="554" r:id="rId6"/>
    <p:sldId id="537" r:id="rId7"/>
    <p:sldId id="555" r:id="rId8"/>
    <p:sldId id="556" r:id="rId9"/>
    <p:sldId id="557" r:id="rId10"/>
    <p:sldId id="558" r:id="rId11"/>
    <p:sldId id="559" r:id="rId12"/>
    <p:sldId id="560" r:id="rId13"/>
    <p:sldId id="561" r:id="rId14"/>
    <p:sldId id="562" r:id="rId15"/>
    <p:sldId id="563" r:id="rId16"/>
    <p:sldId id="564" r:id="rId17"/>
    <p:sldId id="602" r:id="rId18"/>
    <p:sldId id="565" r:id="rId19"/>
    <p:sldId id="566" r:id="rId20"/>
    <p:sldId id="567" r:id="rId21"/>
    <p:sldId id="568" r:id="rId22"/>
    <p:sldId id="570" r:id="rId23"/>
    <p:sldId id="569" r:id="rId24"/>
    <p:sldId id="572" r:id="rId25"/>
    <p:sldId id="571" r:id="rId26"/>
    <p:sldId id="573" r:id="rId27"/>
    <p:sldId id="574" r:id="rId28"/>
    <p:sldId id="575" r:id="rId29"/>
    <p:sldId id="576" r:id="rId30"/>
    <p:sldId id="577" r:id="rId31"/>
    <p:sldId id="578" r:id="rId32"/>
    <p:sldId id="579" r:id="rId33"/>
    <p:sldId id="580" r:id="rId34"/>
    <p:sldId id="582" r:id="rId35"/>
    <p:sldId id="581" r:id="rId36"/>
    <p:sldId id="583" r:id="rId37"/>
    <p:sldId id="584" r:id="rId38"/>
    <p:sldId id="585" r:id="rId39"/>
    <p:sldId id="586" r:id="rId40"/>
    <p:sldId id="589" r:id="rId41"/>
    <p:sldId id="590" r:id="rId42"/>
    <p:sldId id="591" r:id="rId43"/>
    <p:sldId id="592" r:id="rId44"/>
    <p:sldId id="593" r:id="rId45"/>
    <p:sldId id="594" r:id="rId46"/>
    <p:sldId id="595" r:id="rId47"/>
    <p:sldId id="587" r:id="rId48"/>
    <p:sldId id="596" r:id="rId49"/>
    <p:sldId id="597" r:id="rId50"/>
    <p:sldId id="598" r:id="rId51"/>
    <p:sldId id="588" r:id="rId52"/>
    <p:sldId id="599" r:id="rId53"/>
    <p:sldId id="600" r:id="rId54"/>
    <p:sldId id="601" r:id="rId55"/>
  </p:sldIdLst>
  <p:sldSz cx="9144000" cy="6858000" type="screen4x3"/>
  <p:notesSz cx="6881813" cy="9296400"/>
  <p:custShowLst>
    <p:custShow name="Custom Show 1" id="0">
      <p:sldLst/>
    </p:custShow>
  </p:custShowLst>
  <p:defaultTextStyle>
    <a:defPPr>
      <a:defRPr lang="en-US"/>
    </a:defPPr>
    <a:lvl1pPr algn="l" rtl="0" fontAlgn="base">
      <a:spcBef>
        <a:spcPct val="0"/>
      </a:spcBef>
      <a:spcAft>
        <a:spcPct val="0"/>
      </a:spcAft>
      <a:defRPr kern="1200">
        <a:solidFill>
          <a:schemeClr val="tx1"/>
        </a:solidFill>
        <a:latin typeface="Arial" charset="0"/>
        <a:ea typeface="ＭＳ Ｐゴシック" pitchFamily="-112"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12"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12"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12"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12" charset="-128"/>
        <a:cs typeface="Arial" charset="0"/>
      </a:defRPr>
    </a:lvl5pPr>
    <a:lvl6pPr marL="2286000" algn="l" defTabSz="914400" rtl="0" eaLnBrk="1" latinLnBrk="0" hangingPunct="1">
      <a:defRPr kern="1200">
        <a:solidFill>
          <a:schemeClr val="tx1"/>
        </a:solidFill>
        <a:latin typeface="Arial" charset="0"/>
        <a:ea typeface="ＭＳ Ｐゴシック" pitchFamily="-112" charset="-128"/>
        <a:cs typeface="Arial" charset="0"/>
      </a:defRPr>
    </a:lvl6pPr>
    <a:lvl7pPr marL="2743200" algn="l" defTabSz="914400" rtl="0" eaLnBrk="1" latinLnBrk="0" hangingPunct="1">
      <a:defRPr kern="1200">
        <a:solidFill>
          <a:schemeClr val="tx1"/>
        </a:solidFill>
        <a:latin typeface="Arial" charset="0"/>
        <a:ea typeface="ＭＳ Ｐゴシック" pitchFamily="-112" charset="-128"/>
        <a:cs typeface="Arial" charset="0"/>
      </a:defRPr>
    </a:lvl7pPr>
    <a:lvl8pPr marL="3200400" algn="l" defTabSz="914400" rtl="0" eaLnBrk="1" latinLnBrk="0" hangingPunct="1">
      <a:defRPr kern="1200">
        <a:solidFill>
          <a:schemeClr val="tx1"/>
        </a:solidFill>
        <a:latin typeface="Arial" charset="0"/>
        <a:ea typeface="ＭＳ Ｐゴシック" pitchFamily="-112" charset="-128"/>
        <a:cs typeface="Arial" charset="0"/>
      </a:defRPr>
    </a:lvl8pPr>
    <a:lvl9pPr marL="3657600" algn="l" defTabSz="914400" rtl="0" eaLnBrk="1" latinLnBrk="0" hangingPunct="1">
      <a:defRPr kern="1200">
        <a:solidFill>
          <a:schemeClr val="tx1"/>
        </a:solidFill>
        <a:latin typeface="Arial" charset="0"/>
        <a:ea typeface="ＭＳ Ｐゴシック" pitchFamily="-112"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85915" autoAdjust="0"/>
  </p:normalViewPr>
  <p:slideViewPr>
    <p:cSldViewPr>
      <p:cViewPr>
        <p:scale>
          <a:sx n="50" d="100"/>
          <a:sy n="50" d="100"/>
        </p:scale>
        <p:origin x="-1734" y="-5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77827" name="Rectangle 3"/>
          <p:cNvSpPr>
            <a:spLocks noGrp="1" noChangeArrowheads="1"/>
          </p:cNvSpPr>
          <p:nvPr>
            <p:ph type="dt" sz="quarter"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1EF51015-2D41-4661-8EE2-B9DBFD590656}" type="datetime1">
              <a:rPr lang="en-US"/>
              <a:pPr>
                <a:defRPr/>
              </a:pPr>
              <a:t>7/5/2016</a:t>
            </a:fld>
            <a:endParaRPr lang="en-US"/>
          </a:p>
        </p:txBody>
      </p:sp>
      <p:sp>
        <p:nvSpPr>
          <p:cNvPr id="77828" name="Rectangle 4"/>
          <p:cNvSpPr>
            <a:spLocks noGrp="1" noChangeArrowheads="1"/>
          </p:cNvSpPr>
          <p:nvPr>
            <p:ph type="ftr" sz="quarter" idx="2"/>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77829" name="Rectangle 5"/>
          <p:cNvSpPr>
            <a:spLocks noGrp="1" noChangeArrowheads="1"/>
          </p:cNvSpPr>
          <p:nvPr>
            <p:ph type="sldNum" sz="quarter" idx="3"/>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C67241FE-C3BE-47AC-8496-F82E8C7DF74E}" type="slidenum">
              <a:rPr lang="en-US"/>
              <a:pPr>
                <a:defRPr/>
              </a:pPr>
              <a:t>‹#›</a:t>
            </a:fld>
            <a:endParaRPr lang="en-US"/>
          </a:p>
        </p:txBody>
      </p:sp>
    </p:spTree>
    <p:extLst>
      <p:ext uri="{BB962C8B-B14F-4D97-AF65-F5344CB8AC3E}">
        <p14:creationId xmlns:p14="http://schemas.microsoft.com/office/powerpoint/2010/main" val="422829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ea typeface="ＭＳ Ｐゴシック" pitchFamily="-112" charset="-128"/>
                <a:cs typeface="+mn-cs"/>
              </a:defRPr>
            </a:lvl1pPr>
          </a:lstStyle>
          <a:p>
            <a:pPr>
              <a:defRPr/>
            </a:pPr>
            <a:fld id="{CE2BC683-207B-4D5B-9D4C-226BAABF0D0F}" type="datetime1">
              <a:rPr lang="en-US"/>
              <a:pPr>
                <a:defRPr/>
              </a:pPr>
              <a:t>7/5/2016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8975" y="4416425"/>
            <a:ext cx="5503863"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ea typeface="ＭＳ Ｐゴシック" pitchFamily="-112" charset="-128"/>
                <a:cs typeface="+mn-cs"/>
              </a:defRPr>
            </a:lvl1pPr>
          </a:lstStyle>
          <a:p>
            <a:pPr>
              <a:defRPr/>
            </a:pPr>
            <a:fld id="{035433C4-06D5-4A85-AB13-EAE555AF227A}" type="slidenum">
              <a:rPr lang="en-US"/>
              <a:pPr>
                <a:defRPr/>
              </a:pPr>
              <a:t>‹#›</a:t>
            </a:fld>
            <a:endParaRPr lang="en-US"/>
          </a:p>
        </p:txBody>
      </p:sp>
    </p:spTree>
    <p:extLst>
      <p:ext uri="{BB962C8B-B14F-4D97-AF65-F5344CB8AC3E}">
        <p14:creationId xmlns:p14="http://schemas.microsoft.com/office/powerpoint/2010/main" val="480798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9500A57C-BCAA-4947-A0CB-AF510664C3A0}" type="slidenum">
              <a:rPr lang="en-US" smtClean="0">
                <a:latin typeface="Calibri" pitchFamily="34" charset="0"/>
              </a:rPr>
              <a:pPr eaLnBrk="1" hangingPunct="1"/>
              <a:t>1</a:t>
            </a:fld>
            <a:endParaRPr lang="en-US" smtClean="0">
              <a:latin typeface="Calibri" pitchFamily="34" charset="0"/>
            </a:endParaRPr>
          </a:p>
        </p:txBody>
      </p:sp>
    </p:spTree>
    <p:extLst>
      <p:ext uri="{BB962C8B-B14F-4D97-AF65-F5344CB8AC3E}">
        <p14:creationId xmlns:p14="http://schemas.microsoft.com/office/powerpoint/2010/main" val="362802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10</a:t>
            </a:fld>
            <a:endParaRPr lang="en-US" sz="1200">
              <a:latin typeface="Calibri" pitchFamily="34" charset="0"/>
            </a:endParaRPr>
          </a:p>
        </p:txBody>
      </p:sp>
    </p:spTree>
    <p:extLst>
      <p:ext uri="{BB962C8B-B14F-4D97-AF65-F5344CB8AC3E}">
        <p14:creationId xmlns:p14="http://schemas.microsoft.com/office/powerpoint/2010/main" val="109501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11</a:t>
            </a:fld>
            <a:endParaRPr lang="en-US" sz="1200">
              <a:latin typeface="Calibri" pitchFamily="34" charset="0"/>
            </a:endParaRPr>
          </a:p>
        </p:txBody>
      </p:sp>
    </p:spTree>
    <p:extLst>
      <p:ext uri="{BB962C8B-B14F-4D97-AF65-F5344CB8AC3E}">
        <p14:creationId xmlns:p14="http://schemas.microsoft.com/office/powerpoint/2010/main" val="120142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12</a:t>
            </a:fld>
            <a:endParaRPr lang="en-US" sz="1200">
              <a:latin typeface="Calibri" pitchFamily="34" charset="0"/>
            </a:endParaRPr>
          </a:p>
        </p:txBody>
      </p:sp>
    </p:spTree>
    <p:extLst>
      <p:ext uri="{BB962C8B-B14F-4D97-AF65-F5344CB8AC3E}">
        <p14:creationId xmlns:p14="http://schemas.microsoft.com/office/powerpoint/2010/main" val="310302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13</a:t>
            </a:fld>
            <a:endParaRPr lang="en-US" sz="1200">
              <a:latin typeface="Calibri" pitchFamily="34" charset="0"/>
            </a:endParaRPr>
          </a:p>
        </p:txBody>
      </p:sp>
    </p:spTree>
    <p:extLst>
      <p:ext uri="{BB962C8B-B14F-4D97-AF65-F5344CB8AC3E}">
        <p14:creationId xmlns:p14="http://schemas.microsoft.com/office/powerpoint/2010/main" val="1054712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14</a:t>
            </a:fld>
            <a:endParaRPr lang="en-US" sz="1200">
              <a:latin typeface="Calibri" pitchFamily="34" charset="0"/>
            </a:endParaRPr>
          </a:p>
        </p:txBody>
      </p:sp>
    </p:spTree>
    <p:extLst>
      <p:ext uri="{BB962C8B-B14F-4D97-AF65-F5344CB8AC3E}">
        <p14:creationId xmlns:p14="http://schemas.microsoft.com/office/powerpoint/2010/main" val="203252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15</a:t>
            </a:fld>
            <a:endParaRPr lang="en-US" sz="1200">
              <a:latin typeface="Calibri" pitchFamily="34" charset="0"/>
            </a:endParaRPr>
          </a:p>
        </p:txBody>
      </p:sp>
    </p:spTree>
    <p:extLst>
      <p:ext uri="{BB962C8B-B14F-4D97-AF65-F5344CB8AC3E}">
        <p14:creationId xmlns:p14="http://schemas.microsoft.com/office/powerpoint/2010/main" val="861485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16</a:t>
            </a:fld>
            <a:endParaRPr lang="en-US" sz="1200">
              <a:latin typeface="Calibri" pitchFamily="34" charset="0"/>
            </a:endParaRPr>
          </a:p>
        </p:txBody>
      </p:sp>
    </p:spTree>
    <p:extLst>
      <p:ext uri="{BB962C8B-B14F-4D97-AF65-F5344CB8AC3E}">
        <p14:creationId xmlns:p14="http://schemas.microsoft.com/office/powerpoint/2010/main" val="3158338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17</a:t>
            </a:fld>
            <a:endParaRPr lang="en-US" sz="1200">
              <a:latin typeface="Calibri" pitchFamily="34" charset="0"/>
            </a:endParaRPr>
          </a:p>
        </p:txBody>
      </p:sp>
    </p:spTree>
    <p:extLst>
      <p:ext uri="{BB962C8B-B14F-4D97-AF65-F5344CB8AC3E}">
        <p14:creationId xmlns:p14="http://schemas.microsoft.com/office/powerpoint/2010/main" val="3485297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18</a:t>
            </a:fld>
            <a:endParaRPr lang="en-US" sz="1200">
              <a:latin typeface="Calibri" pitchFamily="34" charset="0"/>
            </a:endParaRPr>
          </a:p>
        </p:txBody>
      </p:sp>
    </p:spTree>
    <p:extLst>
      <p:ext uri="{BB962C8B-B14F-4D97-AF65-F5344CB8AC3E}">
        <p14:creationId xmlns:p14="http://schemas.microsoft.com/office/powerpoint/2010/main" val="1831148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19</a:t>
            </a:fld>
            <a:endParaRPr lang="en-US" sz="1200">
              <a:latin typeface="Calibri" pitchFamily="34" charset="0"/>
            </a:endParaRPr>
          </a:p>
        </p:txBody>
      </p:sp>
    </p:spTree>
    <p:extLst>
      <p:ext uri="{BB962C8B-B14F-4D97-AF65-F5344CB8AC3E}">
        <p14:creationId xmlns:p14="http://schemas.microsoft.com/office/powerpoint/2010/main" val="91598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2</a:t>
            </a:fld>
            <a:endParaRPr lang="en-US" smtClean="0">
              <a:latin typeface="Calibri" pitchFamily="34" charset="0"/>
            </a:endParaRPr>
          </a:p>
        </p:txBody>
      </p:sp>
    </p:spTree>
    <p:extLst>
      <p:ext uri="{BB962C8B-B14F-4D97-AF65-F5344CB8AC3E}">
        <p14:creationId xmlns:p14="http://schemas.microsoft.com/office/powerpoint/2010/main" val="3366322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20</a:t>
            </a:fld>
            <a:endParaRPr lang="en-US" sz="1200">
              <a:latin typeface="Calibri" pitchFamily="34" charset="0"/>
            </a:endParaRPr>
          </a:p>
        </p:txBody>
      </p:sp>
    </p:spTree>
    <p:extLst>
      <p:ext uri="{BB962C8B-B14F-4D97-AF65-F5344CB8AC3E}">
        <p14:creationId xmlns:p14="http://schemas.microsoft.com/office/powerpoint/2010/main" val="837308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21</a:t>
            </a:fld>
            <a:endParaRPr lang="en-US" sz="1200">
              <a:latin typeface="Calibri" pitchFamily="34" charset="0"/>
            </a:endParaRPr>
          </a:p>
        </p:txBody>
      </p:sp>
    </p:spTree>
    <p:extLst>
      <p:ext uri="{BB962C8B-B14F-4D97-AF65-F5344CB8AC3E}">
        <p14:creationId xmlns:p14="http://schemas.microsoft.com/office/powerpoint/2010/main" val="335260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22</a:t>
            </a:fld>
            <a:endParaRPr lang="en-US" sz="1200">
              <a:latin typeface="Calibri" pitchFamily="34" charset="0"/>
            </a:endParaRPr>
          </a:p>
        </p:txBody>
      </p:sp>
    </p:spTree>
    <p:extLst>
      <p:ext uri="{BB962C8B-B14F-4D97-AF65-F5344CB8AC3E}">
        <p14:creationId xmlns:p14="http://schemas.microsoft.com/office/powerpoint/2010/main" val="181357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23</a:t>
            </a:fld>
            <a:endParaRPr lang="en-US" sz="1200">
              <a:latin typeface="Calibri" pitchFamily="34" charset="0"/>
            </a:endParaRPr>
          </a:p>
        </p:txBody>
      </p:sp>
    </p:spTree>
    <p:extLst>
      <p:ext uri="{BB962C8B-B14F-4D97-AF65-F5344CB8AC3E}">
        <p14:creationId xmlns:p14="http://schemas.microsoft.com/office/powerpoint/2010/main" val="974309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24</a:t>
            </a:fld>
            <a:endParaRPr lang="en-US" sz="1200">
              <a:latin typeface="Calibri" pitchFamily="34" charset="0"/>
            </a:endParaRPr>
          </a:p>
        </p:txBody>
      </p:sp>
    </p:spTree>
    <p:extLst>
      <p:ext uri="{BB962C8B-B14F-4D97-AF65-F5344CB8AC3E}">
        <p14:creationId xmlns:p14="http://schemas.microsoft.com/office/powerpoint/2010/main" val="2564623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25</a:t>
            </a:fld>
            <a:endParaRPr lang="en-US" sz="1200">
              <a:latin typeface="Calibri" pitchFamily="34" charset="0"/>
            </a:endParaRPr>
          </a:p>
        </p:txBody>
      </p:sp>
    </p:spTree>
    <p:extLst>
      <p:ext uri="{BB962C8B-B14F-4D97-AF65-F5344CB8AC3E}">
        <p14:creationId xmlns:p14="http://schemas.microsoft.com/office/powerpoint/2010/main" val="1922477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26</a:t>
            </a:fld>
            <a:endParaRPr lang="en-US" sz="1200">
              <a:latin typeface="Calibri" pitchFamily="34" charset="0"/>
            </a:endParaRPr>
          </a:p>
        </p:txBody>
      </p:sp>
    </p:spTree>
    <p:extLst>
      <p:ext uri="{BB962C8B-B14F-4D97-AF65-F5344CB8AC3E}">
        <p14:creationId xmlns:p14="http://schemas.microsoft.com/office/powerpoint/2010/main" val="3942210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27</a:t>
            </a:fld>
            <a:endParaRPr lang="en-US" sz="1200">
              <a:latin typeface="Calibri" pitchFamily="34" charset="0"/>
            </a:endParaRPr>
          </a:p>
        </p:txBody>
      </p:sp>
    </p:spTree>
    <p:extLst>
      <p:ext uri="{BB962C8B-B14F-4D97-AF65-F5344CB8AC3E}">
        <p14:creationId xmlns:p14="http://schemas.microsoft.com/office/powerpoint/2010/main" val="3354337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28</a:t>
            </a:fld>
            <a:endParaRPr lang="en-US" sz="1200">
              <a:latin typeface="Calibri" pitchFamily="34" charset="0"/>
            </a:endParaRPr>
          </a:p>
        </p:txBody>
      </p:sp>
    </p:spTree>
    <p:extLst>
      <p:ext uri="{BB962C8B-B14F-4D97-AF65-F5344CB8AC3E}">
        <p14:creationId xmlns:p14="http://schemas.microsoft.com/office/powerpoint/2010/main" val="3973182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29</a:t>
            </a:fld>
            <a:endParaRPr lang="en-US" sz="1200">
              <a:latin typeface="Calibri" pitchFamily="34" charset="0"/>
            </a:endParaRPr>
          </a:p>
        </p:txBody>
      </p:sp>
    </p:spTree>
    <p:extLst>
      <p:ext uri="{BB962C8B-B14F-4D97-AF65-F5344CB8AC3E}">
        <p14:creationId xmlns:p14="http://schemas.microsoft.com/office/powerpoint/2010/main" val="301470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3</a:t>
            </a:fld>
            <a:endParaRPr lang="en-US" smtClean="0">
              <a:latin typeface="Calibri" pitchFamily="34" charset="0"/>
            </a:endParaRPr>
          </a:p>
        </p:txBody>
      </p:sp>
    </p:spTree>
    <p:extLst>
      <p:ext uri="{BB962C8B-B14F-4D97-AF65-F5344CB8AC3E}">
        <p14:creationId xmlns:p14="http://schemas.microsoft.com/office/powerpoint/2010/main" val="3631057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30</a:t>
            </a:fld>
            <a:endParaRPr lang="en-US" sz="1200">
              <a:latin typeface="Calibri" pitchFamily="34" charset="0"/>
            </a:endParaRPr>
          </a:p>
        </p:txBody>
      </p:sp>
    </p:spTree>
    <p:extLst>
      <p:ext uri="{BB962C8B-B14F-4D97-AF65-F5344CB8AC3E}">
        <p14:creationId xmlns:p14="http://schemas.microsoft.com/office/powerpoint/2010/main" val="2014079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31</a:t>
            </a:fld>
            <a:endParaRPr lang="en-US" sz="1200">
              <a:latin typeface="Calibri" pitchFamily="34" charset="0"/>
            </a:endParaRPr>
          </a:p>
        </p:txBody>
      </p:sp>
    </p:spTree>
    <p:extLst>
      <p:ext uri="{BB962C8B-B14F-4D97-AF65-F5344CB8AC3E}">
        <p14:creationId xmlns:p14="http://schemas.microsoft.com/office/powerpoint/2010/main" val="429828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32</a:t>
            </a:fld>
            <a:endParaRPr lang="en-US" sz="1200">
              <a:latin typeface="Calibri" pitchFamily="34" charset="0"/>
            </a:endParaRPr>
          </a:p>
        </p:txBody>
      </p:sp>
    </p:spTree>
    <p:extLst>
      <p:ext uri="{BB962C8B-B14F-4D97-AF65-F5344CB8AC3E}">
        <p14:creationId xmlns:p14="http://schemas.microsoft.com/office/powerpoint/2010/main" val="580722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33</a:t>
            </a:fld>
            <a:endParaRPr lang="en-US" sz="1200">
              <a:latin typeface="Calibri" pitchFamily="34" charset="0"/>
            </a:endParaRPr>
          </a:p>
        </p:txBody>
      </p:sp>
    </p:spTree>
    <p:extLst>
      <p:ext uri="{BB962C8B-B14F-4D97-AF65-F5344CB8AC3E}">
        <p14:creationId xmlns:p14="http://schemas.microsoft.com/office/powerpoint/2010/main" val="2914278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34</a:t>
            </a:fld>
            <a:endParaRPr lang="en-US" sz="1200">
              <a:latin typeface="Calibri" pitchFamily="34" charset="0"/>
            </a:endParaRPr>
          </a:p>
        </p:txBody>
      </p:sp>
    </p:spTree>
    <p:extLst>
      <p:ext uri="{BB962C8B-B14F-4D97-AF65-F5344CB8AC3E}">
        <p14:creationId xmlns:p14="http://schemas.microsoft.com/office/powerpoint/2010/main" val="4166852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35</a:t>
            </a:fld>
            <a:endParaRPr lang="en-US" sz="1200">
              <a:latin typeface="Calibri" pitchFamily="34" charset="0"/>
            </a:endParaRPr>
          </a:p>
        </p:txBody>
      </p:sp>
    </p:spTree>
    <p:extLst>
      <p:ext uri="{BB962C8B-B14F-4D97-AF65-F5344CB8AC3E}">
        <p14:creationId xmlns:p14="http://schemas.microsoft.com/office/powerpoint/2010/main" val="3447270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36</a:t>
            </a:fld>
            <a:endParaRPr lang="en-US" sz="1200">
              <a:latin typeface="Calibri" pitchFamily="34" charset="0"/>
            </a:endParaRPr>
          </a:p>
        </p:txBody>
      </p:sp>
    </p:spTree>
    <p:extLst>
      <p:ext uri="{BB962C8B-B14F-4D97-AF65-F5344CB8AC3E}">
        <p14:creationId xmlns:p14="http://schemas.microsoft.com/office/powerpoint/2010/main" val="1304910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37</a:t>
            </a:fld>
            <a:endParaRPr lang="en-US" sz="1200">
              <a:latin typeface="Calibri" pitchFamily="34" charset="0"/>
            </a:endParaRPr>
          </a:p>
        </p:txBody>
      </p:sp>
    </p:spTree>
    <p:extLst>
      <p:ext uri="{BB962C8B-B14F-4D97-AF65-F5344CB8AC3E}">
        <p14:creationId xmlns:p14="http://schemas.microsoft.com/office/powerpoint/2010/main" val="3580061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38</a:t>
            </a:fld>
            <a:endParaRPr lang="en-US" sz="1200">
              <a:latin typeface="Calibri" pitchFamily="34" charset="0"/>
            </a:endParaRPr>
          </a:p>
        </p:txBody>
      </p:sp>
    </p:spTree>
    <p:extLst>
      <p:ext uri="{BB962C8B-B14F-4D97-AF65-F5344CB8AC3E}">
        <p14:creationId xmlns:p14="http://schemas.microsoft.com/office/powerpoint/2010/main" val="348653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39</a:t>
            </a:fld>
            <a:endParaRPr lang="en-US" sz="1200">
              <a:latin typeface="Calibri" pitchFamily="34" charset="0"/>
            </a:endParaRPr>
          </a:p>
        </p:txBody>
      </p:sp>
    </p:spTree>
    <p:extLst>
      <p:ext uri="{BB962C8B-B14F-4D97-AF65-F5344CB8AC3E}">
        <p14:creationId xmlns:p14="http://schemas.microsoft.com/office/powerpoint/2010/main" val="210946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4</a:t>
            </a:fld>
            <a:endParaRPr lang="en-US" smtClean="0">
              <a:latin typeface="Calibri" pitchFamily="34" charset="0"/>
            </a:endParaRPr>
          </a:p>
        </p:txBody>
      </p:sp>
    </p:spTree>
    <p:extLst>
      <p:ext uri="{BB962C8B-B14F-4D97-AF65-F5344CB8AC3E}">
        <p14:creationId xmlns:p14="http://schemas.microsoft.com/office/powerpoint/2010/main" val="31473984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Dates of experiment?</a:t>
            </a:r>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40</a:t>
            </a:fld>
            <a:endParaRPr lang="en-US" sz="1200">
              <a:latin typeface="Calibri" pitchFamily="34" charset="0"/>
            </a:endParaRPr>
          </a:p>
        </p:txBody>
      </p:sp>
    </p:spTree>
    <p:extLst>
      <p:ext uri="{BB962C8B-B14F-4D97-AF65-F5344CB8AC3E}">
        <p14:creationId xmlns:p14="http://schemas.microsoft.com/office/powerpoint/2010/main" val="3856363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Dates of experiment?</a:t>
            </a:r>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41</a:t>
            </a:fld>
            <a:endParaRPr lang="en-US" sz="1200">
              <a:latin typeface="Calibri" pitchFamily="34" charset="0"/>
            </a:endParaRPr>
          </a:p>
        </p:txBody>
      </p:sp>
    </p:spTree>
    <p:extLst>
      <p:ext uri="{BB962C8B-B14F-4D97-AF65-F5344CB8AC3E}">
        <p14:creationId xmlns:p14="http://schemas.microsoft.com/office/powerpoint/2010/main" val="298646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42</a:t>
            </a:fld>
            <a:endParaRPr lang="en-US" sz="1200">
              <a:latin typeface="Calibri" pitchFamily="34" charset="0"/>
            </a:endParaRPr>
          </a:p>
        </p:txBody>
      </p:sp>
    </p:spTree>
    <p:extLst>
      <p:ext uri="{BB962C8B-B14F-4D97-AF65-F5344CB8AC3E}">
        <p14:creationId xmlns:p14="http://schemas.microsoft.com/office/powerpoint/2010/main" val="1540617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 Flag</a:t>
            </a:r>
            <a:r>
              <a:rPr lang="en-US" baseline="0" dirty="0" smtClean="0"/>
              <a:t> that always biased in reduced form</a:t>
            </a:r>
            <a:endParaRPr lang="en-US" dirty="0" smtClean="0"/>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43</a:t>
            </a:fld>
            <a:endParaRPr lang="en-US" sz="1200">
              <a:latin typeface="Calibri" pitchFamily="34" charset="0"/>
            </a:endParaRPr>
          </a:p>
        </p:txBody>
      </p:sp>
    </p:spTree>
    <p:extLst>
      <p:ext uri="{BB962C8B-B14F-4D97-AF65-F5344CB8AC3E}">
        <p14:creationId xmlns:p14="http://schemas.microsoft.com/office/powerpoint/2010/main" val="3454985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44</a:t>
            </a:fld>
            <a:endParaRPr lang="en-US" sz="1200">
              <a:latin typeface="Calibri" pitchFamily="34" charset="0"/>
            </a:endParaRPr>
          </a:p>
        </p:txBody>
      </p:sp>
    </p:spTree>
    <p:extLst>
      <p:ext uri="{BB962C8B-B14F-4D97-AF65-F5344CB8AC3E}">
        <p14:creationId xmlns:p14="http://schemas.microsoft.com/office/powerpoint/2010/main" val="2783158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5433C4-06D5-4A85-AB13-EAE555AF227A}" type="slidenum">
              <a:rPr lang="en-US" smtClean="0"/>
              <a:pPr>
                <a:defRPr/>
              </a:pPr>
              <a:t>45</a:t>
            </a:fld>
            <a:endParaRPr lang="en-US"/>
          </a:p>
        </p:txBody>
      </p:sp>
    </p:spTree>
    <p:extLst>
      <p:ext uri="{BB962C8B-B14F-4D97-AF65-F5344CB8AC3E}">
        <p14:creationId xmlns:p14="http://schemas.microsoft.com/office/powerpoint/2010/main" val="952311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46</a:t>
            </a:fld>
            <a:endParaRPr lang="en-US" sz="1200">
              <a:latin typeface="Calibri" pitchFamily="34" charset="0"/>
            </a:endParaRPr>
          </a:p>
        </p:txBody>
      </p:sp>
    </p:spTree>
    <p:extLst>
      <p:ext uri="{BB962C8B-B14F-4D97-AF65-F5344CB8AC3E}">
        <p14:creationId xmlns:p14="http://schemas.microsoft.com/office/powerpoint/2010/main" val="158613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47</a:t>
            </a:fld>
            <a:endParaRPr lang="en-US" sz="1200">
              <a:latin typeface="Calibri" pitchFamily="34" charset="0"/>
            </a:endParaRPr>
          </a:p>
        </p:txBody>
      </p:sp>
    </p:spTree>
    <p:extLst>
      <p:ext uri="{BB962C8B-B14F-4D97-AF65-F5344CB8AC3E}">
        <p14:creationId xmlns:p14="http://schemas.microsoft.com/office/powerpoint/2010/main" val="2213135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INSERT 8 period</a:t>
            </a:r>
            <a:r>
              <a:rPr lang="en-US" baseline="0" dirty="0" smtClean="0"/>
              <a:t> model here</a:t>
            </a:r>
          </a:p>
          <a:p>
            <a:pPr eaLnBrk="1" hangingPunct="1">
              <a:spcBef>
                <a:spcPct val="0"/>
              </a:spcBef>
            </a:pPr>
            <a:r>
              <a:rPr lang="en-US" baseline="0" smtClean="0">
                <a:sym typeface="Wingdings" panose="05000000000000000000" pitchFamily="2" charset="2"/>
              </a:rPr>
              <a:t> Uses </a:t>
            </a:r>
            <a:r>
              <a:rPr lang="en-US" baseline="0" dirty="0" smtClean="0">
                <a:sym typeface="Wingdings" panose="05000000000000000000" pitchFamily="2" charset="2"/>
              </a:rPr>
              <a:t>date from first 8 rounds</a:t>
            </a: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48</a:t>
            </a:fld>
            <a:endParaRPr lang="en-US" sz="1200">
              <a:latin typeface="Calibri" pitchFamily="34" charset="0"/>
            </a:endParaRPr>
          </a:p>
        </p:txBody>
      </p:sp>
    </p:spTree>
    <p:extLst>
      <p:ext uri="{BB962C8B-B14F-4D97-AF65-F5344CB8AC3E}">
        <p14:creationId xmlns:p14="http://schemas.microsoft.com/office/powerpoint/2010/main" val="2532210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51</a:t>
            </a:fld>
            <a:endParaRPr lang="en-US" sz="1200">
              <a:latin typeface="Calibri" pitchFamily="34" charset="0"/>
            </a:endParaRPr>
          </a:p>
        </p:txBody>
      </p:sp>
    </p:spTree>
    <p:extLst>
      <p:ext uri="{BB962C8B-B14F-4D97-AF65-F5344CB8AC3E}">
        <p14:creationId xmlns:p14="http://schemas.microsoft.com/office/powerpoint/2010/main" val="308513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6378885E-3327-420F-B136-E29ECB0393C6}" type="slidenum">
              <a:rPr lang="en-US" smtClean="0">
                <a:latin typeface="Calibri" pitchFamily="34" charset="0"/>
              </a:rPr>
              <a:pPr eaLnBrk="1" hangingPunct="1"/>
              <a:t>5</a:t>
            </a:fld>
            <a:endParaRPr lang="en-US" smtClean="0">
              <a:latin typeface="Calibri" pitchFamily="34" charset="0"/>
            </a:endParaRPr>
          </a:p>
        </p:txBody>
      </p:sp>
    </p:spTree>
    <p:extLst>
      <p:ext uri="{BB962C8B-B14F-4D97-AF65-F5344CB8AC3E}">
        <p14:creationId xmlns:p14="http://schemas.microsoft.com/office/powerpoint/2010/main" val="309926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52</a:t>
            </a:fld>
            <a:endParaRPr lang="en-US" sz="1200">
              <a:latin typeface="Calibri" pitchFamily="34" charset="0"/>
            </a:endParaRPr>
          </a:p>
        </p:txBody>
      </p:sp>
    </p:spTree>
    <p:extLst>
      <p:ext uri="{BB962C8B-B14F-4D97-AF65-F5344CB8AC3E}">
        <p14:creationId xmlns:p14="http://schemas.microsoft.com/office/powerpoint/2010/main" val="1340515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53</a:t>
            </a:fld>
            <a:endParaRPr lang="en-US" sz="1200">
              <a:latin typeface="Calibri" pitchFamily="34" charset="0"/>
            </a:endParaRPr>
          </a:p>
        </p:txBody>
      </p:sp>
    </p:spTree>
    <p:extLst>
      <p:ext uri="{BB962C8B-B14F-4D97-AF65-F5344CB8AC3E}">
        <p14:creationId xmlns:p14="http://schemas.microsoft.com/office/powerpoint/2010/main" val="956068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54</a:t>
            </a:fld>
            <a:endParaRPr lang="en-US" sz="1200">
              <a:latin typeface="Calibri" pitchFamily="34" charset="0"/>
            </a:endParaRPr>
          </a:p>
        </p:txBody>
      </p:sp>
    </p:spTree>
    <p:extLst>
      <p:ext uri="{BB962C8B-B14F-4D97-AF65-F5344CB8AC3E}">
        <p14:creationId xmlns:p14="http://schemas.microsoft.com/office/powerpoint/2010/main" val="378968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6</a:t>
            </a:fld>
            <a:endParaRPr lang="en-US" sz="1200">
              <a:latin typeface="Calibri" pitchFamily="34" charset="0"/>
            </a:endParaRPr>
          </a:p>
        </p:txBody>
      </p:sp>
    </p:spTree>
    <p:extLst>
      <p:ext uri="{BB962C8B-B14F-4D97-AF65-F5344CB8AC3E}">
        <p14:creationId xmlns:p14="http://schemas.microsoft.com/office/powerpoint/2010/main" val="3327432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7</a:t>
            </a:fld>
            <a:endParaRPr lang="en-US" sz="1200">
              <a:latin typeface="Calibri" pitchFamily="34" charset="0"/>
            </a:endParaRPr>
          </a:p>
        </p:txBody>
      </p:sp>
    </p:spTree>
    <p:extLst>
      <p:ext uri="{BB962C8B-B14F-4D97-AF65-F5344CB8AC3E}">
        <p14:creationId xmlns:p14="http://schemas.microsoft.com/office/powerpoint/2010/main" val="423679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8</a:t>
            </a:fld>
            <a:endParaRPr lang="en-US" sz="1200">
              <a:latin typeface="Calibri" pitchFamily="34" charset="0"/>
            </a:endParaRPr>
          </a:p>
        </p:txBody>
      </p:sp>
    </p:spTree>
    <p:extLst>
      <p:ext uri="{BB962C8B-B14F-4D97-AF65-F5344CB8AC3E}">
        <p14:creationId xmlns:p14="http://schemas.microsoft.com/office/powerpoint/2010/main" val="3020438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5C04F5C0-EF3C-46BB-A9E8-8895CAD51C16}" type="slidenum">
              <a:rPr lang="en-US" sz="1200">
                <a:latin typeface="Calibri" pitchFamily="34" charset="0"/>
              </a:rPr>
              <a:pPr algn="r" eaLnBrk="1" hangingPunct="1"/>
              <a:t>9</a:t>
            </a:fld>
            <a:endParaRPr lang="en-US" sz="1200">
              <a:latin typeface="Calibri" pitchFamily="34" charset="0"/>
            </a:endParaRPr>
          </a:p>
        </p:txBody>
      </p:sp>
    </p:spTree>
    <p:extLst>
      <p:ext uri="{BB962C8B-B14F-4D97-AF65-F5344CB8AC3E}">
        <p14:creationId xmlns:p14="http://schemas.microsoft.com/office/powerpoint/2010/main" val="426389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F008F7BF-D8AE-469A-82F3-BB78B74488A7}" type="datetime1">
              <a:rPr lang="en-US"/>
              <a:pPr>
                <a:defRPr/>
              </a:pPr>
              <a:t>7/5/2016</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pPr>
              <a:defRPr/>
            </a:pPr>
            <a:fld id="{7221B038-86A2-4717-ADEC-C37075758C40}" type="slidenum">
              <a:rPr lang="en-US"/>
              <a:pPr>
                <a:defRPr/>
              </a:pPr>
              <a:t>‹#›</a:t>
            </a:fld>
            <a:endParaRPr lang="en-US"/>
          </a:p>
        </p:txBody>
      </p:sp>
    </p:spTree>
    <p:extLst>
      <p:ext uri="{BB962C8B-B14F-4D97-AF65-F5344CB8AC3E}">
        <p14:creationId xmlns:p14="http://schemas.microsoft.com/office/powerpoint/2010/main" val="331414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E47940B-E934-4715-B38F-4B5A97F4822A}" type="datetime1">
              <a:rPr lang="en-US"/>
              <a:pPr>
                <a:defRPr/>
              </a:pPr>
              <a:t>7/5/2016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C317871-C4E3-4795-A3A2-8BF6A8A65455}" type="slidenum">
              <a:rPr lang="en-US"/>
              <a:pPr>
                <a:defRPr/>
              </a:pPr>
              <a:t>‹#›</a:t>
            </a:fld>
            <a:endParaRPr lang="en-US"/>
          </a:p>
        </p:txBody>
      </p:sp>
    </p:spTree>
    <p:extLst>
      <p:ext uri="{BB962C8B-B14F-4D97-AF65-F5344CB8AC3E}">
        <p14:creationId xmlns:p14="http://schemas.microsoft.com/office/powerpoint/2010/main" val="9602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3847F4A-7784-4243-909F-D209D7F38896}" type="datetime1">
              <a:rPr lang="en-US"/>
              <a:pPr>
                <a:defRPr/>
              </a:pPr>
              <a:t>7/5/2016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5EDB5D5-C730-4258-8FDC-B186BA04BBF0}" type="slidenum">
              <a:rPr lang="en-US"/>
              <a:pPr>
                <a:defRPr/>
              </a:pPr>
              <a:t>‹#›</a:t>
            </a:fld>
            <a:endParaRPr lang="en-US"/>
          </a:p>
        </p:txBody>
      </p:sp>
    </p:spTree>
    <p:extLst>
      <p:ext uri="{BB962C8B-B14F-4D97-AF65-F5344CB8AC3E}">
        <p14:creationId xmlns:p14="http://schemas.microsoft.com/office/powerpoint/2010/main" val="112424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9FD1B82-D421-42F1-86FA-33B6636B91FE}" type="datetime1">
              <a:rPr lang="en-US"/>
              <a:pPr>
                <a:defRPr/>
              </a:pPr>
              <a:t>7/5/2016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EA56BE4-C732-4348-A74F-B9CC50B2E260}" type="slidenum">
              <a:rPr lang="en-US"/>
              <a:pPr>
                <a:defRPr/>
              </a:pPr>
              <a:t>‹#›</a:t>
            </a:fld>
            <a:endParaRPr lang="en-US"/>
          </a:p>
        </p:txBody>
      </p:sp>
    </p:spTree>
    <p:extLst>
      <p:ext uri="{BB962C8B-B14F-4D97-AF65-F5344CB8AC3E}">
        <p14:creationId xmlns:p14="http://schemas.microsoft.com/office/powerpoint/2010/main" val="62018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A1F0BA26-821B-442C-8EBE-A84E7A27B374}" type="datetime1">
              <a:rPr lang="en-US"/>
              <a:pPr>
                <a:defRPr/>
              </a:pPr>
              <a:t>7/5/2016</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3FD7319-FA69-4FD0-B272-BA76EC3EC13B}" type="slidenum">
              <a:rPr lang="en-US"/>
              <a:pPr>
                <a:defRPr/>
              </a:pPr>
              <a:t>‹#›</a:t>
            </a:fld>
            <a:endParaRPr lang="en-US"/>
          </a:p>
        </p:txBody>
      </p:sp>
    </p:spTree>
    <p:extLst>
      <p:ext uri="{BB962C8B-B14F-4D97-AF65-F5344CB8AC3E}">
        <p14:creationId xmlns:p14="http://schemas.microsoft.com/office/powerpoint/2010/main" val="90086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946F0BF-8B11-4B58-870B-203780C58EF2}" type="datetime1">
              <a:rPr lang="en-US"/>
              <a:pPr>
                <a:defRPr/>
              </a:pPr>
              <a:t>7/5/2016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950F1A4-C287-4AF5-AB89-37A1668EACBB}" type="slidenum">
              <a:rPr lang="en-US"/>
              <a:pPr>
                <a:defRPr/>
              </a:pPr>
              <a:t>‹#›</a:t>
            </a:fld>
            <a:endParaRPr lang="en-US"/>
          </a:p>
        </p:txBody>
      </p:sp>
    </p:spTree>
    <p:extLst>
      <p:ext uri="{BB962C8B-B14F-4D97-AF65-F5344CB8AC3E}">
        <p14:creationId xmlns:p14="http://schemas.microsoft.com/office/powerpoint/2010/main" val="285759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D0D86EF-B65E-46D5-8214-E14944853FD3}" type="datetime1">
              <a:rPr lang="en-US"/>
              <a:pPr>
                <a:defRPr/>
              </a:pPr>
              <a:t>7/5/2016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E882194-8394-4006-AB80-20DF40C7D664}" type="slidenum">
              <a:rPr lang="en-US"/>
              <a:pPr>
                <a:defRPr/>
              </a:pPr>
              <a:t>‹#›</a:t>
            </a:fld>
            <a:endParaRPr lang="en-US"/>
          </a:p>
        </p:txBody>
      </p:sp>
    </p:spTree>
    <p:extLst>
      <p:ext uri="{BB962C8B-B14F-4D97-AF65-F5344CB8AC3E}">
        <p14:creationId xmlns:p14="http://schemas.microsoft.com/office/powerpoint/2010/main" val="208208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DB68A2B-6E54-401B-BE59-A769E0A719CC}" type="datetime1">
              <a:rPr lang="en-US"/>
              <a:pPr>
                <a:defRPr/>
              </a:pPr>
              <a:t>7/5/2016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306DD16-B5D8-4008-AE15-CE7111C3C326}" type="slidenum">
              <a:rPr lang="en-US"/>
              <a:pPr>
                <a:defRPr/>
              </a:pPr>
              <a:t>‹#›</a:t>
            </a:fld>
            <a:endParaRPr lang="en-US"/>
          </a:p>
        </p:txBody>
      </p:sp>
    </p:spTree>
    <p:extLst>
      <p:ext uri="{BB962C8B-B14F-4D97-AF65-F5344CB8AC3E}">
        <p14:creationId xmlns:p14="http://schemas.microsoft.com/office/powerpoint/2010/main" val="143795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CAF5A45-051C-48EB-98FC-0E1DC670EFD1}" type="datetime1">
              <a:rPr lang="en-US"/>
              <a:pPr>
                <a:defRPr/>
              </a:pPr>
              <a:t>7/5/2016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79495AF-DB9D-4229-961B-5BE535742C8F}" type="slidenum">
              <a:rPr lang="en-US"/>
              <a:pPr>
                <a:defRPr/>
              </a:pPr>
              <a:t>‹#›</a:t>
            </a:fld>
            <a:endParaRPr lang="en-US"/>
          </a:p>
        </p:txBody>
      </p:sp>
    </p:spTree>
    <p:extLst>
      <p:ext uri="{BB962C8B-B14F-4D97-AF65-F5344CB8AC3E}">
        <p14:creationId xmlns:p14="http://schemas.microsoft.com/office/powerpoint/2010/main" val="53691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483DDB6-3DD5-40E8-8379-E2FCCFC1843F}" type="datetime1">
              <a:rPr lang="en-US"/>
              <a:pPr>
                <a:defRPr/>
              </a:pPr>
              <a:t>7/5/2016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ADB3850-92FB-428E-9E55-C4CB781FBE4E}" type="slidenum">
              <a:rPr lang="en-US"/>
              <a:pPr>
                <a:defRPr/>
              </a:pPr>
              <a:t>‹#›</a:t>
            </a:fld>
            <a:endParaRPr lang="en-US"/>
          </a:p>
        </p:txBody>
      </p:sp>
    </p:spTree>
    <p:extLst>
      <p:ext uri="{BB962C8B-B14F-4D97-AF65-F5344CB8AC3E}">
        <p14:creationId xmlns:p14="http://schemas.microsoft.com/office/powerpoint/2010/main" val="343442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57A1336-2104-44A2-9A60-16DE7A6F9B80}" type="datetime1">
              <a:rPr lang="en-US"/>
              <a:pPr>
                <a:defRPr/>
              </a:pPr>
              <a:t>7/5/2016</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2E0B20F-6E12-4230-A158-0FC406CC4791}" type="slidenum">
              <a:rPr lang="en-US"/>
              <a:pPr>
                <a:defRPr/>
              </a:pPr>
              <a:t>‹#›</a:t>
            </a:fld>
            <a:endParaRPr lang="en-US"/>
          </a:p>
        </p:txBody>
      </p:sp>
    </p:spTree>
    <p:extLst>
      <p:ext uri="{BB962C8B-B14F-4D97-AF65-F5344CB8AC3E}">
        <p14:creationId xmlns:p14="http://schemas.microsoft.com/office/powerpoint/2010/main" val="418309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Constantia" pitchFamily="18" charset="0"/>
                <a:ea typeface="ＭＳ Ｐゴシック" pitchFamily="-112" charset="-128"/>
                <a:cs typeface="+mn-cs"/>
              </a:defRPr>
            </a:lvl1pPr>
          </a:lstStyle>
          <a:p>
            <a:pPr>
              <a:defRPr/>
            </a:pPr>
            <a:fld id="{5097C53F-4D42-43F7-889A-AC9DD79903CD}" type="datetime1">
              <a:rPr lang="en-US"/>
              <a:pPr>
                <a:defRPr/>
              </a:pPr>
              <a:t>7/5/2016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Constantia" pitchFamily="18" charset="0"/>
                <a:ea typeface="ＭＳ Ｐゴシック" pitchFamily="-112" charset="-128"/>
                <a:cs typeface="+mn-cs"/>
              </a:defRPr>
            </a:lvl1pPr>
          </a:lstStyle>
          <a:p>
            <a:pPr>
              <a:defRPr/>
            </a:pPr>
            <a:fld id="{AE85CDF8-F9A2-4724-BB41-68B17009B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3" r:id="rId1"/>
    <p:sldLayoutId id="2147484976" r:id="rId2"/>
    <p:sldLayoutId id="2147484984" r:id="rId3"/>
    <p:sldLayoutId id="2147484977" r:id="rId4"/>
    <p:sldLayoutId id="2147484978" r:id="rId5"/>
    <p:sldLayoutId id="2147484979" r:id="rId6"/>
    <p:sldLayoutId id="2147484980" r:id="rId7"/>
    <p:sldLayoutId id="2147484985" r:id="rId8"/>
    <p:sldLayoutId id="2147484986" r:id="rId9"/>
    <p:sldLayoutId id="2147484981" r:id="rId10"/>
    <p:sldLayoutId id="2147484982" r:id="rId11"/>
  </p:sldLayoutIdLst>
  <p:txStyles>
    <p:titleStyle>
      <a:lvl1pPr algn="l" rtl="0" eaLnBrk="0" fontAlgn="base" hangingPunct="0">
        <a:spcBef>
          <a:spcPct val="0"/>
        </a:spcBef>
        <a:spcAft>
          <a:spcPct val="0"/>
        </a:spcAft>
        <a:defRPr sz="4000" kern="1200">
          <a:solidFill>
            <a:schemeClr val="tx2"/>
          </a:solidFill>
          <a:latin typeface="+mj-lt"/>
          <a:ea typeface="ＭＳ Ｐゴシック" pitchFamily="-112"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4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457200" y="1506538"/>
            <a:ext cx="8229600" cy="1470025"/>
          </a:xfrm>
        </p:spPr>
        <p:txBody>
          <a:bodyPr/>
          <a:lstStyle/>
          <a:p>
            <a:r>
              <a:rPr sz="2800" b="1" dirty="0" smtClean="0"/>
              <a:t>Behavioral Summer Camp</a:t>
            </a:r>
            <a:br>
              <a:rPr sz="2800" b="1" dirty="0" smtClean="0"/>
            </a:br>
            <a:r>
              <a:rPr lang="en-US" sz="2800" b="1" dirty="0" smtClean="0"/>
              <a:t>Behavioral Labor Economics</a:t>
            </a:r>
            <a:endParaRPr sz="2800" dirty="0" smtClean="0"/>
          </a:p>
        </p:txBody>
      </p:sp>
      <p:sp>
        <p:nvSpPr>
          <p:cNvPr id="6147" name="Subtitle 3"/>
          <p:cNvSpPr>
            <a:spLocks noGrp="1"/>
          </p:cNvSpPr>
          <p:nvPr>
            <p:ph type="subTitle" idx="1"/>
          </p:nvPr>
        </p:nvSpPr>
        <p:spPr>
          <a:xfrm>
            <a:off x="990600" y="3200400"/>
            <a:ext cx="7315200" cy="2057400"/>
          </a:xfrm>
        </p:spPr>
        <p:txBody>
          <a:bodyPr/>
          <a:lstStyle/>
          <a:p>
            <a:endParaRPr lang="en-US" sz="2400" dirty="0" smtClean="0"/>
          </a:p>
          <a:p>
            <a:r>
              <a:rPr lang="en-US" sz="2400" dirty="0" smtClean="0"/>
              <a:t>Stefano </a:t>
            </a:r>
            <a:r>
              <a:rPr lang="en-US" sz="2400" dirty="0" err="1" smtClean="0"/>
              <a:t>DellaVigna</a:t>
            </a:r>
            <a:r>
              <a:rPr lang="en-US" sz="2400" dirty="0" smtClean="0"/>
              <a:t>, UC Berkeley and NBER </a:t>
            </a:r>
          </a:p>
          <a:p>
            <a:endParaRPr lang="en-US" sz="2400" dirty="0" smtClean="0"/>
          </a:p>
          <a:p>
            <a:r>
              <a:rPr lang="en-US" sz="2400" dirty="0" smtClean="0"/>
              <a:t>July </a:t>
            </a:r>
            <a:r>
              <a:rPr lang="en-US" sz="2400" dirty="0"/>
              <a:t>5</a:t>
            </a:r>
            <a:r>
              <a:rPr lang="en-US" sz="2400" dirty="0" smtClean="0"/>
              <a:t>,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reference dependence</a:t>
            </a:r>
          </a:p>
        </p:txBody>
      </p:sp>
      <p:sp>
        <p:nvSpPr>
          <p:cNvPr id="6" name="Content Placeholder 2"/>
          <p:cNvSpPr txBox="1">
            <a:spLocks/>
          </p:cNvSpPr>
          <p:nvPr/>
        </p:nvSpPr>
        <p:spPr>
          <a:xfrm>
            <a:off x="457200" y="5410200"/>
            <a:ext cx="8229600" cy="56388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sz="2400" dirty="0" smtClean="0"/>
          </a:p>
        </p:txBody>
      </p:sp>
      <p:pic>
        <p:nvPicPr>
          <p:cNvPr id="2" name="Picture 1"/>
          <p:cNvPicPr>
            <a:picLocks noChangeAspect="1"/>
          </p:cNvPicPr>
          <p:nvPr/>
        </p:nvPicPr>
        <p:blipFill>
          <a:blip r:embed="rId3"/>
          <a:stretch>
            <a:fillRect/>
          </a:stretch>
        </p:blipFill>
        <p:spPr>
          <a:xfrm>
            <a:off x="533400" y="1066800"/>
            <a:ext cx="8435614" cy="5105400"/>
          </a:xfrm>
          <a:prstGeom prst="rect">
            <a:avLst/>
          </a:prstGeom>
        </p:spPr>
      </p:pic>
    </p:spTree>
    <p:extLst>
      <p:ext uri="{BB962C8B-B14F-4D97-AF65-F5344CB8AC3E}">
        <p14:creationId xmlns:p14="http://schemas.microsoft.com/office/powerpoint/2010/main" val="41311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reference dependence</a:t>
            </a:r>
          </a:p>
        </p:txBody>
      </p:sp>
      <p:sp>
        <p:nvSpPr>
          <p:cNvPr id="6" name="Content Placeholder 2"/>
          <p:cNvSpPr txBox="1">
            <a:spLocks/>
          </p:cNvSpPr>
          <p:nvPr/>
        </p:nvSpPr>
        <p:spPr>
          <a:xfrm>
            <a:off x="457200" y="5410200"/>
            <a:ext cx="8229600" cy="56388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sz="2400" dirty="0" smtClean="0"/>
          </a:p>
        </p:txBody>
      </p:sp>
      <p:pic>
        <p:nvPicPr>
          <p:cNvPr id="3" name="Picture 2"/>
          <p:cNvPicPr>
            <a:picLocks noChangeAspect="1"/>
          </p:cNvPicPr>
          <p:nvPr/>
        </p:nvPicPr>
        <p:blipFill>
          <a:blip r:embed="rId3"/>
          <a:stretch>
            <a:fillRect/>
          </a:stretch>
        </p:blipFill>
        <p:spPr>
          <a:xfrm>
            <a:off x="609600" y="1524000"/>
            <a:ext cx="7932763" cy="3505200"/>
          </a:xfrm>
          <a:prstGeom prst="rect">
            <a:avLst/>
          </a:prstGeom>
        </p:spPr>
      </p:pic>
    </p:spTree>
    <p:extLst>
      <p:ext uri="{BB962C8B-B14F-4D97-AF65-F5344CB8AC3E}">
        <p14:creationId xmlns:p14="http://schemas.microsoft.com/office/powerpoint/2010/main" val="23231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reference dependence</a:t>
            </a:r>
          </a:p>
        </p:txBody>
      </p:sp>
      <p:sp>
        <p:nvSpPr>
          <p:cNvPr id="6" name="Content Placeholder 2"/>
          <p:cNvSpPr txBox="1">
            <a:spLocks/>
          </p:cNvSpPr>
          <p:nvPr/>
        </p:nvSpPr>
        <p:spPr>
          <a:xfrm>
            <a:off x="457200" y="5410200"/>
            <a:ext cx="8229600" cy="56388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sz="2400" dirty="0" smtClean="0"/>
          </a:p>
        </p:txBody>
      </p:sp>
      <p:pic>
        <p:nvPicPr>
          <p:cNvPr id="4" name="Picture 3"/>
          <p:cNvPicPr>
            <a:picLocks noChangeAspect="1"/>
          </p:cNvPicPr>
          <p:nvPr/>
        </p:nvPicPr>
        <p:blipFill>
          <a:blip r:embed="rId3"/>
          <a:stretch>
            <a:fillRect/>
          </a:stretch>
        </p:blipFill>
        <p:spPr>
          <a:xfrm>
            <a:off x="2014590" y="762000"/>
            <a:ext cx="4995810" cy="2971392"/>
          </a:xfrm>
          <a:prstGeom prst="rect">
            <a:avLst/>
          </a:prstGeom>
        </p:spPr>
      </p:pic>
      <p:pic>
        <p:nvPicPr>
          <p:cNvPr id="5" name="Picture 4"/>
          <p:cNvPicPr>
            <a:picLocks noChangeAspect="1"/>
          </p:cNvPicPr>
          <p:nvPr/>
        </p:nvPicPr>
        <p:blipFill>
          <a:blip r:embed="rId4"/>
          <a:stretch>
            <a:fillRect/>
          </a:stretch>
        </p:blipFill>
        <p:spPr>
          <a:xfrm>
            <a:off x="1600200" y="3809592"/>
            <a:ext cx="6291068" cy="2929801"/>
          </a:xfrm>
          <a:prstGeom prst="rect">
            <a:avLst/>
          </a:prstGeom>
        </p:spPr>
      </p:pic>
    </p:spTree>
    <p:extLst>
      <p:ext uri="{BB962C8B-B14F-4D97-AF65-F5344CB8AC3E}">
        <p14:creationId xmlns:p14="http://schemas.microsoft.com/office/powerpoint/2010/main" val="253887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reference dependence</a:t>
            </a:r>
          </a:p>
        </p:txBody>
      </p:sp>
      <p:sp>
        <p:nvSpPr>
          <p:cNvPr id="6" name="Content Placeholder 2"/>
          <p:cNvSpPr txBox="1">
            <a:spLocks/>
          </p:cNvSpPr>
          <p:nvPr/>
        </p:nvSpPr>
        <p:spPr>
          <a:xfrm>
            <a:off x="457200" y="5410200"/>
            <a:ext cx="8229600" cy="56388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sz="2400" dirty="0" smtClean="0"/>
          </a:p>
        </p:txBody>
      </p:sp>
      <p:pic>
        <p:nvPicPr>
          <p:cNvPr id="2" name="Picture 1"/>
          <p:cNvPicPr>
            <a:picLocks noChangeAspect="1"/>
          </p:cNvPicPr>
          <p:nvPr/>
        </p:nvPicPr>
        <p:blipFill>
          <a:blip r:embed="rId3"/>
          <a:stretch>
            <a:fillRect/>
          </a:stretch>
        </p:blipFill>
        <p:spPr>
          <a:xfrm>
            <a:off x="1676401" y="685800"/>
            <a:ext cx="6019799" cy="3209987"/>
          </a:xfrm>
          <a:prstGeom prst="rect">
            <a:avLst/>
          </a:prstGeom>
        </p:spPr>
      </p:pic>
      <p:pic>
        <p:nvPicPr>
          <p:cNvPr id="3" name="Picture 2"/>
          <p:cNvPicPr>
            <a:picLocks noChangeAspect="1"/>
          </p:cNvPicPr>
          <p:nvPr/>
        </p:nvPicPr>
        <p:blipFill>
          <a:blip r:embed="rId4"/>
          <a:stretch>
            <a:fillRect/>
          </a:stretch>
        </p:blipFill>
        <p:spPr>
          <a:xfrm>
            <a:off x="1828800" y="3886199"/>
            <a:ext cx="6302053" cy="2895601"/>
          </a:xfrm>
          <a:prstGeom prst="rect">
            <a:avLst/>
          </a:prstGeom>
        </p:spPr>
      </p:pic>
    </p:spTree>
    <p:extLst>
      <p:ext uri="{BB962C8B-B14F-4D97-AF65-F5344CB8AC3E}">
        <p14:creationId xmlns:p14="http://schemas.microsoft.com/office/powerpoint/2010/main" val="358481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reference dependence</a:t>
            </a:r>
          </a:p>
        </p:txBody>
      </p:sp>
      <p:pic>
        <p:nvPicPr>
          <p:cNvPr id="5" name="Picture 4"/>
          <p:cNvPicPr>
            <a:picLocks noChangeAspect="1"/>
          </p:cNvPicPr>
          <p:nvPr/>
        </p:nvPicPr>
        <p:blipFill>
          <a:blip r:embed="rId3"/>
          <a:stretch>
            <a:fillRect/>
          </a:stretch>
        </p:blipFill>
        <p:spPr>
          <a:xfrm>
            <a:off x="4648200" y="4262640"/>
            <a:ext cx="4199310" cy="2442960"/>
          </a:xfrm>
          <a:prstGeom prst="rect">
            <a:avLst/>
          </a:prstGeom>
        </p:spPr>
      </p:pic>
      <p:sp>
        <p:nvSpPr>
          <p:cNvPr id="6" name="Content Placeholder 2"/>
          <p:cNvSpPr txBox="1">
            <a:spLocks/>
          </p:cNvSpPr>
          <p:nvPr/>
        </p:nvSpPr>
        <p:spPr>
          <a:xfrm>
            <a:off x="4800600" y="1752600"/>
            <a:ext cx="4267200" cy="22860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eaLnBrk="1" hangingPunct="1">
              <a:defRPr/>
            </a:pPr>
            <a:endParaRPr lang="en-US" sz="2400" dirty="0" smtClean="0"/>
          </a:p>
        </p:txBody>
      </p:sp>
      <p:sp>
        <p:nvSpPr>
          <p:cNvPr id="8" name="Content Placeholder 2"/>
          <p:cNvSpPr txBox="1">
            <a:spLocks/>
          </p:cNvSpPr>
          <p:nvPr/>
        </p:nvSpPr>
        <p:spPr>
          <a:xfrm>
            <a:off x="4995255" y="914400"/>
            <a:ext cx="4072545" cy="30480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sz="2000" dirty="0" smtClean="0"/>
              <a:t>UI reform in Hungary remarkably similar to envisioned benefit change</a:t>
            </a:r>
          </a:p>
          <a:p>
            <a:pPr marL="381000" indent="-381000" eaLnBrk="1" hangingPunct="1">
              <a:defRPr/>
            </a:pPr>
            <a:r>
              <a:rPr lang="en-US" sz="2000" dirty="0" smtClean="0"/>
              <a:t>Add one more step at 90 days</a:t>
            </a:r>
          </a:p>
          <a:p>
            <a:pPr marL="381000" indent="-381000" eaLnBrk="1" hangingPunct="1">
              <a:defRPr/>
            </a:pPr>
            <a:r>
              <a:rPr lang="en-US" sz="2000" dirty="0" smtClean="0"/>
              <a:t>Keep generosity constant</a:t>
            </a:r>
          </a:p>
          <a:p>
            <a:pPr marL="381000" indent="-381000" eaLnBrk="1" hangingPunct="1">
              <a:defRPr/>
            </a:pPr>
            <a:endParaRPr lang="en-US" sz="2000" dirty="0"/>
          </a:p>
          <a:p>
            <a:pPr marL="381000" indent="-381000" eaLnBrk="1" hangingPunct="1">
              <a:defRPr/>
            </a:pPr>
            <a:r>
              <a:rPr lang="en-US" sz="2000" dirty="0" smtClean="0"/>
              <a:t>Compare year before and year after reform</a:t>
            </a:r>
          </a:p>
        </p:txBody>
      </p:sp>
      <p:pic>
        <p:nvPicPr>
          <p:cNvPr id="7" name="Picture 6"/>
          <p:cNvPicPr>
            <a:picLocks noChangeAspect="1"/>
          </p:cNvPicPr>
          <p:nvPr/>
        </p:nvPicPr>
        <p:blipFill>
          <a:blip r:embed="rId4"/>
          <a:stretch>
            <a:fillRect/>
          </a:stretch>
        </p:blipFill>
        <p:spPr>
          <a:xfrm>
            <a:off x="228600" y="914399"/>
            <a:ext cx="4038600" cy="3436513"/>
          </a:xfrm>
          <a:prstGeom prst="rect">
            <a:avLst/>
          </a:prstGeom>
        </p:spPr>
      </p:pic>
    </p:spTree>
    <p:extLst>
      <p:ext uri="{BB962C8B-B14F-4D97-AF65-F5344CB8AC3E}">
        <p14:creationId xmlns:p14="http://schemas.microsoft.com/office/powerpoint/2010/main" val="99616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reference dependence</a:t>
            </a:r>
          </a:p>
        </p:txBody>
      </p:sp>
      <p:sp>
        <p:nvSpPr>
          <p:cNvPr id="8" name="Content Placeholder 2"/>
          <p:cNvSpPr txBox="1">
            <a:spLocks/>
          </p:cNvSpPr>
          <p:nvPr/>
        </p:nvSpPr>
        <p:spPr>
          <a:xfrm>
            <a:off x="873369" y="5410200"/>
            <a:ext cx="8153400" cy="16764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sz="2000" dirty="0" smtClean="0"/>
              <a:t>UI reform in Hungary displays patterns in hazards after 270 days strongly suggestive of reference dependence</a:t>
            </a:r>
          </a:p>
        </p:txBody>
      </p:sp>
      <p:pic>
        <p:nvPicPr>
          <p:cNvPr id="2" name="Picture 1"/>
          <p:cNvPicPr>
            <a:picLocks noChangeAspect="1"/>
          </p:cNvPicPr>
          <p:nvPr/>
        </p:nvPicPr>
        <p:blipFill>
          <a:blip r:embed="rId3"/>
          <a:stretch>
            <a:fillRect/>
          </a:stretch>
        </p:blipFill>
        <p:spPr>
          <a:xfrm>
            <a:off x="152400" y="753749"/>
            <a:ext cx="6858000" cy="4504051"/>
          </a:xfrm>
          <a:prstGeom prst="rect">
            <a:avLst/>
          </a:prstGeom>
        </p:spPr>
      </p:pic>
      <p:pic>
        <p:nvPicPr>
          <p:cNvPr id="9" name="Picture 8"/>
          <p:cNvPicPr>
            <a:picLocks noChangeAspect="1"/>
          </p:cNvPicPr>
          <p:nvPr/>
        </p:nvPicPr>
        <p:blipFill>
          <a:blip r:embed="rId4"/>
          <a:stretch>
            <a:fillRect/>
          </a:stretch>
        </p:blipFill>
        <p:spPr>
          <a:xfrm>
            <a:off x="6248400" y="990600"/>
            <a:ext cx="2776065" cy="2362200"/>
          </a:xfrm>
          <a:prstGeom prst="rect">
            <a:avLst/>
          </a:prstGeom>
        </p:spPr>
      </p:pic>
    </p:spTree>
    <p:extLst>
      <p:ext uri="{BB962C8B-B14F-4D97-AF65-F5344CB8AC3E}">
        <p14:creationId xmlns:p14="http://schemas.microsoft.com/office/powerpoint/2010/main" val="324214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reference dependence</a:t>
            </a:r>
          </a:p>
        </p:txBody>
      </p:sp>
      <p:sp>
        <p:nvSpPr>
          <p:cNvPr id="8" name="Content Placeholder 2"/>
          <p:cNvSpPr txBox="1">
            <a:spLocks/>
          </p:cNvSpPr>
          <p:nvPr/>
        </p:nvSpPr>
        <p:spPr>
          <a:xfrm>
            <a:off x="533400" y="5029200"/>
            <a:ext cx="8493369" cy="18288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sz="2000" dirty="0" smtClean="0"/>
              <a:t>Estimate of two models: </a:t>
            </a:r>
          </a:p>
          <a:p>
            <a:pPr marL="655638" lvl="1" indent="-381000" eaLnBrk="1" hangingPunct="1">
              <a:defRPr/>
            </a:pPr>
            <a:r>
              <a:rPr lang="en-US" sz="1800" dirty="0"/>
              <a:t>S</a:t>
            </a:r>
            <a:r>
              <a:rPr lang="en-US" sz="1800" dirty="0" smtClean="0"/>
              <a:t>tandard model with unobserved heterogeneity (3 cost types) </a:t>
            </a:r>
          </a:p>
          <a:p>
            <a:pPr marL="655638" lvl="1" indent="-381000" eaLnBrk="1" hangingPunct="1">
              <a:defRPr/>
            </a:pPr>
            <a:r>
              <a:rPr lang="en-US" sz="1800" dirty="0"/>
              <a:t>M</a:t>
            </a:r>
            <a:r>
              <a:rPr lang="en-US" sz="1800" dirty="0" smtClean="0"/>
              <a:t>odel with reference dependences (and 2 cost types)</a:t>
            </a:r>
          </a:p>
          <a:p>
            <a:pPr marL="655638" lvl="1" indent="-381000" eaLnBrk="1" hangingPunct="1">
              <a:defRPr/>
            </a:pPr>
            <a:r>
              <a:rPr lang="en-US" sz="1800" dirty="0" smtClean="0"/>
              <a:t>Hold constant number of parameters</a:t>
            </a:r>
          </a:p>
          <a:p>
            <a:pPr marL="655638" lvl="1" indent="-381000" eaLnBrk="1" hangingPunct="1">
              <a:defRPr/>
            </a:pPr>
            <a:r>
              <a:rPr lang="en-US" sz="1800" dirty="0" smtClean="0"/>
              <a:t>Return to this tomorrow</a:t>
            </a:r>
          </a:p>
        </p:txBody>
      </p:sp>
      <p:pic>
        <p:nvPicPr>
          <p:cNvPr id="2" name="Picture 1"/>
          <p:cNvPicPr>
            <a:picLocks noChangeAspect="1"/>
          </p:cNvPicPr>
          <p:nvPr/>
        </p:nvPicPr>
        <p:blipFill>
          <a:blip r:embed="rId3"/>
          <a:stretch>
            <a:fillRect/>
          </a:stretch>
        </p:blipFill>
        <p:spPr>
          <a:xfrm>
            <a:off x="142184" y="1600200"/>
            <a:ext cx="4506016" cy="3276602"/>
          </a:xfrm>
          <a:prstGeom prst="rect">
            <a:avLst/>
          </a:prstGeom>
        </p:spPr>
      </p:pic>
      <p:pic>
        <p:nvPicPr>
          <p:cNvPr id="5" name="Picture 4"/>
          <p:cNvPicPr>
            <a:picLocks noChangeAspect="1"/>
          </p:cNvPicPr>
          <p:nvPr/>
        </p:nvPicPr>
        <p:blipFill>
          <a:blip r:embed="rId4"/>
          <a:stretch>
            <a:fillRect/>
          </a:stretch>
        </p:blipFill>
        <p:spPr>
          <a:xfrm>
            <a:off x="4572000" y="1600200"/>
            <a:ext cx="4522973" cy="3211615"/>
          </a:xfrm>
          <a:prstGeom prst="rect">
            <a:avLst/>
          </a:prstGeom>
        </p:spPr>
      </p:pic>
      <p:sp>
        <p:nvSpPr>
          <p:cNvPr id="9" name="Content Placeholder 2"/>
          <p:cNvSpPr txBox="1">
            <a:spLocks/>
          </p:cNvSpPr>
          <p:nvPr/>
        </p:nvSpPr>
        <p:spPr>
          <a:xfrm>
            <a:off x="685800" y="838200"/>
            <a:ext cx="8493369" cy="18288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buNone/>
              <a:defRPr/>
            </a:pPr>
            <a:r>
              <a:rPr lang="en-US" sz="2000" dirty="0" smtClean="0"/>
              <a:t>Standard model				Reference-dependent model</a:t>
            </a:r>
          </a:p>
        </p:txBody>
      </p:sp>
    </p:spTree>
    <p:extLst>
      <p:ext uri="{BB962C8B-B14F-4D97-AF65-F5344CB8AC3E}">
        <p14:creationId xmlns:p14="http://schemas.microsoft.com/office/powerpoint/2010/main" val="334600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reference dependence</a:t>
            </a:r>
          </a:p>
        </p:txBody>
      </p:sp>
      <p:sp>
        <p:nvSpPr>
          <p:cNvPr id="8" name="Content Placeholder 2"/>
          <p:cNvSpPr txBox="1">
            <a:spLocks/>
          </p:cNvSpPr>
          <p:nvPr/>
        </p:nvSpPr>
        <p:spPr>
          <a:xfrm>
            <a:off x="304800" y="762000"/>
            <a:ext cx="8153400" cy="60960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sz="2400" dirty="0" smtClean="0"/>
              <a:t>Alternative approach: collect survey on search effort over time for a person </a:t>
            </a:r>
            <a:r>
              <a:rPr lang="en-US" sz="2400" dirty="0" smtClean="0">
                <a:sym typeface="Wingdings" panose="05000000000000000000" pitchFamily="2" charset="2"/>
              </a:rPr>
              <a:t> Control for heterogeneity</a:t>
            </a:r>
          </a:p>
          <a:p>
            <a:pPr marL="381000" indent="-381000" eaLnBrk="1" hangingPunct="1">
              <a:defRPr/>
            </a:pPr>
            <a:r>
              <a:rPr lang="en-US" sz="2400" dirty="0" smtClean="0">
                <a:sym typeface="Wingdings" panose="05000000000000000000" pitchFamily="2" charset="2"/>
              </a:rPr>
              <a:t>Kruger and Muller (2011) did it for UI recipients in NJ</a:t>
            </a:r>
          </a:p>
          <a:p>
            <a:pPr marL="381000" indent="-381000" eaLnBrk="1" hangingPunct="1">
              <a:defRPr/>
            </a:pPr>
            <a:r>
              <a:rPr lang="en-US" sz="2400" dirty="0" smtClean="0">
                <a:sym typeface="Wingdings" panose="05000000000000000000" pitchFamily="2" charset="2"/>
              </a:rPr>
              <a:t>BUT find </a:t>
            </a:r>
            <a:r>
              <a:rPr lang="en-US" sz="2400" dirty="0" err="1" smtClean="0">
                <a:sym typeface="Wingdings" panose="05000000000000000000" pitchFamily="2" charset="2"/>
              </a:rPr>
              <a:t>seasaw</a:t>
            </a:r>
            <a:r>
              <a:rPr lang="en-US" sz="2400" dirty="0" smtClean="0">
                <a:sym typeface="Wingdings" panose="05000000000000000000" pitchFamily="2" charset="2"/>
              </a:rPr>
              <a:t> pattern (survey fatigue)</a:t>
            </a:r>
          </a:p>
          <a:p>
            <a:pPr marL="381000" indent="-381000" eaLnBrk="1" hangingPunct="1">
              <a:defRPr/>
            </a:pPr>
            <a:endParaRPr lang="en-US" sz="2400" dirty="0">
              <a:sym typeface="Wingdings" panose="05000000000000000000" pitchFamily="2" charset="2"/>
            </a:endParaRPr>
          </a:p>
          <a:p>
            <a:pPr marL="381000" indent="-381000" eaLnBrk="1" hangingPunct="1">
              <a:defRPr/>
            </a:pPr>
            <a:endParaRPr lang="en-US" sz="2400" dirty="0" smtClean="0">
              <a:sym typeface="Wingdings" panose="05000000000000000000" pitchFamily="2" charset="2"/>
            </a:endParaRPr>
          </a:p>
          <a:p>
            <a:pPr marL="381000" indent="-381000" eaLnBrk="1" hangingPunct="1">
              <a:defRPr/>
            </a:pPr>
            <a:endParaRPr lang="en-US" sz="2400" dirty="0">
              <a:sym typeface="Wingdings" panose="05000000000000000000" pitchFamily="2" charset="2"/>
            </a:endParaRPr>
          </a:p>
          <a:p>
            <a:pPr marL="381000" indent="-381000" eaLnBrk="1" hangingPunct="1">
              <a:defRPr/>
            </a:pPr>
            <a:endParaRPr lang="en-US" sz="2400" dirty="0" smtClean="0">
              <a:sym typeface="Wingdings" panose="05000000000000000000" pitchFamily="2" charset="2"/>
            </a:endParaRPr>
          </a:p>
          <a:p>
            <a:pPr marL="381000" indent="-381000" eaLnBrk="1" hangingPunct="1">
              <a:defRPr/>
            </a:pPr>
            <a:endParaRPr lang="en-US" sz="2400" dirty="0">
              <a:sym typeface="Wingdings" panose="05000000000000000000" pitchFamily="2" charset="2"/>
            </a:endParaRPr>
          </a:p>
          <a:p>
            <a:pPr marL="381000" indent="-381000" eaLnBrk="1" hangingPunct="1">
              <a:defRPr/>
            </a:pPr>
            <a:endParaRPr lang="en-US" sz="2400" dirty="0" smtClean="0">
              <a:sym typeface="Wingdings" panose="05000000000000000000" pitchFamily="2" charset="2"/>
            </a:endParaRPr>
          </a:p>
          <a:p>
            <a:pPr marL="381000" indent="-381000" eaLnBrk="1" hangingPunct="1">
              <a:defRPr/>
            </a:pPr>
            <a:endParaRPr lang="en-US" sz="2400" dirty="0">
              <a:sym typeface="Wingdings" panose="05000000000000000000" pitchFamily="2" charset="2"/>
            </a:endParaRPr>
          </a:p>
          <a:p>
            <a:pPr marL="381000" indent="-381000" eaLnBrk="1" hangingPunct="1">
              <a:defRPr/>
            </a:pPr>
            <a:endParaRPr lang="en-US" sz="2400" dirty="0" smtClean="0">
              <a:sym typeface="Wingdings" panose="05000000000000000000" pitchFamily="2" charset="2"/>
            </a:endParaRPr>
          </a:p>
          <a:p>
            <a:pPr marL="381000" indent="-381000" eaLnBrk="1" hangingPunct="1">
              <a:defRPr/>
            </a:pPr>
            <a:r>
              <a:rPr lang="en-US" sz="2400" dirty="0"/>
              <a:t>DellaVigna and </a:t>
            </a:r>
            <a:r>
              <a:rPr lang="en-US" sz="2400" dirty="0" err="1"/>
              <a:t>Schmieder</a:t>
            </a:r>
            <a:r>
              <a:rPr lang="en-US" sz="2400" dirty="0"/>
              <a:t>: survey in Germany</a:t>
            </a:r>
          </a:p>
          <a:p>
            <a:pPr marL="655638" lvl="1" indent="-381000" eaLnBrk="1" hangingPunct="1">
              <a:defRPr/>
            </a:pPr>
            <a:r>
              <a:rPr lang="en-US" dirty="0"/>
              <a:t>Weekly SMS question on </a:t>
            </a:r>
            <a:r>
              <a:rPr lang="en-US" dirty="0" smtClean="0"/>
              <a:t>search effort for 10k </a:t>
            </a:r>
            <a:r>
              <a:rPr lang="en-US" dirty="0" err="1" smtClean="0"/>
              <a:t>unempl</a:t>
            </a:r>
            <a:r>
              <a:rPr lang="en-US" dirty="0" smtClean="0"/>
              <a:t>.</a:t>
            </a:r>
            <a:endParaRPr lang="en-US" dirty="0"/>
          </a:p>
          <a:p>
            <a:pPr marL="381000" indent="-381000" eaLnBrk="1" hangingPunct="1">
              <a:defRPr/>
            </a:pPr>
            <a:endParaRPr lang="en-US" sz="2400" dirty="0" smtClean="0"/>
          </a:p>
        </p:txBody>
      </p:sp>
      <p:pic>
        <p:nvPicPr>
          <p:cNvPr id="3" name="Picture 2"/>
          <p:cNvPicPr>
            <a:picLocks noChangeAspect="1"/>
          </p:cNvPicPr>
          <p:nvPr/>
        </p:nvPicPr>
        <p:blipFill>
          <a:blip r:embed="rId3"/>
          <a:stretch>
            <a:fillRect/>
          </a:stretch>
        </p:blipFill>
        <p:spPr>
          <a:xfrm>
            <a:off x="914400" y="2438400"/>
            <a:ext cx="6705600" cy="3593823"/>
          </a:xfrm>
          <a:prstGeom prst="rect">
            <a:avLst/>
          </a:prstGeom>
        </p:spPr>
      </p:pic>
    </p:spTree>
    <p:extLst>
      <p:ext uri="{BB962C8B-B14F-4D97-AF65-F5344CB8AC3E}">
        <p14:creationId xmlns:p14="http://schemas.microsoft.com/office/powerpoint/2010/main" val="49813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1" end="1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dirty="0" smtClean="0"/>
              <a:t>What determines effort at the workplace?</a:t>
            </a:r>
          </a:p>
          <a:p>
            <a:pPr marL="655638" lvl="1" indent="-381000" eaLnBrk="1" hangingPunct="1">
              <a:defRPr/>
            </a:pPr>
            <a:r>
              <a:rPr lang="en-US" dirty="0" smtClean="0"/>
              <a:t>Explicit and </a:t>
            </a:r>
            <a:r>
              <a:rPr lang="en-US" dirty="0"/>
              <a:t>i</a:t>
            </a:r>
            <a:r>
              <a:rPr lang="en-US" dirty="0" smtClean="0"/>
              <a:t>mplicit incentives (e.g., promotions)</a:t>
            </a:r>
          </a:p>
          <a:p>
            <a:pPr marL="655638" lvl="1" indent="-381000" eaLnBrk="1" hangingPunct="1">
              <a:defRPr/>
            </a:pPr>
            <a:r>
              <a:rPr lang="en-US" dirty="0" smtClean="0"/>
              <a:t>What about motivation and social preferences?</a:t>
            </a:r>
          </a:p>
          <a:p>
            <a:pPr marL="381000" indent="-381000" eaLnBrk="1" hangingPunct="1">
              <a:defRPr/>
            </a:pPr>
            <a:r>
              <a:rPr lang="en-US" dirty="0" smtClean="0"/>
              <a:t>If motivation important for effort, may justify paying higher wages to trigger reciprocity </a:t>
            </a:r>
            <a:r>
              <a:rPr lang="en-US" sz="2000" dirty="0" smtClean="0"/>
              <a:t>(</a:t>
            </a:r>
            <a:r>
              <a:rPr lang="en-US" sz="2000" dirty="0" err="1" smtClean="0"/>
              <a:t>Akerlof</a:t>
            </a:r>
            <a:r>
              <a:rPr lang="en-US" sz="2000" dirty="0" smtClean="0"/>
              <a:t> 1981)</a:t>
            </a:r>
            <a:endParaRPr lang="en-US" dirty="0"/>
          </a:p>
          <a:p>
            <a:pPr marL="381000" indent="-381000" eaLnBrk="1" hangingPunct="1">
              <a:defRPr/>
            </a:pPr>
            <a:endParaRPr lang="en-US" sz="2400" dirty="0" smtClean="0"/>
          </a:p>
          <a:p>
            <a:pPr marL="381000" indent="-381000" eaLnBrk="1" hangingPunct="1">
              <a:defRPr/>
            </a:pPr>
            <a:r>
              <a:rPr lang="en-US" dirty="0" smtClean="0"/>
              <a:t>Two dimensions of motivation:</a:t>
            </a:r>
          </a:p>
          <a:p>
            <a:pPr marL="655638" lvl="1" indent="-381000" eaLnBrk="1" hangingPunct="1">
              <a:defRPr/>
            </a:pPr>
            <a:r>
              <a:rPr lang="en-US" sz="2200" i="1" dirty="0" smtClean="0"/>
              <a:t>Vertical Social Preferences</a:t>
            </a:r>
            <a:r>
              <a:rPr lang="en-US" sz="2200" dirty="0" smtClean="0"/>
              <a:t> (toward employer)</a:t>
            </a:r>
          </a:p>
          <a:p>
            <a:pPr marL="655638" lvl="1" indent="-381000" eaLnBrk="1" hangingPunct="1">
              <a:defRPr/>
            </a:pPr>
            <a:r>
              <a:rPr lang="en-US" sz="2200" i="1" dirty="0" smtClean="0"/>
              <a:t>Horizontal Social Preferences</a:t>
            </a:r>
            <a:r>
              <a:rPr lang="en-US" sz="2200" dirty="0" smtClean="0"/>
              <a:t> (toward co-employees)</a:t>
            </a:r>
            <a:endParaRPr lang="en-US" dirty="0" smtClean="0"/>
          </a:p>
          <a:p>
            <a:pPr marL="381000" indent="-381000" eaLnBrk="1" hangingPunct="1">
              <a:defRPr/>
            </a:pPr>
            <a:r>
              <a:rPr lang="en-US" dirty="0" smtClean="0"/>
              <a:t>Two dimensions of effort:</a:t>
            </a:r>
          </a:p>
          <a:p>
            <a:pPr marL="655638" lvl="1" indent="-381000" eaLnBrk="1" hangingPunct="1">
              <a:defRPr/>
            </a:pPr>
            <a:r>
              <a:rPr lang="en-US" dirty="0" smtClean="0"/>
              <a:t>Extra effort that helps the employer </a:t>
            </a:r>
            <a:r>
              <a:rPr lang="en-US" sz="2000" dirty="0" smtClean="0"/>
              <a:t>(e.g., fix production defect)</a:t>
            </a:r>
          </a:p>
          <a:p>
            <a:pPr marL="655638" lvl="1" indent="-381000" eaLnBrk="1" hangingPunct="1">
              <a:defRPr/>
            </a:pPr>
            <a:r>
              <a:rPr lang="en-US" dirty="0" smtClean="0"/>
              <a:t>Boycott that hurts employer </a:t>
            </a:r>
            <a:r>
              <a:rPr lang="en-US" sz="2000" dirty="0" smtClean="0"/>
              <a:t>(e.g., stealing stationery)</a:t>
            </a:r>
            <a:endParaRPr lang="en-US" dirty="0" smtClean="0"/>
          </a:p>
        </p:txBody>
      </p:sp>
    </p:spTree>
    <p:extLst>
      <p:ext uri="{BB962C8B-B14F-4D97-AF65-F5344CB8AC3E}">
        <p14:creationId xmlns:p14="http://schemas.microsoft.com/office/powerpoint/2010/main" val="797800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380999" y="1066800"/>
            <a:ext cx="8512145" cy="5410200"/>
          </a:xfrm>
          <a:prstGeom prst="rect">
            <a:avLst/>
          </a:prstGeom>
        </p:spPr>
      </p:pic>
    </p:spTree>
    <p:extLst>
      <p:ext uri="{BB962C8B-B14F-4D97-AF65-F5344CB8AC3E}">
        <p14:creationId xmlns:p14="http://schemas.microsoft.com/office/powerpoint/2010/main" val="120875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smtClean="0"/>
              <a:t>Behavioral Economics by Field</a:t>
            </a:r>
          </a:p>
        </p:txBody>
      </p:sp>
      <p:sp>
        <p:nvSpPr>
          <p:cNvPr id="7171" name="Content Placeholder 2"/>
          <p:cNvSpPr>
            <a:spLocks noGrp="1"/>
          </p:cNvSpPr>
          <p:nvPr>
            <p:ph sz="quarter" idx="1"/>
          </p:nvPr>
        </p:nvSpPr>
        <p:spPr>
          <a:xfrm>
            <a:off x="457200" y="990600"/>
            <a:ext cx="8229600" cy="5638800"/>
          </a:xfrm>
        </p:spPr>
        <p:txBody>
          <a:bodyPr/>
          <a:lstStyle/>
          <a:p>
            <a:pPr marL="0" indent="0" eaLnBrk="1" hangingPunct="1">
              <a:buNone/>
              <a:defRPr/>
            </a:pPr>
            <a:r>
              <a:rPr lang="en-US" sz="2800" i="1" u="sng" dirty="0" smtClean="0"/>
              <a:t>1980s on</a:t>
            </a:r>
            <a:endParaRPr lang="en-US" sz="2800" i="1" u="sng" dirty="0"/>
          </a:p>
          <a:p>
            <a:pPr marL="381000" indent="-381000" eaLnBrk="1" hangingPunct="1">
              <a:defRPr/>
            </a:pPr>
            <a:r>
              <a:rPr lang="en-US" sz="2800" i="1" dirty="0" smtClean="0"/>
              <a:t>Behavioral Finance</a:t>
            </a:r>
            <a:r>
              <a:rPr lang="en-US" sz="2800" dirty="0" smtClean="0"/>
              <a:t> (</a:t>
            </a:r>
            <a:r>
              <a:rPr lang="en-US" sz="2800" i="1" dirty="0" smtClean="0"/>
              <a:t>Asset Pricing</a:t>
            </a:r>
            <a:r>
              <a:rPr lang="en-US" sz="2800" dirty="0" smtClean="0"/>
              <a:t>) </a:t>
            </a:r>
          </a:p>
          <a:p>
            <a:pPr marL="655638" lvl="1" indent="-381000" eaLnBrk="1" hangingPunct="1">
              <a:defRPr/>
            </a:pPr>
            <a:r>
              <a:rPr lang="en-US" dirty="0" smtClean="0"/>
              <a:t>Violations of efficient markets, later models</a:t>
            </a:r>
          </a:p>
          <a:p>
            <a:pPr marL="0" indent="0" eaLnBrk="1" hangingPunct="1">
              <a:buNone/>
              <a:defRPr/>
            </a:pPr>
            <a:endParaRPr lang="en-US" sz="2800" u="sng" dirty="0" smtClean="0"/>
          </a:p>
          <a:p>
            <a:pPr marL="0" indent="0" eaLnBrk="1" hangingPunct="1">
              <a:buNone/>
              <a:defRPr/>
            </a:pPr>
            <a:r>
              <a:rPr lang="en-US" sz="2800" u="sng" dirty="0" smtClean="0"/>
              <a:t>1990s on</a:t>
            </a:r>
          </a:p>
          <a:p>
            <a:pPr eaLnBrk="1" hangingPunct="1">
              <a:defRPr/>
            </a:pPr>
            <a:r>
              <a:rPr lang="en-US" sz="2800" i="1" dirty="0" smtClean="0"/>
              <a:t>Behavioral Household Finance</a:t>
            </a:r>
          </a:p>
          <a:p>
            <a:pPr lvl="1" eaLnBrk="1" hangingPunct="1">
              <a:defRPr/>
            </a:pPr>
            <a:r>
              <a:rPr lang="en-US" dirty="0" smtClean="0"/>
              <a:t>Retirement Savings, Inertia, </a:t>
            </a:r>
            <a:r>
              <a:rPr lang="en-US" dirty="0" err="1" smtClean="0"/>
              <a:t>Underdiversification</a:t>
            </a:r>
            <a:endParaRPr lang="en-US" dirty="0" smtClean="0"/>
          </a:p>
          <a:p>
            <a:pPr marL="0" indent="0" eaLnBrk="1" hangingPunct="1">
              <a:buNone/>
              <a:defRPr/>
            </a:pPr>
            <a:endParaRPr lang="en-US" sz="2800" u="sng" dirty="0" smtClean="0"/>
          </a:p>
          <a:p>
            <a:pPr marL="0" indent="0" eaLnBrk="1" hangingPunct="1">
              <a:buNone/>
              <a:defRPr/>
            </a:pPr>
            <a:r>
              <a:rPr lang="en-US" sz="2800" u="sng" dirty="0" smtClean="0"/>
              <a:t>2000 on</a:t>
            </a:r>
          </a:p>
          <a:p>
            <a:pPr eaLnBrk="1" hangingPunct="1">
              <a:defRPr/>
            </a:pPr>
            <a:r>
              <a:rPr lang="en-US" sz="2800" i="1" dirty="0" smtClean="0"/>
              <a:t>Behavioral Corporate Finance</a:t>
            </a:r>
          </a:p>
          <a:p>
            <a:pPr lvl="1" eaLnBrk="1" hangingPunct="1">
              <a:defRPr/>
            </a:pPr>
            <a:r>
              <a:rPr lang="en-US" dirty="0" smtClean="0"/>
              <a:t>Market Timing, Overconfidence managers</a:t>
            </a:r>
          </a:p>
          <a:p>
            <a:pPr lvl="1"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331950" y="1295400"/>
            <a:ext cx="8507250" cy="4648200"/>
          </a:xfrm>
          <a:prstGeom prst="rect">
            <a:avLst/>
          </a:prstGeom>
        </p:spPr>
      </p:pic>
    </p:spTree>
    <p:extLst>
      <p:ext uri="{BB962C8B-B14F-4D97-AF65-F5344CB8AC3E}">
        <p14:creationId xmlns:p14="http://schemas.microsoft.com/office/powerpoint/2010/main" val="1919095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655638" lvl="1"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457200" y="1066800"/>
            <a:ext cx="8229600" cy="5359326"/>
          </a:xfrm>
          <a:prstGeom prst="rect">
            <a:avLst/>
          </a:prstGeom>
        </p:spPr>
      </p:pic>
    </p:spTree>
    <p:extLst>
      <p:ext uri="{BB962C8B-B14F-4D97-AF65-F5344CB8AC3E}">
        <p14:creationId xmlns:p14="http://schemas.microsoft.com/office/powerpoint/2010/main" val="2020330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533400" y="914400"/>
            <a:ext cx="8001000" cy="5574272"/>
          </a:xfrm>
          <a:prstGeom prst="rect">
            <a:avLst/>
          </a:prstGeom>
        </p:spPr>
      </p:pic>
    </p:spTree>
    <p:extLst>
      <p:ext uri="{BB962C8B-B14F-4D97-AF65-F5344CB8AC3E}">
        <p14:creationId xmlns:p14="http://schemas.microsoft.com/office/powerpoint/2010/main" val="2153997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buNone/>
              <a:defRPr/>
            </a:pPr>
            <a:endParaRPr lang="en-US" dirty="0" smtClean="0"/>
          </a:p>
        </p:txBody>
      </p:sp>
      <p:pic>
        <p:nvPicPr>
          <p:cNvPr id="2" name="Picture 1"/>
          <p:cNvPicPr>
            <a:picLocks noChangeAspect="1"/>
          </p:cNvPicPr>
          <p:nvPr/>
        </p:nvPicPr>
        <p:blipFill>
          <a:blip r:embed="rId3"/>
          <a:stretch>
            <a:fillRect/>
          </a:stretch>
        </p:blipFill>
        <p:spPr>
          <a:xfrm>
            <a:off x="346704" y="1219200"/>
            <a:ext cx="8568696" cy="4648200"/>
          </a:xfrm>
          <a:prstGeom prst="rect">
            <a:avLst/>
          </a:prstGeom>
        </p:spPr>
      </p:pic>
    </p:spTree>
    <p:extLst>
      <p:ext uri="{BB962C8B-B14F-4D97-AF65-F5344CB8AC3E}">
        <p14:creationId xmlns:p14="http://schemas.microsoft.com/office/powerpoint/2010/main" val="1350682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609600" y="914400"/>
            <a:ext cx="7620000" cy="5643554"/>
          </a:xfrm>
          <a:prstGeom prst="rect">
            <a:avLst/>
          </a:prstGeom>
        </p:spPr>
      </p:pic>
    </p:spTree>
    <p:extLst>
      <p:ext uri="{BB962C8B-B14F-4D97-AF65-F5344CB8AC3E}">
        <p14:creationId xmlns:p14="http://schemas.microsoft.com/office/powerpoint/2010/main" val="2367607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457199" y="1143000"/>
            <a:ext cx="8447297" cy="5029200"/>
          </a:xfrm>
          <a:prstGeom prst="rect">
            <a:avLst/>
          </a:prstGeom>
        </p:spPr>
      </p:pic>
    </p:spTree>
    <p:extLst>
      <p:ext uri="{BB962C8B-B14F-4D97-AF65-F5344CB8AC3E}">
        <p14:creationId xmlns:p14="http://schemas.microsoft.com/office/powerpoint/2010/main" val="788010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685800" y="990600"/>
            <a:ext cx="7848600" cy="5466275"/>
          </a:xfrm>
          <a:prstGeom prst="rect">
            <a:avLst/>
          </a:prstGeom>
        </p:spPr>
      </p:pic>
    </p:spTree>
    <p:extLst>
      <p:ext uri="{BB962C8B-B14F-4D97-AF65-F5344CB8AC3E}">
        <p14:creationId xmlns:p14="http://schemas.microsoft.com/office/powerpoint/2010/main" val="2174537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304800" y="1143000"/>
            <a:ext cx="8636738" cy="5307481"/>
          </a:xfrm>
          <a:prstGeom prst="rect">
            <a:avLst/>
          </a:prstGeom>
        </p:spPr>
      </p:pic>
    </p:spTree>
    <p:extLst>
      <p:ext uri="{BB962C8B-B14F-4D97-AF65-F5344CB8AC3E}">
        <p14:creationId xmlns:p14="http://schemas.microsoft.com/office/powerpoint/2010/main" val="2041669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381000" y="990600"/>
            <a:ext cx="8325392" cy="5334000"/>
          </a:xfrm>
          <a:prstGeom prst="rect">
            <a:avLst/>
          </a:prstGeom>
        </p:spPr>
      </p:pic>
    </p:spTree>
    <p:extLst>
      <p:ext uri="{BB962C8B-B14F-4D97-AF65-F5344CB8AC3E}">
        <p14:creationId xmlns:p14="http://schemas.microsoft.com/office/powerpoint/2010/main" val="2271817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buNone/>
              <a:defRPr/>
            </a:pPr>
            <a:endParaRPr lang="en-US" dirty="0" smtClean="0"/>
          </a:p>
        </p:txBody>
      </p:sp>
      <p:pic>
        <p:nvPicPr>
          <p:cNvPr id="2" name="Picture 1"/>
          <p:cNvPicPr>
            <a:picLocks noChangeAspect="1"/>
          </p:cNvPicPr>
          <p:nvPr/>
        </p:nvPicPr>
        <p:blipFill>
          <a:blip r:embed="rId3"/>
          <a:stretch>
            <a:fillRect/>
          </a:stretch>
        </p:blipFill>
        <p:spPr>
          <a:xfrm>
            <a:off x="685800" y="990600"/>
            <a:ext cx="8160796" cy="5550001"/>
          </a:xfrm>
          <a:prstGeom prst="rect">
            <a:avLst/>
          </a:prstGeom>
        </p:spPr>
      </p:pic>
    </p:spTree>
    <p:extLst>
      <p:ext uri="{BB962C8B-B14F-4D97-AF65-F5344CB8AC3E}">
        <p14:creationId xmlns:p14="http://schemas.microsoft.com/office/powerpoint/2010/main" val="3849691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smtClean="0"/>
              <a:t>Behavioral Economics by Field</a:t>
            </a:r>
          </a:p>
        </p:txBody>
      </p:sp>
      <p:sp>
        <p:nvSpPr>
          <p:cNvPr id="7171" name="Content Placeholder 2"/>
          <p:cNvSpPr>
            <a:spLocks noGrp="1"/>
          </p:cNvSpPr>
          <p:nvPr>
            <p:ph sz="quarter" idx="1"/>
          </p:nvPr>
        </p:nvSpPr>
        <p:spPr>
          <a:xfrm>
            <a:off x="457200" y="990600"/>
            <a:ext cx="8229600" cy="5638800"/>
          </a:xfrm>
        </p:spPr>
        <p:txBody>
          <a:bodyPr/>
          <a:lstStyle/>
          <a:p>
            <a:pPr marL="0" indent="0" eaLnBrk="1" hangingPunct="1">
              <a:buNone/>
              <a:defRPr/>
            </a:pPr>
            <a:r>
              <a:rPr lang="en-US" sz="2800" u="sng" dirty="0" smtClean="0"/>
              <a:t>Early 2000s </a:t>
            </a:r>
            <a:r>
              <a:rPr lang="en-US" sz="2800" u="sng" dirty="0"/>
              <a:t>on</a:t>
            </a:r>
          </a:p>
          <a:p>
            <a:pPr eaLnBrk="1" hangingPunct="1">
              <a:defRPr/>
            </a:pPr>
            <a:r>
              <a:rPr lang="en-US" sz="2800" i="1" dirty="0"/>
              <a:t>Behavioral Development Economics</a:t>
            </a:r>
          </a:p>
          <a:p>
            <a:pPr lvl="1" eaLnBrk="1" hangingPunct="1">
              <a:defRPr/>
            </a:pPr>
            <a:r>
              <a:rPr lang="en-US" dirty="0"/>
              <a:t>Social preferences, self-control</a:t>
            </a:r>
          </a:p>
          <a:p>
            <a:pPr lvl="1" eaLnBrk="1" hangingPunct="1">
              <a:defRPr/>
            </a:pPr>
            <a:endParaRPr lang="en-US" dirty="0"/>
          </a:p>
          <a:p>
            <a:pPr eaLnBrk="1" hangingPunct="1">
              <a:defRPr/>
            </a:pPr>
            <a:r>
              <a:rPr lang="en-US" sz="2800" i="1" dirty="0"/>
              <a:t>Behavioral </a:t>
            </a:r>
            <a:r>
              <a:rPr lang="en-US" sz="2800" i="1" dirty="0" smtClean="0"/>
              <a:t>Industrial Organization</a:t>
            </a:r>
            <a:endParaRPr lang="en-US" sz="2800" i="1" dirty="0"/>
          </a:p>
          <a:p>
            <a:pPr lvl="1" eaLnBrk="1" hangingPunct="1">
              <a:defRPr/>
            </a:pPr>
            <a:r>
              <a:rPr lang="en-US" dirty="0"/>
              <a:t>Firms best responding to consumer self-control, inattention, reference </a:t>
            </a:r>
            <a:r>
              <a:rPr lang="en-US" dirty="0" smtClean="0"/>
              <a:t>dependence</a:t>
            </a:r>
            <a:endParaRPr lang="en-US" dirty="0"/>
          </a:p>
          <a:p>
            <a:pPr marL="0" indent="0" eaLnBrk="1" hangingPunct="1">
              <a:buNone/>
              <a:defRPr/>
            </a:pPr>
            <a:endParaRPr lang="en-US" sz="2800" u="sng" dirty="0" smtClean="0"/>
          </a:p>
          <a:p>
            <a:pPr marL="0" indent="0" eaLnBrk="1" hangingPunct="1">
              <a:buNone/>
              <a:defRPr/>
            </a:pPr>
            <a:endParaRPr lang="en-US" sz="2800" dirty="0" smtClean="0"/>
          </a:p>
          <a:p>
            <a:pPr lvl="1" eaLnBrk="1" hangingPunct="1">
              <a:defRPr/>
            </a:pPr>
            <a:endParaRPr lang="en-US" dirty="0" smtClean="0"/>
          </a:p>
        </p:txBody>
      </p:sp>
    </p:spTree>
    <p:extLst>
      <p:ext uri="{BB962C8B-B14F-4D97-AF65-F5344CB8AC3E}">
        <p14:creationId xmlns:p14="http://schemas.microsoft.com/office/powerpoint/2010/main" val="26171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304800" y="1295400"/>
            <a:ext cx="8530254" cy="4876800"/>
          </a:xfrm>
          <a:prstGeom prst="rect">
            <a:avLst/>
          </a:prstGeom>
        </p:spPr>
      </p:pic>
    </p:spTree>
    <p:extLst>
      <p:ext uri="{BB962C8B-B14F-4D97-AF65-F5344CB8AC3E}">
        <p14:creationId xmlns:p14="http://schemas.microsoft.com/office/powerpoint/2010/main" val="1044661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990600" y="914400"/>
            <a:ext cx="5943600" cy="5804619"/>
          </a:xfrm>
          <a:prstGeom prst="rect">
            <a:avLst/>
          </a:prstGeom>
        </p:spPr>
      </p:pic>
    </p:spTree>
    <p:extLst>
      <p:ext uri="{BB962C8B-B14F-4D97-AF65-F5344CB8AC3E}">
        <p14:creationId xmlns:p14="http://schemas.microsoft.com/office/powerpoint/2010/main" val="3082527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914400" y="762000"/>
            <a:ext cx="7251375" cy="5796361"/>
          </a:xfrm>
          <a:prstGeom prst="rect">
            <a:avLst/>
          </a:prstGeom>
        </p:spPr>
      </p:pic>
    </p:spTree>
    <p:extLst>
      <p:ext uri="{BB962C8B-B14F-4D97-AF65-F5344CB8AC3E}">
        <p14:creationId xmlns:p14="http://schemas.microsoft.com/office/powerpoint/2010/main" val="2153862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381000" y="1219200"/>
            <a:ext cx="8588667" cy="4267200"/>
          </a:xfrm>
          <a:prstGeom prst="rect">
            <a:avLst/>
          </a:prstGeom>
        </p:spPr>
      </p:pic>
    </p:spTree>
    <p:extLst>
      <p:ext uri="{BB962C8B-B14F-4D97-AF65-F5344CB8AC3E}">
        <p14:creationId xmlns:p14="http://schemas.microsoft.com/office/powerpoint/2010/main" val="3905625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304800" y="990600"/>
            <a:ext cx="8374183" cy="5486400"/>
          </a:xfrm>
          <a:prstGeom prst="rect">
            <a:avLst/>
          </a:prstGeom>
        </p:spPr>
      </p:pic>
    </p:spTree>
    <p:extLst>
      <p:ext uri="{BB962C8B-B14F-4D97-AF65-F5344CB8AC3E}">
        <p14:creationId xmlns:p14="http://schemas.microsoft.com/office/powerpoint/2010/main" val="2619970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304800" y="1143000"/>
            <a:ext cx="8458200" cy="4663477"/>
          </a:xfrm>
          <a:prstGeom prst="rect">
            <a:avLst/>
          </a:prstGeom>
        </p:spPr>
      </p:pic>
    </p:spTree>
    <p:extLst>
      <p:ext uri="{BB962C8B-B14F-4D97-AF65-F5344CB8AC3E}">
        <p14:creationId xmlns:p14="http://schemas.microsoft.com/office/powerpoint/2010/main" val="245476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304800" y="762000"/>
            <a:ext cx="8305800" cy="5741145"/>
          </a:xfrm>
          <a:prstGeom prst="rect">
            <a:avLst/>
          </a:prstGeom>
        </p:spPr>
      </p:pic>
    </p:spTree>
    <p:extLst>
      <p:ext uri="{BB962C8B-B14F-4D97-AF65-F5344CB8AC3E}">
        <p14:creationId xmlns:p14="http://schemas.microsoft.com/office/powerpoint/2010/main" val="4118262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762000"/>
            <a:ext cx="86868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dirty="0" smtClean="0"/>
              <a:t>Vertical and social preferences at work matter</a:t>
            </a:r>
          </a:p>
          <a:p>
            <a:pPr marL="381000" indent="-381000" eaLnBrk="1" hangingPunct="1">
              <a:defRPr/>
            </a:pPr>
            <a:r>
              <a:rPr lang="en-US" sz="2400" dirty="0" smtClean="0"/>
              <a:t>But what if one wanted to pin down the model of worker effort and social preferences?</a:t>
            </a:r>
          </a:p>
          <a:p>
            <a:pPr marL="381000" indent="-381000" eaLnBrk="1" hangingPunct="1">
              <a:defRPr/>
            </a:pPr>
            <a:r>
              <a:rPr lang="en-US" sz="2400" dirty="0" smtClean="0"/>
              <a:t>Designing experiment to identify reciprocity to employer</a:t>
            </a:r>
          </a:p>
          <a:p>
            <a:pPr marL="381000" indent="-381000" eaLnBrk="1" hangingPunct="1">
              <a:defRPr/>
            </a:pPr>
            <a:r>
              <a:rPr lang="en-US" sz="2400" dirty="0" smtClean="0"/>
              <a:t>First in laboratory: Gift exchange </a:t>
            </a:r>
            <a:r>
              <a:rPr lang="en-US" sz="2000" dirty="0" smtClean="0"/>
              <a:t>(Fehr, </a:t>
            </a:r>
            <a:r>
              <a:rPr lang="en-US" sz="2000" dirty="0" err="1" smtClean="0"/>
              <a:t>Kirchsteiger</a:t>
            </a:r>
            <a:r>
              <a:rPr lang="en-US" sz="2000" dirty="0" smtClean="0"/>
              <a:t>, </a:t>
            </a:r>
            <a:r>
              <a:rPr lang="en-US" sz="2000" dirty="0" err="1" smtClean="0"/>
              <a:t>Riedl</a:t>
            </a:r>
            <a:r>
              <a:rPr lang="en-US" sz="2000" dirty="0" smtClean="0"/>
              <a:t> QJE)</a:t>
            </a:r>
            <a:endParaRPr lang="en-US" sz="2400" dirty="0" smtClean="0"/>
          </a:p>
          <a:p>
            <a:pPr marL="293688" indent="-293688"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Gift Exchange Field </a:t>
            </a:r>
            <a:r>
              <a:rPr lang="en-US" sz="2400" dirty="0"/>
              <a:t>Experiments</a:t>
            </a:r>
            <a:r>
              <a:rPr lang="en-US" sz="2000" dirty="0"/>
              <a:t>: </a:t>
            </a:r>
            <a:r>
              <a:rPr lang="en-US" sz="2000" dirty="0" smtClean="0"/>
              <a:t>(</a:t>
            </a:r>
            <a:r>
              <a:rPr lang="en-US" sz="2000" dirty="0" err="1" smtClean="0"/>
              <a:t>Gneezy</a:t>
            </a:r>
            <a:r>
              <a:rPr lang="en-US" sz="2000" dirty="0" smtClean="0"/>
              <a:t> </a:t>
            </a:r>
            <a:r>
              <a:rPr lang="en-US" sz="2000" dirty="0"/>
              <a:t>&amp; List </a:t>
            </a:r>
            <a:r>
              <a:rPr lang="en-US" sz="2000" dirty="0" smtClean="0"/>
              <a:t>EMA 2006</a:t>
            </a:r>
            <a:r>
              <a:rPr lang="en-US" sz="2000" dirty="0"/>
              <a:t>)</a:t>
            </a:r>
          </a:p>
          <a:p>
            <a:pPr marL="568326" lvl="1" indent="-293688"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a:t>Workers hired for </a:t>
            </a:r>
            <a:r>
              <a:rPr lang="en-US" sz="1800" i="1" dirty="0"/>
              <a:t>one-time</a:t>
            </a:r>
            <a:r>
              <a:rPr lang="en-US" sz="1800" dirty="0"/>
              <a:t> 6-hour task</a:t>
            </a:r>
          </a:p>
          <a:p>
            <a:pPr marL="568326" lvl="1" indent="-293688"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a:t>Gift group receives surprise wage increase</a:t>
            </a:r>
          </a:p>
          <a:p>
            <a:pPr marL="568326" lvl="1" indent="-293688"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Short-lived positive reciprocity</a:t>
            </a:r>
            <a:endParaRPr lang="en-US" sz="1600" dirty="0"/>
          </a:p>
          <a:p>
            <a:pPr marL="568326" lvl="1" indent="-293688"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000" dirty="0"/>
          </a:p>
          <a:p>
            <a:pPr marL="568326" lvl="1" indent="-293688"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000" dirty="0"/>
          </a:p>
          <a:p>
            <a:pPr marL="381000" indent="-381000" eaLnBrk="1" hangingPunct="1">
              <a:defRPr/>
            </a:pPr>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3962400"/>
            <a:ext cx="457344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41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p:sp>
        <p:nvSpPr>
          <p:cNvPr id="6" name="Content Placeholder 2"/>
          <p:cNvSpPr txBox="1">
            <a:spLocks/>
          </p:cNvSpPr>
          <p:nvPr/>
        </p:nvSpPr>
        <p:spPr>
          <a:xfrm>
            <a:off x="228600" y="10668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dirty="0" smtClean="0"/>
              <a:t>Consider </a:t>
            </a:r>
            <a:r>
              <a:rPr lang="en-US" dirty="0"/>
              <a:t>these experiments </a:t>
            </a:r>
            <a:r>
              <a:rPr lang="en-US" dirty="0" smtClean="0"/>
              <a:t>with simple </a:t>
            </a:r>
            <a:r>
              <a:rPr lang="en-US" dirty="0"/>
              <a:t>model</a:t>
            </a:r>
            <a:endParaRPr lang="en-US" dirty="0" smtClean="0"/>
          </a:p>
        </p:txBody>
      </p:sp>
      <p:pic>
        <p:nvPicPr>
          <p:cNvPr id="4" name="Picture 3"/>
          <p:cNvPicPr>
            <a:picLocks noChangeAspect="1"/>
          </p:cNvPicPr>
          <p:nvPr/>
        </p:nvPicPr>
        <p:blipFill>
          <a:blip r:embed="rId3"/>
          <a:stretch>
            <a:fillRect/>
          </a:stretch>
        </p:blipFill>
        <p:spPr>
          <a:xfrm>
            <a:off x="381000" y="1693199"/>
            <a:ext cx="8187267" cy="5012401"/>
          </a:xfrm>
          <a:prstGeom prst="rect">
            <a:avLst/>
          </a:prstGeom>
        </p:spPr>
      </p:pic>
    </p:spTree>
    <p:extLst>
      <p:ext uri="{BB962C8B-B14F-4D97-AF65-F5344CB8AC3E}">
        <p14:creationId xmlns:p14="http://schemas.microsoft.com/office/powerpoint/2010/main" val="733548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57200" y="1066800"/>
                <a:ext cx="8458200" cy="55626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pitchFamily="18" charset="2"/>
                  <a:buNone/>
                </a:pPr>
                <a:r>
                  <a:rPr lang="en-US" sz="2800" dirty="0" smtClean="0"/>
                  <a:t>Consider FOC:</a:t>
                </a:r>
              </a:p>
              <a:p>
                <a:pPr lvl="1"/>
                <a:r>
                  <a:rPr lang="en-US" dirty="0" smtClean="0"/>
                  <a:t>Can one back out social preferences </a:t>
                </a:r>
                <a14:m>
                  <m:oMath xmlns:m="http://schemas.openxmlformats.org/officeDocument/2006/math">
                    <m:r>
                      <a:rPr lang="en-US" i="1" smtClean="0">
                        <a:latin typeface="Cambria Math" panose="02040503050406030204" pitchFamily="18" charset="0"/>
                      </a:rPr>
                      <m:t>𝐴</m:t>
                    </m:r>
                  </m:oMath>
                </a14:m>
                <a:r>
                  <a:rPr lang="en-US" dirty="0" smtClean="0"/>
                  <a:t> in e.g. </a:t>
                </a:r>
                <a:r>
                  <a:rPr lang="en-US" dirty="0" err="1" smtClean="0"/>
                  <a:t>Gneezy</a:t>
                </a:r>
                <a:r>
                  <a:rPr lang="en-US" dirty="0"/>
                  <a:t>-</a:t>
                </a:r>
                <a:r>
                  <a:rPr lang="en-US" dirty="0" smtClean="0"/>
                  <a:t>List? </a:t>
                </a:r>
              </a:p>
              <a:p>
                <a:pPr marL="0" indent="0">
                  <a:buFont typeface="Wingdings 2" pitchFamily="18" charset="2"/>
                  <a:buNone/>
                </a:pPr>
                <a:endParaRPr lang="en-US" sz="1600" dirty="0" smtClean="0"/>
              </a:p>
              <a:p>
                <a:pPr marL="0" indent="0">
                  <a:buFont typeface="Wingdings 2" pitchFamily="18" charset="2"/>
                  <a:buNone/>
                </a:pPr>
                <a:r>
                  <a:rPr lang="en-US" sz="2800" dirty="0" smtClean="0"/>
                  <a:t>Two problems:</a:t>
                </a:r>
              </a:p>
              <a:p>
                <a:pPr marL="514350" indent="-231775">
                  <a:buFont typeface="+mj-lt"/>
                  <a:buAutoNum type="arabicPeriod"/>
                </a:pPr>
                <a:r>
                  <a:rPr lang="en-US" sz="2800" dirty="0" smtClean="0"/>
                  <a:t> </a:t>
                </a:r>
                <a:r>
                  <a:rPr lang="en-US" sz="2400" dirty="0" smtClean="0"/>
                  <a:t>Unknown </a:t>
                </a:r>
                <a14:m>
                  <m:oMath xmlns:m="http://schemas.openxmlformats.org/officeDocument/2006/math">
                    <m:sSub>
                      <m:sSubPr>
                        <m:ctrlPr>
                          <a:rPr lang="en-US" sz="2400" i="1" dirty="0" smtClean="0">
                            <a:latin typeface="Cambria Math"/>
                          </a:rPr>
                        </m:ctrlPr>
                      </m:sSubPr>
                      <m:e>
                        <m:r>
                          <a:rPr lang="en-US" sz="2400" i="1" dirty="0" smtClean="0">
                            <a:latin typeface="Cambria Math" panose="02040503050406030204" pitchFamily="18" charset="0"/>
                          </a:rPr>
                          <m:t>𝑝</m:t>
                        </m:r>
                      </m:e>
                      <m:sub>
                        <m:r>
                          <a:rPr lang="en-US" sz="2400" i="1" dirty="0" smtClean="0">
                            <a:latin typeface="Cambria Math" panose="02040503050406030204" pitchFamily="18" charset="0"/>
                          </a:rPr>
                          <m:t>𝐸</m:t>
                        </m:r>
                      </m:sub>
                    </m:sSub>
                  </m:oMath>
                </a14:m>
                <a:r>
                  <a:rPr lang="en-US" sz="2400" baseline="-25000" dirty="0" smtClean="0"/>
                  <a:t> </a:t>
                </a:r>
                <a:r>
                  <a:rPr lang="en-US" sz="2400" dirty="0" smtClean="0"/>
                  <a:t>(return to employer)</a:t>
                </a:r>
                <a:endParaRPr lang="en-US" sz="2400" baseline="-25000" dirty="0" smtClean="0"/>
              </a:p>
              <a:p>
                <a:pPr marL="514350" indent="-231775">
                  <a:buFont typeface="+mj-lt"/>
                  <a:buAutoNum type="arabicPeriod"/>
                </a:pPr>
                <a:r>
                  <a:rPr lang="en-US" sz="2400" dirty="0" smtClean="0"/>
                  <a:t> Unknown cost </a:t>
                </a:r>
                <a:r>
                  <a:rPr lang="en-US" sz="2400" dirty="0"/>
                  <a:t>of effort </a:t>
                </a:r>
                <a:r>
                  <a:rPr lang="en-US" sz="2400" i="1" dirty="0" smtClean="0"/>
                  <a:t>C</a:t>
                </a:r>
                <a14:m>
                  <m:oMath xmlns:m="http://schemas.openxmlformats.org/officeDocument/2006/math">
                    <m:d>
                      <m:dPr>
                        <m:ctrlPr>
                          <a:rPr lang="en-US" sz="2400" i="1" dirty="0" smtClean="0">
                            <a:latin typeface="Cambria Math"/>
                          </a:rPr>
                        </m:ctrlPr>
                      </m:dPr>
                      <m:e>
                        <m:r>
                          <a:rPr lang="en-US" sz="2400" i="1" dirty="0" smtClean="0">
                            <a:latin typeface="Cambria Math" panose="02040503050406030204" pitchFamily="18" charset="0"/>
                          </a:rPr>
                          <m:t>𝑒</m:t>
                        </m:r>
                      </m:e>
                    </m:d>
                  </m:oMath>
                </a14:m>
                <a:endParaRPr lang="en-US" sz="2400" i="1" dirty="0" smtClean="0"/>
              </a:p>
              <a:p>
                <a:pPr marL="282575" indent="0">
                  <a:buFont typeface="Wingdings 2" pitchFamily="18" charset="2"/>
                  <a:buNone/>
                </a:pPr>
                <a:r>
                  <a:rPr lang="en-US" sz="2400" dirty="0"/>
                  <a:t>Important:  Lab experiments free from these confounds</a:t>
                </a:r>
              </a:p>
              <a:p>
                <a:pPr marL="319088" lvl="1" indent="0">
                  <a:buFont typeface="Wingdings 2" pitchFamily="18" charset="2"/>
                  <a:buNone/>
                </a:pPr>
                <a:endParaRPr lang="en-US" sz="1600" dirty="0" smtClean="0"/>
              </a:p>
              <a:p>
                <a:pPr marL="0" lvl="1" indent="0">
                  <a:buFont typeface="Wingdings 2" pitchFamily="18" charset="2"/>
                  <a:buNone/>
                </a:pPr>
                <a:r>
                  <a:rPr lang="en-US" b="1" dirty="0" smtClean="0"/>
                  <a:t>DellaVigna, List, </a:t>
                </a:r>
                <a:r>
                  <a:rPr lang="en-US" b="1" dirty="0" err="1" smtClean="0"/>
                  <a:t>Malmendier</a:t>
                </a:r>
                <a:r>
                  <a:rPr lang="en-US" b="1" dirty="0" smtClean="0"/>
                  <a:t>, and Rao (2016)</a:t>
                </a:r>
                <a:r>
                  <a:rPr lang="en-US" sz="2800" dirty="0" smtClean="0"/>
                  <a:t>:</a:t>
                </a:r>
              </a:p>
              <a:p>
                <a:pPr lvl="1"/>
                <a14:m>
                  <m:oMath xmlns:m="http://schemas.openxmlformats.org/officeDocument/2006/math">
                    <m:sSub>
                      <m:sSubPr>
                        <m:ctrlPr>
                          <a:rPr lang="en-US" b="1" i="1" dirty="0">
                            <a:latin typeface="Cambria Math"/>
                          </a:rPr>
                        </m:ctrlPr>
                      </m:sSubPr>
                      <m:e>
                        <m:r>
                          <a:rPr lang="en-US" b="1" i="1" dirty="0">
                            <a:latin typeface="Cambria Math" panose="02040503050406030204" pitchFamily="18" charset="0"/>
                          </a:rPr>
                          <m:t>𝒑</m:t>
                        </m:r>
                      </m:e>
                      <m:sub>
                        <m:r>
                          <a:rPr lang="en-US" b="1" i="1" dirty="0" smtClean="0">
                            <a:latin typeface="Cambria Math" panose="02040503050406030204" pitchFamily="18" charset="0"/>
                          </a:rPr>
                          <m:t>𝑬</m:t>
                        </m:r>
                      </m:sub>
                    </m:sSub>
                  </m:oMath>
                </a14:m>
                <a:r>
                  <a:rPr lang="en-US" b="1" dirty="0"/>
                  <a:t> solution</a:t>
                </a:r>
                <a:r>
                  <a:rPr lang="en-US" dirty="0"/>
                  <a:t>: Inform workers of </a:t>
                </a:r>
                <a14:m>
                  <m:oMath xmlns:m="http://schemas.openxmlformats.org/officeDocument/2006/math">
                    <m:sSub>
                      <m:sSubPr>
                        <m:ctrlPr>
                          <a:rPr lang="en-US" i="1" dirty="0">
                            <a:latin typeface="Cambria Math"/>
                          </a:rPr>
                        </m:ctrlPr>
                      </m:sSubPr>
                      <m:e>
                        <m:r>
                          <a:rPr lang="en-US" i="1" dirty="0">
                            <a:latin typeface="Cambria Math" panose="02040503050406030204" pitchFamily="18" charset="0"/>
                          </a:rPr>
                          <m:t>𝑝</m:t>
                        </m:r>
                      </m:e>
                      <m:sub>
                        <m:r>
                          <a:rPr lang="en-US" i="1" dirty="0" smtClean="0">
                            <a:latin typeface="Cambria Math" panose="02040503050406030204" pitchFamily="18" charset="0"/>
                          </a:rPr>
                          <m:t>𝐸</m:t>
                        </m:r>
                      </m:sub>
                    </m:sSub>
                  </m:oMath>
                </a14:m>
                <a:r>
                  <a:rPr lang="en-US" baseline="-25000" dirty="0"/>
                  <a:t> </a:t>
                </a:r>
                <a:r>
                  <a:rPr lang="en-US" dirty="0"/>
                  <a:t>and </a:t>
                </a:r>
                <a:r>
                  <a:rPr lang="en-US" i="1" dirty="0"/>
                  <a:t>vary</a:t>
                </a:r>
                <a:r>
                  <a:rPr lang="en-US" dirty="0"/>
                  <a:t> </a:t>
                </a:r>
                <a:r>
                  <a:rPr lang="en-US" dirty="0" smtClean="0"/>
                  <a:t>it</a:t>
                </a:r>
              </a:p>
              <a:p>
                <a:pPr lvl="1"/>
                <a14:m>
                  <m:oMath xmlns:m="http://schemas.openxmlformats.org/officeDocument/2006/math">
                    <m:r>
                      <a:rPr lang="en-US" b="1" i="1" dirty="0" smtClean="0">
                        <a:latin typeface="Cambria Math" panose="02040503050406030204" pitchFamily="18" charset="0"/>
                      </a:rPr>
                      <m:t>𝑪</m:t>
                    </m:r>
                    <m:r>
                      <a:rPr lang="en-US" b="1" i="1" dirty="0">
                        <a:latin typeface="Cambria Math" panose="02040503050406030204" pitchFamily="18" charset="0"/>
                      </a:rPr>
                      <m:t>(</m:t>
                    </m:r>
                    <m:r>
                      <a:rPr lang="en-US" b="1" i="1" dirty="0">
                        <a:latin typeface="Cambria Math" panose="02040503050406030204" pitchFamily="18" charset="0"/>
                      </a:rPr>
                      <m:t>𝒆</m:t>
                    </m:r>
                    <m:r>
                      <a:rPr lang="en-US" b="1" i="1" dirty="0">
                        <a:latin typeface="Cambria Math" panose="02040503050406030204" pitchFamily="18" charset="0"/>
                      </a:rPr>
                      <m:t>)</m:t>
                    </m:r>
                  </m:oMath>
                </a14:m>
                <a:r>
                  <a:rPr lang="en-US" b="1" i="1" dirty="0"/>
                  <a:t> </a:t>
                </a:r>
                <a:r>
                  <a:rPr lang="en-US" b="1" dirty="0"/>
                  <a:t>solution</a:t>
                </a:r>
                <a:r>
                  <a:rPr lang="en-US" dirty="0"/>
                  <a:t>: Vary piece rate </a:t>
                </a:r>
                <a14:m>
                  <m:oMath xmlns:m="http://schemas.openxmlformats.org/officeDocument/2006/math">
                    <m:sSub>
                      <m:sSubPr>
                        <m:ctrlPr>
                          <a:rPr lang="en-US" i="1" dirty="0">
                            <a:latin typeface="Cambria Math"/>
                          </a:rPr>
                        </m:ctrlPr>
                      </m:sSubPr>
                      <m:e>
                        <m:r>
                          <a:rPr lang="en-US" i="1" dirty="0">
                            <a:latin typeface="Cambria Math" panose="02040503050406030204" pitchFamily="18" charset="0"/>
                          </a:rPr>
                          <m:t>𝑝</m:t>
                        </m:r>
                      </m:e>
                      <m:sub>
                        <m:r>
                          <a:rPr lang="en-US" i="1" dirty="0">
                            <a:latin typeface="Cambria Math" panose="02040503050406030204" pitchFamily="18" charset="0"/>
                          </a:rPr>
                          <m:t>𝑊</m:t>
                        </m:r>
                      </m:sub>
                    </m:sSub>
                  </m:oMath>
                </a14:m>
                <a:r>
                  <a:rPr lang="en-US" dirty="0"/>
                  <a:t> paid to workers</a:t>
                </a:r>
                <a:endParaRPr lang="en-US" dirty="0" smtClean="0"/>
              </a:p>
              <a:p>
                <a:pPr marL="319088" lvl="1" indent="0">
                  <a:buFont typeface="Wingdings 2" pitchFamily="18" charset="2"/>
                  <a:buNone/>
                </a:pPr>
                <a:endParaRPr lang="en-US" sz="2000" dirty="0"/>
              </a:p>
              <a:p>
                <a:pPr marL="776288" lvl="1" indent="-457200">
                  <a:buFont typeface="+mj-lt"/>
                  <a:buAutoNum type="arabicPeriod"/>
                </a:pPr>
                <a:endParaRPr lang="en-US" sz="2000" dirty="0" smtClean="0"/>
              </a:p>
              <a:p>
                <a:pPr marL="319088" lvl="1" indent="0">
                  <a:buFont typeface="Wingdings 2" pitchFamily="18" charset="2"/>
                  <a:buNone/>
                </a:pPr>
                <a:endParaRPr lang="en-US" sz="2000" dirty="0" smtClean="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 y="1066800"/>
                <a:ext cx="8458200" cy="5562600"/>
              </a:xfrm>
              <a:prstGeom prst="rect">
                <a:avLst/>
              </a:prstGeom>
              <a:blipFill rotWithShape="0">
                <a:blip r:embed="rId3"/>
                <a:stretch>
                  <a:fillRect l="-1441" t="-986" r="-72"/>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2971800" y="1066800"/>
            <a:ext cx="5181600" cy="478998"/>
          </a:xfrm>
          <a:prstGeom prst="rect">
            <a:avLst/>
          </a:prstGeom>
        </p:spPr>
      </p:pic>
    </p:spTree>
    <p:extLst>
      <p:ext uri="{BB962C8B-B14F-4D97-AF65-F5344CB8AC3E}">
        <p14:creationId xmlns:p14="http://schemas.microsoft.com/office/powerpoint/2010/main" val="8338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smtClean="0"/>
              <a:t>Behavioral Economics by Field</a:t>
            </a:r>
          </a:p>
        </p:txBody>
      </p:sp>
      <p:sp>
        <p:nvSpPr>
          <p:cNvPr id="7171" name="Content Placeholder 2"/>
          <p:cNvSpPr>
            <a:spLocks noGrp="1"/>
          </p:cNvSpPr>
          <p:nvPr>
            <p:ph sz="quarter" idx="1"/>
          </p:nvPr>
        </p:nvSpPr>
        <p:spPr>
          <a:xfrm>
            <a:off x="457200" y="990600"/>
            <a:ext cx="8229600" cy="5638800"/>
          </a:xfrm>
        </p:spPr>
        <p:txBody>
          <a:bodyPr/>
          <a:lstStyle/>
          <a:p>
            <a:pPr marL="0" indent="0" eaLnBrk="1" hangingPunct="1">
              <a:buNone/>
              <a:defRPr/>
            </a:pPr>
            <a:r>
              <a:rPr lang="en-US" sz="2800" u="sng" dirty="0" smtClean="0"/>
              <a:t>Last 5 years</a:t>
            </a:r>
          </a:p>
          <a:p>
            <a:pPr marL="381000" indent="-381000" eaLnBrk="1" hangingPunct="1">
              <a:defRPr/>
            </a:pPr>
            <a:r>
              <a:rPr lang="en-US" sz="2800" i="1" dirty="0" smtClean="0"/>
              <a:t>Behavioral Public Finance</a:t>
            </a:r>
            <a:endParaRPr lang="en-US" sz="2800" dirty="0" smtClean="0"/>
          </a:p>
          <a:p>
            <a:pPr marL="655638" lvl="1" indent="-381000" eaLnBrk="1" hangingPunct="1">
              <a:defRPr/>
            </a:pPr>
            <a:r>
              <a:rPr lang="en-US" dirty="0" smtClean="0"/>
              <a:t>Taxation and </a:t>
            </a:r>
            <a:r>
              <a:rPr lang="en-US" dirty="0"/>
              <a:t>l</a:t>
            </a:r>
            <a:r>
              <a:rPr lang="en-US" dirty="0" smtClean="0"/>
              <a:t>imited attention/self-control, benefit (non-)take up</a:t>
            </a:r>
          </a:p>
          <a:p>
            <a:pPr marL="655638" lvl="1" indent="-381000" eaLnBrk="1" hangingPunct="1">
              <a:defRPr/>
            </a:pPr>
            <a:endParaRPr lang="en-US" dirty="0" smtClean="0"/>
          </a:p>
          <a:p>
            <a:pPr marL="381000" indent="-381000" eaLnBrk="1" hangingPunct="1">
              <a:defRPr/>
            </a:pPr>
            <a:r>
              <a:rPr lang="en-US" i="1" dirty="0" smtClean="0"/>
              <a:t>Behavioral Health Economics</a:t>
            </a:r>
          </a:p>
          <a:p>
            <a:pPr marL="655638" lvl="1" indent="-381000" eaLnBrk="1" hangingPunct="1">
              <a:defRPr/>
            </a:pPr>
            <a:r>
              <a:rPr lang="en-US" dirty="0" smtClean="0"/>
              <a:t>Insurance choice, co-pay effects</a:t>
            </a:r>
          </a:p>
          <a:p>
            <a:pPr marL="655638" lvl="1" indent="-381000" eaLnBrk="1" hangingPunct="1">
              <a:defRPr/>
            </a:pPr>
            <a:endParaRPr lang="en-US" dirty="0" smtClean="0"/>
          </a:p>
          <a:p>
            <a:pPr marL="381000" indent="-381000" eaLnBrk="1" hangingPunct="1">
              <a:defRPr/>
            </a:pPr>
            <a:r>
              <a:rPr lang="en-US" i="1" dirty="0" smtClean="0"/>
              <a:t>Behavioral Political Economy</a:t>
            </a:r>
          </a:p>
          <a:p>
            <a:pPr marL="655638" lvl="1" indent="-381000" eaLnBrk="1" hangingPunct="1">
              <a:defRPr/>
            </a:pPr>
            <a:r>
              <a:rPr lang="en-US" dirty="0" smtClean="0"/>
              <a:t>Voters with social preferences, ref. dep., limited </a:t>
            </a:r>
            <a:r>
              <a:rPr lang="en-US" dirty="0" err="1" smtClean="0"/>
              <a:t>attent</a:t>
            </a:r>
            <a:r>
              <a:rPr lang="en-US" dirty="0" smtClean="0"/>
              <a:t>.</a:t>
            </a:r>
          </a:p>
          <a:p>
            <a:pPr marL="655638" lvl="1" indent="-381000" eaLnBrk="1" hangingPunct="1">
              <a:defRPr/>
            </a:pPr>
            <a:endParaRPr lang="en-US" dirty="0" smtClean="0"/>
          </a:p>
          <a:p>
            <a:pPr marL="381000" indent="-381000" eaLnBrk="1" hangingPunct="1">
              <a:defRPr/>
            </a:pPr>
            <a:r>
              <a:rPr lang="en-US" i="1" dirty="0"/>
              <a:t>Behavioral </a:t>
            </a:r>
            <a:r>
              <a:rPr lang="en-US" i="1" dirty="0" smtClean="0"/>
              <a:t>Education Economics</a:t>
            </a:r>
            <a:endParaRPr lang="en-US" i="1" dirty="0"/>
          </a:p>
          <a:p>
            <a:pPr marL="655638" lvl="1" indent="-381000" eaLnBrk="1" hangingPunct="1">
              <a:defRPr/>
            </a:pPr>
            <a:r>
              <a:rPr lang="en-US" dirty="0"/>
              <a:t>SMS messaging</a:t>
            </a:r>
          </a:p>
          <a:p>
            <a:pPr marL="655638" lvl="1" indent="-381000" eaLnBrk="1" hangingPunct="1">
              <a:defRPr/>
            </a:pPr>
            <a:endParaRPr lang="en-US" dirty="0"/>
          </a:p>
          <a:p>
            <a:pPr marL="0" indent="0" eaLnBrk="1" hangingPunct="1">
              <a:buNone/>
              <a:defRPr/>
            </a:pPr>
            <a:endParaRPr lang="en-US" sz="2800" dirty="0" smtClean="0"/>
          </a:p>
          <a:p>
            <a:pPr marL="0" indent="0" eaLnBrk="1" hangingPunct="1">
              <a:buNone/>
              <a:defRPr/>
            </a:pPr>
            <a:endParaRPr lang="en-US" sz="2800" dirty="0" smtClean="0"/>
          </a:p>
          <a:p>
            <a:pPr lvl="1" eaLnBrk="1" hangingPunct="1">
              <a:defRPr/>
            </a:pPr>
            <a:endParaRPr lang="en-US" dirty="0" smtClean="0"/>
          </a:p>
        </p:txBody>
      </p:sp>
    </p:spTree>
    <p:extLst>
      <p:ext uri="{BB962C8B-B14F-4D97-AF65-F5344CB8AC3E}">
        <p14:creationId xmlns:p14="http://schemas.microsoft.com/office/powerpoint/2010/main" val="14400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228600" y="228600"/>
            <a:ext cx="7772400" cy="609600"/>
          </a:xfrm>
        </p:spPr>
        <p:txBody>
          <a:bodyPr/>
          <a:lstStyle/>
          <a:p>
            <a:pPr algn="ctr" eaLnBrk="1" hangingPunct="1"/>
            <a:r>
              <a:rPr lang="en-US" sz="3200" dirty="0" smtClean="0"/>
              <a:t>Design</a:t>
            </a:r>
          </a:p>
        </p:txBody>
      </p:sp>
      <p:sp>
        <p:nvSpPr>
          <p:cNvPr id="40963" name="Content Placeholder 2"/>
          <p:cNvSpPr>
            <a:spLocks noGrp="1"/>
          </p:cNvSpPr>
          <p:nvPr>
            <p:ph sz="quarter" idx="4294967295"/>
          </p:nvPr>
        </p:nvSpPr>
        <p:spPr>
          <a:xfrm>
            <a:off x="457200" y="990600"/>
            <a:ext cx="8686800" cy="5791200"/>
          </a:xfrm>
        </p:spPr>
        <p:txBody>
          <a:bodyPr/>
          <a:lstStyle/>
          <a:p>
            <a:r>
              <a:rPr lang="en-US" sz="2400" b="1" dirty="0" smtClean="0"/>
              <a:t>N=446 workers, </a:t>
            </a:r>
            <a:r>
              <a:rPr lang="en-US" sz="2400" dirty="0" smtClean="0"/>
              <a:t>recruited via Craigslist for </a:t>
            </a:r>
            <a:r>
              <a:rPr lang="en-US" sz="2400" b="1" dirty="0" smtClean="0"/>
              <a:t>one-time employment</a:t>
            </a:r>
            <a:endParaRPr lang="en-US" sz="2400" b="1" u="sng" dirty="0"/>
          </a:p>
          <a:p>
            <a:pPr lvl="1"/>
            <a:endParaRPr lang="en-US" dirty="0" smtClean="0"/>
          </a:p>
          <a:p>
            <a:r>
              <a:rPr lang="en-US" sz="2400" dirty="0" smtClean="0"/>
              <a:t>Task</a:t>
            </a:r>
            <a:r>
              <a:rPr lang="en-US" sz="2400" dirty="0"/>
              <a:t>: Stuff envelopes for </a:t>
            </a:r>
            <a:r>
              <a:rPr lang="en-US" sz="2400" dirty="0" smtClean="0"/>
              <a:t>charities </a:t>
            </a:r>
            <a:r>
              <a:rPr lang="en-US" sz="2000" dirty="0" smtClean="0"/>
              <a:t>(Becker Center as intermediary)</a:t>
            </a:r>
            <a:endParaRPr lang="en-US" sz="2400" dirty="0" smtClean="0"/>
          </a:p>
          <a:p>
            <a:pPr lvl="1"/>
            <a:r>
              <a:rPr lang="en-US" dirty="0" smtClean="0"/>
              <a:t>Can inform them truthfully of average return</a:t>
            </a:r>
            <a:endParaRPr lang="en-US" dirty="0"/>
          </a:p>
          <a:p>
            <a:pPr lvl="1"/>
            <a:r>
              <a:rPr lang="en-US" dirty="0" smtClean="0"/>
              <a:t>Ten </a:t>
            </a:r>
            <a:r>
              <a:rPr lang="en-US" dirty="0"/>
              <a:t>20-minute rounds of work with 10-minute </a:t>
            </a:r>
            <a:r>
              <a:rPr lang="en-US" dirty="0" smtClean="0"/>
              <a:t>breaks</a:t>
            </a:r>
          </a:p>
          <a:p>
            <a:pPr lvl="1"/>
            <a:r>
              <a:rPr lang="en-US" dirty="0" smtClean="0"/>
              <a:t>Work for different employers in different rounds, to plausibly vary the pay scheme</a:t>
            </a:r>
          </a:p>
          <a:p>
            <a:pPr marL="319088" lvl="1" indent="0">
              <a:buNone/>
            </a:pPr>
            <a:endParaRPr lang="en-US" dirty="0"/>
          </a:p>
          <a:p>
            <a:r>
              <a:rPr lang="en-US" dirty="0"/>
              <a:t>Hybrid </a:t>
            </a:r>
            <a:r>
              <a:rPr lang="en-US" i="1" dirty="0"/>
              <a:t>between</a:t>
            </a:r>
            <a:r>
              <a:rPr lang="en-US" dirty="0"/>
              <a:t>- and </a:t>
            </a:r>
            <a:r>
              <a:rPr lang="en-US" i="1" dirty="0"/>
              <a:t>within-</a:t>
            </a:r>
            <a:r>
              <a:rPr lang="en-US" dirty="0"/>
              <a:t>design</a:t>
            </a:r>
          </a:p>
          <a:p>
            <a:pPr lvl="1"/>
            <a:r>
              <a:rPr lang="en-US" i="1" dirty="0"/>
              <a:t>Between</a:t>
            </a:r>
            <a:r>
              <a:rPr lang="en-US" dirty="0"/>
              <a:t> subjects: Gift exchange treatments at the end</a:t>
            </a:r>
          </a:p>
          <a:p>
            <a:pPr lvl="1"/>
            <a:r>
              <a:rPr lang="en-US" i="1" dirty="0"/>
              <a:t>Within</a:t>
            </a:r>
            <a:r>
              <a:rPr lang="en-US" dirty="0"/>
              <a:t> subjects: Vary piece rate, return to </a:t>
            </a:r>
            <a:r>
              <a:rPr lang="en-US" dirty="0" smtClean="0"/>
              <a:t>employer</a:t>
            </a:r>
            <a:endParaRPr lang="en-US" dirty="0"/>
          </a:p>
          <a:p>
            <a:endParaRPr lang="en-US" dirty="0"/>
          </a:p>
          <a:p>
            <a:pPr marL="0" indent="0">
              <a:buNone/>
            </a:pPr>
            <a:endParaRPr lang="en-US" sz="2400" dirty="0"/>
          </a:p>
        </p:txBody>
      </p:sp>
    </p:spTree>
    <p:extLst>
      <p:ext uri="{BB962C8B-B14F-4D97-AF65-F5344CB8AC3E}">
        <p14:creationId xmlns:p14="http://schemas.microsoft.com/office/powerpoint/2010/main" val="313926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152400" y="228600"/>
            <a:ext cx="7772400" cy="609600"/>
          </a:xfrm>
        </p:spPr>
        <p:txBody>
          <a:bodyPr/>
          <a:lstStyle/>
          <a:p>
            <a:pPr algn="ctr" eaLnBrk="1" hangingPunct="1"/>
            <a:r>
              <a:rPr lang="en-US" sz="3200" dirty="0" smtClean="0"/>
              <a:t>Within-Subject Variation</a:t>
            </a:r>
          </a:p>
        </p:txBody>
      </p:sp>
      <mc:AlternateContent xmlns:mc="http://schemas.openxmlformats.org/markup-compatibility/2006" xmlns:a14="http://schemas.microsoft.com/office/drawing/2010/main">
        <mc:Choice Requires="a14">
          <p:sp>
            <p:nvSpPr>
              <p:cNvPr id="40963" name="Content Placeholder 2"/>
              <p:cNvSpPr>
                <a:spLocks noGrp="1"/>
              </p:cNvSpPr>
              <p:nvPr>
                <p:ph sz="quarter" idx="4294967295"/>
              </p:nvPr>
            </p:nvSpPr>
            <p:spPr>
              <a:xfrm>
                <a:off x="457200" y="990600"/>
                <a:ext cx="8686800" cy="5791200"/>
              </a:xfrm>
            </p:spPr>
            <p:txBody>
              <a:bodyPr/>
              <a:lstStyle/>
              <a:p>
                <a:pPr>
                  <a:defRPr/>
                </a:pPr>
                <a:r>
                  <a:rPr lang="en-US" sz="2800" dirty="0" smtClean="0"/>
                  <a:t>Vary piece rate </a:t>
                </a:r>
                <a14:m>
                  <m:oMath xmlns:m="http://schemas.openxmlformats.org/officeDocument/2006/math">
                    <m:sSub>
                      <m:sSubPr>
                        <m:ctrlPr>
                          <a:rPr lang="en-US" sz="2800" b="0" i="1" dirty="0" smtClean="0">
                            <a:latin typeface="Cambria Math"/>
                          </a:rPr>
                        </m:ctrlPr>
                      </m:sSubPr>
                      <m:e>
                        <m:r>
                          <a:rPr lang="en-US" sz="2800" i="1" dirty="0" smtClean="0">
                            <a:latin typeface="Cambria Math" panose="02040503050406030204" pitchFamily="18" charset="0"/>
                          </a:rPr>
                          <m:t>𝑝</m:t>
                        </m:r>
                      </m:e>
                      <m:sub>
                        <m:r>
                          <a:rPr lang="en-US" sz="2800" b="0" i="1" dirty="0" smtClean="0">
                            <a:latin typeface="Cambria Math" panose="02040503050406030204" pitchFamily="18" charset="0"/>
                          </a:rPr>
                          <m:t>𝑊</m:t>
                        </m:r>
                      </m:sub>
                    </m:sSub>
                  </m:oMath>
                </a14:m>
                <a:r>
                  <a:rPr lang="en-US" sz="2800" dirty="0" smtClean="0"/>
                  <a:t> (0, 10, 20 cents / envelope)</a:t>
                </a:r>
              </a:p>
              <a:p>
                <a:pPr lvl="1">
                  <a:defRPr/>
                </a:pPr>
                <a:r>
                  <a:rPr lang="en-US" sz="2000" dirty="0"/>
                  <a:t>Prepare envelopes for three charities: each pays different </a:t>
                </a:r>
                <a:r>
                  <a:rPr lang="en-US" sz="2000" dirty="0" smtClean="0"/>
                  <a:t>wage</a:t>
                </a:r>
              </a:p>
              <a:p>
                <a:pPr lvl="1">
                  <a:defRPr/>
                </a:pPr>
                <a:r>
                  <a:rPr lang="en-US" sz="2000" dirty="0"/>
                  <a:t>Map out marginal cost of effort by </a:t>
                </a:r>
                <a:r>
                  <a:rPr lang="en-US" sz="2000" i="1" dirty="0"/>
                  <a:t>C’(e)= </a:t>
                </a:r>
                <a14:m>
                  <m:oMath xmlns:m="http://schemas.openxmlformats.org/officeDocument/2006/math">
                    <m:sSub>
                      <m:sSubPr>
                        <m:ctrlPr>
                          <a:rPr lang="en-US" sz="2000" i="1" dirty="0">
                            <a:latin typeface="Cambria Math"/>
                          </a:rPr>
                        </m:ctrlPr>
                      </m:sSubPr>
                      <m:e>
                        <m:r>
                          <a:rPr lang="en-US" sz="2000" i="1" dirty="0">
                            <a:latin typeface="Cambria Math" panose="02040503050406030204" pitchFamily="18" charset="0"/>
                          </a:rPr>
                          <m:t>𝑝</m:t>
                        </m:r>
                      </m:e>
                      <m:sub>
                        <m:r>
                          <a:rPr lang="en-US" sz="2000" i="1" dirty="0">
                            <a:latin typeface="Cambria Math" panose="02040503050406030204" pitchFamily="18" charset="0"/>
                          </a:rPr>
                          <m:t>𝑊</m:t>
                        </m:r>
                      </m:sub>
                    </m:sSub>
                  </m:oMath>
                </a14:m>
                <a:r>
                  <a:rPr lang="en-US" sz="2000" i="1" dirty="0"/>
                  <a:t> + A</a:t>
                </a:r>
              </a:p>
              <a:p>
                <a:pPr lvl="1">
                  <a:defRPr/>
                </a:pPr>
                <a:endParaRPr lang="en-US" sz="2000" dirty="0" smtClean="0"/>
              </a:p>
              <a:p>
                <a:pPr>
                  <a:defRPr/>
                </a:pPr>
                <a:r>
                  <a:rPr lang="en-US" sz="2800" dirty="0" smtClean="0"/>
                  <a:t>Vary return to employer </a:t>
                </a:r>
                <a14:m>
                  <m:oMath xmlns:m="http://schemas.openxmlformats.org/officeDocument/2006/math">
                    <m:r>
                      <a:rPr lang="en-US" sz="2800" i="1" dirty="0" smtClean="0">
                        <a:latin typeface="Cambria Math" panose="02040503050406030204" pitchFamily="18" charset="0"/>
                      </a:rPr>
                      <m:t>𝑝</m:t>
                    </m:r>
                    <m:r>
                      <a:rPr lang="en-US" sz="2800" i="1" baseline="-25000" dirty="0" smtClean="0">
                        <a:latin typeface="Cambria Math" panose="02040503050406030204" pitchFamily="18" charset="0"/>
                      </a:rPr>
                      <m:t>𝐹</m:t>
                    </m:r>
                  </m:oMath>
                </a14:m>
                <a:endParaRPr lang="en-US" sz="2800" dirty="0" smtClean="0"/>
              </a:p>
              <a:p>
                <a:pPr marL="547687" lvl="2" indent="-273050">
                  <a:spcBef>
                    <a:spcPts val="575"/>
                  </a:spcBef>
                  <a:buClr>
                    <a:schemeClr val="accent1"/>
                  </a:buClr>
                  <a:defRPr/>
                </a:pPr>
                <a:r>
                  <a:rPr lang="en-US" dirty="0" smtClean="0">
                    <a:cs typeface="ＭＳ Ｐゴシック" charset="-128"/>
                  </a:rPr>
                  <a:t>“Training” session – envelopes discarded, </a:t>
                </a:r>
                <a:r>
                  <a:rPr lang="en-US" dirty="0" smtClean="0">
                    <a:latin typeface="Arial Narrow" panose="020B0606020202030204" pitchFamily="34" charset="0"/>
                    <a:cs typeface="ＭＳ Ｐゴシック" charset="-128"/>
                  </a:rPr>
                  <a:t>0</a:t>
                </a:r>
                <a:r>
                  <a:rPr lang="en-US" dirty="0" smtClean="0">
                    <a:cs typeface="ＭＳ Ｐゴシック" charset="-128"/>
                  </a:rPr>
                  <a:t> marginal return to employer</a:t>
                </a:r>
              </a:p>
              <a:p>
                <a:pPr marL="547687" lvl="2" indent="-273050">
                  <a:spcBef>
                    <a:spcPts val="575"/>
                  </a:spcBef>
                  <a:buClr>
                    <a:schemeClr val="accent1"/>
                  </a:buClr>
                  <a:defRPr/>
                </a:pPr>
                <a:r>
                  <a:rPr lang="en-US" dirty="0" smtClean="0">
                    <a:cs typeface="ＭＳ Ｐゴシック" charset="-128"/>
                  </a:rPr>
                  <a:t>Normal session: each envelope raises 30 cents of donations on average</a:t>
                </a:r>
              </a:p>
              <a:p>
                <a:pPr marL="547687" lvl="2" indent="-273050">
                  <a:spcBef>
                    <a:spcPts val="575"/>
                  </a:spcBef>
                  <a:buClr>
                    <a:schemeClr val="accent1"/>
                  </a:buClr>
                  <a:defRPr/>
                </a:pPr>
                <a:r>
                  <a:rPr lang="en-US" dirty="0" smtClean="0">
                    <a:cs typeface="ＭＳ Ｐゴシック" charset="-128"/>
                  </a:rPr>
                  <a:t>Session with fundraising match: 2x funds raised per </a:t>
                </a:r>
                <a:r>
                  <a:rPr lang="en-US" dirty="0">
                    <a:cs typeface="ＭＳ Ｐゴシック" charset="-128"/>
                  </a:rPr>
                  <a:t>envelope (cf. </a:t>
                </a:r>
                <a:r>
                  <a:rPr lang="en-US" dirty="0" err="1">
                    <a:cs typeface="ＭＳ Ｐゴシック" charset="-128"/>
                  </a:rPr>
                  <a:t>Englmaier</a:t>
                </a:r>
                <a:r>
                  <a:rPr lang="en-US" dirty="0">
                    <a:cs typeface="ＭＳ Ｐゴシック" charset="-128"/>
                  </a:rPr>
                  <a:t> and </a:t>
                </a:r>
                <a:r>
                  <a:rPr lang="en-US" dirty="0" err="1">
                    <a:cs typeface="ＭＳ Ｐゴシック" charset="-128"/>
                  </a:rPr>
                  <a:t>Leider</a:t>
                </a:r>
                <a:r>
                  <a:rPr lang="en-US" dirty="0">
                    <a:cs typeface="ＭＳ Ｐゴシック" charset="-128"/>
                  </a:rPr>
                  <a:t> 2012</a:t>
                </a:r>
                <a:r>
                  <a:rPr lang="en-US" dirty="0" smtClean="0">
                    <a:cs typeface="ＭＳ Ｐゴシック" charset="-128"/>
                  </a:rPr>
                  <a:t>)</a:t>
                </a:r>
              </a:p>
              <a:p>
                <a:pPr marL="547687" lvl="2" indent="-273050">
                  <a:spcBef>
                    <a:spcPts val="575"/>
                  </a:spcBef>
                  <a:buClr>
                    <a:schemeClr val="accent1"/>
                  </a:buClr>
                  <a:defRPr/>
                </a:pPr>
                <a:endParaRPr lang="en-US" dirty="0">
                  <a:cs typeface="ＭＳ Ｐゴシック" charset="-128"/>
                </a:endParaRPr>
              </a:p>
              <a:p>
                <a:pPr marL="547687" lvl="2" indent="-273050">
                  <a:spcBef>
                    <a:spcPts val="575"/>
                  </a:spcBef>
                  <a:buClr>
                    <a:schemeClr val="accent1"/>
                  </a:buClr>
                  <a:defRPr/>
                </a:pPr>
                <a:r>
                  <a:rPr lang="en-US" sz="2400" dirty="0" smtClean="0"/>
                  <a:t>Estimate </a:t>
                </a:r>
                <a:r>
                  <a:rPr lang="en-US" sz="2400" dirty="0"/>
                  <a:t>social preferences – under altruism:</a:t>
                </a:r>
                <a:br>
                  <a:rPr lang="en-US" sz="2400" dirty="0"/>
                </a:b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 ≈ </m:t>
                    </m:r>
                    <m:f>
                      <m:fPr>
                        <m:type m:val="skw"/>
                        <m:ctrlPr>
                          <a:rPr lang="en-US" sz="2400" i="1">
                            <a:latin typeface="Cambria Math"/>
                          </a:rPr>
                        </m:ctrlPr>
                      </m:fPr>
                      <m:num>
                        <m:f>
                          <m:fPr>
                            <m:ctrlPr>
                              <a:rPr lang="en-US" sz="2400" i="1">
                                <a:latin typeface="Cambria Math"/>
                              </a:rPr>
                            </m:ctrlPr>
                          </m:fPr>
                          <m:num>
                            <m:r>
                              <a:rPr lang="en-US" sz="2400" i="1">
                                <a:latin typeface="Cambria Math" panose="02040503050406030204" pitchFamily="18" charset="0"/>
                              </a:rPr>
                              <m:t>𝜕</m:t>
                            </m:r>
                            <m:r>
                              <a:rPr lang="en-US" sz="2400" i="1">
                                <a:latin typeface="Cambria Math" panose="02040503050406030204" pitchFamily="18" charset="0"/>
                              </a:rPr>
                              <m:t>𝑒</m:t>
                            </m:r>
                            <m:r>
                              <a:rPr lang="en-US" sz="2400" i="1" baseline="30000">
                                <a:latin typeface="Cambria Math" panose="02040503050406030204" pitchFamily="18" charset="0"/>
                              </a:rPr>
                              <m:t>∗</m:t>
                            </m:r>
                          </m:num>
                          <m:den>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𝑝</m:t>
                                </m:r>
                              </m:e>
                              <m:sub>
                                <m:r>
                                  <a:rPr lang="en-US" sz="2400" i="1">
                                    <a:latin typeface="Cambria Math" panose="02040503050406030204" pitchFamily="18" charset="0"/>
                                  </a:rPr>
                                  <m:t>𝐸</m:t>
                                </m:r>
                              </m:sub>
                            </m:sSub>
                          </m:den>
                        </m:f>
                      </m:num>
                      <m:den>
                        <m:f>
                          <m:fPr>
                            <m:ctrlPr>
                              <a:rPr lang="en-US" sz="2400" i="1">
                                <a:latin typeface="Cambria Math"/>
                              </a:rPr>
                            </m:ctrlPr>
                          </m:fPr>
                          <m:num>
                            <m:r>
                              <a:rPr lang="en-US" sz="2400" i="1">
                                <a:latin typeface="Cambria Math" panose="02040503050406030204" pitchFamily="18" charset="0"/>
                              </a:rPr>
                              <m:t>𝜕</m:t>
                            </m:r>
                            <m:r>
                              <a:rPr lang="en-US" sz="2400" i="1">
                                <a:latin typeface="Cambria Math" panose="02040503050406030204" pitchFamily="18" charset="0"/>
                              </a:rPr>
                              <m:t>𝑒</m:t>
                            </m:r>
                            <m:r>
                              <a:rPr lang="en-US" sz="2400" i="1" baseline="30000">
                                <a:latin typeface="Cambria Math" panose="02040503050406030204" pitchFamily="18" charset="0"/>
                              </a:rPr>
                              <m:t>∗</m:t>
                            </m:r>
                          </m:num>
                          <m:den>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𝑝</m:t>
                                </m:r>
                              </m:e>
                              <m:sub>
                                <m:r>
                                  <a:rPr lang="en-US" sz="2400" i="1">
                                    <a:latin typeface="Cambria Math" panose="02040503050406030204" pitchFamily="18" charset="0"/>
                                  </a:rPr>
                                  <m:t>𝑊</m:t>
                                </m:r>
                              </m:sub>
                            </m:sSub>
                          </m:den>
                        </m:f>
                      </m:den>
                    </m:f>
                  </m:oMath>
                </a14:m>
                <a:endParaRPr lang="en-US" dirty="0">
                  <a:cs typeface="ＭＳ Ｐゴシック" charset="-128"/>
                </a:endParaRPr>
              </a:p>
              <a:p>
                <a:pPr marL="547687" lvl="2" indent="-273050">
                  <a:spcBef>
                    <a:spcPts val="575"/>
                  </a:spcBef>
                  <a:buClr>
                    <a:schemeClr val="accent1"/>
                  </a:buClr>
                  <a:defRPr/>
                </a:pPr>
                <a:endParaRPr lang="en-US" dirty="0" smtClean="0">
                  <a:cs typeface="ＭＳ Ｐゴシック" charset="-128"/>
                </a:endParaRPr>
              </a:p>
              <a:p>
                <a:pPr marL="381000" indent="-381000" eaLnBrk="1" hangingPunct="1">
                  <a:defRPr/>
                </a:pPr>
                <a:endParaRPr lang="en-US" sz="1800" dirty="0" smtClean="0"/>
              </a:p>
              <a:p>
                <a:pPr marL="381000" indent="-381000" eaLnBrk="1" hangingPunct="1">
                  <a:defRPr/>
                </a:pPr>
                <a:endParaRPr lang="en-US" sz="2000" dirty="0"/>
              </a:p>
              <a:p>
                <a:endParaRPr lang="en-US" sz="2400" dirty="0"/>
              </a:p>
            </p:txBody>
          </p:sp>
        </mc:Choice>
        <mc:Fallback xmlns="">
          <p:sp>
            <p:nvSpPr>
              <p:cNvPr id="40963" name="Content Placeholder 2"/>
              <p:cNvSpPr>
                <a:spLocks noGrp="1" noRot="1" noChangeAspect="1" noMove="1" noResize="1" noEditPoints="1" noAdjustHandles="1" noChangeArrowheads="1" noChangeShapeType="1" noTextEdit="1"/>
              </p:cNvSpPr>
              <p:nvPr>
                <p:ph sz="quarter" idx="4294967295"/>
              </p:nvPr>
            </p:nvSpPr>
            <p:spPr>
              <a:xfrm>
                <a:off x="457200" y="990600"/>
                <a:ext cx="8686800" cy="5791200"/>
              </a:xfrm>
              <a:blipFill rotWithShape="0">
                <a:blip r:embed="rId3"/>
                <a:stretch>
                  <a:fillRect l="-842" t="-1053"/>
                </a:stretch>
              </a:blipFill>
            </p:spPr>
            <p:txBody>
              <a:bodyPr/>
              <a:lstStyle/>
              <a:p>
                <a:r>
                  <a:rPr lang="en-US">
                    <a:noFill/>
                  </a:rPr>
                  <a:t> </a:t>
                </a:r>
              </a:p>
            </p:txBody>
          </p:sp>
        </mc:Fallback>
      </mc:AlternateContent>
    </p:spTree>
    <p:extLst>
      <p:ext uri="{BB962C8B-B14F-4D97-AF65-F5344CB8AC3E}">
        <p14:creationId xmlns:p14="http://schemas.microsoft.com/office/powerpoint/2010/main" val="381078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0" y="152400"/>
            <a:ext cx="7772400" cy="609600"/>
          </a:xfrm>
        </p:spPr>
        <p:txBody>
          <a:bodyPr/>
          <a:lstStyle/>
          <a:p>
            <a:pPr algn="ctr" eaLnBrk="1" hangingPunct="1"/>
            <a:r>
              <a:rPr lang="en-US" sz="3200" dirty="0" smtClean="0"/>
              <a:t>Effect of Piece Rate</a:t>
            </a:r>
          </a:p>
        </p:txBody>
      </p:sp>
      <mc:AlternateContent xmlns:mc="http://schemas.openxmlformats.org/markup-compatibility/2006" xmlns:a14="http://schemas.microsoft.com/office/drawing/2010/main">
        <mc:Choice Requires="a14">
          <p:sp>
            <p:nvSpPr>
              <p:cNvPr id="40963" name="Content Placeholder 2"/>
              <p:cNvSpPr>
                <a:spLocks noGrp="1"/>
              </p:cNvSpPr>
              <p:nvPr>
                <p:ph sz="quarter" idx="4294967295"/>
              </p:nvPr>
            </p:nvSpPr>
            <p:spPr>
              <a:xfrm>
                <a:off x="0" y="762000"/>
                <a:ext cx="8686800" cy="5791200"/>
              </a:xfrm>
            </p:spPr>
            <p:txBody>
              <a:bodyPr/>
              <a:lstStyle/>
              <a:p>
                <a:pPr eaLnBrk="1" hangingPunct="1">
                  <a:defRPr/>
                </a:pPr>
                <a:r>
                  <a:rPr lang="en-US" sz="2400" dirty="0" smtClean="0">
                    <a:sym typeface="Wingdings" pitchFamily="2" charset="2"/>
                  </a:rPr>
                  <a:t>Finding 1. </a:t>
                </a:r>
                <a:r>
                  <a:rPr lang="en-US" sz="2400" u="sng" dirty="0" smtClean="0">
                    <a:sym typeface="Wingdings" pitchFamily="2" charset="2"/>
                  </a:rPr>
                  <a:t>Significant response to piece rate </a:t>
                </a:r>
              </a:p>
              <a:p>
                <a:pPr lvl="1" eaLnBrk="1" hangingPunct="1">
                  <a:defRPr/>
                </a:pPr>
                <a:r>
                  <a:rPr lang="en-US" sz="2000" dirty="0" smtClean="0">
                    <a:sym typeface="Wingdings" pitchFamily="2" charset="2"/>
                  </a:rPr>
                  <a:t>20 cent/envelope increase in </a:t>
                </a:r>
                <a14:m>
                  <m:oMath xmlns:m="http://schemas.openxmlformats.org/officeDocument/2006/math">
                    <m:sSub>
                      <m:sSubPr>
                        <m:ctrlPr>
                          <a:rPr lang="en-US" sz="2000" i="1" dirty="0">
                            <a:latin typeface="Cambria Math"/>
                          </a:rPr>
                        </m:ctrlPr>
                      </m:sSubPr>
                      <m:e>
                        <m:r>
                          <a:rPr lang="en-US" sz="2000" i="1" dirty="0">
                            <a:latin typeface="Cambria Math" panose="02040503050406030204" pitchFamily="18" charset="0"/>
                          </a:rPr>
                          <m:t>𝑝</m:t>
                        </m:r>
                      </m:e>
                      <m:sub>
                        <m:r>
                          <a:rPr lang="en-US" sz="2000" i="1" dirty="0">
                            <a:latin typeface="Cambria Math" panose="02040503050406030204" pitchFamily="18" charset="0"/>
                          </a:rPr>
                          <m:t>𝑊</m:t>
                        </m:r>
                      </m:sub>
                    </m:sSub>
                  </m:oMath>
                </a14:m>
                <a:r>
                  <a:rPr lang="en-US" sz="2000" dirty="0" smtClean="0">
                    <a:sym typeface="Wingdings" pitchFamily="2" charset="2"/>
                  </a:rPr>
                  <a:t> </a:t>
                </a:r>
                <a:r>
                  <a:rPr lang="en-US" sz="2000" dirty="0">
                    <a:sym typeface="Wingdings" pitchFamily="2" charset="2"/>
                  </a:rPr>
                  <a:t>4</a:t>
                </a:r>
                <a:r>
                  <a:rPr lang="en-US" sz="2000" dirty="0" smtClean="0">
                    <a:sym typeface="Wingdings" pitchFamily="2" charset="2"/>
                  </a:rPr>
                  <a:t> envelope (12%) increase</a:t>
                </a:r>
              </a:p>
              <a:p>
                <a:pPr lvl="1" eaLnBrk="1" hangingPunct="1">
                  <a:defRPr/>
                </a:pPr>
                <a:r>
                  <a:rPr lang="en-US" sz="2000" dirty="0" smtClean="0">
                    <a:sym typeface="Wingdings" pitchFamily="2" charset="2"/>
                  </a:rPr>
                  <a:t>Identifies curvature of cost of effort function</a:t>
                </a:r>
              </a:p>
              <a:p>
                <a:pPr eaLnBrk="1" hangingPunct="1">
                  <a:defRPr/>
                </a:pPr>
                <a:endParaRPr lang="en-US" sz="2800" dirty="0">
                  <a:sym typeface="Wingdings" pitchFamily="2" charset="2"/>
                </a:endParaRPr>
              </a:p>
            </p:txBody>
          </p:sp>
        </mc:Choice>
        <mc:Fallback xmlns="">
          <p:sp>
            <p:nvSpPr>
              <p:cNvPr id="40963" name="Content Placeholder 2"/>
              <p:cNvSpPr>
                <a:spLocks noGrp="1" noRot="1" noChangeAspect="1" noMove="1" noResize="1" noEditPoints="1" noAdjustHandles="1" noChangeArrowheads="1" noChangeShapeType="1" noTextEdit="1"/>
              </p:cNvSpPr>
              <p:nvPr>
                <p:ph sz="quarter" idx="4294967295"/>
              </p:nvPr>
            </p:nvSpPr>
            <p:spPr>
              <a:xfrm>
                <a:off x="0" y="762000"/>
                <a:ext cx="8686800" cy="5791200"/>
              </a:xfrm>
              <a:blipFill rotWithShape="0">
                <a:blip r:embed="rId3"/>
                <a:stretch>
                  <a:fillRect l="-491" t="-842"/>
                </a:stretch>
              </a:blipFill>
            </p:spPr>
            <p:txBody>
              <a:bodyPr/>
              <a:lstStyle/>
              <a:p>
                <a:r>
                  <a:rPr lang="en-US">
                    <a:noFill/>
                  </a:rPr>
                  <a:t> </a:t>
                </a:r>
              </a:p>
            </p:txBody>
          </p:sp>
        </mc:Fallback>
      </mc:AlternateContent>
      <p:sp>
        <p:nvSpPr>
          <p:cNvPr id="6" name="Content Placeholder 2"/>
          <p:cNvSpPr txBox="1">
            <a:spLocks/>
          </p:cNvSpPr>
          <p:nvPr/>
        </p:nvSpPr>
        <p:spPr>
          <a:xfrm>
            <a:off x="152400" y="2203544"/>
            <a:ext cx="3733800" cy="3663855"/>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pitchFamily="18" charset="2"/>
              <a:buNone/>
            </a:pPr>
            <a:endParaRPr lang="en-US" sz="1800" dirty="0" smtClean="0"/>
          </a:p>
          <a:p>
            <a:pPr marL="0" indent="0" algn="ctr">
              <a:buFont typeface="Wingdings 2" pitchFamily="18" charset="2"/>
              <a:buNone/>
            </a:pPr>
            <a:r>
              <a:rPr lang="en-US" sz="1800" dirty="0" smtClean="0"/>
              <a:t> “Charity X will be paying for your work. The pay is $7 with no per-envelope payment, as noted on your </a:t>
            </a:r>
          </a:p>
          <a:p>
            <a:pPr marL="0" indent="0" algn="ctr">
              <a:buFont typeface="Wingdings 2" pitchFamily="18" charset="2"/>
              <a:buNone/>
            </a:pPr>
            <a:r>
              <a:rPr lang="en-US" sz="1800" dirty="0" smtClean="0"/>
              <a:t>schedule.”</a:t>
            </a:r>
          </a:p>
          <a:p>
            <a:pPr marL="0" indent="0" algn="ctr">
              <a:buFont typeface="Wingdings 2" pitchFamily="18" charset="2"/>
              <a:buNone/>
            </a:pPr>
            <a:endParaRPr lang="en-US" sz="1800" dirty="0" smtClean="0"/>
          </a:p>
          <a:p>
            <a:pPr marL="0" indent="0" algn="ctr">
              <a:buFont typeface="Wingdings 2" pitchFamily="18" charset="2"/>
              <a:buNone/>
            </a:pPr>
            <a:r>
              <a:rPr lang="en-US" sz="1800" dirty="0" smtClean="0"/>
              <a:t>“…The pay is $3.50 plus $ __0.10_per envelope completed…”</a:t>
            </a:r>
          </a:p>
          <a:p>
            <a:pPr marL="0" indent="0" algn="ctr">
              <a:buFont typeface="Wingdings 2" pitchFamily="18" charset="2"/>
              <a:buNone/>
            </a:pPr>
            <a:endParaRPr lang="en-US" sz="1800" dirty="0" smtClean="0"/>
          </a:p>
          <a:p>
            <a:pPr marL="0" indent="0" algn="ctr">
              <a:buFont typeface="Wingdings 2" pitchFamily="18" charset="2"/>
              <a:buNone/>
            </a:pPr>
            <a:r>
              <a:rPr lang="en-US" sz="1800" dirty="0" smtClean="0"/>
              <a:t>“…The pay is $ 0.20 per envelope completed…”</a:t>
            </a:r>
            <a:endParaRPr lang="en-US" sz="1800" dirty="0"/>
          </a:p>
        </p:txBody>
      </p:sp>
      <p:pic>
        <p:nvPicPr>
          <p:cNvPr id="1026" name="Picture 2" descr="PieceRateComparison_a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863" y="2282470"/>
            <a:ext cx="5076737" cy="36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43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0" y="152400"/>
            <a:ext cx="7772400" cy="609600"/>
          </a:xfrm>
        </p:spPr>
        <p:txBody>
          <a:bodyPr/>
          <a:lstStyle/>
          <a:p>
            <a:pPr algn="ctr" eaLnBrk="1" hangingPunct="1"/>
            <a:r>
              <a:rPr lang="en-US" sz="3200" dirty="0" smtClean="0"/>
              <a:t>Training vs “Real” Session</a:t>
            </a:r>
          </a:p>
        </p:txBody>
      </p:sp>
      <p:sp>
        <p:nvSpPr>
          <p:cNvPr id="40963" name="Content Placeholder 2"/>
          <p:cNvSpPr>
            <a:spLocks noGrp="1"/>
          </p:cNvSpPr>
          <p:nvPr>
            <p:ph sz="quarter" idx="4294967295"/>
          </p:nvPr>
        </p:nvSpPr>
        <p:spPr>
          <a:xfrm>
            <a:off x="0" y="762000"/>
            <a:ext cx="8686800" cy="5791200"/>
          </a:xfrm>
        </p:spPr>
        <p:txBody>
          <a:bodyPr/>
          <a:lstStyle/>
          <a:p>
            <a:pPr eaLnBrk="1" hangingPunct="1">
              <a:defRPr/>
            </a:pPr>
            <a:r>
              <a:rPr lang="en-US" sz="2400" dirty="0" smtClean="0">
                <a:sym typeface="Wingdings" pitchFamily="2" charset="2"/>
              </a:rPr>
              <a:t>Finding 2. </a:t>
            </a:r>
            <a:r>
              <a:rPr lang="en-US" sz="2400" u="sng" dirty="0" smtClean="0">
                <a:sym typeface="Wingdings" pitchFamily="2" charset="2"/>
              </a:rPr>
              <a:t>Significant increase when letters are used</a:t>
            </a:r>
            <a:endParaRPr lang="en-US" sz="2400" dirty="0" smtClean="0">
              <a:sym typeface="Wingdings" pitchFamily="2" charset="2"/>
            </a:endParaRPr>
          </a:p>
          <a:p>
            <a:pPr lvl="1" eaLnBrk="1" hangingPunct="1">
              <a:defRPr/>
            </a:pPr>
            <a:r>
              <a:rPr lang="en-US" sz="2000" dirty="0" smtClean="0">
                <a:sym typeface="Wingdings" pitchFamily="2" charset="2"/>
              </a:rPr>
              <a:t>Envelope used 3.5 envelopes (10%) increase</a:t>
            </a:r>
          </a:p>
          <a:p>
            <a:pPr lvl="1" eaLnBrk="1" hangingPunct="1">
              <a:defRPr/>
            </a:pPr>
            <a:r>
              <a:rPr lang="en-US" sz="2000" dirty="0" smtClean="0">
                <a:sym typeface="Wingdings" pitchFamily="2" charset="2"/>
              </a:rPr>
              <a:t>Consistent with positive altruism/warm glow</a:t>
            </a:r>
            <a:endParaRPr lang="en-US" sz="2000" dirty="0">
              <a:sym typeface="Wingdings" pitchFamily="2" charset="2"/>
            </a:endParaRPr>
          </a:p>
        </p:txBody>
      </p:sp>
      <p:sp>
        <p:nvSpPr>
          <p:cNvPr id="6" name="Content Placeholder 2"/>
          <p:cNvSpPr txBox="1">
            <a:spLocks/>
          </p:cNvSpPr>
          <p:nvPr/>
        </p:nvSpPr>
        <p:spPr>
          <a:xfrm>
            <a:off x="457199" y="2141220"/>
            <a:ext cx="3201029" cy="41148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pitchFamily="18" charset="2"/>
              <a:buNone/>
            </a:pPr>
            <a:endParaRPr lang="en-US" sz="1600" dirty="0" smtClean="0"/>
          </a:p>
          <a:p>
            <a:pPr marL="0" indent="0" algn="ctr">
              <a:buFont typeface="Wingdings 2" pitchFamily="18" charset="2"/>
              <a:buNone/>
            </a:pPr>
            <a:r>
              <a:rPr lang="en-US" sz="1600" i="1" dirty="0" smtClean="0"/>
              <a:t>Training round:</a:t>
            </a:r>
            <a:r>
              <a:rPr lang="en-US" sz="1600" dirty="0" smtClean="0"/>
              <a:t> “As part of our agreement with the organizations mentioned before, the Becker Center will provide two paid training sessions….The training is paid for by the Becker Center. We will be discarding all of the envelopes prepared in this training session.” </a:t>
            </a:r>
          </a:p>
        </p:txBody>
      </p:sp>
      <p:pic>
        <p:nvPicPr>
          <p:cNvPr id="2050" name="Picture 2" descr="EnvelopesUsedvsnotUsed_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16150"/>
            <a:ext cx="5245957"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12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228600"/>
            <a:ext cx="7772400" cy="609600"/>
          </a:xfrm>
        </p:spPr>
        <p:txBody>
          <a:bodyPr/>
          <a:lstStyle/>
          <a:p>
            <a:pPr algn="ctr" eaLnBrk="1" hangingPunct="1"/>
            <a:r>
              <a:rPr lang="en-US" sz="3200" dirty="0"/>
              <a:t>Varying the Return to Employer</a:t>
            </a:r>
            <a:endParaRPr lang="en-US" sz="3200" dirty="0" smtClean="0"/>
          </a:p>
        </p:txBody>
      </p:sp>
      <mc:AlternateContent xmlns:mc="http://schemas.openxmlformats.org/markup-compatibility/2006" xmlns:a14="http://schemas.microsoft.com/office/drawing/2010/main">
        <mc:Choice Requires="a14">
          <p:sp>
            <p:nvSpPr>
              <p:cNvPr id="40963" name="Content Placeholder 2"/>
              <p:cNvSpPr>
                <a:spLocks noGrp="1"/>
              </p:cNvSpPr>
              <p:nvPr>
                <p:ph sz="quarter" idx="4294967295"/>
              </p:nvPr>
            </p:nvSpPr>
            <p:spPr>
              <a:xfrm>
                <a:off x="0" y="762000"/>
                <a:ext cx="8686800" cy="5791200"/>
              </a:xfrm>
            </p:spPr>
            <p:txBody>
              <a:bodyPr/>
              <a:lstStyle/>
              <a:p>
                <a:pPr eaLnBrk="1" hangingPunct="1">
                  <a:defRPr/>
                </a:pPr>
                <a:r>
                  <a:rPr lang="en-US" sz="2400" dirty="0" smtClean="0">
                    <a:sym typeface="Wingdings" pitchFamily="2" charset="2"/>
                  </a:rPr>
                  <a:t>Finding 3. </a:t>
                </a:r>
                <a:r>
                  <a:rPr lang="en-US" sz="2400" u="sng" dirty="0" smtClean="0">
                    <a:sym typeface="Wingdings" pitchFamily="2" charset="2"/>
                  </a:rPr>
                  <a:t>Very small impact of increasing return to employer</a:t>
                </a:r>
                <a:endParaRPr lang="en-US" sz="2000" dirty="0" smtClean="0">
                  <a:sym typeface="Wingdings" pitchFamily="2" charset="2"/>
                </a:endParaRPr>
              </a:p>
              <a:p>
                <a:pPr lvl="1" eaLnBrk="1" hangingPunct="1">
                  <a:defRPr/>
                </a:pPr>
                <a:r>
                  <a:rPr lang="en-US" sz="2000" dirty="0" smtClean="0">
                    <a:sym typeface="Wingdings" pitchFamily="2" charset="2"/>
                  </a:rPr>
                  <a:t>30 cent/envelope increase in </a:t>
                </a:r>
                <a14:m>
                  <m:oMath xmlns:m="http://schemas.openxmlformats.org/officeDocument/2006/math">
                    <m:sSub>
                      <m:sSubPr>
                        <m:ctrlPr>
                          <a:rPr lang="en-US" sz="2000" i="1" dirty="0">
                            <a:latin typeface="Cambria Math"/>
                          </a:rPr>
                        </m:ctrlPr>
                      </m:sSubPr>
                      <m:e>
                        <m:r>
                          <a:rPr lang="en-US" sz="2000" i="1" dirty="0">
                            <a:latin typeface="Cambria Math" panose="02040503050406030204" pitchFamily="18" charset="0"/>
                          </a:rPr>
                          <m:t>𝑝</m:t>
                        </m:r>
                      </m:e>
                      <m:sub>
                        <m:r>
                          <a:rPr lang="en-US" sz="2000" b="0" i="1" dirty="0" smtClean="0">
                            <a:latin typeface="Cambria Math" panose="02040503050406030204" pitchFamily="18" charset="0"/>
                          </a:rPr>
                          <m:t>𝐸</m:t>
                        </m:r>
                      </m:sub>
                    </m:sSub>
                  </m:oMath>
                </a14:m>
                <a:r>
                  <a:rPr lang="en-US" sz="2000" dirty="0" smtClean="0">
                    <a:sym typeface="Wingdings" pitchFamily="2" charset="2"/>
                  </a:rPr>
                  <a:t> 0.6 envelope (1.6%, not sig.) increase</a:t>
                </a:r>
              </a:p>
              <a:p>
                <a:pPr lvl="1" eaLnBrk="1" hangingPunct="1">
                  <a:defRPr/>
                </a:pPr>
                <a:r>
                  <a:rPr lang="en-US" sz="2000" dirty="0" smtClean="0">
                    <a:sym typeface="Wingdings" pitchFamily="2" charset="2"/>
                  </a:rPr>
                  <a:t>Inconsistent with pure altruism</a:t>
                </a:r>
                <a:endParaRPr lang="en-US" sz="2000" dirty="0">
                  <a:sym typeface="Wingdings" pitchFamily="2" charset="2"/>
                </a:endParaRPr>
              </a:p>
            </p:txBody>
          </p:sp>
        </mc:Choice>
        <mc:Fallback xmlns="">
          <p:sp>
            <p:nvSpPr>
              <p:cNvPr id="40963" name="Content Placeholder 2"/>
              <p:cNvSpPr>
                <a:spLocks noGrp="1" noRot="1" noChangeAspect="1" noMove="1" noResize="1" noEditPoints="1" noAdjustHandles="1" noChangeArrowheads="1" noChangeShapeType="1" noTextEdit="1"/>
              </p:cNvSpPr>
              <p:nvPr>
                <p:ph sz="quarter" idx="4294967295"/>
              </p:nvPr>
            </p:nvSpPr>
            <p:spPr>
              <a:xfrm>
                <a:off x="0" y="762000"/>
                <a:ext cx="8686800" cy="5791200"/>
              </a:xfrm>
              <a:blipFill rotWithShape="0">
                <a:blip r:embed="rId3"/>
                <a:stretch>
                  <a:fillRect l="-491" t="-842"/>
                </a:stretch>
              </a:blipFill>
            </p:spPr>
            <p:txBody>
              <a:bodyPr/>
              <a:lstStyle/>
              <a:p>
                <a:r>
                  <a:rPr lang="en-US">
                    <a:noFill/>
                  </a:rPr>
                  <a:t> </a:t>
                </a:r>
              </a:p>
            </p:txBody>
          </p:sp>
        </mc:Fallback>
      </mc:AlternateContent>
      <p:sp>
        <p:nvSpPr>
          <p:cNvPr id="6" name="Content Placeholder 2"/>
          <p:cNvSpPr txBox="1">
            <a:spLocks/>
          </p:cNvSpPr>
          <p:nvPr/>
        </p:nvSpPr>
        <p:spPr>
          <a:xfrm>
            <a:off x="236220" y="1752600"/>
            <a:ext cx="3200400" cy="3505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pitchFamily="18" charset="2"/>
              <a:buNone/>
            </a:pPr>
            <a:endParaRPr lang="en-US" sz="1800" dirty="0" smtClean="0"/>
          </a:p>
          <a:p>
            <a:pPr marL="0" indent="0" algn="ctr">
              <a:buFont typeface="Wingdings 2" pitchFamily="18" charset="2"/>
              <a:buNone/>
            </a:pPr>
            <a:r>
              <a:rPr lang="en-US" sz="1800" dirty="0" smtClean="0"/>
              <a:t>“Thanks to an anonymous donor, Charity 1 has received a matching grant that will match every dollar raised by these letters 1 to 1 up to $2,000 total.”</a:t>
            </a:r>
          </a:p>
          <a:p>
            <a:pPr marL="0" indent="0" algn="ctr">
              <a:buFont typeface="Wingdings 2" pitchFamily="18" charset="2"/>
              <a:buNone/>
            </a:pPr>
            <a:endParaRPr lang="en-US" sz="1800" dirty="0" smtClean="0"/>
          </a:p>
          <a:p>
            <a:pPr marL="0" indent="0" algn="ctr">
              <a:buFont typeface="Wingdings 2" pitchFamily="18" charset="2"/>
              <a:buNone/>
            </a:pPr>
            <a:r>
              <a:rPr lang="en-US" sz="1800" dirty="0" smtClean="0"/>
              <a:t>“A number of such matching grant campaigns have been run by charities similar to Charity 1, and historically have yielded roughly $___0.60____ per mailer with such campaigns, including the match.”</a:t>
            </a:r>
          </a:p>
        </p:txBody>
      </p:sp>
      <p:pic>
        <p:nvPicPr>
          <p:cNvPr id="3074" name="Picture 2" descr="HighvsLowReturn_a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932" y="2214563"/>
            <a:ext cx="5096268"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0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563562"/>
          </a:xfrm>
        </p:spPr>
        <p:txBody>
          <a:bodyPr/>
          <a:lstStyle/>
          <a:p>
            <a:pPr algn="ctr"/>
            <a:r>
              <a:rPr lang="en-US" sz="3200" dirty="0"/>
              <a:t>Gift Exchange</a:t>
            </a:r>
          </a:p>
        </p:txBody>
      </p:sp>
      <p:sp>
        <p:nvSpPr>
          <p:cNvPr id="3" name="Content Placeholder 2"/>
          <p:cNvSpPr>
            <a:spLocks noGrp="1"/>
          </p:cNvSpPr>
          <p:nvPr>
            <p:ph sz="quarter" idx="1"/>
          </p:nvPr>
        </p:nvSpPr>
        <p:spPr>
          <a:xfrm>
            <a:off x="762000" y="1219200"/>
            <a:ext cx="7772400" cy="4572000"/>
          </a:xfrm>
        </p:spPr>
        <p:txBody>
          <a:bodyPr/>
          <a:lstStyle/>
          <a:p>
            <a:r>
              <a:rPr lang="en-US" sz="2400" dirty="0" smtClean="0"/>
              <a:t>Now we turn to the effects of unanticipated gifts on effort and underlying social preferences (</a:t>
            </a:r>
            <a:r>
              <a:rPr lang="en-US" sz="2400" i="1" dirty="0" smtClean="0"/>
              <a:t>Gift exchange</a:t>
            </a:r>
            <a:r>
              <a:rPr lang="en-US" sz="2400" dirty="0" smtClean="0"/>
              <a:t>)</a:t>
            </a:r>
          </a:p>
          <a:p>
            <a:pPr marL="0" indent="0">
              <a:buNone/>
            </a:pPr>
            <a:endParaRPr lang="en-US" sz="2400" dirty="0"/>
          </a:p>
          <a:p>
            <a:pPr marL="381000" indent="-381000" eaLnBrk="1" hangingPunct="1">
              <a:defRPr/>
            </a:pPr>
            <a:r>
              <a:rPr lang="en-US" sz="2400" dirty="0"/>
              <a:t>In last 2 sessions, we introduce a gift</a:t>
            </a:r>
          </a:p>
          <a:p>
            <a:pPr marL="655638" lvl="1" indent="-381000" eaLnBrk="1" hangingPunct="1">
              <a:defRPr/>
            </a:pPr>
            <a:r>
              <a:rPr lang="en-US" sz="2000" dirty="0"/>
              <a:t>Work for same employer as a previous session, but possibly at a different fixed pay </a:t>
            </a:r>
            <a:r>
              <a:rPr lang="en-US" sz="2000" dirty="0" smtClean="0"/>
              <a:t>(“TBA” in schedule)</a:t>
            </a:r>
          </a:p>
          <a:p>
            <a:pPr marL="655638" lvl="1" indent="-381000" eaLnBrk="1" hangingPunct="1">
              <a:defRPr/>
            </a:pPr>
            <a:endParaRPr lang="en-US" sz="2000" dirty="0" smtClean="0"/>
          </a:p>
          <a:p>
            <a:pPr marL="381000" indent="-381000" eaLnBrk="1" hangingPunct="1">
              <a:defRPr/>
            </a:pPr>
            <a:r>
              <a:rPr lang="en-US" sz="2400" dirty="0" smtClean="0"/>
              <a:t>Treatments:</a:t>
            </a:r>
            <a:endParaRPr lang="en-US" sz="2400" dirty="0"/>
          </a:p>
          <a:p>
            <a:pPr lvl="1"/>
            <a:r>
              <a:rPr lang="en-US" sz="2000" dirty="0" smtClean="0"/>
              <a:t>Control ($7 fixed pay as previously)</a:t>
            </a:r>
          </a:p>
          <a:p>
            <a:pPr lvl="1"/>
            <a:r>
              <a:rPr lang="en-US" sz="2000" dirty="0" smtClean="0"/>
              <a:t>Negative ($3) – (</a:t>
            </a:r>
            <a:r>
              <a:rPr lang="en-US" sz="2000" dirty="0" err="1" smtClean="0"/>
              <a:t>Kube</a:t>
            </a:r>
            <a:r>
              <a:rPr lang="en-US" sz="2000" dirty="0" smtClean="0"/>
              <a:t>, </a:t>
            </a:r>
            <a:r>
              <a:rPr lang="en-US" sz="2000" dirty="0" err="1" smtClean="0"/>
              <a:t>Puppe</a:t>
            </a:r>
            <a:r>
              <a:rPr lang="en-US" sz="2000" dirty="0" smtClean="0"/>
              <a:t>, and </a:t>
            </a:r>
            <a:r>
              <a:rPr lang="en-US" sz="2000" dirty="0" err="1" smtClean="0"/>
              <a:t>Marechal</a:t>
            </a:r>
            <a:r>
              <a:rPr lang="en-US" sz="2000" dirty="0"/>
              <a:t> </a:t>
            </a:r>
            <a:r>
              <a:rPr lang="en-US" sz="2000" dirty="0" smtClean="0"/>
              <a:t>AER 2012) </a:t>
            </a:r>
          </a:p>
          <a:p>
            <a:pPr lvl="1"/>
            <a:r>
              <a:rPr lang="en-US" sz="2000" dirty="0" smtClean="0"/>
              <a:t>Positive ($14) </a:t>
            </a:r>
          </a:p>
          <a:p>
            <a:pPr lvl="1"/>
            <a:r>
              <a:rPr lang="en-US" sz="2000" dirty="0" smtClean="0"/>
              <a:t>Positive In-Kind ($7 + thermos</a:t>
            </a:r>
            <a:r>
              <a:rPr lang="en-US" sz="2000" dirty="0"/>
              <a:t>) (</a:t>
            </a:r>
            <a:r>
              <a:rPr lang="en-US" sz="2000" dirty="0" err="1"/>
              <a:t>Kube</a:t>
            </a:r>
            <a:r>
              <a:rPr lang="en-US" sz="2000" dirty="0"/>
              <a:t>, </a:t>
            </a:r>
            <a:r>
              <a:rPr lang="en-US" sz="2000" dirty="0" err="1"/>
              <a:t>Puppe</a:t>
            </a:r>
            <a:r>
              <a:rPr lang="en-US" sz="2000" dirty="0"/>
              <a:t>, and </a:t>
            </a:r>
            <a:r>
              <a:rPr lang="en-US" sz="2000" dirty="0" err="1"/>
              <a:t>Marechal</a:t>
            </a:r>
            <a:r>
              <a:rPr lang="en-US" sz="2000" dirty="0"/>
              <a:t> </a:t>
            </a:r>
            <a:r>
              <a:rPr lang="en-US" sz="2000" dirty="0" smtClean="0"/>
              <a:t>JEEA 2013) </a:t>
            </a:r>
          </a:p>
        </p:txBody>
      </p:sp>
    </p:spTree>
    <p:extLst>
      <p:ext uri="{BB962C8B-B14F-4D97-AF65-F5344CB8AC3E}">
        <p14:creationId xmlns:p14="http://schemas.microsoft.com/office/powerpoint/2010/main" val="23592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0" y="125413"/>
            <a:ext cx="7772400" cy="609600"/>
          </a:xfrm>
        </p:spPr>
        <p:txBody>
          <a:bodyPr/>
          <a:lstStyle/>
          <a:p>
            <a:pPr algn="ctr" eaLnBrk="1" hangingPunct="1"/>
            <a:r>
              <a:rPr lang="en-US" sz="3200" dirty="0" smtClean="0"/>
              <a:t>Effects of Gifts</a:t>
            </a:r>
            <a:endParaRPr lang="en-US" sz="3200" dirty="0"/>
          </a:p>
        </p:txBody>
      </p:sp>
      <p:sp>
        <p:nvSpPr>
          <p:cNvPr id="40963" name="Content Placeholder 2"/>
          <p:cNvSpPr>
            <a:spLocks noGrp="1"/>
          </p:cNvSpPr>
          <p:nvPr>
            <p:ph sz="quarter" idx="4294967295"/>
          </p:nvPr>
        </p:nvSpPr>
        <p:spPr>
          <a:xfrm>
            <a:off x="0" y="762000"/>
            <a:ext cx="8686800" cy="5791200"/>
          </a:xfrm>
        </p:spPr>
        <p:txBody>
          <a:bodyPr/>
          <a:lstStyle/>
          <a:p>
            <a:pPr eaLnBrk="1" hangingPunct="1">
              <a:defRPr/>
            </a:pPr>
            <a:r>
              <a:rPr lang="en-US" sz="2400" dirty="0" smtClean="0">
                <a:sym typeface="Wingdings" pitchFamily="2" charset="2"/>
              </a:rPr>
              <a:t>Finding 4: </a:t>
            </a:r>
            <a:r>
              <a:rPr lang="en-US" sz="2400" u="sng" dirty="0" smtClean="0">
                <a:sym typeface="Wingdings" pitchFamily="2" charset="2"/>
              </a:rPr>
              <a:t>Small (negative), non-significant effects of gifts</a:t>
            </a:r>
            <a:endParaRPr lang="en-US" sz="2000" u="sng" dirty="0" smtClean="0">
              <a:sym typeface="Wingdings" pitchFamily="2" charset="2"/>
            </a:endParaRPr>
          </a:p>
        </p:txBody>
      </p:sp>
      <p:sp>
        <p:nvSpPr>
          <p:cNvPr id="8" name="Rectangle 7"/>
          <p:cNvSpPr/>
          <p:nvPr/>
        </p:nvSpPr>
        <p:spPr>
          <a:xfrm>
            <a:off x="5676900" y="3962400"/>
            <a:ext cx="2476500"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 name="Picture 2"/>
          <p:cNvPicPr>
            <a:picLocks noChangeAspect="1"/>
          </p:cNvPicPr>
          <p:nvPr/>
        </p:nvPicPr>
        <p:blipFill>
          <a:blip r:embed="rId3"/>
          <a:stretch>
            <a:fillRect/>
          </a:stretch>
        </p:blipFill>
        <p:spPr>
          <a:xfrm>
            <a:off x="914400" y="1295400"/>
            <a:ext cx="7162800" cy="5139229"/>
          </a:xfrm>
          <a:prstGeom prst="rect">
            <a:avLst/>
          </a:prstGeom>
        </p:spPr>
      </p:pic>
    </p:spTree>
    <p:extLst>
      <p:ext uri="{BB962C8B-B14F-4D97-AF65-F5344CB8AC3E}">
        <p14:creationId xmlns:p14="http://schemas.microsoft.com/office/powerpoint/2010/main" val="51135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Worker Effort</a:t>
            </a: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762000" y="990600"/>
                <a:ext cx="7772400" cy="5644187"/>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400" dirty="0" smtClean="0"/>
                  <a:t>What can we learn about social preferences from this?</a:t>
                </a:r>
              </a:p>
              <a:p>
                <a:pPr marL="514350" indent="-514350">
                  <a:buFont typeface="+mj-lt"/>
                  <a:buAutoNum type="arabicPeriod"/>
                </a:pPr>
                <a:endParaRPr lang="en-US" sz="2000" b="1" dirty="0" smtClean="0"/>
              </a:p>
              <a:p>
                <a:pPr marL="514350" indent="-514350">
                  <a:buFont typeface="+mj-lt"/>
                  <a:buAutoNum type="arabicPeriod"/>
                </a:pPr>
                <a:endParaRPr lang="en-US" sz="2000" b="1" dirty="0" smtClean="0"/>
              </a:p>
              <a:p>
                <a:pPr marL="514350" indent="-514350">
                  <a:buFont typeface="+mj-lt"/>
                  <a:buAutoNum type="arabicPeriod"/>
                </a:pPr>
                <a:r>
                  <a:rPr lang="en-US" sz="2000" b="1" dirty="0" smtClean="0"/>
                  <a:t>Power Cost Function</a:t>
                </a:r>
                <a:r>
                  <a:rPr lang="en-US" sz="2000" dirty="0" smtClean="0"/>
                  <a:t>:  </a:t>
                </a:r>
                <a14:m>
                  <m:oMath xmlns:m="http://schemas.openxmlformats.org/officeDocument/2006/math">
                    <m:r>
                      <a:rPr lang="en-US" sz="2000" smtClean="0">
                        <a:latin typeface="Cambria Math" panose="02040503050406030204" pitchFamily="18" charset="0"/>
                      </a:rPr>
                      <m:t> </m:t>
                    </m:r>
                    <m:r>
                      <a:rPr lang="en-US" sz="2000" i="1" smtClean="0">
                        <a:latin typeface="Cambria Math" panose="02040503050406030204" pitchFamily="18" charset="0"/>
                      </a:rPr>
                      <m:t>𝑐</m:t>
                    </m:r>
                    <m:d>
                      <m:dPr>
                        <m:ctrlPr>
                          <a:rPr lang="en-US" sz="2000" i="1" smtClean="0">
                            <a:latin typeface="Cambria Math"/>
                          </a:rPr>
                        </m:ctrlPr>
                      </m:dPr>
                      <m:e>
                        <m:r>
                          <a:rPr lang="en-US" sz="2000" i="1" smtClean="0">
                            <a:latin typeface="Cambria Math" panose="02040503050406030204" pitchFamily="18" charset="0"/>
                          </a:rPr>
                          <m:t>𝑒</m:t>
                        </m:r>
                      </m:e>
                    </m:d>
                    <m:r>
                      <a:rPr lang="en-US" sz="2000" i="1" smtClean="0">
                        <a:latin typeface="Cambria Math" panose="02040503050406030204" pitchFamily="18" charset="0"/>
                      </a:rPr>
                      <m:t>=</m:t>
                    </m:r>
                    <m:f>
                      <m:fPr>
                        <m:ctrlPr>
                          <a:rPr lang="en-US" sz="2000" i="1" smtClean="0">
                            <a:latin typeface="Cambria Math"/>
                          </a:rPr>
                        </m:ctrlPr>
                      </m:fPr>
                      <m:num>
                        <m:sSup>
                          <m:sSupPr>
                            <m:ctrlPr>
                              <a:rPr lang="en-US" sz="2000" i="1" smtClean="0">
                                <a:latin typeface="Cambria Math"/>
                              </a:rPr>
                            </m:ctrlPr>
                          </m:sSupPr>
                          <m:e>
                            <m:r>
                              <a:rPr lang="en-US" sz="2000" i="1" smtClean="0">
                                <a:latin typeface="Cambria Math" panose="02040503050406030204" pitchFamily="18" charset="0"/>
                              </a:rPr>
                              <m:t>𝑒</m:t>
                            </m:r>
                          </m:e>
                          <m:sup>
                            <m:r>
                              <a:rPr lang="en-US" sz="2000" i="1" smtClean="0">
                                <a:latin typeface="Cambria Math" panose="02040503050406030204" pitchFamily="18" charset="0"/>
                              </a:rPr>
                              <m:t>1+</m:t>
                            </m:r>
                            <m:r>
                              <a:rPr lang="en-US" sz="2000" i="1" smtClean="0">
                                <a:latin typeface="Cambria Math" panose="02040503050406030204" pitchFamily="18" charset="0"/>
                              </a:rPr>
                              <m:t>𝑠</m:t>
                            </m:r>
                          </m:sup>
                        </m:sSup>
                      </m:num>
                      <m:den>
                        <m:r>
                          <a:rPr lang="en-US" sz="2000" i="1" smtClean="0">
                            <a:latin typeface="Cambria Math" panose="02040503050406030204" pitchFamily="18" charset="0"/>
                          </a:rPr>
                          <m:t>1+</m:t>
                        </m:r>
                        <m:r>
                          <a:rPr lang="en-US" sz="2000" i="1" smtClean="0">
                            <a:latin typeface="Cambria Math" panose="02040503050406030204" pitchFamily="18" charset="0"/>
                          </a:rPr>
                          <m:t>𝑠</m:t>
                        </m:r>
                      </m:den>
                    </m:f>
                  </m:oMath>
                </a14:m>
                <a:endParaRPr lang="en-US" sz="1800" dirty="0" smtClean="0"/>
              </a:p>
              <a:p>
                <a:pPr marL="274638" lvl="1" indent="0">
                  <a:buFont typeface="Wingdings 2" pitchFamily="18" charset="2"/>
                  <a:buNone/>
                </a:pPr>
                <a:r>
                  <a:rPr lang="en-US" sz="1800" dirty="0" smtClean="0"/>
                  <a:t>FOC: </a:t>
                </a:r>
                <a14:m>
                  <m:oMath xmlns:m="http://schemas.openxmlformats.org/officeDocument/2006/math">
                    <m:sSub>
                      <m:sSubPr>
                        <m:ctrlPr>
                          <a:rPr lang="en-US" sz="1800" i="1" smtClean="0">
                            <a:latin typeface="Cambria Math"/>
                          </a:rPr>
                        </m:ctrlPr>
                      </m:sSubPr>
                      <m:e>
                        <m:r>
                          <a:rPr lang="en-US" sz="1800" i="1" smtClean="0">
                            <a:latin typeface="Cambria Math" panose="02040503050406030204" pitchFamily="18" charset="0"/>
                          </a:rPr>
                          <m:t>𝑝</m:t>
                        </m:r>
                      </m:e>
                      <m:sub>
                        <m:r>
                          <a:rPr lang="en-US" sz="1800" i="1" smtClean="0">
                            <a:latin typeface="Cambria Math" panose="02040503050406030204" pitchFamily="18" charset="0"/>
                          </a:rPr>
                          <m:t>𝑊</m:t>
                        </m:r>
                      </m:sub>
                    </m:sSub>
                    <m:r>
                      <a:rPr lang="en-US" sz="1800" i="1" smtClean="0">
                        <a:latin typeface="Cambria Math" panose="02040503050406030204" pitchFamily="18" charset="0"/>
                      </a:rPr>
                      <m:t>+</m:t>
                    </m:r>
                    <m:r>
                      <a:rPr lang="en-US" sz="1800" i="1" smtClean="0">
                        <a:latin typeface="Cambria Math" panose="02040503050406030204" pitchFamily="18" charset="0"/>
                      </a:rPr>
                      <m:t>𝐴</m:t>
                    </m:r>
                    <m:r>
                      <a:rPr lang="en-US" sz="1800" i="1" smtClean="0">
                        <a:latin typeface="Cambria Math" panose="02040503050406030204" pitchFamily="18" charset="0"/>
                      </a:rPr>
                      <m:t>=</m:t>
                    </m:r>
                    <m:sSup>
                      <m:sSupPr>
                        <m:ctrlPr>
                          <a:rPr lang="en-US" sz="1800" i="1" smtClean="0">
                            <a:latin typeface="Cambria Math"/>
                          </a:rPr>
                        </m:ctrlPr>
                      </m:sSupPr>
                      <m:e>
                        <m:d>
                          <m:dPr>
                            <m:ctrlPr>
                              <a:rPr lang="en-US" sz="1800" i="1" smtClean="0">
                                <a:latin typeface="Cambria Math"/>
                              </a:rPr>
                            </m:ctrlPr>
                          </m:dPr>
                          <m:e>
                            <m:sSubSup>
                              <m:sSubSupPr>
                                <m:ctrlPr>
                                  <a:rPr lang="en-US" sz="1800" i="1" smtClean="0">
                                    <a:latin typeface="Cambria Math"/>
                                  </a:rPr>
                                </m:ctrlPr>
                              </m:sSubSupPr>
                              <m:e>
                                <m:r>
                                  <a:rPr lang="en-US" sz="1800" i="1" smtClean="0">
                                    <a:latin typeface="Cambria Math" panose="02040503050406030204" pitchFamily="18" charset="0"/>
                                  </a:rPr>
                                  <m:t>𝑒</m:t>
                                </m:r>
                              </m:e>
                              <m:sub>
                                <m:r>
                                  <a:rPr lang="en-US" sz="1800" i="1" smtClean="0">
                                    <a:latin typeface="Cambria Math" panose="02040503050406030204" pitchFamily="18" charset="0"/>
                                  </a:rPr>
                                  <m:t>𝑖𝑡</m:t>
                                </m:r>
                              </m:sub>
                              <m:sup>
                                <m:r>
                                  <a:rPr lang="en-US" sz="1800" i="1" smtClean="0">
                                    <a:latin typeface="Cambria Math" panose="02040503050406030204" pitchFamily="18" charset="0"/>
                                  </a:rPr>
                                  <m:t>∗</m:t>
                                </m:r>
                              </m:sup>
                            </m:sSubSup>
                          </m:e>
                        </m:d>
                      </m:e>
                      <m:sup>
                        <m:r>
                          <a:rPr lang="en-US" sz="1800" i="1" smtClean="0">
                            <a:latin typeface="Cambria Math" panose="02040503050406030204" pitchFamily="18" charset="0"/>
                          </a:rPr>
                          <m:t>𝑠</m:t>
                        </m:r>
                      </m:sup>
                    </m:sSup>
                    <m:r>
                      <a:rPr lang="en-US" sz="1800" i="1" smtClean="0">
                        <a:latin typeface="Cambria Math" panose="02040503050406030204" pitchFamily="18" charset="0"/>
                      </a:rPr>
                      <m:t>⋅</m:t>
                    </m:r>
                    <m:sSub>
                      <m:sSubPr>
                        <m:ctrlPr>
                          <a:rPr lang="en-US" sz="1800" i="1" smtClean="0">
                            <a:latin typeface="Cambria Math"/>
                          </a:rPr>
                        </m:ctrlPr>
                      </m:sSubPr>
                      <m:e>
                        <m:func>
                          <m:funcPr>
                            <m:ctrlPr>
                              <a:rPr lang="en-US" sz="1800" i="1" smtClean="0">
                                <a:latin typeface="Cambria Math"/>
                              </a:rPr>
                            </m:ctrlPr>
                          </m:funcPr>
                          <m:fName>
                            <m:r>
                              <m:rPr>
                                <m:sty m:val="p"/>
                              </m:rPr>
                              <a:rPr lang="en-US" sz="1800" smtClean="0">
                                <a:latin typeface="Cambria Math" panose="02040503050406030204" pitchFamily="18" charset="0"/>
                              </a:rPr>
                              <m:t>exp</m:t>
                            </m:r>
                          </m:fName>
                          <m:e>
                            <m:r>
                              <a:rPr lang="en-US" sz="1800" i="1" smtClean="0">
                                <a:latin typeface="Cambria Math" panose="02040503050406030204" pitchFamily="18" charset="0"/>
                              </a:rPr>
                              <m:t>(</m:t>
                            </m:r>
                            <m:r>
                              <a:rPr lang="en-US" sz="1800" i="1" smtClean="0">
                                <a:latin typeface="Cambria Math" panose="02040503050406030204" pitchFamily="18" charset="0"/>
                              </a:rPr>
                              <m:t>𝑘</m:t>
                            </m:r>
                          </m:e>
                        </m:func>
                      </m:e>
                      <m:sub>
                        <m:r>
                          <a:rPr lang="en-US" sz="1800" i="1" smtClean="0">
                            <a:latin typeface="Cambria Math" panose="02040503050406030204" pitchFamily="18" charset="0"/>
                          </a:rPr>
                          <m:t>𝑖</m:t>
                        </m:r>
                      </m:sub>
                    </m:sSub>
                    <m:r>
                      <a:rPr lang="en-US" sz="1800" i="1" smtClean="0">
                        <a:latin typeface="Cambria Math" panose="02040503050406030204" pitchFamily="18" charset="0"/>
                      </a:rPr>
                      <m:t>+</m:t>
                    </m:r>
                    <m:r>
                      <a:rPr lang="en-US" sz="1800" i="1" smtClean="0">
                        <a:latin typeface="Cambria Math" panose="02040503050406030204" pitchFamily="18" charset="0"/>
                      </a:rPr>
                      <m:t>𝑡𝑖𝑚𝑒𝑡𝑟𝑒𝑛</m:t>
                    </m:r>
                    <m:sSub>
                      <m:sSubPr>
                        <m:ctrlPr>
                          <a:rPr lang="en-US" sz="1800" i="1" smtClean="0">
                            <a:latin typeface="Cambria Math"/>
                          </a:rPr>
                        </m:ctrlPr>
                      </m:sSubPr>
                      <m:e>
                        <m:r>
                          <a:rPr lang="en-US" sz="1800" i="1" smtClean="0">
                            <a:latin typeface="Cambria Math" panose="02040503050406030204" pitchFamily="18" charset="0"/>
                          </a:rPr>
                          <m:t>𝑑</m:t>
                        </m:r>
                      </m:e>
                      <m:sub>
                        <m:r>
                          <a:rPr lang="en-US" sz="1800" i="1" smtClean="0">
                            <a:latin typeface="Cambria Math" panose="02040503050406030204" pitchFamily="18" charset="0"/>
                          </a:rPr>
                          <m:t>𝑡</m:t>
                        </m:r>
                      </m:sub>
                    </m:sSub>
                    <m:r>
                      <a:rPr lang="en-US" sz="1800" i="1" smtClean="0">
                        <a:latin typeface="Cambria Math" panose="02040503050406030204" pitchFamily="18" charset="0"/>
                      </a:rPr>
                      <m:t>)⋅</m:t>
                    </m:r>
                    <m:r>
                      <m:rPr>
                        <m:sty m:val="p"/>
                      </m:rPr>
                      <a:rPr lang="en-US" sz="1800" smtClean="0">
                        <a:latin typeface="Cambria Math" panose="02040503050406030204" pitchFamily="18" charset="0"/>
                      </a:rPr>
                      <m:t>exp</m:t>
                    </m:r>
                    <m:r>
                      <a:rPr lang="en-US" sz="1800" i="1" smtClean="0">
                        <a:latin typeface="Cambria Math" panose="02040503050406030204" pitchFamily="18" charset="0"/>
                      </a:rPr>
                      <m:t>⁡(−</m:t>
                    </m:r>
                    <m:r>
                      <a:rPr lang="en-US" sz="1800" i="1" smtClean="0">
                        <a:latin typeface="Cambria Math" panose="02040503050406030204" pitchFamily="18" charset="0"/>
                      </a:rPr>
                      <m:t>𝑠</m:t>
                    </m:r>
                    <m:r>
                      <a:rPr lang="en-US" sz="1800" i="1" smtClean="0">
                        <a:latin typeface="Cambria Math" panose="02040503050406030204" pitchFamily="18" charset="0"/>
                      </a:rPr>
                      <m:t>⋅</m:t>
                    </m:r>
                    <m:sSub>
                      <m:sSubPr>
                        <m:ctrlPr>
                          <a:rPr lang="en-US" sz="1800" i="1" smtClean="0">
                            <a:latin typeface="Cambria Math"/>
                          </a:rPr>
                        </m:ctrlPr>
                      </m:sSubPr>
                      <m:e>
                        <m:r>
                          <a:rPr lang="en-US" sz="1800" i="1" smtClean="0">
                            <a:latin typeface="Cambria Math" panose="02040503050406030204" pitchFamily="18" charset="0"/>
                          </a:rPr>
                          <m:t>𝜖</m:t>
                        </m:r>
                      </m:e>
                      <m:sub>
                        <m:r>
                          <a:rPr lang="en-US" sz="1800" i="1" smtClean="0">
                            <a:latin typeface="Cambria Math" panose="02040503050406030204" pitchFamily="18" charset="0"/>
                          </a:rPr>
                          <m:t>𝑖𝑡</m:t>
                        </m:r>
                      </m:sub>
                    </m:sSub>
                    <m:r>
                      <a:rPr lang="en-US" sz="1800" i="1" smtClean="0">
                        <a:latin typeface="Cambria Math" panose="02040503050406030204" pitchFamily="18" charset="0"/>
                      </a:rPr>
                      <m:t>)</m:t>
                    </m:r>
                    <m:r>
                      <a:rPr lang="en-US" sz="1800" smtClean="0">
                        <a:latin typeface="Cambria Math" panose="02040503050406030204" pitchFamily="18" charset="0"/>
                      </a:rPr>
                      <m:t>          </m:t>
                    </m:r>
                  </m:oMath>
                </a14:m>
                <a:endParaRPr lang="en-US" sz="1800" dirty="0" smtClean="0">
                  <a:latin typeface="Cambria Math" panose="02040503050406030204" pitchFamily="18" charset="0"/>
                </a:endParaRPr>
              </a:p>
              <a:p>
                <a:pPr marL="274638" lvl="1" indent="0">
                  <a:buFont typeface="Wingdings 2" pitchFamily="18" charset="2"/>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func>
                        <m:funcPr>
                          <m:ctrlPr>
                            <a:rPr lang="en-US" sz="1800" i="1" smtClean="0">
                              <a:latin typeface="Cambria Math"/>
                            </a:rPr>
                          </m:ctrlPr>
                        </m:funcPr>
                        <m:fName>
                          <m:r>
                            <m:rPr>
                              <m:sty m:val="p"/>
                            </m:rPr>
                            <a:rPr lang="en-US" sz="1800" smtClean="0">
                              <a:latin typeface="Cambria Math" panose="02040503050406030204" pitchFamily="18" charset="0"/>
                            </a:rPr>
                            <m:t>log</m:t>
                          </m:r>
                        </m:fName>
                        <m:e>
                          <m:sSubSup>
                            <m:sSubSupPr>
                              <m:ctrlPr>
                                <a:rPr lang="en-US" sz="1800" i="1" smtClean="0">
                                  <a:latin typeface="Cambria Math"/>
                                </a:rPr>
                              </m:ctrlPr>
                            </m:sSubSupPr>
                            <m:e>
                              <m:r>
                                <a:rPr lang="en-US" sz="1800" i="1" smtClean="0">
                                  <a:latin typeface="Cambria Math" panose="02040503050406030204" pitchFamily="18" charset="0"/>
                                </a:rPr>
                                <m:t>𝑒</m:t>
                              </m:r>
                            </m:e>
                            <m:sub>
                              <m:r>
                                <a:rPr lang="en-US" sz="1800" i="1" smtClean="0">
                                  <a:latin typeface="Cambria Math" panose="02040503050406030204" pitchFamily="18" charset="0"/>
                                </a:rPr>
                                <m:t>𝑖𝑡</m:t>
                              </m:r>
                            </m:sub>
                            <m:sup>
                              <m:r>
                                <a:rPr lang="en-US" sz="1800" i="1" smtClean="0">
                                  <a:latin typeface="Cambria Math" panose="02040503050406030204" pitchFamily="18" charset="0"/>
                                </a:rPr>
                                <m:t>∗</m:t>
                              </m:r>
                            </m:sup>
                          </m:sSubSup>
                        </m:e>
                      </m:func>
                      <m:r>
                        <a:rPr lang="en-US" sz="1800" i="1" smtClean="0">
                          <a:latin typeface="Cambria Math" panose="02040503050406030204" pitchFamily="18" charset="0"/>
                        </a:rPr>
                        <m:t>=</m:t>
                      </m:r>
                      <m:f>
                        <m:fPr>
                          <m:ctrlPr>
                            <a:rPr lang="en-US" sz="1800" i="1" smtClean="0">
                              <a:latin typeface="Cambria Math"/>
                            </a:rPr>
                          </m:ctrlPr>
                        </m:fPr>
                        <m:num>
                          <m:r>
                            <a:rPr lang="en-US" sz="1800" i="1" smtClean="0">
                              <a:latin typeface="Cambria Math" panose="02040503050406030204" pitchFamily="18" charset="0"/>
                            </a:rPr>
                            <m:t>1</m:t>
                          </m:r>
                        </m:num>
                        <m:den>
                          <m:r>
                            <a:rPr lang="en-US" sz="1800" i="1" smtClean="0">
                              <a:latin typeface="Cambria Math" panose="02040503050406030204" pitchFamily="18" charset="0"/>
                            </a:rPr>
                            <m:t>𝑠</m:t>
                          </m:r>
                        </m:den>
                      </m:f>
                      <m:d>
                        <m:dPr>
                          <m:begChr m:val="⌊"/>
                          <m:endChr m:val="⌋"/>
                          <m:ctrlPr>
                            <a:rPr lang="en-US" sz="1800" i="1" smtClean="0">
                              <a:latin typeface="Cambria Math"/>
                            </a:rPr>
                          </m:ctrlPr>
                        </m:dPr>
                        <m:e>
                          <m:func>
                            <m:funcPr>
                              <m:ctrlPr>
                                <a:rPr lang="en-US" sz="1800" i="1" smtClean="0">
                                  <a:latin typeface="Cambria Math"/>
                                </a:rPr>
                              </m:ctrlPr>
                            </m:funcPr>
                            <m:fName>
                              <m:r>
                                <m:rPr>
                                  <m:sty m:val="p"/>
                                </m:rPr>
                                <a:rPr lang="en-US" sz="1800" smtClean="0">
                                  <a:latin typeface="Cambria Math" panose="02040503050406030204" pitchFamily="18" charset="0"/>
                                </a:rPr>
                                <m:t>log</m:t>
                              </m:r>
                            </m:fName>
                            <m:e>
                              <m:d>
                                <m:dPr>
                                  <m:ctrlPr>
                                    <a:rPr lang="en-US" sz="1800" i="1">
                                      <a:latin typeface="Cambria Math"/>
                                    </a:rPr>
                                  </m:ctrlPr>
                                </m:dPr>
                                <m:e>
                                  <m:sSub>
                                    <m:sSubPr>
                                      <m:ctrlPr>
                                        <a:rPr lang="en-US" sz="1800" i="1">
                                          <a:latin typeface="Cambria Math"/>
                                        </a:rPr>
                                      </m:ctrlPr>
                                    </m:sSubPr>
                                    <m:e>
                                      <m:r>
                                        <a:rPr lang="en-US" sz="1800" i="1">
                                          <a:latin typeface="Cambria Math" panose="02040503050406030204" pitchFamily="18" charset="0"/>
                                        </a:rPr>
                                        <m:t>𝑝</m:t>
                                      </m:r>
                                    </m:e>
                                    <m:sub>
                                      <m:r>
                                        <a:rPr lang="en-US" sz="1800" i="1">
                                          <a:latin typeface="Cambria Math" panose="02040503050406030204" pitchFamily="18" charset="0"/>
                                        </a:rPr>
                                        <m:t>𝑊</m:t>
                                      </m:r>
                                    </m:sub>
                                  </m:sSub>
                                  <m:r>
                                    <a:rPr lang="en-US" sz="1800" i="1">
                                      <a:latin typeface="Cambria Math" panose="02040503050406030204" pitchFamily="18" charset="0"/>
                                    </a:rPr>
                                    <m:t>+</m:t>
                                  </m:r>
                                  <m:r>
                                    <a:rPr lang="en-US" sz="1800" i="1">
                                      <a:latin typeface="Cambria Math" panose="02040503050406030204" pitchFamily="18" charset="0"/>
                                    </a:rPr>
                                    <m:t>𝐴</m:t>
                                  </m:r>
                                </m:e>
                              </m:d>
                              <m:r>
                                <a:rPr lang="en-US" sz="1800" i="1" smtClean="0">
                                  <a:latin typeface="Cambria Math" panose="02040503050406030204" pitchFamily="18" charset="0"/>
                                </a:rPr>
                                <m:t>−</m:t>
                              </m:r>
                              <m:sSub>
                                <m:sSubPr>
                                  <m:ctrlPr>
                                    <a:rPr lang="en-US" sz="1800" i="1" smtClean="0">
                                      <a:latin typeface="Cambria Math"/>
                                    </a:rPr>
                                  </m:ctrlPr>
                                </m:sSubPr>
                                <m:e>
                                  <m:r>
                                    <a:rPr lang="en-US" sz="1800" i="1" smtClean="0">
                                      <a:latin typeface="Cambria Math" panose="02040503050406030204" pitchFamily="18" charset="0"/>
                                    </a:rPr>
                                    <m:t>𝑘</m:t>
                                  </m:r>
                                </m:e>
                                <m:sub>
                                  <m:r>
                                    <a:rPr lang="en-US" sz="1800" i="1" smtClean="0">
                                      <a:latin typeface="Cambria Math" panose="02040503050406030204" pitchFamily="18" charset="0"/>
                                    </a:rPr>
                                    <m:t>𝑖</m:t>
                                  </m:r>
                                </m:sub>
                              </m:sSub>
                              <m:r>
                                <a:rPr lang="en-US" sz="1800" i="1" smtClean="0">
                                  <a:latin typeface="Cambria Math" panose="02040503050406030204" pitchFamily="18" charset="0"/>
                                </a:rPr>
                                <m:t>−</m:t>
                              </m:r>
                              <m:r>
                                <a:rPr lang="en-US" sz="1800" i="1" smtClean="0">
                                  <a:latin typeface="Cambria Math" panose="02040503050406030204" pitchFamily="18" charset="0"/>
                                </a:rPr>
                                <m:t>𝑡𝑖𝑚𝑒𝑡𝑟𝑒𝑛</m:t>
                              </m:r>
                              <m:sSub>
                                <m:sSubPr>
                                  <m:ctrlPr>
                                    <a:rPr lang="en-US" sz="1800" i="1" smtClean="0">
                                      <a:latin typeface="Cambria Math"/>
                                    </a:rPr>
                                  </m:ctrlPr>
                                </m:sSubPr>
                                <m:e>
                                  <m:r>
                                    <a:rPr lang="en-US" sz="1800" i="1" smtClean="0">
                                      <a:latin typeface="Cambria Math" panose="02040503050406030204" pitchFamily="18" charset="0"/>
                                    </a:rPr>
                                    <m:t>𝑑</m:t>
                                  </m:r>
                                </m:e>
                                <m:sub>
                                  <m:r>
                                    <a:rPr lang="en-US" sz="1800" i="1" smtClean="0">
                                      <a:latin typeface="Cambria Math" panose="02040503050406030204" pitchFamily="18" charset="0"/>
                                    </a:rPr>
                                    <m:t>𝑡</m:t>
                                  </m:r>
                                </m:sub>
                              </m:sSub>
                            </m:e>
                          </m:func>
                        </m:e>
                      </m:d>
                      <m:r>
                        <a:rPr lang="en-US" sz="1800" i="1">
                          <a:latin typeface="Cambria Math" panose="02040503050406030204" pitchFamily="18" charset="0"/>
                        </a:rPr>
                        <m:t>+</m:t>
                      </m:r>
                      <m:sSub>
                        <m:sSubPr>
                          <m:ctrlPr>
                            <a:rPr lang="en-US" sz="1800" i="1">
                              <a:latin typeface="Cambria Math"/>
                            </a:rPr>
                          </m:ctrlPr>
                        </m:sSubPr>
                        <m:e>
                          <m:r>
                            <a:rPr lang="en-US" sz="1800" i="1">
                              <a:latin typeface="Cambria Math" panose="02040503050406030204" pitchFamily="18" charset="0"/>
                            </a:rPr>
                            <m:t>𝜖</m:t>
                          </m:r>
                        </m:e>
                        <m:sub>
                          <m:r>
                            <a:rPr lang="en-US" sz="1800" i="1">
                              <a:latin typeface="Cambria Math" panose="02040503050406030204" pitchFamily="18" charset="0"/>
                            </a:rPr>
                            <m:t>𝑖𝑡</m:t>
                          </m:r>
                        </m:sub>
                      </m:sSub>
                    </m:oMath>
                  </m:oMathPara>
                </a14:m>
                <a:endParaRPr lang="en-US" sz="1800" dirty="0" smtClean="0"/>
              </a:p>
              <a:p>
                <a:pPr marL="274638" lvl="1" indent="0">
                  <a:buFont typeface="Wingdings 2" pitchFamily="18" charset="2"/>
                  <a:buNone/>
                </a:pPr>
                <a:endParaRPr lang="en-US" sz="1100" dirty="0" smtClean="0"/>
              </a:p>
              <a:p>
                <a:pPr marL="514350" indent="-514350">
                  <a:buFont typeface="+mj-lt"/>
                  <a:buAutoNum type="arabicPeriod"/>
                </a:pPr>
                <a:r>
                  <a:rPr lang="en-US" sz="2000" b="1" dirty="0" smtClean="0"/>
                  <a:t>Exponential Cost Function</a:t>
                </a:r>
                <a:r>
                  <a:rPr lang="en-US" sz="2000" dirty="0" smtClean="0"/>
                  <a:t>: </a:t>
                </a:r>
                <a14:m>
                  <m:oMath xmlns:m="http://schemas.openxmlformats.org/officeDocument/2006/math">
                    <m:r>
                      <a:rPr lang="en-US" sz="2000" smtClean="0">
                        <a:latin typeface="Cambria Math" panose="02040503050406030204" pitchFamily="18" charset="0"/>
                      </a:rPr>
                      <m:t>    </m:t>
                    </m:r>
                    <m:r>
                      <a:rPr lang="en-US" sz="2000" i="1">
                        <a:latin typeface="Cambria Math" panose="02040503050406030204" pitchFamily="18" charset="0"/>
                      </a:rPr>
                      <m:t>𝑐</m:t>
                    </m:r>
                    <m:d>
                      <m:dPr>
                        <m:ctrlPr>
                          <a:rPr lang="en-US" sz="2000" i="1">
                            <a:latin typeface="Cambria Math"/>
                          </a:rPr>
                        </m:ctrlPr>
                      </m:dPr>
                      <m:e>
                        <m:r>
                          <a:rPr lang="en-US" sz="2000" i="1">
                            <a:latin typeface="Cambria Math" panose="02040503050406030204" pitchFamily="18" charset="0"/>
                          </a:rPr>
                          <m:t>𝑒</m:t>
                        </m:r>
                      </m:e>
                    </m:d>
                    <m:r>
                      <a:rPr lang="en-US" sz="2000" i="1">
                        <a:latin typeface="Cambria Math" panose="02040503050406030204" pitchFamily="18" charset="0"/>
                      </a:rPr>
                      <m:t>=</m:t>
                    </m:r>
                    <m:f>
                      <m:fPr>
                        <m:ctrlPr>
                          <a:rPr lang="en-US" sz="2000" i="1" smtClean="0">
                            <a:latin typeface="Cambria Math"/>
                          </a:rPr>
                        </m:ctrlPr>
                      </m:fPr>
                      <m:num>
                        <m:func>
                          <m:funcPr>
                            <m:ctrlPr>
                              <a:rPr lang="en-US" sz="2000" i="1" smtClean="0">
                                <a:latin typeface="Cambria Math"/>
                              </a:rPr>
                            </m:ctrlPr>
                          </m:funcPr>
                          <m:fName>
                            <m:r>
                              <m:rPr>
                                <m:sty m:val="p"/>
                              </m:rPr>
                              <a:rPr lang="en-US" sz="2000" smtClean="0">
                                <a:latin typeface="Cambria Math" panose="02040503050406030204" pitchFamily="18" charset="0"/>
                              </a:rPr>
                              <m:t>exp</m:t>
                            </m:r>
                          </m:fName>
                          <m:e>
                            <m:d>
                              <m:dPr>
                                <m:ctrlPr>
                                  <a:rPr lang="en-US" sz="2000" i="1" smtClean="0">
                                    <a:latin typeface="Cambria Math"/>
                                  </a:rPr>
                                </m:ctrlPr>
                              </m:dPr>
                              <m:e>
                                <m:r>
                                  <a:rPr lang="en-US" sz="2000" i="1" smtClean="0">
                                    <a:latin typeface="Cambria Math" panose="02040503050406030204" pitchFamily="18" charset="0"/>
                                  </a:rPr>
                                  <m:t>𝑠</m:t>
                                </m:r>
                                <m:r>
                                  <a:rPr lang="en-US" sz="2000" i="1" smtClean="0">
                                    <a:latin typeface="Cambria Math" panose="02040503050406030204" pitchFamily="18" charset="0"/>
                                  </a:rPr>
                                  <m:t>⋅</m:t>
                                </m:r>
                                <m:r>
                                  <a:rPr lang="en-US" sz="2000" i="1" smtClean="0">
                                    <a:latin typeface="Cambria Math" panose="02040503050406030204" pitchFamily="18" charset="0"/>
                                  </a:rPr>
                                  <m:t>𝑒</m:t>
                                </m:r>
                              </m:e>
                            </m:d>
                          </m:e>
                        </m:func>
                      </m:num>
                      <m:den>
                        <m:r>
                          <a:rPr lang="en-US" sz="2000" i="1" smtClean="0">
                            <a:latin typeface="Cambria Math" panose="02040503050406030204" pitchFamily="18" charset="0"/>
                          </a:rPr>
                          <m:t>𝑠</m:t>
                        </m:r>
                      </m:den>
                    </m:f>
                  </m:oMath>
                </a14:m>
                <a:r>
                  <a:rPr lang="en-US" sz="2000" dirty="0" smtClean="0"/>
                  <a:t>	</a:t>
                </a:r>
                <a:endParaRPr lang="en-US" sz="1800" dirty="0" smtClean="0"/>
              </a:p>
              <a:p>
                <a:pPr marL="274638" lvl="1" indent="0">
                  <a:buFont typeface="Wingdings 2" pitchFamily="18" charset="2"/>
                  <a:buNone/>
                </a:pPr>
                <a:r>
                  <a:rPr lang="en-US" sz="1800" dirty="0" smtClean="0"/>
                  <a:t>FOC: </a:t>
                </a:r>
                <a14:m>
                  <m:oMath xmlns:m="http://schemas.openxmlformats.org/officeDocument/2006/math">
                    <m:sSub>
                      <m:sSubPr>
                        <m:ctrlPr>
                          <a:rPr lang="en-US" sz="1800" i="1">
                            <a:latin typeface="Cambria Math"/>
                          </a:rPr>
                        </m:ctrlPr>
                      </m:sSubPr>
                      <m:e>
                        <m:r>
                          <a:rPr lang="en-US" sz="1800" i="1">
                            <a:latin typeface="Cambria Math" panose="02040503050406030204" pitchFamily="18" charset="0"/>
                          </a:rPr>
                          <m:t>𝑝</m:t>
                        </m:r>
                      </m:e>
                      <m:sub>
                        <m:r>
                          <a:rPr lang="en-US" sz="1800" i="1">
                            <a:latin typeface="Cambria Math" panose="02040503050406030204" pitchFamily="18" charset="0"/>
                          </a:rPr>
                          <m:t>𝑊</m:t>
                        </m:r>
                      </m:sub>
                    </m:sSub>
                    <m:r>
                      <a:rPr lang="en-US" sz="1800" i="1">
                        <a:latin typeface="Cambria Math" panose="02040503050406030204" pitchFamily="18" charset="0"/>
                      </a:rPr>
                      <m:t>+</m:t>
                    </m:r>
                    <m:r>
                      <a:rPr lang="en-US" sz="1800" i="1">
                        <a:latin typeface="Cambria Math" panose="02040503050406030204" pitchFamily="18" charset="0"/>
                      </a:rPr>
                      <m:t>𝐴</m:t>
                    </m:r>
                    <m:r>
                      <a:rPr lang="en-US" sz="1800" i="1" smtClean="0">
                        <a:latin typeface="Cambria Math" panose="02040503050406030204" pitchFamily="18" charset="0"/>
                      </a:rPr>
                      <m:t>=</m:t>
                    </m:r>
                    <m:r>
                      <m:rPr>
                        <m:sty m:val="p"/>
                      </m:rPr>
                      <a:rPr lang="en-US" sz="1800" smtClean="0">
                        <a:latin typeface="Cambria Math" panose="02040503050406030204" pitchFamily="18" charset="0"/>
                      </a:rPr>
                      <m:t>exp</m:t>
                    </m:r>
                    <m:r>
                      <a:rPr lang="en-US" sz="1800" i="1" smtClean="0">
                        <a:latin typeface="Cambria Math" panose="02040503050406030204" pitchFamily="18" charset="0"/>
                      </a:rPr>
                      <m:t>⁡(</m:t>
                    </m:r>
                    <m:r>
                      <a:rPr lang="en-US" sz="1800" i="1" smtClean="0">
                        <a:latin typeface="Cambria Math" panose="02040503050406030204" pitchFamily="18" charset="0"/>
                      </a:rPr>
                      <m:t>𝑠</m:t>
                    </m:r>
                    <m:sSubSup>
                      <m:sSubSupPr>
                        <m:ctrlPr>
                          <a:rPr lang="en-US" sz="1800" i="1" smtClean="0">
                            <a:latin typeface="Cambria Math"/>
                          </a:rPr>
                        </m:ctrlPr>
                      </m:sSubSupPr>
                      <m:e>
                        <m:r>
                          <a:rPr lang="en-US" sz="1800" i="1" smtClean="0">
                            <a:latin typeface="Cambria Math" panose="02040503050406030204" pitchFamily="18" charset="0"/>
                          </a:rPr>
                          <m:t>⋅</m:t>
                        </m:r>
                        <m:r>
                          <a:rPr lang="en-US" sz="1800" i="1" smtClean="0">
                            <a:latin typeface="Cambria Math" panose="02040503050406030204" pitchFamily="18" charset="0"/>
                          </a:rPr>
                          <m:t>𝑒</m:t>
                        </m:r>
                      </m:e>
                      <m:sub>
                        <m:r>
                          <a:rPr lang="en-US" sz="1800" i="1" smtClean="0">
                            <a:latin typeface="Cambria Math" panose="02040503050406030204" pitchFamily="18" charset="0"/>
                          </a:rPr>
                          <m:t>𝑖𝑡</m:t>
                        </m:r>
                      </m:sub>
                      <m:sup>
                        <m:r>
                          <a:rPr lang="en-US" sz="1800" i="1" smtClean="0">
                            <a:latin typeface="Cambria Math" panose="02040503050406030204" pitchFamily="18" charset="0"/>
                          </a:rPr>
                          <m:t>∗</m:t>
                        </m:r>
                      </m:sup>
                    </m:sSubSup>
                    <m:r>
                      <a:rPr lang="en-US" sz="1800" i="1" smtClean="0">
                        <a:latin typeface="Cambria Math" panose="02040503050406030204" pitchFamily="18" charset="0"/>
                      </a:rPr>
                      <m:t>) </m:t>
                    </m:r>
                    <m:r>
                      <a:rPr lang="en-US" sz="1800" i="1">
                        <a:latin typeface="Cambria Math" panose="02040503050406030204" pitchFamily="18" charset="0"/>
                      </a:rPr>
                      <m:t>⋅</m:t>
                    </m:r>
                    <m:sSub>
                      <m:sSubPr>
                        <m:ctrlPr>
                          <a:rPr lang="en-US" sz="1800" i="1">
                            <a:latin typeface="Cambria Math"/>
                          </a:rPr>
                        </m:ctrlPr>
                      </m:sSubPr>
                      <m:e>
                        <m:func>
                          <m:funcPr>
                            <m:ctrlPr>
                              <a:rPr lang="en-US" sz="1800" i="1">
                                <a:latin typeface="Cambria Math"/>
                              </a:rPr>
                            </m:ctrlPr>
                          </m:funcPr>
                          <m:fName>
                            <m:r>
                              <m:rPr>
                                <m:sty m:val="p"/>
                              </m:rPr>
                              <a:rPr lang="en-US" sz="1800">
                                <a:latin typeface="Cambria Math" panose="02040503050406030204" pitchFamily="18" charset="0"/>
                              </a:rPr>
                              <m:t>exp</m:t>
                            </m:r>
                          </m:fName>
                          <m:e>
                            <m:r>
                              <a:rPr lang="en-US" sz="1800" i="1">
                                <a:latin typeface="Cambria Math" panose="02040503050406030204" pitchFamily="18" charset="0"/>
                              </a:rPr>
                              <m:t>(</m:t>
                            </m:r>
                            <m:r>
                              <a:rPr lang="en-US" sz="1800" i="1">
                                <a:latin typeface="Cambria Math" panose="02040503050406030204" pitchFamily="18" charset="0"/>
                              </a:rPr>
                              <m:t>𝑘</m:t>
                            </m:r>
                          </m:e>
                        </m:func>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𝑡𝑖𝑚𝑒𝑡𝑟𝑒𝑛</m:t>
                    </m:r>
                    <m:sSub>
                      <m:sSubPr>
                        <m:ctrlPr>
                          <a:rPr lang="en-US" sz="1800" i="1">
                            <a:latin typeface="Cambria Math"/>
                          </a:rPr>
                        </m:ctrlPr>
                      </m:sSubPr>
                      <m:e>
                        <m:r>
                          <a:rPr lang="en-US" sz="1800" i="1">
                            <a:latin typeface="Cambria Math" panose="02040503050406030204" pitchFamily="18" charset="0"/>
                          </a:rPr>
                          <m:t>𝑑</m:t>
                        </m:r>
                      </m:e>
                      <m:sub>
                        <m:r>
                          <a:rPr lang="en-US" sz="1800" i="1">
                            <a:latin typeface="Cambria Math" panose="02040503050406030204" pitchFamily="18" charset="0"/>
                          </a:rPr>
                          <m:t>𝑡</m:t>
                        </m:r>
                      </m:sub>
                    </m:sSub>
                    <m:r>
                      <a:rPr lang="en-US" sz="1800" i="1">
                        <a:latin typeface="Cambria Math" panose="02040503050406030204" pitchFamily="18" charset="0"/>
                      </a:rPr>
                      <m:t>)⋅</m:t>
                    </m:r>
                    <m:r>
                      <m:rPr>
                        <m:sty m:val="p"/>
                      </m:rPr>
                      <a:rPr lang="en-US" sz="1800">
                        <a:latin typeface="Cambria Math" panose="02040503050406030204" pitchFamily="18" charset="0"/>
                      </a:rPr>
                      <m:t>exp</m:t>
                    </m:r>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sSub>
                      <m:sSubPr>
                        <m:ctrlPr>
                          <a:rPr lang="en-US" sz="1800" i="1">
                            <a:latin typeface="Cambria Math"/>
                          </a:rPr>
                        </m:ctrlPr>
                      </m:sSubPr>
                      <m:e>
                        <m:r>
                          <a:rPr lang="en-US" sz="1800" i="1">
                            <a:latin typeface="Cambria Math" panose="02040503050406030204" pitchFamily="18" charset="0"/>
                          </a:rPr>
                          <m:t>𝜖</m:t>
                        </m:r>
                      </m:e>
                      <m:sub>
                        <m:r>
                          <a:rPr lang="en-US" sz="1800" i="1">
                            <a:latin typeface="Cambria Math" panose="02040503050406030204" pitchFamily="18" charset="0"/>
                          </a:rPr>
                          <m:t>𝑖𝑡</m:t>
                        </m:r>
                      </m:sub>
                    </m:sSub>
                    <m:r>
                      <a:rPr lang="en-US" sz="1800" i="1">
                        <a:latin typeface="Cambria Math" panose="02040503050406030204" pitchFamily="18" charset="0"/>
                      </a:rPr>
                      <m:t>)</m:t>
                    </m:r>
                  </m:oMath>
                </a14:m>
                <a:endParaRPr lang="en-US" sz="1800" dirty="0"/>
              </a:p>
              <a:p>
                <a:pPr marL="274638" lvl="1" indent="0">
                  <a:buFont typeface="Wingdings 2" pitchFamily="18" charset="2"/>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m:t>
                      </m:r>
                      <m:sSubSup>
                        <m:sSubSupPr>
                          <m:ctrlPr>
                            <a:rPr lang="en-US" sz="1800" i="1">
                              <a:latin typeface="Cambria Math"/>
                            </a:rPr>
                          </m:ctrlPr>
                        </m:sSubSupPr>
                        <m:e>
                          <m:r>
                            <a:rPr lang="en-US" sz="1800" i="1">
                              <a:latin typeface="Cambria Math" panose="02040503050406030204" pitchFamily="18" charset="0"/>
                            </a:rPr>
                            <m:t>𝑒</m:t>
                          </m:r>
                        </m:e>
                        <m:sub>
                          <m:r>
                            <a:rPr lang="en-US" sz="1800" i="1">
                              <a:latin typeface="Cambria Math" panose="02040503050406030204" pitchFamily="18" charset="0"/>
                            </a:rPr>
                            <m:t>𝑖𝑡</m:t>
                          </m:r>
                        </m:sub>
                        <m:sup>
                          <m:r>
                            <a:rPr lang="en-US" sz="1800" i="1">
                              <a:latin typeface="Cambria Math" panose="02040503050406030204" pitchFamily="18" charset="0"/>
                            </a:rPr>
                            <m:t>∗</m:t>
                          </m:r>
                        </m:sup>
                      </m:sSubSup>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𝑠</m:t>
                          </m:r>
                        </m:den>
                      </m:f>
                      <m:d>
                        <m:dPr>
                          <m:begChr m:val="⌊"/>
                          <m:endChr m:val="⌋"/>
                          <m:ctrlPr>
                            <a:rPr lang="en-US" sz="1800" i="1">
                              <a:latin typeface="Cambria Math"/>
                            </a:rPr>
                          </m:ctrlPr>
                        </m:dPr>
                        <m:e>
                          <m:func>
                            <m:funcPr>
                              <m:ctrlPr>
                                <a:rPr lang="en-US" sz="1800" i="1">
                                  <a:latin typeface="Cambria Math"/>
                                </a:rPr>
                              </m:ctrlPr>
                            </m:funcPr>
                            <m:fName>
                              <m:r>
                                <m:rPr>
                                  <m:sty m:val="p"/>
                                </m:rPr>
                                <a:rPr lang="en-US" sz="1800">
                                  <a:latin typeface="Cambria Math" panose="02040503050406030204" pitchFamily="18" charset="0"/>
                                </a:rPr>
                                <m:t>log</m:t>
                              </m:r>
                            </m:fName>
                            <m:e>
                              <m:d>
                                <m:dPr>
                                  <m:ctrlPr>
                                    <a:rPr lang="en-US" sz="1800" i="1">
                                      <a:latin typeface="Cambria Math"/>
                                    </a:rPr>
                                  </m:ctrlPr>
                                </m:dPr>
                                <m:e>
                                  <m:sSub>
                                    <m:sSubPr>
                                      <m:ctrlPr>
                                        <a:rPr lang="en-US" sz="1800" i="1">
                                          <a:latin typeface="Cambria Math"/>
                                        </a:rPr>
                                      </m:ctrlPr>
                                    </m:sSubPr>
                                    <m:e>
                                      <m:r>
                                        <a:rPr lang="en-US" sz="1800" i="1">
                                          <a:latin typeface="Cambria Math" panose="02040503050406030204" pitchFamily="18" charset="0"/>
                                        </a:rPr>
                                        <m:t>𝑝</m:t>
                                      </m:r>
                                    </m:e>
                                    <m:sub>
                                      <m:r>
                                        <a:rPr lang="en-US" sz="1800" i="1">
                                          <a:latin typeface="Cambria Math" panose="02040503050406030204" pitchFamily="18" charset="0"/>
                                        </a:rPr>
                                        <m:t>𝑊</m:t>
                                      </m:r>
                                    </m:sub>
                                  </m:sSub>
                                  <m:r>
                                    <a:rPr lang="en-US" sz="1800" i="1">
                                      <a:latin typeface="Cambria Math" panose="02040503050406030204" pitchFamily="18" charset="0"/>
                                    </a:rPr>
                                    <m:t>+</m:t>
                                  </m:r>
                                  <m:r>
                                    <a:rPr lang="en-US" sz="1800" i="1">
                                      <a:latin typeface="Cambria Math" panose="02040503050406030204" pitchFamily="18" charset="0"/>
                                    </a:rPr>
                                    <m:t>𝐴</m:t>
                                  </m:r>
                                </m:e>
                              </m:d>
                              <m:r>
                                <a:rPr lang="en-US" sz="1800" i="1">
                                  <a:latin typeface="Cambria Math" panose="02040503050406030204" pitchFamily="18" charset="0"/>
                                </a:rPr>
                                <m:t>−</m:t>
                              </m:r>
                              <m:sSub>
                                <m:sSubPr>
                                  <m:ctrlPr>
                                    <a:rPr lang="en-US" sz="1800" i="1">
                                      <a:latin typeface="Cambria Math"/>
                                    </a:rPr>
                                  </m:ctrlPr>
                                </m:sSubPr>
                                <m:e>
                                  <m:r>
                                    <a:rPr lang="en-US" sz="1800" i="1">
                                      <a:latin typeface="Cambria Math" panose="02040503050406030204" pitchFamily="18" charset="0"/>
                                    </a:rPr>
                                    <m:t>𝑘</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𝑡𝑖𝑚𝑒𝑡𝑟𝑒𝑛</m:t>
                              </m:r>
                              <m:sSub>
                                <m:sSubPr>
                                  <m:ctrlPr>
                                    <a:rPr lang="en-US" sz="1800" i="1">
                                      <a:latin typeface="Cambria Math"/>
                                    </a:rPr>
                                  </m:ctrlPr>
                                </m:sSubPr>
                                <m:e>
                                  <m:r>
                                    <a:rPr lang="en-US" sz="1800" i="1">
                                      <a:latin typeface="Cambria Math" panose="02040503050406030204" pitchFamily="18" charset="0"/>
                                    </a:rPr>
                                    <m:t>𝑑</m:t>
                                  </m:r>
                                </m:e>
                                <m:sub>
                                  <m:r>
                                    <a:rPr lang="en-US" sz="1800" i="1">
                                      <a:latin typeface="Cambria Math" panose="02040503050406030204" pitchFamily="18" charset="0"/>
                                    </a:rPr>
                                    <m:t>𝑡</m:t>
                                  </m:r>
                                </m:sub>
                              </m:sSub>
                            </m:e>
                          </m:func>
                        </m:e>
                      </m:d>
                      <m:r>
                        <a:rPr lang="en-US" sz="1800" i="1" smtClean="0">
                          <a:latin typeface="Cambria Math" panose="02040503050406030204" pitchFamily="18" charset="0"/>
                        </a:rPr>
                        <m:t>+</m:t>
                      </m:r>
                      <m:sSub>
                        <m:sSubPr>
                          <m:ctrlPr>
                            <a:rPr lang="en-US" sz="1800" i="1">
                              <a:latin typeface="Cambria Math"/>
                            </a:rPr>
                          </m:ctrlPr>
                        </m:sSubPr>
                        <m:e>
                          <m:r>
                            <a:rPr lang="en-US" sz="1800" i="1">
                              <a:latin typeface="Cambria Math" panose="02040503050406030204" pitchFamily="18" charset="0"/>
                            </a:rPr>
                            <m:t>𝜖</m:t>
                          </m:r>
                        </m:e>
                        <m:sub>
                          <m:r>
                            <a:rPr lang="en-US" sz="1800" i="1">
                              <a:latin typeface="Cambria Math" panose="02040503050406030204" pitchFamily="18" charset="0"/>
                            </a:rPr>
                            <m:t>𝑖𝑡</m:t>
                          </m:r>
                        </m:sub>
                      </m:sSub>
                    </m:oMath>
                  </m:oMathPara>
                </a14:m>
                <a:endParaRPr lang="en-US" sz="2000" dirty="0" smtClean="0"/>
              </a:p>
              <a:p>
                <a:pPr marL="274638" lvl="1" indent="0">
                  <a:buFont typeface="Wingdings 2" pitchFamily="18" charset="2"/>
                  <a:buNone/>
                </a:pPr>
                <a:endParaRPr lang="en-US" sz="2000" dirty="0" smtClean="0"/>
              </a:p>
              <a:p>
                <a:pPr marL="617538" lvl="1" indent="-342900"/>
                <a:r>
                  <a:rPr lang="en-US" dirty="0" smtClean="0"/>
                  <a:t>Can estimate with Non-linear </a:t>
                </a:r>
                <a:r>
                  <a:rPr lang="en-US" dirty="0"/>
                  <a:t>L</a:t>
                </a:r>
                <a:r>
                  <a:rPr lang="en-US" dirty="0" smtClean="0"/>
                  <a:t>east Squares, almost like OLS (</a:t>
                </a:r>
                <a:r>
                  <a:rPr lang="en-US" i="1" dirty="0" err="1" smtClean="0"/>
                  <a:t>nl</a:t>
                </a:r>
                <a:r>
                  <a:rPr lang="en-US" dirty="0" smtClean="0"/>
                  <a:t> in Stata) – Easy!</a:t>
                </a:r>
              </a:p>
              <a:p>
                <a:pPr marL="617538" lvl="1" indent="-342900"/>
                <a:endParaRPr lang="en-US" sz="2000" dirty="0" smtClean="0"/>
              </a:p>
              <a:p>
                <a:endParaRPr lang="en-US" sz="24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762000" y="990600"/>
                <a:ext cx="7772400" cy="5644187"/>
              </a:xfrm>
              <a:prstGeom prst="rect">
                <a:avLst/>
              </a:prstGeom>
              <a:blipFill rotWithShape="0">
                <a:blip r:embed="rId3"/>
                <a:stretch>
                  <a:fillRect l="-1176" t="-865"/>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1219200" y="1600200"/>
            <a:ext cx="7139333" cy="381000"/>
          </a:xfrm>
          <a:prstGeom prst="rect">
            <a:avLst/>
          </a:prstGeom>
        </p:spPr>
      </p:pic>
    </p:spTree>
    <p:extLst>
      <p:ext uri="{BB962C8B-B14F-4D97-AF65-F5344CB8AC3E}">
        <p14:creationId xmlns:p14="http://schemas.microsoft.com/office/powerpoint/2010/main" val="362294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203200"/>
            <a:ext cx="8839200" cy="609600"/>
          </a:xfrm>
        </p:spPr>
        <p:txBody>
          <a:bodyPr/>
          <a:lstStyle/>
          <a:p>
            <a:pPr algn="ctr" eaLnBrk="1" hangingPunct="1"/>
            <a:r>
              <a:rPr lang="en-US" sz="3200" dirty="0"/>
              <a:t>Baseline Social Preferences NLS </a:t>
            </a:r>
            <a:r>
              <a:rPr lang="en-US" sz="3200" dirty="0" smtClean="0"/>
              <a:t>Estimation</a:t>
            </a:r>
            <a:endParaRPr lang="en-US" sz="3200" dirty="0"/>
          </a:p>
        </p:txBody>
      </p:sp>
      <p:pic>
        <p:nvPicPr>
          <p:cNvPr id="5" name="Picture 4"/>
          <p:cNvPicPr>
            <a:picLocks noChangeAspect="1"/>
          </p:cNvPicPr>
          <p:nvPr/>
        </p:nvPicPr>
        <p:blipFill>
          <a:blip r:embed="rId3"/>
          <a:stretch>
            <a:fillRect/>
          </a:stretch>
        </p:blipFill>
        <p:spPr>
          <a:xfrm>
            <a:off x="838200" y="791029"/>
            <a:ext cx="7315200" cy="5954825"/>
          </a:xfrm>
          <a:prstGeom prst="rect">
            <a:avLst/>
          </a:prstGeom>
        </p:spPr>
      </p:pic>
      <p:sp>
        <p:nvSpPr>
          <p:cNvPr id="7" name="Rectangle 6"/>
          <p:cNvSpPr/>
          <p:nvPr/>
        </p:nvSpPr>
        <p:spPr>
          <a:xfrm>
            <a:off x="4953000" y="1600200"/>
            <a:ext cx="685800" cy="381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15200" y="1600200"/>
            <a:ext cx="685800" cy="381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3429000" y="63246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5867400" y="63246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705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lstStyle/>
          <a:p>
            <a:pPr algn="ctr"/>
            <a:r>
              <a:rPr lang="en-US" sz="3200" dirty="0" smtClean="0"/>
              <a:t>Model fit</a:t>
            </a:r>
            <a:endParaRPr lang="en-US" sz="3200" dirty="0"/>
          </a:p>
        </p:txBody>
      </p:sp>
      <p:sp>
        <p:nvSpPr>
          <p:cNvPr id="3" name="Content Placeholder 2"/>
          <p:cNvSpPr>
            <a:spLocks noGrp="1"/>
          </p:cNvSpPr>
          <p:nvPr>
            <p:ph sz="quarter" idx="1"/>
          </p:nvPr>
        </p:nvSpPr>
        <p:spPr>
          <a:xfrm>
            <a:off x="914400" y="914400"/>
            <a:ext cx="7772400" cy="4572000"/>
          </a:xfrm>
        </p:spPr>
        <p:txBody>
          <a:bodyPr/>
          <a:lstStyle/>
          <a:p>
            <a:r>
              <a:rPr lang="en-US" sz="2400" dirty="0" smtClean="0"/>
              <a:t>Overall, very good fit of data</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10" y="1350826"/>
            <a:ext cx="7427590" cy="5402597"/>
          </a:xfrm>
          <a:prstGeom prst="rect">
            <a:avLst/>
          </a:prstGeom>
        </p:spPr>
      </p:pic>
    </p:spTree>
    <p:extLst>
      <p:ext uri="{BB962C8B-B14F-4D97-AF65-F5344CB8AC3E}">
        <p14:creationId xmlns:p14="http://schemas.microsoft.com/office/powerpoint/2010/main" val="4243414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772400" cy="609600"/>
          </a:xfrm>
        </p:spPr>
        <p:txBody>
          <a:bodyPr/>
          <a:lstStyle/>
          <a:p>
            <a:pPr algn="ctr" eaLnBrk="1" hangingPunct="1"/>
            <a:r>
              <a:rPr lang="en-US" sz="3200" dirty="0" smtClean="0"/>
              <a:t>Behavioral Economics by Field</a:t>
            </a:r>
          </a:p>
        </p:txBody>
      </p:sp>
      <p:sp>
        <p:nvSpPr>
          <p:cNvPr id="7171" name="Content Placeholder 2"/>
          <p:cNvSpPr>
            <a:spLocks noGrp="1"/>
          </p:cNvSpPr>
          <p:nvPr>
            <p:ph sz="quarter" idx="1"/>
          </p:nvPr>
        </p:nvSpPr>
        <p:spPr>
          <a:xfrm>
            <a:off x="457200" y="990600"/>
            <a:ext cx="8229600" cy="5638800"/>
          </a:xfrm>
        </p:spPr>
        <p:txBody>
          <a:bodyPr/>
          <a:lstStyle/>
          <a:p>
            <a:pPr marL="381000" indent="-381000" eaLnBrk="1" hangingPunct="1">
              <a:defRPr/>
            </a:pPr>
            <a:r>
              <a:rPr lang="en-US" sz="2800" i="1" dirty="0" smtClean="0"/>
              <a:t>Behavioral Labor Economics?</a:t>
            </a:r>
            <a:endParaRPr lang="en-US" sz="2800" dirty="0" smtClean="0"/>
          </a:p>
          <a:p>
            <a:pPr marL="655638" lvl="1" indent="-381000" eaLnBrk="1" hangingPunct="1">
              <a:defRPr/>
            </a:pPr>
            <a:r>
              <a:rPr lang="en-US" dirty="0" smtClean="0"/>
              <a:t>Work since beginning</a:t>
            </a:r>
          </a:p>
          <a:p>
            <a:pPr marL="655638" lvl="1" indent="-381000" eaLnBrk="1" hangingPunct="1">
              <a:defRPr/>
            </a:pPr>
            <a:r>
              <a:rPr lang="en-US" dirty="0" smtClean="0"/>
              <a:t>Understanding inter-industry wage differentials </a:t>
            </a:r>
            <a:r>
              <a:rPr lang="en-US" sz="2000" dirty="0" smtClean="0"/>
              <a:t>(</a:t>
            </a:r>
            <a:r>
              <a:rPr lang="en-US" sz="2000" dirty="0" err="1" smtClean="0"/>
              <a:t>Thaler</a:t>
            </a:r>
            <a:r>
              <a:rPr lang="en-US" sz="2000" dirty="0" smtClean="0"/>
              <a:t>, 1989)</a:t>
            </a:r>
            <a:endParaRPr lang="en-US" dirty="0" smtClean="0"/>
          </a:p>
          <a:p>
            <a:pPr marL="655638" lvl="1" indent="-381000" eaLnBrk="1" hangingPunct="1">
              <a:defRPr/>
            </a:pPr>
            <a:r>
              <a:rPr lang="en-US" dirty="0" smtClean="0"/>
              <a:t>Fairness constraints </a:t>
            </a:r>
            <a:r>
              <a:rPr lang="en-US" sz="2000" dirty="0" smtClean="0"/>
              <a:t>(</a:t>
            </a:r>
            <a:r>
              <a:rPr lang="en-US" sz="2000" dirty="0" err="1" smtClean="0"/>
              <a:t>Kahneman-Knetsch-Thaler</a:t>
            </a:r>
            <a:r>
              <a:rPr lang="en-US" sz="2000" dirty="0" smtClean="0"/>
              <a:t>, 1986)</a:t>
            </a:r>
          </a:p>
          <a:p>
            <a:pPr marL="655638" lvl="1" indent="-381000" eaLnBrk="1" hangingPunct="1">
              <a:defRPr/>
            </a:pPr>
            <a:r>
              <a:rPr lang="en-US" dirty="0" smtClean="0"/>
              <a:t>Wage Bargaining </a:t>
            </a:r>
            <a:r>
              <a:rPr lang="en-US" sz="2000" dirty="0" smtClean="0"/>
              <a:t>(Babcock-</a:t>
            </a:r>
            <a:r>
              <a:rPr lang="en-US" sz="2000" dirty="0" err="1" smtClean="0"/>
              <a:t>Loewestein</a:t>
            </a:r>
            <a:r>
              <a:rPr lang="en-US" sz="2000" dirty="0" smtClean="0"/>
              <a:t>, 1997)</a:t>
            </a:r>
            <a:endParaRPr lang="en-US" dirty="0" smtClean="0"/>
          </a:p>
          <a:p>
            <a:pPr marL="655638" lvl="1" indent="-381000" eaLnBrk="1" hangingPunct="1">
              <a:defRPr/>
            </a:pPr>
            <a:endParaRPr lang="en-US" dirty="0" smtClean="0"/>
          </a:p>
          <a:p>
            <a:pPr marL="655638" lvl="1" indent="-381000" eaLnBrk="1" hangingPunct="1">
              <a:defRPr/>
            </a:pPr>
            <a:r>
              <a:rPr lang="en-US" dirty="0" smtClean="0"/>
              <a:t>Yet, did not quite pick up pace</a:t>
            </a:r>
          </a:p>
          <a:p>
            <a:pPr marL="655638" lvl="1" indent="-381000" eaLnBrk="1" hangingPunct="1">
              <a:defRPr/>
            </a:pPr>
            <a:r>
              <a:rPr lang="en-US" dirty="0" smtClean="0"/>
              <a:t>Happening now!</a:t>
            </a:r>
          </a:p>
          <a:p>
            <a:pPr marL="381000" indent="-381000" eaLnBrk="1" hangingPunct="1">
              <a:defRPr/>
            </a:pPr>
            <a:r>
              <a:rPr lang="en-US" dirty="0" smtClean="0"/>
              <a:t>Discuss three main areas:</a:t>
            </a:r>
          </a:p>
          <a:p>
            <a:pPr marL="731838" lvl="1" indent="-457200" eaLnBrk="1" hangingPunct="1">
              <a:buFont typeface="+mj-lt"/>
              <a:buAutoNum type="arabicPeriod"/>
              <a:defRPr/>
            </a:pPr>
            <a:r>
              <a:rPr lang="en-US" u="sng" dirty="0" smtClean="0"/>
              <a:t>Job Search</a:t>
            </a:r>
          </a:p>
          <a:p>
            <a:pPr marL="731838" lvl="1" indent="-457200" eaLnBrk="1" hangingPunct="1">
              <a:buFont typeface="+mj-lt"/>
              <a:buAutoNum type="arabicPeriod"/>
              <a:defRPr/>
            </a:pPr>
            <a:r>
              <a:rPr lang="en-US" u="sng" dirty="0" smtClean="0"/>
              <a:t>Worker Effort</a:t>
            </a:r>
          </a:p>
          <a:p>
            <a:pPr marL="731838" lvl="1" indent="-457200" eaLnBrk="1" hangingPunct="1">
              <a:buFont typeface="+mj-lt"/>
              <a:buAutoNum type="arabicPeriod"/>
              <a:defRPr/>
            </a:pPr>
            <a:r>
              <a:rPr lang="en-US" u="sng" dirty="0" smtClean="0"/>
              <a:t>Nominal Wage Rigidity</a:t>
            </a:r>
          </a:p>
        </p:txBody>
      </p:sp>
    </p:spTree>
    <p:extLst>
      <p:ext uri="{BB962C8B-B14F-4D97-AF65-F5344CB8AC3E}">
        <p14:creationId xmlns:p14="http://schemas.microsoft.com/office/powerpoint/2010/main" val="57218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7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lstStyle/>
          <a:p>
            <a:pPr algn="ctr"/>
            <a:r>
              <a:rPr lang="en-US" sz="3200" dirty="0"/>
              <a:t>Optimal (Profit-Max) Piece Rate</a:t>
            </a:r>
          </a:p>
        </p:txBody>
      </p:sp>
      <p:sp>
        <p:nvSpPr>
          <p:cNvPr id="3" name="Content Placeholder 2"/>
          <p:cNvSpPr>
            <a:spLocks noGrp="1"/>
          </p:cNvSpPr>
          <p:nvPr>
            <p:ph sz="quarter" idx="1"/>
          </p:nvPr>
        </p:nvSpPr>
        <p:spPr>
          <a:xfrm>
            <a:off x="914400" y="914400"/>
            <a:ext cx="7772400" cy="4572000"/>
          </a:xfrm>
        </p:spPr>
        <p:txBody>
          <a:bodyPr/>
          <a:lstStyle/>
          <a:p>
            <a:r>
              <a:rPr lang="en-US" sz="2400" dirty="0" smtClean="0"/>
              <a:t>What does this imply for optimal incentives?</a:t>
            </a:r>
          </a:p>
          <a:p>
            <a:pPr lvl="1"/>
            <a:r>
              <a:rPr lang="en-US" sz="2000" dirty="0" smtClean="0"/>
              <a:t>Consider effect of piece rate increases (for fixed flat pay)</a:t>
            </a:r>
          </a:p>
          <a:p>
            <a:pPr lvl="1"/>
            <a:r>
              <a:rPr lang="en-US" sz="2000" dirty="0" smtClean="0"/>
              <a:t>With no warm glow, steep increase in output and profit</a:t>
            </a:r>
          </a:p>
          <a:p>
            <a:pPr lvl="1"/>
            <a:r>
              <a:rPr lang="en-US" sz="2000" dirty="0" smtClean="0"/>
              <a:t>With warm glow, only marginal increases in output </a:t>
            </a:r>
            <a:r>
              <a:rPr lang="en-US" sz="2000" dirty="0" smtClean="0">
                <a:sym typeface="Wingdings" panose="05000000000000000000" pitchFamily="2" charset="2"/>
              </a:rPr>
              <a:t> Optimal incentive is no piece rate</a:t>
            </a:r>
            <a:endParaRPr lang="en-US" sz="2000" dirty="0" smtClean="0"/>
          </a:p>
          <a:p>
            <a:pPr lvl="1"/>
            <a:r>
              <a:rPr lang="en-US" sz="2000" dirty="0" smtClean="0"/>
              <a:t>Social preferences </a:t>
            </a:r>
            <a:r>
              <a:rPr lang="en-US" sz="2000" i="1" dirty="0" smtClean="0"/>
              <a:t>substitute</a:t>
            </a:r>
            <a:r>
              <a:rPr lang="en-US" sz="2000" dirty="0" smtClean="0"/>
              <a:t> for piece rate incentives</a:t>
            </a:r>
            <a:endParaRPr lang="en-US" sz="2000" dirty="0"/>
          </a:p>
        </p:txBody>
      </p:sp>
      <p:pic>
        <p:nvPicPr>
          <p:cNvPr id="10245" name="Picture 5" descr="profi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416786"/>
            <a:ext cx="4419600" cy="319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outp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3416786"/>
            <a:ext cx="4421177" cy="321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4857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Nominal Wage Rigidity</a:t>
            </a:r>
          </a:p>
        </p:txBody>
      </p:sp>
      <p:sp>
        <p:nvSpPr>
          <p:cNvPr id="6" name="Content Placeholder 2"/>
          <p:cNvSpPr txBox="1">
            <a:spLocks/>
          </p:cNvSpPr>
          <p:nvPr/>
        </p:nvSpPr>
        <p:spPr>
          <a:xfrm>
            <a:off x="228600" y="762000"/>
            <a:ext cx="8534400" cy="59436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dirty="0" smtClean="0"/>
              <a:t>Return to </a:t>
            </a:r>
            <a:r>
              <a:rPr lang="en-US" b="1" dirty="0" err="1" smtClean="0"/>
              <a:t>Kahneman</a:t>
            </a:r>
            <a:r>
              <a:rPr lang="en-US" b="1" dirty="0"/>
              <a:t>, </a:t>
            </a:r>
            <a:r>
              <a:rPr lang="en-US" b="1" dirty="0" err="1"/>
              <a:t>Knetsch</a:t>
            </a:r>
            <a:r>
              <a:rPr lang="en-US" b="1" dirty="0"/>
              <a:t> and </a:t>
            </a:r>
            <a:r>
              <a:rPr lang="en-US" b="1" dirty="0" err="1"/>
              <a:t>Thaler</a:t>
            </a:r>
            <a:r>
              <a:rPr lang="en-US" b="1" dirty="0"/>
              <a:t> (1986</a:t>
            </a:r>
            <a:r>
              <a:rPr lang="en-US" b="1" dirty="0" smtClean="0"/>
              <a:t>)</a:t>
            </a:r>
            <a:r>
              <a:rPr lang="en-US" dirty="0" smtClean="0"/>
              <a:t> </a:t>
            </a:r>
            <a:r>
              <a:rPr lang="en-US" dirty="0"/>
              <a:t>Telephone surveys in Canada in 1984 and 1985 --&gt; Ask questions on </a:t>
            </a:r>
            <a:r>
              <a:rPr lang="en-US" dirty="0" smtClean="0"/>
              <a:t>fairness</a:t>
            </a:r>
          </a:p>
          <a:p>
            <a:pPr marL="381000" indent="-381000" eaLnBrk="1" hangingPunct="1">
              <a:defRPr/>
            </a:pPr>
            <a:endParaRPr lang="en-US" dirty="0"/>
          </a:p>
          <a:p>
            <a:pPr marL="381000" indent="-381000" eaLnBrk="1" hangingPunct="1">
              <a:defRPr/>
            </a:pPr>
            <a:endParaRPr lang="en-US" dirty="0" smtClean="0"/>
          </a:p>
          <a:p>
            <a:pPr marL="381000" indent="-381000" eaLnBrk="1" hangingPunct="1">
              <a:defRPr/>
            </a:pPr>
            <a:endParaRPr lang="en-US" dirty="0"/>
          </a:p>
          <a:p>
            <a:pPr marL="381000" indent="-381000" eaLnBrk="1" hangingPunct="1">
              <a:defRPr/>
            </a:pPr>
            <a:endParaRPr lang="en-US" dirty="0" smtClean="0"/>
          </a:p>
          <a:p>
            <a:pPr marL="381000" indent="-381000" eaLnBrk="1" hangingPunct="1">
              <a:defRPr/>
            </a:pPr>
            <a:endParaRPr lang="en-US" dirty="0" smtClean="0"/>
          </a:p>
          <a:p>
            <a:pPr marL="381000" indent="-381000" eaLnBrk="1" hangingPunct="1">
              <a:defRPr/>
            </a:pPr>
            <a:endParaRPr lang="en-US" dirty="0" smtClean="0"/>
          </a:p>
          <a:p>
            <a:pPr marL="381000" indent="-381000" eaLnBrk="1" hangingPunct="1">
              <a:defRPr/>
            </a:pPr>
            <a:endParaRPr lang="en-US" dirty="0"/>
          </a:p>
          <a:p>
            <a:pPr marL="381000" indent="-381000" eaLnBrk="1" hangingPunct="1">
              <a:defRPr/>
            </a:pPr>
            <a:r>
              <a:rPr lang="en-US" dirty="0"/>
              <a:t>A real and nominal wage cut is not fair (Question </a:t>
            </a:r>
            <a:r>
              <a:rPr lang="en-US" dirty="0" smtClean="0"/>
              <a:t>4A)</a:t>
            </a:r>
          </a:p>
          <a:p>
            <a:pPr marL="381000" indent="-381000" eaLnBrk="1" hangingPunct="1">
              <a:defRPr/>
            </a:pPr>
            <a:r>
              <a:rPr lang="en-US" dirty="0" smtClean="0"/>
              <a:t>A </a:t>
            </a:r>
            <a:r>
              <a:rPr lang="en-US" dirty="0"/>
              <a:t>real (but not nominal) wage cut is fair (Question 4B</a:t>
            </a:r>
            <a:r>
              <a:rPr lang="en-US" dirty="0" smtClean="0"/>
              <a:t>)</a:t>
            </a:r>
          </a:p>
          <a:p>
            <a:pPr marL="381000" indent="-381000" eaLnBrk="1" hangingPunct="1">
              <a:defRPr/>
            </a:pPr>
            <a:r>
              <a:rPr lang="en-US" dirty="0" smtClean="0">
                <a:sym typeface="Wingdings" panose="05000000000000000000" pitchFamily="2" charset="2"/>
              </a:rPr>
              <a:t> </a:t>
            </a:r>
            <a:r>
              <a:rPr lang="en-US" dirty="0">
                <a:sym typeface="Wingdings" panose="05000000000000000000" pitchFamily="2" charset="2"/>
              </a:rPr>
              <a:t>E</a:t>
            </a:r>
            <a:r>
              <a:rPr lang="en-US" dirty="0" smtClean="0"/>
              <a:t>xpect </a:t>
            </a:r>
            <a:r>
              <a:rPr lang="en-US" dirty="0"/>
              <a:t>employers to </a:t>
            </a:r>
            <a:r>
              <a:rPr lang="en-US" dirty="0" smtClean="0"/>
              <a:t>avoid nominal wage decreases</a:t>
            </a:r>
            <a:endParaRPr lang="en-US" dirty="0"/>
          </a:p>
          <a:p>
            <a:pPr marL="381000" indent="-381000" eaLnBrk="1" hangingPunct="1">
              <a:defRPr/>
            </a:pPr>
            <a:endParaRPr lang="en-US" dirty="0" smtClean="0"/>
          </a:p>
          <a:p>
            <a:pPr marL="381000" indent="-381000" eaLnBrk="1" hangingPunct="1">
              <a:defRPr/>
            </a:pPr>
            <a:endParaRPr lang="en-US" dirty="0" smtClean="0"/>
          </a:p>
        </p:txBody>
      </p:sp>
      <p:pic>
        <p:nvPicPr>
          <p:cNvPr id="2" name="Picture 1"/>
          <p:cNvPicPr>
            <a:picLocks noChangeAspect="1"/>
          </p:cNvPicPr>
          <p:nvPr/>
        </p:nvPicPr>
        <p:blipFill>
          <a:blip r:embed="rId3"/>
          <a:stretch>
            <a:fillRect/>
          </a:stretch>
        </p:blipFill>
        <p:spPr>
          <a:xfrm>
            <a:off x="2514600" y="1981200"/>
            <a:ext cx="4463315" cy="3178814"/>
          </a:xfrm>
          <a:prstGeom prst="rect">
            <a:avLst/>
          </a:prstGeom>
        </p:spPr>
      </p:pic>
    </p:spTree>
    <p:extLst>
      <p:ext uri="{BB962C8B-B14F-4D97-AF65-F5344CB8AC3E}">
        <p14:creationId xmlns:p14="http://schemas.microsoft.com/office/powerpoint/2010/main" val="32241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Nominal Wage Rigidity</a:t>
            </a:r>
          </a:p>
        </p:txBody>
      </p:sp>
      <p:sp>
        <p:nvSpPr>
          <p:cNvPr id="6" name="Content Placeholder 2"/>
          <p:cNvSpPr txBox="1">
            <a:spLocks/>
          </p:cNvSpPr>
          <p:nvPr/>
        </p:nvSpPr>
        <p:spPr>
          <a:xfrm>
            <a:off x="228600" y="9144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b="1" dirty="0" smtClean="0"/>
              <a:t>Card and </a:t>
            </a:r>
            <a:r>
              <a:rPr lang="en-US" b="1" dirty="0" err="1" smtClean="0"/>
              <a:t>Hyslop</a:t>
            </a:r>
            <a:r>
              <a:rPr lang="en-US" b="1" dirty="0" smtClean="0"/>
              <a:t>, 1997</a:t>
            </a:r>
            <a:r>
              <a:rPr lang="en-US" dirty="0" smtClean="0"/>
              <a:t>: Early evidence on this</a:t>
            </a:r>
          </a:p>
          <a:p>
            <a:pPr marL="381000" indent="-381000" eaLnBrk="1" hangingPunct="1">
              <a:defRPr/>
            </a:pPr>
            <a:r>
              <a:rPr lang="en-US" b="1" dirty="0" err="1"/>
              <a:t>Hipsman</a:t>
            </a:r>
            <a:r>
              <a:rPr lang="en-US" b="1" dirty="0"/>
              <a:t> (2011</a:t>
            </a:r>
            <a:r>
              <a:rPr lang="en-US" b="1" dirty="0" smtClean="0"/>
              <a:t>)</a:t>
            </a:r>
            <a:r>
              <a:rPr lang="en-US" dirty="0" smtClean="0"/>
              <a:t> and </a:t>
            </a:r>
            <a:r>
              <a:rPr lang="en-US" b="1" dirty="0" err="1" smtClean="0"/>
              <a:t>Hipsman</a:t>
            </a:r>
            <a:r>
              <a:rPr lang="en-US" b="1" dirty="0" smtClean="0"/>
              <a:t> and </a:t>
            </a:r>
            <a:r>
              <a:rPr lang="en-US" b="1" dirty="0" err="1" smtClean="0"/>
              <a:t>Laibson</a:t>
            </a:r>
            <a:r>
              <a:rPr lang="en-US" b="1" dirty="0" smtClean="0"/>
              <a:t> (2015)</a:t>
            </a:r>
            <a:endParaRPr lang="en-US" dirty="0"/>
          </a:p>
          <a:p>
            <a:pPr marL="655638" lvl="1" indent="-381000" eaLnBrk="1" hangingPunct="1">
              <a:defRPr/>
            </a:pPr>
            <a:r>
              <a:rPr lang="en-US" dirty="0" smtClean="0"/>
              <a:t> </a:t>
            </a:r>
            <a:r>
              <a:rPr lang="en-US" dirty="0"/>
              <a:t>Administrative data from several </a:t>
            </a:r>
            <a:r>
              <a:rPr lang="en-US" dirty="0" smtClean="0"/>
              <a:t>firms (Hewlett)</a:t>
            </a:r>
          </a:p>
          <a:p>
            <a:pPr marL="655638" lvl="1" indent="-381000" eaLnBrk="1" hangingPunct="1">
              <a:defRPr/>
            </a:pPr>
            <a:r>
              <a:rPr lang="en-US" dirty="0" smtClean="0"/>
              <a:t>Base </a:t>
            </a:r>
            <a:r>
              <a:rPr lang="en-US" dirty="0"/>
              <a:t>pay % increase among </a:t>
            </a:r>
            <a:r>
              <a:rPr lang="en-US" dirty="0" smtClean="0"/>
              <a:t>employees </a:t>
            </a:r>
            <a:r>
              <a:rPr lang="en-US" dirty="0"/>
              <a:t>in 2003 and </a:t>
            </a:r>
            <a:r>
              <a:rPr lang="en-US" dirty="0" smtClean="0"/>
              <a:t>2004</a:t>
            </a:r>
          </a:p>
          <a:p>
            <a:pPr marL="655638" lvl="1" indent="-381000" eaLnBrk="1" hangingPunct="1">
              <a:defRPr/>
            </a:pPr>
            <a:r>
              <a:rPr lang="en-US" dirty="0" smtClean="0"/>
              <a:t>0.34% </a:t>
            </a:r>
            <a:r>
              <a:rPr lang="en-US" dirty="0"/>
              <a:t>cuts, </a:t>
            </a:r>
            <a:r>
              <a:rPr lang="en-US" dirty="0" smtClean="0"/>
              <a:t>10.18% </a:t>
            </a:r>
            <a:r>
              <a:rPr lang="en-US" dirty="0"/>
              <a:t>freezes, </a:t>
            </a:r>
            <a:r>
              <a:rPr lang="en-US" dirty="0" smtClean="0"/>
              <a:t>88.18% </a:t>
            </a:r>
            <a:r>
              <a:rPr lang="en-US" dirty="0"/>
              <a:t>raises</a:t>
            </a:r>
            <a:endParaRPr lang="en-US" dirty="0" smtClean="0"/>
          </a:p>
        </p:txBody>
      </p:sp>
      <p:pic>
        <p:nvPicPr>
          <p:cNvPr id="4" name="Picture 3"/>
          <p:cNvPicPr>
            <a:picLocks noChangeAspect="1"/>
          </p:cNvPicPr>
          <p:nvPr/>
        </p:nvPicPr>
        <p:blipFill>
          <a:blip r:embed="rId3"/>
          <a:stretch>
            <a:fillRect/>
          </a:stretch>
        </p:blipFill>
        <p:spPr>
          <a:xfrm>
            <a:off x="1902882" y="3124200"/>
            <a:ext cx="5217896" cy="3602210"/>
          </a:xfrm>
          <a:prstGeom prst="rect">
            <a:avLst/>
          </a:prstGeom>
        </p:spPr>
      </p:pic>
    </p:spTree>
    <p:extLst>
      <p:ext uri="{BB962C8B-B14F-4D97-AF65-F5344CB8AC3E}">
        <p14:creationId xmlns:p14="http://schemas.microsoft.com/office/powerpoint/2010/main" val="1179341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Nominal Wage Rigidity</a:t>
            </a:r>
          </a:p>
        </p:txBody>
      </p:sp>
      <p:sp>
        <p:nvSpPr>
          <p:cNvPr id="6" name="Content Placeholder 2"/>
          <p:cNvSpPr txBox="1">
            <a:spLocks/>
          </p:cNvSpPr>
          <p:nvPr/>
        </p:nvSpPr>
        <p:spPr>
          <a:xfrm>
            <a:off x="228600" y="9144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b="1" dirty="0" err="1" smtClean="0"/>
              <a:t>Hipsman</a:t>
            </a:r>
            <a:r>
              <a:rPr lang="en-US" b="1" dirty="0" smtClean="0"/>
              <a:t> </a:t>
            </a:r>
            <a:r>
              <a:rPr lang="en-US" b="1" dirty="0"/>
              <a:t>(2011</a:t>
            </a:r>
            <a:r>
              <a:rPr lang="en-US" b="1" dirty="0" smtClean="0"/>
              <a:t>)</a:t>
            </a:r>
            <a:r>
              <a:rPr lang="en-US" dirty="0" smtClean="0"/>
              <a:t> and </a:t>
            </a:r>
            <a:r>
              <a:rPr lang="en-US" b="1" dirty="0" err="1" smtClean="0"/>
              <a:t>Hipsman</a:t>
            </a:r>
            <a:r>
              <a:rPr lang="en-US" b="1" dirty="0" smtClean="0"/>
              <a:t> and </a:t>
            </a:r>
            <a:r>
              <a:rPr lang="en-US" b="1" dirty="0" err="1" smtClean="0"/>
              <a:t>Laibson</a:t>
            </a:r>
            <a:r>
              <a:rPr lang="en-US" b="1" dirty="0" smtClean="0"/>
              <a:t> (2015)</a:t>
            </a:r>
          </a:p>
          <a:p>
            <a:pPr marL="381000" indent="-381000" eaLnBrk="1" hangingPunct="1">
              <a:defRPr/>
            </a:pPr>
            <a:r>
              <a:rPr lang="en-US" dirty="0"/>
              <a:t>Base pay % increase among </a:t>
            </a:r>
            <a:r>
              <a:rPr lang="en-US" dirty="0" smtClean="0"/>
              <a:t>employees </a:t>
            </a:r>
            <a:r>
              <a:rPr lang="en-US" dirty="0"/>
              <a:t>in 2007 and </a:t>
            </a:r>
            <a:r>
              <a:rPr lang="en-US" dirty="0" smtClean="0"/>
              <a:t>2008</a:t>
            </a:r>
          </a:p>
          <a:p>
            <a:pPr marL="381000" indent="-381000" eaLnBrk="1" hangingPunct="1">
              <a:defRPr/>
            </a:pPr>
            <a:r>
              <a:rPr lang="en-US" u="sng" dirty="0" smtClean="0"/>
              <a:t>0.36%</a:t>
            </a:r>
            <a:r>
              <a:rPr lang="en-US" dirty="0" smtClean="0"/>
              <a:t> </a:t>
            </a:r>
            <a:r>
              <a:rPr lang="en-US" dirty="0"/>
              <a:t>pay cuts, </a:t>
            </a:r>
            <a:r>
              <a:rPr lang="en-US" u="sng" dirty="0" smtClean="0"/>
              <a:t>54.58%</a:t>
            </a:r>
            <a:r>
              <a:rPr lang="en-US" dirty="0" smtClean="0"/>
              <a:t> </a:t>
            </a:r>
            <a:r>
              <a:rPr lang="en-US" dirty="0"/>
              <a:t>pay freezes, </a:t>
            </a:r>
            <a:r>
              <a:rPr lang="en-US" dirty="0" smtClean="0"/>
              <a:t>45.06% </a:t>
            </a:r>
            <a:r>
              <a:rPr lang="en-US" dirty="0"/>
              <a:t>pay raises</a:t>
            </a:r>
          </a:p>
        </p:txBody>
      </p:sp>
      <p:pic>
        <p:nvPicPr>
          <p:cNvPr id="2" name="Picture 1"/>
          <p:cNvPicPr>
            <a:picLocks noChangeAspect="1"/>
          </p:cNvPicPr>
          <p:nvPr/>
        </p:nvPicPr>
        <p:blipFill>
          <a:blip r:embed="rId3"/>
          <a:stretch>
            <a:fillRect/>
          </a:stretch>
        </p:blipFill>
        <p:spPr>
          <a:xfrm>
            <a:off x="1371600" y="2359888"/>
            <a:ext cx="6442354" cy="4345712"/>
          </a:xfrm>
          <a:prstGeom prst="rect">
            <a:avLst/>
          </a:prstGeom>
        </p:spPr>
      </p:pic>
    </p:spTree>
    <p:extLst>
      <p:ext uri="{BB962C8B-B14F-4D97-AF65-F5344CB8AC3E}">
        <p14:creationId xmlns:p14="http://schemas.microsoft.com/office/powerpoint/2010/main" val="2209852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Nominal Wage Rigidity</a:t>
            </a:r>
          </a:p>
        </p:txBody>
      </p:sp>
      <p:sp>
        <p:nvSpPr>
          <p:cNvPr id="6" name="Content Placeholder 2"/>
          <p:cNvSpPr txBox="1">
            <a:spLocks/>
          </p:cNvSpPr>
          <p:nvPr/>
        </p:nvSpPr>
        <p:spPr>
          <a:xfrm>
            <a:off x="228600" y="914400"/>
            <a:ext cx="8534400" cy="5410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dirty="0"/>
              <a:t>Card and </a:t>
            </a:r>
            <a:r>
              <a:rPr lang="en-US" dirty="0" err="1"/>
              <a:t>Hyslop</a:t>
            </a:r>
            <a:r>
              <a:rPr lang="en-US" dirty="0"/>
              <a:t> </a:t>
            </a:r>
            <a:r>
              <a:rPr lang="en-US" dirty="0" smtClean="0"/>
              <a:t>(1997) had </a:t>
            </a:r>
            <a:r>
              <a:rPr lang="en-US" dirty="0"/>
              <a:t>underestimated the degree of nominal </a:t>
            </a:r>
            <a:r>
              <a:rPr lang="en-US" dirty="0" smtClean="0"/>
              <a:t>rigidity</a:t>
            </a:r>
          </a:p>
          <a:p>
            <a:pPr marL="381000" indent="-381000" eaLnBrk="1" hangingPunct="1">
              <a:defRPr/>
            </a:pPr>
            <a:endParaRPr lang="en-US" dirty="0" smtClean="0"/>
          </a:p>
          <a:p>
            <a:pPr marL="381000" indent="-381000" eaLnBrk="1" hangingPunct="1">
              <a:defRPr/>
            </a:pPr>
            <a:r>
              <a:rPr lang="en-US" dirty="0" smtClean="0"/>
              <a:t>Important </a:t>
            </a:r>
            <a:r>
              <a:rPr lang="en-US" dirty="0"/>
              <a:t>implications for labor markets when low </a:t>
            </a:r>
            <a:r>
              <a:rPr lang="en-US" dirty="0" smtClean="0"/>
              <a:t>inflation</a:t>
            </a:r>
          </a:p>
          <a:p>
            <a:pPr marL="381000" indent="-381000" eaLnBrk="1" hangingPunct="1">
              <a:defRPr/>
            </a:pPr>
            <a:r>
              <a:rPr lang="en-US" dirty="0" smtClean="0"/>
              <a:t>If </a:t>
            </a:r>
            <a:r>
              <a:rPr lang="en-US" dirty="0"/>
              <a:t>no pay cut, what margin of adjustment</a:t>
            </a:r>
            <a:r>
              <a:rPr lang="en-US" dirty="0" smtClean="0"/>
              <a:t>?</a:t>
            </a:r>
          </a:p>
          <a:p>
            <a:pPr marL="655638" lvl="1" indent="-381000" eaLnBrk="1" hangingPunct="1">
              <a:defRPr/>
            </a:pPr>
            <a:r>
              <a:rPr lang="en-US" dirty="0" smtClean="0"/>
              <a:t>Firing?</a:t>
            </a:r>
          </a:p>
          <a:p>
            <a:pPr marL="655638" lvl="1" indent="-381000" eaLnBrk="1" hangingPunct="1">
              <a:defRPr/>
            </a:pPr>
            <a:r>
              <a:rPr lang="en-US" dirty="0" smtClean="0"/>
              <a:t>Less </a:t>
            </a:r>
            <a:r>
              <a:rPr lang="en-US" dirty="0"/>
              <a:t>hiring? </a:t>
            </a:r>
            <a:endParaRPr lang="en-US" dirty="0" smtClean="0"/>
          </a:p>
          <a:p>
            <a:pPr marL="381000" indent="-381000" eaLnBrk="1" hangingPunct="1">
              <a:defRPr/>
            </a:pPr>
            <a:endParaRPr lang="en-US" dirty="0" smtClean="0"/>
          </a:p>
          <a:p>
            <a:pPr marL="381000" indent="-381000" eaLnBrk="1" hangingPunct="1">
              <a:defRPr/>
            </a:pPr>
            <a:r>
              <a:rPr lang="en-US" dirty="0" smtClean="0"/>
              <a:t>Key </a:t>
            </a:r>
            <a:r>
              <a:rPr lang="en-US" dirty="0"/>
              <a:t>under-researched topic in behavioral </a:t>
            </a:r>
            <a:r>
              <a:rPr lang="en-US" dirty="0" smtClean="0"/>
              <a:t>labor economics</a:t>
            </a:r>
          </a:p>
          <a:p>
            <a:pPr marL="381000" indent="-381000" eaLnBrk="1" hangingPunct="1">
              <a:defRPr/>
            </a:pPr>
            <a:endParaRPr lang="en-US" dirty="0"/>
          </a:p>
        </p:txBody>
      </p:sp>
    </p:spTree>
    <p:extLst>
      <p:ext uri="{BB962C8B-B14F-4D97-AF65-F5344CB8AC3E}">
        <p14:creationId xmlns:p14="http://schemas.microsoft.com/office/powerpoint/2010/main" val="3486350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a:t>
            </a:r>
          </a:p>
        </p:txBody>
      </p:sp>
      <p:pic>
        <p:nvPicPr>
          <p:cNvPr id="2" name="Picture 1"/>
          <p:cNvPicPr>
            <a:picLocks noChangeAspect="1"/>
          </p:cNvPicPr>
          <p:nvPr/>
        </p:nvPicPr>
        <p:blipFill>
          <a:blip r:embed="rId3"/>
          <a:stretch>
            <a:fillRect/>
          </a:stretch>
        </p:blipFill>
        <p:spPr>
          <a:xfrm>
            <a:off x="228600" y="1981200"/>
            <a:ext cx="8583000" cy="3830040"/>
          </a:xfrm>
          <a:prstGeom prst="rect">
            <a:avLst/>
          </a:prstGeom>
        </p:spPr>
      </p:pic>
    </p:spTree>
    <p:extLst>
      <p:ext uri="{BB962C8B-B14F-4D97-AF65-F5344CB8AC3E}">
        <p14:creationId xmlns:p14="http://schemas.microsoft.com/office/powerpoint/2010/main" val="3459665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beta-delta</a:t>
            </a:r>
          </a:p>
        </p:txBody>
      </p:sp>
      <p:pic>
        <p:nvPicPr>
          <p:cNvPr id="3" name="Picture 2"/>
          <p:cNvPicPr>
            <a:picLocks noChangeAspect="1"/>
          </p:cNvPicPr>
          <p:nvPr/>
        </p:nvPicPr>
        <p:blipFill>
          <a:blip r:embed="rId3"/>
          <a:stretch>
            <a:fillRect/>
          </a:stretch>
        </p:blipFill>
        <p:spPr>
          <a:xfrm>
            <a:off x="304800" y="1143000"/>
            <a:ext cx="8404185" cy="4876800"/>
          </a:xfrm>
          <a:prstGeom prst="rect">
            <a:avLst/>
          </a:prstGeom>
        </p:spPr>
      </p:pic>
    </p:spTree>
    <p:extLst>
      <p:ext uri="{BB962C8B-B14F-4D97-AF65-F5344CB8AC3E}">
        <p14:creationId xmlns:p14="http://schemas.microsoft.com/office/powerpoint/2010/main" val="390516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overconfidence</a:t>
            </a:r>
          </a:p>
        </p:txBody>
      </p:sp>
      <p:pic>
        <p:nvPicPr>
          <p:cNvPr id="2" name="Picture 1"/>
          <p:cNvPicPr>
            <a:picLocks noChangeAspect="1"/>
          </p:cNvPicPr>
          <p:nvPr/>
        </p:nvPicPr>
        <p:blipFill>
          <a:blip r:embed="rId3"/>
          <a:stretch>
            <a:fillRect/>
          </a:stretch>
        </p:blipFill>
        <p:spPr>
          <a:xfrm>
            <a:off x="919162" y="838200"/>
            <a:ext cx="7305675" cy="1104900"/>
          </a:xfrm>
          <a:prstGeom prst="rect">
            <a:avLst/>
          </a:prstGeom>
        </p:spPr>
      </p:pic>
      <p:pic>
        <p:nvPicPr>
          <p:cNvPr id="4" name="Picture 3"/>
          <p:cNvPicPr>
            <a:picLocks noChangeAspect="1"/>
          </p:cNvPicPr>
          <p:nvPr/>
        </p:nvPicPr>
        <p:blipFill>
          <a:blip r:embed="rId4"/>
          <a:stretch>
            <a:fillRect/>
          </a:stretch>
        </p:blipFill>
        <p:spPr>
          <a:xfrm>
            <a:off x="838200" y="2126039"/>
            <a:ext cx="7086600" cy="4477516"/>
          </a:xfrm>
          <a:prstGeom prst="rect">
            <a:avLst/>
          </a:prstGeom>
        </p:spPr>
      </p:pic>
    </p:spTree>
    <p:extLst>
      <p:ext uri="{BB962C8B-B14F-4D97-AF65-F5344CB8AC3E}">
        <p14:creationId xmlns:p14="http://schemas.microsoft.com/office/powerpoint/2010/main" val="378700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152400"/>
            <a:ext cx="7772400" cy="609600"/>
          </a:xfrm>
        </p:spPr>
        <p:txBody>
          <a:bodyPr/>
          <a:lstStyle/>
          <a:p>
            <a:pPr algn="ctr" eaLnBrk="1" hangingPunct="1"/>
            <a:r>
              <a:rPr lang="en-US" sz="3200" dirty="0" smtClean="0"/>
              <a:t>Job Search, overconfidence</a:t>
            </a:r>
          </a:p>
        </p:txBody>
      </p:sp>
      <p:pic>
        <p:nvPicPr>
          <p:cNvPr id="3" name="Picture 2"/>
          <p:cNvPicPr>
            <a:picLocks noChangeAspect="1"/>
          </p:cNvPicPr>
          <p:nvPr/>
        </p:nvPicPr>
        <p:blipFill>
          <a:blip r:embed="rId3"/>
          <a:stretch>
            <a:fillRect/>
          </a:stretch>
        </p:blipFill>
        <p:spPr>
          <a:xfrm>
            <a:off x="330070" y="990600"/>
            <a:ext cx="8280530" cy="3153600"/>
          </a:xfrm>
          <a:prstGeom prst="rect">
            <a:avLst/>
          </a:prstGeom>
        </p:spPr>
      </p:pic>
      <p:sp>
        <p:nvSpPr>
          <p:cNvPr id="6" name="Content Placeholder 2"/>
          <p:cNvSpPr txBox="1">
            <a:spLocks/>
          </p:cNvSpPr>
          <p:nvPr/>
        </p:nvSpPr>
        <p:spPr>
          <a:xfrm>
            <a:off x="457200" y="4343400"/>
            <a:ext cx="8229600" cy="56388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81000" indent="-381000" eaLnBrk="1" hangingPunct="1">
              <a:defRPr/>
            </a:pPr>
            <a:r>
              <a:rPr lang="en-US" sz="2400" dirty="0" smtClean="0"/>
              <a:t>Clear evidence for the first form of overconfidence</a:t>
            </a:r>
          </a:p>
          <a:p>
            <a:pPr marL="381000" indent="-381000" eaLnBrk="1" hangingPunct="1">
              <a:defRPr/>
            </a:pPr>
            <a:r>
              <a:rPr lang="en-US" sz="2400" dirty="0" smtClean="0"/>
              <a:t>Very little known about the second (control overconfidence, </a:t>
            </a:r>
            <a:r>
              <a:rPr lang="en-US" sz="2400" dirty="0" err="1" smtClean="0"/>
              <a:t>Spinnewijn</a:t>
            </a:r>
            <a:r>
              <a:rPr lang="en-US" sz="2400" dirty="0" smtClean="0"/>
              <a:t>, 2015)</a:t>
            </a:r>
          </a:p>
        </p:txBody>
      </p:sp>
    </p:spTree>
    <p:extLst>
      <p:ext uri="{BB962C8B-B14F-4D97-AF65-F5344CB8AC3E}">
        <p14:creationId xmlns:p14="http://schemas.microsoft.com/office/powerpoint/2010/main" val="145423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25111</TotalTime>
  <Words>1742</Words>
  <Application>Microsoft Office PowerPoint</Application>
  <PresentationFormat>On-screen Show (4:3)</PresentationFormat>
  <Paragraphs>319</Paragraphs>
  <Slides>54</Slides>
  <Notes>52</Notes>
  <HiddenSlides>0</HiddenSlides>
  <MMClips>0</MMClips>
  <ScaleCrop>false</ScaleCrop>
  <HeadingPairs>
    <vt:vector size="6" baseType="variant">
      <vt:variant>
        <vt:lpstr>Theme</vt:lpstr>
      </vt:variant>
      <vt:variant>
        <vt:i4>1</vt:i4>
      </vt:variant>
      <vt:variant>
        <vt:lpstr>Slide Titles</vt:lpstr>
      </vt:variant>
      <vt:variant>
        <vt:i4>54</vt:i4>
      </vt:variant>
      <vt:variant>
        <vt:lpstr>Custom Shows</vt:lpstr>
      </vt:variant>
      <vt:variant>
        <vt:i4>1</vt:i4>
      </vt:variant>
    </vt:vector>
  </HeadingPairs>
  <TitlesOfParts>
    <vt:vector size="56" baseType="lpstr">
      <vt:lpstr>Equity</vt:lpstr>
      <vt:lpstr>Behavioral Summer Camp Behavioral Labor Economics</vt:lpstr>
      <vt:lpstr>Behavioral Economics by Field</vt:lpstr>
      <vt:lpstr>Behavioral Economics by Field</vt:lpstr>
      <vt:lpstr>Behavioral Economics by Field</vt:lpstr>
      <vt:lpstr>Behavioral Economics by Field</vt:lpstr>
      <vt:lpstr>Job Search</vt:lpstr>
      <vt:lpstr>Job Search, beta-delta</vt:lpstr>
      <vt:lpstr>Job Search, overconfidence</vt:lpstr>
      <vt:lpstr>Job Search, overconfidence</vt:lpstr>
      <vt:lpstr>Job Search, reference dependence</vt:lpstr>
      <vt:lpstr>Job Search, reference dependence</vt:lpstr>
      <vt:lpstr>Job Search, reference dependence</vt:lpstr>
      <vt:lpstr>Job Search, reference dependence</vt:lpstr>
      <vt:lpstr>Job Search, reference dependence</vt:lpstr>
      <vt:lpstr>Job Search, reference dependence</vt:lpstr>
      <vt:lpstr>Job Search, reference dependence</vt:lpstr>
      <vt:lpstr>Job Search, reference dependence</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Worker Effort</vt:lpstr>
      <vt:lpstr>Design</vt:lpstr>
      <vt:lpstr>Within-Subject Variation</vt:lpstr>
      <vt:lpstr>Effect of Piece Rate</vt:lpstr>
      <vt:lpstr>Training vs “Real” Session</vt:lpstr>
      <vt:lpstr>Varying the Return to Employer</vt:lpstr>
      <vt:lpstr>Gift Exchange</vt:lpstr>
      <vt:lpstr>Effects of Gifts</vt:lpstr>
      <vt:lpstr>Worker Effort</vt:lpstr>
      <vt:lpstr>Baseline Social Preferences NLS Estimation</vt:lpstr>
      <vt:lpstr>Model fit</vt:lpstr>
      <vt:lpstr>Optimal (Profit-Max) Piece Rate</vt:lpstr>
      <vt:lpstr>Nominal Wage Rigidity</vt:lpstr>
      <vt:lpstr>Nominal Wage Rigidity</vt:lpstr>
      <vt:lpstr>Nominal Wage Rigidity</vt:lpstr>
      <vt:lpstr>Nominal Wage Rigidity</vt:lpstr>
      <vt:lpstr>Custom Show 1</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Search of Attention   Zhi Da†, Joey Engelberg‡, and Pengjie Gao*    †,* University of Notre Dame ‡ UNC</dc:title>
  <dc:creator>pgao</dc:creator>
  <cp:lastModifiedBy>Sall, Emily DePuy</cp:lastModifiedBy>
  <cp:revision>548</cp:revision>
  <cp:lastPrinted>2009-10-04T16:26:24Z</cp:lastPrinted>
  <dcterms:created xsi:type="dcterms:W3CDTF">2009-11-03T21:35:35Z</dcterms:created>
  <dcterms:modified xsi:type="dcterms:W3CDTF">2016-07-05T16:19:41Z</dcterms:modified>
</cp:coreProperties>
</file>