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91" r:id="rId2"/>
    <p:sldMasterId id="2147483731" r:id="rId3"/>
    <p:sldMasterId id="2147483745" r:id="rId4"/>
    <p:sldMasterId id="2147483759" r:id="rId5"/>
    <p:sldMasterId id="2147483773" r:id="rId6"/>
    <p:sldMasterId id="2147483787" r:id="rId7"/>
    <p:sldMasterId id="2147483803" r:id="rId8"/>
    <p:sldMasterId id="2147483817" r:id="rId9"/>
    <p:sldMasterId id="2147483831" r:id="rId10"/>
    <p:sldMasterId id="2147483843" r:id="rId11"/>
    <p:sldMasterId id="2147483856" r:id="rId12"/>
    <p:sldMasterId id="2147483870" r:id="rId13"/>
  </p:sldMasterIdLst>
  <p:notesMasterIdLst>
    <p:notesMasterId r:id="rId218"/>
  </p:notesMasterIdLst>
  <p:handoutMasterIdLst>
    <p:handoutMasterId r:id="rId219"/>
  </p:handoutMasterIdLst>
  <p:sldIdLst>
    <p:sldId id="363" r:id="rId14"/>
    <p:sldId id="588" r:id="rId15"/>
    <p:sldId id="546" r:id="rId16"/>
    <p:sldId id="555" r:id="rId17"/>
    <p:sldId id="556" r:id="rId18"/>
    <p:sldId id="557" r:id="rId19"/>
    <p:sldId id="558" r:id="rId20"/>
    <p:sldId id="559" r:id="rId21"/>
    <p:sldId id="560" r:id="rId22"/>
    <p:sldId id="561" r:id="rId23"/>
    <p:sldId id="562" r:id="rId24"/>
    <p:sldId id="563" r:id="rId25"/>
    <p:sldId id="564" r:id="rId26"/>
    <p:sldId id="565" r:id="rId27"/>
    <p:sldId id="566" r:id="rId28"/>
    <p:sldId id="567" r:id="rId29"/>
    <p:sldId id="568" r:id="rId30"/>
    <p:sldId id="604" r:id="rId31"/>
    <p:sldId id="582" r:id="rId32"/>
    <p:sldId id="583" r:id="rId33"/>
    <p:sldId id="584" r:id="rId34"/>
    <p:sldId id="547" r:id="rId35"/>
    <p:sldId id="569" r:id="rId36"/>
    <p:sldId id="605" r:id="rId37"/>
    <p:sldId id="606" r:id="rId38"/>
    <p:sldId id="612" r:id="rId39"/>
    <p:sldId id="633" r:id="rId40"/>
    <p:sldId id="632" r:id="rId41"/>
    <p:sldId id="571" r:id="rId42"/>
    <p:sldId id="576" r:id="rId43"/>
    <p:sldId id="572" r:id="rId44"/>
    <p:sldId id="573" r:id="rId45"/>
    <p:sldId id="574" r:id="rId46"/>
    <p:sldId id="575" r:id="rId47"/>
    <p:sldId id="580" r:id="rId48"/>
    <p:sldId id="579" r:id="rId49"/>
    <p:sldId id="581" r:id="rId50"/>
    <p:sldId id="631" r:id="rId51"/>
    <p:sldId id="551" r:id="rId52"/>
    <p:sldId id="589" r:id="rId53"/>
    <p:sldId id="590" r:id="rId54"/>
    <p:sldId id="591" r:id="rId55"/>
    <p:sldId id="592" r:id="rId56"/>
    <p:sldId id="593" r:id="rId57"/>
    <p:sldId id="594" r:id="rId58"/>
    <p:sldId id="595" r:id="rId59"/>
    <p:sldId id="596" r:id="rId60"/>
    <p:sldId id="597" r:id="rId61"/>
    <p:sldId id="598" r:id="rId62"/>
    <p:sldId id="599" r:id="rId63"/>
    <p:sldId id="641" r:id="rId64"/>
    <p:sldId id="600" r:id="rId65"/>
    <p:sldId id="601" r:id="rId66"/>
    <p:sldId id="602" r:id="rId67"/>
    <p:sldId id="613" r:id="rId68"/>
    <p:sldId id="614" r:id="rId69"/>
    <p:sldId id="615" r:id="rId70"/>
    <p:sldId id="616" r:id="rId71"/>
    <p:sldId id="617" r:id="rId72"/>
    <p:sldId id="618" r:id="rId73"/>
    <p:sldId id="619" r:id="rId74"/>
    <p:sldId id="620" r:id="rId75"/>
    <p:sldId id="621" r:id="rId76"/>
    <p:sldId id="622" r:id="rId77"/>
    <p:sldId id="553" r:id="rId78"/>
    <p:sldId id="585" r:id="rId79"/>
    <p:sldId id="586" r:id="rId80"/>
    <p:sldId id="587" r:id="rId81"/>
    <p:sldId id="554" r:id="rId82"/>
    <p:sldId id="514" r:id="rId83"/>
    <p:sldId id="515" r:id="rId84"/>
    <p:sldId id="516" r:id="rId85"/>
    <p:sldId id="517" r:id="rId86"/>
    <p:sldId id="518" r:id="rId87"/>
    <p:sldId id="531" r:id="rId88"/>
    <p:sldId id="625" r:id="rId89"/>
    <p:sldId id="626" r:id="rId90"/>
    <p:sldId id="627" r:id="rId91"/>
    <p:sldId id="628" r:id="rId92"/>
    <p:sldId id="629" r:id="rId93"/>
    <p:sldId id="630" r:id="rId94"/>
    <p:sldId id="429" r:id="rId95"/>
    <p:sldId id="431" r:id="rId96"/>
    <p:sldId id="432" r:id="rId97"/>
    <p:sldId id="433" r:id="rId98"/>
    <p:sldId id="434" r:id="rId99"/>
    <p:sldId id="435" r:id="rId100"/>
    <p:sldId id="436" r:id="rId101"/>
    <p:sldId id="437" r:id="rId102"/>
    <p:sldId id="438" r:id="rId103"/>
    <p:sldId id="439" r:id="rId104"/>
    <p:sldId id="440" r:id="rId105"/>
    <p:sldId id="441" r:id="rId106"/>
    <p:sldId id="509" r:id="rId107"/>
    <p:sldId id="442" r:id="rId108"/>
    <p:sldId id="443" r:id="rId109"/>
    <p:sldId id="444" r:id="rId110"/>
    <p:sldId id="445" r:id="rId111"/>
    <p:sldId id="446" r:id="rId112"/>
    <p:sldId id="447" r:id="rId113"/>
    <p:sldId id="448" r:id="rId114"/>
    <p:sldId id="449" r:id="rId115"/>
    <p:sldId id="450" r:id="rId116"/>
    <p:sldId id="451" r:id="rId117"/>
    <p:sldId id="452" r:id="rId118"/>
    <p:sldId id="453" r:id="rId119"/>
    <p:sldId id="454" r:id="rId120"/>
    <p:sldId id="455" r:id="rId121"/>
    <p:sldId id="456" r:id="rId122"/>
    <p:sldId id="457" r:id="rId123"/>
    <p:sldId id="458" r:id="rId124"/>
    <p:sldId id="459" r:id="rId125"/>
    <p:sldId id="460" r:id="rId126"/>
    <p:sldId id="461" r:id="rId127"/>
    <p:sldId id="462" r:id="rId128"/>
    <p:sldId id="463" r:id="rId129"/>
    <p:sldId id="464" r:id="rId130"/>
    <p:sldId id="465" r:id="rId131"/>
    <p:sldId id="466" r:id="rId132"/>
    <p:sldId id="467" r:id="rId133"/>
    <p:sldId id="468" r:id="rId134"/>
    <p:sldId id="469" r:id="rId135"/>
    <p:sldId id="470" r:id="rId136"/>
    <p:sldId id="506" r:id="rId137"/>
    <p:sldId id="505" r:id="rId138"/>
    <p:sldId id="472" r:id="rId139"/>
    <p:sldId id="473" r:id="rId140"/>
    <p:sldId id="474" r:id="rId141"/>
    <p:sldId id="475" r:id="rId142"/>
    <p:sldId id="476" r:id="rId143"/>
    <p:sldId id="477" r:id="rId144"/>
    <p:sldId id="512" r:id="rId145"/>
    <p:sldId id="513" r:id="rId146"/>
    <p:sldId id="478" r:id="rId147"/>
    <p:sldId id="479" r:id="rId148"/>
    <p:sldId id="480" r:id="rId149"/>
    <p:sldId id="481" r:id="rId150"/>
    <p:sldId id="482" r:id="rId151"/>
    <p:sldId id="483" r:id="rId152"/>
    <p:sldId id="519" r:id="rId153"/>
    <p:sldId id="520" r:id="rId154"/>
    <p:sldId id="484" r:id="rId155"/>
    <p:sldId id="485" r:id="rId156"/>
    <p:sldId id="486" r:id="rId157"/>
    <p:sldId id="487" r:id="rId158"/>
    <p:sldId id="488" r:id="rId159"/>
    <p:sldId id="489" r:id="rId160"/>
    <p:sldId id="490" r:id="rId161"/>
    <p:sldId id="491" r:id="rId162"/>
    <p:sldId id="492" r:id="rId163"/>
    <p:sldId id="493" r:id="rId164"/>
    <p:sldId id="494" r:id="rId165"/>
    <p:sldId id="495" r:id="rId166"/>
    <p:sldId id="496" r:id="rId167"/>
    <p:sldId id="497" r:id="rId168"/>
    <p:sldId id="498" r:id="rId169"/>
    <p:sldId id="499" r:id="rId170"/>
    <p:sldId id="504" r:id="rId171"/>
    <p:sldId id="500" r:id="rId172"/>
    <p:sldId id="501" r:id="rId173"/>
    <p:sldId id="502" r:id="rId174"/>
    <p:sldId id="406" r:id="rId175"/>
    <p:sldId id="421" r:id="rId176"/>
    <p:sldId id="368" r:id="rId177"/>
    <p:sldId id="369" r:id="rId178"/>
    <p:sldId id="409" r:id="rId179"/>
    <p:sldId id="410" r:id="rId180"/>
    <p:sldId id="411" r:id="rId181"/>
    <p:sldId id="412" r:id="rId182"/>
    <p:sldId id="413" r:id="rId183"/>
    <p:sldId id="414" r:id="rId184"/>
    <p:sldId id="427" r:id="rId185"/>
    <p:sldId id="415" r:id="rId186"/>
    <p:sldId id="416" r:id="rId187"/>
    <p:sldId id="417" r:id="rId188"/>
    <p:sldId id="418" r:id="rId189"/>
    <p:sldId id="419" r:id="rId190"/>
    <p:sldId id="420" r:id="rId191"/>
    <p:sldId id="370" r:id="rId192"/>
    <p:sldId id="371" r:id="rId193"/>
    <p:sldId id="372" r:id="rId194"/>
    <p:sldId id="373" r:id="rId195"/>
    <p:sldId id="374" r:id="rId196"/>
    <p:sldId id="375" r:id="rId197"/>
    <p:sldId id="422" r:id="rId198"/>
    <p:sldId id="637" r:id="rId199"/>
    <p:sldId id="638" r:id="rId200"/>
    <p:sldId id="640" r:id="rId201"/>
    <p:sldId id="639" r:id="rId202"/>
    <p:sldId id="634" r:id="rId203"/>
    <p:sldId id="636" r:id="rId204"/>
    <p:sldId id="635" r:id="rId205"/>
    <p:sldId id="532" r:id="rId206"/>
    <p:sldId id="623" r:id="rId207"/>
    <p:sldId id="533" r:id="rId208"/>
    <p:sldId id="534" r:id="rId209"/>
    <p:sldId id="535" r:id="rId210"/>
    <p:sldId id="536" r:id="rId211"/>
    <p:sldId id="526" r:id="rId212"/>
    <p:sldId id="529" r:id="rId213"/>
    <p:sldId id="527" r:id="rId214"/>
    <p:sldId id="528" r:id="rId215"/>
    <p:sldId id="537" r:id="rId216"/>
    <p:sldId id="624" r:id="rId2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40404"/>
    <a:srgbClr val="0000FF"/>
    <a:srgbClr val="CCECFF"/>
    <a:srgbClr val="FF6600"/>
    <a:srgbClr val="CC990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707" autoAdjust="0"/>
  </p:normalViewPr>
  <p:slideViewPr>
    <p:cSldViewPr>
      <p:cViewPr varScale="1">
        <p:scale>
          <a:sx n="84" d="100"/>
          <a:sy n="84" d="100"/>
        </p:scale>
        <p:origin x="15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63" Type="http://schemas.openxmlformats.org/officeDocument/2006/relationships/slide" Target="slides/slide50.xml"/><Relationship Id="rId84" Type="http://schemas.openxmlformats.org/officeDocument/2006/relationships/slide" Target="slides/slide71.xml"/><Relationship Id="rId138" Type="http://schemas.openxmlformats.org/officeDocument/2006/relationships/slide" Target="slides/slide125.xml"/><Relationship Id="rId159" Type="http://schemas.openxmlformats.org/officeDocument/2006/relationships/slide" Target="slides/slide146.xml"/><Relationship Id="rId170" Type="http://schemas.openxmlformats.org/officeDocument/2006/relationships/slide" Target="slides/slide157.xml"/><Relationship Id="rId191" Type="http://schemas.openxmlformats.org/officeDocument/2006/relationships/slide" Target="slides/slide178.xml"/><Relationship Id="rId205" Type="http://schemas.openxmlformats.org/officeDocument/2006/relationships/slide" Target="slides/slide192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53" Type="http://schemas.openxmlformats.org/officeDocument/2006/relationships/slide" Target="slides/slide40.xml"/><Relationship Id="rId74" Type="http://schemas.openxmlformats.org/officeDocument/2006/relationships/slide" Target="slides/slide61.xml"/><Relationship Id="rId128" Type="http://schemas.openxmlformats.org/officeDocument/2006/relationships/slide" Target="slides/slide115.xml"/><Relationship Id="rId149" Type="http://schemas.openxmlformats.org/officeDocument/2006/relationships/slide" Target="slides/slide136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2.xml"/><Relationship Id="rId160" Type="http://schemas.openxmlformats.org/officeDocument/2006/relationships/slide" Target="slides/slide147.xml"/><Relationship Id="rId181" Type="http://schemas.openxmlformats.org/officeDocument/2006/relationships/slide" Target="slides/slide168.xml"/><Relationship Id="rId216" Type="http://schemas.openxmlformats.org/officeDocument/2006/relationships/slide" Target="slides/slide203.xml"/><Relationship Id="rId211" Type="http://schemas.openxmlformats.org/officeDocument/2006/relationships/slide" Target="slides/slide198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134" Type="http://schemas.openxmlformats.org/officeDocument/2006/relationships/slide" Target="slides/slide121.xml"/><Relationship Id="rId139" Type="http://schemas.openxmlformats.org/officeDocument/2006/relationships/slide" Target="slides/slide126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150" Type="http://schemas.openxmlformats.org/officeDocument/2006/relationships/slide" Target="slides/slide137.xml"/><Relationship Id="rId155" Type="http://schemas.openxmlformats.org/officeDocument/2006/relationships/slide" Target="slides/slide142.xml"/><Relationship Id="rId171" Type="http://schemas.openxmlformats.org/officeDocument/2006/relationships/slide" Target="slides/slide158.xml"/><Relationship Id="rId176" Type="http://schemas.openxmlformats.org/officeDocument/2006/relationships/slide" Target="slides/slide163.xml"/><Relationship Id="rId192" Type="http://schemas.openxmlformats.org/officeDocument/2006/relationships/slide" Target="slides/slide179.xml"/><Relationship Id="rId197" Type="http://schemas.openxmlformats.org/officeDocument/2006/relationships/slide" Target="slides/slide184.xml"/><Relationship Id="rId206" Type="http://schemas.openxmlformats.org/officeDocument/2006/relationships/slide" Target="slides/slide193.xml"/><Relationship Id="rId201" Type="http://schemas.openxmlformats.org/officeDocument/2006/relationships/slide" Target="slides/slide188.xml"/><Relationship Id="rId222" Type="http://schemas.openxmlformats.org/officeDocument/2006/relationships/theme" Target="theme/theme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24" Type="http://schemas.openxmlformats.org/officeDocument/2006/relationships/slide" Target="slides/slide111.xml"/><Relationship Id="rId129" Type="http://schemas.openxmlformats.org/officeDocument/2006/relationships/slide" Target="slides/slide116.xml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40" Type="http://schemas.openxmlformats.org/officeDocument/2006/relationships/slide" Target="slides/slide127.xml"/><Relationship Id="rId145" Type="http://schemas.openxmlformats.org/officeDocument/2006/relationships/slide" Target="slides/slide132.xml"/><Relationship Id="rId161" Type="http://schemas.openxmlformats.org/officeDocument/2006/relationships/slide" Target="slides/slide148.xml"/><Relationship Id="rId166" Type="http://schemas.openxmlformats.org/officeDocument/2006/relationships/slide" Target="slides/slide153.xml"/><Relationship Id="rId182" Type="http://schemas.openxmlformats.org/officeDocument/2006/relationships/slide" Target="slides/slide169.xml"/><Relationship Id="rId187" Type="http://schemas.openxmlformats.org/officeDocument/2006/relationships/slide" Target="slides/slide174.xml"/><Relationship Id="rId217" Type="http://schemas.openxmlformats.org/officeDocument/2006/relationships/slide" Target="slides/slide20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199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130" Type="http://schemas.openxmlformats.org/officeDocument/2006/relationships/slide" Target="slides/slide117.xml"/><Relationship Id="rId135" Type="http://schemas.openxmlformats.org/officeDocument/2006/relationships/slide" Target="slides/slide122.xml"/><Relationship Id="rId151" Type="http://schemas.openxmlformats.org/officeDocument/2006/relationships/slide" Target="slides/slide138.xml"/><Relationship Id="rId156" Type="http://schemas.openxmlformats.org/officeDocument/2006/relationships/slide" Target="slides/slide143.xml"/><Relationship Id="rId177" Type="http://schemas.openxmlformats.org/officeDocument/2006/relationships/slide" Target="slides/slide164.xml"/><Relationship Id="rId198" Type="http://schemas.openxmlformats.org/officeDocument/2006/relationships/slide" Target="slides/slide185.xml"/><Relationship Id="rId172" Type="http://schemas.openxmlformats.org/officeDocument/2006/relationships/slide" Target="slides/slide159.xml"/><Relationship Id="rId193" Type="http://schemas.openxmlformats.org/officeDocument/2006/relationships/slide" Target="slides/slide180.xml"/><Relationship Id="rId202" Type="http://schemas.openxmlformats.org/officeDocument/2006/relationships/slide" Target="slides/slide189.xml"/><Relationship Id="rId207" Type="http://schemas.openxmlformats.org/officeDocument/2006/relationships/slide" Target="slides/slide194.xml"/><Relationship Id="rId223" Type="http://schemas.openxmlformats.org/officeDocument/2006/relationships/tableStyles" Target="tableStyles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slide" Target="slides/slide112.xml"/><Relationship Id="rId141" Type="http://schemas.openxmlformats.org/officeDocument/2006/relationships/slide" Target="slides/slide128.xml"/><Relationship Id="rId146" Type="http://schemas.openxmlformats.org/officeDocument/2006/relationships/slide" Target="slides/slide133.xml"/><Relationship Id="rId167" Type="http://schemas.openxmlformats.org/officeDocument/2006/relationships/slide" Target="slides/slide154.xml"/><Relationship Id="rId188" Type="http://schemas.openxmlformats.org/officeDocument/2006/relationships/slide" Target="slides/slide1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162" Type="http://schemas.openxmlformats.org/officeDocument/2006/relationships/slide" Target="slides/slide149.xml"/><Relationship Id="rId183" Type="http://schemas.openxmlformats.org/officeDocument/2006/relationships/slide" Target="slides/slide170.xml"/><Relationship Id="rId213" Type="http://schemas.openxmlformats.org/officeDocument/2006/relationships/slide" Target="slides/slide200.xml"/><Relationship Id="rId21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131" Type="http://schemas.openxmlformats.org/officeDocument/2006/relationships/slide" Target="slides/slide118.xml"/><Relationship Id="rId136" Type="http://schemas.openxmlformats.org/officeDocument/2006/relationships/slide" Target="slides/slide123.xml"/><Relationship Id="rId157" Type="http://schemas.openxmlformats.org/officeDocument/2006/relationships/slide" Target="slides/slide144.xml"/><Relationship Id="rId178" Type="http://schemas.openxmlformats.org/officeDocument/2006/relationships/slide" Target="slides/slide16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52" Type="http://schemas.openxmlformats.org/officeDocument/2006/relationships/slide" Target="slides/slide139.xml"/><Relationship Id="rId173" Type="http://schemas.openxmlformats.org/officeDocument/2006/relationships/slide" Target="slides/slide160.xml"/><Relationship Id="rId194" Type="http://schemas.openxmlformats.org/officeDocument/2006/relationships/slide" Target="slides/slide181.xml"/><Relationship Id="rId199" Type="http://schemas.openxmlformats.org/officeDocument/2006/relationships/slide" Target="slides/slide186.xml"/><Relationship Id="rId203" Type="http://schemas.openxmlformats.org/officeDocument/2006/relationships/slide" Target="slides/slide190.xml"/><Relationship Id="rId208" Type="http://schemas.openxmlformats.org/officeDocument/2006/relationships/slide" Target="slides/slide195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slide" Target="slides/slide113.xml"/><Relationship Id="rId147" Type="http://schemas.openxmlformats.org/officeDocument/2006/relationships/slide" Target="slides/slide134.xml"/><Relationship Id="rId168" Type="http://schemas.openxmlformats.org/officeDocument/2006/relationships/slide" Target="slides/slide1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142" Type="http://schemas.openxmlformats.org/officeDocument/2006/relationships/slide" Target="slides/slide129.xml"/><Relationship Id="rId163" Type="http://schemas.openxmlformats.org/officeDocument/2006/relationships/slide" Target="slides/slide150.xml"/><Relationship Id="rId184" Type="http://schemas.openxmlformats.org/officeDocument/2006/relationships/slide" Target="slides/slide171.xml"/><Relationship Id="rId189" Type="http://schemas.openxmlformats.org/officeDocument/2006/relationships/slide" Target="slides/slide176.xml"/><Relationship Id="rId21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1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slide" Target="slides/slide103.xml"/><Relationship Id="rId137" Type="http://schemas.openxmlformats.org/officeDocument/2006/relationships/slide" Target="slides/slide124.xml"/><Relationship Id="rId158" Type="http://schemas.openxmlformats.org/officeDocument/2006/relationships/slide" Target="slides/slide14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slide" Target="slides/slide98.xml"/><Relationship Id="rId132" Type="http://schemas.openxmlformats.org/officeDocument/2006/relationships/slide" Target="slides/slide119.xml"/><Relationship Id="rId153" Type="http://schemas.openxmlformats.org/officeDocument/2006/relationships/slide" Target="slides/slide140.xml"/><Relationship Id="rId174" Type="http://schemas.openxmlformats.org/officeDocument/2006/relationships/slide" Target="slides/slide161.xml"/><Relationship Id="rId179" Type="http://schemas.openxmlformats.org/officeDocument/2006/relationships/slide" Target="slides/slide166.xml"/><Relationship Id="rId195" Type="http://schemas.openxmlformats.org/officeDocument/2006/relationships/slide" Target="slides/slide182.xml"/><Relationship Id="rId209" Type="http://schemas.openxmlformats.org/officeDocument/2006/relationships/slide" Target="slides/slide196.xml"/><Relationship Id="rId190" Type="http://schemas.openxmlformats.org/officeDocument/2006/relationships/slide" Target="slides/slide177.xml"/><Relationship Id="rId204" Type="http://schemas.openxmlformats.org/officeDocument/2006/relationships/slide" Target="slides/slide191.xml"/><Relationship Id="rId220" Type="http://schemas.openxmlformats.org/officeDocument/2006/relationships/presProps" Target="presProps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27" Type="http://schemas.openxmlformats.org/officeDocument/2006/relationships/slide" Target="slides/slide11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143" Type="http://schemas.openxmlformats.org/officeDocument/2006/relationships/slide" Target="slides/slide130.xml"/><Relationship Id="rId148" Type="http://schemas.openxmlformats.org/officeDocument/2006/relationships/slide" Target="slides/slide135.xml"/><Relationship Id="rId164" Type="http://schemas.openxmlformats.org/officeDocument/2006/relationships/slide" Target="slides/slide151.xml"/><Relationship Id="rId169" Type="http://schemas.openxmlformats.org/officeDocument/2006/relationships/slide" Target="slides/slide156.xml"/><Relationship Id="rId185" Type="http://schemas.openxmlformats.org/officeDocument/2006/relationships/slide" Target="slides/slide17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67.xml"/><Relationship Id="rId210" Type="http://schemas.openxmlformats.org/officeDocument/2006/relationships/slide" Target="slides/slide197.xml"/><Relationship Id="rId215" Type="http://schemas.openxmlformats.org/officeDocument/2006/relationships/slide" Target="slides/slide202.xml"/><Relationship Id="rId26" Type="http://schemas.openxmlformats.org/officeDocument/2006/relationships/slide" Target="slides/slide13.xml"/><Relationship Id="rId47" Type="http://schemas.openxmlformats.org/officeDocument/2006/relationships/slide" Target="slides/slide34.xml"/><Relationship Id="rId68" Type="http://schemas.openxmlformats.org/officeDocument/2006/relationships/slide" Target="slides/slide55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33" Type="http://schemas.openxmlformats.org/officeDocument/2006/relationships/slide" Target="slides/slide120.xml"/><Relationship Id="rId154" Type="http://schemas.openxmlformats.org/officeDocument/2006/relationships/slide" Target="slides/slide141.xml"/><Relationship Id="rId175" Type="http://schemas.openxmlformats.org/officeDocument/2006/relationships/slide" Target="slides/slide162.xml"/><Relationship Id="rId196" Type="http://schemas.openxmlformats.org/officeDocument/2006/relationships/slide" Target="slides/slide183.xml"/><Relationship Id="rId200" Type="http://schemas.openxmlformats.org/officeDocument/2006/relationships/slide" Target="slides/slide187.xml"/><Relationship Id="rId16" Type="http://schemas.openxmlformats.org/officeDocument/2006/relationships/slide" Target="slides/slide3.xml"/><Relationship Id="rId221" Type="http://schemas.openxmlformats.org/officeDocument/2006/relationships/viewProps" Target="viewProps.xml"/><Relationship Id="rId37" Type="http://schemas.openxmlformats.org/officeDocument/2006/relationships/slide" Target="slides/slide24.xml"/><Relationship Id="rId58" Type="http://schemas.openxmlformats.org/officeDocument/2006/relationships/slide" Target="slides/slide45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44" Type="http://schemas.openxmlformats.org/officeDocument/2006/relationships/slide" Target="slides/slide131.xml"/><Relationship Id="rId90" Type="http://schemas.openxmlformats.org/officeDocument/2006/relationships/slide" Target="slides/slide77.xml"/><Relationship Id="rId165" Type="http://schemas.openxmlformats.org/officeDocument/2006/relationships/slide" Target="slides/slide152.xml"/><Relationship Id="rId186" Type="http://schemas.openxmlformats.org/officeDocument/2006/relationships/slide" Target="slides/slide17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SHD\assa_presentation\text_data\hd_claims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86098519099424E-2"/>
          <c:y val="4.5138789469498133E-2"/>
          <c:w val="0.87075069856914078"/>
          <c:h val="0.79736280124075398"/>
        </c:manualLayout>
      </c:layout>
      <c:lineChart>
        <c:grouping val="standard"/>
        <c:varyColors val="0"/>
        <c:ser>
          <c:idx val="0"/>
          <c:order val="0"/>
          <c:tx>
            <c:v>Percentage of Home Delivery prescription fills</c:v>
          </c:tx>
          <c:spPr>
            <a:ln w="50800">
              <a:solidFill>
                <a:srgbClr val="FFFFFF"/>
              </a:solidFill>
            </a:ln>
          </c:spPr>
          <c:marker>
            <c:symbol val="none"/>
          </c:marker>
          <c:cat>
            <c:numRef>
              <c:f>hd_claims!$D$2:$D$55</c:f>
              <c:numCache>
                <c:formatCode>mmm\-yy</c:formatCode>
                <c:ptCount val="5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</c:numCache>
            </c:numRef>
          </c:cat>
          <c:val>
            <c:numRef>
              <c:f>hd_claims!$C$2:$C$55</c:f>
              <c:numCache>
                <c:formatCode>General</c:formatCode>
                <c:ptCount val="54"/>
                <c:pt idx="0">
                  <c:v>6.0265199999999846</c:v>
                </c:pt>
                <c:pt idx="1">
                  <c:v>6.3201999999999945</c:v>
                </c:pt>
                <c:pt idx="2">
                  <c:v>6.3500699999999997</c:v>
                </c:pt>
                <c:pt idx="3">
                  <c:v>6.0926099999999996</c:v>
                </c:pt>
                <c:pt idx="4">
                  <c:v>6.6091999999999995</c:v>
                </c:pt>
                <c:pt idx="5">
                  <c:v>6.8463099999999999</c:v>
                </c:pt>
                <c:pt idx="6">
                  <c:v>6.9689799999999975</c:v>
                </c:pt>
                <c:pt idx="7">
                  <c:v>6.4635700000000007</c:v>
                </c:pt>
                <c:pt idx="8">
                  <c:v>6.4551799999999995</c:v>
                </c:pt>
                <c:pt idx="9">
                  <c:v>6.7921199999999855</c:v>
                </c:pt>
                <c:pt idx="10">
                  <c:v>6.7289299999999965</c:v>
                </c:pt>
                <c:pt idx="11">
                  <c:v>6.0161899999999955</c:v>
                </c:pt>
                <c:pt idx="12">
                  <c:v>6.6618699999999995</c:v>
                </c:pt>
                <c:pt idx="13">
                  <c:v>6.3308600000000004</c:v>
                </c:pt>
                <c:pt idx="14">
                  <c:v>5.9804000000000004</c:v>
                </c:pt>
                <c:pt idx="15">
                  <c:v>6.0493000000000023</c:v>
                </c:pt>
                <c:pt idx="16">
                  <c:v>6.0633099999999995</c:v>
                </c:pt>
                <c:pt idx="17">
                  <c:v>6.0338700000000003</c:v>
                </c:pt>
                <c:pt idx="18">
                  <c:v>6.0573399999999955</c:v>
                </c:pt>
                <c:pt idx="19">
                  <c:v>5.9341299999999997</c:v>
                </c:pt>
                <c:pt idx="20">
                  <c:v>5.6626999999999965</c:v>
                </c:pt>
                <c:pt idx="21">
                  <c:v>5.8156699999999999</c:v>
                </c:pt>
                <c:pt idx="22">
                  <c:v>5.9154799999999996</c:v>
                </c:pt>
                <c:pt idx="23">
                  <c:v>5.8390399999999998</c:v>
                </c:pt>
                <c:pt idx="24">
                  <c:v>5.7901099999999985</c:v>
                </c:pt>
                <c:pt idx="25">
                  <c:v>5.23698</c:v>
                </c:pt>
                <c:pt idx="26">
                  <c:v>5.49716</c:v>
                </c:pt>
                <c:pt idx="27">
                  <c:v>5.5001299999999995</c:v>
                </c:pt>
                <c:pt idx="28">
                  <c:v>5.5590200000000003</c:v>
                </c:pt>
                <c:pt idx="29">
                  <c:v>5.3869499999999997</c:v>
                </c:pt>
                <c:pt idx="30">
                  <c:v>5.2982399999999998</c:v>
                </c:pt>
                <c:pt idx="31">
                  <c:v>5.3617900000000001</c:v>
                </c:pt>
                <c:pt idx="32">
                  <c:v>5.2408000000000001</c:v>
                </c:pt>
                <c:pt idx="33">
                  <c:v>5.4734100000000003</c:v>
                </c:pt>
                <c:pt idx="34">
                  <c:v>6.0562100000000001</c:v>
                </c:pt>
                <c:pt idx="35">
                  <c:v>6.7583900000000003</c:v>
                </c:pt>
                <c:pt idx="36">
                  <c:v>8.7818000000000005</c:v>
                </c:pt>
                <c:pt idx="37">
                  <c:v>14.130510000000001</c:v>
                </c:pt>
                <c:pt idx="38">
                  <c:v>17.170070000000031</c:v>
                </c:pt>
                <c:pt idx="39">
                  <c:v>17.506399999999989</c:v>
                </c:pt>
                <c:pt idx="40">
                  <c:v>16.880590000000002</c:v>
                </c:pt>
                <c:pt idx="41">
                  <c:v>17.51333</c:v>
                </c:pt>
                <c:pt idx="42">
                  <c:v>17.156980000000093</c:v>
                </c:pt>
                <c:pt idx="43">
                  <c:v>17.560339999999876</c:v>
                </c:pt>
                <c:pt idx="44">
                  <c:v>16.799139999999905</c:v>
                </c:pt>
                <c:pt idx="45">
                  <c:v>16.973719999999879</c:v>
                </c:pt>
                <c:pt idx="46">
                  <c:v>17.928439999999842</c:v>
                </c:pt>
                <c:pt idx="47">
                  <c:v>18.661100000000001</c:v>
                </c:pt>
                <c:pt idx="48">
                  <c:v>21.443950000000001</c:v>
                </c:pt>
                <c:pt idx="49">
                  <c:v>20.806760000000001</c:v>
                </c:pt>
                <c:pt idx="50">
                  <c:v>24.202550000000002</c:v>
                </c:pt>
                <c:pt idx="51">
                  <c:v>25.102900000000005</c:v>
                </c:pt>
                <c:pt idx="52">
                  <c:v>26.819900000000093</c:v>
                </c:pt>
                <c:pt idx="53">
                  <c:v>26.595299999999906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664272"/>
        <c:axId val="417661136"/>
      </c:lineChart>
      <c:dateAx>
        <c:axId val="417664272"/>
        <c:scaling>
          <c:orientation val="minMax"/>
          <c:max val="40118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-2700000"/>
          <a:lstStyle/>
          <a:p>
            <a:pPr>
              <a:defRPr sz="1400" b="1">
                <a:solidFill>
                  <a:srgbClr val="FFFFFF"/>
                </a:solidFill>
              </a:defRPr>
            </a:pPr>
            <a:endParaRPr lang="en-US"/>
          </a:p>
        </c:txPr>
        <c:crossAx val="417661136"/>
        <c:crosses val="autoZero"/>
        <c:auto val="1"/>
        <c:lblOffset val="100"/>
        <c:baseTimeUnit val="months"/>
        <c:majorUnit val="3"/>
        <c:majorTimeUnit val="months"/>
      </c:dateAx>
      <c:valAx>
        <c:axId val="417661136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3200" b="1">
                <a:solidFill>
                  <a:srgbClr val="FFFFFF"/>
                </a:solidFill>
              </a:defRPr>
            </a:pPr>
            <a:endParaRPr lang="en-US"/>
          </a:p>
        </c:txPr>
        <c:crossAx val="417664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85714285714308"/>
          <c:y val="0.55747126436781613"/>
          <c:w val="0.70000000000000062"/>
          <c:h val="0.87356321839080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Converted Rx's to Mail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Sheet1!$A$2:$A$5</c:f>
              <c:strCache>
                <c:ptCount val="4"/>
                <c:pt idx="0">
                  <c:v>Before</c:v>
                </c:pt>
                <c:pt idx="1">
                  <c:v>After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100949</c:v>
                </c:pt>
                <c:pt idx="1">
                  <c:v>292872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657880"/>
        <c:axId val="458659840"/>
      </c:barChart>
      <c:catAx>
        <c:axId val="4586578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58659840"/>
        <c:crosses val="autoZero"/>
        <c:auto val="1"/>
        <c:lblAlgn val="ctr"/>
        <c:lblOffset val="100"/>
        <c:noMultiLvlLbl val="0"/>
      </c:catAx>
      <c:valAx>
        <c:axId val="458659840"/>
        <c:scaling>
          <c:orientation val="minMax"/>
        </c:scaling>
        <c:delete val="0"/>
        <c:axPos val="l"/>
        <c:majorGridlines/>
        <c:numFmt formatCode="#,##0_);\(#,##0\)" sourceLinked="0"/>
        <c:majorTickMark val="out"/>
        <c:minorTickMark val="none"/>
        <c:tickLblPos val="nextTo"/>
        <c:spPr>
          <a:solidFill>
            <a:schemeClr val="tx1"/>
          </a:solidFill>
        </c:spPr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45865788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752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0.64447</cdr:x>
      <cdr:y>0.27273</cdr:y>
    </cdr:from>
    <cdr:to>
      <cdr:x>0.84073</cdr:x>
      <cdr:y>0.45455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4625" y="1371600"/>
          <a:ext cx="1600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0.77697</cdr:x>
      <cdr:y>0.62576</cdr:y>
    </cdr:from>
    <cdr:to>
      <cdr:x>0.97324</cdr:x>
      <cdr:y>0.82273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74614" y="3147059"/>
          <a:ext cx="1635456" cy="99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600" b="1" dirty="0" smtClean="0">
              <a:solidFill>
                <a:srgbClr val="FF0000"/>
              </a:solidFill>
            </a:rPr>
            <a:t>Active Choice </a:t>
          </a:r>
        </a:p>
        <a:p xmlns:a="http://schemas.openxmlformats.org/drawingml/2006/main">
          <a:pPr algn="ctr"/>
          <a:r>
            <a:rPr lang="en-US" sz="2600" b="1" dirty="0" smtClean="0">
              <a:solidFill>
                <a:srgbClr val="FF0000"/>
              </a:solidFill>
            </a:rPr>
            <a:t>Program</a:t>
          </a:r>
          <a:endParaRPr lang="en-US" sz="26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5FAF0-987E-4D6B-851B-C97985F74D9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D14F-E692-4FFC-8C6F-29734CB1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4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7A7003-060F-41FA-95B3-A1F138D96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40D13-913F-483C-B29E-AE31C7052CF8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7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3A1B8-690E-45D4-A050-FA0DE2A68ADF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18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3DC4B-7541-46F1-A529-B26903DCCF27}" type="slidenum">
              <a:rPr lang="en-US" smtClean="0">
                <a:latin typeface="Arial" charset="0"/>
                <a:cs typeface="Arial" charset="0"/>
              </a:rPr>
              <a:pPr/>
              <a:t>137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2581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84D46-EEB7-4C54-AC74-C08A000D6306}" type="slidenum">
              <a:rPr lang="en-US" smtClean="0">
                <a:latin typeface="Arial" charset="0"/>
                <a:cs typeface="Arial" charset="0"/>
              </a:rPr>
              <a:pPr/>
              <a:t>138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6793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99645-16E3-4BF4-884B-CE1A43290C1A}" type="slidenum">
              <a:rPr lang="en-US" smtClean="0">
                <a:latin typeface="Arial" charset="0"/>
                <a:cs typeface="Arial" charset="0"/>
              </a:rPr>
              <a:pPr/>
              <a:t>142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3999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1210F-6F96-458F-A4E1-416404FF3E8B}" type="slidenum">
              <a:rPr lang="en-US" smtClean="0">
                <a:latin typeface="Arial" charset="0"/>
                <a:cs typeface="Arial" charset="0"/>
              </a:rPr>
              <a:pPr/>
              <a:t>143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2310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34126-200D-4063-87B3-4E4B51301F41}" type="slidenum">
              <a:rPr lang="en-US" smtClean="0">
                <a:latin typeface="Arial" charset="0"/>
                <a:cs typeface="Arial" charset="0"/>
              </a:rPr>
              <a:pPr/>
              <a:t>144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1260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0D8A7-5C97-436E-8EE0-8DE07D953991}" type="slidenum">
              <a:rPr lang="en-US" smtClean="0">
                <a:latin typeface="Arial" charset="0"/>
                <a:cs typeface="Arial" charset="0"/>
              </a:rPr>
              <a:pPr/>
              <a:t>146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0511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14AB0-B923-4634-A623-912739D08369}" type="slidenum">
              <a:rPr lang="en-US" smtClean="0">
                <a:latin typeface="Arial" charset="0"/>
                <a:cs typeface="Arial" charset="0"/>
              </a:rPr>
              <a:pPr/>
              <a:t>147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8165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E043D-42F6-447B-A283-099D1CC861D3}" type="slidenum">
              <a:rPr lang="en-US" smtClean="0">
                <a:latin typeface="Arial" charset="0"/>
                <a:cs typeface="Arial" charset="0"/>
              </a:rPr>
              <a:pPr/>
              <a:t>148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866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7CFF-86FD-4974-876C-4282546816FF}" type="slidenum">
              <a:rPr lang="en-US" smtClean="0">
                <a:latin typeface="Arial" charset="0"/>
                <a:cs typeface="Arial" charset="0"/>
              </a:rPr>
              <a:pPr/>
              <a:t>149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4125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927B-38F1-4C75-974E-97764C671B5C}" type="slidenum">
              <a:rPr lang="en-US" smtClean="0">
                <a:latin typeface="Arial" charset="0"/>
                <a:cs typeface="Arial" charset="0"/>
              </a:rPr>
              <a:pPr/>
              <a:t>151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4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414D1-CE35-467D-BC7E-264C0C0A7930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7218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8098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49DF8B77-9CCC-4594-8908-504BE36F8AB2}" type="slidenum">
              <a:rPr lang="en-US" altLang="en-US" sz="120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pPr algn="r" eaLnBrk="0" hangingPunct="0"/>
              <a:t>16</a:t>
            </a:fld>
            <a:endParaRPr lang="en-US" altLang="en-US" sz="120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77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 lIns="93176" tIns="46588" rIns="93176" bIns="4658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9238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AB434-001D-4BE1-A163-D2B360EEEA77}" type="slidenum">
              <a:rPr lang="en-US" smtClean="0">
                <a:latin typeface="Arial" charset="0"/>
                <a:cs typeface="Arial" charset="0"/>
              </a:rPr>
              <a:pPr/>
              <a:t>152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6299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0FC35-EBC7-41FB-8136-E00CA8517C8E}" type="slidenum">
              <a:rPr lang="en-US" smtClean="0">
                <a:latin typeface="Arial" charset="0"/>
                <a:cs typeface="Arial" charset="0"/>
              </a:rPr>
              <a:pPr/>
              <a:t>153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170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DDFFE-B3F5-4814-8743-0311D9A5FB60}" type="slidenum">
              <a:rPr lang="en-US" smtClean="0">
                <a:latin typeface="Arial" charset="0"/>
                <a:cs typeface="Arial" charset="0"/>
              </a:rPr>
              <a:pPr/>
              <a:t>154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317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50B82-0047-43C0-9A69-ECA5488D1073}" type="slidenum">
              <a:rPr lang="en-US" smtClean="0">
                <a:latin typeface="Arial" charset="0"/>
                <a:cs typeface="Arial" charset="0"/>
              </a:rPr>
              <a:pPr/>
              <a:t>155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4020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CC7C-BCC8-4412-AB2E-F493DAE895DA}" type="slidenum">
              <a:rPr lang="en-US" smtClean="0">
                <a:latin typeface="Arial" charset="0"/>
                <a:cs typeface="Arial" charset="0"/>
              </a:rPr>
              <a:pPr/>
              <a:t>156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7209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45449-2946-4605-9447-67683B77577A}" type="slidenum">
              <a:rPr lang="en-US" smtClean="0">
                <a:latin typeface="Arial" charset="0"/>
                <a:cs typeface="Arial" charset="0"/>
              </a:rPr>
              <a:pPr/>
              <a:t>157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4565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5" tIns="48238" rIns="96475" bIns="48238" anchor="b"/>
          <a:lstStyle/>
          <a:p>
            <a:pPr algn="r" defTabSz="965067"/>
            <a:fld id="{C141B240-6DBD-4B51-9A71-471133D896D5}" type="slidenum">
              <a:rPr lang="en-US" sz="1300"/>
              <a:pPr algn="r" defTabSz="965067"/>
              <a:t>160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41116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latin typeface="Arial" charset="0"/>
                <a:cs typeface="Arial" charset="0"/>
              </a:rPr>
              <a:pPr/>
              <a:t>162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9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latin typeface="Arial" charset="0"/>
                <a:cs typeface="Arial" charset="0"/>
              </a:rPr>
              <a:pPr/>
              <a:t>164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7416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4A84-D343-4092-9687-80F31FBC0156}" type="slidenum">
              <a:rPr lang="en-US" smtClean="0">
                <a:latin typeface="Arial" charset="0"/>
                <a:cs typeface="Arial" charset="0"/>
              </a:rPr>
              <a:pPr/>
              <a:t>165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97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976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E99E8-08FE-4550-9820-5E619FEB2C60}" type="slidenum">
              <a:rPr lang="en-US"/>
              <a:pPr/>
              <a:t>166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594678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ADA6D-41DE-47DD-B4B0-D224B9B508E1}" type="slidenum">
              <a:rPr lang="en-US"/>
              <a:pPr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431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A83C0-2667-459D-BCBD-543F2FDD1851}" type="slidenum">
              <a:rPr lang="en-US"/>
              <a:pPr/>
              <a:t>168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34175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9633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395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E99E8-08FE-4550-9820-5E619FEB2C60}" type="slidenum">
              <a:rPr lang="en-US"/>
              <a:pPr/>
              <a:t>173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558552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996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7643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1564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9EB41-81F6-4E38-BF1D-3174BE2918CA}" type="slidenum">
              <a:rPr lang="en-US" smtClean="0">
                <a:latin typeface="Arial" charset="0"/>
                <a:cs typeface="Arial" charset="0"/>
              </a:rPr>
              <a:pPr/>
              <a:t>179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4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4695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A1EE-D4F9-45D9-91A9-878A61C4C92D}" type="slidenum">
              <a:rPr lang="en-US" smtClean="0">
                <a:latin typeface="Arial" charset="0"/>
                <a:cs typeface="Arial" charset="0"/>
              </a:rPr>
              <a:pPr/>
              <a:t>180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9919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3CCBE-2B72-42A6-A15E-5833AEC2005E}" type="slidenum">
              <a:rPr lang="en-US" smtClean="0">
                <a:latin typeface="Arial" charset="0"/>
                <a:cs typeface="Arial" charset="0"/>
              </a:rPr>
              <a:pPr/>
              <a:t>181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76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22017-EA16-4FC2-9D64-500EE3EB4425}" type="slidenum">
              <a:rPr lang="en-US" smtClean="0">
                <a:latin typeface="Arial" charset="0"/>
                <a:cs typeface="Arial" charset="0"/>
              </a:rPr>
              <a:pPr/>
              <a:t>182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2388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F500-E37C-4477-8813-3F14BB15635F}" type="slidenum">
              <a:rPr lang="en-US" smtClean="0">
                <a:latin typeface="Arial" charset="0"/>
                <a:cs typeface="Arial" charset="0"/>
              </a:rPr>
              <a:pPr/>
              <a:t>183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9052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F9C9D-77CB-434B-9F6F-413D80DF660A}" type="slidenum">
              <a:rPr lang="en-US" smtClean="0">
                <a:latin typeface="Arial" charset="0"/>
                <a:cs typeface="Arial" charset="0"/>
              </a:rPr>
              <a:pPr/>
              <a:t>184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0774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graph displays the</a:t>
            </a:r>
            <a:r>
              <a:rPr lang="en-US" baseline="0" dirty="0" smtClean="0"/>
              <a:t> fraction of prescriptions that are filled through Home Delivery in a given month. The universe is all prescription refills in a given month. Note that Home Delivery prescriptions need to be refilled less often, since the supply of medicine goes up to 90 days. The supply limit for a retail prescription fill is 30 days. The Select Home Delivery program was in effect during the time period marked by the red vertical lines (November 2008-October 2009).  In November 2009, a more aggressive approach to increasing take-up of home delivery was adopted by the company which accounts for the increase in home delivery utilization in this period. We do not analyze this second program in this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9A8C7-BBB9-457A-9A05-592853CA6D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666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EF43E-8435-43E3-B61E-331EAC3F84E8}" type="slidenum">
              <a:rPr lang="en-US" smtClean="0">
                <a:latin typeface="Arial" charset="0"/>
                <a:cs typeface="Arial" charset="0"/>
              </a:rPr>
              <a:pPr/>
              <a:t>203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9882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204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75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0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5049-6E27-4E51-8573-3F7DE22F1F5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80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6F23B-E573-47E5-95A7-7A2E618CFEA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888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842BD-1054-4F0B-9439-92900D9C1F7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359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39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0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40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9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60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7F63F-5346-457D-BF5C-35EFF58A1650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41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86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BC757-12B6-4189-8973-A1B8F26907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42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04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33E8-6557-434D-A331-3B4349FD1FD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43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47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18EC-6BBF-4B4B-B0FC-918023AD46E8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44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8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22F50-457A-41FF-AEF4-2A609508C9DB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45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62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EC282-6163-48E2-B88A-C18B5D2951D7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46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63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6EF6F-ABF9-4F20-91C4-81F8A26EDAB1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47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40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178DE-85A9-40C4-8CE3-1D2151D66308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48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1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60411-83D6-4434-8348-57BADF18C371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49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22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6442A-53BF-4073-ADEA-6323762D95A2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50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7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99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51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20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4C98C-784B-4093-8CBF-6561F8C1E9AC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52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6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53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56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54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22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AB434-001D-4BE1-A163-D2B360EEEA77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55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0FC35-EBC7-41FB-8136-E00CA8517C8E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56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81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DDFFE-B3F5-4814-8743-0311D9A5FB60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57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19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50B82-0047-43C0-9A69-ECA5488D1073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58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654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CC7C-BCC8-4412-AB2E-F493DAE895D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59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669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45449-2946-4605-9447-67683B77577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60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1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371DE-3D07-462C-8B76-E84E91C33ACB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245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5" tIns="48238" rIns="96475" bIns="48238" anchor="b"/>
          <a:lstStyle/>
          <a:p>
            <a:pPr algn="r" defTabSz="965067"/>
            <a:fld id="{C141B240-6DBD-4B51-9A71-471133D896D5}" type="slidenum">
              <a:rPr lang="en-US" sz="1300">
                <a:solidFill>
                  <a:srgbClr val="000000"/>
                </a:solidFill>
              </a:rPr>
              <a:pPr algn="r" defTabSz="965067"/>
              <a:t>63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5492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65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4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7CFF-86FD-4974-876C-4282546816F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66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02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69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947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29A43-9A11-457C-A35E-FF3DA5C13909}" type="slidenum">
              <a:rPr lang="en-US" smtClean="0">
                <a:latin typeface="Arial" charset="0"/>
                <a:cs typeface="Arial" charset="0"/>
              </a:rPr>
              <a:pPr/>
              <a:t>75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362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4CC884-56B5-4523-9FF2-0EFEE2CD43F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3887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910815-6469-411F-AEBA-DD2D84E20E7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8339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130048-0689-4BD1-9472-7A448783DD8A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0823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769FA5-270C-4E17-AD30-8BB2B1617ED4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5686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6C3558-0322-4193-BF3F-74C9329EAD2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80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28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8C043-BFEF-49CB-B0E4-FAFA63CB8003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443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A971F0-B1C8-42D6-B1DE-136B5B498BB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81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1520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82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021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EF43E-8435-43E3-B61E-331EAC3F84E8}" type="slidenum">
              <a:rPr lang="en-US" smtClean="0">
                <a:latin typeface="Arial" charset="0"/>
                <a:cs typeface="Arial" charset="0"/>
              </a:rPr>
              <a:pPr/>
              <a:t>83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72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2023C-D743-4DB3-9078-1EEAFA5FEFC6}" type="slidenum">
              <a:rPr lang="en-US" smtClean="0">
                <a:latin typeface="Arial" charset="0"/>
                <a:cs typeface="Arial" charset="0"/>
              </a:rPr>
              <a:pPr/>
              <a:t>84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770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DD1E3-E578-4388-BCB5-37F9C7AC5EBA}" type="slidenum">
              <a:rPr lang="en-US" smtClean="0">
                <a:latin typeface="Arial" charset="0"/>
                <a:cs typeface="Arial" charset="0"/>
              </a:rPr>
              <a:pPr/>
              <a:t>85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689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86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03231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87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0924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9AA8A-7602-4716-8A27-AC04DCF4E5E6}" type="slidenum">
              <a:rPr lang="en-US" smtClean="0">
                <a:latin typeface="Arial" charset="0"/>
                <a:cs typeface="Arial" charset="0"/>
              </a:rPr>
              <a:pPr/>
              <a:t>88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707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B1231-2198-42D5-AA06-6D342A83A5AA}" type="slidenum">
              <a:rPr lang="en-US" smtClean="0">
                <a:latin typeface="Arial" charset="0"/>
                <a:cs typeface="Arial" charset="0"/>
              </a:rPr>
              <a:pPr/>
              <a:t>89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319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9D438-30DB-4A1A-B61B-B2FB726DEB69}" type="slidenum">
              <a:rPr lang="en-US" smtClean="0">
                <a:latin typeface="Arial" charset="0"/>
                <a:cs typeface="Arial" charset="0"/>
              </a:rPr>
              <a:pPr/>
              <a:t>90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3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E1C01-AA0D-40DA-B761-F22E6A828762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9212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0F107-0758-40C2-BCCD-5E2E0A1FD6D9}" type="slidenum">
              <a:rPr lang="en-US" smtClean="0">
                <a:latin typeface="Arial" charset="0"/>
                <a:cs typeface="Arial" charset="0"/>
              </a:rPr>
              <a:pPr/>
              <a:t>91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834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29A43-9A11-457C-A35E-FF3DA5C13909}" type="slidenum">
              <a:rPr lang="en-US" smtClean="0">
                <a:latin typeface="Arial" charset="0"/>
                <a:cs typeface="Arial" charset="0"/>
              </a:rPr>
              <a:pPr/>
              <a:t>92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032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E0021-6D44-4B57-8D89-93D3C94C3A61}" type="slidenum">
              <a:rPr lang="en-US" smtClean="0">
                <a:latin typeface="Arial" charset="0"/>
                <a:cs typeface="Arial" charset="0"/>
              </a:rPr>
              <a:pPr/>
              <a:t>93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413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DDA4B-1FCA-43A0-9A74-931AF787E136}" type="slidenum">
              <a:rPr lang="en-US" smtClean="0">
                <a:latin typeface="Arial" charset="0"/>
                <a:cs typeface="Arial" charset="0"/>
              </a:rPr>
              <a:pPr/>
              <a:t>95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080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43339-D8DD-4C5B-8CB3-26ABB3700B13}" type="slidenum">
              <a:rPr lang="en-US" smtClean="0">
                <a:latin typeface="Arial" charset="0"/>
                <a:cs typeface="Arial" charset="0"/>
              </a:rPr>
              <a:pPr/>
              <a:t>96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399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039D7-C847-4F7E-82F5-780EE2867D59}" type="slidenum">
              <a:rPr lang="en-US" smtClean="0">
                <a:latin typeface="Arial" charset="0"/>
                <a:cs typeface="Arial" charset="0"/>
              </a:rPr>
              <a:pPr/>
              <a:t>97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020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F061C-51B8-49C5-A0F7-1CD43C181793}" type="slidenum">
              <a:rPr lang="en-US" smtClean="0">
                <a:latin typeface="Arial" charset="0"/>
                <a:cs typeface="Arial" charset="0"/>
              </a:rPr>
              <a:pPr/>
              <a:t>98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210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F441F-F5F1-4D08-BED8-14536359FC50}" type="slidenum">
              <a:rPr lang="en-US" smtClean="0">
                <a:latin typeface="Arial" charset="0"/>
                <a:cs typeface="Arial" charset="0"/>
              </a:rPr>
              <a:pPr/>
              <a:t>99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65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E683D-36B1-42A1-8442-A09320B40289}" type="slidenum">
              <a:rPr lang="en-US" smtClean="0">
                <a:latin typeface="Arial" charset="0"/>
                <a:cs typeface="Arial" charset="0"/>
              </a:rPr>
              <a:pPr/>
              <a:t>100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65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5C22585A-1E50-4632-A825-BF223E032A22}" type="slidenum">
              <a:rPr lang="en-US" sz="1300"/>
              <a:pPr algn="r" defTabSz="966702"/>
              <a:t>102</a:t>
            </a:fld>
            <a:endParaRPr lang="en-US" sz="13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821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86922-C3C4-4F18-9CD6-085FA045205D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2421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103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497645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104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8180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8A2DC-31E0-4D97-BED6-5C113F7470BA}" type="slidenum">
              <a:rPr lang="en-US" smtClean="0">
                <a:latin typeface="Arial" charset="0"/>
                <a:cs typeface="Arial" charset="0"/>
              </a:rPr>
              <a:pPr/>
              <a:t>105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82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106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995978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107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72113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108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69768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C7DD6-DDD0-45A5-A4E3-A820EC1320D8}" type="slidenum">
              <a:rPr lang="en-US" smtClean="0">
                <a:latin typeface="Arial" charset="0"/>
                <a:cs typeface="Arial" charset="0"/>
              </a:rPr>
              <a:pPr/>
              <a:t>109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884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2954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702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latin typeface="Arial" charset="0"/>
                <a:cs typeface="Arial" charset="0"/>
              </a:rPr>
              <a:pPr/>
              <a:t>112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9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58105-3309-4722-8381-C1CFC6019AE1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264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7F63F-5346-457D-BF5C-35EFF58A1650}" type="slidenum">
              <a:rPr lang="en-US" smtClean="0">
                <a:latin typeface="Arial" charset="0"/>
                <a:cs typeface="Arial" charset="0"/>
              </a:rPr>
              <a:pPr/>
              <a:t>113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411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BC757-12B6-4189-8973-A1B8F269076D}" type="slidenum">
              <a:rPr lang="en-US" smtClean="0">
                <a:latin typeface="Arial" charset="0"/>
                <a:cs typeface="Arial" charset="0"/>
              </a:rPr>
              <a:pPr/>
              <a:t>114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7264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33E8-6557-434D-A331-3B4349FD1FDA}" type="slidenum">
              <a:rPr lang="en-US" smtClean="0">
                <a:latin typeface="Arial" charset="0"/>
                <a:cs typeface="Arial" charset="0"/>
              </a:rPr>
              <a:pPr/>
              <a:t>115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4216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18EC-6BBF-4B4B-B0FC-918023AD46E8}" type="slidenum">
              <a:rPr lang="en-US" smtClean="0">
                <a:latin typeface="Arial" charset="0"/>
                <a:cs typeface="Arial" charset="0"/>
              </a:rPr>
              <a:pPr/>
              <a:t>116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75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22F50-457A-41FF-AEF4-2A609508C9DB}" type="slidenum">
              <a:rPr lang="en-US" smtClean="0">
                <a:latin typeface="Arial" charset="0"/>
                <a:cs typeface="Arial" charset="0"/>
              </a:rPr>
              <a:pPr/>
              <a:t>117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808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EC282-6163-48E2-B88A-C18B5D2951D7}" type="slidenum">
              <a:rPr lang="en-US" smtClean="0">
                <a:latin typeface="Arial" charset="0"/>
                <a:cs typeface="Arial" charset="0"/>
              </a:rPr>
              <a:pPr/>
              <a:t>118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1757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6EF6F-ABF9-4F20-91C4-81F8A26EDAB1}" type="slidenum">
              <a:rPr lang="en-US" smtClean="0">
                <a:latin typeface="Arial" charset="0"/>
                <a:cs typeface="Arial" charset="0"/>
              </a:rPr>
              <a:pPr/>
              <a:t>119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7268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178DE-85A9-40C4-8CE3-1D2151D66308}" type="slidenum">
              <a:rPr lang="en-US" smtClean="0">
                <a:latin typeface="Arial" charset="0"/>
                <a:cs typeface="Arial" charset="0"/>
              </a:rPr>
              <a:pPr/>
              <a:t>120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9240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60411-83D6-4434-8348-57BADF18C371}" type="slidenum">
              <a:rPr lang="en-US" smtClean="0">
                <a:latin typeface="Arial" charset="0"/>
                <a:cs typeface="Arial" charset="0"/>
              </a:rPr>
              <a:pPr/>
              <a:t>121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963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6442A-53BF-4073-ADEA-6323762D95A2}" type="slidenum">
              <a:rPr lang="en-US" smtClean="0">
                <a:latin typeface="Arial" charset="0"/>
                <a:cs typeface="Arial" charset="0"/>
              </a:rPr>
              <a:pPr/>
              <a:t>122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03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E62B-3F82-4840-97E5-383CE7F767B7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5329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4C98C-784B-4093-8CBF-6561F8C1E9AC}" type="slidenum">
              <a:rPr lang="en-US" smtClean="0">
                <a:latin typeface="Arial" charset="0"/>
                <a:cs typeface="Arial" charset="0"/>
              </a:rPr>
              <a:pPr/>
              <a:t>123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21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latin typeface="Arial" charset="0"/>
                <a:cs typeface="Arial" charset="0"/>
              </a:rPr>
              <a:pPr/>
              <a:t>124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4480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latin typeface="Arial" charset="0"/>
                <a:cs typeface="Arial" charset="0"/>
              </a:rPr>
              <a:pPr/>
              <a:t>125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9617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DCE0D-2E6C-4202-BAF8-7B10FE882532}" type="slidenum">
              <a:rPr lang="en-US" smtClean="0">
                <a:latin typeface="Arial" charset="0"/>
                <a:cs typeface="Arial" charset="0"/>
              </a:rPr>
              <a:pPr/>
              <a:t>128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7376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22549-1FAA-4DA1-BCF3-B0A551301AB2}" type="slidenum">
              <a:rPr lang="en-US" smtClean="0">
                <a:latin typeface="Arial" charset="0"/>
                <a:cs typeface="Arial" charset="0"/>
              </a:rPr>
              <a:pPr/>
              <a:t>129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435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DE51B-7BE4-45A8-81AC-AAB09751ADF4}" type="slidenum">
              <a:rPr lang="en-US" smtClean="0">
                <a:latin typeface="Arial" charset="0"/>
                <a:cs typeface="Arial" charset="0"/>
              </a:rPr>
              <a:pPr/>
              <a:t>130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4502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57689-9BA1-43BE-993A-4E9C985334C5}" type="slidenum">
              <a:rPr lang="en-US" smtClean="0">
                <a:latin typeface="Arial" charset="0"/>
                <a:cs typeface="Arial" charset="0"/>
              </a:rPr>
              <a:pPr/>
              <a:t>131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1836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C4BE1-3801-4A06-9678-70EDF63C7941}" type="slidenum">
              <a:rPr lang="en-US" smtClean="0">
                <a:latin typeface="Arial" charset="0"/>
                <a:cs typeface="Arial" charset="0"/>
              </a:rPr>
              <a:pPr/>
              <a:t>134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6099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840F4-C841-48C1-8EFC-018D77F1D052}" type="slidenum">
              <a:rPr lang="en-US" smtClean="0">
                <a:latin typeface="Arial" charset="0"/>
                <a:cs typeface="Arial" charset="0"/>
              </a:rPr>
              <a:pPr/>
              <a:t>135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9220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F34C3-ECF3-43D8-B50F-8E6AF825CBC3}" type="slidenum">
              <a:rPr lang="en-US" smtClean="0">
                <a:latin typeface="Arial" charset="0"/>
                <a:cs typeface="Arial" charset="0"/>
              </a:rPr>
              <a:pPr/>
              <a:t>136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F11-51C3-4666-BF52-D0DFEDF03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ED1-E761-4D0A-82E5-B26FBAE21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7D49-E1AD-4BB1-AE2B-4F440D963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179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44DC-21DE-484B-A884-20D487861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22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622F-C096-4FE4-A795-36FF55199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077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42E8-CD4C-4F1A-9AF0-A459244604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670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CB5C7-8942-4785-A498-2A78F46B7B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779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416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179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352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98A6-B313-4560-9A63-663845EEA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329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858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440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317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074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88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23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578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54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5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CDF-7B74-49CD-9271-9A68095C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39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587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933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4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95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935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461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280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062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623175" cy="1752600"/>
          </a:xfrm>
        </p:spPr>
        <p:txBody>
          <a:bodyPr/>
          <a:lstStyle>
            <a:lvl1pPr algn="l">
              <a:defRPr sz="3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95600"/>
            <a:ext cx="7467600" cy="2743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6165F6-6526-46DD-A9AC-DB54A3A9CB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457200" y="3810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1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EB5B-9F52-44AD-A1F1-D9AB52274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C06F-785D-4A5D-BEEB-5DB02D7CA1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93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D10FD-8CB7-409F-95AC-B909ED1C04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240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A8CC-2CD5-4BFF-B763-5F67F68889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287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2BE8-9F19-4C63-852A-2926091C7D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945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5631-2384-45FC-BBC5-95F7B5C8C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969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176B6-3FE0-40A1-BCAE-56C2A199F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84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608B9-C76E-4A7D-9C77-0B766CE151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48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C0053-D035-4AAC-A4E9-63013AADC7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30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5A7C-DEB3-48C2-A896-A7751487B4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200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1CBC-593D-4847-A558-5DD627DB59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8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6F4CEE-9714-4CED-9FD6-C8648B1EA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4EFDC1-C54E-41C9-9444-B72811833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61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065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7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560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862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313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814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56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026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E5A5-584F-4CAA-AEA1-6BE773B17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6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729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70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537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87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153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097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80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875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4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85CF-7A03-4234-BAFB-2E84175A0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801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52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053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074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712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09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5A8C6-7DFB-424D-B6F1-A6C37C508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3E2-969E-43A6-BD5D-5F94B41FF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179A3-E180-45AE-94F9-C9E377AA0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B480-26BF-41D4-9C9E-67735757D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1D48-2E43-4A9F-8590-6AF57416D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13CC-C954-4B4E-87A1-FF0300A6B4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86C0-ED9C-41D6-876B-3382850A1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43004-D6FF-46D3-9D29-E65A83809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F732B-9881-48EE-880C-261517E8F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8138-5D60-4F2C-A418-37FB74EC9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69E6-A1A7-4E75-9241-9A3832EA4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FBF-FF37-4F93-8EFF-1989BD1B4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C7EC-5979-44E8-BA54-998E6BD8A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F11-51C3-4666-BF52-D0DFEDF035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24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B480-26BF-41D4-9C9E-67735757DE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8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8138-5D60-4F2C-A418-37FB74EC9B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018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69E6-A1A7-4E75-9241-9A3832EA47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9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FBF-FF37-4F93-8EFF-1989BD1B46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00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C7EC-5979-44E8-BA54-998E6BD8AC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3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C77-C3B5-43E1-A6A0-ADABDBC4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C77-C3B5-43E1-A6A0-ADABDBC412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88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50A5-0A9C-4641-885F-F3F42F5DA4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32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1AA-CEDB-4D2C-96D5-B3A6429C5A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2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ED1-E761-4D0A-82E5-B26FBAE21E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40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98A6-B313-4560-9A63-663845EEA0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37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CDF-7B74-49CD-9271-9A68095CE5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09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EB5B-9F52-44AD-A1F1-D9AB52274E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11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6861-8CAD-4764-8892-B8303A2BF79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79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D267-8861-4C48-8181-9D2FB644AF7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0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E64C4-13FA-49A6-B002-E7E1DAD9D96A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50A5-0A9C-4641-885F-F3F42F5DA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4D1B-BF9C-4216-866E-76B170664AD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6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711EB-2458-43AF-BEC7-09375412C0F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741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CAC8-7EBC-4340-8CFC-D6F652007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360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C912-422E-4808-B15F-0FB001F6007D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9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C5F3-CD27-49CB-83EC-7758EBB93DF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9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7AC5-AA6B-4222-A245-EF9A14C4751A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84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6FFB-D639-4BDB-9DC3-D92CB4AC18B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0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1954-ECA9-4797-8B78-484B901C4536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787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9C53-5F7C-475A-A497-9958DDD1427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25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BB3B-83AF-42EB-BA1F-D4446CBDB37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1AA-CEDB-4D2C-96D5-B3A6429C5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4CB1-6647-466D-92A5-408F44D026F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03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B1AB-0AE2-486B-9694-7D113D12CC1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24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89F7-6605-4117-9799-E6DCED57C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83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0F83-1A11-4AA3-8432-A9F2E59C39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241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36B7-F501-4063-9F80-916EE1AE7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65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C8FE-23AD-4584-9702-82F730F02E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09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E477-DE8E-4EFB-954B-5E3CDDAA5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889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ED8A-4ED7-47CB-ABA5-D33091537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220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279B-8FF9-4FC8-9807-D4CDB1FAE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548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A320-74A7-4C41-9F54-AE337666C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5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54C808-EB59-46BE-B815-0A0248823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9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Garamond" panose="02020404030301010803" pitchFamily="18" charset="0"/>
              </a:defRPr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Garamond" panose="02020404030301010803" pitchFamily="18" charset="0"/>
              </a:defRPr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aramond" panose="02020404030301010803" pitchFamily="18" charset="0"/>
              </a:defRPr>
            </a:lvl1pPr>
          </a:lstStyle>
          <a:p>
            <a:fld id="{7A1A0E19-B963-4104-9C1B-5BE7940419B8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n"/>
        <a:defRPr sz="3000" kern="1200">
          <a:solidFill>
            <a:srgbClr val="0000FF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2600" kern="1200">
          <a:solidFill>
            <a:srgbClr val="0000FF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0000FF"/>
        </a:buClr>
        <a:buFont typeface="Arial" panose="020B0604020202020204" pitchFamily="34" charset="0"/>
        <a:buChar char="-"/>
        <a:defRPr sz="2200" kern="1200">
          <a:solidFill>
            <a:srgbClr val="0000FF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ü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§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650CCD-7AC3-4AD3-B831-AF6D7BF8B7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54C808-EB59-46BE-B815-0A0248823D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fld id="{1DB9CD2A-57EC-4855-AF75-A2B642A760E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3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EB0A5DA-EB00-47C5-B298-E7019E32C056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61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231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7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0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0.bin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1.bin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.bin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0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4.bin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5.bin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7.xls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8.xls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0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9.xls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10.xls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2.wmf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7.bin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5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9.bin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23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9.wmf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24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2.wmf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7.bin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8.bin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27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8.w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3.bin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1.wmf"/><Relationship Id="rId9" Type="http://schemas.openxmlformats.org/officeDocument/2006/relationships/image" Target="../media/image63.w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4.wmf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5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66.emf"/><Relationship Id="rId4" Type="http://schemas.openxmlformats.org/officeDocument/2006/relationships/oleObject" Target="../embeddings/Microsoft_Excel_97-2003_Worksheet11.xls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5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4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4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4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71.png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06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9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.xls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2.xls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3.doc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Excel_97-2003_Worksheet4.xls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Excel_97-2003_Worksheet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6.xls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3DBAD-CDCC-47D8-848A-B0816907D7A9}" type="slidenum">
              <a:rPr lang="en-US" altLang="en-US" smtClean="0">
                <a:latin typeface="Arial" charset="0"/>
                <a:cs typeface="Arial" charset="0"/>
              </a:rPr>
              <a:pPr/>
              <a:t>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Household finance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524000" y="5417403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Helvetica" charset="0"/>
              </a:rPr>
              <a:t>David </a:t>
            </a:r>
            <a:r>
              <a:rPr lang="en-US" sz="2400" dirty="0" err="1">
                <a:latin typeface="Helvetica" charset="0"/>
              </a:rPr>
              <a:t>Laibson</a:t>
            </a:r>
            <a:endParaRPr lang="en-US" sz="2400" dirty="0">
              <a:latin typeface="Helvetica" charset="0"/>
            </a:endParaRPr>
          </a:p>
          <a:p>
            <a:pPr algn="ctr"/>
            <a:r>
              <a:rPr lang="en-US" sz="2400" dirty="0" smtClean="0">
                <a:latin typeface="Helvetica" charset="0"/>
              </a:rPr>
              <a:t>July 5, </a:t>
            </a:r>
            <a:r>
              <a:rPr lang="en-US" sz="2400" dirty="0" smtClean="0">
                <a:latin typeface="Helvetica" charset="0"/>
              </a:rPr>
              <a:t>2016</a:t>
            </a:r>
            <a:endParaRPr lang="en-US" sz="2400" dirty="0">
              <a:latin typeface="Helvetica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95985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>
              <a:latin typeface="Helvetica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543050"/>
            <a:ext cx="3143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algn="l"/>
            <a:r>
              <a:rPr lang="en-US" altLang="en-US" b="1"/>
              <a:t>Financial Literacy and Education</a:t>
            </a:r>
          </a:p>
        </p:txBody>
      </p:sp>
      <p:graphicFrame>
        <p:nvGraphicFramePr>
          <p:cNvPr id="66048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57800" y="2590800"/>
          <a:ext cx="20891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42" name="Chart" r:id="rId3" imgW="4905451" imgH="3628949" progId="Excel.Chart.8">
                  <p:embed/>
                </p:oleObj>
              </mc:Choice>
              <mc:Fallback>
                <p:oleObj name="Chart" r:id="rId3" imgW="4905451" imgH="362894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22" t="67490" r="71254" b="8502"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20891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391400" y="2286000"/>
          <a:ext cx="12954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43" name="Chart" r:id="rId5" imgW="4905451" imgH="3628949" progId="Excel.Chart.8">
                  <p:embed/>
                </p:oleObj>
              </mc:Choice>
              <mc:Fallback>
                <p:oleObj name="Chart" r:id="rId5" imgW="4905451" imgH="362894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913" t="67339" r="45569" b="9863"/>
                      <a:stretch>
                        <a:fillRect/>
                      </a:stretch>
                    </p:blipFill>
                    <p:spPr bwMode="auto">
                      <a:xfrm>
                        <a:off x="7391400" y="2286000"/>
                        <a:ext cx="1295400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1066800" y="6248400"/>
            <a:ext cx="763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smtClean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Source: Health and Retirement Study, 2004</a:t>
            </a: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5394325" y="1382713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Percent answering risk diversification correctly</a:t>
            </a:r>
          </a:p>
        </p:txBody>
      </p:sp>
      <p:graphicFrame>
        <p:nvGraphicFramePr>
          <p:cNvPr id="66048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57200" y="914400"/>
          <a:ext cx="4908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44" name="Chart" r:id="rId7" imgW="4905451" imgH="3628949" progId="Excel.Chart.8">
                  <p:embed/>
                </p:oleObj>
              </mc:Choice>
              <mc:Fallback>
                <p:oleObj name="Chart" r:id="rId7" imgW="4905451" imgH="36289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65" t="3363" r="30327" b="9180"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490855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5334000" y="2286000"/>
          <a:ext cx="20891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45" name="Chart" r:id="rId9" imgW="4924349" imgH="3619500" progId="Excel.Chart.8">
                  <p:embed/>
                </p:oleObj>
              </mc:Choice>
              <mc:Fallback>
                <p:oleObj name="Chart" r:id="rId9" imgW="4924349" imgH="36195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22" t="67490" r="71254" b="5228"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20891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8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Defined Benefit Pension Annuitization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Effect of joint-and-survivor default on annuitization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Pre-1974:  Less than half of married men have joint-and-survivor annuity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Post-ERISA (I + II): joint-and-survivor annuitization increases 25 percentage points (Holden and Nicholson 1998)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Post-1984 amendments: joint-and-survivor annuitization increases 5 to 10 percentage points (Saku 2001)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However, there are limits to defaults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Many/most households opt out of Defined Benefit </a:t>
            </a:r>
            <a:r>
              <a:rPr lang="en-US" dirty="0" err="1" smtClean="0"/>
              <a:t>annuitization</a:t>
            </a:r>
            <a:r>
              <a:rPr lang="en-US" dirty="0" smtClean="0"/>
              <a:t> (see </a:t>
            </a:r>
            <a:r>
              <a:rPr lang="en-US" dirty="0" err="1" smtClean="0"/>
              <a:t>Previterro</a:t>
            </a:r>
            <a:r>
              <a:rPr lang="en-US" dirty="0" smtClean="0"/>
              <a:t> </a:t>
            </a:r>
            <a:r>
              <a:rPr lang="en-US" dirty="0" smtClean="0"/>
              <a:t>2010; Banerjee 2013)</a:t>
            </a:r>
          </a:p>
          <a:p>
            <a:pPr lvl="1" eaLnBrk="1" hangingPunct="1"/>
            <a:r>
              <a:rPr lang="en-US" dirty="0" smtClean="0"/>
              <a:t>73% take cash-out</a:t>
            </a:r>
            <a:endParaRPr lang="en-US" dirty="0" smtClean="0"/>
          </a:p>
          <a:p>
            <a:pPr eaLnBrk="1" hangingPunct="1"/>
            <a:r>
              <a:rPr lang="en-US" dirty="0" smtClean="0"/>
              <a:t>Most households generally opt out of aggressive defaults (</a:t>
            </a:r>
            <a:r>
              <a:rPr lang="en-US" dirty="0" err="1" smtClean="0"/>
              <a:t>Beshears</a:t>
            </a:r>
            <a:r>
              <a:rPr lang="en-US" dirty="0" smtClean="0"/>
              <a:t>, Choi, Laibson, and </a:t>
            </a:r>
            <a:r>
              <a:rPr lang="en-US" dirty="0" err="1" smtClean="0"/>
              <a:t>Madrian</a:t>
            </a:r>
            <a:r>
              <a:rPr lang="en-US" dirty="0" smtClean="0"/>
              <a:t> 2010)</a:t>
            </a:r>
          </a:p>
          <a:p>
            <a:pPr eaLnBrk="1" hangingPunct="1"/>
            <a:r>
              <a:rPr lang="en-US" dirty="0" smtClean="0"/>
              <a:t>Low income households are stickier than high income households (</a:t>
            </a:r>
            <a:r>
              <a:rPr lang="en-US" dirty="0" err="1" smtClean="0"/>
              <a:t>Beshears</a:t>
            </a:r>
            <a:r>
              <a:rPr lang="en-US" dirty="0" smtClean="0"/>
              <a:t>, Choi, </a:t>
            </a:r>
            <a:r>
              <a:rPr lang="en-US" dirty="0" err="1" smtClean="0"/>
              <a:t>Laibson</a:t>
            </a:r>
            <a:r>
              <a:rPr lang="en-US" dirty="0" smtClean="0"/>
              <a:t>, </a:t>
            </a:r>
            <a:r>
              <a:rPr lang="en-US" dirty="0" err="1" smtClean="0"/>
              <a:t>Madrian</a:t>
            </a:r>
            <a:r>
              <a:rPr lang="en-US" dirty="0" smtClean="0"/>
              <a:t>, and Wang 2016).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65383-8988-4465-8EF5-D011EC9C4B6D}" type="slidenum">
              <a:rPr lang="en-US" altLang="en-US" smtClean="0">
                <a:latin typeface="Arial" charset="0"/>
                <a:cs typeface="Arial" charset="0"/>
              </a:rPr>
              <a:pPr/>
              <a:t>101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321014"/>
          </a:xfrm>
        </p:spPr>
        <p:txBody>
          <a:bodyPr/>
          <a:lstStyle/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Gill Sans MT" pitchFamily="34" charset="0"/>
              </a:rPr>
              <a:t>Plan Details (</a:t>
            </a:r>
            <a:r>
              <a:rPr lang="en-US" sz="3600" b="1" dirty="0" err="1" smtClean="0">
                <a:solidFill>
                  <a:schemeClr val="accent2"/>
                </a:solidFill>
                <a:latin typeface="Gill Sans MT" pitchFamily="34" charset="0"/>
              </a:rPr>
              <a:t>Beshears</a:t>
            </a:r>
            <a:r>
              <a:rPr lang="en-US" sz="3600" b="1" dirty="0" smtClean="0">
                <a:solidFill>
                  <a:schemeClr val="accent2"/>
                </a:solidFill>
                <a:latin typeface="Gill Sans MT" pitchFamily="34" charset="0"/>
              </a:rPr>
              <a:t> et al 2010)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Palatino Linotype" pitchFamily="18" charset="0"/>
            </a:endParaRP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Large UK firm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Employees eligible for DC plan upon hire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Minimum employee contribution rate 4%, with one-for-one employer match on contributions between 12% and 18%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None/>
            </a:pPr>
            <a:r>
              <a:rPr lang="en-US" dirty="0" smtClean="0"/>
              <a:t>Immediate automatic enrollment at 12%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Study new hires, March 2006 –  June 2007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Gill Sans MT" pitchFamily="34" charset="0"/>
              </a:rPr>
              <a:t>Opting Out of Default Contribution Rate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21" y="1251304"/>
            <a:ext cx="7617323" cy="539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10498" y="6172200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 = 900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Opting Out of Default Contribution Rate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22" y="1219778"/>
            <a:ext cx="7621944" cy="542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Low levels of financial literacy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Endorsement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Complexity and transaction costs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Present-bias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endParaRPr lang="en-US" dirty="0" smtClean="0"/>
          </a:p>
          <a:p>
            <a:pPr marL="619125" indent="-619125" eaLnBrk="1" hangingPunct="1">
              <a:buFont typeface="Wingdings" pitchFamily="2" charset="2"/>
              <a:buAutoNum type="romanLcPeriod"/>
            </a:pPr>
            <a:endParaRPr lang="en-US" dirty="0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2. Four mutually compatible psychological factors contribute to default effects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286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Who Stays at the Default?</a:t>
            </a:r>
          </a:p>
          <a:p>
            <a:pPr marL="3175" indent="-3175" eaLnBrk="1" hangingPunct="1">
              <a:buFontTx/>
              <a:buNone/>
            </a:pP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Beshears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Choi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Laibson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, and </a:t>
            </a: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Madrian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 (2010)</a:t>
            </a:r>
          </a:p>
          <a:p>
            <a:pPr marL="3175" indent="-3175"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  <a:latin typeface="Gill Sans MT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08" y="1355372"/>
            <a:ext cx="8773011" cy="52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Gill Sans MT" pitchFamily="34" charset="0"/>
                <a:cs typeface="+mn-cs"/>
              </a:rPr>
              <a:t>Sub-population that opts out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Beshears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Choi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Laibson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Madrian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(2010)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66" y="1368339"/>
            <a:ext cx="8751495" cy="527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44196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5410200"/>
            <a:ext cx="609600" cy="533400"/>
          </a:xfrm>
          <a:prstGeom prst="ellipse">
            <a:avLst/>
          </a:prstGeom>
          <a:solidFill>
            <a:srgbClr val="0000FF">
              <a:alpha val="37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Gill Sans MT" pitchFamily="34" charset="0"/>
                <a:cs typeface="+mn-cs"/>
              </a:rPr>
              <a:t>Everyone at company including those at 12% default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Beshears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Choi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Laibson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Madrian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(2010)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66" y="1368339"/>
            <a:ext cx="8751495" cy="527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181600" y="5410200"/>
            <a:ext cx="609600" cy="533400"/>
          </a:xfrm>
          <a:prstGeom prst="ellipse">
            <a:avLst/>
          </a:prstGeom>
          <a:solidFill>
            <a:srgbClr val="0000FF">
              <a:alpha val="37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More data on financial illiteracy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John Hancock Financial Services Defined Contribution Plan Survey (2002)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38% of respondents report that they have little or no financial knowledge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40% of respondents believe that a money market fund contains stocks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Two-thirds of respondents don’t know that it is possible to lose money in government bonds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Respondents on average believe that employer stock is less risky than a stock mutual fund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Two-thirds report that they would be better off working with an investment advisor than managing investments solo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Financial Literacy among the Young (23-27). NLSY: Percentage of correct responses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Interest rate: 79.2%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Inflation: 53.9%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Risk diversification:  46.6%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30572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04800" y="1330325"/>
            <a:ext cx="8651875" cy="3622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(30% agree): 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(52% disagree) 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(51% disagree): 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(40% agree) : 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Randomly choose two subjects to receive any positive portfolio return during the subsequent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Eliminate variation in pre-fee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smtClean="0"/>
              <a:t>Experimenters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smtClean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Financial illiteracy </a:t>
            </a:r>
            <a:r>
              <a:rPr lang="en-US" sz="3200" dirty="0" smtClean="0"/>
              <a:t>in mutual fund choice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Choi, </a:t>
            </a:r>
            <a:r>
              <a:rPr lang="en-US" sz="2400" dirty="0" err="1"/>
              <a:t>Laibson</a:t>
            </a:r>
            <a:r>
              <a:rPr lang="en-US" sz="2400" dirty="0"/>
              <a:t>, </a:t>
            </a:r>
            <a:r>
              <a:rPr lang="en-US" sz="2400" dirty="0" err="1"/>
              <a:t>Madrian</a:t>
            </a:r>
            <a:r>
              <a:rPr lang="en-US" sz="2400" dirty="0"/>
              <a:t> (</a:t>
            </a:r>
            <a:r>
              <a:rPr lang="en-US" sz="2400" dirty="0" smtClean="0"/>
              <a:t>2011)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58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One year of index fund fees on </a:t>
            </a:r>
            <a:br>
              <a:rPr lang="en-US" sz="3200" b="0" smtClean="0"/>
            </a:br>
            <a:r>
              <a:rPr lang="en-US" sz="3200" b="0" smtClean="0"/>
              <a:t>a $10,000 investment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36588" y="1395413"/>
          <a:ext cx="8213725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48" name="Chart" r:id="rId4" imgW="8182023" imgH="4819602" progId="MSGraph.Chart.8">
                  <p:embed followColorScheme="full"/>
                </p:oleObj>
              </mc:Choice>
              <mc:Fallback>
                <p:oleObj name="Chart" r:id="rId4" imgW="8182023" imgH="481960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395413"/>
                        <a:ext cx="8213725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Experimental conditions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Subjects receive only four prospectuses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Prospectuses are often the only information investors receive from companies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Fees transparency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Eliminate search costs by </a:t>
            </a:r>
            <a:r>
              <a:rPr lang="en-US" sz="2200" i="1" smtClean="0"/>
              <a:t>also</a:t>
            </a:r>
            <a:r>
              <a:rPr lang="en-US" sz="2200" smtClean="0"/>
              <a:t> distributing fee summary sheet (repeats information in prospectus)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chemeClr val="bg2"/>
                </a:solidFill>
              </a:rPr>
              <a:t>Returns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chemeClr val="bg2"/>
                </a:solidFill>
              </a:rPr>
              <a:t>Highlight extraneous information by distributing summary of funds’ annualized returns since </a:t>
            </a:r>
            <a:r>
              <a:rPr lang="en-US" sz="2200" i="1" smtClean="0">
                <a:solidFill>
                  <a:schemeClr val="bg2"/>
                </a:solidFill>
              </a:rPr>
              <a:t>inception </a:t>
            </a:r>
            <a:r>
              <a:rPr lang="en-US" sz="2200" smtClean="0">
                <a:solidFill>
                  <a:schemeClr val="bg2"/>
                </a:solidFill>
              </a:rPr>
              <a:t>(repeats information in prospectus)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Fees paid by control groups </a:t>
            </a:r>
            <a:r>
              <a:rPr lang="en-US" sz="2000" b="0" smtClean="0"/>
              <a:t>(</a:t>
            </a:r>
            <a:r>
              <a:rPr lang="en-US" sz="2000" smtClean="0">
                <a:solidFill>
                  <a:srgbClr val="CC9900"/>
                </a:solidFill>
              </a:rPr>
              <a:t>prospectus only</a:t>
            </a:r>
            <a:r>
              <a:rPr lang="en-US" sz="2000" b="0" smtClean="0"/>
              <a:t>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87463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2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750" y="5257800"/>
            <a:ext cx="111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Minimum</a:t>
            </a:r>
          </a:p>
          <a:p>
            <a:pPr algn="ctr"/>
            <a:r>
              <a:rPr lang="en-US" sz="1800"/>
              <a:t>Possible</a:t>
            </a:r>
          </a:p>
          <a:p>
            <a:pPr algn="ctr"/>
            <a:r>
              <a:rPr lang="en-US" sz="1800"/>
              <a:t>Fee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117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Maximum</a:t>
            </a:r>
          </a:p>
          <a:p>
            <a:pPr algn="ctr"/>
            <a:r>
              <a:rPr lang="en-US" sz="1800"/>
              <a:t>Possible</a:t>
            </a:r>
          </a:p>
          <a:p>
            <a:pPr algn="ctr"/>
            <a:r>
              <a:rPr lang="en-US" sz="1800"/>
              <a:t>Fee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1219200" y="1295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1143000" y="5334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6324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63246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t-test: p=0.5086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24200" y="5699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22098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514600" y="3367088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$443: average fee with random fund allocation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334000" y="61722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0% of College Controls put all funds in minimum-fee fund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422525" y="6200775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6% of MBA Controls put all funds in minimum-fee fund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  <p:bldP spid="178189" grpId="0"/>
      <p:bldP spid="178190" grpId="0"/>
      <p:bldP spid="17819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00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648200" y="46482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17526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457200" y="55626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648200" y="49530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Effect of fee treatment </a:t>
            </a:r>
            <a:br>
              <a:rPr lang="en-US" sz="3200" b="0" smtClean="0"/>
            </a:br>
            <a:r>
              <a:rPr lang="en-US" sz="2400" b="0" smtClean="0"/>
              <a:t>(</a:t>
            </a:r>
            <a:r>
              <a:rPr lang="en-US" sz="2400" smtClean="0">
                <a:solidFill>
                  <a:schemeClr val="accent2"/>
                </a:solidFill>
              </a:rPr>
              <a:t>prospectus plus 1-page sheet highlighting fees</a:t>
            </a:r>
            <a:r>
              <a:rPr lang="en-US" sz="2400" b="0" smtClean="0"/>
              <a:t>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1395413"/>
          <a:ext cx="84582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96" name="Chart" r:id="rId4" imgW="7305913" imgH="4934117" progId="MSGraph.Chart.8">
                  <p:embed followColorScheme="full"/>
                </p:oleObj>
              </mc:Choice>
              <mc:Fallback>
                <p:oleObj name="Chart" r:id="rId4" imgW="7305913" imgH="493411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95413"/>
                        <a:ext cx="8458200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127750"/>
            <a:ext cx="480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t-tests: </a:t>
            </a:r>
          </a:p>
          <a:p>
            <a:r>
              <a:rPr lang="en-US" sz="1400"/>
              <a:t>MBA: p=0.0000</a:t>
            </a:r>
          </a:p>
          <a:p>
            <a:r>
              <a:rPr lang="en-US" sz="1400"/>
              <a:t>College: p=0.1451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24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29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85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05200" y="4572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16764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860925" y="6096000"/>
            <a:ext cx="329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10% of College treatment put all funds in minimum-fee fund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1752600" y="60960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19% of MBA treatment put all funds in minimum-fee fund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  <p:bldP spid="182282" grpId="1" animBg="1"/>
      <p:bldP spid="182283" grpId="0"/>
      <p:bldP spid="18228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48200" y="19812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33400" y="1981200"/>
            <a:ext cx="1676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33400" y="41148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</a:t>
            </a:r>
            <a:br>
              <a:rPr lang="en-US" sz="3200" b="0" smtClean="0"/>
            </a:br>
            <a:r>
              <a:rPr lang="en-US" sz="3200" b="0" smtClean="0"/>
              <a:t>average returns since inception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19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196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28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84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</a:t>
            </a:r>
          </a:p>
          <a:p>
            <a:r>
              <a:rPr lang="en-US" sz="1400"/>
              <a:t>MBA: p=0.0055</a:t>
            </a:r>
          </a:p>
          <a:p>
            <a:r>
              <a:rPr lang="en-US" sz="1400"/>
              <a:t>College: p=0.0000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3125" y="34290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46725" y="2971800"/>
            <a:ext cx="47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Two Takeway Points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should not be taken for granted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Illiteracy is widespread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varies a lot among demographic groups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12108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 fees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22338" y="1395413"/>
          <a:ext cx="733107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43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31075" cy="463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19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292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28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84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</a:t>
            </a:r>
          </a:p>
          <a:p>
            <a:r>
              <a:rPr lang="en-US" sz="1400"/>
              <a:t>MBA: p=0.0813</a:t>
            </a:r>
          </a:p>
          <a:p>
            <a:r>
              <a:rPr lang="en-US" sz="1400"/>
              <a:t>College: p=0.0008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470525" y="27432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1752600" y="3657600"/>
            <a:ext cx="4343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n-US" sz="2200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48200" y="45720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48200" y="20574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00" y="23622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57200" y="46482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Lack of confidence and fees</a:t>
            </a:r>
            <a:br>
              <a:rPr lang="en-US" sz="3200" b="0" smtClean="0"/>
            </a:br>
            <a:r>
              <a:rPr lang="en-US" sz="2400" b="0" smtClean="0"/>
              <a:t>(all revealed preferences are not created equal)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67" name="Chart" r:id="rId4" imgW="7305913" imgH="4972121" progId="MSGraph.Chart.8">
                  <p:embed followColorScheme="full"/>
                </p:oleObj>
              </mc:Choice>
              <mc:Fallback>
                <p:oleObj name="Chart" r:id="rId4" imgW="7305913" imgH="497212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62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64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46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530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36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94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136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6340475"/>
            <a:ext cx="541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t-tests: MBA 1 vs. 2, p=0.2013; MBA 1 vs. 3, p=0.0479; </a:t>
            </a:r>
          </a:p>
          <a:p>
            <a:r>
              <a:rPr lang="en-US" sz="1400"/>
              <a:t>College 1 vs. 2, p=0.2864; College 1 vs. 3, p=0.3335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528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50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10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5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641725" y="44958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2057400" y="4267200"/>
            <a:ext cx="4191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BA480-62B3-4337-8BBB-5D3CF00BC0A7}" type="slidenum">
              <a:rPr lang="en-US" altLang="en-US" smtClean="0">
                <a:latin typeface="Arial" charset="0"/>
                <a:cs typeface="Arial" charset="0"/>
              </a:rPr>
              <a:pPr/>
              <a:t>123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29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We conducted one version with Harvard staff as subjects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1238"/>
            <a:ext cx="8342313" cy="4805362"/>
          </a:xfrm>
        </p:spPr>
        <p:txBody>
          <a:bodyPr/>
          <a:lstStyle/>
          <a:p>
            <a:pPr marL="457200" indent="-457200" eaLnBrk="1" hangingPunct="1"/>
            <a:r>
              <a:rPr lang="en-US" dirty="0" smtClean="0"/>
              <a:t>400 subjects (administrators, faculty assistants, technical personal, but not faculty)</a:t>
            </a:r>
          </a:p>
          <a:p>
            <a:pPr marL="457200" indent="-457200" eaLnBrk="1" hangingPunct="1"/>
            <a:r>
              <a:rPr lang="en-US" dirty="0" smtClean="0"/>
              <a:t>We give </a:t>
            </a:r>
            <a:r>
              <a:rPr lang="en-US" b="1" dirty="0" smtClean="0">
                <a:solidFill>
                  <a:schemeClr val="tx2"/>
                </a:solidFill>
              </a:rPr>
              <a:t>every</a:t>
            </a:r>
            <a:r>
              <a:rPr lang="en-US" dirty="0" smtClean="0"/>
              <a:t> one of our subjects $10,000 and rewarded them with any gains on their investment</a:t>
            </a:r>
          </a:p>
          <a:p>
            <a:pPr marL="749300" lvl="1" indent="-457200" eaLnBrk="1" hangingPunct="1"/>
            <a:r>
              <a:rPr lang="en-US" dirty="0" smtClean="0"/>
              <a:t>$4,000,000 short position in stock market</a:t>
            </a:r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latin typeface="Arial" charset="0"/>
                <a:cs typeface="Arial" charset="0"/>
              </a:rPr>
              <a:pPr/>
              <a:t>124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79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3% of Harvard staff</a:t>
            </a:r>
          </a:p>
          <a:p>
            <a:pPr algn="ctr"/>
            <a:r>
              <a:rPr lang="en-US" sz="2000" b="1"/>
              <a:t>in Control Treatment </a:t>
            </a:r>
          </a:p>
          <a:p>
            <a:pPr algn="ctr"/>
            <a:r>
              <a:rPr lang="en-US" sz="2000" b="1"/>
              <a:t>put all $$$</a:t>
            </a:r>
          </a:p>
          <a:p>
            <a:pPr algn="ctr"/>
            <a:r>
              <a:rPr lang="en-US" sz="2000" b="1"/>
              <a:t>in low-cost fund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/>
              <a:t>$518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$431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2514600"/>
            <a:ext cx="1752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8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  <p:bldP spid="22529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latin typeface="Arial" charset="0"/>
                <a:cs typeface="Arial" charset="0"/>
              </a:rPr>
              <a:pPr/>
              <a:t>125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03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770438" y="2314575"/>
            <a:ext cx="1735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008000"/>
                </a:solidFill>
              </a:rPr>
              <a:t>Fee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3% of Harvard staff</a:t>
            </a:r>
          </a:p>
          <a:p>
            <a:pPr algn="ctr"/>
            <a:r>
              <a:rPr lang="en-US" sz="2000" b="1"/>
              <a:t>in Control Treatment </a:t>
            </a:r>
          </a:p>
          <a:p>
            <a:pPr algn="ctr"/>
            <a:r>
              <a:rPr lang="en-US" sz="2000" b="1"/>
              <a:t>put all $$$</a:t>
            </a:r>
          </a:p>
          <a:p>
            <a:pPr algn="ctr"/>
            <a:r>
              <a:rPr lang="en-US" sz="2000" b="1"/>
              <a:t>in low-cost fund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376738" y="5337175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9% of Harvard staff</a:t>
            </a:r>
          </a:p>
          <a:p>
            <a:pPr algn="ctr"/>
            <a:r>
              <a:rPr lang="en-US" sz="2000" b="1"/>
              <a:t>in Fee Treatment </a:t>
            </a:r>
          </a:p>
          <a:p>
            <a:pPr algn="ctr"/>
            <a:r>
              <a:rPr lang="en-US" sz="2000" b="1"/>
              <a:t>put all $$$</a:t>
            </a:r>
          </a:p>
          <a:p>
            <a:pPr algn="ctr"/>
            <a:r>
              <a:rPr lang="en-US" sz="2000" b="1"/>
              <a:t>in low-cost fund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384800" y="2911475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/>
              <a:t>$494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/>
              <a:t>$518</a:t>
            </a: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$431</a:t>
            </a:r>
          </a:p>
        </p:txBody>
      </p:sp>
    </p:spTree>
    <p:extLst>
      <p:ext uri="{BB962C8B-B14F-4D97-AF65-F5344CB8AC3E}">
        <p14:creationId xmlns:p14="http://schemas.microsoft.com/office/powerpoint/2010/main" val="2532320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956" y="1676400"/>
            <a:ext cx="690704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Fraction of people who answer “100”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358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“If the chance of getting a disease is 10 percent, how many people out of 1,000 would be expected to get the disease?”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HRS; </a:t>
            </a:r>
            <a:r>
              <a:rPr lang="en-US" sz="1600" dirty="0" err="1" smtClean="0"/>
              <a:t>Agarwal</a:t>
            </a:r>
            <a:r>
              <a:rPr lang="en-US" sz="1600" dirty="0" smtClean="0"/>
              <a:t>, Driscoll, </a:t>
            </a:r>
            <a:r>
              <a:rPr lang="en-US" sz="1600" dirty="0" err="1" smtClean="0"/>
              <a:t>Gabaix</a:t>
            </a:r>
            <a:r>
              <a:rPr lang="en-US" sz="1600" dirty="0" smtClean="0"/>
              <a:t>, </a:t>
            </a:r>
            <a:r>
              <a:rPr lang="en-US" sz="1600" dirty="0" err="1" smtClean="0"/>
              <a:t>Laibson</a:t>
            </a:r>
            <a:r>
              <a:rPr lang="en-US" sz="1600" dirty="0" smtClean="0"/>
              <a:t> (2009)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Fraction of people who answer “400,000”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358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“If 5 people all have the winning numbers in the lottery and the prize is two million dollars, how much will each of them get?”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HRS; </a:t>
            </a:r>
            <a:r>
              <a:rPr lang="en-US" sz="1600" dirty="0" err="1" smtClean="0"/>
              <a:t>Agarwal</a:t>
            </a:r>
            <a:r>
              <a:rPr lang="en-US" sz="1600" dirty="0" smtClean="0"/>
              <a:t>, Driscoll, </a:t>
            </a:r>
            <a:r>
              <a:rPr lang="en-US" sz="1600" dirty="0" err="1" smtClean="0"/>
              <a:t>Gabaix</a:t>
            </a:r>
            <a:r>
              <a:rPr lang="en-US" sz="1600" dirty="0" smtClean="0"/>
              <a:t>, </a:t>
            </a:r>
            <a:r>
              <a:rPr lang="en-US" sz="1600" dirty="0" err="1" smtClean="0"/>
              <a:t>Laibson</a:t>
            </a:r>
            <a:r>
              <a:rPr lang="en-US" sz="1600" dirty="0" smtClean="0"/>
              <a:t> (2009)</a:t>
            </a:r>
            <a:endParaRPr lang="en-US" sz="1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676400"/>
            <a:ext cx="6715125" cy="45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ii. Endorsement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8915400" cy="4411662"/>
          </a:xfrm>
        </p:spPr>
        <p:txBody>
          <a:bodyPr/>
          <a:lstStyle/>
          <a:p>
            <a:pPr eaLnBrk="1" hangingPunct="1"/>
            <a:r>
              <a:rPr lang="en-US" smtClean="0"/>
              <a:t>A non-zero default is perceived as advice</a:t>
            </a:r>
          </a:p>
          <a:p>
            <a:pPr eaLnBrk="1" hangingPunct="1"/>
            <a:r>
              <a:rPr lang="en-US" smtClean="0"/>
              <a:t>Evidence</a:t>
            </a:r>
          </a:p>
          <a:p>
            <a:pPr lvl="1" eaLnBrk="1" hangingPunct="1"/>
            <a:r>
              <a:rPr lang="en-US" smtClean="0"/>
              <a:t>Elective employee stock allocation in firms that do and do not match in employer stock (Benartzi 2001, Holden and Vanderhei 2001, and Brown, Liang and Weisbenner 2006) </a:t>
            </a:r>
          </a:p>
          <a:p>
            <a:pPr lvl="1" eaLnBrk="1" hangingPunct="1"/>
            <a:r>
              <a:rPr lang="en-US" smtClean="0"/>
              <a:t>Asset allocation of employees hired before automatic enrollment (Choi, Laibson, Madrian 2006)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24" name="Group 28"/>
          <p:cNvGraphicFramePr>
            <a:graphicFrameLocks noGrp="1"/>
          </p:cNvGraphicFramePr>
          <p:nvPr>
            <p:ph/>
          </p:nvPr>
        </p:nvGraphicFramePr>
        <p:xfrm>
          <a:off x="533400" y="1371600"/>
          <a:ext cx="8229600" cy="3592513"/>
        </p:xfrm>
        <a:graphic>
          <a:graphicData uri="http://schemas.openxmlformats.org/drawingml/2006/table">
            <a:tbl>
              <a:tblPr/>
              <a:tblGrid>
                <a:gridCol w="4724400"/>
                <a:gridCol w="1752600"/>
                <a:gridCol w="1752600"/>
              </a:tblGrid>
              <a:tr h="10017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Asset Allocation Outcomes of Employees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 are </a:t>
                      </a:r>
                      <a:r>
                        <a:rPr kumimoji="0" lang="en-US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Subject to Automatic Enrollment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default fund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default fund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Company 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Hired before AE, participated before AE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6" name="Text Box 26"/>
          <p:cNvSpPr txBox="1">
            <a:spLocks noChangeArrowheads="1"/>
          </p:cNvSpPr>
          <p:nvPr/>
        </p:nvSpPr>
        <p:spPr bwMode="auto">
          <a:xfrm>
            <a:off x="1828800" y="228600"/>
            <a:ext cx="567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Choi, Laibson, and Madrian (2007)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Financial literacy matters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affects financial decisions: Those with low literacy: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less likely to calculate how much they need for retirement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less likely to participate in the stock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more likely to have difficulties paying off debt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9856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Group 2"/>
          <p:cNvGraphicFramePr>
            <a:graphicFrameLocks noGrp="1"/>
          </p:cNvGraphicFramePr>
          <p:nvPr>
            <p:ph/>
          </p:nvPr>
        </p:nvGraphicFramePr>
        <p:xfrm>
          <a:off x="533400" y="1371600"/>
          <a:ext cx="8229600" cy="3463926"/>
        </p:xfrm>
        <a:graphic>
          <a:graphicData uri="http://schemas.openxmlformats.org/drawingml/2006/table">
            <a:tbl>
              <a:tblPr/>
              <a:tblGrid>
                <a:gridCol w="4419600"/>
                <a:gridCol w="1981200"/>
                <a:gridCol w="1828800"/>
              </a:tblGrid>
              <a:tr h="10017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Asset Allocation Outcomes of Employees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 are </a:t>
                      </a:r>
                      <a:r>
                        <a:rPr kumimoji="0" lang="en-US" sz="2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Subject to Automatic Enrollment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default fund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default fund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Company 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Hired before, participated before AE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Hired before, participated after AE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1828800" y="228600"/>
            <a:ext cx="567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Choi, Laibson, and Madrian (2007)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iii. Complexity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Complexity </a:t>
            </a:r>
            <a:r>
              <a:rPr lang="en-US" sz="2600" b="1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600" smtClean="0">
                <a:sym typeface="Wingdings" pitchFamily="2" charset="2"/>
              </a:rPr>
              <a:t> delay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Psychology literature (Tversky and Shafir 1992, Shafir, Simonson and Tversky 1993, Dhar and Knowlis 1999, Iyengar and Lepper 2000 )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Savings literature: each additional 10 funds </a:t>
            </a:r>
            <a:r>
              <a:rPr lang="en-US" sz="2600" smtClean="0">
                <a:sym typeface="Wingdings" pitchFamily="2" charset="2"/>
              </a:rPr>
              <a:t>produces a 1.5 to 2.0 percentage point decline in participation</a:t>
            </a:r>
            <a:r>
              <a:rPr lang="en-US" sz="2600" smtClean="0"/>
              <a:t> (Iyengar, Huberman and Jiang 2004)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Also results on complexity generating more conservative asset allocation (Iyengar and Kamenica 2007).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Quick enrollment experiments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4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4302185" y="3941414"/>
            <a:ext cx="589128" cy="1069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76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Complexity and Quick Enrollment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600" smtClean="0"/>
              <a:t>Conceptual Idea</a:t>
            </a:r>
          </a:p>
          <a:p>
            <a:pPr lvl="1" eaLnBrk="1" hangingPunct="1"/>
            <a:r>
              <a:rPr lang="en-US" sz="2200" smtClean="0"/>
              <a:t>Simplify the savings plan enrollment decision by giving employees an easy way to elect a pre-selected contribution rate and asset allocation bundle</a:t>
            </a:r>
          </a:p>
          <a:p>
            <a:pPr eaLnBrk="1" hangingPunct="1"/>
            <a:r>
              <a:rPr lang="en-US" sz="2600" smtClean="0"/>
              <a:t>Implementation at Company D</a:t>
            </a:r>
          </a:p>
          <a:p>
            <a:pPr lvl="1" eaLnBrk="1" hangingPunct="1"/>
            <a:r>
              <a:rPr lang="en-US" sz="2400" smtClean="0"/>
              <a:t>New hires at employee orientation: 2% contribution rate invested 50% money market &amp; 50% stable value</a:t>
            </a:r>
          </a:p>
          <a:p>
            <a:pPr eaLnBrk="1" hangingPunct="1"/>
            <a:r>
              <a:rPr lang="en-US" sz="2600" smtClean="0"/>
              <a:t>Implementation at Company E</a:t>
            </a:r>
          </a:p>
          <a:p>
            <a:pPr lvl="1" eaLnBrk="1" hangingPunct="1"/>
            <a:r>
              <a:rPr lang="en-US" sz="2400" smtClean="0"/>
              <a:t>Existing non-participants: 3% contribution rate invested 100% in money market fund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D2E9B8-93A4-4E84-8DF3-3AA2F853909F}" type="slidenum">
              <a:rPr lang="en-US" altLang="en-US" smtClean="0">
                <a:latin typeface="Arial" charset="0"/>
                <a:cs typeface="Arial" charset="0"/>
              </a:rPr>
              <a:pPr/>
              <a:t>135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Complexity and Quick Enrollment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Conceptual Idea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Simplify the savings plan enrollment decision by giving employees an easy way to elect a pre-selected contribution rate and asset allocation bundle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Implementation at Company 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smtClean="0"/>
              <a:t>New hires at employee orientation: 2% contribution rate invested 50% money market / 50% stable 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smtClean="0"/>
              <a:t>Existing non-participants: employee selects contribution rate invested 50% money market / 50% stable value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Implementation at Company 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Existing non-participants: 3% contribution rate invested 100% in money market fund</a:t>
            </a:r>
            <a:endParaRPr lang="en-US" sz="23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52400" y="762000"/>
          <a:ext cx="8778875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6" name="Worksheet" r:id="rId4" imgW="5562695" imgH="3419427" progId="Excel.Sheet.8">
                  <p:embed followColorScheme="full"/>
                </p:oleObj>
              </mc:Choice>
              <mc:Fallback>
                <p:oleObj name="Worksheet" r:id="rId4" imgW="5562695" imgH="3419427" progId="Excel.Shee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8778875" cy="539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09600" y="228600"/>
            <a:ext cx="8169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Quick Enrollment and </a:t>
            </a:r>
          </a:p>
          <a:p>
            <a:pPr algn="ctr"/>
            <a:r>
              <a:rPr lang="en-US" sz="3200"/>
              <a:t>Savings Plan Participation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49C44-89B7-48AB-854E-5ECE8CAF23E7}" type="slidenum">
              <a:rPr lang="en-US" altLang="en-US" smtClean="0">
                <a:latin typeface="Arial" charset="0"/>
                <a:cs typeface="Arial" charset="0"/>
              </a:rPr>
              <a:pPr/>
              <a:t>137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723" name="Object 3"/>
          <p:cNvGraphicFramePr>
            <a:graphicFrameLocks noChangeAspect="1"/>
          </p:cNvGraphicFramePr>
          <p:nvPr/>
        </p:nvGraphicFramePr>
        <p:xfrm>
          <a:off x="0" y="855663"/>
          <a:ext cx="9070975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41" name="Chart" r:id="rId4" imgW="4019702" imgH="2428951" progId="Excel.Sheet.8">
                  <p:embed/>
                </p:oleObj>
              </mc:Choice>
              <mc:Fallback>
                <p:oleObj name="Chart" r:id="rId4" imgW="4019702" imgH="24289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5663"/>
                        <a:ext cx="9070975" cy="580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2451100" y="33528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2003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3975100" y="23622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2004</a:t>
            </a: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5799138" y="194151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2005</a:t>
            </a:r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6530975" y="2265363"/>
            <a:ext cx="431800" cy="150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4467225" y="2771775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29" name="Line 9"/>
          <p:cNvSpPr>
            <a:spLocks noChangeShapeType="1"/>
          </p:cNvSpPr>
          <p:nvPr/>
        </p:nvSpPr>
        <p:spPr bwMode="auto">
          <a:xfrm flipH="1">
            <a:off x="2543175" y="3776663"/>
            <a:ext cx="231775" cy="561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152400" y="215900"/>
            <a:ext cx="8991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C00"/>
                </a:solidFill>
                <a:cs typeface="Times New Roman" pitchFamily="18" charset="0"/>
              </a:rPr>
              <a:t>Simplified enrollment raises participation</a:t>
            </a:r>
          </a:p>
          <a:p>
            <a:pPr algn="ctr"/>
            <a:r>
              <a:rPr lang="en-US" sz="2400" b="1">
                <a:solidFill>
                  <a:srgbClr val="FFCC00"/>
                </a:solidFill>
                <a:cs typeface="Times New Roman" pitchFamily="18" charset="0"/>
              </a:rPr>
              <a:t>Beshears, Choi, Laibson, Madrian (2006)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iv.  Present-Biased Preferences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Self control and savings outcomes:  Why do today what you can put off until tomorrow? (</a:t>
            </a:r>
            <a:r>
              <a:rPr lang="en-US" sz="2400" dirty="0" err="1" smtClean="0"/>
              <a:t>Akerlof</a:t>
            </a:r>
            <a:r>
              <a:rPr lang="en-US" sz="2400" dirty="0" smtClean="0"/>
              <a:t> 1991, Laibson 1997; </a:t>
            </a:r>
            <a:r>
              <a:rPr lang="en-US" sz="2400" dirty="0" err="1" smtClean="0"/>
              <a:t>O’Donoghue</a:t>
            </a:r>
            <a:r>
              <a:rPr lang="en-US" sz="2400" dirty="0" smtClean="0"/>
              <a:t> and Rabin 1999; Diamond and </a:t>
            </a:r>
            <a:r>
              <a:rPr lang="en-US" sz="2400" dirty="0" err="1" smtClean="0"/>
              <a:t>Koszegi</a:t>
            </a:r>
            <a:r>
              <a:rPr lang="en-US" sz="2400" dirty="0" smtClean="0"/>
              <a:t> 2003, Gruber and </a:t>
            </a:r>
            <a:r>
              <a:rPr lang="en-US" sz="2400" dirty="0" err="1" smtClean="0"/>
              <a:t>Koszegi</a:t>
            </a:r>
            <a:r>
              <a:rPr lang="en-US" sz="2400" dirty="0" smtClean="0"/>
              <a:t> 2003, Della </a:t>
            </a:r>
            <a:r>
              <a:rPr lang="en-US" sz="2400" dirty="0" err="1" smtClean="0"/>
              <a:t>Vigna</a:t>
            </a:r>
            <a:r>
              <a:rPr lang="en-US" sz="2400" dirty="0" smtClean="0"/>
              <a:t> and </a:t>
            </a:r>
            <a:r>
              <a:rPr lang="en-US" sz="2400" dirty="0" err="1" smtClean="0"/>
              <a:t>Malmendier</a:t>
            </a:r>
            <a:r>
              <a:rPr lang="en-US" sz="2400" dirty="0" smtClean="0"/>
              <a:t> 2004, 2006)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Framework: exponential discounting with an additional factor, </a:t>
            </a:r>
            <a:r>
              <a:rPr lang="el-GR" sz="2400" dirty="0" smtClean="0"/>
              <a:t>β</a:t>
            </a:r>
            <a:r>
              <a:rPr lang="en-US" sz="2400" dirty="0" smtClean="0"/>
              <a:t>&lt;1, that uniformly down-weights the future.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        </a:t>
            </a:r>
            <a:r>
              <a:rPr lang="en-US" sz="2600" dirty="0" err="1" smtClean="0"/>
              <a:t>U</a:t>
            </a:r>
            <a:r>
              <a:rPr lang="en-US" sz="2600" baseline="-25000" dirty="0" err="1" smtClean="0"/>
              <a:t>t</a:t>
            </a:r>
            <a:r>
              <a:rPr lang="en-US" sz="2600" dirty="0" smtClean="0"/>
              <a:t> =    </a:t>
            </a:r>
            <a:r>
              <a:rPr lang="en-US" sz="2600" dirty="0" err="1" smtClean="0"/>
              <a:t>u</a:t>
            </a:r>
            <a:r>
              <a:rPr lang="en-US" sz="2600" baseline="-25000" dirty="0" err="1" smtClean="0"/>
              <a:t>t</a:t>
            </a:r>
            <a:r>
              <a:rPr lang="en-US" sz="2600" dirty="0" smtClean="0"/>
              <a:t> + </a:t>
            </a:r>
            <a:r>
              <a:rPr lang="en-US" sz="2600" dirty="0" smtClean="0">
                <a:latin typeface="Symbol" pitchFamily="18" charset="2"/>
              </a:rPr>
              <a:t>b [d</a:t>
            </a:r>
            <a:r>
              <a:rPr lang="en-US" sz="2600" dirty="0" smtClean="0"/>
              <a:t>u</a:t>
            </a:r>
            <a:r>
              <a:rPr lang="en-US" sz="2600" baseline="-25000" dirty="0" smtClean="0"/>
              <a:t>t+1 </a:t>
            </a:r>
            <a:r>
              <a:rPr lang="en-US" sz="2600" dirty="0" smtClean="0">
                <a:latin typeface="Symbol" pitchFamily="18" charset="2"/>
              </a:rPr>
              <a:t> +   d</a:t>
            </a:r>
            <a:r>
              <a:rPr lang="en-US" sz="2600" baseline="30000" dirty="0" smtClean="0">
                <a:latin typeface="Symbol" pitchFamily="18" charset="2"/>
              </a:rPr>
              <a:t>2</a:t>
            </a:r>
            <a:r>
              <a:rPr lang="en-US" sz="2600" dirty="0" smtClean="0"/>
              <a:t>u</a:t>
            </a:r>
            <a:r>
              <a:rPr lang="en-US" sz="2600" baseline="-25000" dirty="0" smtClean="0"/>
              <a:t>t+2</a:t>
            </a:r>
            <a:r>
              <a:rPr lang="en-US" sz="2600" dirty="0" smtClean="0">
                <a:latin typeface="Symbol" pitchFamily="18" charset="2"/>
              </a:rPr>
              <a:t>  +   d</a:t>
            </a:r>
            <a:r>
              <a:rPr lang="en-US" sz="2600" baseline="30000" dirty="0" smtClean="0">
                <a:latin typeface="Symbol" pitchFamily="18" charset="2"/>
              </a:rPr>
              <a:t>3</a:t>
            </a:r>
            <a:r>
              <a:rPr lang="en-US" sz="2600" dirty="0" smtClean="0"/>
              <a:t>u</a:t>
            </a:r>
            <a:r>
              <a:rPr lang="en-US" sz="2600" baseline="-25000" dirty="0" smtClean="0"/>
              <a:t>t+3 </a:t>
            </a:r>
            <a:r>
              <a:rPr lang="en-US" sz="2600" dirty="0" smtClean="0">
                <a:latin typeface="Symbol" pitchFamily="18" charset="2"/>
              </a:rPr>
              <a:t> + ...]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Lusardi and Tufano (2009)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How confident are you that you could come up with $2,000 if an unexpected need arose within the next month?</a:t>
            </a:r>
            <a:r>
              <a:rPr lang="en-US" dirty="0" smtClean="0"/>
              <a:t>  </a:t>
            </a:r>
          </a:p>
          <a:p>
            <a:pPr lvl="1" eaLnBrk="1" hangingPunct="1"/>
            <a:r>
              <a:rPr lang="en-US" i="1" dirty="0" smtClean="0"/>
              <a:t>I am certain…I could</a:t>
            </a:r>
          </a:p>
          <a:p>
            <a:pPr lvl="1" eaLnBrk="1" hangingPunct="1"/>
            <a:r>
              <a:rPr lang="en-US" i="1" dirty="0" smtClean="0"/>
              <a:t>I could probably…</a:t>
            </a:r>
          </a:p>
          <a:p>
            <a:pPr lvl="1" eaLnBrk="1" hangingPunct="1"/>
            <a:r>
              <a:rPr lang="en-US" i="1" dirty="0" smtClean="0"/>
              <a:t>I probably could not…</a:t>
            </a:r>
          </a:p>
          <a:p>
            <a:pPr lvl="1" eaLnBrk="1" hangingPunct="1"/>
            <a:r>
              <a:rPr lang="en-US" i="1" dirty="0" smtClean="0"/>
              <a:t>I am certain…I could not</a:t>
            </a:r>
          </a:p>
          <a:p>
            <a:pPr lvl="1" eaLnBrk="1" hangingPunct="1"/>
            <a:r>
              <a:rPr lang="en-US" dirty="0" smtClean="0"/>
              <a:t>Do not know.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12760-CDEA-4B3B-8107-43CA328BDDC5}" type="slidenum">
              <a:rPr lang="en-US" altLang="en-US" smtClean="0">
                <a:latin typeface="Arial" charset="0"/>
                <a:cs typeface="Arial" charset="0"/>
              </a:rPr>
              <a:pPr/>
              <a:t>139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54625" y="3276600"/>
            <a:ext cx="155575" cy="762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6" name="Right Brace 5"/>
          <p:cNvSpPr/>
          <p:nvPr/>
        </p:nvSpPr>
        <p:spPr>
          <a:xfrm>
            <a:off x="5257800" y="4191000"/>
            <a:ext cx="155575" cy="1143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5791200" y="3276600"/>
            <a:ext cx="11858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47%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5791200" y="4337050"/>
            <a:ext cx="11858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53%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8975" cy="479425"/>
          </a:xfrm>
        </p:spPr>
        <p:txBody>
          <a:bodyPr/>
          <a:lstStyle/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More on the power of interest compounding (TNS)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848600" cy="4572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/>
              <a:t>Suppose you owe $1,000 on your credit card and the interest rate you are charged is 20% per year compounded annually.  If you didn’t pay anything off, at this interest rate, how many years would it take for the amount you owe to double</a:t>
            </a:r>
            <a:r>
              <a:rPr lang="en-US" altLang="en-US"/>
              <a:t>?</a:t>
            </a:r>
          </a:p>
          <a:p>
            <a:pPr marL="742950" lvl="2" indent="-171450"/>
            <a:r>
              <a:rPr lang="en-US" altLang="en-US" sz="2400"/>
              <a:t>2 years</a:t>
            </a:r>
          </a:p>
          <a:p>
            <a:pPr marL="742950" lvl="2" indent="-171450"/>
            <a:r>
              <a:rPr lang="en-US" altLang="en-US" sz="2400"/>
              <a:t>Under 5 years</a:t>
            </a:r>
          </a:p>
          <a:p>
            <a:pPr marL="742950" lvl="2" indent="-171450"/>
            <a:r>
              <a:rPr lang="en-US" altLang="en-US" sz="2400"/>
              <a:t>5 to 10 years</a:t>
            </a:r>
          </a:p>
          <a:p>
            <a:pPr marL="742950" lvl="2" indent="-171450"/>
            <a:r>
              <a:rPr lang="en-US" altLang="en-US" sz="2400"/>
              <a:t>More than 10 years</a:t>
            </a:r>
          </a:p>
          <a:p>
            <a:pPr marL="742950" lvl="2" indent="-171450"/>
            <a:r>
              <a:rPr lang="en-US" altLang="en-US" sz="2400"/>
              <a:t>Do not know</a:t>
            </a:r>
          </a:p>
          <a:p>
            <a:pPr marL="742950" lvl="2" indent="-171450"/>
            <a:r>
              <a:rPr lang="en-US" altLang="en-US" sz="2400"/>
              <a:t>Prefer not to answer</a:t>
            </a:r>
          </a:p>
          <a:p>
            <a:pPr marL="0" indent="0"/>
            <a:endParaRPr lang="en-US" altLang="en-US" sz="2600"/>
          </a:p>
        </p:txBody>
      </p:sp>
      <p:graphicFrame>
        <p:nvGraphicFramePr>
          <p:cNvPr id="69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43400" y="3429000"/>
          <a:ext cx="4043363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7" name="Worksheet" r:id="rId3" imgW="2295525" imgH="1143000" progId="Excel.Sheet.8">
                  <p:embed/>
                </p:oleObj>
              </mc:Choice>
              <mc:Fallback>
                <p:oleObj name="Worksheet" r:id="rId3" imgW="2295525" imgH="114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4043363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4277" name="Rectangle 5"/>
          <p:cNvSpPr>
            <a:spLocks noChangeArrowheads="1"/>
          </p:cNvSpPr>
          <p:nvPr/>
        </p:nvSpPr>
        <p:spPr bwMode="auto">
          <a:xfrm>
            <a:off x="363538" y="3006725"/>
            <a:ext cx="8142287" cy="4127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140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74054"/>
            <a:ext cx="8305800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SCF (age 65-74): 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cs typeface="+mn-cs"/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  <a:cs typeface="+mn-cs"/>
              </a:rPr>
              <a:t> is $68,100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52047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cs typeface="+mn-cs"/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  <a:cs typeface="+mn-cs"/>
              </a:rPr>
              <a:t> is $12,500</a:t>
            </a:r>
            <a:endParaRPr lang="en-US" sz="2800" dirty="0">
              <a:solidFill>
                <a:srgbClr val="FFFFFF"/>
              </a:solidFill>
              <a:cs typeface="+mn-cs"/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97818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cs typeface="+mn-cs"/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  <a:cs typeface="+mn-cs"/>
              </a:rPr>
              <a:t> is $111,600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among 2-person households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607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996" y="1331893"/>
            <a:ext cx="8051804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SCF: 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$68,100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313" y="2852047"/>
            <a:ext cx="7387746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$12,500</a:t>
            </a:r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0454" y="4397818"/>
            <a:ext cx="7387746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$111,600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2-person households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86439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65-74 year old households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514600"/>
            <a:ext cx="8382000" cy="3810000"/>
          </a:xfrm>
          <a:prstGeom prst="rect">
            <a:avLst/>
          </a:prstGeom>
          <a:solidFill>
            <a:srgbClr val="000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8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Laibson, Repetto, and Tobacman (2004)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Use MSM to estimate discounting parameters:</a:t>
            </a:r>
          </a:p>
          <a:p>
            <a:pPr lvl="1" eaLnBrk="1" hangingPunct="1"/>
            <a:r>
              <a:rPr lang="en-US" sz="2400" smtClean="0"/>
              <a:t>Substantial illiquid retirement wealth: W/Y = 3.9.</a:t>
            </a:r>
          </a:p>
          <a:p>
            <a:pPr lvl="1" eaLnBrk="1" hangingPunct="1"/>
            <a:r>
              <a:rPr lang="en-US" sz="2400" smtClean="0"/>
              <a:t>Extensive credit card borrowing:</a:t>
            </a:r>
          </a:p>
          <a:p>
            <a:pPr lvl="2" eaLnBrk="1" hangingPunct="1"/>
            <a:r>
              <a:rPr lang="en-US" sz="2400" smtClean="0"/>
              <a:t>68% didn’t pay their credit card in full last month</a:t>
            </a:r>
          </a:p>
          <a:p>
            <a:pPr lvl="2" eaLnBrk="1" hangingPunct="1"/>
            <a:r>
              <a:rPr lang="en-US" sz="2400" smtClean="0"/>
              <a:t>Average credit card interest rate is 14%</a:t>
            </a:r>
          </a:p>
          <a:p>
            <a:pPr lvl="2" eaLnBrk="1" hangingPunct="1"/>
            <a:r>
              <a:rPr lang="en-US" sz="2400" smtClean="0"/>
              <a:t>Credit card debt averages 13% of annual income</a:t>
            </a:r>
          </a:p>
          <a:p>
            <a:pPr lvl="1" eaLnBrk="1" hangingPunct="1"/>
            <a:r>
              <a:rPr lang="en-US" sz="2400" smtClean="0"/>
              <a:t>Consumption-income comovement: </a:t>
            </a:r>
          </a:p>
          <a:p>
            <a:pPr lvl="2" eaLnBrk="1" hangingPunct="1"/>
            <a:r>
              <a:rPr lang="en-US" sz="2400" smtClean="0"/>
              <a:t>Marginal Propensity to Consume = 0.25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400" smtClean="0"/>
              <a:t>	(i.e. consumption tracks income)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LRT Simulation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Stochastic Income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Lifecycle variation in labor supply (e.g. retirement)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Social Security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Life-cycle variation in household dependents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Bequests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Illiquid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Credit card debt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Numerical solution (backwards induction) of 90 period lifecycle problem.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LRT Results: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/>
              <a:t>U</a:t>
            </a:r>
            <a:r>
              <a:rPr lang="en-US" sz="2400" baseline="-25000" smtClean="0"/>
              <a:t>t</a:t>
            </a:r>
            <a:r>
              <a:rPr lang="en-US" sz="2400" smtClean="0"/>
              <a:t> = u</a:t>
            </a:r>
            <a:r>
              <a:rPr lang="en-US" sz="2400" baseline="-25000" smtClean="0"/>
              <a:t>t</a:t>
            </a:r>
            <a:r>
              <a:rPr lang="en-US" sz="2400" smtClean="0"/>
              <a:t> + </a:t>
            </a:r>
            <a:r>
              <a:rPr lang="en-US" sz="2400" smtClean="0">
                <a:latin typeface="Symbol" pitchFamily="18" charset="2"/>
              </a:rPr>
              <a:t>b [d</a:t>
            </a:r>
            <a:r>
              <a:rPr lang="en-US" sz="2400" smtClean="0"/>
              <a:t>u</a:t>
            </a:r>
            <a:r>
              <a:rPr lang="en-US" sz="2400" baseline="-25000" smtClean="0"/>
              <a:t>t+1 </a:t>
            </a:r>
            <a:r>
              <a:rPr lang="en-US" sz="2400" smtClean="0">
                <a:latin typeface="Symbol" pitchFamily="18" charset="2"/>
              </a:rPr>
              <a:t> +   d</a:t>
            </a:r>
            <a:r>
              <a:rPr lang="en-US" sz="2400" baseline="30000" smtClean="0">
                <a:latin typeface="Symbol" pitchFamily="18" charset="2"/>
              </a:rPr>
              <a:t>2</a:t>
            </a:r>
            <a:r>
              <a:rPr lang="en-US" sz="2400" smtClean="0"/>
              <a:t>u</a:t>
            </a:r>
            <a:r>
              <a:rPr lang="en-US" sz="2400" baseline="-25000" smtClean="0"/>
              <a:t>t+2</a:t>
            </a:r>
            <a:r>
              <a:rPr lang="en-US" sz="2400" smtClean="0">
                <a:latin typeface="Symbol" pitchFamily="18" charset="2"/>
              </a:rPr>
              <a:t>  +   d</a:t>
            </a:r>
            <a:r>
              <a:rPr lang="en-US" sz="2400" baseline="30000" smtClean="0">
                <a:latin typeface="Symbol" pitchFamily="18" charset="2"/>
              </a:rPr>
              <a:t>3</a:t>
            </a:r>
            <a:r>
              <a:rPr lang="en-US" sz="2400" smtClean="0"/>
              <a:t>u</a:t>
            </a:r>
            <a:r>
              <a:rPr lang="en-US" sz="2400" baseline="-25000" smtClean="0"/>
              <a:t>t+3 </a:t>
            </a:r>
            <a:r>
              <a:rPr lang="en-US" sz="2400" smtClean="0">
                <a:latin typeface="Symbol" pitchFamily="18" charset="2"/>
              </a:rPr>
              <a:t> + ...]</a:t>
            </a:r>
            <a:r>
              <a:rPr lang="en-US" sz="240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>
                <a:latin typeface="Symbol" pitchFamily="18" charset="2"/>
              </a:rPr>
              <a:t> b</a:t>
            </a:r>
            <a:r>
              <a:rPr lang="en-US" sz="2400" smtClean="0"/>
              <a:t> = 0.70 (s.e. 0.11)</a:t>
            </a:r>
          </a:p>
          <a:p>
            <a:pPr eaLnBrk="1" hangingPunct="1"/>
            <a:r>
              <a:rPr lang="en-US" sz="2400" smtClean="0"/>
              <a:t> </a:t>
            </a:r>
            <a:r>
              <a:rPr lang="en-US" sz="2400" smtClean="0">
                <a:latin typeface="Symbol" pitchFamily="18" charset="2"/>
              </a:rPr>
              <a:t>d</a:t>
            </a:r>
            <a:r>
              <a:rPr lang="en-US" sz="2400" smtClean="0"/>
              <a:t> = 0.96 (s.e. 0.01)</a:t>
            </a:r>
          </a:p>
          <a:p>
            <a:pPr eaLnBrk="1" hangingPunct="1"/>
            <a:r>
              <a:rPr lang="en-US" sz="2400" smtClean="0"/>
              <a:t>Null hypothesis of </a:t>
            </a:r>
            <a:r>
              <a:rPr lang="en-US" sz="2400" smtClean="0">
                <a:latin typeface="Symbol" pitchFamily="18" charset="2"/>
              </a:rPr>
              <a:t> b</a:t>
            </a:r>
            <a:r>
              <a:rPr lang="en-US" sz="2400" smtClean="0"/>
              <a:t> = 1 rejected (t-stat of 3).</a:t>
            </a:r>
          </a:p>
          <a:p>
            <a:pPr eaLnBrk="1" hangingPunct="1"/>
            <a:r>
              <a:rPr lang="en-US" sz="2400" smtClean="0"/>
              <a:t>Specification test accepted.</a:t>
            </a:r>
          </a:p>
          <a:p>
            <a:pPr eaLnBrk="1" hangingPunct="1"/>
            <a:r>
              <a:rPr lang="en-US" sz="2400" smtClean="0"/>
              <a:t>Moments: 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371600" y="4267200"/>
            <a:ext cx="65357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	      Empirical       Simulated (Hyperbolic)</a:t>
            </a:r>
          </a:p>
          <a:p>
            <a:pPr eaLnBrk="0" hangingPunct="0"/>
            <a:r>
              <a:rPr lang="en-US" sz="2400">
                <a:latin typeface="Helvetica" charset="0"/>
              </a:rPr>
              <a:t>%Visa:    	68%			63%</a:t>
            </a:r>
          </a:p>
          <a:p>
            <a:pPr eaLnBrk="0" hangingPunct="0"/>
            <a:r>
              <a:rPr lang="en-US" sz="2400">
                <a:latin typeface="Helvetica" charset="0"/>
              </a:rPr>
              <a:t>Visa/Y:      	13%			17%</a:t>
            </a:r>
          </a:p>
          <a:p>
            <a:pPr eaLnBrk="0" hangingPunct="0"/>
            <a:r>
              <a:rPr lang="en-US" sz="2400">
                <a:latin typeface="Helvetica" charset="0"/>
              </a:rPr>
              <a:t>MPC:        	23%			31%</a:t>
            </a:r>
          </a:p>
          <a:p>
            <a:pPr eaLnBrk="0" hangingPunct="0"/>
            <a:r>
              <a:rPr lang="en-US" sz="2400">
                <a:latin typeface="Helvetica" charset="0"/>
              </a:rPr>
              <a:t>f(W/Y):  	2.6			2.7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Short-run discount rate:</a:t>
            </a:r>
          </a:p>
          <a:p>
            <a:r>
              <a:rPr lang="en-US" dirty="0" smtClean="0"/>
              <a:t>Long-run discount rate: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145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29200" y="1766887"/>
          <a:ext cx="204415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63" name="Equation" r:id="rId3" imgW="850680" imgH="406080" progId="Equation.DSMT4">
                  <p:embed/>
                </p:oleObj>
              </mc:Choice>
              <mc:Fallback>
                <p:oleObj name="Equation" r:id="rId3" imgW="850680" imgH="406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66887"/>
                        <a:ext cx="204415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Procrastination (assume </a:t>
            </a:r>
            <a:r>
              <a:rPr lang="en-US" sz="3200" b="0" smtClean="0">
                <a:solidFill>
                  <a:schemeClr val="tx1"/>
                </a:solidFill>
                <a:latin typeface="Symbol" pitchFamily="18" charset="2"/>
              </a:rPr>
              <a:t>b = </a:t>
            </a:r>
            <a:r>
              <a:rPr lang="en-US" sz="3300" b="0" smtClean="0">
                <a:solidFill>
                  <a:schemeClr val="tx1"/>
                </a:solidFill>
              </a:rPr>
              <a:t>½</a:t>
            </a:r>
            <a:r>
              <a:rPr lang="en-US" sz="3300" smtClean="0"/>
              <a:t> </a:t>
            </a:r>
            <a:r>
              <a:rPr lang="en-US" sz="3200" b="0" smtClean="0">
                <a:solidFill>
                  <a:schemeClr val="tx1"/>
                </a:solidFill>
              </a:rPr>
              <a:t>,</a:t>
            </a:r>
            <a:r>
              <a:rPr lang="en-US" sz="3200" b="0" smtClean="0">
                <a:solidFill>
                  <a:schemeClr val="tx1"/>
                </a:solidFill>
                <a:latin typeface="Symbol" pitchFamily="18" charset="2"/>
              </a:rPr>
              <a:t> d</a:t>
            </a:r>
            <a:r>
              <a:rPr lang="en-US" sz="3200" b="0" smtClean="0">
                <a:solidFill>
                  <a:schemeClr val="tx1"/>
                </a:solidFill>
              </a:rPr>
              <a:t> = 1).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Suppose you can join the plan today (effort cost $50) to gain delayed benefits $20,000 (e.g. value of match)</a:t>
            </a:r>
          </a:p>
          <a:p>
            <a:pPr eaLnBrk="1" hangingPunct="1"/>
            <a:r>
              <a:rPr lang="en-US" sz="2400" dirty="0" smtClean="0"/>
              <a:t>Every day you delay, total benefits fall by $10.  </a:t>
            </a:r>
          </a:p>
          <a:p>
            <a:pPr eaLnBrk="1" hangingPunct="1"/>
            <a:r>
              <a:rPr lang="en-US" sz="2400" dirty="0" smtClean="0"/>
              <a:t>What are the discounted costs of joining at different periods?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Join Today:    	-50 	+  ½ [0]           	= -50</a:t>
            </a:r>
          </a:p>
          <a:p>
            <a:pPr eaLnBrk="1" hangingPunct="1"/>
            <a:r>
              <a:rPr lang="en-US" sz="2400" dirty="0" smtClean="0"/>
              <a:t>Join t+1:    	   0 	+  ½ [-50 - 10]  	= -30</a:t>
            </a:r>
          </a:p>
          <a:p>
            <a:pPr eaLnBrk="1" hangingPunct="1"/>
            <a:r>
              <a:rPr lang="en-US" sz="2400" dirty="0" smtClean="0"/>
              <a:t>Join t+2:                  0 	+  ½ [-50 - 20]  	= -35</a:t>
            </a:r>
          </a:p>
          <a:p>
            <a:pPr eaLnBrk="1" hangingPunct="1"/>
            <a:r>
              <a:rPr lang="en-US" sz="2400" dirty="0" smtClean="0"/>
              <a:t>Join t+3: 	              0 	+  ½ [-50 - 30]  	= -40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52400" y="4343400"/>
            <a:ext cx="8001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8E9F5-4BA3-499F-94B3-874E8F2BB3B5}" type="slidenum">
              <a:rPr lang="en-US" altLang="en-US" smtClean="0">
                <a:latin typeface="Arial" charset="0"/>
                <a:cs typeface="Arial" charset="0"/>
              </a:rPr>
              <a:pPr/>
              <a:t>147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Interaction with financial illiteracy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4116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Consider someone with a high level of financial literacy, so effort cost is only $5 (not $50)</a:t>
            </a:r>
          </a:p>
          <a:p>
            <a:pPr eaLnBrk="1" hangingPunct="1"/>
            <a:r>
              <a:rPr lang="en-US" sz="2400" dirty="0" smtClean="0"/>
              <a:t>As before, every day of delay, total benefits fall by $10.  </a:t>
            </a:r>
          </a:p>
          <a:p>
            <a:pPr eaLnBrk="1" hangingPunct="1"/>
            <a:r>
              <a:rPr lang="en-US" sz="2400" dirty="0" smtClean="0"/>
              <a:t>What are the discounted costs of joining at different periods?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Join Today:    	  -5 	+  ½ [0]           	= -5</a:t>
            </a:r>
          </a:p>
          <a:p>
            <a:pPr eaLnBrk="1" hangingPunct="1"/>
            <a:r>
              <a:rPr lang="en-US" sz="2400" dirty="0" smtClean="0"/>
              <a:t>Join t+1:    	   0 	+  ½ [-5 - 10]  	= -7.5</a:t>
            </a:r>
          </a:p>
          <a:p>
            <a:pPr eaLnBrk="1" hangingPunct="1"/>
            <a:r>
              <a:rPr lang="en-US" sz="2400" dirty="0" smtClean="0"/>
              <a:t>Join t+2:                  0 	+  ½ [-5 - 20]  	= -12.5</a:t>
            </a:r>
          </a:p>
          <a:p>
            <a:pPr eaLnBrk="1" hangingPunct="1"/>
            <a:r>
              <a:rPr lang="en-US" sz="2400" dirty="0" smtClean="0"/>
              <a:t>Join t+3: 	              0 	+  ½ [-5 - 30]  	= -17.5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0A9969-C59E-4F72-BEEC-C598C24CE2BD}" type="slidenum">
              <a:rPr lang="en-US" altLang="en-US" smtClean="0">
                <a:latin typeface="Arial" charset="0"/>
                <a:cs typeface="Arial" charset="0"/>
              </a:rPr>
              <a:pPr/>
              <a:t>148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Interaction with endorsement and complexity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411663"/>
          </a:xfrm>
        </p:spPr>
        <p:txBody>
          <a:bodyPr/>
          <a:lstStyle/>
          <a:p>
            <a:pPr eaLnBrk="1" hangingPunct="1"/>
            <a:r>
              <a:rPr lang="en-US" sz="2400" smtClean="0"/>
              <a:t>Consider a plan with a simple form, or an endorsed form, so the effort cost is again only $5 (not $50)</a:t>
            </a:r>
          </a:p>
          <a:p>
            <a:pPr eaLnBrk="1" hangingPunct="1"/>
            <a:r>
              <a:rPr lang="en-US" sz="2400" smtClean="0"/>
              <a:t>As before, every period of delay, total benefits fall by $10.  </a:t>
            </a:r>
          </a:p>
          <a:p>
            <a:pPr eaLnBrk="1" hangingPunct="1"/>
            <a:r>
              <a:rPr lang="en-US" sz="2400" smtClean="0"/>
              <a:t>What are the discounted costs of joining at different periods?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Join Today:    	  -5 	+  ½ [0]           	= -5</a:t>
            </a:r>
          </a:p>
          <a:p>
            <a:pPr eaLnBrk="1" hangingPunct="1"/>
            <a:r>
              <a:rPr lang="en-US" sz="2400" smtClean="0"/>
              <a:t>Join t+1:    	   0 	+  ½ [-5 - 10]  	= -7.5</a:t>
            </a:r>
          </a:p>
          <a:p>
            <a:pPr eaLnBrk="1" hangingPunct="1"/>
            <a:r>
              <a:rPr lang="en-US" sz="2400" smtClean="0"/>
              <a:t>Join t+2:                  0 	+  ½ [-5 - 20]  	= -12.5</a:t>
            </a:r>
          </a:p>
          <a:p>
            <a:pPr eaLnBrk="1" hangingPunct="1"/>
            <a:r>
              <a:rPr lang="en-US" sz="2400" smtClean="0"/>
              <a:t>Join t+3: 	              0 	+  ½ [-5 - 30]  	= -17.5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Procrastination in retirement savings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81200"/>
            <a:ext cx="8750300" cy="4167188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smtClean="0"/>
              <a:t>Survey</a:t>
            </a:r>
          </a:p>
          <a:p>
            <a:pPr marL="457200" lvl="1" indent="-165100" eaLnBrk="1" hangingPunct="1"/>
            <a:r>
              <a:rPr lang="en-US" sz="2400" smtClean="0"/>
              <a:t> Mailed to 590 employees (random sample)</a:t>
            </a:r>
          </a:p>
          <a:p>
            <a:pPr marL="457200" lvl="1" indent="-165100" eaLnBrk="1" hangingPunct="1"/>
            <a:r>
              <a:rPr lang="en-US" sz="2400" smtClean="0"/>
              <a:t> 195 usable responses</a:t>
            </a:r>
          </a:p>
          <a:p>
            <a:pPr marL="457200" lvl="1" indent="-165100" eaLnBrk="1" hangingPunct="1"/>
            <a:r>
              <a:rPr lang="en-US" sz="2400" smtClean="0"/>
              <a:t> Matched to administrative data on actual savings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3775" cy="685800"/>
          </a:xfrm>
        </p:spPr>
        <p:txBody>
          <a:bodyPr/>
          <a:lstStyle/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Payment options: Loaning money to the retailer (TNS)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7947025" cy="4876800"/>
          </a:xfrm>
        </p:spPr>
        <p:txBody>
          <a:bodyPr/>
          <a:lstStyle/>
          <a:p>
            <a:pPr marL="400050" lvl="1" indent="-171450">
              <a:buFontTx/>
              <a:buNone/>
            </a:pPr>
            <a:r>
              <a:rPr lang="en-US" altLang="en-US" sz="2200"/>
              <a:t>	</a:t>
            </a:r>
            <a:r>
              <a:rPr lang="en-US" altLang="en-US"/>
              <a:t>You purchase an appliance which costs $1,000. To pay for this appliance, you are given the following two options: a) Pay 12 monthly installments of $100 each; b) Borrow at a 20% annual interest rate and pay back $1,200 a year from now. Which is the more advantageous offer?</a:t>
            </a:r>
          </a:p>
          <a:p>
            <a:pPr marL="742950" lvl="2" indent="-171450"/>
            <a:r>
              <a:rPr lang="en-US" altLang="en-US" sz="2400"/>
              <a:t>Option (a) </a:t>
            </a:r>
          </a:p>
          <a:p>
            <a:pPr marL="742950" lvl="2" indent="-171450"/>
            <a:r>
              <a:rPr lang="en-US" altLang="en-US" sz="2400"/>
              <a:t>Option (b)</a:t>
            </a:r>
          </a:p>
          <a:p>
            <a:pPr marL="742950" lvl="2" indent="-171450"/>
            <a:r>
              <a:rPr lang="en-US" altLang="en-US" sz="2400"/>
              <a:t>They are the same</a:t>
            </a:r>
          </a:p>
          <a:p>
            <a:pPr marL="742950" lvl="2" indent="-171450"/>
            <a:r>
              <a:rPr lang="en-US" altLang="en-US" sz="2400"/>
              <a:t>Do not know</a:t>
            </a:r>
          </a:p>
          <a:p>
            <a:pPr marL="742950" lvl="2" indent="-171450"/>
            <a:r>
              <a:rPr lang="en-US" altLang="en-US" sz="2400"/>
              <a:t>Prefer not to answer</a:t>
            </a:r>
          </a:p>
          <a:p>
            <a:pPr marL="0" indent="0"/>
            <a:endParaRPr lang="en-US" altLang="en-US" sz="2600"/>
          </a:p>
        </p:txBody>
      </p:sp>
      <p:graphicFrame>
        <p:nvGraphicFramePr>
          <p:cNvPr id="6973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19600" y="3886200"/>
          <a:ext cx="37369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1" name="Worksheet" r:id="rId3" imgW="2295449" imgH="981151" progId="Excel.Sheet.8">
                  <p:embed/>
                </p:oleObj>
              </mc:Choice>
              <mc:Fallback>
                <p:oleObj name="Worksheet" r:id="rId3" imgW="2295449" imgH="9811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7369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EF13384F-818D-4D34-B36A-6525B584025C}" type="slidenum">
              <a:rPr lang="en-US" smtClean="0">
                <a:latin typeface="Arial" charset="0"/>
                <a:cs typeface="Arial" charset="0"/>
              </a:rPr>
              <a:pPr algn="l"/>
              <a:t>150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44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</a:rPr>
              <a:t/>
            </a:r>
            <a:br>
              <a:rPr lang="en-US" sz="2800" smtClean="0">
                <a:solidFill>
                  <a:srgbClr val="FFFFFF"/>
                </a:solidFill>
              </a:rPr>
            </a:br>
            <a:r>
              <a:rPr lang="en-US" sz="2800" smtClean="0">
                <a:solidFill>
                  <a:srgbClr val="FFFFFF"/>
                </a:solidFill>
              </a:rPr>
              <a:t>Typical breakdown among 100 employees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1188" y="3355975"/>
            <a:ext cx="7605712" cy="0"/>
          </a:xfrm>
          <a:prstGeom prst="line">
            <a:avLst/>
          </a:prstGeom>
          <a:noFill/>
          <a:ln w="31750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2778125" y="3479800"/>
            <a:ext cx="5589588" cy="15875"/>
          </a:xfrm>
          <a:prstGeom prst="line">
            <a:avLst/>
          </a:prstGeom>
          <a:noFill/>
          <a:ln w="31750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6173788" y="3609975"/>
            <a:ext cx="2324100" cy="14288"/>
          </a:xfrm>
          <a:prstGeom prst="line">
            <a:avLst/>
          </a:prstGeom>
          <a:noFill/>
          <a:ln w="31750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661988" y="1881188"/>
            <a:ext cx="1627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Out of every 100 surveyed employees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965450" y="2073275"/>
            <a:ext cx="255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68 self-report saving too little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6467475" y="2312988"/>
            <a:ext cx="1863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24 plan to raise savings rate in next 2 months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4264025" y="6018213"/>
            <a:ext cx="4298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100" b="1">
                <a:solidFill>
                  <a:srgbClr val="FF0000"/>
                </a:solidFill>
              </a:rPr>
              <a:t>3 actually follow through</a:t>
            </a:r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 flipV="1">
            <a:off x="8302625" y="3627438"/>
            <a:ext cx="231775" cy="0"/>
          </a:xfrm>
          <a:prstGeom prst="line">
            <a:avLst/>
          </a:prstGeom>
          <a:noFill/>
          <a:ln w="3175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 flipV="1">
            <a:off x="8382000" y="53721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  <p:bldP spid="448519" grpId="0" animBg="1"/>
      <p:bldP spid="448526" grpId="0"/>
      <p:bldP spid="448528" grpId="0"/>
      <p:bldP spid="448530" grpId="0"/>
      <p:bldP spid="448531" grpId="0" animBg="1"/>
      <p:bldP spid="448532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Alternative Policies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Paying employees to save</a:t>
            </a:r>
            <a:endParaRPr lang="en-US" sz="2800" dirty="0" smtClean="0"/>
          </a:p>
          <a:p>
            <a:pPr eaLnBrk="1" hangingPunct="1"/>
            <a:r>
              <a:rPr lang="en-US" sz="2400" dirty="0" smtClean="0"/>
              <a:t>Education/disclosure</a:t>
            </a:r>
          </a:p>
          <a:p>
            <a:pPr eaLnBrk="1" hangingPunct="1"/>
            <a:r>
              <a:rPr lang="en-US" sz="2400" dirty="0" smtClean="0"/>
              <a:t>Peer marketing</a:t>
            </a: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$100 bills on the sidewalk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 (2009)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524000"/>
            <a:ext cx="8543925" cy="3987800"/>
          </a:xfrm>
        </p:spPr>
        <p:txBody>
          <a:bodyPr/>
          <a:lstStyle/>
          <a:p>
            <a:pPr marL="177800" indent="-177800" eaLnBrk="1" hangingPunct="1"/>
            <a:r>
              <a:rPr lang="en-US" sz="2400" dirty="0" smtClean="0"/>
              <a:t>Employer match is an instantaneous, riskless return on investment</a:t>
            </a:r>
          </a:p>
          <a:p>
            <a:pPr marL="177800" indent="-177800" eaLnBrk="1" hangingPunct="1"/>
            <a:r>
              <a:rPr lang="en-US" sz="2400" dirty="0" smtClean="0"/>
              <a:t>Particularly appealing if you are over 59½ years old</a:t>
            </a:r>
          </a:p>
          <a:p>
            <a:pPr marL="457200" lvl="1" indent="-165100" eaLnBrk="1" hangingPunct="1"/>
            <a:r>
              <a:rPr lang="en-US" sz="2400" dirty="0" smtClean="0"/>
              <a:t> Have the most experience, so should be savvy</a:t>
            </a:r>
          </a:p>
          <a:p>
            <a:pPr marL="457200" lvl="1" indent="-165100" eaLnBrk="1" hangingPunct="1"/>
            <a:r>
              <a:rPr lang="en-US" sz="2400" dirty="0" smtClean="0"/>
              <a:t> Retirement is close, so should be thinking about saving</a:t>
            </a:r>
          </a:p>
          <a:p>
            <a:pPr marL="457200" lvl="1" indent="-165100" eaLnBrk="1" hangingPunct="1"/>
            <a:r>
              <a:rPr lang="en-US" sz="2400" dirty="0" smtClean="0"/>
              <a:t> Can withdraw money from 401(k) without penalty</a:t>
            </a:r>
          </a:p>
          <a:p>
            <a:pPr marL="177800" indent="-177800" eaLnBrk="1" hangingPunct="1"/>
            <a:r>
              <a:rPr lang="en-US" sz="2400" dirty="0" smtClean="0"/>
              <a:t>We study seven companies and find that on average, </a:t>
            </a:r>
            <a:r>
              <a:rPr lang="en-US" sz="2400" u="sng" dirty="0" smtClean="0"/>
              <a:t>half</a:t>
            </a:r>
            <a:r>
              <a:rPr lang="en-US" sz="2400" dirty="0" smtClean="0"/>
              <a:t> of employees over 59½ years old are not fully exploiting their employer match</a:t>
            </a:r>
          </a:p>
          <a:p>
            <a:pPr marL="457200" lvl="1" indent="-165100" eaLnBrk="1" hangingPunct="1"/>
            <a:r>
              <a:rPr lang="en-US" sz="2400" dirty="0" smtClean="0"/>
              <a:t> Average loss is 1.6% of salary per year</a:t>
            </a:r>
          </a:p>
          <a:p>
            <a:pPr marL="177800" indent="-177800" eaLnBrk="1" hangingPunct="1"/>
            <a:r>
              <a:rPr lang="en-US" sz="2400" dirty="0" smtClean="0"/>
              <a:t>Educational intervention has no effect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Financial education 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(2004) 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72425" cy="4584700"/>
          </a:xfrm>
        </p:spPr>
        <p:txBody>
          <a:bodyPr/>
          <a:lstStyle/>
          <a:p>
            <a:pPr marL="177800" indent="-177800" eaLnBrk="1" hangingPunct="1"/>
            <a:r>
              <a:rPr lang="en-US" sz="2400" smtClean="0"/>
              <a:t>Seminars presented by professional financial advisors</a:t>
            </a:r>
          </a:p>
          <a:p>
            <a:pPr marL="177800" indent="-177800" eaLnBrk="1" hangingPunct="1"/>
            <a:r>
              <a:rPr lang="en-US" sz="2400" smtClean="0"/>
              <a:t>Curriculum: Setting savings goals, asset allocation, managing credit and debt, insurance against financial risks</a:t>
            </a:r>
          </a:p>
          <a:p>
            <a:pPr marL="177800" indent="-177800" eaLnBrk="1" hangingPunct="1"/>
            <a:r>
              <a:rPr lang="en-US" sz="2400" smtClean="0"/>
              <a:t>Seminars offered throughout 2000</a:t>
            </a:r>
          </a:p>
          <a:p>
            <a:pPr marL="177800" indent="-177800" eaLnBrk="1" hangingPunct="1"/>
            <a:r>
              <a:rPr lang="en-US" sz="2400" smtClean="0"/>
              <a:t>Linked data on individual employees’ seminar attendance to administrative data on actual savings behavior before and after seminar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136265" name="Group 73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370B7-8348-4FFB-9F57-986672C53563}" type="slidenum">
              <a:rPr lang="en-US" altLang="en-US" smtClean="0">
                <a:latin typeface="Arial" charset="0"/>
                <a:cs typeface="Arial" charset="0"/>
              </a:rPr>
              <a:pPr/>
              <a:t>155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7388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AAA3C-4425-4BAA-B5B9-1093BEA44B07}" type="slidenum">
              <a:rPr lang="en-US" altLang="en-US" smtClean="0">
                <a:latin typeface="Arial" charset="0"/>
                <a:cs typeface="Arial" charset="0"/>
              </a:rPr>
              <a:pPr/>
              <a:t>156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9436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183563" cy="6172200"/>
          </a:xfrm>
        </p:spPr>
        <p:txBody>
          <a:bodyPr/>
          <a:lstStyle/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effects are small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Seminar attendees have good intentions to change their   401(k) savings behavior, but most do not follow through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alone will not dramatically improve the quality of 401(k) savings outcomes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Choi et al (2005) study the effect of the Enron, Worldcom, and Global Crossing scandals on employer stock holding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No net sales of employer stock in reaction to these news stories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scandals did not affect the asset allocation decisions of new hires.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hires did not affect the asset allocation decisions of new hires at other Houston firms.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  <a:p>
            <a:pPr eaLnBrk="1" hangingPunct="1"/>
            <a:r>
              <a:rPr lang="en-US" smtClean="0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i="1" smtClean="0"/>
              <a:t>Elbel et al 2009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latin typeface="Arial" charset="0"/>
                <a:cs typeface="Arial" charset="0"/>
              </a:rPr>
              <a:pPr algn="l"/>
              <a:t>158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/>
                <a:gridCol w="1701074"/>
                <a:gridCol w="1579154"/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Before 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825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846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823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826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information about your peers affect savings behavior?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4203F-DC7E-4610-9102-FF98370B00DC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Social marketing and peer effects</a:t>
            </a:r>
            <a:br>
              <a:rPr lang="en-US" dirty="0" smtClean="0">
                <a:latin typeface="Gill Sans MT" pitchFamily="34" charset="0"/>
              </a:rPr>
            </a:br>
            <a:r>
              <a:rPr lang="en-US" sz="2400" dirty="0" err="1" smtClean="0">
                <a:latin typeface="Gill Sans MT" pitchFamily="34" charset="0"/>
              </a:rPr>
              <a:t>Beshears</a:t>
            </a:r>
            <a:r>
              <a:rPr lang="en-US" sz="2400" dirty="0" smtClean="0">
                <a:latin typeface="Gill Sans MT" pitchFamily="34" charset="0"/>
              </a:rPr>
              <a:t>, </a:t>
            </a:r>
            <a:r>
              <a:rPr lang="en-US" sz="2400" dirty="0" err="1" smtClean="0">
                <a:latin typeface="Gill Sans MT" pitchFamily="34" charset="0"/>
              </a:rPr>
              <a:t>Choi</a:t>
            </a:r>
            <a:r>
              <a:rPr lang="en-US" sz="2400" dirty="0" smtClean="0">
                <a:latin typeface="Gill Sans MT" pitchFamily="34" charset="0"/>
              </a:rPr>
              <a:t>, Laibson, </a:t>
            </a:r>
            <a:r>
              <a:rPr lang="en-US" sz="2400" dirty="0" err="1" smtClean="0">
                <a:latin typeface="Gill Sans MT" pitchFamily="34" charset="0"/>
              </a:rPr>
              <a:t>Madrian</a:t>
            </a:r>
            <a:r>
              <a:rPr lang="en-US" sz="2400" dirty="0" smtClean="0">
                <a:latin typeface="Gill Sans MT" pitchFamily="34" charset="0"/>
              </a:rPr>
              <a:t>, Milkman (2011)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12838"/>
          </a:xfrm>
        </p:spPr>
        <p:txBody>
          <a:bodyPr anchor="b"/>
          <a:lstStyle/>
          <a:p>
            <a:pPr algn="l"/>
            <a:r>
              <a:rPr lang="en-US" altLang="en-US" sz="3200"/>
              <a:t>Who has lower debt literacy? Differences between men and women</a:t>
            </a:r>
          </a:p>
        </p:txBody>
      </p:sp>
      <p:graphicFrame>
        <p:nvGraphicFramePr>
          <p:cNvPr id="776195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295400" y="1600200"/>
          <a:ext cx="65532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5" name="Chart" r:id="rId4" imgW="9715500" imgH="6877202" progId="Excel.Chart.8">
                  <p:embed/>
                </p:oleObj>
              </mc:Choice>
              <mc:Fallback>
                <p:oleObj name="Chart" r:id="rId4" imgW="9715500" imgH="68772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655320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6196" name="Text Box 3"/>
          <p:cNvSpPr txBox="1">
            <a:spLocks noChangeArrowheads="1"/>
          </p:cNvSpPr>
          <p:nvPr/>
        </p:nvSpPr>
        <p:spPr bwMode="auto">
          <a:xfrm>
            <a:off x="4403725" y="13541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00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6197" name="Rectangle 4"/>
          <p:cNvSpPr>
            <a:spLocks noChangeArrowheads="1"/>
          </p:cNvSpPr>
          <p:nvPr/>
        </p:nvSpPr>
        <p:spPr bwMode="auto">
          <a:xfrm>
            <a:off x="304800" y="1368425"/>
            <a:ext cx="85328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Clr>
                <a:srgbClr val="980204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600" b="1" smtClean="0">
                <a:solidFill>
                  <a:srgbClr val="6F6C6C"/>
                </a:solidFill>
                <a:ea typeface="ＭＳ Ｐゴシック" panose="020B0600070205080204" pitchFamily="34" charset="-128"/>
                <a:cs typeface="+mn-cs"/>
              </a:rPr>
              <a:t>Percent answering credit card question correctly or “do not know” by gender</a:t>
            </a:r>
          </a:p>
        </p:txBody>
      </p:sp>
    </p:spTree>
    <p:extLst>
      <p:ext uri="{BB962C8B-B14F-4D97-AF65-F5344CB8AC3E}">
        <p14:creationId xmlns:p14="http://schemas.microsoft.com/office/powerpoint/2010/main" val="35967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 r="552" b="320"/>
          <a:stretch>
            <a:fillRect/>
          </a:stretch>
        </p:blipFill>
        <p:spPr bwMode="auto">
          <a:xfrm>
            <a:off x="-835378" y="-110840"/>
            <a:ext cx="9979378" cy="1294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Variation in peer information has </a:t>
            </a:r>
            <a:br>
              <a:rPr lang="en-US" sz="3100" dirty="0" smtClean="0"/>
            </a:br>
            <a:r>
              <a:rPr lang="en-US" sz="3100" dirty="0" smtClean="0"/>
              <a:t>no net impact on savings behavior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312"/>
            <a:ext cx="8229600" cy="480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perverse effects for unionized workers</a:t>
            </a:r>
          </a:p>
          <a:p>
            <a:r>
              <a:rPr lang="en-US" dirty="0" smtClean="0"/>
              <a:t>Small positive effect for non-unionized workers</a:t>
            </a:r>
          </a:p>
          <a:p>
            <a:endParaRPr lang="en-US" dirty="0" smtClean="0"/>
          </a:p>
          <a:p>
            <a:r>
              <a:rPr lang="en-US" dirty="0" smtClean="0"/>
              <a:t>Sources of variation of peer information:</a:t>
            </a:r>
          </a:p>
          <a:p>
            <a:pPr lvl="1"/>
            <a:r>
              <a:rPr lang="en-US" dirty="0" smtClean="0"/>
              <a:t>Exclusion vs. inclusion of peer information</a:t>
            </a:r>
          </a:p>
          <a:p>
            <a:pPr lvl="1"/>
            <a:r>
              <a:rPr lang="en-US" dirty="0" smtClean="0"/>
              <a:t>Variation in peer success (due to variation in comparison group)</a:t>
            </a:r>
          </a:p>
          <a:p>
            <a:r>
              <a:rPr lang="en-US" dirty="0" smtClean="0"/>
              <a:t>All sources of variation generate consistent findings.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latin typeface="Arial" charset="0"/>
                <a:cs typeface="Arial" charset="0"/>
              </a:rPr>
              <a:pPr/>
              <a:t>162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4. Behavioral mechanism design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social welfare function (not necessarily based on revealed preference)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theory of consumer/firm behavior (consumers and/or firms may not behave optimally).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Solve for the institutional structure that maximizes the social welfare function, conditional on the theory of consumer/firm behavior.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Specific example of behavioral mechanism design: optimal defaults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Empirical evidence on active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163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latin typeface="Arial" charset="0"/>
                <a:cs typeface="Arial" charset="0"/>
              </a:rPr>
              <a:pPr/>
              <a:t>164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A specific example: </a:t>
            </a:r>
            <a:br>
              <a:rPr lang="en-US" dirty="0" smtClean="0"/>
            </a:br>
            <a:r>
              <a:rPr lang="en-US" dirty="0" smtClean="0"/>
              <a:t>Optimal Defaults – public policy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Mechanism design problem in which policy makers set a default for agents with present bias (</a:t>
            </a:r>
            <a:r>
              <a:rPr lang="en-US" sz="2400" dirty="0" err="1" smtClean="0"/>
              <a:t>Carrol</a:t>
            </a:r>
            <a:r>
              <a:rPr lang="en-US" sz="2400" dirty="0" smtClean="0"/>
              <a:t>, </a:t>
            </a:r>
            <a:r>
              <a:rPr lang="en-US" sz="2400" dirty="0" err="1" smtClean="0"/>
              <a:t>Choi</a:t>
            </a:r>
            <a:r>
              <a:rPr lang="en-US" sz="2400" dirty="0" smtClean="0"/>
              <a:t>, Laibson,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 and </a:t>
            </a:r>
            <a:r>
              <a:rPr lang="en-US" sz="2400" dirty="0" err="1" smtClean="0"/>
              <a:t>Metrick</a:t>
            </a:r>
            <a:r>
              <a:rPr lang="en-US" sz="2400" dirty="0" smtClean="0"/>
              <a:t> 2009</a:t>
            </a:r>
            <a:r>
              <a:rPr lang="en-US" dirty="0" smtClean="0"/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D816B9-5A7A-4DD3-91A8-57BE6091A448}" type="slidenum">
              <a:rPr lang="en-US" altLang="en-US" smtClean="0">
                <a:latin typeface="Arial" charset="0"/>
                <a:cs typeface="Arial" charset="0"/>
              </a:rPr>
              <a:pPr/>
              <a:t>165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set-up of problem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sym typeface="Wingdings" pitchFamily="2" charset="2"/>
              </a:rPr>
              <a:t>Specify (dynamically consistent) social welfare function of planner (e.g., set </a:t>
            </a:r>
            <a:r>
              <a:rPr lang="el-GR" sz="2600" i="1" dirty="0" smtClean="0">
                <a:sym typeface="Wingdings" pitchFamily="2" charset="2"/>
              </a:rPr>
              <a:t>β</a:t>
            </a:r>
            <a:r>
              <a:rPr lang="en-US" sz="2600" dirty="0" smtClean="0">
                <a:sym typeface="Wingdings" pitchFamily="2" charset="2"/>
              </a:rPr>
              <a:t>=1)</a:t>
            </a:r>
          </a:p>
          <a:p>
            <a:pPr eaLnBrk="1" hangingPunct="1"/>
            <a:r>
              <a:rPr lang="en-US" sz="2600" dirty="0" smtClean="0"/>
              <a:t>Specify </a:t>
            </a:r>
            <a:r>
              <a:rPr lang="en-US" sz="2600" i="1" dirty="0" smtClean="0"/>
              <a:t>behavioral</a:t>
            </a:r>
            <a:r>
              <a:rPr lang="en-US" sz="2600" dirty="0" smtClean="0"/>
              <a:t> model of households</a:t>
            </a:r>
          </a:p>
          <a:p>
            <a:pPr lvl="1" eaLnBrk="1" hangingPunct="1"/>
            <a:r>
              <a:rPr lang="en-US" sz="2200" dirty="0" smtClean="0"/>
              <a:t>Flow cost of staying at the default</a:t>
            </a:r>
          </a:p>
          <a:p>
            <a:pPr lvl="1" eaLnBrk="1" hangingPunct="1"/>
            <a:r>
              <a:rPr lang="en-US" sz="2200" dirty="0" smtClean="0"/>
              <a:t>Effort cost of opting-out of the default</a:t>
            </a:r>
          </a:p>
          <a:p>
            <a:pPr lvl="1" eaLnBrk="1" hangingPunct="1"/>
            <a:r>
              <a:rPr lang="en-US" sz="2200" dirty="0" smtClean="0"/>
              <a:t>Effort cost varies over time </a:t>
            </a:r>
            <a:r>
              <a:rPr lang="en-US" sz="2200" dirty="0" smtClean="0">
                <a:sym typeface="Wingdings" pitchFamily="2" charset="2"/>
              </a:rPr>
              <a:t> option value of waiting to leave the default</a:t>
            </a:r>
          </a:p>
          <a:p>
            <a:pPr lvl="1" eaLnBrk="1" hangingPunct="1"/>
            <a:r>
              <a:rPr lang="en-US" sz="2200" dirty="0" smtClean="0">
                <a:sym typeface="Wingdings" pitchFamily="2" charset="2"/>
              </a:rPr>
              <a:t>Present-biased preferences  procrastination</a:t>
            </a:r>
          </a:p>
          <a:p>
            <a:pPr eaLnBrk="1" hangingPunct="1"/>
            <a:r>
              <a:rPr lang="en-US" sz="2600" dirty="0" smtClean="0">
                <a:sym typeface="Wingdings" pitchFamily="2" charset="2"/>
              </a:rPr>
              <a:t>Planner picks default to optimize social welfare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Specific Details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pPr marL="457200" indent="-457200" eaLnBrk="1" hangingPunct="1"/>
            <a:r>
              <a:rPr lang="en-US" sz="2400" dirty="0" smtClean="0"/>
              <a:t>Agent needs to do a task (once).</a:t>
            </a:r>
          </a:p>
          <a:p>
            <a:pPr marL="857250" lvl="1" indent="-457200" eaLnBrk="1" hangingPunct="1"/>
            <a:r>
              <a:rPr lang="en-US" sz="2000" dirty="0" smtClean="0"/>
              <a:t>Switch savings rate,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s,</a:t>
            </a:r>
            <a:r>
              <a:rPr lang="en-US" sz="2000" dirty="0" smtClean="0"/>
              <a:t> from default,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/>
              <a:t>, to optimal savings rate, </a:t>
            </a:r>
          </a:p>
          <a:p>
            <a:pPr marL="457200" indent="-457200" eaLnBrk="1" hangingPunct="1"/>
            <a:r>
              <a:rPr lang="en-US" sz="2400" dirty="0" smtClean="0"/>
              <a:t>Until task is done, agent losses                    per period.</a:t>
            </a:r>
          </a:p>
          <a:p>
            <a:pPr marL="457200" indent="-457200" eaLnBrk="1" hangingPunct="1"/>
            <a:r>
              <a:rPr lang="en-US" sz="2400" dirty="0" smtClean="0"/>
              <a:t>Doing task costs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/>
              <a:t> units of effort now.</a:t>
            </a:r>
          </a:p>
          <a:p>
            <a:pPr marL="857250" lvl="1" indent="-457200" eaLnBrk="1" hangingPunct="1"/>
            <a:r>
              <a:rPr lang="en-US" sz="2000" dirty="0" smtClean="0"/>
              <a:t>Think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/>
              <a:t> as opportunity cost of time</a:t>
            </a:r>
          </a:p>
          <a:p>
            <a:pPr marL="457200" indent="-457200" eaLnBrk="1" hangingPunct="1"/>
            <a:r>
              <a:rPr lang="en-US" sz="2400" dirty="0" smtClean="0"/>
              <a:t>Each period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/>
              <a:t> is drawn from a uniform distribution on [0,1].</a:t>
            </a:r>
          </a:p>
          <a:p>
            <a:pPr marL="457200" indent="-457200" eaLnBrk="1" hangingPunct="1"/>
            <a:r>
              <a:rPr lang="en-US" sz="2400" dirty="0" smtClean="0"/>
              <a:t>Agent has present-biased discount function with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/>
              <a:t> &lt; 1 and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/>
              <a:t> = 1.</a:t>
            </a:r>
          </a:p>
          <a:p>
            <a:pPr marL="457200" indent="-457200" eaLnBrk="1" hangingPunct="1"/>
            <a:r>
              <a:rPr lang="en-US" dirty="0" smtClean="0"/>
              <a:t>So discount function is: 1,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r>
              <a:rPr lang="en-US" sz="2400" dirty="0" smtClean="0"/>
              <a:t>Agent has sophisticated (rational) forecast of her own future behavior.  She knows that next period, she will again have the weighting function </a:t>
            </a:r>
            <a:r>
              <a:rPr lang="en-US" dirty="0" smtClean="0"/>
              <a:t>1,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80025" y="2057400"/>
          <a:ext cx="1577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40" name="Equation" r:id="rId4" imgW="838080" imgH="228600" progId="Equation.DSMT4">
                  <p:embed/>
                </p:oleObj>
              </mc:Choice>
              <mc:Fallback>
                <p:oleObj name="Equation" r:id="rId4" imgW="8380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2057400"/>
                        <a:ext cx="15779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8382000" y="1600200"/>
          <a:ext cx="3587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41" name="Equation" r:id="rId6" imgW="190440" imgH="203040" progId="Equation.DSMT4">
                  <p:embed/>
                </p:oleObj>
              </mc:Choice>
              <mc:Fallback>
                <p:oleObj name="Equation" r:id="rId6" imgW="1904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600200"/>
                        <a:ext cx="3587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Timing of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114800"/>
          </a:xfrm>
        </p:spPr>
        <p:txBody>
          <a:bodyPr/>
          <a:lstStyle/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/>
              <a:t>Period begins (assume task not yet done)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/>
              <a:t>Pay cost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dirty="0" smtClean="0">
                <a:cs typeface="Arial" charset="0"/>
              </a:rPr>
              <a:t> (since task not yet done)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Observe current value of opportunity cost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cs typeface="Arial" charset="0"/>
              </a:rPr>
              <a:t> (drawn from uniform distribution)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Do task this period or choose to delay again?</a:t>
            </a:r>
            <a:endParaRPr lang="en-US" sz="2800" i="1" dirty="0" smtClean="0">
              <a:cs typeface="Arial" charset="0"/>
            </a:endParaRP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It task is done, game ends.</a:t>
            </a:r>
            <a:endParaRPr lang="en-US" sz="2800" dirty="0" smtClean="0"/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If task remains undone, next period starts.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cxnSp>
        <p:nvCxnSpPr>
          <p:cNvPr id="25604" name="Straight Arrow Connector 4"/>
          <p:cNvCxnSpPr>
            <a:cxnSpLocks noChangeShapeType="1"/>
          </p:cNvCxnSpPr>
          <p:nvPr/>
        </p:nvCxnSpPr>
        <p:spPr bwMode="auto">
          <a:xfrm>
            <a:off x="685800" y="4799013"/>
            <a:ext cx="80772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92125" y="6183313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Period </a:t>
            </a:r>
            <a:r>
              <a:rPr lang="en-US" sz="1800" i="1"/>
              <a:t>t-1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897313" y="6183313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Period </a:t>
            </a:r>
            <a:r>
              <a:rPr lang="en-US" sz="1800" i="1"/>
              <a:t>t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7173913" y="6183313"/>
            <a:ext cx="1243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Period </a:t>
            </a:r>
            <a:r>
              <a:rPr lang="en-US" sz="1800" i="1"/>
              <a:t>t+1</a:t>
            </a:r>
          </a:p>
        </p:txBody>
      </p:sp>
      <p:cxnSp>
        <p:nvCxnSpPr>
          <p:cNvPr id="25608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990601" y="5486400"/>
            <a:ext cx="16764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09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6172994" y="5485606"/>
            <a:ext cx="1676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1981200" y="5029200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Pay cost </a:t>
            </a:r>
            <a:r>
              <a:rPr lang="el-GR" sz="1800" i="1" dirty="0"/>
              <a:t>θ</a:t>
            </a:r>
            <a:endParaRPr lang="en-US" sz="1800" i="1" dirty="0"/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3429000" y="5029200"/>
            <a:ext cx="1828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Observe current value of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5486400" y="5029200"/>
            <a:ext cx="1371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Do task or delay again</a:t>
            </a:r>
            <a:endParaRPr lang="en-US" sz="1800" i="1" dirty="0"/>
          </a:p>
        </p:txBody>
      </p:sp>
      <p:sp>
        <p:nvSpPr>
          <p:cNvPr id="25613" name="Right Brace 14"/>
          <p:cNvSpPr>
            <a:spLocks/>
          </p:cNvSpPr>
          <p:nvPr/>
        </p:nvSpPr>
        <p:spPr bwMode="auto">
          <a:xfrm rot="5400000">
            <a:off x="990600" y="5562600"/>
            <a:ext cx="152400" cy="914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14" name="Right Brace 15"/>
          <p:cNvSpPr>
            <a:spLocks/>
          </p:cNvSpPr>
          <p:nvPr/>
        </p:nvSpPr>
        <p:spPr bwMode="auto">
          <a:xfrm rot="5400000">
            <a:off x="4343400" y="3581400"/>
            <a:ext cx="152400" cy="4876800"/>
          </a:xfrm>
          <a:prstGeom prst="rightBrace">
            <a:avLst>
              <a:gd name="adj1" fmla="val 8296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15" name="Right Brace 16"/>
          <p:cNvSpPr>
            <a:spLocks/>
          </p:cNvSpPr>
          <p:nvPr/>
        </p:nvSpPr>
        <p:spPr bwMode="auto">
          <a:xfrm rot="5400000">
            <a:off x="7620000" y="5562600"/>
            <a:ext cx="152400" cy="914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Sophisticated procrastination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71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There are many </a:t>
            </a:r>
            <a:r>
              <a:rPr lang="en-US" sz="2400" dirty="0" err="1" smtClean="0"/>
              <a:t>equilibria</a:t>
            </a:r>
            <a:r>
              <a:rPr lang="en-US" sz="2400" dirty="0" smtClean="0"/>
              <a:t> of this game.</a:t>
            </a:r>
          </a:p>
          <a:p>
            <a:pPr eaLnBrk="1" hangingPunct="1"/>
            <a:r>
              <a:rPr lang="en-US" sz="2400" dirty="0" smtClean="0"/>
              <a:t>Let’s study the equilibrium in which sophisticates act whenever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dirty="0" smtClean="0"/>
              <a:t> &lt;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i="1" dirty="0" smtClean="0"/>
              <a:t>.  </a:t>
            </a:r>
            <a:r>
              <a:rPr lang="en-US" sz="2400" dirty="0" smtClean="0"/>
              <a:t>We need to solve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/>
              <a:t>.  </a:t>
            </a:r>
          </a:p>
          <a:p>
            <a:pPr eaLnBrk="1" hangingPunct="1"/>
            <a:r>
              <a:rPr lang="en-US" sz="2400" dirty="0" smtClean="0"/>
              <a:t>Let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/>
              <a:t> represent the expected </a:t>
            </a:r>
            <a:r>
              <a:rPr lang="en-US" sz="2400" i="1" dirty="0" smtClean="0"/>
              <a:t>undiscounted</a:t>
            </a:r>
            <a:r>
              <a:rPr lang="en-US" sz="2400" dirty="0" smtClean="0"/>
              <a:t> cost if the agent decides </a:t>
            </a:r>
            <a:r>
              <a:rPr lang="en-US" sz="2400" i="1" dirty="0" smtClean="0"/>
              <a:t>not</a:t>
            </a:r>
            <a:r>
              <a:rPr lang="en-US" sz="2400" dirty="0" smtClean="0"/>
              <a:t> to do the task at the end of the current period </a:t>
            </a:r>
            <a:r>
              <a:rPr lang="en-US" sz="2400" i="1" dirty="0" smtClean="0"/>
              <a:t>t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985963" y="4057650"/>
          <a:ext cx="532923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71" name="Equation" r:id="rId4" imgW="2133360" imgH="431640" progId="Equation.DSMT4">
                  <p:embed/>
                </p:oleObj>
              </mc:Choice>
              <mc:Fallback>
                <p:oleObj name="Equation" r:id="rId4" imgW="2133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057650"/>
                        <a:ext cx="5329237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228600" y="5353050"/>
            <a:ext cx="2362200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Cost you’ll pay for certain </a:t>
            </a:r>
            <a:r>
              <a:rPr lang="en-US" sz="1800" b="1" dirty="0" smtClean="0">
                <a:solidFill>
                  <a:srgbClr val="FF0000"/>
                </a:solidFill>
              </a:rPr>
              <a:t>in </a:t>
            </a:r>
            <a:r>
              <a:rPr lang="en-US" sz="1800" b="1" i="1" dirty="0" smtClean="0">
                <a:solidFill>
                  <a:srgbClr val="FF0000"/>
                </a:solidFill>
              </a:rPr>
              <a:t>t+1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>
                <a:solidFill>
                  <a:srgbClr val="FF0000"/>
                </a:solidFill>
              </a:rPr>
              <a:t>since job not yet done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2590800" y="3352800"/>
            <a:ext cx="2514600" cy="6461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Likelihood of doing it </a:t>
            </a:r>
            <a:r>
              <a:rPr lang="en-US" sz="1800" b="1" dirty="0" smtClean="0">
                <a:solidFill>
                  <a:srgbClr val="7030A0"/>
                </a:solidFill>
              </a:rPr>
              <a:t>in </a:t>
            </a:r>
            <a:r>
              <a:rPr lang="en-US" sz="1800" b="1" i="1" dirty="0" smtClean="0">
                <a:solidFill>
                  <a:srgbClr val="7030A0"/>
                </a:solidFill>
              </a:rPr>
              <a:t>t+1</a:t>
            </a:r>
            <a:endParaRPr lang="en-US" sz="1800" b="1" i="1" dirty="0">
              <a:solidFill>
                <a:srgbClr val="7030A0"/>
              </a:solidFill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048000" y="5353050"/>
            <a:ext cx="2743200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Expected cost conditional on drawing a low enough </a:t>
            </a:r>
            <a:r>
              <a:rPr lang="en-US" sz="1800" b="1" i="1" dirty="0">
                <a:solidFill>
                  <a:srgbClr val="0000FF"/>
                </a:solidFill>
              </a:rPr>
              <a:t>c</a:t>
            </a:r>
            <a:r>
              <a:rPr lang="en-US" sz="1800" b="1" i="1" baseline="30000" dirty="0">
                <a:solidFill>
                  <a:srgbClr val="0000FF"/>
                </a:solidFill>
              </a:rPr>
              <a:t>*</a:t>
            </a:r>
            <a:r>
              <a:rPr lang="en-US" sz="1800" b="1" dirty="0">
                <a:solidFill>
                  <a:srgbClr val="0000FF"/>
                </a:solidFill>
              </a:rPr>
              <a:t> so that you do it </a:t>
            </a:r>
            <a:r>
              <a:rPr lang="en-US" sz="1800" b="1" dirty="0" smtClean="0">
                <a:solidFill>
                  <a:srgbClr val="0000FF"/>
                </a:solidFill>
              </a:rPr>
              <a:t>in </a:t>
            </a:r>
            <a:r>
              <a:rPr lang="en-US" sz="1800" b="1" i="1" dirty="0" smtClean="0">
                <a:solidFill>
                  <a:srgbClr val="0000FF"/>
                </a:solidFill>
              </a:rPr>
              <a:t>t+1</a:t>
            </a:r>
            <a:endParaRPr lang="en-US" sz="18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352800"/>
            <a:ext cx="2514600" cy="646113"/>
          </a:xfrm>
          <a:prstGeom prst="rect">
            <a:avLst/>
          </a:prstGeom>
          <a:noFill/>
          <a:ln>
            <a:solidFill>
              <a:schemeClr val="accent3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3">
                    <a:lumMod val="25000"/>
                  </a:schemeClr>
                </a:solidFill>
              </a:rPr>
              <a:t>Likelihood of not doing it </a:t>
            </a:r>
            <a:r>
              <a:rPr lang="en-US" sz="1800" b="1" dirty="0" smtClean="0">
                <a:solidFill>
                  <a:schemeClr val="accent3">
                    <a:lumMod val="25000"/>
                  </a:schemeClr>
                </a:solidFill>
              </a:rPr>
              <a:t>in </a:t>
            </a:r>
            <a:r>
              <a:rPr lang="en-US" sz="1800" b="1" i="1" dirty="0" smtClean="0">
                <a:solidFill>
                  <a:schemeClr val="accent3">
                    <a:lumMod val="25000"/>
                  </a:schemeClr>
                </a:solidFill>
              </a:rPr>
              <a:t>t+1</a:t>
            </a:r>
            <a:endParaRPr lang="en-US" sz="1800" b="1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6248400" y="5353050"/>
            <a:ext cx="2209800" cy="1200329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66FF33"/>
                </a:solidFill>
              </a:rPr>
              <a:t>Expected cost </a:t>
            </a:r>
            <a:r>
              <a:rPr lang="en-US" sz="1800" b="1" dirty="0" smtClean="0">
                <a:solidFill>
                  <a:srgbClr val="66FF33"/>
                </a:solidFill>
              </a:rPr>
              <a:t>starting in </a:t>
            </a:r>
            <a:r>
              <a:rPr lang="en-US" sz="1800" b="1" i="1" dirty="0" smtClean="0">
                <a:solidFill>
                  <a:srgbClr val="66FF33"/>
                </a:solidFill>
              </a:rPr>
              <a:t>t+2</a:t>
            </a:r>
            <a:r>
              <a:rPr lang="en-US" sz="1800" b="1" dirty="0" smtClean="0">
                <a:solidFill>
                  <a:srgbClr val="66FF33"/>
                </a:solidFill>
              </a:rPr>
              <a:t> if </a:t>
            </a:r>
            <a:r>
              <a:rPr lang="en-US" sz="1800" b="1" dirty="0">
                <a:solidFill>
                  <a:srgbClr val="66FF33"/>
                </a:solidFill>
              </a:rPr>
              <a:t>project was not </a:t>
            </a:r>
            <a:r>
              <a:rPr lang="en-US" sz="1800" b="1" dirty="0" smtClean="0">
                <a:solidFill>
                  <a:srgbClr val="66FF33"/>
                </a:solidFill>
              </a:rPr>
              <a:t>done in </a:t>
            </a:r>
            <a:r>
              <a:rPr lang="en-US" sz="1800" b="1" i="1" dirty="0" smtClean="0">
                <a:solidFill>
                  <a:srgbClr val="66FF33"/>
                </a:solidFill>
              </a:rPr>
              <a:t>t+1</a:t>
            </a:r>
            <a:endParaRPr lang="en-US" sz="1800" b="1" i="1" dirty="0">
              <a:solidFill>
                <a:srgbClr val="66FF33"/>
              </a:solidFill>
            </a:endParaRPr>
          </a:p>
        </p:txBody>
      </p:sp>
      <p:cxnSp>
        <p:nvCxnSpPr>
          <p:cNvPr id="4106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2247900" y="4991100"/>
            <a:ext cx="685800" cy="304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07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4686300" y="5219700"/>
            <a:ext cx="304800" cy="2286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108" name="Straight Arrow Connector 18"/>
          <p:cNvCxnSpPr>
            <a:cxnSpLocks noChangeShapeType="1"/>
          </p:cNvCxnSpPr>
          <p:nvPr/>
        </p:nvCxnSpPr>
        <p:spPr bwMode="auto">
          <a:xfrm rot="10800000">
            <a:off x="7239000" y="4800600"/>
            <a:ext cx="990600" cy="685800"/>
          </a:xfrm>
          <a:prstGeom prst="straightConnector1">
            <a:avLst/>
          </a:prstGeom>
          <a:noFill/>
          <a:ln w="25400" algn="ctr">
            <a:solidFill>
              <a:srgbClr val="66FF33"/>
            </a:solidFill>
            <a:round/>
            <a:headEnd/>
            <a:tailEnd type="arrow" w="med" len="med"/>
          </a:ln>
        </p:spPr>
      </p:cxnSp>
      <p:cxnSp>
        <p:nvCxnSpPr>
          <p:cNvPr id="4109" name="Straight Arrow Connector 20"/>
          <p:cNvCxnSpPr>
            <a:cxnSpLocks noChangeShapeType="1"/>
          </p:cNvCxnSpPr>
          <p:nvPr/>
        </p:nvCxnSpPr>
        <p:spPr bwMode="auto">
          <a:xfrm rot="5400000">
            <a:off x="3810000" y="3886200"/>
            <a:ext cx="533400" cy="2286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4110" name="Straight Arrow Connector 23"/>
          <p:cNvCxnSpPr>
            <a:cxnSpLocks noChangeShapeType="1"/>
          </p:cNvCxnSpPr>
          <p:nvPr/>
        </p:nvCxnSpPr>
        <p:spPr bwMode="auto">
          <a:xfrm rot="5400000">
            <a:off x="6286500" y="4076700"/>
            <a:ext cx="304800" cy="76200"/>
          </a:xfrm>
          <a:prstGeom prst="straightConnector1">
            <a:avLst/>
          </a:prstGeom>
          <a:noFill/>
          <a:ln w="25400" algn="ctr">
            <a:solidFill>
              <a:srgbClr val="808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equilibrium, the sophisticate needs to be exactly indifferent between acting now and waiting.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Solving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/>
              <a:t>, we find: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E</a:t>
            </a:r>
            <a:r>
              <a:rPr lang="en-US" sz="2400" dirty="0" smtClean="0"/>
              <a:t>xpected delay is: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8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39925" y="1219200"/>
          <a:ext cx="53752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01" name="Equation" r:id="rId4" imgW="2654280" imgH="203040" progId="Equation.DSMT4">
                  <p:embed/>
                </p:oleObj>
              </mc:Choice>
              <mc:Fallback>
                <p:oleObj name="Equation" r:id="rId4" imgW="26542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1219200"/>
                        <a:ext cx="537527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1752600"/>
          <a:ext cx="168275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02" name="Equation" r:id="rId6" imgW="838080" imgH="660240" progId="Equation.DSMT4">
                  <p:embed/>
                </p:oleObj>
              </mc:Choice>
              <mc:Fallback>
                <p:oleObj name="Equation" r:id="rId6" imgW="838080" imgH="660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1682750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600200" y="3352800"/>
          <a:ext cx="61880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03" name="Equation" r:id="rId8" imgW="3238200" imgH="279360" progId="Equation.DSMT4">
                  <p:embed/>
                </p:oleObj>
              </mc:Choice>
              <mc:Fallback>
                <p:oleObj name="Equation" r:id="rId8" imgW="323820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2800"/>
                        <a:ext cx="61880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87425"/>
          </a:xfrm>
        </p:spPr>
        <p:txBody>
          <a:bodyPr/>
          <a:lstStyle/>
          <a:p>
            <a:r>
              <a:rPr lang="en-US" altLang="en-US" sz="3200"/>
              <a:t>People who make errors have “difficulties paying off debt</a:t>
            </a:r>
            <a:r>
              <a:rPr lang="en-US" altLang="en-US"/>
              <a:t>.”</a:t>
            </a:r>
          </a:p>
        </p:txBody>
      </p:sp>
      <p:graphicFrame>
        <p:nvGraphicFramePr>
          <p:cNvPr id="6963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60363" y="2009775"/>
          <a:ext cx="421957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39" name="Chart" r:id="rId3" imgW="4924541" imgH="3190890" progId="Excel.Chart.8">
                  <p:embed/>
                </p:oleObj>
              </mc:Choice>
              <mc:Fallback>
                <p:oleObj name="Chart" r:id="rId3" imgW="4924541" imgH="31908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009775"/>
                        <a:ext cx="4219575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24" name="Group 4"/>
          <p:cNvGrpSpPr>
            <a:grpSpLocks noChangeAspect="1"/>
          </p:cNvGrpSpPr>
          <p:nvPr/>
        </p:nvGrpSpPr>
        <p:grpSpPr bwMode="auto">
          <a:xfrm>
            <a:off x="4638675" y="1993900"/>
            <a:ext cx="4116388" cy="2747963"/>
            <a:chOff x="2811" y="2339"/>
            <a:chExt cx="2593" cy="1549"/>
          </a:xfrm>
        </p:grpSpPr>
        <p:sp>
          <p:nvSpPr>
            <p:cNvPr id="6963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11" y="2339"/>
              <a:ext cx="2593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6" name="Rectangle 6"/>
            <p:cNvSpPr>
              <a:spLocks noChangeArrowheads="1"/>
            </p:cNvSpPr>
            <p:nvPr/>
          </p:nvSpPr>
          <p:spPr bwMode="auto">
            <a:xfrm>
              <a:off x="2840" y="2368"/>
              <a:ext cx="2540" cy="150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7" name="Rectangle 7"/>
            <p:cNvSpPr>
              <a:spLocks noChangeArrowheads="1"/>
            </p:cNvSpPr>
            <p:nvPr/>
          </p:nvSpPr>
          <p:spPr bwMode="auto">
            <a:xfrm>
              <a:off x="3214" y="2479"/>
              <a:ext cx="2104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8" name="Line 8"/>
            <p:cNvSpPr>
              <a:spLocks noChangeShapeType="1"/>
            </p:cNvSpPr>
            <p:nvPr/>
          </p:nvSpPr>
          <p:spPr bwMode="auto">
            <a:xfrm>
              <a:off x="3214" y="3378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9" name="Line 9"/>
            <p:cNvSpPr>
              <a:spLocks noChangeShapeType="1"/>
            </p:cNvSpPr>
            <p:nvPr/>
          </p:nvSpPr>
          <p:spPr bwMode="auto">
            <a:xfrm>
              <a:off x="3214" y="3229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0" name="Line 10"/>
            <p:cNvSpPr>
              <a:spLocks noChangeShapeType="1"/>
            </p:cNvSpPr>
            <p:nvPr/>
          </p:nvSpPr>
          <p:spPr bwMode="auto">
            <a:xfrm>
              <a:off x="3214" y="3080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1" name="Line 11"/>
            <p:cNvSpPr>
              <a:spLocks noChangeShapeType="1"/>
            </p:cNvSpPr>
            <p:nvPr/>
          </p:nvSpPr>
          <p:spPr bwMode="auto">
            <a:xfrm>
              <a:off x="3214" y="2926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2" name="Line 12"/>
            <p:cNvSpPr>
              <a:spLocks noChangeShapeType="1"/>
            </p:cNvSpPr>
            <p:nvPr/>
          </p:nvSpPr>
          <p:spPr bwMode="auto">
            <a:xfrm>
              <a:off x="3214" y="2777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3" name="Line 13"/>
            <p:cNvSpPr>
              <a:spLocks noChangeShapeType="1"/>
            </p:cNvSpPr>
            <p:nvPr/>
          </p:nvSpPr>
          <p:spPr bwMode="auto">
            <a:xfrm>
              <a:off x="3214" y="2628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4" name="Line 14"/>
            <p:cNvSpPr>
              <a:spLocks noChangeShapeType="1"/>
            </p:cNvSpPr>
            <p:nvPr/>
          </p:nvSpPr>
          <p:spPr bwMode="auto">
            <a:xfrm>
              <a:off x="3214" y="2479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5" name="Rectangle 15"/>
            <p:cNvSpPr>
              <a:spLocks noChangeArrowheads="1"/>
            </p:cNvSpPr>
            <p:nvPr/>
          </p:nvSpPr>
          <p:spPr bwMode="auto">
            <a:xfrm>
              <a:off x="3214" y="2479"/>
              <a:ext cx="2104" cy="1048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6" name="Rectangle 16"/>
            <p:cNvSpPr>
              <a:spLocks noChangeArrowheads="1"/>
            </p:cNvSpPr>
            <p:nvPr/>
          </p:nvSpPr>
          <p:spPr bwMode="auto">
            <a:xfrm>
              <a:off x="3531" y="2628"/>
              <a:ext cx="423" cy="899"/>
            </a:xfrm>
            <a:prstGeom prst="rect">
              <a:avLst/>
            </a:prstGeom>
            <a:solidFill>
              <a:schemeClr val="hlink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7" name="Rectangle 17"/>
            <p:cNvSpPr>
              <a:spLocks noChangeArrowheads="1"/>
            </p:cNvSpPr>
            <p:nvPr/>
          </p:nvSpPr>
          <p:spPr bwMode="auto">
            <a:xfrm>
              <a:off x="4583" y="2839"/>
              <a:ext cx="422" cy="688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8" name="Line 18"/>
            <p:cNvSpPr>
              <a:spLocks noChangeShapeType="1"/>
            </p:cNvSpPr>
            <p:nvPr/>
          </p:nvSpPr>
          <p:spPr bwMode="auto">
            <a:xfrm>
              <a:off x="3214" y="2479"/>
              <a:ext cx="1" cy="10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9" name="Line 19"/>
            <p:cNvSpPr>
              <a:spLocks noChangeShapeType="1"/>
            </p:cNvSpPr>
            <p:nvPr/>
          </p:nvSpPr>
          <p:spPr bwMode="auto">
            <a:xfrm>
              <a:off x="3195" y="352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0" name="Line 20"/>
            <p:cNvSpPr>
              <a:spLocks noChangeShapeType="1"/>
            </p:cNvSpPr>
            <p:nvPr/>
          </p:nvSpPr>
          <p:spPr bwMode="auto">
            <a:xfrm>
              <a:off x="3195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1" name="Line 21"/>
            <p:cNvSpPr>
              <a:spLocks noChangeShapeType="1"/>
            </p:cNvSpPr>
            <p:nvPr/>
          </p:nvSpPr>
          <p:spPr bwMode="auto">
            <a:xfrm>
              <a:off x="3195" y="322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2" name="Line 22"/>
            <p:cNvSpPr>
              <a:spLocks noChangeShapeType="1"/>
            </p:cNvSpPr>
            <p:nvPr/>
          </p:nvSpPr>
          <p:spPr bwMode="auto">
            <a:xfrm>
              <a:off x="3195" y="308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3" name="Line 23"/>
            <p:cNvSpPr>
              <a:spLocks noChangeShapeType="1"/>
            </p:cNvSpPr>
            <p:nvPr/>
          </p:nvSpPr>
          <p:spPr bwMode="auto">
            <a:xfrm>
              <a:off x="3195" y="292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4" name="Line 24"/>
            <p:cNvSpPr>
              <a:spLocks noChangeShapeType="1"/>
            </p:cNvSpPr>
            <p:nvPr/>
          </p:nvSpPr>
          <p:spPr bwMode="auto">
            <a:xfrm>
              <a:off x="3195" y="2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5" name="Line 25"/>
            <p:cNvSpPr>
              <a:spLocks noChangeShapeType="1"/>
            </p:cNvSpPr>
            <p:nvPr/>
          </p:nvSpPr>
          <p:spPr bwMode="auto">
            <a:xfrm>
              <a:off x="3195" y="262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6" name="Line 26"/>
            <p:cNvSpPr>
              <a:spLocks noChangeShapeType="1"/>
            </p:cNvSpPr>
            <p:nvPr/>
          </p:nvSpPr>
          <p:spPr bwMode="auto">
            <a:xfrm>
              <a:off x="3195" y="247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7" name="Line 27"/>
            <p:cNvSpPr>
              <a:spLocks noChangeShapeType="1"/>
            </p:cNvSpPr>
            <p:nvPr/>
          </p:nvSpPr>
          <p:spPr bwMode="auto">
            <a:xfrm>
              <a:off x="3214" y="3527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8" name="Line 28"/>
            <p:cNvSpPr>
              <a:spLocks noChangeShapeType="1"/>
            </p:cNvSpPr>
            <p:nvPr/>
          </p:nvSpPr>
          <p:spPr bwMode="auto">
            <a:xfrm flipV="1">
              <a:off x="3214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9" name="Line 29"/>
            <p:cNvSpPr>
              <a:spLocks noChangeShapeType="1"/>
            </p:cNvSpPr>
            <p:nvPr/>
          </p:nvSpPr>
          <p:spPr bwMode="auto">
            <a:xfrm flipV="1">
              <a:off x="4266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0" name="Line 30"/>
            <p:cNvSpPr>
              <a:spLocks noChangeShapeType="1"/>
            </p:cNvSpPr>
            <p:nvPr/>
          </p:nvSpPr>
          <p:spPr bwMode="auto">
            <a:xfrm flipV="1">
              <a:off x="5318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1" name="Rectangle 31"/>
            <p:cNvSpPr>
              <a:spLocks noChangeArrowheads="1"/>
            </p:cNvSpPr>
            <p:nvPr/>
          </p:nvSpPr>
          <p:spPr bwMode="auto">
            <a:xfrm>
              <a:off x="3076" y="3484"/>
              <a:ext cx="1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2" name="Rectangle 32"/>
            <p:cNvSpPr>
              <a:spLocks noChangeArrowheads="1"/>
            </p:cNvSpPr>
            <p:nvPr/>
          </p:nvSpPr>
          <p:spPr bwMode="auto">
            <a:xfrm>
              <a:off x="3076" y="3335"/>
              <a:ext cx="1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3" name="Rectangle 33"/>
            <p:cNvSpPr>
              <a:spLocks noChangeArrowheads="1"/>
            </p:cNvSpPr>
            <p:nvPr/>
          </p:nvSpPr>
          <p:spPr bwMode="auto">
            <a:xfrm>
              <a:off x="3036" y="318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10%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4" name="Rectangle 34"/>
            <p:cNvSpPr>
              <a:spLocks noChangeArrowheads="1"/>
            </p:cNvSpPr>
            <p:nvPr/>
          </p:nvSpPr>
          <p:spPr bwMode="auto">
            <a:xfrm>
              <a:off x="3036" y="3037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15%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5" name="Rectangle 35"/>
            <p:cNvSpPr>
              <a:spLocks noChangeArrowheads="1"/>
            </p:cNvSpPr>
            <p:nvPr/>
          </p:nvSpPr>
          <p:spPr bwMode="auto">
            <a:xfrm>
              <a:off x="3036" y="2887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20%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6" name="Rectangle 36"/>
            <p:cNvSpPr>
              <a:spLocks noChangeArrowheads="1"/>
            </p:cNvSpPr>
            <p:nvPr/>
          </p:nvSpPr>
          <p:spPr bwMode="auto">
            <a:xfrm>
              <a:off x="3036" y="2738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25%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7" name="Rectangle 37"/>
            <p:cNvSpPr>
              <a:spLocks noChangeArrowheads="1"/>
            </p:cNvSpPr>
            <p:nvPr/>
          </p:nvSpPr>
          <p:spPr bwMode="auto">
            <a:xfrm>
              <a:off x="3036" y="2589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30%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8" name="Rectangle 38"/>
            <p:cNvSpPr>
              <a:spLocks noChangeArrowheads="1"/>
            </p:cNvSpPr>
            <p:nvPr/>
          </p:nvSpPr>
          <p:spPr bwMode="auto">
            <a:xfrm>
              <a:off x="3036" y="2440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35%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9" name="Rectangle 39"/>
            <p:cNvSpPr>
              <a:spLocks noChangeArrowheads="1"/>
            </p:cNvSpPr>
            <p:nvPr/>
          </p:nvSpPr>
          <p:spPr bwMode="auto">
            <a:xfrm>
              <a:off x="3621" y="3585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Option a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0" name="Rectangle 40"/>
            <p:cNvSpPr>
              <a:spLocks noChangeArrowheads="1"/>
            </p:cNvSpPr>
            <p:nvPr/>
          </p:nvSpPr>
          <p:spPr bwMode="auto">
            <a:xfrm>
              <a:off x="4678" y="3585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Option b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1" name="Rectangle 41"/>
            <p:cNvSpPr>
              <a:spLocks noChangeArrowheads="1"/>
            </p:cNvSpPr>
            <p:nvPr/>
          </p:nvSpPr>
          <p:spPr bwMode="auto">
            <a:xfrm>
              <a:off x="3791" y="3705"/>
              <a:ext cx="10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Choose two payment options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2" name="Rectangle 42"/>
            <p:cNvSpPr>
              <a:spLocks noChangeArrowheads="1"/>
            </p:cNvSpPr>
            <p:nvPr/>
          </p:nvSpPr>
          <p:spPr bwMode="auto">
            <a:xfrm rot="16200000">
              <a:off x="2441" y="2932"/>
              <a:ext cx="101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Percentage with "too much debt"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3" name="Rectangle 43"/>
            <p:cNvSpPr>
              <a:spLocks noChangeArrowheads="1"/>
            </p:cNvSpPr>
            <p:nvPr/>
          </p:nvSpPr>
          <p:spPr bwMode="auto">
            <a:xfrm>
              <a:off x="2840" y="2368"/>
              <a:ext cx="2540" cy="150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696364" name="AutoShape 44"/>
          <p:cNvSpPr>
            <a:spLocks noChangeArrowheads="1"/>
          </p:cNvSpPr>
          <p:nvPr/>
        </p:nvSpPr>
        <p:spPr bwMode="auto">
          <a:xfrm>
            <a:off x="790575" y="1281113"/>
            <a:ext cx="2555875" cy="565150"/>
          </a:xfrm>
          <a:prstGeom prst="wedgeRectCallout">
            <a:avLst>
              <a:gd name="adj1" fmla="val 36833"/>
              <a:gd name="adj2" fmla="val 137079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5000"/>
              <a:buFont typeface="Monotype Sorts" pitchFamily="2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Grossly underestimate compounding</a:t>
            </a:r>
          </a:p>
        </p:txBody>
      </p:sp>
      <p:sp>
        <p:nvSpPr>
          <p:cNvPr id="696365" name="AutoShape 45"/>
          <p:cNvSpPr>
            <a:spLocks noChangeArrowheads="1"/>
          </p:cNvSpPr>
          <p:nvPr/>
        </p:nvSpPr>
        <p:spPr bwMode="auto">
          <a:xfrm>
            <a:off x="5980113" y="1357313"/>
            <a:ext cx="2555875" cy="565150"/>
          </a:xfrm>
          <a:prstGeom prst="wedgeRectCallout">
            <a:avLst>
              <a:gd name="adj1" fmla="val -41056"/>
              <a:gd name="adj2" fmla="val 144102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5000"/>
              <a:buFont typeface="Monotype Sorts" pitchFamily="2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Gives free loan to retailer</a:t>
            </a:r>
          </a:p>
        </p:txBody>
      </p:sp>
    </p:spTree>
    <p:extLst>
      <p:ext uri="{BB962C8B-B14F-4D97-AF65-F5344CB8AC3E}">
        <p14:creationId xmlns:p14="http://schemas.microsoft.com/office/powerpoint/2010/main" val="259327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990600" y="228600"/>
          <a:ext cx="748890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19" name="Equation" r:id="rId3" imgW="3238200" imgH="2641320" progId="Equation.DSMT4">
                  <p:embed/>
                </p:oleObj>
              </mc:Choice>
              <mc:Fallback>
                <p:oleObj name="Equation" r:id="rId3" imgW="3238200" imgH="264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7488905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does introducing </a:t>
            </a:r>
            <a:r>
              <a:rPr lang="el-GR" sz="36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&lt; 1 </a:t>
            </a:r>
            <a:r>
              <a:rPr lang="en-US" sz="3600" dirty="0" smtClean="0"/>
              <a:t>change the expected delay time?</a:t>
            </a:r>
            <a:endParaRPr lang="en-US" sz="3600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835085" y="1676400"/>
          <a:ext cx="7318315" cy="288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49" name="Equation" r:id="rId4" imgW="3238200" imgH="1218960" progId="Equation.DSMT4">
                  <p:embed/>
                </p:oleObj>
              </mc:Choice>
              <mc:Fallback>
                <p:oleObj name="Equation" r:id="rId4" imgW="3238200" imgH="1218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85" y="1676400"/>
                        <a:ext cx="7318315" cy="2887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872335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=2/3</a:t>
            </a:r>
            <a:r>
              <a:rPr lang="en-US" sz="2400" dirty="0" smtClean="0"/>
              <a:t>, then the delay time is scaled up by a factor of</a:t>
            </a:r>
          </a:p>
          <a:p>
            <a:endParaRPr lang="en-US" sz="2400" dirty="0" smtClean="0"/>
          </a:p>
          <a:p>
            <a:r>
              <a:rPr lang="en-US" sz="2400" dirty="0" smtClean="0"/>
              <a:t>In other words, it takes       times longer than it “should” to finish the project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769225" y="4867275"/>
          <a:ext cx="4841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50" name="Equation" r:id="rId6" imgW="266400" imgH="215640" progId="Equation.DSMT4">
                  <p:embed/>
                </p:oleObj>
              </mc:Choice>
              <mc:Fallback>
                <p:oleObj name="Equation" r:id="rId6" imgW="26640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225" y="4867275"/>
                        <a:ext cx="4841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3500438" y="5629275"/>
          <a:ext cx="438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51" name="Equation" r:id="rId8" imgW="241200" imgH="215640" progId="Equation.DSMT4">
                  <p:embed/>
                </p:oleObj>
              </mc:Choice>
              <mc:Fallback>
                <p:oleObj name="Equation" r:id="rId8" imgW="24120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5629275"/>
                        <a:ext cx="4381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vs. </a:t>
            </a:r>
            <a:r>
              <a:rPr lang="en-US" smtClean="0"/>
              <a:t>V hat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A model of procrastination: </a:t>
            </a:r>
            <a:r>
              <a:rPr lang="en-US" sz="3200" dirty="0" err="1" smtClean="0">
                <a:cs typeface="Arial" charset="0"/>
              </a:rPr>
              <a:t>naifs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pPr marL="457200" indent="-457200" eaLnBrk="1" hangingPunct="1"/>
            <a:r>
              <a:rPr lang="en-US" sz="2400" dirty="0" smtClean="0"/>
              <a:t>Same assumptions as before, but…</a:t>
            </a:r>
          </a:p>
          <a:p>
            <a:pPr marL="457200" indent="-457200" eaLnBrk="1" hangingPunct="1"/>
            <a:r>
              <a:rPr lang="en-US" sz="2400" dirty="0" smtClean="0"/>
              <a:t>Agent has naive forecasts of her own future behavior.</a:t>
            </a:r>
          </a:p>
          <a:p>
            <a:pPr marL="457200" indent="-457200" eaLnBrk="1" hangingPunct="1"/>
            <a:r>
              <a:rPr lang="en-US" dirty="0" smtClean="0"/>
              <a:t>She thinks that future selves will act as 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dirty="0" smtClean="0"/>
              <a:t>.</a:t>
            </a:r>
          </a:p>
          <a:p>
            <a:pPr marL="457200" indent="-457200" eaLnBrk="1" hangingPunct="1"/>
            <a:r>
              <a:rPr lang="en-US" sz="2400" dirty="0" smtClean="0"/>
              <a:t>So she (</a:t>
            </a:r>
            <a:r>
              <a:rPr lang="en-US" sz="2400" b="1" dirty="0" smtClean="0"/>
              <a:t>mistakenly</a:t>
            </a:r>
            <a:r>
              <a:rPr lang="en-US" sz="2400" dirty="0" smtClean="0"/>
              <a:t>) thinks that future selves will pick an action threshold of </a:t>
            </a:r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3124200" y="3581400"/>
          <a:ext cx="25495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67" name="Equation" r:id="rId4" imgW="1269720" imgH="660240" progId="Equation.DSMT4">
                  <p:embed/>
                </p:oleObj>
              </mc:Choice>
              <mc:Fallback>
                <p:oleObj name="Equation" r:id="rId4" imgW="1269720" imgH="660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549525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equilibrium, the </a:t>
            </a:r>
            <a:r>
              <a:rPr lang="en-US" sz="2400" dirty="0" err="1" smtClean="0"/>
              <a:t>naif</a:t>
            </a:r>
            <a:r>
              <a:rPr lang="en-US" sz="2400" dirty="0" smtClean="0"/>
              <a:t> needs to be exactly indifferent between acting now and waiting.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To solve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 recall that:</a:t>
            </a:r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70063" y="1295400"/>
          <a:ext cx="571182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44" name="Equation" r:id="rId4" imgW="2819160" imgH="1143000" progId="Equation.DSMT4">
                  <p:embed/>
                </p:oleObj>
              </mc:Choice>
              <mc:Fallback>
                <p:oleObj name="Equation" r:id="rId4" imgW="2819160" imgH="1143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295400"/>
                        <a:ext cx="5711825" cy="231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4"/>
          <p:cNvGraphicFramePr>
            <a:graphicFrameLocks noChangeAspect="1"/>
          </p:cNvGraphicFramePr>
          <p:nvPr/>
        </p:nvGraphicFramePr>
        <p:xfrm>
          <a:off x="1828800" y="4273550"/>
          <a:ext cx="4689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45" name="Equation" r:id="rId6" imgW="2133360" imgH="1002960" progId="Equation.DSMT4">
                  <p:embed/>
                </p:oleObj>
              </mc:Choice>
              <mc:Fallback>
                <p:oleObj name="Equation" r:id="rId6" imgW="2133360" imgH="1002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73550"/>
                        <a:ext cx="4689475" cy="220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r>
              <a:rPr lang="en-US" sz="2400" dirty="0" smtClean="0"/>
              <a:t>Substituting in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/>
              <a:t>:</a:t>
            </a:r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r>
              <a:rPr lang="en-US" dirty="0" smtClean="0"/>
              <a:t>So the </a:t>
            </a:r>
            <a:r>
              <a:rPr lang="en-US" dirty="0" err="1" smtClean="0"/>
              <a:t>naif</a:t>
            </a:r>
            <a:r>
              <a:rPr lang="en-US" dirty="0" smtClean="0"/>
              <a:t> uses an action threshold (today) of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anticipates that in the future, she will use a higher threshold of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89213" y="1022350"/>
          <a:ext cx="40386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1" name="Equation" r:id="rId4" imgW="1993680" imgH="583920" progId="Equation.DSMT4">
                  <p:embed/>
                </p:oleObj>
              </mc:Choice>
              <mc:Fallback>
                <p:oleObj name="Equation" r:id="rId4" imgW="199368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022350"/>
                        <a:ext cx="4038600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3849688" y="3927475"/>
          <a:ext cx="16716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2" name="Equation" r:id="rId6" imgW="825480" imgH="241200" progId="Equation.DSMT4">
                  <p:embed/>
                </p:oleObj>
              </mc:Choice>
              <mc:Fallback>
                <p:oleObj name="Equation" r:id="rId6" imgW="8254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3927475"/>
                        <a:ext cx="16716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3916363" y="5694363"/>
          <a:ext cx="1235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3" name="Equation" r:id="rId8" imgW="609480" imgH="228600" progId="Equation.DSMT4">
                  <p:embed/>
                </p:oleObj>
              </mc:Choice>
              <mc:Fallback>
                <p:oleObj name="Equation" r:id="rId8" imgW="6094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5694363"/>
                        <a:ext cx="123507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r>
              <a:rPr lang="en-US" sz="2400" dirty="0" smtClean="0"/>
              <a:t>So her (naïve) forecast of delay is: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And her actual delay will be: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Being naïve, scales up her delay time by an additional factor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667000" y="1219200"/>
          <a:ext cx="34940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2" name="Equation" r:id="rId4" imgW="1828800" imgH="419040" progId="Equation.DSMT4">
                  <p:embed/>
                </p:oleObj>
              </mc:Choice>
              <mc:Fallback>
                <p:oleObj name="Equation" r:id="rId4" imgW="182880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19200"/>
                        <a:ext cx="3494088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2420938" y="3429000"/>
          <a:ext cx="42227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3" name="Equation" r:id="rId6" imgW="2209680" imgH="431640" progId="Equation.DSMT4">
                  <p:embed/>
                </p:oleObj>
              </mc:Choice>
              <mc:Fallback>
                <p:oleObj name="Equation" r:id="rId6" imgW="22096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3429000"/>
                        <a:ext cx="42227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= 1, expected delay is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/>
              <a:t> &lt; 1 and sophisticated, expected delay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&lt; 1 and naïve, anticipated delay is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&lt; 1 and naïve, true delay is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297986" name="Object 2"/>
          <p:cNvGraphicFramePr>
            <a:graphicFrameLocks noChangeAspect="1"/>
          </p:cNvGraphicFramePr>
          <p:nvPr/>
        </p:nvGraphicFramePr>
        <p:xfrm>
          <a:off x="4383088" y="1446213"/>
          <a:ext cx="752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22" name="Equation" r:id="rId3" imgW="393480" imgH="419040" progId="Equation.DSMT4">
                  <p:embed/>
                </p:oleObj>
              </mc:Choice>
              <mc:Fallback>
                <p:oleObj name="Equation" r:id="rId3" imgW="3934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1446213"/>
                        <a:ext cx="75247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1169988" y="2895600"/>
          <a:ext cx="76565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23" name="Equation" r:id="rId5" imgW="3911400" imgH="660240" progId="Equation.DSMT4">
                  <p:embed/>
                </p:oleObj>
              </mc:Choice>
              <mc:Fallback>
                <p:oleObj name="Equation" r:id="rId5" imgW="3911400" imgH="660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2895600"/>
                        <a:ext cx="765651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6096000" y="4114800"/>
          <a:ext cx="752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24" name="Equation" r:id="rId7" imgW="393480" imgH="419040" progId="Equation.DSMT4">
                  <p:embed/>
                </p:oleObj>
              </mc:Choice>
              <mc:Fallback>
                <p:oleObj name="Equation" r:id="rId7" imgW="39348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14800"/>
                        <a:ext cx="75247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1558925" y="5599113"/>
          <a:ext cx="6764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25" name="Equation" r:id="rId8" imgW="3670200" imgH="495000" progId="Equation.DSMT4">
                  <p:embed/>
                </p:oleObj>
              </mc:Choice>
              <mc:Fallback>
                <p:oleObj name="Equation" r:id="rId8" imgW="36702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5599113"/>
                        <a:ext cx="676433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5638"/>
            <a:ext cx="8915400" cy="944562"/>
          </a:xfrm>
        </p:spPr>
        <p:txBody>
          <a:bodyPr/>
          <a:lstStyle/>
          <a:p>
            <a:r>
              <a:rPr lang="en-US" dirty="0" smtClean="0"/>
              <a:t>That completes theory of consumer behavior.</a:t>
            </a:r>
            <a:br>
              <a:rPr lang="en-US" dirty="0" smtClean="0"/>
            </a:br>
            <a:r>
              <a:rPr lang="en-US" dirty="0" smtClean="0"/>
              <a:t>Now solve for government’s optimal policy.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/>
          <a:lstStyle/>
          <a:p>
            <a:r>
              <a:rPr lang="en-US" dirty="0" smtClean="0"/>
              <a:t>Now we need to solve for the optimal default,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government’s objective ignores present bias, since it uses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as the welfare criterion.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54263" y="3484563"/>
          <a:ext cx="35750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11" name="Equation" r:id="rId3" imgW="1054080" imgH="304560" progId="Equation.DSMT4">
                  <p:embed/>
                </p:oleObj>
              </mc:Choice>
              <mc:Fallback>
                <p:oleObj name="Equation" r:id="rId3" imgW="105408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484563"/>
                        <a:ext cx="357505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C91457-A5C9-4D3C-B213-8664B061A74B}" type="slidenum">
              <a:rPr lang="en-US" altLang="en-US" smtClean="0">
                <a:latin typeface="Arial" charset="0"/>
                <a:cs typeface="Arial" charset="0"/>
              </a:rPr>
              <a:pPr/>
              <a:t>179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Optimal ‘Defaults’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600" dirty="0" smtClean="0"/>
              <a:t>Two classes of optimal defaults emerge from this calculation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200" dirty="0" smtClean="0"/>
              <a:t>Automatic enrollment</a:t>
            </a:r>
          </a:p>
          <a:p>
            <a:pPr lvl="2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100" dirty="0" smtClean="0"/>
              <a:t>Optimal when employees have relatively homogeneous savings preferences (e.g. match threshold) and relatively little propensity to procrastinate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200" dirty="0" smtClean="0"/>
              <a:t>“Active Choice” — require individuals to make a choice (eliminate the option to passively accept a default)</a:t>
            </a:r>
          </a:p>
          <a:p>
            <a:pPr lvl="2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100" dirty="0" smtClean="0"/>
              <a:t>Optimal when employees have relatively heterogeneous savings preferences and relatively strong tendency to procrastinate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600" dirty="0" smtClean="0"/>
              <a:t>Key point:  sometimes the best default is </a:t>
            </a:r>
            <a:r>
              <a:rPr lang="en-US" sz="2600" u="sng" dirty="0" smtClean="0"/>
              <a:t>no</a:t>
            </a:r>
            <a:r>
              <a:rPr lang="en-US" sz="2600" dirty="0" smtClean="0"/>
              <a:t> default.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3976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 dirty="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 dirty="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 dirty="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 dirty="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 dirty="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630305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0"/>
            <a:ext cx="3352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Preference Heterogeneity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391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001000" y="6172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1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289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0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343400" y="61722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Beta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2068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Active </a:t>
            </a:r>
            <a:r>
              <a:rPr lang="en-US" sz="2400" dirty="0" smtClean="0"/>
              <a:t>Choice</a:t>
            </a:r>
            <a:endParaRPr lang="en-US" sz="2400" dirty="0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553200" y="4572000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Center</a:t>
            </a:r>
          </a:p>
          <a:p>
            <a:r>
              <a:rPr lang="en-US" sz="2400"/>
              <a:t>Default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705600" y="1752600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Offset</a:t>
            </a:r>
          </a:p>
          <a:p>
            <a:r>
              <a:rPr lang="en-US" sz="2400"/>
              <a:t>Default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755650" y="8524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30%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831850" y="57912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0%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0" y="59420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  <a:p>
            <a:endParaRPr lang="en-US" sz="1800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 rot="10800000">
            <a:off x="755650" y="914400"/>
            <a:ext cx="458788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sz="1800" dirty="0"/>
              <a:t>Low Heterogeneity        High Heterogeneity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-1006475" y="37830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743200"/>
            <a:ext cx="685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C3323-AC19-4D13-B2A9-2CBC950A6A8D}" type="slidenum">
              <a:rPr lang="en-US" altLang="en-US" smtClean="0">
                <a:latin typeface="Arial" charset="0"/>
                <a:cs typeface="Arial" charset="0"/>
              </a:rPr>
              <a:pPr/>
              <a:t>181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from theoretical  analysis of defaults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Defaults should be set to maximize average well-being, which is </a:t>
            </a:r>
            <a:r>
              <a:rPr lang="en-US" u="sng" smtClean="0"/>
              <a:t>not</a:t>
            </a:r>
            <a:r>
              <a:rPr lang="en-US" smtClean="0"/>
              <a:t> the same as saying that the default should be equal to the average preference.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Endogenous opting out</a:t>
            </a:r>
            <a:r>
              <a:rPr lang="en-US" smtClean="0"/>
              <a:t> should be taken into account when calculating the optimal default.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default has two roles: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causing some people to opt out of the default (which generates costs and benefits)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implicitly setting savings policies for everyone who sticks with the default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195DE2-8AA8-490A-B849-10CABF0D7AED}" type="slidenum">
              <a:rPr lang="en-US" altLang="en-US" smtClean="0">
                <a:latin typeface="Arial" charset="0"/>
                <a:cs typeface="Arial" charset="0"/>
              </a:rPr>
              <a:pPr/>
              <a:t>182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991600" cy="11430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Empirical evidence on active choice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Carroll, </a:t>
            </a:r>
            <a:r>
              <a:rPr lang="en-US" sz="2400" b="0" dirty="0" err="1" smtClean="0">
                <a:solidFill>
                  <a:schemeClr val="tx1"/>
                </a:solidFill>
              </a:rPr>
              <a:t>Choi</a:t>
            </a:r>
            <a:r>
              <a:rPr lang="en-US" sz="2400" b="0" dirty="0" smtClean="0">
                <a:solidFill>
                  <a:schemeClr val="tx1"/>
                </a:solidFill>
              </a:rPr>
              <a:t>, Laibson, </a:t>
            </a:r>
            <a:r>
              <a:rPr lang="en-US" sz="2400" b="0" dirty="0" err="1" smtClean="0">
                <a:solidFill>
                  <a:schemeClr val="tx1"/>
                </a:solidFill>
              </a:rPr>
              <a:t>Madrian</a:t>
            </a:r>
            <a:r>
              <a:rPr lang="en-US" sz="2400" b="0" dirty="0" smtClean="0">
                <a:solidFill>
                  <a:schemeClr val="tx1"/>
                </a:solidFill>
              </a:rPr>
              <a:t>, </a:t>
            </a:r>
            <a:r>
              <a:rPr lang="en-US" sz="2400" b="0" dirty="0" err="1" smtClean="0">
                <a:solidFill>
                  <a:schemeClr val="tx1"/>
                </a:solidFill>
              </a:rPr>
              <a:t>Metrick</a:t>
            </a:r>
            <a:r>
              <a:rPr lang="en-US" sz="2400" b="0" dirty="0" smtClean="0">
                <a:solidFill>
                  <a:schemeClr val="tx1"/>
                </a:solidFill>
              </a:rPr>
              <a:t> (2009) 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40175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dirty="0" smtClean="0"/>
              <a:t>Active choice mechanisms require employees to make an active choice about 401(k) participation. </a:t>
            </a:r>
          </a:p>
          <a:p>
            <a:pPr marL="177800" indent="-177800" eaLnBrk="1" hangingPunct="1"/>
            <a:r>
              <a:rPr lang="en-US" sz="2400" dirty="0" smtClean="0"/>
              <a:t>Welcome to the company</a:t>
            </a:r>
          </a:p>
          <a:p>
            <a:pPr marL="177800" indent="-177800" eaLnBrk="1" hangingPunct="1"/>
            <a:r>
              <a:rPr lang="en-US" sz="2400" dirty="0" smtClean="0"/>
              <a:t>You are </a:t>
            </a:r>
            <a:r>
              <a:rPr lang="en-US" sz="2400" i="1" dirty="0" smtClean="0"/>
              <a:t>required</a:t>
            </a:r>
            <a:r>
              <a:rPr lang="en-US" sz="2400" dirty="0" smtClean="0"/>
              <a:t> to submit this form within 30 days of hire, </a:t>
            </a:r>
            <a:r>
              <a:rPr lang="en-US" sz="2400" i="1" dirty="0" smtClean="0"/>
              <a:t>regardless</a:t>
            </a:r>
            <a:r>
              <a:rPr lang="en-US" sz="2400" dirty="0" smtClean="0"/>
              <a:t> of your 401(k) participation choice</a:t>
            </a:r>
          </a:p>
          <a:p>
            <a:pPr marL="177800" indent="-177800" eaLnBrk="1" hangingPunct="1"/>
            <a:r>
              <a:rPr lang="en-US" sz="2400" dirty="0" smtClean="0"/>
              <a:t>If you don’t want to participate, indicate that decision </a:t>
            </a:r>
          </a:p>
          <a:p>
            <a:pPr marL="177800" indent="-177800" eaLnBrk="1" hangingPunct="1"/>
            <a:r>
              <a:rPr lang="en-US" sz="2400" dirty="0" smtClean="0"/>
              <a:t>If you want to participate, indicate your contribution rate and asset allocation</a:t>
            </a:r>
          </a:p>
          <a:p>
            <a:pPr marL="177800" indent="-177800" eaLnBrk="1" hangingPunct="1"/>
            <a:r>
              <a:rPr lang="en-US" sz="2400" dirty="0" smtClean="0"/>
              <a:t>Being passive is </a:t>
            </a:r>
            <a:r>
              <a:rPr lang="en-US" sz="2400" i="1" dirty="0" smtClean="0"/>
              <a:t>not</a:t>
            </a:r>
            <a:r>
              <a:rPr lang="en-US" sz="2400" dirty="0" smtClean="0"/>
              <a:t> an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22C78C-F422-4C94-B300-A8605A6CF14D}" type="slidenum">
              <a:rPr lang="en-US" altLang="en-US" smtClean="0">
                <a:latin typeface="Arial" charset="0"/>
                <a:cs typeface="Arial" charset="0"/>
              </a:rPr>
              <a:pPr/>
              <a:t>183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144463"/>
          <a:ext cx="8816975" cy="671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Chart" r:id="rId4" imgW="8467649" imgH="6057900" progId="Excel.Sheet.8">
                  <p:embed followColorScheme="full"/>
                </p:oleObj>
              </mc:Choice>
              <mc:Fallback>
                <p:oleObj name="Chart" r:id="rId4" imgW="8467649" imgH="6057900" progId="Excel.Shee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463"/>
                        <a:ext cx="8816975" cy="671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1CAEB-48F8-4A1E-A314-A3A7A8B774EA}" type="slidenum">
              <a:rPr lang="en-US" altLang="en-US" smtClean="0">
                <a:latin typeface="Arial" charset="0"/>
                <a:cs typeface="Arial" charset="0"/>
              </a:rPr>
              <a:pPr/>
              <a:t>184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Active choice in 401(k) plans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raises 401(k) participation.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raises average savings rate by 50 percent.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doesn’t induce choice clustering.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Under active decision, employees choose savings rates that they otherwise would have taken three years to achieve.  (Average level </a:t>
            </a:r>
            <a:r>
              <a:rPr lang="en-US" sz="2400" i="1" dirty="0" smtClean="0"/>
              <a:t>as well as</a:t>
            </a:r>
            <a:r>
              <a:rPr lang="en-US" sz="2400" dirty="0" smtClean="0"/>
              <a:t> the multivariate covariance structure.)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active choice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choice in asset allocation (</a:t>
            </a:r>
            <a:r>
              <a:rPr lang="en-US" dirty="0" err="1" smtClean="0"/>
              <a:t>Choi</a:t>
            </a:r>
            <a:r>
              <a:rPr lang="en-US" dirty="0" smtClean="0"/>
              <a:t>, Laibson, and </a:t>
            </a:r>
            <a:r>
              <a:rPr lang="en-US" dirty="0" err="1" smtClean="0"/>
              <a:t>Madrian</a:t>
            </a:r>
            <a:r>
              <a:rPr lang="en-US" dirty="0" smtClean="0"/>
              <a:t> 2009)</a:t>
            </a:r>
          </a:p>
          <a:p>
            <a:r>
              <a:rPr lang="en-US" dirty="0" smtClean="0"/>
              <a:t>Active choice in home delivery of chronic medications (</a:t>
            </a:r>
            <a:r>
              <a:rPr lang="en-US" dirty="0" err="1" smtClean="0"/>
              <a:t>Beshears</a:t>
            </a:r>
            <a:r>
              <a:rPr lang="en-US" dirty="0" smtClean="0"/>
              <a:t>, </a:t>
            </a:r>
            <a:r>
              <a:rPr lang="en-US" dirty="0" err="1" smtClean="0"/>
              <a:t>Choi</a:t>
            </a:r>
            <a:r>
              <a:rPr lang="en-US" dirty="0" smtClean="0"/>
              <a:t>, Laibson, </a:t>
            </a:r>
            <a:r>
              <a:rPr lang="en-US" dirty="0" err="1" smtClean="0"/>
              <a:t>Madrian</a:t>
            </a:r>
            <a:r>
              <a:rPr lang="en-US" dirty="0" smtClean="0"/>
              <a:t> 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185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458200" cy="1295400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Regulatory use of defaults: Card </a:t>
            </a:r>
            <a:r>
              <a:rPr lang="en-US" sz="2800" b="0" dirty="0">
                <a:solidFill>
                  <a:schemeClr val="tx1"/>
                </a:solidFill>
                <a:cs typeface="Times New Roman" panose="02020603050405020304" pitchFamily="18" charset="0"/>
              </a:rPr>
              <a:t>Act</a:t>
            </a:r>
            <a:r>
              <a:rPr lang="en-US" sz="2400" b="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sz="24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4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Agarwal, </a:t>
            </a:r>
            <a:r>
              <a:rPr lang="en-US" sz="2400" b="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Chomsisengphet</a:t>
            </a:r>
            <a:r>
              <a:rPr lang="en-US" sz="24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Mahoney, </a:t>
            </a:r>
            <a:r>
              <a:rPr lang="en-US" sz="2400" b="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Stroebel</a:t>
            </a:r>
            <a:r>
              <a:rPr lang="en-US" sz="24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(2014)</a:t>
            </a:r>
            <a:endParaRPr lang="en-US" sz="24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186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48074"/>
            <a:ext cx="8458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CARD Act: signed into </a:t>
            </a:r>
            <a:r>
              <a:rPr lang="en-US" sz="2400" dirty="0"/>
              <a:t>law on May 22, 2009.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rimarily </a:t>
            </a:r>
            <a:r>
              <a:rPr lang="en-US" sz="2400" dirty="0"/>
              <a:t>amended the Truth in Lending Act and instituted a number of </a:t>
            </a:r>
            <a:r>
              <a:rPr lang="en-US" sz="2400" dirty="0" smtClean="0"/>
              <a:t>new protection </a:t>
            </a:r>
            <a:r>
              <a:rPr lang="en-US" sz="2400" dirty="0"/>
              <a:t>and disclosure requirements for </a:t>
            </a:r>
            <a:r>
              <a:rPr lang="en-US" sz="2400" dirty="0" smtClean="0"/>
              <a:t>credit </a:t>
            </a:r>
            <a:r>
              <a:rPr lang="en-US" sz="2400" dirty="0"/>
              <a:t>cards.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regulation </a:t>
            </a:r>
            <a:r>
              <a:rPr lang="en-US" sz="2400" dirty="0" smtClean="0"/>
              <a:t>excluded small </a:t>
            </a:r>
            <a:r>
              <a:rPr lang="en-US" sz="2400" dirty="0"/>
              <a:t>business credits </a:t>
            </a:r>
            <a:r>
              <a:rPr lang="en-US" sz="2400" dirty="0" smtClean="0"/>
              <a:t>cards.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provisions of the CARD Act were scheduled to take effect in </a:t>
            </a:r>
            <a:r>
              <a:rPr lang="en-US" sz="2400" dirty="0" smtClean="0"/>
              <a:t>three phases </a:t>
            </a:r>
            <a:r>
              <a:rPr lang="en-US" sz="2400" dirty="0"/>
              <a:t>between August 20, 2009, and August 22, 2010.</a:t>
            </a:r>
          </a:p>
        </p:txBody>
      </p:sp>
    </p:spTree>
    <p:extLst>
      <p:ext uri="{BB962C8B-B14F-4D97-AF65-F5344CB8AC3E}">
        <p14:creationId xmlns:p14="http://schemas.microsoft.com/office/powerpoint/2010/main" val="20037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609600"/>
            <a:ext cx="7543800" cy="792162"/>
          </a:xfrm>
        </p:spPr>
        <p:txBody>
          <a:bodyPr/>
          <a:lstStyle/>
          <a:p>
            <a:r>
              <a:rPr lang="en-US" sz="2800" dirty="0" smtClean="0"/>
              <a:t>Card Act: </a:t>
            </a:r>
            <a:r>
              <a:rPr lang="en-US" sz="2800" dirty="0"/>
              <a:t>Phase 1 – August 20, 2009: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equired </a:t>
            </a:r>
            <a:r>
              <a:rPr lang="en-US" dirty="0"/>
              <a:t>banks to provide consumers with 45-day </a:t>
            </a:r>
            <a:r>
              <a:rPr lang="en-US" dirty="0" smtClean="0"/>
              <a:t>advance notice </a:t>
            </a:r>
            <a:r>
              <a:rPr lang="en-US" dirty="0"/>
              <a:t>of rate increases or any other significant changes to terms and conditions. </a:t>
            </a:r>
            <a:endParaRPr lang="en-US" dirty="0" smtClean="0"/>
          </a:p>
          <a:p>
            <a:r>
              <a:rPr lang="en-US" dirty="0" smtClean="0"/>
              <a:t>Required lenders </a:t>
            </a:r>
            <a:r>
              <a:rPr lang="en-US" dirty="0"/>
              <a:t>to (</a:t>
            </a:r>
            <a:r>
              <a:rPr lang="en-US" dirty="0" err="1"/>
              <a:t>i</a:t>
            </a:r>
            <a:r>
              <a:rPr lang="en-US" dirty="0"/>
              <a:t>) inform consumers in the same notice of their right to cancel the credit </a:t>
            </a:r>
            <a:r>
              <a:rPr lang="en-US" dirty="0" smtClean="0"/>
              <a:t>card account </a:t>
            </a:r>
            <a:r>
              <a:rPr lang="en-US" dirty="0"/>
              <a:t>before the increase or change goes into effect and (ii) mail or deliver periodic statements </a:t>
            </a:r>
            <a:r>
              <a:rPr lang="en-US" dirty="0" smtClean="0"/>
              <a:t>for credit </a:t>
            </a:r>
            <a:r>
              <a:rPr lang="en-US" dirty="0"/>
              <a:t>cards at least 21 days before payment is due.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6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2574"/>
            <a:ext cx="7543800" cy="1295400"/>
          </a:xfrm>
        </p:spPr>
        <p:txBody>
          <a:bodyPr/>
          <a:lstStyle/>
          <a:p>
            <a:r>
              <a:rPr lang="en-US" sz="2800" dirty="0" smtClean="0"/>
              <a:t>Card Act: </a:t>
            </a:r>
            <a:r>
              <a:rPr lang="en-US" sz="2800" dirty="0"/>
              <a:t>Phase </a:t>
            </a:r>
            <a:r>
              <a:rPr lang="en-US" sz="2800" dirty="0" smtClean="0"/>
              <a:t>2 </a:t>
            </a:r>
            <a:r>
              <a:rPr lang="en-US" sz="2800" dirty="0"/>
              <a:t>– </a:t>
            </a:r>
            <a:r>
              <a:rPr lang="en-US" sz="2800" dirty="0" smtClean="0"/>
              <a:t>February </a:t>
            </a:r>
            <a:r>
              <a:rPr lang="en-US" sz="2800" dirty="0"/>
              <a:t>22, </a:t>
            </a:r>
            <a:r>
              <a:rPr lang="en-US" sz="2800" dirty="0" smtClean="0"/>
              <a:t>2010: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1662"/>
          </a:xfrm>
        </p:spPr>
        <p:txBody>
          <a:bodyPr/>
          <a:lstStyle/>
          <a:p>
            <a:r>
              <a:rPr lang="en-US" sz="2400" dirty="0"/>
              <a:t>N</a:t>
            </a:r>
            <a:r>
              <a:rPr lang="en-US" sz="2400" dirty="0" smtClean="0"/>
              <a:t>o </a:t>
            </a:r>
            <a:r>
              <a:rPr lang="en-US" sz="2400" dirty="0"/>
              <a:t>fees could be imposed for making a transaction that </a:t>
            </a:r>
            <a:r>
              <a:rPr lang="en-US" sz="2400" dirty="0" smtClean="0"/>
              <a:t>would put </a:t>
            </a:r>
            <a:r>
              <a:rPr lang="en-US" sz="2400" dirty="0"/>
              <a:t>the account over its credit limit unless the cardholder explicitly “opts in” for the credit </a:t>
            </a:r>
            <a:r>
              <a:rPr lang="en-US" sz="2400" dirty="0" smtClean="0"/>
              <a:t>card company </a:t>
            </a:r>
            <a:r>
              <a:rPr lang="en-US" sz="2400" dirty="0"/>
              <a:t>to process rather than decline over-limit transactions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Furthermore</a:t>
            </a:r>
            <a:r>
              <a:rPr lang="en-US" sz="2400" dirty="0"/>
              <a:t>, an over limit fee </a:t>
            </a:r>
            <a:r>
              <a:rPr lang="en-US" sz="2400" dirty="0" smtClean="0"/>
              <a:t>may be </a:t>
            </a:r>
            <a:r>
              <a:rPr lang="en-US" sz="2400" dirty="0"/>
              <a:t>imposed only once during the billing cycle in which the limit is exceeded. </a:t>
            </a:r>
            <a:endParaRPr lang="en-US" sz="2400" dirty="0" smtClean="0"/>
          </a:p>
          <a:p>
            <a:r>
              <a:rPr lang="en-US" sz="2400" dirty="0"/>
              <a:t>R</a:t>
            </a:r>
            <a:r>
              <a:rPr lang="en-US" sz="2400" dirty="0" smtClean="0"/>
              <a:t>equired </a:t>
            </a:r>
            <a:r>
              <a:rPr lang="en-US" sz="2400" dirty="0"/>
              <a:t>statements to </a:t>
            </a:r>
            <a:r>
              <a:rPr lang="en-US" sz="2400" dirty="0" smtClean="0"/>
              <a:t>display:</a:t>
            </a:r>
            <a:endParaRPr lang="en-US" sz="2400" dirty="0"/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umber </a:t>
            </a:r>
            <a:r>
              <a:rPr lang="en-US" sz="2000" dirty="0"/>
              <a:t>of months and </a:t>
            </a:r>
            <a:r>
              <a:rPr lang="en-US" sz="2000" dirty="0" smtClean="0"/>
              <a:t>total </a:t>
            </a:r>
            <a:r>
              <a:rPr lang="en-US" sz="2000" dirty="0"/>
              <a:t>cost to the consumer </a:t>
            </a:r>
            <a:r>
              <a:rPr lang="en-US" sz="2000" dirty="0" smtClean="0"/>
              <a:t>(principal </a:t>
            </a:r>
            <a:r>
              <a:rPr lang="en-US" sz="2000" dirty="0"/>
              <a:t>and interest) </a:t>
            </a:r>
            <a:r>
              <a:rPr lang="en-US" sz="2000" dirty="0" smtClean="0"/>
              <a:t>that it </a:t>
            </a:r>
            <a:r>
              <a:rPr lang="en-US" sz="2000" dirty="0"/>
              <a:t>would take to pay the outstanding balance, if the consumer pays only the required </a:t>
            </a:r>
            <a:r>
              <a:rPr lang="en-US" sz="2000" dirty="0" smtClean="0"/>
              <a:t>minimum payments;</a:t>
            </a:r>
            <a:endParaRPr lang="en-US" sz="2000" dirty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monthly payment amount that would eliminate the outstanding balance in 36 </a:t>
            </a:r>
            <a:r>
              <a:rPr lang="en-US" sz="2000" dirty="0" smtClean="0"/>
              <a:t>months and </a:t>
            </a:r>
            <a:r>
              <a:rPr lang="en-US" sz="2000" dirty="0"/>
              <a:t>the total cost to the consumer, including interest and </a:t>
            </a:r>
            <a:r>
              <a:rPr lang="en-US" sz="2000" dirty="0" smtClean="0"/>
              <a:t>principal.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1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2574"/>
            <a:ext cx="7543800" cy="1295400"/>
          </a:xfrm>
        </p:spPr>
        <p:txBody>
          <a:bodyPr/>
          <a:lstStyle/>
          <a:p>
            <a:r>
              <a:rPr lang="en-US" sz="2800" dirty="0" smtClean="0"/>
              <a:t>Card Act: </a:t>
            </a:r>
            <a:r>
              <a:rPr lang="en-US" sz="2800" dirty="0"/>
              <a:t>Phase 3 – August 22, 2010: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1662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egulated </a:t>
            </a:r>
            <a:r>
              <a:rPr lang="en-US" sz="2400" dirty="0"/>
              <a:t>the fees banks </a:t>
            </a:r>
            <a:r>
              <a:rPr lang="en-US" sz="2400" dirty="0" smtClean="0"/>
              <a:t>can charge </a:t>
            </a:r>
            <a:r>
              <a:rPr lang="en-US" sz="2400" dirty="0"/>
              <a:t>by requiring them to be “reasonable and proportional.” </a:t>
            </a:r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annot </a:t>
            </a:r>
            <a:r>
              <a:rPr lang="en-US" sz="2400" dirty="0"/>
              <a:t>charge a late fee of </a:t>
            </a:r>
            <a:r>
              <a:rPr lang="en-US" sz="2400" i="1" dirty="0"/>
              <a:t>more than </a:t>
            </a:r>
            <a:r>
              <a:rPr lang="en-US" sz="2400" dirty="0"/>
              <a:t>$25 unless one of the last six </a:t>
            </a:r>
            <a:r>
              <a:rPr lang="en-US" sz="2400" dirty="0" smtClean="0"/>
              <a:t>payments was </a:t>
            </a:r>
            <a:r>
              <a:rPr lang="en-US" sz="2400" dirty="0"/>
              <a:t>late (in which case the fee may be $35). </a:t>
            </a:r>
            <a:endParaRPr lang="en-US" sz="2400" dirty="0" smtClean="0"/>
          </a:p>
          <a:p>
            <a:r>
              <a:rPr lang="en-US" sz="2400" dirty="0"/>
              <a:t>L</a:t>
            </a:r>
            <a:r>
              <a:rPr lang="en-US" sz="2400" dirty="0" smtClean="0"/>
              <a:t>ate </a:t>
            </a:r>
            <a:r>
              <a:rPr lang="en-US" sz="2400" dirty="0"/>
              <a:t>fee cannot be larger than the </a:t>
            </a:r>
            <a:r>
              <a:rPr lang="en-US" sz="2400" dirty="0" smtClean="0"/>
              <a:t>minimum payment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/>
              <a:t>O</a:t>
            </a:r>
            <a:r>
              <a:rPr lang="en-US" sz="2400" dirty="0" smtClean="0"/>
              <a:t>ver </a:t>
            </a:r>
            <a:r>
              <a:rPr lang="en-US" sz="2400" dirty="0"/>
              <a:t>limit fees </a:t>
            </a:r>
            <a:r>
              <a:rPr lang="en-US" sz="2400" dirty="0" smtClean="0"/>
              <a:t>capped </a:t>
            </a:r>
            <a:r>
              <a:rPr lang="en-US" sz="2400" dirty="0"/>
              <a:t>at the actual over limit amount. </a:t>
            </a:r>
            <a:endParaRPr lang="en-US" sz="24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revented </a:t>
            </a:r>
            <a:r>
              <a:rPr lang="en-US" sz="2400" dirty="0"/>
              <a:t>issuers from charging more than one penalty fee per violation in a single </a:t>
            </a:r>
            <a:r>
              <a:rPr lang="en-US" sz="2400" dirty="0" smtClean="0"/>
              <a:t>billing period</a:t>
            </a:r>
            <a:r>
              <a:rPr lang="en-US" sz="2400" dirty="0"/>
              <a:t>. </a:t>
            </a:r>
          </a:p>
          <a:p>
            <a:r>
              <a:rPr lang="en-US" sz="2400" dirty="0" smtClean="0"/>
              <a:t>Prohibited </a:t>
            </a:r>
            <a:r>
              <a:rPr lang="en-US" sz="2400" dirty="0"/>
              <a:t>the charging of inactivity fees for not using the credit card </a:t>
            </a:r>
            <a:r>
              <a:rPr lang="en-US" sz="2400" dirty="0" smtClean="0"/>
              <a:t>for a </a:t>
            </a:r>
            <a:r>
              <a:rPr lang="en-US" sz="2400" dirty="0"/>
              <a:t>period of time. </a:t>
            </a:r>
            <a:endParaRPr lang="en-US" sz="2400" dirty="0" smtClean="0"/>
          </a:p>
          <a:p>
            <a:r>
              <a:rPr lang="en-US" sz="2400" dirty="0" smtClean="0"/>
              <a:t>Required </a:t>
            </a:r>
            <a:r>
              <a:rPr lang="en-US" sz="2400" dirty="0"/>
              <a:t>lenders to re-evaluate any new rate increases every six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9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(30% agree): 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(52% disagree) 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(51% disagree): 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(40% agree) : 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  <p:extLst>
      <p:ext uri="{BB962C8B-B14F-4D97-AF65-F5344CB8AC3E}">
        <p14:creationId xmlns:p14="http://schemas.microsoft.com/office/powerpoint/2010/main" val="94273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190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6733829" cy="54953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8725" y="-2286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use of defaults: Card Act</a:t>
            </a:r>
            <a:br>
              <a:rPr lang="en-US" sz="24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Agarwal, </a:t>
            </a:r>
            <a:r>
              <a:rPr lang="en-US" sz="2400" b="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Chomsisengphet</a:t>
            </a:r>
            <a:r>
              <a:rPr lang="en-US" sz="24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Mahoney, </a:t>
            </a:r>
            <a:r>
              <a:rPr lang="en-US" sz="2400" b="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Stroebel</a:t>
            </a:r>
            <a:r>
              <a:rPr lang="en-US" sz="24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(2014)</a:t>
            </a:r>
            <a:endParaRPr lang="en-US" sz="2400" b="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191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71223"/>
            <a:ext cx="6855113" cy="575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675" y="245194"/>
            <a:ext cx="749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Agarwal, </a:t>
            </a:r>
            <a:r>
              <a:rPr lang="en-US" sz="2400" dirty="0" err="1"/>
              <a:t>Chomsisengphet</a:t>
            </a:r>
            <a:r>
              <a:rPr lang="en-US" sz="2400" dirty="0"/>
              <a:t>, Mahoney, </a:t>
            </a:r>
            <a:r>
              <a:rPr lang="en-US" sz="2400" dirty="0" err="1"/>
              <a:t>Stroebel</a:t>
            </a:r>
            <a:r>
              <a:rPr lang="en-US" sz="2400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37768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 receive bad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audit studies by:</a:t>
            </a:r>
          </a:p>
          <a:p>
            <a:r>
              <a:rPr lang="en-US" dirty="0" err="1" smtClean="0"/>
              <a:t>Anagol</a:t>
            </a:r>
            <a:r>
              <a:rPr lang="en-US" dirty="0" smtClean="0"/>
              <a:t>, Cole, and Sarkar  (</a:t>
            </a:r>
            <a:r>
              <a:rPr lang="en-US" dirty="0" smtClean="0"/>
              <a:t>2016)</a:t>
            </a:r>
            <a:endParaRPr lang="en-US" dirty="0" smtClean="0"/>
          </a:p>
          <a:p>
            <a:r>
              <a:rPr lang="en-US" dirty="0" smtClean="0"/>
              <a:t>Mullainathan, </a:t>
            </a:r>
            <a:r>
              <a:rPr lang="en-US" dirty="0" err="1" smtClean="0"/>
              <a:t>Noeth</a:t>
            </a:r>
            <a:r>
              <a:rPr lang="en-US" dirty="0" smtClean="0"/>
              <a:t>, and </a:t>
            </a:r>
            <a:r>
              <a:rPr lang="en-US" dirty="0" err="1" smtClean="0"/>
              <a:t>Schoar</a:t>
            </a:r>
            <a:r>
              <a:rPr lang="en-US" dirty="0" smtClean="0"/>
              <a:t> (</a:t>
            </a:r>
            <a:r>
              <a:rPr lang="en-US" dirty="0" smtClean="0"/>
              <a:t>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218611-3B6E-44EF-AC49-F31030079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Translation to the health domain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85875"/>
            <a:ext cx="8915400" cy="4805363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Similarities with saving behavior:</a:t>
            </a:r>
          </a:p>
          <a:p>
            <a:pPr eaLnBrk="1" hangingPunct="1"/>
            <a:r>
              <a:rPr lang="en-US" dirty="0"/>
              <a:t>Individuals and society have </a:t>
            </a:r>
            <a:r>
              <a:rPr lang="en-US" dirty="0" smtClean="0"/>
              <a:t>aligned </a:t>
            </a:r>
            <a:r>
              <a:rPr lang="en-US" dirty="0"/>
              <a:t>goals</a:t>
            </a:r>
          </a:p>
          <a:p>
            <a:pPr lvl="1" eaLnBrk="1" hangingPunct="1"/>
            <a:r>
              <a:rPr lang="en-US" dirty="0"/>
              <a:t> Improve </a:t>
            </a:r>
            <a:r>
              <a:rPr lang="en-US" dirty="0" smtClean="0"/>
              <a:t>health </a:t>
            </a:r>
            <a:r>
              <a:rPr lang="en-US" dirty="0"/>
              <a:t>and control </a:t>
            </a:r>
            <a:r>
              <a:rPr lang="en-US" dirty="0" smtClean="0"/>
              <a:t>costs</a:t>
            </a:r>
            <a:endParaRPr lang="en-US" dirty="0"/>
          </a:p>
          <a:p>
            <a:pPr eaLnBrk="1" hangingPunct="1"/>
            <a:r>
              <a:rPr lang="en-US" dirty="0" smtClean="0"/>
              <a:t>Individuals want behavior change (just not right now)</a:t>
            </a:r>
          </a:p>
          <a:p>
            <a:pPr lvl="1" eaLnBrk="1" hangingPunct="1"/>
            <a:r>
              <a:rPr lang="en-US" dirty="0" smtClean="0"/>
              <a:t> Improve diet</a:t>
            </a:r>
          </a:p>
          <a:p>
            <a:pPr lvl="1" eaLnBrk="1" hangingPunct="1"/>
            <a:r>
              <a:rPr lang="en-US" dirty="0" smtClean="0"/>
              <a:t> Increase physical activity</a:t>
            </a:r>
          </a:p>
          <a:p>
            <a:pPr lvl="1" eaLnBrk="1" hangingPunct="1"/>
            <a:r>
              <a:rPr lang="en-US" dirty="0" smtClean="0"/>
              <a:t> Stop smoking</a:t>
            </a:r>
          </a:p>
          <a:p>
            <a:pPr lvl="1" eaLnBrk="1" hangingPunct="1"/>
            <a:r>
              <a:rPr lang="en-US" dirty="0" smtClean="0"/>
              <a:t> Adhere to therapeutic recommendations</a:t>
            </a:r>
          </a:p>
          <a:p>
            <a:pPr lvl="1" eaLnBrk="1" hangingPunct="1"/>
            <a:r>
              <a:rPr lang="en-US" dirty="0"/>
              <a:t> </a:t>
            </a:r>
            <a:r>
              <a:rPr lang="en-US" dirty="0" smtClean="0"/>
              <a:t>Utilize wellness programs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1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  <a:p>
            <a:pPr eaLnBrk="1" hangingPunct="1"/>
            <a:r>
              <a:rPr lang="en-US" smtClean="0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i="1" smtClean="0"/>
              <a:t>Elbel et al 2009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194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/>
                <a:gridCol w="1701074"/>
                <a:gridCol w="1579154"/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Before 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825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846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823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826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3760364-2697-4841-97A9-6A925339CFA9}" type="slidenum">
              <a:rPr lang="en-US">
                <a:solidFill>
                  <a:srgbClr val="464646"/>
                </a:solidFill>
              </a:rPr>
              <a:pPr>
                <a:defRPr/>
              </a:pPr>
              <a:t>195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sz="4000" dirty="0" smtClean="0"/>
              <a:t>Flu shot study: Control Condition</a:t>
            </a:r>
            <a:endParaRPr lang="en-US" sz="2400" i="1" dirty="0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t="18718" r="22437" b="15642"/>
          <a:stretch>
            <a:fillRect/>
          </a:stretch>
        </p:blipFill>
        <p:spPr bwMode="auto">
          <a:xfrm>
            <a:off x="762000" y="1600200"/>
            <a:ext cx="502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5867400" y="3429000"/>
            <a:ext cx="228600" cy="17526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172200" y="3784600"/>
            <a:ext cx="2790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informed of the dates/times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workplace flu clinics</a:t>
            </a:r>
          </a:p>
        </p:txBody>
      </p:sp>
    </p:spTree>
    <p:extLst>
      <p:ext uri="{BB962C8B-B14F-4D97-AF65-F5344CB8AC3E}">
        <p14:creationId xmlns:p14="http://schemas.microsoft.com/office/powerpoint/2010/main" val="38915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82AA4AF-2409-4672-8C8F-6C39EBE3235D}" type="slidenum">
              <a:rPr lang="en-US">
                <a:solidFill>
                  <a:srgbClr val="464646"/>
                </a:solidFill>
              </a:rPr>
              <a:pPr>
                <a:defRPr/>
              </a:pPr>
              <a:t>196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sz="4000" dirty="0" smtClean="0"/>
              <a:t>Flu </a:t>
            </a:r>
            <a:r>
              <a:rPr lang="en-US" sz="4000" dirty="0"/>
              <a:t>S</a:t>
            </a:r>
            <a:r>
              <a:rPr lang="en-US" sz="4000" dirty="0" smtClean="0"/>
              <a:t>hot Study: Date Plan Condition</a:t>
            </a:r>
            <a:endParaRPr lang="en-US" sz="2400" i="1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19231" r="22276" b="15640"/>
          <a:stretch>
            <a:fillRect/>
          </a:stretch>
        </p:blipFill>
        <p:spPr bwMode="auto">
          <a:xfrm>
            <a:off x="838200" y="1676400"/>
            <a:ext cx="502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5943600" y="2438400"/>
            <a:ext cx="228600" cy="15240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2609850"/>
            <a:ext cx="2749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invited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to choose a concrete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DATE for getting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a flu vaccine</a:t>
            </a:r>
          </a:p>
        </p:txBody>
      </p:sp>
      <p:sp>
        <p:nvSpPr>
          <p:cNvPr id="8" name="Left Brace 7"/>
          <p:cNvSpPr/>
          <p:nvPr/>
        </p:nvSpPr>
        <p:spPr>
          <a:xfrm>
            <a:off x="5943600" y="4114800"/>
            <a:ext cx="228600" cy="16764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6172200" y="4419600"/>
            <a:ext cx="2776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informed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of the dates/times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workplace flu clinics</a:t>
            </a:r>
          </a:p>
        </p:txBody>
      </p:sp>
    </p:spTree>
    <p:extLst>
      <p:ext uri="{BB962C8B-B14F-4D97-AF65-F5344CB8AC3E}">
        <p14:creationId xmlns:p14="http://schemas.microsoft.com/office/powerpoint/2010/main" val="38227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Date/Time Plan Condition</a:t>
            </a:r>
            <a:endParaRPr lang="en-US" sz="24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t="19231" r="22276" b="15898"/>
          <a:stretch>
            <a:fillRect/>
          </a:stretch>
        </p:blipFill>
        <p:spPr bwMode="auto">
          <a:xfrm>
            <a:off x="871538" y="1676400"/>
            <a:ext cx="4995862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5943600" y="2438400"/>
            <a:ext cx="228600" cy="15240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2562225"/>
            <a:ext cx="2749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invited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to choose a concrete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DATE AND TIME for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getting a flu vaccine</a:t>
            </a:r>
          </a:p>
        </p:txBody>
      </p:sp>
      <p:sp>
        <p:nvSpPr>
          <p:cNvPr id="8" name="Left Brace 7"/>
          <p:cNvSpPr/>
          <p:nvPr/>
        </p:nvSpPr>
        <p:spPr>
          <a:xfrm>
            <a:off x="5943600" y="4114800"/>
            <a:ext cx="228600" cy="16764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215063" y="4419600"/>
            <a:ext cx="2776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informed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of the dates/times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workplace flu clinics</a:t>
            </a:r>
          </a:p>
        </p:txBody>
      </p:sp>
    </p:spTree>
    <p:extLst>
      <p:ext uri="{BB962C8B-B14F-4D97-AF65-F5344CB8AC3E}">
        <p14:creationId xmlns:p14="http://schemas.microsoft.com/office/powerpoint/2010/main" val="22756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8" y="274638"/>
            <a:ext cx="8875486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 shot adherence </a:t>
            </a:r>
            <a:br>
              <a:rPr lang="en-US" dirty="0" smtClean="0"/>
            </a:br>
            <a:r>
              <a:rPr lang="en-US" sz="2700" dirty="0" smtClean="0"/>
              <a:t>Milkman, </a:t>
            </a:r>
            <a:r>
              <a:rPr lang="en-US" sz="2700" dirty="0" err="1" smtClean="0"/>
              <a:t>Beshears</a:t>
            </a:r>
            <a:r>
              <a:rPr lang="en-US" sz="2700" dirty="0" smtClean="0"/>
              <a:t>, Choi, Laibson, and </a:t>
            </a:r>
            <a:r>
              <a:rPr lang="en-US" sz="2700" dirty="0" err="1" smtClean="0"/>
              <a:t>Madrian</a:t>
            </a:r>
            <a:r>
              <a:rPr lang="en-US" sz="2700" dirty="0" smtClean="0"/>
              <a:t> 2011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4519" y="4397862"/>
            <a:ext cx="2973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Flu shot letter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+mn-cs"/>
              </a:rPr>
              <a:t>33.0%</a:t>
            </a:r>
            <a:endParaRPr lang="en-US" sz="2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3423" y="4390608"/>
            <a:ext cx="2890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Flu shot letter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+ date plan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+mn-cs"/>
              </a:rPr>
              <a:t>34.6%</a:t>
            </a:r>
            <a:endParaRPr lang="en-US" sz="2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181" y="4397868"/>
            <a:ext cx="26561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Flu shot letter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+ date plan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+ time plan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+mn-cs"/>
              </a:rPr>
              <a:t>37.2%</a:t>
            </a:r>
            <a:endParaRPr lang="en-US" sz="2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t="18718" r="22437" b="15642"/>
          <a:stretch>
            <a:fillRect/>
          </a:stretch>
        </p:blipFill>
        <p:spPr bwMode="auto">
          <a:xfrm>
            <a:off x="0" y="1477820"/>
            <a:ext cx="3011300" cy="29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19231" r="22276" b="15640"/>
          <a:stretch>
            <a:fillRect/>
          </a:stretch>
        </p:blipFill>
        <p:spPr bwMode="auto">
          <a:xfrm>
            <a:off x="3053858" y="1477820"/>
            <a:ext cx="3003814" cy="29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t="19231" r="22276" b="15898"/>
          <a:stretch>
            <a:fillRect/>
          </a:stretch>
        </p:blipFill>
        <p:spPr bwMode="auto">
          <a:xfrm>
            <a:off x="6108562" y="1477821"/>
            <a:ext cx="3006409" cy="29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Active Choice to encourage adoption of Home Delivery </a:t>
            </a:r>
            <a:b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chronic medication</a:t>
            </a:r>
            <a:b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Beshears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Laibson, and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Madrian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(in preparation)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609600" y="2311398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Voluntary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No plan design change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Lower employee co-pay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Time saving for employee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Lower employer cost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Better medication adherence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Improved safety</a:t>
            </a:r>
            <a:endParaRPr lang="en-US" sz="2400" dirty="0"/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9772" y="5704116"/>
            <a:ext cx="58057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Member Express Scripts Scientific Advisory Board</a:t>
            </a:r>
          </a:p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(Payments donated to charity by Express Scripts.)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(and health) choices that are easy to manipulate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14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956" y="1676400"/>
            <a:ext cx="690704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Fraction of people who answer “100”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58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“If the chance of getting a disease is 10 percent, how many people out of 1,000 would be expected to get the disease?”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HRS; </a:t>
            </a:r>
            <a:r>
              <a:rPr lang="en-US" sz="1600" dirty="0" err="1" smtClean="0">
                <a:solidFill>
                  <a:srgbClr val="000000"/>
                </a:solidFill>
              </a:rPr>
              <a:t>Agarwal</a:t>
            </a:r>
            <a:r>
              <a:rPr lang="en-US" sz="1600" dirty="0" smtClean="0">
                <a:solidFill>
                  <a:srgbClr val="000000"/>
                </a:solidFill>
              </a:rPr>
              <a:t>, Driscoll, </a:t>
            </a:r>
            <a:r>
              <a:rPr lang="en-US" sz="1600" dirty="0" err="1" smtClean="0">
                <a:solidFill>
                  <a:srgbClr val="000000"/>
                </a:solidFill>
              </a:rPr>
              <a:t>Gabaix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Laibson</a:t>
            </a:r>
            <a:r>
              <a:rPr lang="en-US" sz="1600" dirty="0" smtClean="0">
                <a:solidFill>
                  <a:srgbClr val="000000"/>
                </a:solidFill>
              </a:rPr>
              <a:t> (2009)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2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6565536" y="1158240"/>
            <a:ext cx="0" cy="4069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"/>
            <a:ext cx="9144000" cy="1143001"/>
          </a:xfrm>
          <a:solidFill>
            <a:srgbClr val="000000"/>
          </a:solidFill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Home Delivery Utilization for All Drug Clas</a:t>
            </a:r>
            <a:r>
              <a:rPr lang="en-US" dirty="0" smtClean="0"/>
              <a:t>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12920" y="6278880"/>
            <a:ext cx="485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4CCFF"/>
                </a:solidFill>
                <a:cs typeface="+mn-cs"/>
              </a:rPr>
              <a:t>Beshears</a:t>
            </a:r>
            <a:r>
              <a:rPr lang="en-US" sz="2000" dirty="0" smtClean="0">
                <a:solidFill>
                  <a:srgbClr val="C4CCFF"/>
                </a:solidFill>
                <a:cs typeface="+mn-cs"/>
              </a:rPr>
              <a:t>, Choi, </a:t>
            </a:r>
            <a:r>
              <a:rPr lang="en-US" sz="2000" dirty="0" err="1" smtClean="0">
                <a:solidFill>
                  <a:srgbClr val="C4CCFF"/>
                </a:solidFill>
                <a:cs typeface="+mn-cs"/>
              </a:rPr>
              <a:t>Laibson</a:t>
            </a:r>
            <a:r>
              <a:rPr lang="en-US" sz="2000" dirty="0" smtClean="0">
                <a:solidFill>
                  <a:srgbClr val="C4CCFF"/>
                </a:solidFill>
                <a:cs typeface="+mn-cs"/>
              </a:rPr>
              <a:t>, </a:t>
            </a:r>
            <a:r>
              <a:rPr lang="en-US" sz="2000" dirty="0" err="1" smtClean="0">
                <a:solidFill>
                  <a:srgbClr val="C4CCFF"/>
                </a:solidFill>
                <a:cs typeface="+mn-cs"/>
              </a:rPr>
              <a:t>Madrian</a:t>
            </a:r>
            <a:r>
              <a:rPr lang="en-US" sz="2000" dirty="0" smtClean="0">
                <a:solidFill>
                  <a:srgbClr val="C4CCFF"/>
                </a:solidFill>
                <a:cs typeface="+mn-cs"/>
              </a:rPr>
              <a:t> (2012)</a:t>
            </a:r>
            <a:endParaRPr lang="en-US" sz="2000" dirty="0">
              <a:solidFill>
                <a:srgbClr val="C4CCFF"/>
              </a:solidFill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5299353"/>
              </p:ext>
            </p:extLst>
          </p:nvPr>
        </p:nvGraphicFramePr>
        <p:xfrm>
          <a:off x="475614" y="1005840"/>
          <a:ext cx="833310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440" y="94488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cs typeface="+mn-cs"/>
              </a:rPr>
              <a:t>%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esults from pilot study on 54,863 employees without home delivery taking chronic medication </a:t>
            </a:r>
            <a:b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84449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cs typeface="+mn-cs"/>
            </a:endParaRPr>
          </a:p>
          <a:p>
            <a:r>
              <a:rPr lang="en-US" sz="2400" dirty="0" smtClean="0">
                <a:cs typeface="+mn-cs"/>
              </a:rPr>
              <a:t>Among those making an active choice:</a:t>
            </a:r>
          </a:p>
          <a:p>
            <a:r>
              <a:rPr lang="en-US" sz="2400" dirty="0" smtClean="0">
                <a:cs typeface="+mn-cs"/>
              </a:rPr>
              <a:t>          Fraction choosing home delivery: 			52.2%</a:t>
            </a:r>
          </a:p>
          <a:p>
            <a:r>
              <a:rPr lang="en-US" sz="2400" dirty="0" smtClean="0">
                <a:cs typeface="+mn-cs"/>
              </a:rPr>
              <a:t>          Fraction choosing standard pharmacy pick-up: 	47.8%</a:t>
            </a:r>
          </a:p>
          <a:p>
            <a:endParaRPr lang="en-US" sz="2400" dirty="0" smtClean="0">
              <a:cs typeface="+mn-cs"/>
            </a:endParaRPr>
          </a:p>
          <a:p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799" y="373742"/>
            <a:ext cx="8294427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Results from pilot study at one company</a:t>
            </a:r>
            <a:endParaRPr lang="en-US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09600" y="1905000"/>
          <a:ext cx="3947886" cy="392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44" name="TextBox 10"/>
          <p:cNvSpPr txBox="1">
            <a:spLocks noChangeArrowheads="1"/>
          </p:cNvSpPr>
          <p:nvPr/>
        </p:nvSpPr>
        <p:spPr bwMode="auto">
          <a:xfrm>
            <a:off x="130626" y="6255888"/>
            <a:ext cx="278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+mn-cs"/>
              </a:rPr>
              <a:t>* 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cs typeface="+mn-cs"/>
              </a:rPr>
              <a:t>Annualized</a:t>
            </a:r>
          </a:p>
        </p:txBody>
      </p:sp>
      <p:sp>
        <p:nvSpPr>
          <p:cNvPr id="1045" name="TextBox 7"/>
          <p:cNvSpPr txBox="1">
            <a:spLocks noChangeArrowheads="1"/>
          </p:cNvSpPr>
          <p:nvPr/>
        </p:nvSpPr>
        <p:spPr bwMode="auto">
          <a:xfrm>
            <a:off x="1676400" y="1760538"/>
            <a:ext cx="32972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FFFFFF"/>
                </a:solidFill>
                <a:cs typeface="+mn-cs"/>
              </a:rPr>
              <a:t>Rxs</a:t>
            </a:r>
            <a:r>
              <a:rPr lang="en-US" sz="1800" b="1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cs typeface="+mn-cs"/>
              </a:rPr>
              <a:t>by </a:t>
            </a:r>
            <a:r>
              <a:rPr lang="en-US" sz="1800" b="1" dirty="0">
                <a:solidFill>
                  <a:srgbClr val="FFFFFF"/>
                </a:solidFill>
                <a:cs typeface="+mn-cs"/>
              </a:rPr>
              <a:t>Mail*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49170" y="1447800"/>
            <a:ext cx="1219200" cy="441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3559" y="431334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FEFF5"/>
                </a:solidFill>
                <a:cs typeface="+mn-cs"/>
              </a:rPr>
              <a:t>Before</a:t>
            </a:r>
            <a:endParaRPr lang="en-US" sz="2400" dirty="0">
              <a:solidFill>
                <a:srgbClr val="CFEFF5"/>
              </a:solidFill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9183" y="238934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99FF"/>
                </a:solidFill>
                <a:cs typeface="+mn-cs"/>
              </a:rPr>
              <a:t>After</a:t>
            </a:r>
            <a:endParaRPr lang="en-US" sz="2400" dirty="0">
              <a:solidFill>
                <a:srgbClr val="6699FF"/>
              </a:solidFill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31550"/>
              </p:ext>
            </p:extLst>
          </p:nvPr>
        </p:nvGraphicFramePr>
        <p:xfrm>
          <a:off x="4627563" y="2828925"/>
          <a:ext cx="4322618" cy="24749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51793"/>
                <a:gridCol w="1870825"/>
              </a:tblGrid>
              <a:tr h="5201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Annual Savings at pilot company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0196">
                <a:tc>
                  <a:txBody>
                    <a:bodyPr/>
                    <a:lstStyle/>
                    <a:p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$350,000+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20196">
                <a:tc>
                  <a:txBody>
                    <a:bodyPr/>
                    <a:lstStyle/>
                    <a:p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Members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$820,000+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55978">
                <a:tc>
                  <a:txBody>
                    <a:bodyPr/>
                    <a:lstStyle/>
                    <a:p>
                      <a:pPr algn="r"/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Total Savings</a:t>
                      </a:r>
                      <a:endParaRPr lang="en-US" sz="2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noStrike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$1,170,000+</a:t>
                      </a:r>
                    </a:p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16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Seemingly minor nudges affect behavior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At least </a:t>
            </a:r>
            <a:r>
              <a:rPr lang="en-US" sz="2800" dirty="0"/>
              <a:t>f</a:t>
            </a:r>
            <a:r>
              <a:rPr lang="en-US" sz="2800" dirty="0" smtClean="0"/>
              <a:t>our psychological factors jointly contribute to these effects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Financial illiteracy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Endorsement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Complexity and transaction costs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Present-bias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(Status quo bias/Loss Aversion)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The surprising weakness of incentive- and information-based interventions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Extensions to health domain</a:t>
            </a:r>
          </a:p>
        </p:txBody>
      </p:sp>
    </p:spTree>
    <p:extLst>
      <p:ext uri="{BB962C8B-B14F-4D97-AF65-F5344CB8AC3E}">
        <p14:creationId xmlns:p14="http://schemas.microsoft.com/office/powerpoint/2010/main" val="8387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00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Fraction of people who answer “400,000”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58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“If 5 people all have the winning numbers in the lottery and the prize is two million dollars, how much will each of them get?”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HRS; </a:t>
            </a:r>
            <a:r>
              <a:rPr lang="en-US" sz="1600" dirty="0" err="1" smtClean="0">
                <a:solidFill>
                  <a:srgbClr val="000000"/>
                </a:solidFill>
              </a:rPr>
              <a:t>Agarwal</a:t>
            </a:r>
            <a:r>
              <a:rPr lang="en-US" sz="1600" dirty="0" smtClean="0">
                <a:solidFill>
                  <a:srgbClr val="000000"/>
                </a:solidFill>
              </a:rPr>
              <a:t>, Driscoll, </a:t>
            </a:r>
            <a:r>
              <a:rPr lang="en-US" sz="1600" dirty="0" err="1" smtClean="0">
                <a:solidFill>
                  <a:srgbClr val="000000"/>
                </a:solidFill>
              </a:rPr>
              <a:t>Gabaix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Laibson</a:t>
            </a:r>
            <a:r>
              <a:rPr lang="en-US" sz="1600" dirty="0" smtClean="0">
                <a:solidFill>
                  <a:srgbClr val="000000"/>
                </a:solidFill>
              </a:rPr>
              <a:t> (2009)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676400"/>
            <a:ext cx="6715125" cy="45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73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very few </a:t>
            </a:r>
            <a:r>
              <a:rPr lang="en-US" sz="2400" b="1" i="1" dirty="0" smtClean="0">
                <a:solidFill>
                  <a:srgbClr val="FF0000"/>
                </a:solidFill>
              </a:rPr>
              <a:t>liquid</a:t>
            </a:r>
            <a:r>
              <a:rPr lang="en-US" sz="2400" b="1" dirty="0" smtClean="0">
                <a:solidFill>
                  <a:srgbClr val="FF0000"/>
                </a:solidFill>
              </a:rPr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substantial </a:t>
            </a:r>
            <a:r>
              <a:rPr lang="en-US" sz="2400" b="1" i="1" dirty="0" smtClean="0">
                <a:solidFill>
                  <a:srgbClr val="FF0000"/>
                </a:solidFill>
              </a:rPr>
              <a:t>illiquid</a:t>
            </a:r>
            <a:r>
              <a:rPr lang="en-US" sz="2400" b="1" dirty="0" smtClean="0">
                <a:solidFill>
                  <a:srgbClr val="FF0000"/>
                </a:solidFill>
              </a:rPr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139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Households </a:t>
            </a:r>
            <a:r>
              <a:rPr lang="en-US" dirty="0" smtClean="0"/>
              <a:t>live hand </a:t>
            </a:r>
            <a:r>
              <a:rPr lang="en-US" dirty="0"/>
              <a:t>to </a:t>
            </a:r>
            <a:r>
              <a:rPr lang="en-US" dirty="0" smtClean="0"/>
              <a:t>mouth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err="1"/>
              <a:t>Lusardi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Tufano</a:t>
            </a:r>
            <a:r>
              <a:rPr lang="en-US" sz="2800" dirty="0" smtClean="0"/>
              <a:t> (2009)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How confident are you that you could come up with $2,000 if an unexpected need arose within the next month?</a:t>
            </a:r>
            <a:r>
              <a:rPr lang="en-US" dirty="0" smtClean="0"/>
              <a:t>  </a:t>
            </a:r>
          </a:p>
          <a:p>
            <a:pPr lvl="1" eaLnBrk="1" hangingPunct="1"/>
            <a:r>
              <a:rPr lang="en-US" i="1" dirty="0" smtClean="0"/>
              <a:t>I am certain…I could</a:t>
            </a:r>
          </a:p>
          <a:p>
            <a:pPr lvl="1" eaLnBrk="1" hangingPunct="1"/>
            <a:r>
              <a:rPr lang="en-US" i="1" dirty="0" smtClean="0"/>
              <a:t>I could probably…</a:t>
            </a:r>
          </a:p>
          <a:p>
            <a:pPr lvl="1" eaLnBrk="1" hangingPunct="1"/>
            <a:r>
              <a:rPr lang="en-US" i="1" dirty="0" smtClean="0"/>
              <a:t>I probably could not…</a:t>
            </a:r>
          </a:p>
          <a:p>
            <a:pPr lvl="1" eaLnBrk="1" hangingPunct="1"/>
            <a:r>
              <a:rPr lang="en-US" i="1" dirty="0" smtClean="0"/>
              <a:t>I am certain…I could not</a:t>
            </a:r>
          </a:p>
          <a:p>
            <a:pPr lvl="1" eaLnBrk="1" hangingPunct="1"/>
            <a:r>
              <a:rPr lang="en-US" dirty="0" smtClean="0"/>
              <a:t>Do not know.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12760-CDEA-4B3B-8107-43CA328BDDC5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/>
              <a:t>23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54625" y="3276600"/>
            <a:ext cx="155575" cy="762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257800" y="4191000"/>
            <a:ext cx="155575" cy="1143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5791200" y="336298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+mn-cs"/>
              </a:rPr>
              <a:t>47%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5791200" y="450598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+mn-cs"/>
              </a:rPr>
              <a:t>53%</a:t>
            </a:r>
          </a:p>
        </p:txBody>
      </p:sp>
    </p:spTree>
    <p:extLst>
      <p:ext uri="{BB962C8B-B14F-4D97-AF65-F5344CB8AC3E}">
        <p14:creationId xmlns:p14="http://schemas.microsoft.com/office/powerpoint/2010/main" val="11242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74054"/>
            <a:ext cx="8305800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SCF (age 65-74): 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$68,100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52047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$12,500</a:t>
            </a:r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97818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$111,600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2-person households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64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96" y="1331893"/>
            <a:ext cx="8051804" cy="2677656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Survey of Consumer Finances</a:t>
            </a:r>
          </a:p>
          <a:p>
            <a:pPr algn="ctr"/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including personal retirement accounts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i</a:t>
            </a:r>
            <a:r>
              <a:rPr lang="en-US" sz="2800" dirty="0" smtClean="0">
                <a:solidFill>
                  <a:srgbClr val="FFFFFF"/>
                </a:solidFill>
              </a:rPr>
              <a:t>s $68,100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86439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65-74 year old households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7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9" y="0"/>
            <a:ext cx="8936521" cy="6937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38090"/>
            <a:ext cx="581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Poterba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Venti</a:t>
            </a:r>
            <a:r>
              <a:rPr lang="en-US" sz="2000" dirty="0" smtClean="0">
                <a:solidFill>
                  <a:srgbClr val="FF0000"/>
                </a:solidFill>
              </a:rPr>
              <a:t>, and Wise 2013; HRS 2008 wave)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2590800"/>
            <a:ext cx="87630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education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135730"/>
                  </p:ext>
                </p:extLst>
              </p:nvPr>
            </p:nvGraphicFramePr>
            <p:xfrm>
              <a:off x="-990600" y="1676400"/>
              <a:ext cx="89347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12192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liquid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total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den>
                              </m:f>
                            </m:oMath>
                          </a14:m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135730"/>
                  </p:ext>
                </p:extLst>
              </p:nvPr>
            </p:nvGraphicFramePr>
            <p:xfrm>
              <a:off x="-990600" y="1676400"/>
              <a:ext cx="89347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1219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628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5" t="-210680" r="-39564" b="-416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6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Marginal Propensity to Consume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Shapiro (2005): food stamps and monthly caloric </a:t>
            </a:r>
            <a:r>
              <a:rPr lang="en-US" dirty="0" smtClean="0"/>
              <a:t>cycle (calories drop 10-15% over th</a:t>
            </a:r>
            <a:r>
              <a:rPr lang="en-US" dirty="0" smtClean="0"/>
              <a:t>e month)</a:t>
            </a:r>
            <a:endParaRPr lang="en-US" dirty="0" smtClean="0"/>
          </a:p>
          <a:p>
            <a:r>
              <a:rPr lang="en-US" dirty="0" err="1" smtClean="0"/>
              <a:t>Mastrobuoni</a:t>
            </a:r>
            <a:r>
              <a:rPr lang="en-US" dirty="0" smtClean="0"/>
              <a:t> and Weinberg (2009): Social Security and monthly caloric cycle</a:t>
            </a:r>
          </a:p>
          <a:p>
            <a:r>
              <a:rPr lang="en-US" dirty="0" smtClean="0"/>
              <a:t>Parker (2014): study of 2008 Economic Stimulus Payments using Nielsen </a:t>
            </a:r>
            <a:r>
              <a:rPr lang="en-US" dirty="0" smtClean="0"/>
              <a:t>data generating a within-year MPC of 60%</a:t>
            </a:r>
          </a:p>
          <a:p>
            <a:r>
              <a:rPr lang="en-US" dirty="0" err="1" smtClean="0"/>
              <a:t>Ganong</a:t>
            </a:r>
            <a:r>
              <a:rPr lang="en-US" dirty="0" smtClean="0"/>
              <a:t> and Noel (2016): when unemployment insurance runs out (a predictable event), household consumption drops by 11%.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High MPC’s out of liquid wealth</a:t>
            </a:r>
            <a:br>
              <a:rPr lang="en-US" dirty="0" smtClean="0"/>
            </a:br>
            <a:r>
              <a:rPr lang="en-US" dirty="0" smtClean="0"/>
              <a:t>Shapiro (2005)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7772400" cy="4724400"/>
              </a:xfrm>
            </p:spPr>
            <p:txBody>
              <a:bodyPr/>
              <a:lstStyle/>
              <a:p>
                <a:r>
                  <a:rPr lang="en-US" dirty="0" smtClean="0"/>
                  <a:t>For food stamp recipients, caloric intake declines by 10-15% over the food stamp month.</a:t>
                </a:r>
              </a:p>
              <a:p>
                <a:r>
                  <a:rPr lang="en-US" dirty="0" smtClean="0"/>
                  <a:t>To be resolved with exponential discounting, requires an annual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discount factor </a:t>
                </a:r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0.23=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−1.47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Survey evidence reveals rising desperation over the course of the food stamp month, suggesting that a high elasticity of </a:t>
                </a:r>
                <a:r>
                  <a:rPr lang="en-US" dirty="0" err="1" smtClean="0"/>
                  <a:t>intertemporal</a:t>
                </a:r>
                <a:r>
                  <a:rPr lang="en-US" dirty="0" smtClean="0"/>
                  <a:t> substitution is not a likely explanation. </a:t>
                </a:r>
              </a:p>
              <a:p>
                <a:r>
                  <a:rPr lang="en-US" dirty="0" smtClean="0"/>
                  <a:t>Households with more short-run impatience (estimated from hypothetical </a:t>
                </a:r>
                <a:r>
                  <a:rPr lang="en-US" dirty="0" err="1" smtClean="0"/>
                  <a:t>intertemporal</a:t>
                </a:r>
                <a:r>
                  <a:rPr lang="en-US" dirty="0" smtClean="0"/>
                  <a:t> choices) are more likely to run out of food sometime during the month.</a:t>
                </a:r>
              </a:p>
            </p:txBody>
          </p:sp>
        </mc:Choice>
        <mc:Fallback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7772400" cy="4724400"/>
              </a:xfrm>
              <a:blipFill rotWithShape="0">
                <a:blip r:embed="rId2"/>
                <a:stretch>
                  <a:fillRect l="-1098" t="-903" r="-1882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2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728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The data can reject a number of alternative hypotheses.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Households that shop for food more frequently do not display a smaller decline in intake over the month, casting doubt on depreciation stories.</a:t>
            </a:r>
          </a:p>
          <a:p>
            <a:r>
              <a:rPr lang="en-US" smtClean="0"/>
              <a:t>Individuals in single-person households experience no less of a decline in caloric intake over the month than individuals in multi-person households.</a:t>
            </a:r>
          </a:p>
          <a:p>
            <a:r>
              <a:rPr lang="en-US" smtClean="0"/>
              <a:t>Survey respondents are not more likely to eat in another person’s home toward the end of the month.</a:t>
            </a:r>
          </a:p>
          <a:p>
            <a:r>
              <a:rPr lang="en-US" smtClean="0"/>
              <a:t>The data show no evidence of learning over time</a:t>
            </a:r>
          </a:p>
        </p:txBody>
      </p:sp>
    </p:spTree>
    <p:extLst>
      <p:ext uri="{BB962C8B-B14F-4D97-AF65-F5344CB8AC3E}">
        <p14:creationId xmlns:p14="http://schemas.microsoft.com/office/powerpoint/2010/main" val="37486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MPC’s out of Social security</a:t>
            </a:r>
            <a:br>
              <a:rPr lang="en-US" dirty="0" smtClean="0"/>
            </a:br>
            <a:r>
              <a:rPr lang="it-IT" dirty="0" smtClean="0"/>
              <a:t>Mastrobuoni and Weinberg (2009)</a:t>
            </a:r>
            <a:br>
              <a:rPr lang="it-IT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with substantial savings smooth consumption over the monthly pay cycle</a:t>
            </a:r>
          </a:p>
          <a:p>
            <a:r>
              <a:rPr lang="en-US" dirty="0" smtClean="0"/>
              <a:t>Individuals without savings consume 25 percent fewer calories the week before they receive SS checks relative to the week after</a:t>
            </a:r>
          </a:p>
        </p:txBody>
      </p:sp>
    </p:spTree>
    <p:extLst>
      <p:ext uri="{BB962C8B-B14F-4D97-AF65-F5344CB8AC3E}">
        <p14:creationId xmlns:p14="http://schemas.microsoft.com/office/powerpoint/2010/main" val="28804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Lifecycle simulations (</a:t>
            </a:r>
            <a:r>
              <a:rPr lang="en-US" dirty="0" err="1"/>
              <a:t>Angeletos</a:t>
            </a:r>
            <a:r>
              <a:rPr lang="en-US" dirty="0"/>
              <a:t> et al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dirty="0" smtClean="0"/>
              <a:t>Mortality</a:t>
            </a:r>
          </a:p>
          <a:p>
            <a:r>
              <a:rPr lang="en-US" dirty="0" smtClean="0"/>
              <a:t>Dependents </a:t>
            </a:r>
          </a:p>
          <a:p>
            <a:r>
              <a:rPr lang="en-US" dirty="0" smtClean="0"/>
              <a:t>Retirement/Social Security</a:t>
            </a:r>
          </a:p>
          <a:p>
            <a:r>
              <a:rPr lang="en-US" dirty="0" smtClean="0"/>
              <a:t>Three </a:t>
            </a:r>
            <a:r>
              <a:rPr lang="en-US" dirty="0"/>
              <a:t>educational groups: NHS, HS, COLL  </a:t>
            </a:r>
            <a:endParaRPr lang="en-US" dirty="0" smtClean="0"/>
          </a:p>
          <a:p>
            <a:r>
              <a:rPr lang="en-US" dirty="0" smtClean="0"/>
              <a:t>Stochastic </a:t>
            </a:r>
            <a:r>
              <a:rPr lang="en-US" dirty="0"/>
              <a:t>labor income </a:t>
            </a:r>
            <a:endParaRPr lang="en-US" dirty="0" smtClean="0"/>
          </a:p>
          <a:p>
            <a:r>
              <a:rPr lang="en-US" dirty="0" smtClean="0"/>
              <a:t>Credit </a:t>
            </a:r>
            <a:r>
              <a:rPr lang="en-US" dirty="0"/>
              <a:t>limit: (.30</a:t>
            </a:r>
            <a:r>
              <a:rPr lang="en-US" dirty="0" smtClean="0"/>
              <a:t>)(permanent income) </a:t>
            </a:r>
          </a:p>
          <a:p>
            <a:r>
              <a:rPr lang="en-US" dirty="0" smtClean="0"/>
              <a:t>3 state </a:t>
            </a:r>
            <a:r>
              <a:rPr lang="en-US" dirty="0"/>
              <a:t>variables: liquid </a:t>
            </a:r>
            <a:r>
              <a:rPr lang="en-US" dirty="0" smtClean="0"/>
              <a:t>and </a:t>
            </a:r>
            <a:r>
              <a:rPr lang="en-US" dirty="0"/>
              <a:t>illiquid wealth, </a:t>
            </a:r>
            <a:r>
              <a:rPr lang="en-US" dirty="0" smtClean="0"/>
              <a:t>income.</a:t>
            </a:r>
          </a:p>
          <a:p>
            <a:r>
              <a:rPr lang="en-US" dirty="0" smtClean="0"/>
              <a:t>2 choice </a:t>
            </a:r>
            <a:r>
              <a:rPr lang="en-US" dirty="0"/>
              <a:t>variables: liquid </a:t>
            </a:r>
            <a:r>
              <a:rPr lang="en-US" dirty="0" smtClean="0"/>
              <a:t>and illiquid wealth investment</a:t>
            </a:r>
          </a:p>
        </p:txBody>
      </p:sp>
    </p:spTree>
    <p:extLst>
      <p:ext uri="{BB962C8B-B14F-4D97-AF65-F5344CB8AC3E}">
        <p14:creationId xmlns:p14="http://schemas.microsoft.com/office/powerpoint/2010/main" val="34475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relative risk aversion = 2</a:t>
            </a:r>
            <a:endParaRPr lang="en-US" dirty="0"/>
          </a:p>
          <a:p>
            <a:r>
              <a:rPr lang="en-US" dirty="0" smtClean="0"/>
              <a:t>For exponential discounting economy: </a:t>
            </a:r>
          </a:p>
          <a:p>
            <a:pPr marL="457200" lvl="1" indent="0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β=1</a:t>
            </a:r>
            <a:r>
              <a:rPr lang="el-GR" sz="2800" dirty="0" smtClean="0"/>
              <a:t>  </a:t>
            </a:r>
            <a:endParaRPr lang="en-US" sz="2800" dirty="0" smtClean="0"/>
          </a:p>
          <a:p>
            <a:pPr marL="457200" lvl="1" indent="0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=0.94  (</a:t>
            </a:r>
            <a:r>
              <a:rPr lang="en-US" dirty="0" smtClean="0"/>
              <a:t>match median ‘W/Y’ of 3.9 ages 50-59)</a:t>
            </a:r>
            <a:endParaRPr lang="en-US" dirty="0"/>
          </a:p>
          <a:p>
            <a:r>
              <a:rPr lang="en-US" dirty="0" smtClean="0"/>
              <a:t>For quasi-hyperbolic discounting economy: </a:t>
            </a:r>
          </a:p>
          <a:p>
            <a:pPr marL="457200" lvl="1" indent="0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endParaRPr lang="en-US" sz="2800" dirty="0"/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=0.96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/>
              <a:t>match median ‘W/Y</a:t>
            </a:r>
            <a:r>
              <a:rPr lang="en-US" dirty="0" smtClean="0"/>
              <a:t>’ of 3.9 </a:t>
            </a:r>
            <a:r>
              <a:rPr lang="en-US" dirty="0"/>
              <a:t>ages 50-59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(HS education)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2533968" y="1905000"/>
              <a:ext cx="128209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2057400"/>
                    <a:gridCol w="1828800"/>
                    <a:gridCol w="12192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Exponential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Hyperbolic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73%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liquid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total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den>
                              </m:f>
                            </m:oMath>
                          </a14:m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0.50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0.39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19%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$3408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2533968" y="1905000"/>
              <a:ext cx="128209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2057400"/>
                    <a:gridCol w="1828800"/>
                    <a:gridCol w="1219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Exponential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Hyperbolic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73%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628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5" t="-209709" r="-100000" b="-417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0.50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0.39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19%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$3408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73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LRT Simulation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Stochastic Income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Lifecycle variation in labor supply (e.g. retirement)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Social Security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Life-cycle variation in household dependents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Bequests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Illiquid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Credit card debt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Numerical solution (backwards induction) of 90 period lifecycle problem.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35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Arial" charset="0"/>
              </a:rPr>
              <a:t>Laibson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err="1" smtClean="0">
                <a:cs typeface="Arial" charset="0"/>
              </a:rPr>
              <a:t>Repetto</a:t>
            </a:r>
            <a:r>
              <a:rPr lang="en-US" dirty="0" smtClean="0">
                <a:cs typeface="Arial" charset="0"/>
              </a:rPr>
              <a:t>, and </a:t>
            </a:r>
            <a:r>
              <a:rPr lang="en-US" dirty="0" err="1" smtClean="0">
                <a:cs typeface="Arial" charset="0"/>
              </a:rPr>
              <a:t>Tobacman</a:t>
            </a:r>
            <a:r>
              <a:rPr lang="en-US" dirty="0" smtClean="0">
                <a:cs typeface="Arial" charset="0"/>
              </a:rPr>
              <a:t> (2012)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Use MSM to estimate discounting parameters:</a:t>
            </a:r>
          </a:p>
          <a:p>
            <a:pPr lvl="1" eaLnBrk="1" hangingPunct="1"/>
            <a:r>
              <a:rPr lang="en-US" dirty="0" smtClean="0"/>
              <a:t>Substantial voluntarily accumulated illiquid wealth: W/Y = 3.9.</a:t>
            </a:r>
          </a:p>
          <a:p>
            <a:pPr lvl="1" eaLnBrk="1" hangingPunct="1"/>
            <a:r>
              <a:rPr lang="en-US" dirty="0" smtClean="0"/>
              <a:t>Extensive credit card borrowing:</a:t>
            </a:r>
          </a:p>
          <a:p>
            <a:pPr lvl="2" eaLnBrk="1" hangingPunct="1"/>
            <a:r>
              <a:rPr lang="en-US" dirty="0" smtClean="0"/>
              <a:t>68% didn’t pay their credit card in full last month</a:t>
            </a:r>
          </a:p>
          <a:p>
            <a:pPr lvl="2" eaLnBrk="1" hangingPunct="1"/>
            <a:r>
              <a:rPr lang="en-US" dirty="0" smtClean="0"/>
              <a:t>Average credit card interest rate is 14%</a:t>
            </a:r>
          </a:p>
          <a:p>
            <a:pPr lvl="2" eaLnBrk="1" hangingPunct="1"/>
            <a:r>
              <a:rPr lang="en-US" dirty="0" smtClean="0"/>
              <a:t>Credit card debt averages 13% of annual income</a:t>
            </a:r>
          </a:p>
          <a:p>
            <a:pPr lvl="1" eaLnBrk="1" hangingPunct="1"/>
            <a:r>
              <a:rPr lang="en-US" dirty="0" smtClean="0"/>
              <a:t>Consumption-income </a:t>
            </a:r>
            <a:r>
              <a:rPr lang="en-US" dirty="0" err="1" smtClean="0"/>
              <a:t>comovement</a:t>
            </a:r>
            <a:r>
              <a:rPr lang="en-US" dirty="0" smtClean="0"/>
              <a:t>: </a:t>
            </a:r>
          </a:p>
          <a:p>
            <a:pPr lvl="2" eaLnBrk="1" hangingPunct="1"/>
            <a:r>
              <a:rPr lang="en-US" dirty="0" smtClean="0"/>
              <a:t>Marginal Propensity to Consume = 0.23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	(i.e. consumption tracks income)</a:t>
            </a:r>
          </a:p>
        </p:txBody>
      </p:sp>
    </p:spTree>
    <p:extLst>
      <p:ext uri="{BB962C8B-B14F-4D97-AF65-F5344CB8AC3E}">
        <p14:creationId xmlns:p14="http://schemas.microsoft.com/office/powerpoint/2010/main" val="340466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LRT Results: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err="1" smtClean="0">
                <a:cs typeface="Arial" charset="0"/>
              </a:rPr>
              <a:t>U</a:t>
            </a:r>
            <a:r>
              <a:rPr lang="en-US" sz="2800" baseline="-25000" dirty="0" err="1" smtClean="0"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 = </a:t>
            </a:r>
            <a:r>
              <a:rPr lang="en-US" sz="2800" dirty="0" err="1" smtClean="0">
                <a:cs typeface="Arial" charset="0"/>
              </a:rPr>
              <a:t>u</a:t>
            </a:r>
            <a:r>
              <a:rPr lang="en-US" sz="2800" baseline="-25000" dirty="0" err="1" smtClean="0"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 +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b [d</a:t>
            </a:r>
            <a:r>
              <a:rPr lang="en-US" sz="2800" dirty="0" smtClean="0">
                <a:cs typeface="Arial" charset="0"/>
              </a:rPr>
              <a:t>u</a:t>
            </a:r>
            <a:r>
              <a:rPr lang="en-US" sz="2800" baseline="-25000" dirty="0" smtClean="0">
                <a:cs typeface="Arial" charset="0"/>
              </a:rPr>
              <a:t>t+1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 +   d</a:t>
            </a:r>
            <a:r>
              <a:rPr lang="en-US" sz="2800" baseline="30000" dirty="0" smtClean="0">
                <a:latin typeface="Symbol" pitchFamily="18" charset="2"/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u</a:t>
            </a:r>
            <a:r>
              <a:rPr lang="en-US" sz="2800" baseline="-25000" dirty="0" smtClean="0">
                <a:cs typeface="Arial" charset="0"/>
              </a:rPr>
              <a:t>t+2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  +   d</a:t>
            </a:r>
            <a:r>
              <a:rPr lang="en-US" sz="2800" baseline="30000" dirty="0" smtClean="0">
                <a:latin typeface="Symbol" pitchFamily="18" charset="2"/>
                <a:cs typeface="Arial" charset="0"/>
              </a:rPr>
              <a:t>3</a:t>
            </a:r>
            <a:r>
              <a:rPr lang="en-US" sz="2800" dirty="0" smtClean="0">
                <a:cs typeface="Arial" charset="0"/>
              </a:rPr>
              <a:t>u</a:t>
            </a:r>
            <a:r>
              <a:rPr lang="en-US" sz="2800" baseline="-25000" dirty="0" smtClean="0">
                <a:cs typeface="Arial" charset="0"/>
              </a:rPr>
              <a:t>t+3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 + ...]</a:t>
            </a:r>
            <a:r>
              <a:rPr lang="en-US" sz="2800" dirty="0" smtClean="0"/>
              <a:t> 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mbol" pitchFamily="18" charset="2"/>
                <a:cs typeface="Arial" charset="0"/>
              </a:rPr>
              <a:t> b</a:t>
            </a:r>
            <a:r>
              <a:rPr lang="en-US" dirty="0" smtClean="0"/>
              <a:t> = 0.70 (</a:t>
            </a:r>
            <a:r>
              <a:rPr lang="en-US" dirty="0" err="1" smtClean="0"/>
              <a:t>s.e.</a:t>
            </a:r>
            <a:r>
              <a:rPr lang="en-US" dirty="0" smtClean="0"/>
              <a:t> 0.11)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d</a:t>
            </a:r>
            <a:r>
              <a:rPr lang="en-US" dirty="0" smtClean="0"/>
              <a:t> = 0.96 (</a:t>
            </a:r>
            <a:r>
              <a:rPr lang="en-US" dirty="0" err="1" smtClean="0"/>
              <a:t>s.e.</a:t>
            </a:r>
            <a:r>
              <a:rPr lang="en-US" dirty="0" smtClean="0"/>
              <a:t> 0.01)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Null hypothesis of </a:t>
            </a:r>
            <a:r>
              <a:rPr lang="en-US" dirty="0" smtClean="0">
                <a:latin typeface="Symbol" pitchFamily="18" charset="2"/>
                <a:cs typeface="Arial" charset="0"/>
              </a:rPr>
              <a:t>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b</a:t>
            </a:r>
            <a:r>
              <a:rPr lang="en-US" dirty="0" smtClean="0"/>
              <a:t> = 1 rejected (t-stat of 3).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Specification test accepted.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01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Households have </a:t>
            </a:r>
            <a:r>
              <a:rPr lang="en-US" dirty="0"/>
              <a:t>a low MPC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 </a:t>
            </a:r>
            <a:r>
              <a:rPr lang="en-US" dirty="0"/>
              <a:t>of illiquid wealth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ouseholds </a:t>
            </a:r>
            <a:r>
              <a:rPr lang="en-US" dirty="0" smtClean="0"/>
              <a:t>have little </a:t>
            </a:r>
            <a:r>
              <a:rPr lang="en-US" b="1" dirty="0" smtClean="0"/>
              <a:t>liquid</a:t>
            </a:r>
            <a:r>
              <a:rPr lang="en-US" dirty="0" smtClean="0"/>
              <a:t> wealth, and the </a:t>
            </a:r>
            <a:r>
              <a:rPr lang="en-US" b="1" dirty="0" smtClean="0"/>
              <a:t>illiquid</a:t>
            </a:r>
            <a:r>
              <a:rPr lang="en-US" dirty="0" smtClean="0"/>
              <a:t> wealth is hard to access</a:t>
            </a:r>
          </a:p>
          <a:p>
            <a:r>
              <a:rPr lang="en-US" dirty="0" smtClean="0"/>
              <a:t>Though note that illiquid assets sometimes become liquid in large lumps (e.g., cash-out </a:t>
            </a:r>
            <a:r>
              <a:rPr lang="en-US" dirty="0" smtClean="0"/>
              <a:t>refinancing; </a:t>
            </a:r>
            <a:r>
              <a:rPr lang="en-US" dirty="0" err="1" smtClean="0"/>
              <a:t>cf</a:t>
            </a:r>
            <a:r>
              <a:rPr lang="en-US" dirty="0" smtClean="0"/>
              <a:t> Greenspan and Kennedy 2008)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Also, note that idiosyncratic wealth shocks to illiquid retirement savings accounts lead agents to </a:t>
            </a:r>
            <a:r>
              <a:rPr lang="en-US" b="1" dirty="0" smtClean="0"/>
              <a:t>increase</a:t>
            </a:r>
            <a:r>
              <a:rPr lang="en-US" dirty="0" smtClean="0"/>
              <a:t> their savings rate (Choi, </a:t>
            </a:r>
            <a:r>
              <a:rPr lang="en-US" dirty="0" err="1" smtClean="0"/>
              <a:t>Laibson</a:t>
            </a:r>
            <a:r>
              <a:rPr lang="en-US" dirty="0" smtClean="0"/>
              <a:t>, </a:t>
            </a:r>
            <a:r>
              <a:rPr lang="en-US" dirty="0" err="1" smtClean="0"/>
              <a:t>Madrian</a:t>
            </a:r>
            <a:r>
              <a:rPr lang="en-US" dirty="0" smtClean="0"/>
              <a:t>, </a:t>
            </a:r>
            <a:r>
              <a:rPr lang="en-US" dirty="0" err="1" smtClean="0"/>
              <a:t>Metrick</a:t>
            </a:r>
            <a:r>
              <a:rPr lang="en-US" dirty="0" smtClean="0"/>
              <a:t> 2009)</a:t>
            </a:r>
          </a:p>
          <a:p>
            <a:pPr lvl="1"/>
            <a:r>
              <a:rPr lang="en-US" dirty="0" smtClean="0"/>
              <a:t>Return chasing effect </a:t>
            </a:r>
          </a:p>
        </p:txBody>
      </p:sp>
    </p:spTree>
    <p:extLst>
      <p:ext uri="{BB962C8B-B14F-4D97-AF65-F5344CB8AC3E}">
        <p14:creationId xmlns:p14="http://schemas.microsoft.com/office/powerpoint/2010/main" val="16396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31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algn="l"/>
            <a:r>
              <a:rPr lang="en-US" altLang="en-US"/>
              <a:t>Assessing Literacy: Numeracy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987925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/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Compound Interest</a:t>
            </a:r>
            <a:endParaRPr lang="en-US" altLang="en-US">
              <a:solidFill>
                <a:srgbClr val="FF0000"/>
              </a:solidFill>
            </a:endParaRP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“Suppose you had $100 in a savings account and the interest rate was 2% per year.  After 5 years, how much do you think you would have in the account if you left the money to grow?”</a:t>
            </a: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endParaRPr lang="en-US" altLang="en-US" sz="900"/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i) More than $102;</a:t>
            </a:r>
            <a:r>
              <a:rPr lang="en-US" altLang="en-US"/>
              <a:t>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ii) Exactly $102;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iii) Less than $102;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Don’t know (DK);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v) Refuse to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6299822"/>
            <a:ext cx="648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Source: </a:t>
            </a:r>
            <a:r>
              <a:rPr lang="en-US" sz="2400" dirty="0" err="1" smtClean="0"/>
              <a:t>Annamarai</a:t>
            </a:r>
            <a:r>
              <a:rPr lang="en-US" sz="2400" dirty="0" smtClean="0"/>
              <a:t> Lusardi and Olivia Mitchell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333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Randomly choose two subjects to receive any positive portfolio return during the subsequent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Eliminate variation in pre-fee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Experimenters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Financial illiteracy </a:t>
            </a:r>
            <a:r>
              <a:rPr lang="en-US" sz="3200" dirty="0" smtClean="0">
                <a:solidFill>
                  <a:srgbClr val="000000"/>
                </a:solidFill>
              </a:rPr>
              <a:t>in mutual fund choice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Choi, </a:t>
            </a:r>
            <a:r>
              <a:rPr lang="en-US" sz="2400" dirty="0" err="1">
                <a:solidFill>
                  <a:srgbClr val="000000"/>
                </a:solidFill>
              </a:rPr>
              <a:t>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2011)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7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58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One year of index fund fees on </a:t>
            </a:r>
            <a:br>
              <a:rPr lang="en-US" sz="3200" b="0" smtClean="0"/>
            </a:br>
            <a:r>
              <a:rPr lang="en-US" sz="3200" b="0" smtClean="0"/>
              <a:t>a $10,000 investment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36588" y="1395413"/>
          <a:ext cx="8213725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63" name="Chart" r:id="rId4" imgW="8182023" imgH="4819602" progId="MSGraph.Chart.8">
                  <p:embed followColorScheme="full"/>
                </p:oleObj>
              </mc:Choice>
              <mc:Fallback>
                <p:oleObj name="Chart" r:id="rId4" imgW="8182023" imgH="48196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395413"/>
                        <a:ext cx="8213725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0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Experimental conditions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Subjects receive only four prospectuses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Prospectuses are often the only information investors receive from companies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Fees transparency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Eliminate search costs by </a:t>
            </a:r>
            <a:r>
              <a:rPr lang="en-US" sz="2200" i="1" smtClean="0"/>
              <a:t>also</a:t>
            </a:r>
            <a:r>
              <a:rPr lang="en-US" sz="2200" smtClean="0"/>
              <a:t> distributing fee summary sheet (repeats information in prospectus)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chemeClr val="bg2"/>
                </a:solidFill>
              </a:rPr>
              <a:t>Returns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chemeClr val="bg2"/>
                </a:solidFill>
              </a:rPr>
              <a:t>Highlight extraneous information by distributing summary of funds’ annualized returns since </a:t>
            </a:r>
            <a:r>
              <a:rPr lang="en-US" sz="2200" i="1" smtClean="0">
                <a:solidFill>
                  <a:schemeClr val="bg2"/>
                </a:solidFill>
              </a:rPr>
              <a:t>inception </a:t>
            </a:r>
            <a:r>
              <a:rPr lang="en-US" sz="2200" smtClean="0">
                <a:solidFill>
                  <a:schemeClr val="bg2"/>
                </a:solidFill>
              </a:rPr>
              <a:t>(repeats information in prospectus)</a:t>
            </a:r>
          </a:p>
        </p:txBody>
      </p:sp>
    </p:spTree>
    <p:extLst>
      <p:ext uri="{BB962C8B-B14F-4D97-AF65-F5344CB8AC3E}">
        <p14:creationId xmlns:p14="http://schemas.microsoft.com/office/powerpoint/2010/main" val="2984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Fees paid by control groups </a:t>
            </a:r>
            <a:r>
              <a:rPr lang="en-US" sz="2000" b="0" smtClean="0"/>
              <a:t>(</a:t>
            </a:r>
            <a:r>
              <a:rPr lang="en-US" sz="2000" smtClean="0">
                <a:solidFill>
                  <a:srgbClr val="CC9900"/>
                </a:solidFill>
              </a:rPr>
              <a:t>prospectus only</a:t>
            </a:r>
            <a:r>
              <a:rPr lang="en-US" sz="2000" b="0" smtClean="0"/>
              <a:t>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87463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7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750" y="5257800"/>
            <a:ext cx="111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Minimum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Possible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117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Maximum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Possible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1219200" y="1295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1143000" y="5334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6324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63246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t-test: p=0.5086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24200" y="5699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22098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514600" y="3367088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808080"/>
                </a:solidFill>
              </a:rPr>
              <a:t>$443: average fee with random fund allocation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334000" y="61722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0% of College Controls put all funds in minimum-fee fund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422525" y="6200775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6% of MBA Controls put all funds in minimum-fee fund</a:t>
            </a:r>
          </a:p>
        </p:txBody>
      </p:sp>
    </p:spTree>
    <p:extLst>
      <p:ext uri="{BB962C8B-B14F-4D97-AF65-F5344CB8AC3E}">
        <p14:creationId xmlns:p14="http://schemas.microsoft.com/office/powerpoint/2010/main" val="4719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  <p:bldP spid="178189" grpId="0"/>
      <p:bldP spid="178190" grpId="0"/>
      <p:bldP spid="1781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00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648200" y="46482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17526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457200" y="55626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648200" y="49530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9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Effect of fee treatment </a:t>
            </a:r>
            <a:br>
              <a:rPr lang="en-US" sz="3200" b="0" smtClean="0"/>
            </a:br>
            <a:r>
              <a:rPr lang="en-US" sz="2400" b="0" smtClean="0"/>
              <a:t>(</a:t>
            </a:r>
            <a:r>
              <a:rPr lang="en-US" sz="2400" smtClean="0">
                <a:solidFill>
                  <a:schemeClr val="accent2"/>
                </a:solidFill>
              </a:rPr>
              <a:t>prospectus plus 1-page sheet highlighting fees</a:t>
            </a:r>
            <a:r>
              <a:rPr lang="en-US" sz="2400" b="0" smtClean="0"/>
              <a:t>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1395413"/>
          <a:ext cx="84582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1" name="Chart" r:id="rId4" imgW="7305913" imgH="4934117" progId="MSGraph.Chart.8">
                  <p:embed followColorScheme="full"/>
                </p:oleObj>
              </mc:Choice>
              <mc:Fallback>
                <p:oleObj name="Chart" r:id="rId4" imgW="7305913" imgH="493411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95413"/>
                        <a:ext cx="8458200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127750"/>
            <a:ext cx="480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t-tests: </a:t>
            </a:r>
          </a:p>
          <a:p>
            <a:r>
              <a:rPr lang="en-US" sz="1400">
                <a:solidFill>
                  <a:srgbClr val="000000"/>
                </a:solidFill>
              </a:rPr>
              <a:t>MBA: p=0.0000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p=0.1451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24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29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85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05200" y="4572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16764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860925" y="6096000"/>
            <a:ext cx="329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10% of College treatment put all funds in minimum-fee fund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1752600" y="60960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19% of MBA treatment put all funds in minimum-fee fund</a:t>
            </a:r>
          </a:p>
        </p:txBody>
      </p:sp>
    </p:spTree>
    <p:extLst>
      <p:ext uri="{BB962C8B-B14F-4D97-AF65-F5344CB8AC3E}">
        <p14:creationId xmlns:p14="http://schemas.microsoft.com/office/powerpoint/2010/main" val="4012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  <p:bldP spid="182282" grpId="1" animBg="1"/>
      <p:bldP spid="182283" grpId="0"/>
      <p:bldP spid="18228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48200" y="19812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33400" y="1981200"/>
            <a:ext cx="1676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33400" y="41148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</a:t>
            </a:r>
            <a:br>
              <a:rPr lang="en-US" sz="3200" b="0" smtClean="0"/>
            </a:br>
            <a:r>
              <a:rPr lang="en-US" sz="3200" b="0" smtClean="0"/>
              <a:t>average returns since inception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5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196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28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84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</a:t>
            </a:r>
          </a:p>
          <a:p>
            <a:r>
              <a:rPr lang="en-US" sz="1400">
                <a:solidFill>
                  <a:srgbClr val="000000"/>
                </a:solidFill>
              </a:rPr>
              <a:t>MBA: p=0.0055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p=0.0000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3125" y="34290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46725" y="2971800"/>
            <a:ext cx="47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60559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 fees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22338" y="1395413"/>
          <a:ext cx="733107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9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31075" cy="463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19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292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28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84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</a:t>
            </a:r>
          </a:p>
          <a:p>
            <a:r>
              <a:rPr lang="en-US" sz="1400">
                <a:solidFill>
                  <a:srgbClr val="000000"/>
                </a:solidFill>
              </a:rPr>
              <a:t>MBA: p=0.0813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p=0.0008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470525" y="27432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1752600" y="3657600"/>
            <a:ext cx="4343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6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n-US" sz="2200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48200" y="45720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48200" y="20574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00" y="23622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57200" y="46482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229600" cy="636587"/>
          </a:xfrm>
        </p:spPr>
        <p:txBody>
          <a:bodyPr/>
          <a:lstStyle/>
          <a:p>
            <a:pPr algn="l"/>
            <a:r>
              <a:rPr lang="en-US" altLang="en-US"/>
              <a:t> Assessing Literacy: Inflation 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166688" indent="-119063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Inflation</a:t>
            </a:r>
            <a:endParaRPr lang="en-US" altLang="en-US">
              <a:solidFill>
                <a:srgbClr val="FF0000"/>
              </a:solidFill>
            </a:endParaRPr>
          </a:p>
          <a:p>
            <a:pPr marL="166688" indent="-119063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“Imagine that the interest rate on your savings account was 1% per year and inflation was 2% per year.  After 1 year, would you be able to buy with the money in this account:”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i) More than today;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ii) Exactly the same;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iii) Less than today;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DK;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v) Refuse to answer.</a:t>
            </a:r>
          </a:p>
        </p:txBody>
      </p:sp>
    </p:spTree>
    <p:extLst>
      <p:ext uri="{BB962C8B-B14F-4D97-AF65-F5344CB8AC3E}">
        <p14:creationId xmlns:p14="http://schemas.microsoft.com/office/powerpoint/2010/main" val="23778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Lack of confidence and fees</a:t>
            </a:r>
            <a:br>
              <a:rPr lang="en-US" sz="3200" b="0" smtClean="0"/>
            </a:br>
            <a:r>
              <a:rPr lang="en-US" sz="2400" b="0" smtClean="0"/>
              <a:t>(all revealed preferences are not created equal)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3" name="Chart" r:id="rId4" imgW="7305913" imgH="4972121" progId="MSGraph.Chart.8">
                  <p:embed followColorScheme="full"/>
                </p:oleObj>
              </mc:Choice>
              <mc:Fallback>
                <p:oleObj name="Chart" r:id="rId4" imgW="7305913" imgH="49721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62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64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46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530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36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94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136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6340475"/>
            <a:ext cx="541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t-tests: MBA 1 vs. 2, p=0.2013; MBA 1 vs. 3, p=0.0479; </a:t>
            </a:r>
          </a:p>
          <a:p>
            <a:r>
              <a:rPr lang="en-US" sz="1400">
                <a:solidFill>
                  <a:srgbClr val="000000"/>
                </a:solidFill>
              </a:rPr>
              <a:t>College 1 vs. 2, p=0.2864; College 1 vs. 3, p=0.3335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528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50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10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5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641725" y="44958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2057400" y="4267200"/>
            <a:ext cx="4191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No variation </a:t>
            </a:r>
            <a:r>
              <a:rPr lang="en-US" sz="2400" dirty="0" smtClean="0"/>
              <a:t>in </a:t>
            </a:r>
            <a:r>
              <a:rPr lang="en-US" sz="2400" dirty="0" smtClean="0"/>
              <a:t>underlying returns (excluding fees)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Experimenters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Financial illiteracy </a:t>
            </a:r>
            <a:r>
              <a:rPr lang="en-US" sz="3200" dirty="0" smtClean="0">
                <a:solidFill>
                  <a:srgbClr val="000000"/>
                </a:solidFill>
              </a:rPr>
              <a:t>in mutual fund choice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Choi, </a:t>
            </a:r>
            <a:r>
              <a:rPr lang="en-US" sz="2400" dirty="0" err="1">
                <a:solidFill>
                  <a:srgbClr val="000000"/>
                </a:solidFill>
              </a:rPr>
              <a:t>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2011)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0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BA480-62B3-4337-8BBB-5D3CF00BC0A7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52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29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We conducted one version with Harvard staff as subjects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1238"/>
            <a:ext cx="8342313" cy="4805362"/>
          </a:xfrm>
        </p:spPr>
        <p:txBody>
          <a:bodyPr/>
          <a:lstStyle/>
          <a:p>
            <a:pPr marL="457200" indent="-457200" eaLnBrk="1" hangingPunct="1"/>
            <a:r>
              <a:rPr lang="en-US" dirty="0" smtClean="0"/>
              <a:t>400 subjects (administrators, faculty assistants, technical personal, but not faculty)</a:t>
            </a:r>
          </a:p>
          <a:p>
            <a:pPr marL="457200" indent="-457200" eaLnBrk="1" hangingPunct="1"/>
            <a:r>
              <a:rPr lang="en-US" dirty="0" smtClean="0"/>
              <a:t>We give </a:t>
            </a:r>
            <a:r>
              <a:rPr lang="en-US" b="1" dirty="0" smtClean="0">
                <a:solidFill>
                  <a:schemeClr val="tx2"/>
                </a:solidFill>
              </a:rPr>
              <a:t>every</a:t>
            </a:r>
            <a:r>
              <a:rPr lang="en-US" dirty="0" smtClean="0"/>
              <a:t> one of our subjects $10,000 and rewarded them with any gains on their investment</a:t>
            </a:r>
          </a:p>
          <a:p>
            <a:pPr marL="749300" lvl="1" indent="-457200" eaLnBrk="1" hangingPunct="1"/>
            <a:r>
              <a:rPr lang="en-US" dirty="0" smtClean="0"/>
              <a:t>$4,000,000 short position in stock market</a:t>
            </a:r>
          </a:p>
          <a:p>
            <a:pPr marL="457200" indent="-4572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65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7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Control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$518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808080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$431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2514600"/>
            <a:ext cx="1752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9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  <p:bldP spid="22529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1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770438" y="2314575"/>
            <a:ext cx="1735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008000"/>
                </a:solidFill>
              </a:rPr>
              <a:t>Fee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Control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376738" y="5337175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9%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Fee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384800" y="2911475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$494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$518</a:t>
            </a: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808080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$431</a:t>
            </a:r>
          </a:p>
        </p:txBody>
      </p:sp>
    </p:spTree>
    <p:extLst>
      <p:ext uri="{BB962C8B-B14F-4D97-AF65-F5344CB8AC3E}">
        <p14:creationId xmlns:p14="http://schemas.microsoft.com/office/powerpoint/2010/main" val="133024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$100 bills on the sidewalk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 (2009)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524000"/>
            <a:ext cx="8543925" cy="3987800"/>
          </a:xfrm>
        </p:spPr>
        <p:txBody>
          <a:bodyPr/>
          <a:lstStyle/>
          <a:p>
            <a:pPr marL="177800" indent="-177800" eaLnBrk="1" hangingPunct="1"/>
            <a:r>
              <a:rPr lang="en-US" sz="2400" dirty="0" smtClean="0"/>
              <a:t>Employer match is an instantaneous, riskless return on investment</a:t>
            </a:r>
          </a:p>
          <a:p>
            <a:pPr marL="177800" indent="-177800" eaLnBrk="1" hangingPunct="1"/>
            <a:r>
              <a:rPr lang="en-US" sz="2400" dirty="0" smtClean="0"/>
              <a:t>Particularly appealing if you are over 59½ years old</a:t>
            </a:r>
          </a:p>
          <a:p>
            <a:pPr marL="457200" lvl="1" indent="-165100" eaLnBrk="1" hangingPunct="1"/>
            <a:r>
              <a:rPr lang="en-US" sz="2400" dirty="0" smtClean="0"/>
              <a:t> Have the most experience, so should be savvy</a:t>
            </a:r>
          </a:p>
          <a:p>
            <a:pPr marL="457200" lvl="1" indent="-165100" eaLnBrk="1" hangingPunct="1"/>
            <a:r>
              <a:rPr lang="en-US" sz="2400" dirty="0" smtClean="0"/>
              <a:t> Retirement is close, so should be thinking about saving</a:t>
            </a:r>
          </a:p>
          <a:p>
            <a:pPr marL="457200" lvl="1" indent="-165100" eaLnBrk="1" hangingPunct="1"/>
            <a:r>
              <a:rPr lang="en-US" sz="2400" dirty="0" smtClean="0"/>
              <a:t> Can withdraw money from 401(k) without penalty</a:t>
            </a:r>
          </a:p>
          <a:p>
            <a:pPr marL="177800" indent="-177800" eaLnBrk="1" hangingPunct="1"/>
            <a:r>
              <a:rPr lang="en-US" sz="2400" dirty="0" smtClean="0"/>
              <a:t>We study seven companies and find that on average, </a:t>
            </a:r>
            <a:r>
              <a:rPr lang="en-US" sz="2400" u="sng" dirty="0" smtClean="0"/>
              <a:t>half</a:t>
            </a:r>
            <a:r>
              <a:rPr lang="en-US" sz="2400" dirty="0" smtClean="0"/>
              <a:t> of employees over 59½ years old are not fully exploiting their employer match</a:t>
            </a:r>
          </a:p>
          <a:p>
            <a:pPr marL="457200" lvl="1" indent="-165100" eaLnBrk="1" hangingPunct="1"/>
            <a:r>
              <a:rPr lang="en-US" sz="2400" dirty="0" smtClean="0"/>
              <a:t> Average loss is 1.6% of salary per year</a:t>
            </a:r>
          </a:p>
          <a:p>
            <a:pPr marL="177800" indent="-177800" eaLnBrk="1" hangingPunct="1"/>
            <a:r>
              <a:rPr lang="en-US" sz="2400" dirty="0" smtClean="0"/>
              <a:t>Educational intervention has no effect</a:t>
            </a:r>
          </a:p>
        </p:txBody>
      </p:sp>
    </p:spTree>
    <p:extLst>
      <p:ext uri="{BB962C8B-B14F-4D97-AF65-F5344CB8AC3E}">
        <p14:creationId xmlns:p14="http://schemas.microsoft.com/office/powerpoint/2010/main" val="21436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Financial education 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(2004) 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72425" cy="4584700"/>
          </a:xfrm>
        </p:spPr>
        <p:txBody>
          <a:bodyPr/>
          <a:lstStyle/>
          <a:p>
            <a:pPr marL="177800" indent="-177800" eaLnBrk="1" hangingPunct="1"/>
            <a:r>
              <a:rPr lang="en-US" sz="2400" smtClean="0"/>
              <a:t>Seminars presented by professional financial advisors</a:t>
            </a:r>
          </a:p>
          <a:p>
            <a:pPr marL="177800" indent="-177800" eaLnBrk="1" hangingPunct="1"/>
            <a:r>
              <a:rPr lang="en-US" sz="2400" smtClean="0"/>
              <a:t>Curriculum: Setting savings goals, asset allocation, managing credit and debt, insurance against financial risks</a:t>
            </a:r>
          </a:p>
          <a:p>
            <a:pPr marL="177800" indent="-177800" eaLnBrk="1" hangingPunct="1"/>
            <a:r>
              <a:rPr lang="en-US" sz="2400" smtClean="0"/>
              <a:t>Seminars offered throughout 2000</a:t>
            </a:r>
          </a:p>
          <a:p>
            <a:pPr marL="177800" indent="-177800" eaLnBrk="1" hangingPunct="1"/>
            <a:r>
              <a:rPr lang="en-US" sz="2400" smtClean="0"/>
              <a:t>Linked data on individual employees’ seminar attendance to administrative data on actual savings behavior before and after seminar</a:t>
            </a:r>
          </a:p>
        </p:txBody>
      </p:sp>
    </p:spTree>
    <p:extLst>
      <p:ext uri="{BB962C8B-B14F-4D97-AF65-F5344CB8AC3E}">
        <p14:creationId xmlns:p14="http://schemas.microsoft.com/office/powerpoint/2010/main" val="79720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136265" name="Group 73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81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370B7-8348-4FFB-9F57-986672C53563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58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7388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44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AAA3C-4425-4BAA-B5B9-1093BEA44B07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59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9436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/>
                <a:gridCol w="1524000"/>
                <a:gridCol w="1390650"/>
                <a:gridCol w="1885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61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Assessing Literacy: Risk Diversification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pPr marL="166688" indent="-166688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Risk Diversification</a:t>
            </a:r>
          </a:p>
          <a:p>
            <a:pPr marL="166688" indent="-166688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“Do you think the following statement is true or false? Buying a single company stock usually provides a safer return than a stock mutual fund.”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i) True;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ii) False;</a:t>
            </a:r>
            <a:r>
              <a:rPr lang="en-US" altLang="en-US"/>
              <a:t>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iii) DK;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Refuse to answer.</a:t>
            </a:r>
          </a:p>
        </p:txBody>
      </p:sp>
    </p:spTree>
    <p:extLst>
      <p:ext uri="{BB962C8B-B14F-4D97-AF65-F5344CB8AC3E}">
        <p14:creationId xmlns:p14="http://schemas.microsoft.com/office/powerpoint/2010/main" val="34361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183563" cy="6172200"/>
          </a:xfrm>
        </p:spPr>
        <p:txBody>
          <a:bodyPr/>
          <a:lstStyle/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effects are small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Seminar attendees have good intentions to change their   401(k) savings behavior, but most do not follow through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alone will not dramatically improve the quality of 401(k) savings outcomes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Choi et al (2005) study the effect of the Enron, Worldcom, and Global Crossing scandals on employer stock holding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No net sales of employer stock in reaction to these news stories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scandals did not affect the asset allocation decisions of new hires.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hires did not affect the asset allocation decisions of new hires at other Houston firms.</a:t>
            </a:r>
          </a:p>
        </p:txBody>
      </p:sp>
    </p:spTree>
    <p:extLst>
      <p:ext uri="{BB962C8B-B14F-4D97-AF65-F5344CB8AC3E}">
        <p14:creationId xmlns:p14="http://schemas.microsoft.com/office/powerpoint/2010/main" val="617361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  <a:p>
            <a:pPr eaLnBrk="1" hangingPunct="1"/>
            <a:r>
              <a:rPr lang="en-US" smtClean="0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i="1" smtClean="0"/>
              <a:t>Elbel et al 2009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61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/>
                <a:gridCol w="1701074"/>
                <a:gridCol w="1579154"/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Before 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825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846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823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826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information about your peers affect savings behavior?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4203F-DC7E-4610-9102-FF98370B0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6916"/>
            <a:ext cx="82296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Social marketing and peer effects</a:t>
            </a:r>
            <a:br>
              <a:rPr lang="en-US" dirty="0" smtClean="0">
                <a:latin typeface="Gill Sans MT" pitchFamily="34" charset="0"/>
              </a:rPr>
            </a:br>
            <a:r>
              <a:rPr lang="en-US" sz="2400" dirty="0" err="1" smtClean="0">
                <a:latin typeface="Gill Sans MT" pitchFamily="34" charset="0"/>
              </a:rPr>
              <a:t>Beshears</a:t>
            </a:r>
            <a:r>
              <a:rPr lang="en-US" sz="2400" dirty="0" smtClean="0">
                <a:latin typeface="Gill Sans MT" pitchFamily="34" charset="0"/>
              </a:rPr>
              <a:t>, Choi, Laibson, </a:t>
            </a:r>
            <a:r>
              <a:rPr lang="en-US" sz="2400" dirty="0" err="1" smtClean="0">
                <a:latin typeface="Gill Sans MT" pitchFamily="34" charset="0"/>
              </a:rPr>
              <a:t>Madrian</a:t>
            </a:r>
            <a:r>
              <a:rPr lang="en-US" sz="2400" dirty="0" smtClean="0">
                <a:latin typeface="Gill Sans MT" pitchFamily="34" charset="0"/>
              </a:rPr>
              <a:t>, Milkman (2014)</a:t>
            </a:r>
          </a:p>
        </p:txBody>
      </p:sp>
    </p:spTree>
    <p:extLst>
      <p:ext uri="{BB962C8B-B14F-4D97-AF65-F5344CB8AC3E}">
        <p14:creationId xmlns:p14="http://schemas.microsoft.com/office/powerpoint/2010/main" val="10403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 r="552" b="320"/>
          <a:stretch>
            <a:fillRect/>
          </a:stretch>
        </p:blipFill>
        <p:spPr bwMode="auto">
          <a:xfrm>
            <a:off x="-835378" y="-110840"/>
            <a:ext cx="9979378" cy="1294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Variation in peer information has </a:t>
            </a:r>
            <a:br>
              <a:rPr lang="en-US" sz="3100" dirty="0" smtClean="0"/>
            </a:br>
            <a:r>
              <a:rPr lang="en-US" sz="3100" dirty="0" smtClean="0"/>
              <a:t>no net impact on savings behavior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312"/>
            <a:ext cx="8229600" cy="480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perverse effects for unionized workers</a:t>
            </a:r>
          </a:p>
          <a:p>
            <a:r>
              <a:rPr lang="en-US" dirty="0" smtClean="0"/>
              <a:t>Small positive effect for non-unionized workers</a:t>
            </a:r>
          </a:p>
          <a:p>
            <a:endParaRPr lang="en-US" dirty="0" smtClean="0"/>
          </a:p>
          <a:p>
            <a:r>
              <a:rPr lang="en-US" dirty="0" smtClean="0"/>
              <a:t>Sources of variation of peer information:</a:t>
            </a:r>
          </a:p>
          <a:p>
            <a:pPr lvl="1"/>
            <a:r>
              <a:rPr lang="en-US" dirty="0" smtClean="0"/>
              <a:t>Exclusion vs. inclusion of peer information</a:t>
            </a:r>
          </a:p>
          <a:p>
            <a:pPr lvl="1"/>
            <a:r>
              <a:rPr lang="en-US" dirty="0" smtClean="0"/>
              <a:t>Variation in peer success (due to variation in comparison group)</a:t>
            </a:r>
          </a:p>
          <a:p>
            <a:r>
              <a:rPr lang="en-US" dirty="0" smtClean="0"/>
              <a:t>All sources of variation generate consistent findings.</a:t>
            </a:r>
          </a:p>
        </p:txBody>
      </p:sp>
    </p:spTree>
    <p:extLst>
      <p:ext uri="{BB962C8B-B14F-4D97-AF65-F5344CB8AC3E}">
        <p14:creationId xmlns:p14="http://schemas.microsoft.com/office/powerpoint/2010/main" val="354828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78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Procrastination in retirement savings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81200"/>
            <a:ext cx="8750300" cy="4167188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smtClean="0"/>
              <a:t>Survey</a:t>
            </a:r>
          </a:p>
          <a:p>
            <a:pPr marL="457200" lvl="1" indent="-165100" eaLnBrk="1" hangingPunct="1"/>
            <a:r>
              <a:rPr lang="en-US" sz="2400" smtClean="0"/>
              <a:t> Mailed to 590 employees (random sample)</a:t>
            </a:r>
          </a:p>
          <a:p>
            <a:pPr marL="457200" lvl="1" indent="-165100" eaLnBrk="1" hangingPunct="1"/>
            <a:r>
              <a:rPr lang="en-US" sz="2400" smtClean="0"/>
              <a:t> 195 usable responses</a:t>
            </a:r>
          </a:p>
          <a:p>
            <a:pPr marL="457200" lvl="1" indent="-165100" eaLnBrk="1" hangingPunct="1"/>
            <a:r>
              <a:rPr lang="en-US" sz="2400" smtClean="0"/>
              <a:t> Matched to administrative data on actual savings behavior</a:t>
            </a:r>
          </a:p>
        </p:txBody>
      </p:sp>
    </p:spTree>
    <p:extLst>
      <p:ext uri="{BB962C8B-B14F-4D97-AF65-F5344CB8AC3E}">
        <p14:creationId xmlns:p14="http://schemas.microsoft.com/office/powerpoint/2010/main" val="402523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EF13384F-818D-4D34-B36A-6525B584025C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67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44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</a:rPr>
              <a:t/>
            </a:r>
            <a:br>
              <a:rPr lang="en-US" sz="2800" smtClean="0">
                <a:solidFill>
                  <a:srgbClr val="FFFFFF"/>
                </a:solidFill>
              </a:rPr>
            </a:br>
            <a:r>
              <a:rPr lang="en-US" sz="2800" smtClean="0">
                <a:solidFill>
                  <a:srgbClr val="FFFFFF"/>
                </a:solidFill>
              </a:rPr>
              <a:t>Typical breakdown among 100 employees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1188" y="3355975"/>
            <a:ext cx="7605712" cy="0"/>
          </a:xfrm>
          <a:prstGeom prst="line">
            <a:avLst/>
          </a:prstGeom>
          <a:noFill/>
          <a:ln w="31750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2778125" y="3479800"/>
            <a:ext cx="5589588" cy="15875"/>
          </a:xfrm>
          <a:prstGeom prst="line">
            <a:avLst/>
          </a:prstGeom>
          <a:noFill/>
          <a:ln w="31750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6173788" y="3609975"/>
            <a:ext cx="2324100" cy="14288"/>
          </a:xfrm>
          <a:prstGeom prst="line">
            <a:avLst/>
          </a:prstGeom>
          <a:noFill/>
          <a:ln w="31750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661988" y="1881188"/>
            <a:ext cx="1627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Out of every 100 surveyed employees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965450" y="2073275"/>
            <a:ext cx="255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68 self-report saving too little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6467475" y="2312988"/>
            <a:ext cx="1863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24 plan to raise savings rate in next 2 months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4264025" y="6018213"/>
            <a:ext cx="4298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100" b="1">
                <a:solidFill>
                  <a:srgbClr val="FF0000"/>
                </a:solidFill>
              </a:rPr>
              <a:t>3 actually follow through</a:t>
            </a:r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 flipV="1">
            <a:off x="8302625" y="3627438"/>
            <a:ext cx="231775" cy="0"/>
          </a:xfrm>
          <a:prstGeom prst="line">
            <a:avLst/>
          </a:prstGeom>
          <a:noFill/>
          <a:ln w="3175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 flipV="1">
            <a:off x="8382000" y="53721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  <p:bldP spid="448519" grpId="0" animBg="1"/>
      <p:bldP spid="448526" grpId="0"/>
      <p:bldP spid="448528" grpId="0"/>
      <p:bldP spid="448530" grpId="0"/>
      <p:bldP spid="448531" grpId="0" animBg="1"/>
      <p:bldP spid="44853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43" y="731838"/>
            <a:ext cx="7543800" cy="1295400"/>
          </a:xfrm>
        </p:spPr>
        <p:txBody>
          <a:bodyPr/>
          <a:lstStyle/>
          <a:p>
            <a:r>
              <a:rPr lang="en-US" dirty="0" smtClean="0"/>
              <a:t>Credit card pay down</a:t>
            </a:r>
            <a:br>
              <a:rPr lang="en-US" dirty="0" smtClean="0"/>
            </a:br>
            <a:r>
              <a:rPr lang="en-US" dirty="0" err="1" smtClean="0"/>
              <a:t>Kuchler</a:t>
            </a:r>
            <a:r>
              <a:rPr lang="en-US" dirty="0" smtClean="0"/>
              <a:t> (2015)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229600" cy="4411662"/>
          </a:xfrm>
        </p:spPr>
        <p:txBody>
          <a:bodyPr/>
          <a:lstStyle/>
          <a:p>
            <a:r>
              <a:rPr lang="en-US" sz="2800" dirty="0" smtClean="0"/>
              <a:t>Data from on-line financial </a:t>
            </a:r>
            <a:r>
              <a:rPr lang="en-US" sz="2800" dirty="0"/>
              <a:t>management service </a:t>
            </a:r>
            <a:r>
              <a:rPr lang="en-US" sz="2800" dirty="0" err="1" smtClean="0"/>
              <a:t>ReadyForZero</a:t>
            </a:r>
            <a:r>
              <a:rPr lang="en-US" sz="2800" dirty="0" smtClean="0"/>
              <a:t>, </a:t>
            </a:r>
            <a:r>
              <a:rPr lang="en-US" sz="2800" dirty="0"/>
              <a:t>which </a:t>
            </a:r>
            <a:r>
              <a:rPr lang="en-US" sz="2800" dirty="0" smtClean="0"/>
              <a:t>gives users help </a:t>
            </a:r>
            <a:r>
              <a:rPr lang="en-US" sz="2800" dirty="0"/>
              <a:t>in managing their debt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Median credit card debt at sign-up: $10,669.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users sign up for the site, they plan to reduce their debt </a:t>
            </a:r>
            <a:r>
              <a:rPr lang="en-US" sz="2800" dirty="0" smtClean="0"/>
              <a:t>significantly.</a:t>
            </a:r>
          </a:p>
          <a:p>
            <a:r>
              <a:rPr lang="en-US" sz="2800" dirty="0" smtClean="0"/>
              <a:t>Median plan over first 90 days: </a:t>
            </a:r>
            <a:r>
              <a:rPr lang="en-US" sz="2800" b="1" dirty="0" smtClean="0">
                <a:solidFill>
                  <a:srgbClr val="FF0000"/>
                </a:solidFill>
              </a:rPr>
              <a:t>$1,947 </a:t>
            </a:r>
          </a:p>
          <a:p>
            <a:r>
              <a:rPr lang="en-US" sz="2800" dirty="0" smtClean="0"/>
              <a:t>Most users reduce their </a:t>
            </a:r>
            <a:r>
              <a:rPr lang="en-US" sz="2800" dirty="0"/>
              <a:t>debt levels by </a:t>
            </a:r>
            <a:r>
              <a:rPr lang="en-US" sz="2800" dirty="0" smtClean="0"/>
              <a:t>very little</a:t>
            </a:r>
          </a:p>
          <a:p>
            <a:r>
              <a:rPr lang="en-US" sz="2800" dirty="0" smtClean="0"/>
              <a:t>Median pay down over first 90 days: </a:t>
            </a:r>
            <a:r>
              <a:rPr lang="en-US" sz="2800" b="1" dirty="0" smtClean="0">
                <a:solidFill>
                  <a:srgbClr val="FF0000"/>
                </a:solidFill>
              </a:rPr>
              <a:t>$234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Make financial choices that are easy to manipulate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12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algn="l"/>
            <a:r>
              <a:rPr lang="en-US" altLang="en-US"/>
              <a:t>How much do older people (ages 50+) know?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81000" y="12334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14951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381000" y="1543050"/>
          <a:ext cx="8229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2" name="Bitmap Image" r:id="rId4" imgW="11104762" imgH="3828571" progId="Paint.Picture">
                  <p:embed/>
                </p:oleObj>
              </mc:Choice>
              <mc:Fallback>
                <p:oleObj name="Bitmap Image" r:id="rId4" imgW="11104762" imgH="3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43050"/>
                        <a:ext cx="8229600" cy="325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609600" y="4953000"/>
            <a:ext cx="7924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 smtClean="0">
                <a:latin typeface="Arial" panose="020B0604020202020204" pitchFamily="34" charset="0"/>
                <a:cs typeface="+mn-cs"/>
              </a:rPr>
              <a:t>34% correctly answer all 3 questions</a:t>
            </a:r>
          </a:p>
        </p:txBody>
      </p:sp>
    </p:spTree>
    <p:extLst>
      <p:ext uri="{BB962C8B-B14F-4D97-AF65-F5344CB8AC3E}">
        <p14:creationId xmlns:p14="http://schemas.microsoft.com/office/powerpoint/2010/main" val="932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Opt-in enrollment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879" y="696691"/>
            <a:ext cx="735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Opt-out enrollment (auto-enrollment)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4CCFF">
                    <a:lumMod val="10000"/>
                  </a:srgbClr>
                </a:solidFill>
                <a:cs typeface="+mn-cs"/>
              </a:rPr>
              <a:t>START HERE</a:t>
            </a:r>
            <a:endParaRPr lang="en-US" sz="1800" b="1" dirty="0">
              <a:solidFill>
                <a:srgbClr val="C4CCFF">
                  <a:lumMod val="10000"/>
                </a:srgbClr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9105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40404"/>
                </a:solidFill>
              </a:rPr>
              <a:t>Madrian</a:t>
            </a:r>
            <a:r>
              <a:rPr lang="en-US" sz="2200" dirty="0" smtClean="0">
                <a:solidFill>
                  <a:srgbClr val="040404"/>
                </a:solidFill>
              </a:rPr>
              <a:t> and </a:t>
            </a:r>
            <a:r>
              <a:rPr lang="en-US" sz="2200" dirty="0" err="1" smtClean="0">
                <a:solidFill>
                  <a:srgbClr val="040404"/>
                </a:solidFill>
              </a:rPr>
              <a:t>Shea</a:t>
            </a:r>
            <a:r>
              <a:rPr lang="en-US" sz="2200" dirty="0" smtClean="0">
                <a:solidFill>
                  <a:srgbClr val="040404"/>
                </a:solidFill>
              </a:rPr>
              <a:t> (2001); Choi, </a:t>
            </a:r>
            <a:r>
              <a:rPr lang="en-US" sz="2200" dirty="0" err="1" smtClean="0">
                <a:solidFill>
                  <a:srgbClr val="040404"/>
                </a:solidFill>
              </a:rPr>
              <a:t>Laibson</a:t>
            </a:r>
            <a:r>
              <a:rPr lang="en-US" sz="2200" dirty="0" smtClean="0">
                <a:solidFill>
                  <a:srgbClr val="040404"/>
                </a:solidFill>
              </a:rPr>
              <a:t>, </a:t>
            </a:r>
            <a:r>
              <a:rPr lang="en-US" sz="2200" dirty="0" err="1" smtClean="0">
                <a:solidFill>
                  <a:srgbClr val="040404"/>
                </a:solidFill>
              </a:rPr>
              <a:t>Madrian</a:t>
            </a:r>
            <a:r>
              <a:rPr lang="en-US" sz="2200" dirty="0" smtClean="0">
                <a:solidFill>
                  <a:srgbClr val="040404"/>
                </a:solidFill>
              </a:rPr>
              <a:t>, and </a:t>
            </a:r>
            <a:r>
              <a:rPr lang="en-US" sz="2200" dirty="0" err="1" smtClean="0">
                <a:solidFill>
                  <a:srgbClr val="040404"/>
                </a:solidFill>
              </a:rPr>
              <a:t>Metrick</a:t>
            </a:r>
            <a:r>
              <a:rPr lang="en-US" sz="2200" dirty="0" smtClean="0">
                <a:solidFill>
                  <a:srgbClr val="040404"/>
                </a:solidFill>
              </a:rPr>
              <a:t> (2002)</a:t>
            </a:r>
            <a:endParaRPr lang="en-US" sz="22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3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1.04046E-6 L 0.17032 -0.19029 C 0.19931 -0.23329 0.24306 -0.25688 0.28837 -0.25688 C 0.34028 -0.25688 0.38178 -0.23329 0.41077 -0.19029 L 0.55018 -1.04046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12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4.10405E-6 L -0.17361 -0.1889 C -0.20295 -0.23167 -0.24653 -0.25526 -0.29184 -0.25526 C -0.34375 -0.25526 -0.38507 -0.23167 -0.41441 -0.1889 L -0.5533 -4.10405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-12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Active Choice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625" y="1307191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38" y="40349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Must  choose for oneself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5931" y="6411030"/>
            <a:ext cx="549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40404"/>
                </a:solidFill>
              </a:rPr>
              <a:t>Carroll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smtClean="0">
                <a:solidFill>
                  <a:srgbClr val="040404"/>
                </a:solidFill>
              </a:rPr>
              <a:t>Choi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err="1" smtClean="0">
                <a:solidFill>
                  <a:srgbClr val="040404"/>
                </a:solidFill>
              </a:rPr>
              <a:t>Laibson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err="1" smtClean="0">
                <a:solidFill>
                  <a:srgbClr val="040404"/>
                </a:solidFill>
              </a:rPr>
              <a:t>Madrian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err="1" smtClean="0">
                <a:solidFill>
                  <a:srgbClr val="040404"/>
                </a:solidFill>
              </a:rPr>
              <a:t>Metrick</a:t>
            </a:r>
            <a:r>
              <a:rPr lang="en-US" sz="2000" dirty="0" smtClean="0">
                <a:solidFill>
                  <a:srgbClr val="040404"/>
                </a:solidFill>
              </a:rPr>
              <a:t> (2009)</a:t>
            </a:r>
            <a:endParaRPr lang="en-US" sz="20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90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8023 L -4.16667E-6 0.252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17179 L -0.16927 -0.35907 C -0.19861 -0.40138 -0.24201 -0.42474 -0.28715 -0.42474 C -0.33889 -0.42474 -0.38003 -0.40138 -0.40938 -0.35907 L -0.54774 -0.1717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9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6926" y="6248400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40404"/>
                </a:solidFill>
              </a:rPr>
              <a:t>Beshears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smtClean="0">
                <a:solidFill>
                  <a:srgbClr val="040404"/>
                </a:solidFill>
              </a:rPr>
              <a:t>Choi, </a:t>
            </a:r>
            <a:r>
              <a:rPr lang="en-US" sz="2400" dirty="0" err="1" smtClean="0">
                <a:solidFill>
                  <a:srgbClr val="040404"/>
                </a:solidFill>
              </a:rPr>
              <a:t>Laibson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err="1" smtClean="0">
                <a:solidFill>
                  <a:srgbClr val="040404"/>
                </a:solidFill>
              </a:rPr>
              <a:t>Madrian</a:t>
            </a:r>
            <a:r>
              <a:rPr lang="en-US" sz="2400" dirty="0" smtClean="0">
                <a:solidFill>
                  <a:srgbClr val="040404"/>
                </a:solidFill>
              </a:rPr>
              <a:t> (2013)</a:t>
            </a:r>
            <a:endParaRPr lang="en-US" sz="24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4302185" y="3941414"/>
            <a:ext cx="589128" cy="1069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926" y="6248400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40404"/>
                </a:solidFill>
              </a:rPr>
              <a:t>Beshears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smtClean="0">
                <a:solidFill>
                  <a:srgbClr val="040404"/>
                </a:solidFill>
              </a:rPr>
              <a:t>Choi, </a:t>
            </a:r>
            <a:r>
              <a:rPr lang="en-US" sz="2400" dirty="0" err="1" smtClean="0">
                <a:solidFill>
                  <a:srgbClr val="040404"/>
                </a:solidFill>
              </a:rPr>
              <a:t>Laibson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err="1" smtClean="0">
                <a:solidFill>
                  <a:srgbClr val="040404"/>
                </a:solidFill>
              </a:rPr>
              <a:t>Madrian</a:t>
            </a:r>
            <a:r>
              <a:rPr lang="en-US" sz="2400" dirty="0" smtClean="0">
                <a:solidFill>
                  <a:srgbClr val="040404"/>
                </a:solidFill>
              </a:rPr>
              <a:t> (2013)</a:t>
            </a:r>
            <a:endParaRPr lang="en-US" sz="24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76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0132B6-923F-4C8D-997E-572658670FB0}" type="slidenum">
              <a:rPr lang="en-US" smtClean="0">
                <a:solidFill>
                  <a:srgbClr val="000000"/>
                </a:solidFill>
              </a:rPr>
              <a:pPr/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articipation in 401K plans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(for a typical firm)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309938" y="1538288"/>
          <a:ext cx="573405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22" name="Chart" r:id="rId3" imgW="6067616" imgH="4057793" progId="MSGraph.Chart.8">
                  <p:embed followColorScheme="full"/>
                </p:oleObj>
              </mc:Choice>
              <mc:Fallback>
                <p:oleObj name="Chart" r:id="rId3" imgW="6067616" imgH="40577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1538288"/>
                        <a:ext cx="5734050" cy="471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0025" y="1849438"/>
            <a:ext cx="3346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Default non-enrollment</a:t>
            </a:r>
            <a:r>
              <a:rPr lang="en-US" sz="2000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(opt in)</a:t>
            </a:r>
            <a:endParaRPr lang="en-US" sz="2000" b="1" dirty="0">
              <a:solidFill>
                <a:srgbClr val="FFFFFF">
                  <a:lumMod val="65000"/>
                </a:srgbClr>
              </a:solidFill>
              <a:latin typeface="Calibri" pitchFamily="34" charset="0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4957763" y="19780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40%</a:t>
            </a:r>
          </a:p>
        </p:txBody>
      </p:sp>
      <p:sp>
        <p:nvSpPr>
          <p:cNvPr id="441369" name="Text Box 6"/>
          <p:cNvSpPr txBox="1">
            <a:spLocks noChangeArrowheads="1"/>
          </p:cNvSpPr>
          <p:nvPr/>
        </p:nvSpPr>
        <p:spPr bwMode="auto">
          <a:xfrm>
            <a:off x="446088" y="2844800"/>
            <a:ext cx="3048000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 smtClean="0">
                <a:solidFill>
                  <a:srgbClr val="00CC00"/>
                </a:solidFill>
                <a:latin typeface="Calibri" pitchFamily="34" charset="0"/>
              </a:rPr>
              <a:t>Quick Enrollment</a:t>
            </a:r>
          </a:p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rgbClr val="00CC00"/>
                </a:solidFill>
                <a:latin typeface="Calibri" pitchFamily="34" charset="0"/>
              </a:rPr>
              <a:t>(“</a:t>
            </a:r>
            <a:r>
              <a:rPr lang="en-US" sz="2000" b="1" dirty="0">
                <a:solidFill>
                  <a:srgbClr val="00CC00"/>
                </a:solidFill>
                <a:latin typeface="Calibri" pitchFamily="34" charset="0"/>
              </a:rPr>
              <a:t>check a box”)</a:t>
            </a:r>
          </a:p>
        </p:txBody>
      </p:sp>
      <p:sp>
        <p:nvSpPr>
          <p:cNvPr id="441370" name="Rectangle 14"/>
          <p:cNvSpPr>
            <a:spLocks noChangeArrowheads="1"/>
          </p:cNvSpPr>
          <p:nvPr/>
        </p:nvSpPr>
        <p:spPr bwMode="auto">
          <a:xfrm>
            <a:off x="3773488" y="2754313"/>
            <a:ext cx="2506662" cy="7318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1371" name="Text Box 9"/>
          <p:cNvSpPr txBox="1">
            <a:spLocks noChangeArrowheads="1"/>
          </p:cNvSpPr>
          <p:nvPr/>
        </p:nvSpPr>
        <p:spPr bwMode="auto">
          <a:xfrm>
            <a:off x="5592763" y="2936875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441373" name="Text Box 7"/>
          <p:cNvSpPr txBox="1">
            <a:spLocks noChangeArrowheads="1"/>
          </p:cNvSpPr>
          <p:nvPr/>
        </p:nvSpPr>
        <p:spPr bwMode="auto">
          <a:xfrm>
            <a:off x="185738" y="3749675"/>
            <a:ext cx="3300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FCC00"/>
                </a:solidFill>
                <a:latin typeface="Calibri" pitchFamily="34" charset="0"/>
              </a:rPr>
              <a:t>Active choice</a:t>
            </a:r>
            <a:r>
              <a:rPr lang="en-US" sz="2000" b="1">
                <a:solidFill>
                  <a:srgbClr val="FFCC00"/>
                </a:solidFill>
                <a:latin typeface="Calibri" pitchFamily="34" charset="0"/>
              </a:rPr>
              <a:t>            (perceived req’t to choose)</a:t>
            </a:r>
          </a:p>
        </p:txBody>
      </p:sp>
      <p:sp>
        <p:nvSpPr>
          <p:cNvPr id="441374" name="Rectangle 15"/>
          <p:cNvSpPr>
            <a:spLocks noChangeArrowheads="1"/>
          </p:cNvSpPr>
          <p:nvPr/>
        </p:nvSpPr>
        <p:spPr bwMode="auto">
          <a:xfrm>
            <a:off x="3795713" y="3684588"/>
            <a:ext cx="3363912" cy="67468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1375" name="Text Box 10"/>
          <p:cNvSpPr txBox="1">
            <a:spLocks noChangeArrowheads="1"/>
          </p:cNvSpPr>
          <p:nvPr/>
        </p:nvSpPr>
        <p:spPr bwMode="auto">
          <a:xfrm>
            <a:off x="6432550" y="383857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70%</a:t>
            </a:r>
          </a:p>
        </p:txBody>
      </p:sp>
      <p:sp>
        <p:nvSpPr>
          <p:cNvPr id="441377" name="Text Box 8"/>
          <p:cNvSpPr txBox="1">
            <a:spLocks noChangeArrowheads="1"/>
          </p:cNvSpPr>
          <p:nvPr/>
        </p:nvSpPr>
        <p:spPr bwMode="auto">
          <a:xfrm>
            <a:off x="638175" y="4678363"/>
            <a:ext cx="2828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64D0A"/>
                </a:solidFill>
                <a:latin typeface="Calibri" pitchFamily="34" charset="0"/>
              </a:rPr>
              <a:t>Default enrollment</a:t>
            </a:r>
            <a:r>
              <a:rPr lang="en-US" sz="2000" b="1">
                <a:solidFill>
                  <a:srgbClr val="F64D0A"/>
                </a:solidFill>
                <a:latin typeface="Calibri" pitchFamily="34" charset="0"/>
              </a:rPr>
              <a:t>     (opt out)</a:t>
            </a:r>
          </a:p>
        </p:txBody>
      </p:sp>
      <p:sp>
        <p:nvSpPr>
          <p:cNvPr id="441378" name="Rectangle 16"/>
          <p:cNvSpPr>
            <a:spLocks noChangeArrowheads="1"/>
          </p:cNvSpPr>
          <p:nvPr/>
        </p:nvSpPr>
        <p:spPr bwMode="auto">
          <a:xfrm>
            <a:off x="3792538" y="4556125"/>
            <a:ext cx="4283075" cy="6746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1379" name="Text Box 11"/>
          <p:cNvSpPr txBox="1">
            <a:spLocks noChangeArrowheads="1"/>
          </p:cNvSpPr>
          <p:nvPr/>
        </p:nvSpPr>
        <p:spPr bwMode="auto">
          <a:xfrm>
            <a:off x="7343775" y="46863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90%</a:t>
            </a:r>
          </a:p>
        </p:txBody>
      </p:sp>
      <p:sp>
        <p:nvSpPr>
          <p:cNvPr id="6160" name="Text Box 36"/>
          <p:cNvSpPr txBox="1">
            <a:spLocks noChangeArrowheads="1"/>
          </p:cNvSpPr>
          <p:nvPr/>
        </p:nvSpPr>
        <p:spPr bwMode="auto">
          <a:xfrm>
            <a:off x="3554413" y="6089650"/>
            <a:ext cx="533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Participation Rate (1 year of tenure)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67328" y="5285232"/>
            <a:ext cx="4800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7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69" grpId="0"/>
      <p:bldP spid="441370" grpId="0" animBg="1"/>
      <p:bldP spid="441371" grpId="0"/>
      <p:bldP spid="441373" grpId="0"/>
      <p:bldP spid="441374" grpId="0" animBg="1"/>
      <p:bldP spid="441375" grpId="0"/>
      <p:bldP spid="441377" grpId="0"/>
      <p:bldP spid="441378" grpId="0" animBg="1"/>
      <p:bldP spid="44137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B8E74-E8B5-4727-B680-8CAB64319AA4}" type="slidenum">
              <a:rPr lang="en-US" altLang="en-US" smtClean="0">
                <a:latin typeface="Arial" charset="0"/>
                <a:cs typeface="Arial" charset="0"/>
              </a:rPr>
              <a:pPr/>
              <a:t>75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Gauging employee attitudes to automatic enrollment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085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surveys, 97% of employees in auto-enrollment firms report that they approve of </a:t>
            </a:r>
            <a:r>
              <a:rPr lang="en-US" sz="2400" dirty="0" smtClean="0">
                <a:solidFill>
                  <a:srgbClr val="008000"/>
                </a:solidFill>
              </a:rPr>
              <a:t>auto-enrollment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Even among employees who opt out of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, 79% report that they approve of auto-enrollment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79311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DB0B89-5FBA-477A-A769-52BE0CF612A9}" type="slidenum">
              <a:rPr lang="en-US" altLang="en-US" sz="1400">
                <a:solidFill>
                  <a:schemeClr val="tx1"/>
                </a:solidFill>
              </a:rPr>
              <a:pPr eaLnBrk="1" hangingPunct="1"/>
              <a:t>76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Save </a:t>
            </a:r>
            <a:r>
              <a:rPr lang="en-US" sz="3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More Tomorrow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sz="32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SMarT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)</a:t>
            </a:r>
            <a:b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Benartzi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and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Thaler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(2004)</a:t>
            </a:r>
            <a:endParaRPr lang="en-US" sz="2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People pre-commit to saving more in the future.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Saving increases are synchronized with salary increases.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People remain in the plan unless they drop out.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9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49BB55-443F-4967-9BF6-036F4ADE9367}" type="slidenum">
              <a:rPr lang="en-US" altLang="en-US" sz="1400">
                <a:solidFill>
                  <a:schemeClr val="tx1"/>
                </a:solidFill>
              </a:rPr>
              <a:pPr eaLnBrk="1" hangingPunct="1"/>
              <a:t>77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Save More Tomorrow (</a:t>
            </a:r>
            <a:r>
              <a:rPr lang="en-US" sz="40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SMarT</a:t>
            </a:r>
            <a:r>
              <a:rPr lang="en-US" sz="4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)</a:t>
            </a:r>
            <a:br>
              <a:rPr lang="en-US" sz="4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Benartzi</a:t>
            </a:r>
            <a:r>
              <a:rPr lang="en-US" sz="3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and </a:t>
            </a:r>
            <a:r>
              <a:rPr lang="en-US" sz="3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Thaler</a:t>
            </a:r>
            <a:r>
              <a:rPr lang="en-US" sz="3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(2004)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Manufacturing firm hired a financial consultant to advise employees on how much to save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Financial consultant typically advised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5%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increases 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If participants did not accept the advice, they were offered the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SMarT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program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6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2AD219-AA85-4E3F-A837-4A0D34BB82A8}" type="slidenum">
              <a:rPr lang="en-US" altLang="en-US" sz="1400">
                <a:solidFill>
                  <a:schemeClr val="tx1"/>
                </a:solidFill>
              </a:rPr>
              <a:pPr eaLnBrk="1" hangingPunct="1"/>
              <a:t>78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ea typeface="ＭＳ Ｐゴシック" charset="-128"/>
                <a:cs typeface="ＭＳ Ｐゴシック" charset="-128"/>
              </a:rPr>
              <a:t>The First SMarT Program (cont.) 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Participants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precommit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to increase their saving rate by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3%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per year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Saving increases synchronized with pay raises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 increases continue unless the participant opts out or hits the plan max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8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EEE703-F158-4BEB-9D1F-E4C911EE418B}" type="slidenum">
              <a:rPr lang="en-US" altLang="en-US" sz="1400">
                <a:solidFill>
                  <a:schemeClr val="tx1"/>
                </a:solidFill>
              </a:rPr>
              <a:pPr eaLnBrk="1" hangingPunct="1"/>
              <a:t>79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-128"/>
                <a:cs typeface="ＭＳ Ｐゴシック" charset="-128"/>
              </a:rPr>
              <a:t>Participation Data</a:t>
            </a:r>
          </a:p>
        </p:txBody>
      </p:sp>
      <p:graphicFrame>
        <p:nvGraphicFramePr>
          <p:cNvPr id="552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14400" y="1524000"/>
          <a:ext cx="71104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7" name="Document" r:id="rId4" imgW="7324560" imgH="4238640" progId="Word.Document.8">
                  <p:embed/>
                </p:oleObj>
              </mc:Choice>
              <mc:Fallback>
                <p:oleObj name="Document" r:id="rId4" imgW="7324560" imgH="4238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1104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4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Correct responses: By Gender</a:t>
            </a:r>
          </a:p>
        </p:txBody>
      </p:sp>
      <p:graphicFrame>
        <p:nvGraphicFramePr>
          <p:cNvPr id="6543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914400"/>
          <a:ext cx="70104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5" name="Chart" r:id="rId3" imgW="4905375" imgH="3629025" progId="Excel.Chart.8">
                  <p:embed/>
                </p:oleObj>
              </mc:Choice>
              <mc:Fallback>
                <p:oleObj name="Chart" r:id="rId3" imgW="4905375" imgH="3629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041" b="3398"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70104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1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692DAA-B6A6-450A-94B8-FB7ECA0C8A31}" type="slidenum">
              <a:rPr lang="en-US" altLang="en-US" sz="1400">
                <a:solidFill>
                  <a:schemeClr val="tx1"/>
                </a:solidFill>
              </a:rPr>
              <a:pPr eaLnBrk="1" hangingPunct="1"/>
              <a:t>80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Saving Rates</a:t>
            </a:r>
          </a:p>
        </p:txBody>
      </p:sp>
      <p:graphicFrame>
        <p:nvGraphicFramePr>
          <p:cNvPr id="57346" name="Object 2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85323777"/>
              </p:ext>
            </p:extLst>
          </p:nvPr>
        </p:nvGraphicFramePr>
        <p:xfrm>
          <a:off x="381000" y="1449388"/>
          <a:ext cx="85407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72" name="Document" r:id="rId4" imgW="7880426" imgH="3738113" progId="Word.Document.8">
                  <p:embed/>
                </p:oleObj>
              </mc:Choice>
              <mc:Fallback>
                <p:oleObj name="Document" r:id="rId4" imgW="7880426" imgH="37381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9388"/>
                        <a:ext cx="8540750" cy="405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873750" y="5562600"/>
            <a:ext cx="250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Source: Brian Tarbox</a:t>
            </a:r>
          </a:p>
        </p:txBody>
      </p:sp>
    </p:spTree>
    <p:extLst>
      <p:ext uri="{BB962C8B-B14F-4D97-AF65-F5344CB8AC3E}">
        <p14:creationId xmlns:p14="http://schemas.microsoft.com/office/powerpoint/2010/main" val="1678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Lessons from SMarT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Throw the kitchen sink at the problem.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Upside:  likely to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Downside: not sure what things matter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Subsequent studies reveal that linking to pay raises is nice but not essential.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Ease of sign up is essential.</a:t>
            </a:r>
          </a:p>
        </p:txBody>
      </p:sp>
    </p:spTree>
    <p:extLst>
      <p:ext uri="{BB962C8B-B14F-4D97-AF65-F5344CB8AC3E}">
        <p14:creationId xmlns:p14="http://schemas.microsoft.com/office/powerpoint/2010/main" val="4223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Should Choice Architecture Influence Economic Outcomes?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Standard neoclassical theory:  		    		       If transactions costs are small and stakes are large, choice architecture should not influence rational consumers.</a:t>
            </a:r>
          </a:p>
          <a:p>
            <a:pPr eaLnBrk="1" hangingPunct="1"/>
            <a:r>
              <a:rPr lang="en-US" sz="2400" dirty="0" smtClean="0"/>
              <a:t>In practice, defaults make an enormous difference:</a:t>
            </a:r>
          </a:p>
          <a:p>
            <a:pPr lvl="1" eaLnBrk="1" hangingPunct="1"/>
            <a:r>
              <a:rPr lang="en-US" sz="2400" dirty="0" smtClean="0"/>
              <a:t>Organ donation (Johnson and Goldstein 2003)</a:t>
            </a:r>
          </a:p>
          <a:p>
            <a:pPr lvl="1" eaLnBrk="1" hangingPunct="1"/>
            <a:r>
              <a:rPr lang="en-US" sz="2400" dirty="0" smtClean="0"/>
              <a:t>Car insurance</a:t>
            </a:r>
          </a:p>
          <a:p>
            <a:pPr lvl="1" eaLnBrk="1" hangingPunct="1"/>
            <a:r>
              <a:rPr lang="en-US" sz="2400" dirty="0" smtClean="0"/>
              <a:t>Car purchase options</a:t>
            </a:r>
          </a:p>
          <a:p>
            <a:pPr lvl="1" eaLnBrk="1" hangingPunct="1"/>
            <a:r>
              <a:rPr lang="en-US" sz="2400" dirty="0" smtClean="0"/>
              <a:t>Consent to receive e-mail marketing</a:t>
            </a:r>
          </a:p>
          <a:p>
            <a:pPr lvl="1" eaLnBrk="1" hangingPunct="1"/>
            <a:r>
              <a:rPr lang="en-US" sz="2400" dirty="0" smtClean="0"/>
              <a:t>Savings</a:t>
            </a:r>
          </a:p>
          <a:p>
            <a:pPr lvl="1" eaLnBrk="1" hangingPunct="1"/>
            <a:r>
              <a:rPr lang="en-US" sz="2400" dirty="0" smtClean="0"/>
              <a:t>Asset allocation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16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Seemingly minor nudges affect all saving and asset allocation outcomes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At least </a:t>
            </a:r>
            <a:r>
              <a:rPr lang="en-US" sz="2800" dirty="0"/>
              <a:t>f</a:t>
            </a:r>
            <a:r>
              <a:rPr lang="en-US" sz="2800" dirty="0" smtClean="0"/>
              <a:t>our psychological factors jointly contribute to these effects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Financial illiteracy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Endorsement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Complexity and transaction costs (bounded rationality)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Present-bias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(Status quo bias/Loss Aversion)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The surprising weakness of incentive- and information-based interventions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Extensions to health domain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1. Seemingly minor nudges </a:t>
            </a:r>
            <a:r>
              <a:rPr lang="en-US" dirty="0"/>
              <a:t>a</a:t>
            </a:r>
            <a:r>
              <a:rPr lang="en-US" dirty="0" smtClean="0"/>
              <a:t>ffect </a:t>
            </a:r>
            <a:r>
              <a:rPr lang="en-US" dirty="0"/>
              <a:t>s</a:t>
            </a:r>
            <a:r>
              <a:rPr lang="en-US" dirty="0" smtClean="0"/>
              <a:t>aving and asset allocation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err="1" smtClean="0"/>
              <a:t>i</a:t>
            </a:r>
            <a:r>
              <a:rPr lang="en-US" b="1" dirty="0" smtClean="0"/>
              <a:t>.    Participation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ii.   Contribution rates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iii.  Asset allocation</a:t>
            </a: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iv.  Pre-retirement distributions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v.   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Decumulation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/ 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annuitization</a:t>
            </a: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Participation,</a:t>
            </a:r>
            <a:br>
              <a:rPr lang="en-US" sz="3600" smtClean="0"/>
            </a:br>
            <a:r>
              <a:rPr lang="en-US" sz="3600" smtClean="0"/>
              <a:t>Contribution rates, and </a:t>
            </a:r>
            <a:br>
              <a:rPr lang="en-US" sz="3600" smtClean="0"/>
            </a:br>
            <a:r>
              <a:rPr lang="en-US" sz="3600" smtClean="0"/>
              <a:t>Asset Allocation</a:t>
            </a:r>
          </a:p>
        </p:txBody>
      </p:sp>
      <p:sp>
        <p:nvSpPr>
          <p:cNvPr id="21507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838200" y="2286000"/>
            <a:ext cx="7337425" cy="4089400"/>
          </a:xfrm>
          <a:noFill/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Automatic Enrollment in a US 401(k) plan</a:t>
            </a:r>
          </a:p>
          <a:p>
            <a:pPr marL="177800" indent="-177800" eaLnBrk="1" hangingPunct="1"/>
            <a:endParaRPr lang="en-US" sz="2400" b="1" dirty="0" smtClean="0"/>
          </a:p>
          <a:p>
            <a:pPr marL="177800" indent="-177800" eaLnBrk="1" hangingPunct="1"/>
            <a:r>
              <a:rPr lang="en-US" sz="2400" dirty="0" smtClean="0"/>
              <a:t> Welcome to the company</a:t>
            </a:r>
          </a:p>
          <a:p>
            <a:pPr marL="177800" indent="-177800" eaLnBrk="1" hangingPunct="1"/>
            <a:r>
              <a:rPr lang="en-US" sz="2400" dirty="0" smtClean="0"/>
              <a:t> If you don’t do anything…</a:t>
            </a:r>
          </a:p>
          <a:p>
            <a:pPr marL="457200" lvl="1" indent="-165100" eaLnBrk="1" hangingPunct="1"/>
            <a:r>
              <a:rPr lang="en-US" sz="2400" dirty="0" smtClean="0"/>
              <a:t> You are automatically enrolled in the 401(k) </a:t>
            </a:r>
          </a:p>
          <a:p>
            <a:pPr marL="457200" lvl="1" indent="-165100" eaLnBrk="1" hangingPunct="1"/>
            <a:r>
              <a:rPr lang="en-US" sz="2400" dirty="0" smtClean="0"/>
              <a:t> You save 2% of your pay</a:t>
            </a:r>
          </a:p>
          <a:p>
            <a:pPr marL="177800" indent="-177800" eaLnBrk="1" hangingPunct="1"/>
            <a:r>
              <a:rPr lang="en-US" sz="2400" dirty="0" smtClean="0"/>
              <a:t> Call this phone number to opt out of enrollment or change your investment allocations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61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First study: </a:t>
            </a:r>
            <a:r>
              <a:rPr lang="en-US" sz="2800" dirty="0" err="1" smtClean="0"/>
              <a:t>Madrian</a:t>
            </a:r>
            <a:r>
              <a:rPr lang="en-US" sz="2800" dirty="0" smtClean="0"/>
              <a:t> and Shea (2001)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3600" b="1" dirty="0" smtClean="0">
                <a:solidFill>
                  <a:srgbClr val="040404"/>
                </a:solidFill>
                <a:latin typeface="Gill Sans MT" pitchFamily="34" charset="0"/>
              </a:rPr>
              <a:t>Defaults and Participation</a:t>
            </a:r>
          </a:p>
          <a:p>
            <a:pPr marL="3175" indent="-3175" eaLnBrk="1" hangingPunct="1">
              <a:buFontTx/>
              <a:buNone/>
            </a:pP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Beshears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, </a:t>
            </a: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Choi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, </a:t>
            </a: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Laibson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, and </a:t>
            </a: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Madrian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 (2010)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65" y="1244323"/>
            <a:ext cx="7632700" cy="561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3600" b="1" dirty="0" smtClean="0">
                <a:solidFill>
                  <a:srgbClr val="040404"/>
                </a:solidFill>
                <a:latin typeface="Gill Sans MT" pitchFamily="34" charset="0"/>
              </a:rPr>
              <a:t>Default Stickiness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811" y="1179512"/>
            <a:ext cx="7508732" cy="55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3000" dirty="0" err="1" smtClean="0"/>
              <a:t>Choi</a:t>
            </a:r>
            <a:r>
              <a:rPr lang="en-US" sz="3000" dirty="0" smtClean="0"/>
              <a:t>, </a:t>
            </a:r>
            <a:r>
              <a:rPr lang="en-US" sz="3000" dirty="0" err="1" smtClean="0"/>
              <a:t>Laibson</a:t>
            </a:r>
            <a:r>
              <a:rPr lang="en-US" sz="3000" dirty="0" smtClean="0"/>
              <a:t>, </a:t>
            </a:r>
            <a:r>
              <a:rPr lang="en-US" sz="3000" dirty="0" err="1" smtClean="0"/>
              <a:t>Madrian</a:t>
            </a:r>
            <a:r>
              <a:rPr lang="en-US" sz="3000" dirty="0" smtClean="0"/>
              <a:t>, </a:t>
            </a:r>
            <a:r>
              <a:rPr lang="en-US" sz="3000" dirty="0" err="1" smtClean="0"/>
              <a:t>Metrick</a:t>
            </a:r>
            <a:r>
              <a:rPr lang="en-US" sz="3000" dirty="0" smtClean="0"/>
              <a:t> (2004)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371600"/>
          <a:ext cx="901382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5" name="Chart" r:id="rId4" imgW="9258300" imgH="5067300" progId="Excel.Sheet.8">
                  <p:embed/>
                </p:oleObj>
              </mc:Choice>
              <mc:Fallback>
                <p:oleObj name="Chart" r:id="rId4" imgW="9258300" imgH="5067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013825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937125" y="3184525"/>
            <a:ext cx="210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</a:rPr>
              <a:t>Hired before AE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946525" y="4278313"/>
            <a:ext cx="269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Hired after AE ended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6645275" y="2041525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6600"/>
                </a:solidFill>
              </a:rPr>
              <a:t>Hired during AE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143000" y="6248400"/>
            <a:ext cx="7086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0038" y="1295400"/>
          <a:ext cx="850423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9" name="Chart" r:id="rId4" imgW="8982151" imgH="4972202" progId="Excel.Sheet.8">
                  <p:embed/>
                </p:oleObj>
              </mc:Choice>
              <mc:Fallback>
                <p:oleObj name="Chart" r:id="rId4" imgW="8982151" imgH="497220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295400"/>
                        <a:ext cx="8504237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219200"/>
          </a:xfrm>
        </p:spPr>
        <p:txBody>
          <a:bodyPr/>
          <a:lstStyle/>
          <a:p>
            <a:pPr eaLnBrk="1" hangingPunct="1"/>
            <a:r>
              <a:rPr lang="en-US" sz="3000" smtClean="0"/>
              <a:t>Employees enrolled under auto-enrollment cluster at the default contribution rate.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2501900" y="2133600"/>
            <a:ext cx="1460500" cy="3124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>
            <a:off x="3475038" y="2733675"/>
            <a:ext cx="715962" cy="333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30688" y="2322513"/>
            <a:ext cx="2279650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Default contribution</a:t>
            </a:r>
          </a:p>
          <a:p>
            <a:pPr eaLnBrk="0" hangingPunct="0"/>
            <a:r>
              <a:rPr lang="en-US" sz="1800"/>
              <a:t>rate under automatic</a:t>
            </a:r>
          </a:p>
          <a:p>
            <a:pPr eaLnBrk="0" hangingPunct="0"/>
            <a:r>
              <a:rPr lang="en-US" sz="1800"/>
              <a:t>enrollment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91000" y="2362200"/>
            <a:ext cx="22860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Financial Literacy and Age</a:t>
            </a:r>
          </a:p>
        </p:txBody>
      </p:sp>
      <p:graphicFrame>
        <p:nvGraphicFramePr>
          <p:cNvPr id="65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990600"/>
          <a:ext cx="81534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9" name="Chart" r:id="rId3" imgW="5886450" imgH="3629025" progId="Excel.Chart.8">
                  <p:embed/>
                </p:oleObj>
              </mc:Choice>
              <mc:Fallback>
                <p:oleObj name="Chart" r:id="rId3" imgW="5886450" imgH="3629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153400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6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950325" cy="933450"/>
          </a:xfrm>
        </p:spPr>
        <p:txBody>
          <a:bodyPr/>
          <a:lstStyle/>
          <a:p>
            <a:pPr eaLnBrk="1" hangingPunct="1"/>
            <a:r>
              <a:rPr lang="en-US" smtClean="0"/>
              <a:t>Participants stay at the automatic enrollment defaults for a long time.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12738" y="1331913"/>
          <a:ext cx="8491537" cy="518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3" name="Chart" r:id="rId4" imgW="8972702" imgH="5476951" progId="Excel.Sheet.8">
                  <p:embed/>
                </p:oleObj>
              </mc:Choice>
              <mc:Fallback>
                <p:oleObj name="Chart" r:id="rId4" imgW="8972702" imgH="54769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331913"/>
                        <a:ext cx="8491537" cy="518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Automatic enrollment: 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56588" cy="4711700"/>
          </a:xfrm>
          <a:noFill/>
        </p:spPr>
        <p:txBody>
          <a:bodyPr/>
          <a:lstStyle/>
          <a:p>
            <a:pPr marL="177800" indent="-177800" eaLnBrk="1" hangingPunct="1"/>
            <a:r>
              <a:rPr lang="en-US" sz="2400" dirty="0" smtClean="0"/>
              <a:t>Automatic enrollment dramatically increases 401(k) participation</a:t>
            </a:r>
          </a:p>
          <a:p>
            <a:pPr marL="177800" indent="-177800" eaLnBrk="1" hangingPunct="1"/>
            <a:r>
              <a:rPr lang="en-US" sz="2400" dirty="0" smtClean="0"/>
              <a:t>Participants hired under automatic enrollment tend to stay at the automatic enrollment defaults</a:t>
            </a:r>
          </a:p>
          <a:p>
            <a:pPr marL="177800" indent="-177800" eaLnBrk="1" hangingPunct="1"/>
            <a:r>
              <a:rPr lang="en-US" sz="2400" dirty="0" smtClean="0"/>
              <a:t>Similar default effects are observed for auto-escalation otherwise known as SMART (Save More Tomorrow; </a:t>
            </a:r>
            <a:r>
              <a:rPr lang="en-US" sz="2400" dirty="0" err="1" smtClean="0"/>
              <a:t>Benartzi</a:t>
            </a:r>
            <a:r>
              <a:rPr lang="en-US" sz="2400" dirty="0" smtClean="0"/>
              <a:t> and </a:t>
            </a:r>
            <a:r>
              <a:rPr lang="en-US" sz="2400" dirty="0" err="1" smtClean="0"/>
              <a:t>Thaler</a:t>
            </a:r>
            <a:r>
              <a:rPr lang="en-US" sz="2400" dirty="0" smtClean="0"/>
              <a:t>, 2004)</a:t>
            </a:r>
          </a:p>
          <a:p>
            <a:pPr marL="527050" lvl="1" indent="-177800" eaLnBrk="1" hangingPunct="1"/>
            <a:r>
              <a:rPr lang="en-US" sz="2000" dirty="0" smtClean="0"/>
              <a:t>Has two flavors: opt-out auto-escalation and opt-in auto-escalation (it’s the opt-out version that works – very few opt-in on their own)</a:t>
            </a:r>
          </a:p>
          <a:p>
            <a:pPr marL="177800" indent="-177800" eaLnBrk="1" hangingPunct="1"/>
            <a:r>
              <a:rPr lang="en-US" sz="2400" dirty="0" smtClean="0"/>
              <a:t>Also observe default effects for…</a:t>
            </a:r>
          </a:p>
          <a:p>
            <a:pPr marL="457200" lvl="1" indent="-165100" eaLnBrk="1" hangingPunct="1"/>
            <a:r>
              <a:rPr lang="en-US" sz="2400" dirty="0" smtClean="0"/>
              <a:t>cash distributions at separation</a:t>
            </a:r>
          </a:p>
          <a:p>
            <a:pPr marL="457200" lvl="1" indent="-165100" eaLnBrk="1" hangingPunct="1"/>
            <a:r>
              <a:rPr lang="en-US" sz="2400" dirty="0" smtClean="0"/>
              <a:t>saving rates at changing match thresholds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B8E74-E8B5-4727-B680-8CAB64319AA4}" type="slidenum">
              <a:rPr lang="en-US" altLang="en-US" smtClean="0">
                <a:latin typeface="Arial" charset="0"/>
                <a:cs typeface="Arial" charset="0"/>
              </a:rPr>
              <a:pPr/>
              <a:t>92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Gauging employee attitudes to automatic enrollment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085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firms with standard 401(k) plans (</a:t>
            </a:r>
            <a:r>
              <a:rPr lang="en-US" sz="2400" dirty="0" smtClean="0">
                <a:solidFill>
                  <a:srgbClr val="FF0000"/>
                </a:solidFill>
              </a:rPr>
              <a:t>no auto-enrollment</a:t>
            </a:r>
            <a:r>
              <a:rPr lang="en-US" sz="2400" dirty="0" smtClean="0"/>
              <a:t>), 2/3 of workers say that they should save more</a:t>
            </a:r>
          </a:p>
          <a:p>
            <a:pPr eaLnBrk="1" hangingPunct="1"/>
            <a:r>
              <a:rPr lang="en-US" sz="2400" dirty="0" smtClean="0"/>
              <a:t>Opt-out rates under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 are typically only 5%-10% (opt-out rates rarely exceed 20%)</a:t>
            </a:r>
          </a:p>
          <a:p>
            <a:pPr eaLnBrk="1" hangingPunct="1"/>
            <a:r>
              <a:rPr lang="en-US" sz="2400" dirty="0" smtClean="0"/>
              <a:t>Under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 employers report “no complaints” in 401(k) plans</a:t>
            </a:r>
          </a:p>
          <a:p>
            <a:pPr eaLnBrk="1" hangingPunct="1"/>
            <a:r>
              <a:rPr lang="en-US" sz="2400" dirty="0" smtClean="0"/>
              <a:t>In surveys, 97% of employees in auto-enrollment firms report that they approve of </a:t>
            </a:r>
            <a:r>
              <a:rPr lang="en-US" sz="2400" dirty="0" smtClean="0">
                <a:solidFill>
                  <a:srgbClr val="008000"/>
                </a:solidFill>
              </a:rPr>
              <a:t>auto-enrollment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Even among employees who opt out of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, 79% report that they approve of auto-enrollment</a:t>
            </a:r>
          </a:p>
          <a:p>
            <a:pPr eaLnBrk="1" hangingPunct="1"/>
            <a:r>
              <a:rPr lang="en-US" sz="2400" dirty="0" smtClean="0"/>
              <a:t>The US government has adopted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Additional evidence on Asset Allocation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Private account component of Swedish Social Security system (</a:t>
            </a:r>
            <a:r>
              <a:rPr lang="en-US" dirty="0" err="1" smtClean="0"/>
              <a:t>Cronqvist</a:t>
            </a:r>
            <a:r>
              <a:rPr lang="en-US" dirty="0" smtClean="0"/>
              <a:t> and </a:t>
            </a:r>
            <a:r>
              <a:rPr lang="en-US" dirty="0" err="1" smtClean="0"/>
              <a:t>Thaler</a:t>
            </a:r>
            <a:r>
              <a:rPr lang="en-US" dirty="0" smtClean="0"/>
              <a:t>, 2004)</a:t>
            </a:r>
          </a:p>
          <a:p>
            <a:pPr lvl="1" eaLnBrk="1" hangingPunct="1"/>
            <a:r>
              <a:rPr lang="en-US" dirty="0" smtClean="0"/>
              <a:t>At inception, one-third of assets are invested in the default fund</a:t>
            </a:r>
          </a:p>
          <a:p>
            <a:pPr lvl="1" eaLnBrk="1" hangingPunct="1"/>
            <a:r>
              <a:rPr lang="en-US" dirty="0" smtClean="0"/>
              <a:t>Subsequent enrollees invest 90% of assets in the default fund</a:t>
            </a:r>
          </a:p>
          <a:p>
            <a:pPr eaLnBrk="1" hangingPunct="1"/>
            <a:r>
              <a:rPr lang="en-US" dirty="0" smtClean="0"/>
              <a:t>Company match in employer stock (Choi, </a:t>
            </a:r>
            <a:r>
              <a:rPr lang="en-US" dirty="0" err="1" smtClean="0"/>
              <a:t>Laibson</a:t>
            </a:r>
            <a:r>
              <a:rPr lang="en-US" dirty="0" smtClean="0"/>
              <a:t> and </a:t>
            </a:r>
            <a:r>
              <a:rPr lang="en-US" dirty="0" err="1" smtClean="0"/>
              <a:t>Madrian</a:t>
            </a:r>
            <a:r>
              <a:rPr lang="en-US" dirty="0" smtClean="0"/>
              <a:t> 2009)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Active Choice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625" y="1307191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38" y="40349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Must  choose for oneself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90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8023 L -4.16667E-6 0.252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17179 L -0.16927 -0.35907 C -0.19861 -0.40138 -0.24201 -0.42474 -0.28715 -0.42474 C -0.33889 -0.42474 -0.38003 -0.40138 -0.40938 -0.35907 L -0.54774 -0.1717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9" grpId="0"/>
      <p:bldP spid="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9329737" cy="9445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Flypaper Effect in Individual Investor Asset Allocation  </a:t>
            </a:r>
            <a:r>
              <a:rPr lang="en-US" sz="2400" dirty="0" smtClean="0"/>
              <a:t>(</a:t>
            </a:r>
            <a:r>
              <a:rPr lang="en-US" sz="2400" dirty="0" err="1" smtClean="0"/>
              <a:t>Choi</a:t>
            </a:r>
            <a:r>
              <a:rPr lang="en-US" sz="2400" dirty="0" smtClean="0"/>
              <a:t>, </a:t>
            </a:r>
            <a:r>
              <a:rPr lang="en-US" sz="2400" dirty="0" err="1" smtClean="0"/>
              <a:t>Laibson</a:t>
            </a:r>
            <a:r>
              <a:rPr lang="en-US" sz="2400" dirty="0" smtClean="0"/>
              <a:t>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 2009)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715375" cy="352583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Studied a firm that used several different match systems in their 401(k) plan. 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I’ll discuss two of those regimes today: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08000"/>
                </a:solidFill>
              </a:rPr>
              <a:t>Match</a:t>
            </a:r>
            <a:r>
              <a:rPr lang="en-US" sz="2400" dirty="0" smtClean="0">
                <a:solidFill>
                  <a:srgbClr val="008000"/>
                </a:solidFill>
              </a:rPr>
              <a:t> allocated to employer stock and workers can reallocate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008000"/>
              </a:buClr>
            </a:pPr>
            <a:r>
              <a:rPr lang="en-US" sz="2400" dirty="0" smtClean="0">
                <a:solidFill>
                  <a:srgbClr val="008000"/>
                </a:solidFill>
              </a:rPr>
              <a:t>Call this “default” case (default is employer stock)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endParaRPr lang="en-US" sz="2400" dirty="0" smtClean="0">
              <a:solidFill>
                <a:srgbClr val="008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000FF"/>
                </a:solidFill>
              </a:rPr>
              <a:t>Match</a:t>
            </a:r>
            <a:r>
              <a:rPr lang="en-US" sz="2400" dirty="0" smtClean="0">
                <a:solidFill>
                  <a:srgbClr val="0000FF"/>
                </a:solidFill>
              </a:rPr>
              <a:t> allocated to an asset actively chosen by workers;                  workers </a:t>
            </a:r>
            <a:r>
              <a:rPr lang="en-US" sz="2400" i="1" dirty="0" smtClean="0">
                <a:solidFill>
                  <a:srgbClr val="0000FF"/>
                </a:solidFill>
              </a:rPr>
              <a:t>required</a:t>
            </a:r>
            <a:r>
              <a:rPr lang="en-US" sz="2400" dirty="0" smtClean="0">
                <a:solidFill>
                  <a:srgbClr val="0000FF"/>
                </a:solidFill>
              </a:rPr>
              <a:t> to make an active designation. 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Call this “active choice” case (workers must choose)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749300" lvl="1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749300" lvl="1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28638" y="5745163"/>
            <a:ext cx="7324725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/>
              <a:t>Economically, these two systems are identical.</a:t>
            </a:r>
          </a:p>
          <a:p>
            <a:pPr eaLnBrk="0" hangingPunct="0"/>
            <a:r>
              <a:rPr lang="en-US" sz="2400"/>
              <a:t>They both allow workers to do whatever the worker wants. </a:t>
            </a:r>
          </a:p>
          <a:p>
            <a:pPr eaLnBrk="0" hangingPunct="0"/>
            <a:endParaRPr lang="en-US" sz="2400"/>
          </a:p>
          <a:p>
            <a:pPr eaLnBrk="0" hangingPunct="0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1CFCE-F1DB-4572-96FD-FA921A927534}" type="slidenum">
              <a:rPr lang="en-US" altLang="en-US" smtClean="0">
                <a:latin typeface="Arial" charset="0"/>
                <a:cs typeface="Arial" charset="0"/>
              </a:rPr>
              <a:pPr/>
              <a:t>96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295400"/>
          </a:xfrm>
        </p:spPr>
        <p:txBody>
          <a:bodyPr/>
          <a:lstStyle/>
          <a:p>
            <a:pPr eaLnBrk="1" hangingPunct="1"/>
            <a:r>
              <a:rPr lang="en-US" sz="3600" smtClean="0"/>
              <a:t>Consequences of the two regimes</a:t>
            </a:r>
          </a:p>
        </p:txBody>
      </p:sp>
      <p:graphicFrame>
        <p:nvGraphicFramePr>
          <p:cNvPr id="282627" name="Group 3"/>
          <p:cNvGraphicFramePr>
            <a:graphicFrameLocks noGrp="1"/>
          </p:cNvGraphicFramePr>
          <p:nvPr>
            <p:ph idx="1"/>
          </p:nvPr>
        </p:nvGraphicFramePr>
        <p:xfrm>
          <a:off x="-465138" y="1089025"/>
          <a:ext cx="9567863" cy="3552826"/>
        </p:xfrm>
        <a:graphic>
          <a:graphicData uri="http://schemas.openxmlformats.org/drawingml/2006/table">
            <a:tbl>
              <a:tblPr/>
              <a:tblGrid>
                <a:gridCol w="544513"/>
                <a:gridCol w="5429250"/>
                <a:gridCol w="1743075"/>
                <a:gridCol w="1851025"/>
              </a:tblGrid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Match Defaults into Employer Stock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Active choice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Own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Matching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6" name="Line 25"/>
          <p:cNvSpPr>
            <a:spLocks noChangeShapeType="1"/>
          </p:cNvSpPr>
          <p:nvPr/>
        </p:nvSpPr>
        <p:spPr bwMode="auto">
          <a:xfrm>
            <a:off x="5649913" y="2578100"/>
            <a:ext cx="147002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47" name="Line 26"/>
          <p:cNvSpPr>
            <a:spLocks noChangeShapeType="1"/>
          </p:cNvSpPr>
          <p:nvPr/>
        </p:nvSpPr>
        <p:spPr bwMode="auto">
          <a:xfrm>
            <a:off x="7464425" y="2559050"/>
            <a:ext cx="1470025" cy="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82651" name="Oval 27"/>
          <p:cNvSpPr>
            <a:spLocks noChangeArrowheads="1"/>
          </p:cNvSpPr>
          <p:nvPr/>
        </p:nvSpPr>
        <p:spPr bwMode="auto">
          <a:xfrm>
            <a:off x="5791200" y="4114800"/>
            <a:ext cx="1163638" cy="679450"/>
          </a:xfrm>
          <a:prstGeom prst="ellipse">
            <a:avLst/>
          </a:prstGeom>
          <a:solidFill>
            <a:srgbClr val="66FF66">
              <a:alpha val="0"/>
            </a:srgbClr>
          </a:solidFill>
          <a:ln w="31750" algn="ctr">
            <a:solidFill>
              <a:srgbClr val="008000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82652" name="Oval 28"/>
          <p:cNvSpPr>
            <a:spLocks noChangeArrowheads="1"/>
          </p:cNvSpPr>
          <p:nvPr/>
        </p:nvSpPr>
        <p:spPr bwMode="auto">
          <a:xfrm>
            <a:off x="7543800" y="4114800"/>
            <a:ext cx="1163638" cy="679450"/>
          </a:xfrm>
          <a:prstGeom prst="ellipse">
            <a:avLst/>
          </a:prstGeom>
          <a:solidFill>
            <a:srgbClr val="66FF66">
              <a:alpha val="0"/>
            </a:srgbClr>
          </a:solidFill>
          <a:ln w="31750" algn="ctr">
            <a:solidFill>
              <a:srgbClr val="3366FF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50" name="Text Box 29"/>
          <p:cNvSpPr txBox="1">
            <a:spLocks noChangeArrowheads="1"/>
          </p:cNvSpPr>
          <p:nvPr/>
        </p:nvSpPr>
        <p:spPr bwMode="auto">
          <a:xfrm>
            <a:off x="5616575" y="9906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/>
              <a:t>Balances in employer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51" grpId="0" animBg="1"/>
      <p:bldP spid="28265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Cash Distributions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8839200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What happens to savings plan balances when employees leave their jobs?</a:t>
            </a:r>
          </a:p>
          <a:p>
            <a:pPr eaLnBrk="1" hangingPunct="1"/>
            <a:r>
              <a:rPr lang="en-US" sz="2400" smtClean="0"/>
              <a:t>Employees can request a cash distribution or roll balances over into another account</a:t>
            </a:r>
          </a:p>
          <a:p>
            <a:pPr lvl="1" eaLnBrk="1" hangingPunct="1"/>
            <a:r>
              <a:rPr lang="en-US" sz="2000" smtClean="0"/>
              <a:t>Balances &gt;$5000:  default leaves balances with former employer</a:t>
            </a:r>
          </a:p>
          <a:p>
            <a:pPr lvl="1" eaLnBrk="1" hangingPunct="1"/>
            <a:r>
              <a:rPr lang="en-US" sz="2000" smtClean="0"/>
              <a:t>Balances &lt;$5000:  default distributes balances as cash transfer</a:t>
            </a:r>
          </a:p>
          <a:p>
            <a:pPr eaLnBrk="1" hangingPunct="1"/>
            <a:r>
              <a:rPr lang="en-US" sz="2400" smtClean="0"/>
              <a:t>Vast majority of employees accept default (Choi et al. 2002, 2004a and 2004b)</a:t>
            </a:r>
          </a:p>
          <a:p>
            <a:pPr eaLnBrk="1" hangingPunct="1"/>
            <a:r>
              <a:rPr lang="en-US" sz="2400" smtClean="0"/>
              <a:t>When employees receive small cash distributions, balances typically consumed (Poterba, Venti and Wise 1998)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Post-Retirement Distributions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Security</a:t>
            </a:r>
          </a:p>
          <a:p>
            <a:pPr lvl="1" eaLnBrk="1" hangingPunct="1"/>
            <a:r>
              <a:rPr lang="en-US" smtClean="0"/>
              <a:t>Joint and survivor annuity (reduced benefits)</a:t>
            </a:r>
          </a:p>
          <a:p>
            <a:pPr eaLnBrk="1" hangingPunct="1"/>
            <a:r>
              <a:rPr lang="en-US" smtClean="0"/>
              <a:t>Defined benefit pension</a:t>
            </a:r>
          </a:p>
          <a:p>
            <a:pPr lvl="1" eaLnBrk="1" hangingPunct="1"/>
            <a:r>
              <a:rPr lang="en-US" smtClean="0"/>
              <a:t>Annuity</a:t>
            </a:r>
          </a:p>
          <a:p>
            <a:pPr lvl="1" eaLnBrk="1" hangingPunct="1"/>
            <a:r>
              <a:rPr lang="en-US" smtClean="0"/>
              <a:t>Lump sum payout if offered</a:t>
            </a:r>
          </a:p>
          <a:p>
            <a:pPr eaLnBrk="1" hangingPunct="1"/>
            <a:r>
              <a:rPr lang="en-US" smtClean="0"/>
              <a:t>Defined contribution savings plan</a:t>
            </a:r>
          </a:p>
          <a:p>
            <a:pPr lvl="1" eaLnBrk="1" hangingPunct="1"/>
            <a:r>
              <a:rPr lang="en-US" smtClean="0"/>
              <a:t>Lump sum payout</a:t>
            </a:r>
          </a:p>
          <a:p>
            <a:pPr lvl="1" eaLnBrk="1" hangingPunct="1"/>
            <a:r>
              <a:rPr lang="en-US" smtClean="0"/>
              <a:t>Annuity if offered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Defined Benefit Pension Annuitization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Annuity income and economic welfare of the elderly</a:t>
            </a:r>
          </a:p>
          <a:p>
            <a:pPr lvl="1" eaLnBrk="1" hangingPunct="1"/>
            <a:r>
              <a:rPr lang="en-US" sz="2200" smtClean="0"/>
              <a:t>Social Security replacement rate relatively low on average</a:t>
            </a:r>
          </a:p>
          <a:p>
            <a:pPr lvl="1" eaLnBrk="1" hangingPunct="1"/>
            <a:r>
              <a:rPr lang="en-US" sz="2200" smtClean="0"/>
              <a:t>17% of women fall into poverty after the death of their spouse (Holden and Zick 2000)</a:t>
            </a:r>
          </a:p>
          <a:p>
            <a:pPr eaLnBrk="1" hangingPunct="1"/>
            <a:r>
              <a:rPr lang="en-US" sz="2600" smtClean="0"/>
              <a:t>For married individuals, three distinct annuitization regimes</a:t>
            </a:r>
          </a:p>
          <a:p>
            <a:pPr lvl="1" eaLnBrk="1" hangingPunct="1"/>
            <a:r>
              <a:rPr lang="en-US" sz="2200" smtClean="0"/>
              <a:t>Pre-1974:  no regulation</a:t>
            </a:r>
          </a:p>
          <a:p>
            <a:pPr lvl="1" eaLnBrk="1" hangingPunct="1"/>
            <a:r>
              <a:rPr lang="en-US" sz="2200" smtClean="0"/>
              <a:t>ERISA I (1974): default joint-and-survivor annuity with option to opt-out</a:t>
            </a:r>
          </a:p>
          <a:p>
            <a:pPr lvl="1" eaLnBrk="1" hangingPunct="1"/>
            <a:r>
              <a:rPr lang="en-US" sz="2200" smtClean="0"/>
              <a:t>ERISA II (1984 amendment): default joint-and-survivor annuity, opting out required notarized permission of spouse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1_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30150</TotalTime>
  <Words>9834</Words>
  <Application>Microsoft Office PowerPoint</Application>
  <PresentationFormat>On-screen Show (4:3)</PresentationFormat>
  <Paragraphs>1857</Paragraphs>
  <Slides>204</Slides>
  <Notes>137</Notes>
  <HiddenSlides>145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204</vt:i4>
      </vt:variant>
    </vt:vector>
  </HeadingPairs>
  <TitlesOfParts>
    <vt:vector size="237" baseType="lpstr">
      <vt:lpstr>Arial Unicode MS</vt:lpstr>
      <vt:lpstr>ＭＳ Ｐゴシック</vt:lpstr>
      <vt:lpstr>Arial</vt:lpstr>
      <vt:lpstr>Arial Narrow</vt:lpstr>
      <vt:lpstr>Calibri</vt:lpstr>
      <vt:lpstr>Cambria Math</vt:lpstr>
      <vt:lpstr>Franklin Gothic Medium</vt:lpstr>
      <vt:lpstr>Garamond</vt:lpstr>
      <vt:lpstr>Gill Sans MT</vt:lpstr>
      <vt:lpstr>Helvetica</vt:lpstr>
      <vt:lpstr>Monotype Sorts</vt:lpstr>
      <vt:lpstr>Palatino Linotype</vt:lpstr>
      <vt:lpstr>Symbol</vt:lpstr>
      <vt:lpstr>Times New Roman</vt:lpstr>
      <vt:lpstr>Wingdings</vt:lpstr>
      <vt:lpstr>Network</vt:lpstr>
      <vt:lpstr>1_default</vt:lpstr>
      <vt:lpstr>3_default</vt:lpstr>
      <vt:lpstr>4_default</vt:lpstr>
      <vt:lpstr>2_default</vt:lpstr>
      <vt:lpstr>1_Network</vt:lpstr>
      <vt:lpstr>5_default</vt:lpstr>
      <vt:lpstr>1_Blank Presentation</vt:lpstr>
      <vt:lpstr>6_default</vt:lpstr>
      <vt:lpstr>Office Theme</vt:lpstr>
      <vt:lpstr>Edge</vt:lpstr>
      <vt:lpstr>2_Blank Presentation</vt:lpstr>
      <vt:lpstr>3_Blank Presentation</vt:lpstr>
      <vt:lpstr>Bitmap Image</vt:lpstr>
      <vt:lpstr>Chart</vt:lpstr>
      <vt:lpstr>Worksheet</vt:lpstr>
      <vt:lpstr>Document</vt:lpstr>
      <vt:lpstr>Equation</vt:lpstr>
      <vt:lpstr>PowerPoint Presentation</vt:lpstr>
      <vt:lpstr>Nine claims about household finance</vt:lpstr>
      <vt:lpstr>Nine claims about household finance</vt:lpstr>
      <vt:lpstr>Assessing Literacy: Numeracy </vt:lpstr>
      <vt:lpstr> Assessing Literacy: Inflation  </vt:lpstr>
      <vt:lpstr>Assessing Literacy: Risk Diversification</vt:lpstr>
      <vt:lpstr>How much do older people (ages 50+) know?</vt:lpstr>
      <vt:lpstr>Correct responses: By Gender</vt:lpstr>
      <vt:lpstr>Financial Literacy and Age</vt:lpstr>
      <vt:lpstr>Financial Literacy and Education</vt:lpstr>
      <vt:lpstr>Financial Literacy among the Young (23-27). NLSY: Percentage of correct responses</vt:lpstr>
      <vt:lpstr>Two Takeway Points</vt:lpstr>
      <vt:lpstr>Financial literacy matters</vt:lpstr>
      <vt:lpstr>More on the power of interest compounding (TNS)</vt:lpstr>
      <vt:lpstr>Payment options: Loaning money to the retailer (TNS)</vt:lpstr>
      <vt:lpstr>Who has lower debt literacy? Differences between men and women</vt:lpstr>
      <vt:lpstr>People who make errors have “difficulties paying off debt.”</vt:lpstr>
      <vt:lpstr>PowerPoint Presentation</vt:lpstr>
      <vt:lpstr>PowerPoint Presentation</vt:lpstr>
      <vt:lpstr>PowerPoint Presentation</vt:lpstr>
      <vt:lpstr>PowerPoint Presentation</vt:lpstr>
      <vt:lpstr>Nine claims about household finance</vt:lpstr>
      <vt:lpstr>Households live hand to mouth Lusardi and Tufano (2009)</vt:lpstr>
      <vt:lpstr>PowerPoint Presentation</vt:lpstr>
      <vt:lpstr>PowerPoint Presentation</vt:lpstr>
      <vt:lpstr>PowerPoint Presentation</vt:lpstr>
      <vt:lpstr>High School education</vt:lpstr>
      <vt:lpstr>High Marginal Propensity to Consume</vt:lpstr>
      <vt:lpstr>High MPC’s out of liquid wealth Shapiro (2005)</vt:lpstr>
      <vt:lpstr>The data can reject a number of alternative hypotheses.</vt:lpstr>
      <vt:lpstr>High MPC’s out of Social security Mastrobuoni and Weinberg (2009) </vt:lpstr>
      <vt:lpstr>Lifecycle simulations (Angeletos et al 2001)</vt:lpstr>
      <vt:lpstr>Preferences</vt:lpstr>
      <vt:lpstr>Predictions (HS education)</vt:lpstr>
      <vt:lpstr>LRT Simulation Model</vt:lpstr>
      <vt:lpstr>Laibson, Repetto, and Tobacman (2012)</vt:lpstr>
      <vt:lpstr>LRT Results:</vt:lpstr>
      <vt:lpstr>Households have a low MPC  out of illiquid wealth </vt:lpstr>
      <vt:lpstr>Nine claims about household finance</vt:lpstr>
      <vt:lpstr>PowerPoint Presentation</vt:lpstr>
      <vt:lpstr>One year of index fund fees on  a $10,000 investment</vt:lpstr>
      <vt:lpstr>Experimental conditions</vt:lpstr>
      <vt:lpstr>Fees paid by control groups (prospectus only)</vt:lpstr>
      <vt:lpstr>Ranking of factor importance</vt:lpstr>
      <vt:lpstr>Effect of fee treatment  (prospectus plus 1-page sheet highlighting fees)</vt:lpstr>
      <vt:lpstr>Ranking of factor importance</vt:lpstr>
      <vt:lpstr>Returns treatment effect on average returns since inception</vt:lpstr>
      <vt:lpstr>Returns treatment effect on fees</vt:lpstr>
      <vt:lpstr>Ranking of factor importance</vt:lpstr>
      <vt:lpstr>Lack of confidence and fees (all revealed preferences are not created equal)</vt:lpstr>
      <vt:lpstr>PowerPoint Presentation</vt:lpstr>
      <vt:lpstr>We conducted one version with Harvard staff as subjects</vt:lpstr>
      <vt:lpstr>Data from Harvard Staff</vt:lpstr>
      <vt:lpstr>Data from Harvard Staff</vt:lpstr>
      <vt:lpstr>$100 bills on the sidewalk Choi, Laibson, Madrian (2009) </vt:lpstr>
      <vt:lpstr>Financial education  Choi, Laibson, Madrian, Metrick (2004)  </vt:lpstr>
      <vt:lpstr>Effect of education is positive but small</vt:lpstr>
      <vt:lpstr>Effect of education is positive but small</vt:lpstr>
      <vt:lpstr>Effect of education is positive but small</vt:lpstr>
      <vt:lpstr>PowerPoint Presentation</vt:lpstr>
      <vt:lpstr>Information and disclosure generally don’t do much on their own</vt:lpstr>
      <vt:lpstr>Social marketing and peer effects Beshears, Choi, Laibson, Madrian, Milkman (2014)</vt:lpstr>
      <vt:lpstr>PowerPoint Presentation</vt:lpstr>
      <vt:lpstr>Variation in peer information has  no net impact on savings behavior </vt:lpstr>
      <vt:lpstr>Nine claims about household finance</vt:lpstr>
      <vt:lpstr>Procrastination in retirement savings Choi, Laibson, Madrian, Metrick (2002)</vt:lpstr>
      <vt:lpstr> Typical breakdown among 100 employees</vt:lpstr>
      <vt:lpstr>Credit card pay down Kuchler (2015) </vt:lpstr>
      <vt:lpstr>Nine claims about household finance</vt:lpstr>
      <vt:lpstr>Opt-in enrollment</vt:lpstr>
      <vt:lpstr>Active Choice</vt:lpstr>
      <vt:lpstr>PowerPoint Presentation</vt:lpstr>
      <vt:lpstr>PowerPoint Presentation</vt:lpstr>
      <vt:lpstr>Participation in 401K plans (for a typical firm)</vt:lpstr>
      <vt:lpstr>Gauging employee attitudes to automatic enrollment</vt:lpstr>
      <vt:lpstr>Save More Tomorrow (SMarT) Benartzi and Thaler (2004)</vt:lpstr>
      <vt:lpstr>Save More Tomorrow (SMarT) Benartzi and Thaler (2004)</vt:lpstr>
      <vt:lpstr>The First SMarT Program (cont.) </vt:lpstr>
      <vt:lpstr>Participation Data</vt:lpstr>
      <vt:lpstr>Saving Rates</vt:lpstr>
      <vt:lpstr>Lessons from SMarT</vt:lpstr>
      <vt:lpstr>Should Choice Architecture Influence Economic Outcomes?</vt:lpstr>
      <vt:lpstr>Outline</vt:lpstr>
      <vt:lpstr>1. Seemingly minor nudges affect saving and asset allocation</vt:lpstr>
      <vt:lpstr> Participation, Contribution rates, and  Asset Allocation</vt:lpstr>
      <vt:lpstr>PowerPoint Presentation</vt:lpstr>
      <vt:lpstr>PowerPoint Presentation</vt:lpstr>
      <vt:lpstr>Choi, Laibson, Madrian, Metrick (2004)</vt:lpstr>
      <vt:lpstr>Employees enrolled under auto-enrollment cluster at the default contribution rate.</vt:lpstr>
      <vt:lpstr>Participants stay at the automatic enrollment defaults for a long time.</vt:lpstr>
      <vt:lpstr>Automatic enrollment: Summary</vt:lpstr>
      <vt:lpstr>Gauging employee attitudes to automatic enrollment</vt:lpstr>
      <vt:lpstr>Additional evidence on Asset Allocation</vt:lpstr>
      <vt:lpstr>Active Choice</vt:lpstr>
      <vt:lpstr>The Flypaper Effect in Individual Investor Asset Allocation  (Choi, Laibson, Madrian 2009)</vt:lpstr>
      <vt:lpstr>Consequences of the two regimes</vt:lpstr>
      <vt:lpstr>Cash Distributions</vt:lpstr>
      <vt:lpstr>Post-Retirement Distributions</vt:lpstr>
      <vt:lpstr>Defined Benefit Pension Annuitization</vt:lpstr>
      <vt:lpstr>Defined Benefit Pension Annuitization</vt:lpstr>
      <vt:lpstr>However, there are limits to defaults</vt:lpstr>
      <vt:lpstr>PowerPoint Presentation</vt:lpstr>
      <vt:lpstr>PowerPoint Presentation</vt:lpstr>
      <vt:lpstr>PowerPoint Presentation</vt:lpstr>
      <vt:lpstr>2. Four mutually compatible psychological factors contribute to default effects</vt:lpstr>
      <vt:lpstr>PowerPoint Presentation</vt:lpstr>
      <vt:lpstr>PowerPoint Presentation</vt:lpstr>
      <vt:lpstr>PowerPoint Presentation</vt:lpstr>
      <vt:lpstr>More data on financial illiteracy</vt:lpstr>
      <vt:lpstr>PowerPoint Presentation</vt:lpstr>
      <vt:lpstr>PowerPoint Presentation</vt:lpstr>
      <vt:lpstr>PowerPoint Presentation</vt:lpstr>
      <vt:lpstr>One year of index fund fees on  a $10,000 investment</vt:lpstr>
      <vt:lpstr>Experimental conditions</vt:lpstr>
      <vt:lpstr>Fees paid by control groups (prospectus only)</vt:lpstr>
      <vt:lpstr>Ranking of factor importance</vt:lpstr>
      <vt:lpstr>Effect of fee treatment  (prospectus plus 1-page sheet highlighting fees)</vt:lpstr>
      <vt:lpstr>Ranking of factor importance</vt:lpstr>
      <vt:lpstr>Returns treatment effect on average returns since inception</vt:lpstr>
      <vt:lpstr>Returns treatment effect on fees</vt:lpstr>
      <vt:lpstr>Ranking of factor importance</vt:lpstr>
      <vt:lpstr>Lack of confidence and fees (all revealed preferences are not created equal)</vt:lpstr>
      <vt:lpstr>We conducted one version with Harvard staff as subjects</vt:lpstr>
      <vt:lpstr>Data from Harvard Staff</vt:lpstr>
      <vt:lpstr>Data from Harvard Staff</vt:lpstr>
      <vt:lpstr>PowerPoint Presentation</vt:lpstr>
      <vt:lpstr>PowerPoint Presentation</vt:lpstr>
      <vt:lpstr>ii. Endorsement</vt:lpstr>
      <vt:lpstr>PowerPoint Presentation</vt:lpstr>
      <vt:lpstr>PowerPoint Presentation</vt:lpstr>
      <vt:lpstr>iii. Complexity</vt:lpstr>
      <vt:lpstr>PowerPoint Presentation</vt:lpstr>
      <vt:lpstr>PowerPoint Presentation</vt:lpstr>
      <vt:lpstr>Complexity and Quick Enrollment</vt:lpstr>
      <vt:lpstr>Complexity and Quick Enrollment</vt:lpstr>
      <vt:lpstr>PowerPoint Presentation</vt:lpstr>
      <vt:lpstr>PowerPoint Presentation</vt:lpstr>
      <vt:lpstr>iv.  Present-Biased Preferences</vt:lpstr>
      <vt:lpstr>Lusardi and Tufano (2009)</vt:lpstr>
      <vt:lpstr>PowerPoint Presentation</vt:lpstr>
      <vt:lpstr>PowerPoint Presentation</vt:lpstr>
      <vt:lpstr>Laibson, Repetto, and Tobacman (2004)</vt:lpstr>
      <vt:lpstr>LRT Simulation Model</vt:lpstr>
      <vt:lpstr>LRT Results:</vt:lpstr>
      <vt:lpstr>Intuition</vt:lpstr>
      <vt:lpstr>Procrastination (assume b = ½ , d = 1).</vt:lpstr>
      <vt:lpstr>Interaction with financial illiteracy</vt:lpstr>
      <vt:lpstr>Interaction with endorsement and complexity</vt:lpstr>
      <vt:lpstr>Procrastination in retirement savings Choi, Laibson, Madrian, Metrick (2002)</vt:lpstr>
      <vt:lpstr> Typical breakdown among 100 employees</vt:lpstr>
      <vt:lpstr>3. Alternative Policies</vt:lpstr>
      <vt:lpstr>$100 bills on the sidewalk Choi, Laibson, Madrian (2009) </vt:lpstr>
      <vt:lpstr>Financial education  Choi, Laibson, Madrian, Metrick (2004)  </vt:lpstr>
      <vt:lpstr>Effect of education is positive but small</vt:lpstr>
      <vt:lpstr>Effect of education is positive but small</vt:lpstr>
      <vt:lpstr>Effect of education is positive but small</vt:lpstr>
      <vt:lpstr>PowerPoint Presentation</vt:lpstr>
      <vt:lpstr>Information and disclosure generally don’t do much on their own</vt:lpstr>
      <vt:lpstr>Social marketing and peer effects Beshears, Choi, Laibson, Madrian, Milkman (2011)</vt:lpstr>
      <vt:lpstr>PowerPoint Presentation</vt:lpstr>
      <vt:lpstr>Variation in peer information has  no net impact on savings behavior </vt:lpstr>
      <vt:lpstr>4. Behavioral mechanism design</vt:lpstr>
      <vt:lpstr>PowerPoint Presentation</vt:lpstr>
      <vt:lpstr>A specific example:  Optimal Defaults – public policy</vt:lpstr>
      <vt:lpstr>Basic set-up of problem</vt:lpstr>
      <vt:lpstr>Specific Details</vt:lpstr>
      <vt:lpstr>Timing of game</vt:lpstr>
      <vt:lpstr>Sophisticated procrastination</vt:lpstr>
      <vt:lpstr>PowerPoint Presentation</vt:lpstr>
      <vt:lpstr>PowerPoint Presentation</vt:lpstr>
      <vt:lpstr>How does introducing β &lt; 1 change the expected delay time?</vt:lpstr>
      <vt:lpstr>V vs. V hat</vt:lpstr>
      <vt:lpstr>A model of procrastination: naifs</vt:lpstr>
      <vt:lpstr>PowerPoint Presentation</vt:lpstr>
      <vt:lpstr>PowerPoint Presentation</vt:lpstr>
      <vt:lpstr>PowerPoint Presentation</vt:lpstr>
      <vt:lpstr>Summary</vt:lpstr>
      <vt:lpstr>That completes theory of consumer behavior. Now solve for government’s optimal policy.</vt:lpstr>
      <vt:lpstr>Optimal ‘Defaults’</vt:lpstr>
      <vt:lpstr>PowerPoint Presentation</vt:lpstr>
      <vt:lpstr>Lessons from theoretical  analysis of defaults</vt:lpstr>
      <vt:lpstr>Empirical evidence on active choice Carroll, Choi, Laibson, Madrian, Metrick (2009)  </vt:lpstr>
      <vt:lpstr>PowerPoint Presentation</vt:lpstr>
      <vt:lpstr>Active choice in 401(k) plans</vt:lpstr>
      <vt:lpstr>Other active choice interventions</vt:lpstr>
      <vt:lpstr>Regulatory use of defaults: Card Act Agarwal, Chomsisengphet, Mahoney, Stroebel (2014)</vt:lpstr>
      <vt:lpstr>Card Act: Phase 1 – August 20, 2009: </vt:lpstr>
      <vt:lpstr>Card Act: Phase 2 – February 22, 2010:</vt:lpstr>
      <vt:lpstr>Card Act: Phase 3 – August 22, 2010: </vt:lpstr>
      <vt:lpstr>PowerPoint Presentation</vt:lpstr>
      <vt:lpstr>PowerPoint Presentation</vt:lpstr>
      <vt:lpstr>Households receive bad advice</vt:lpstr>
      <vt:lpstr>Translation to the health domain</vt:lpstr>
      <vt:lpstr>Information and disclosure generally don’t do much on their own</vt:lpstr>
      <vt:lpstr>Flu shot study: Control Condition</vt:lpstr>
      <vt:lpstr>Flu Shot Study: Date Plan Condition</vt:lpstr>
      <vt:lpstr>Date/Time Plan Condition</vt:lpstr>
      <vt:lpstr>Flu shot adherence  Milkman, Beshears, Choi, Laibson, and Madrian 2011</vt:lpstr>
      <vt:lpstr>Use Active Choice to encourage adoption of Home Delivery  of chronic medication Beshears, Choi, Laibson, and Madrian (in preparation)</vt:lpstr>
      <vt:lpstr>Home Delivery Utilization for All Drug Classes</vt:lpstr>
      <vt:lpstr>Results from pilot study on 54,863 employees without home delivery taking chronic medication  </vt:lpstr>
      <vt:lpstr>Results from pilot study at one company</vt:lpstr>
      <vt:lpstr>Outline</vt:lpstr>
      <vt:lpstr>Nine claims about household finance</vt:lpstr>
    </vt:vector>
  </TitlesOfParts>
  <Company>The Wharton School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Default Options for Retirement Saving Outcomes:  Evidence from the United States</dc:title>
  <dc:creator>Brigitte C. Madrian</dc:creator>
  <cp:lastModifiedBy>dlaibson</cp:lastModifiedBy>
  <cp:revision>348</cp:revision>
  <dcterms:created xsi:type="dcterms:W3CDTF">2005-10-12T15:03:06Z</dcterms:created>
  <dcterms:modified xsi:type="dcterms:W3CDTF">2016-07-05T14:29:27Z</dcterms:modified>
</cp:coreProperties>
</file>