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814" r:id="rId2"/>
    <p:sldId id="863" r:id="rId3"/>
    <p:sldId id="841" r:id="rId4"/>
    <p:sldId id="861" r:id="rId5"/>
    <p:sldId id="864" r:id="rId6"/>
    <p:sldId id="844" r:id="rId7"/>
    <p:sldId id="845" r:id="rId8"/>
    <p:sldId id="847" r:id="rId9"/>
    <p:sldId id="846" r:id="rId10"/>
    <p:sldId id="858" r:id="rId11"/>
    <p:sldId id="849" r:id="rId12"/>
    <p:sldId id="857" r:id="rId13"/>
    <p:sldId id="851" r:id="rId14"/>
    <p:sldId id="859" r:id="rId15"/>
    <p:sldId id="852" r:id="rId16"/>
    <p:sldId id="865" r:id="rId17"/>
    <p:sldId id="853" r:id="rId18"/>
    <p:sldId id="854" r:id="rId19"/>
    <p:sldId id="856" r:id="rId20"/>
    <p:sldId id="720" r:id="rId21"/>
    <p:sldId id="790" r:id="rId22"/>
    <p:sldId id="791" r:id="rId23"/>
    <p:sldId id="792" r:id="rId24"/>
    <p:sldId id="813" r:id="rId25"/>
    <p:sldId id="793" r:id="rId26"/>
    <p:sldId id="795" r:id="rId27"/>
    <p:sldId id="796" r:id="rId28"/>
    <p:sldId id="832" r:id="rId29"/>
    <p:sldId id="818" r:id="rId30"/>
    <p:sldId id="820" r:id="rId31"/>
    <p:sldId id="801" r:id="rId32"/>
    <p:sldId id="805" r:id="rId33"/>
    <p:sldId id="804" r:id="rId34"/>
    <p:sldId id="806" r:id="rId35"/>
    <p:sldId id="836" r:id="rId36"/>
    <p:sldId id="808" r:id="rId37"/>
    <p:sldId id="833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3366"/>
    <a:srgbClr val="990033"/>
    <a:srgbClr val="660066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84" autoAdjust="0"/>
    <p:restoredTop sz="93020" autoAdjust="0"/>
  </p:normalViewPr>
  <p:slideViewPr>
    <p:cSldViewPr>
      <p:cViewPr>
        <p:scale>
          <a:sx n="47" d="100"/>
          <a:sy n="47" d="100"/>
        </p:scale>
        <p:origin x="-90" y="-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192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oleObject" Target="file:///C:\Users\JSYDNOR\Dropbox\Health%20Insurance%20Plan%20Choice%20Study\Tables%20and%20Figures\Figures%20and%20Tables.xlsx" TargetMode="External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JSYDNOR\Dropbox\Health%20Insurance%20Plan%20Choice%20Study\Tables%20and%20Figures\Figures%20and%20Tables.xlsx" TargetMode="External"/><Relationship Id="rId1" Type="http://schemas.openxmlformats.org/officeDocument/2006/relationships/themeOverride" Target="../theme/themeOverride2.xml"/><Relationship Id="rId5" Type="http://schemas.microsoft.com/office/2011/relationships/chartStyle" Target="style2.xml"/><Relationship Id="rId4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oleObject" Target="file:///C:\Users\JSYDNOR\Dropbox\Health%20Insurance%20Plan%20Choice%20Study\Tables%20and%20Figures\Figures%20and%20Tables.xlsx" TargetMode="External"/><Relationship Id="rId1" Type="http://schemas.openxmlformats.org/officeDocument/2006/relationships/themeOverride" Target="../theme/themeOverride3.xml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oleObject" Target="file:///C:\Users\JSYDNOR\Dropbox\Health%20Insurance%20Plan%20Choice%20Study\Tables%20and%20Figures\Figures%20and%20Tables.xlsx" TargetMode="External"/><Relationship Id="rId1" Type="http://schemas.openxmlformats.org/officeDocument/2006/relationships/themeOverride" Target="../theme/themeOverride4.xml"/><Relationship Id="rId4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oleObject" Target="file:///C:\Users\JSYDNOR\Dropbox\Health%20Insurance%20Plan%20Choice%20Study\Tables%20and%20Figures\Figures%20and%20Tables.xlsx" TargetMode="External"/><Relationship Id="rId1" Type="http://schemas.openxmlformats.org/officeDocument/2006/relationships/themeOverride" Target="../theme/themeOverride5.xml"/><Relationship Id="rId4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oleObject" Target="file:///C:\Users\JSYDNOR\Dropbox\Health%20Insurance%20Plan%20Choice%20Study\Tables%20and%20Figures\Figures%20and%20Tables.xlsx" TargetMode="External"/><Relationship Id="rId1" Type="http://schemas.openxmlformats.org/officeDocument/2006/relationships/themeOverride" Target="../theme/themeOverride6.xml"/><Relationship Id="rId4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6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Employee Spending (</a:t>
            </a:r>
            <a:r>
              <a:rPr lang="en-US" sz="16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Prem</a:t>
            </a:r>
            <a:r>
              <a:rPr lang="en-US" sz="16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Out of Pocket) by Total Medical Spending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Premium for $1,000 Deductible Option Normed at $0 for </a:t>
            </a:r>
            <a:r>
              <a:rPr lang="en-US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[Example: $2,500 MOOP, 80% Coinsurance]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1"/>
          <c:tx>
            <c:v>Fraction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'Fig 1 Pres'!$Z$2:$Z$33</c:f>
              <c:numCache>
                <c:formatCode>General</c:formatCode>
                <c:ptCount val="32"/>
                <c:pt idx="0">
                  <c:v>0</c:v>
                </c:pt>
                <c:pt idx="1">
                  <c:v>250</c:v>
                </c:pt>
                <c:pt idx="2">
                  <c:v>750</c:v>
                </c:pt>
                <c:pt idx="3">
                  <c:v>1250</c:v>
                </c:pt>
                <c:pt idx="4">
                  <c:v>1750</c:v>
                </c:pt>
                <c:pt idx="5">
                  <c:v>2250</c:v>
                </c:pt>
                <c:pt idx="6">
                  <c:v>2750</c:v>
                </c:pt>
                <c:pt idx="7">
                  <c:v>3250</c:v>
                </c:pt>
                <c:pt idx="8">
                  <c:v>3750</c:v>
                </c:pt>
                <c:pt idx="9">
                  <c:v>4250</c:v>
                </c:pt>
                <c:pt idx="10">
                  <c:v>4750</c:v>
                </c:pt>
                <c:pt idx="11">
                  <c:v>5250</c:v>
                </c:pt>
                <c:pt idx="12">
                  <c:v>5750</c:v>
                </c:pt>
                <c:pt idx="13">
                  <c:v>6250</c:v>
                </c:pt>
                <c:pt idx="14">
                  <c:v>6750</c:v>
                </c:pt>
                <c:pt idx="15">
                  <c:v>7250</c:v>
                </c:pt>
                <c:pt idx="16">
                  <c:v>7750</c:v>
                </c:pt>
                <c:pt idx="17">
                  <c:v>8250</c:v>
                </c:pt>
                <c:pt idx="18">
                  <c:v>8750</c:v>
                </c:pt>
                <c:pt idx="19">
                  <c:v>9250</c:v>
                </c:pt>
                <c:pt idx="20">
                  <c:v>9750</c:v>
                </c:pt>
                <c:pt idx="21">
                  <c:v>10250</c:v>
                </c:pt>
                <c:pt idx="22">
                  <c:v>10750</c:v>
                </c:pt>
                <c:pt idx="23">
                  <c:v>11250</c:v>
                </c:pt>
                <c:pt idx="24">
                  <c:v>11750</c:v>
                </c:pt>
                <c:pt idx="25">
                  <c:v>12250</c:v>
                </c:pt>
                <c:pt idx="26">
                  <c:v>12750</c:v>
                </c:pt>
                <c:pt idx="27">
                  <c:v>13250</c:v>
                </c:pt>
                <c:pt idx="28">
                  <c:v>13750</c:v>
                </c:pt>
                <c:pt idx="29">
                  <c:v>14250</c:v>
                </c:pt>
                <c:pt idx="30">
                  <c:v>1500</c:v>
                </c:pt>
              </c:numCache>
            </c:numRef>
          </c:cat>
          <c:val>
            <c:numRef>
              <c:f>'Fig 1 Pres'!$AB$2:$AB$33</c:f>
              <c:numCache>
                <c:formatCode>General</c:formatCode>
                <c:ptCount val="32"/>
                <c:pt idx="0">
                  <c:v>7.5248999999999996E-2</c:v>
                </c:pt>
                <c:pt idx="1">
                  <c:v>0.30882229999999999</c:v>
                </c:pt>
                <c:pt idx="2">
                  <c:v>0.1681175</c:v>
                </c:pt>
                <c:pt idx="3">
                  <c:v>9.4375200000000006E-2</c:v>
                </c:pt>
                <c:pt idx="4">
                  <c:v>5.9471000000000003E-2</c:v>
                </c:pt>
                <c:pt idx="5">
                  <c:v>4.2102599999999997E-2</c:v>
                </c:pt>
                <c:pt idx="6">
                  <c:v>3.0007499999999999E-2</c:v>
                </c:pt>
                <c:pt idx="7">
                  <c:v>2.4273900000000001E-2</c:v>
                </c:pt>
                <c:pt idx="8">
                  <c:v>2.0298E-2</c:v>
                </c:pt>
                <c:pt idx="9">
                  <c:v>1.6866200000000001E-2</c:v>
                </c:pt>
                <c:pt idx="10">
                  <c:v>1.2848399999999999E-2</c:v>
                </c:pt>
                <c:pt idx="11">
                  <c:v>1.1216200000000001E-2</c:v>
                </c:pt>
                <c:pt idx="12">
                  <c:v>9.1236000000000008E-3</c:v>
                </c:pt>
                <c:pt idx="13">
                  <c:v>7.6169999999999996E-3</c:v>
                </c:pt>
                <c:pt idx="14">
                  <c:v>6.9892000000000001E-3</c:v>
                </c:pt>
                <c:pt idx="15">
                  <c:v>6.8636000000000001E-3</c:v>
                </c:pt>
                <c:pt idx="16">
                  <c:v>6.5288000000000004E-3</c:v>
                </c:pt>
                <c:pt idx="17">
                  <c:v>5.8592000000000002E-3</c:v>
                </c:pt>
                <c:pt idx="18">
                  <c:v>5.1476999999999998E-3</c:v>
                </c:pt>
                <c:pt idx="19">
                  <c:v>4.3106999999999998E-3</c:v>
                </c:pt>
                <c:pt idx="20">
                  <c:v>5.1059E-3</c:v>
                </c:pt>
                <c:pt idx="21">
                  <c:v>3.7247999999999999E-3</c:v>
                </c:pt>
                <c:pt idx="22">
                  <c:v>3.2225999999999999E-3</c:v>
                </c:pt>
                <c:pt idx="23">
                  <c:v>3.5155E-3</c:v>
                </c:pt>
                <c:pt idx="24">
                  <c:v>3.0969999999999999E-3</c:v>
                </c:pt>
                <c:pt idx="25">
                  <c:v>2.7203000000000001E-3</c:v>
                </c:pt>
                <c:pt idx="26">
                  <c:v>2.2599999999999999E-3</c:v>
                </c:pt>
                <c:pt idx="27">
                  <c:v>2.6365999999999998E-3</c:v>
                </c:pt>
                <c:pt idx="28">
                  <c:v>2.3437000000000002E-3</c:v>
                </c:pt>
                <c:pt idx="29">
                  <c:v>2.0506999999999999E-3</c:v>
                </c:pt>
                <c:pt idx="30">
                  <c:v>5.3235199999999996E-2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9028608"/>
        <c:axId val="39026688"/>
      </c:barChart>
      <c:scatterChart>
        <c:scatterStyle val="lineMarker"/>
        <c:varyColors val="0"/>
        <c:ser>
          <c:idx val="3"/>
          <c:order val="0"/>
          <c:tx>
            <c:v>$1,000 ded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'Fig 1 Pres'!$Q$3:$Q$270</c:f>
              <c:numCache>
                <c:formatCode>General</c:formatCode>
                <c:ptCount val="268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  <c:pt idx="37">
                  <c:v>370</c:v>
                </c:pt>
                <c:pt idx="38">
                  <c:v>380</c:v>
                </c:pt>
                <c:pt idx="39">
                  <c:v>390</c:v>
                </c:pt>
                <c:pt idx="40">
                  <c:v>400</c:v>
                </c:pt>
                <c:pt idx="41">
                  <c:v>410</c:v>
                </c:pt>
                <c:pt idx="42">
                  <c:v>420</c:v>
                </c:pt>
                <c:pt idx="43">
                  <c:v>430</c:v>
                </c:pt>
                <c:pt idx="44">
                  <c:v>440</c:v>
                </c:pt>
                <c:pt idx="45">
                  <c:v>450</c:v>
                </c:pt>
                <c:pt idx="46">
                  <c:v>460</c:v>
                </c:pt>
                <c:pt idx="47">
                  <c:v>470</c:v>
                </c:pt>
                <c:pt idx="48">
                  <c:v>480</c:v>
                </c:pt>
                <c:pt idx="49">
                  <c:v>490</c:v>
                </c:pt>
                <c:pt idx="50">
                  <c:v>500</c:v>
                </c:pt>
                <c:pt idx="51">
                  <c:v>510</c:v>
                </c:pt>
                <c:pt idx="52">
                  <c:v>520</c:v>
                </c:pt>
                <c:pt idx="53">
                  <c:v>530</c:v>
                </c:pt>
                <c:pt idx="54">
                  <c:v>540</c:v>
                </c:pt>
                <c:pt idx="55">
                  <c:v>550</c:v>
                </c:pt>
                <c:pt idx="56">
                  <c:v>560</c:v>
                </c:pt>
                <c:pt idx="57">
                  <c:v>570</c:v>
                </c:pt>
                <c:pt idx="58">
                  <c:v>580</c:v>
                </c:pt>
                <c:pt idx="59">
                  <c:v>590</c:v>
                </c:pt>
                <c:pt idx="60">
                  <c:v>600</c:v>
                </c:pt>
                <c:pt idx="61">
                  <c:v>610</c:v>
                </c:pt>
                <c:pt idx="62">
                  <c:v>620</c:v>
                </c:pt>
                <c:pt idx="63">
                  <c:v>630</c:v>
                </c:pt>
                <c:pt idx="64">
                  <c:v>640</c:v>
                </c:pt>
                <c:pt idx="65">
                  <c:v>650</c:v>
                </c:pt>
                <c:pt idx="66">
                  <c:v>660</c:v>
                </c:pt>
                <c:pt idx="67">
                  <c:v>670</c:v>
                </c:pt>
                <c:pt idx="68">
                  <c:v>680</c:v>
                </c:pt>
                <c:pt idx="69">
                  <c:v>690</c:v>
                </c:pt>
                <c:pt idx="70">
                  <c:v>700</c:v>
                </c:pt>
                <c:pt idx="71">
                  <c:v>710</c:v>
                </c:pt>
                <c:pt idx="72">
                  <c:v>720</c:v>
                </c:pt>
                <c:pt idx="73">
                  <c:v>730</c:v>
                </c:pt>
                <c:pt idx="74">
                  <c:v>740</c:v>
                </c:pt>
                <c:pt idx="75">
                  <c:v>750</c:v>
                </c:pt>
                <c:pt idx="76">
                  <c:v>760</c:v>
                </c:pt>
                <c:pt idx="77">
                  <c:v>770</c:v>
                </c:pt>
                <c:pt idx="78">
                  <c:v>780</c:v>
                </c:pt>
                <c:pt idx="79">
                  <c:v>790</c:v>
                </c:pt>
                <c:pt idx="80">
                  <c:v>800</c:v>
                </c:pt>
                <c:pt idx="81">
                  <c:v>810</c:v>
                </c:pt>
                <c:pt idx="82">
                  <c:v>820</c:v>
                </c:pt>
                <c:pt idx="83">
                  <c:v>830</c:v>
                </c:pt>
                <c:pt idx="84">
                  <c:v>840</c:v>
                </c:pt>
                <c:pt idx="85">
                  <c:v>850</c:v>
                </c:pt>
                <c:pt idx="86">
                  <c:v>860</c:v>
                </c:pt>
                <c:pt idx="87">
                  <c:v>870</c:v>
                </c:pt>
                <c:pt idx="88">
                  <c:v>880</c:v>
                </c:pt>
                <c:pt idx="89">
                  <c:v>890</c:v>
                </c:pt>
                <c:pt idx="90">
                  <c:v>900</c:v>
                </c:pt>
                <c:pt idx="91">
                  <c:v>910</c:v>
                </c:pt>
                <c:pt idx="92">
                  <c:v>920</c:v>
                </c:pt>
                <c:pt idx="93">
                  <c:v>930</c:v>
                </c:pt>
                <c:pt idx="94">
                  <c:v>940</c:v>
                </c:pt>
                <c:pt idx="95">
                  <c:v>950</c:v>
                </c:pt>
                <c:pt idx="96">
                  <c:v>960</c:v>
                </c:pt>
                <c:pt idx="97">
                  <c:v>970</c:v>
                </c:pt>
                <c:pt idx="98">
                  <c:v>980</c:v>
                </c:pt>
                <c:pt idx="99">
                  <c:v>990</c:v>
                </c:pt>
                <c:pt idx="100">
                  <c:v>1000</c:v>
                </c:pt>
                <c:pt idx="101">
                  <c:v>1010</c:v>
                </c:pt>
                <c:pt idx="102">
                  <c:v>1020</c:v>
                </c:pt>
                <c:pt idx="103">
                  <c:v>1030</c:v>
                </c:pt>
                <c:pt idx="104">
                  <c:v>1040</c:v>
                </c:pt>
                <c:pt idx="105">
                  <c:v>1050</c:v>
                </c:pt>
                <c:pt idx="106">
                  <c:v>1060</c:v>
                </c:pt>
                <c:pt idx="107">
                  <c:v>1070</c:v>
                </c:pt>
                <c:pt idx="108">
                  <c:v>1080</c:v>
                </c:pt>
                <c:pt idx="109">
                  <c:v>1090</c:v>
                </c:pt>
                <c:pt idx="110">
                  <c:v>1100</c:v>
                </c:pt>
                <c:pt idx="111">
                  <c:v>1110</c:v>
                </c:pt>
                <c:pt idx="112">
                  <c:v>1120</c:v>
                </c:pt>
                <c:pt idx="113">
                  <c:v>1130</c:v>
                </c:pt>
                <c:pt idx="114">
                  <c:v>1140</c:v>
                </c:pt>
                <c:pt idx="115">
                  <c:v>1150</c:v>
                </c:pt>
                <c:pt idx="116">
                  <c:v>1160</c:v>
                </c:pt>
                <c:pt idx="117">
                  <c:v>1170</c:v>
                </c:pt>
                <c:pt idx="118">
                  <c:v>1180</c:v>
                </c:pt>
                <c:pt idx="119">
                  <c:v>1190</c:v>
                </c:pt>
                <c:pt idx="120">
                  <c:v>1200</c:v>
                </c:pt>
                <c:pt idx="121">
                  <c:v>1210</c:v>
                </c:pt>
                <c:pt idx="122">
                  <c:v>1220</c:v>
                </c:pt>
                <c:pt idx="123">
                  <c:v>1230</c:v>
                </c:pt>
                <c:pt idx="124">
                  <c:v>1240</c:v>
                </c:pt>
                <c:pt idx="125">
                  <c:v>1250</c:v>
                </c:pt>
                <c:pt idx="126">
                  <c:v>1260</c:v>
                </c:pt>
                <c:pt idx="127">
                  <c:v>1270</c:v>
                </c:pt>
                <c:pt idx="128">
                  <c:v>1280</c:v>
                </c:pt>
                <c:pt idx="129">
                  <c:v>1290</c:v>
                </c:pt>
                <c:pt idx="130">
                  <c:v>1300</c:v>
                </c:pt>
                <c:pt idx="131">
                  <c:v>1400</c:v>
                </c:pt>
                <c:pt idx="132">
                  <c:v>1500</c:v>
                </c:pt>
                <c:pt idx="133">
                  <c:v>1600</c:v>
                </c:pt>
                <c:pt idx="134">
                  <c:v>1700</c:v>
                </c:pt>
                <c:pt idx="135">
                  <c:v>1800</c:v>
                </c:pt>
                <c:pt idx="136">
                  <c:v>1900</c:v>
                </c:pt>
                <c:pt idx="137">
                  <c:v>2000</c:v>
                </c:pt>
                <c:pt idx="138">
                  <c:v>2100</c:v>
                </c:pt>
                <c:pt idx="139">
                  <c:v>2200</c:v>
                </c:pt>
                <c:pt idx="140">
                  <c:v>2300</c:v>
                </c:pt>
                <c:pt idx="141">
                  <c:v>2400</c:v>
                </c:pt>
                <c:pt idx="142">
                  <c:v>2500</c:v>
                </c:pt>
                <c:pt idx="143">
                  <c:v>2600</c:v>
                </c:pt>
                <c:pt idx="144">
                  <c:v>2700</c:v>
                </c:pt>
                <c:pt idx="145">
                  <c:v>2800</c:v>
                </c:pt>
                <c:pt idx="146">
                  <c:v>2900</c:v>
                </c:pt>
                <c:pt idx="147">
                  <c:v>3000</c:v>
                </c:pt>
                <c:pt idx="148">
                  <c:v>3100</c:v>
                </c:pt>
                <c:pt idx="149">
                  <c:v>3200</c:v>
                </c:pt>
                <c:pt idx="150">
                  <c:v>3300</c:v>
                </c:pt>
                <c:pt idx="151">
                  <c:v>3400</c:v>
                </c:pt>
                <c:pt idx="152">
                  <c:v>3500</c:v>
                </c:pt>
                <c:pt idx="153">
                  <c:v>3600</c:v>
                </c:pt>
                <c:pt idx="154">
                  <c:v>3700</c:v>
                </c:pt>
                <c:pt idx="155">
                  <c:v>3800</c:v>
                </c:pt>
                <c:pt idx="156">
                  <c:v>3900</c:v>
                </c:pt>
                <c:pt idx="157">
                  <c:v>4000</c:v>
                </c:pt>
                <c:pt idx="158">
                  <c:v>4100</c:v>
                </c:pt>
                <c:pt idx="159">
                  <c:v>4200</c:v>
                </c:pt>
                <c:pt idx="160">
                  <c:v>4300</c:v>
                </c:pt>
                <c:pt idx="161">
                  <c:v>4400</c:v>
                </c:pt>
                <c:pt idx="162">
                  <c:v>4500</c:v>
                </c:pt>
                <c:pt idx="163">
                  <c:v>4600</c:v>
                </c:pt>
                <c:pt idx="164">
                  <c:v>4700</c:v>
                </c:pt>
                <c:pt idx="165">
                  <c:v>4800</c:v>
                </c:pt>
                <c:pt idx="166">
                  <c:v>4900</c:v>
                </c:pt>
                <c:pt idx="167">
                  <c:v>5000</c:v>
                </c:pt>
                <c:pt idx="168">
                  <c:v>5100</c:v>
                </c:pt>
                <c:pt idx="169">
                  <c:v>5200</c:v>
                </c:pt>
                <c:pt idx="170">
                  <c:v>5300</c:v>
                </c:pt>
                <c:pt idx="171">
                  <c:v>5400</c:v>
                </c:pt>
                <c:pt idx="172">
                  <c:v>5500</c:v>
                </c:pt>
                <c:pt idx="173">
                  <c:v>5600</c:v>
                </c:pt>
                <c:pt idx="174">
                  <c:v>5700</c:v>
                </c:pt>
                <c:pt idx="175">
                  <c:v>5800</c:v>
                </c:pt>
                <c:pt idx="176">
                  <c:v>5900</c:v>
                </c:pt>
                <c:pt idx="177">
                  <c:v>6000</c:v>
                </c:pt>
                <c:pt idx="178">
                  <c:v>6100</c:v>
                </c:pt>
                <c:pt idx="179">
                  <c:v>6200</c:v>
                </c:pt>
                <c:pt idx="180">
                  <c:v>6300</c:v>
                </c:pt>
                <c:pt idx="181">
                  <c:v>6400</c:v>
                </c:pt>
                <c:pt idx="182">
                  <c:v>6500</c:v>
                </c:pt>
                <c:pt idx="183">
                  <c:v>6600</c:v>
                </c:pt>
                <c:pt idx="184">
                  <c:v>6700</c:v>
                </c:pt>
                <c:pt idx="185">
                  <c:v>6800</c:v>
                </c:pt>
                <c:pt idx="186">
                  <c:v>6900</c:v>
                </c:pt>
                <c:pt idx="187">
                  <c:v>7000</c:v>
                </c:pt>
                <c:pt idx="188">
                  <c:v>7100</c:v>
                </c:pt>
                <c:pt idx="189">
                  <c:v>7200</c:v>
                </c:pt>
                <c:pt idx="190">
                  <c:v>7300</c:v>
                </c:pt>
                <c:pt idx="191">
                  <c:v>7400</c:v>
                </c:pt>
                <c:pt idx="192">
                  <c:v>7500</c:v>
                </c:pt>
                <c:pt idx="193">
                  <c:v>7600</c:v>
                </c:pt>
                <c:pt idx="194">
                  <c:v>7700</c:v>
                </c:pt>
                <c:pt idx="195">
                  <c:v>7800</c:v>
                </c:pt>
                <c:pt idx="196">
                  <c:v>7900</c:v>
                </c:pt>
                <c:pt idx="197">
                  <c:v>8000</c:v>
                </c:pt>
                <c:pt idx="198">
                  <c:v>8100</c:v>
                </c:pt>
                <c:pt idx="199">
                  <c:v>8200</c:v>
                </c:pt>
                <c:pt idx="200">
                  <c:v>8300</c:v>
                </c:pt>
                <c:pt idx="201">
                  <c:v>8400</c:v>
                </c:pt>
                <c:pt idx="202">
                  <c:v>8500</c:v>
                </c:pt>
                <c:pt idx="203">
                  <c:v>8600</c:v>
                </c:pt>
                <c:pt idx="204">
                  <c:v>8700</c:v>
                </c:pt>
                <c:pt idx="205">
                  <c:v>8800</c:v>
                </c:pt>
                <c:pt idx="206">
                  <c:v>8900</c:v>
                </c:pt>
                <c:pt idx="207">
                  <c:v>9000</c:v>
                </c:pt>
                <c:pt idx="208">
                  <c:v>9100</c:v>
                </c:pt>
                <c:pt idx="209">
                  <c:v>9200</c:v>
                </c:pt>
                <c:pt idx="210">
                  <c:v>9300</c:v>
                </c:pt>
                <c:pt idx="211">
                  <c:v>9400</c:v>
                </c:pt>
                <c:pt idx="212">
                  <c:v>9500</c:v>
                </c:pt>
                <c:pt idx="213">
                  <c:v>9600</c:v>
                </c:pt>
                <c:pt idx="214">
                  <c:v>9700</c:v>
                </c:pt>
                <c:pt idx="215">
                  <c:v>9800</c:v>
                </c:pt>
                <c:pt idx="216">
                  <c:v>9900</c:v>
                </c:pt>
                <c:pt idx="217">
                  <c:v>10000</c:v>
                </c:pt>
                <c:pt idx="218">
                  <c:v>10100</c:v>
                </c:pt>
                <c:pt idx="219">
                  <c:v>10200</c:v>
                </c:pt>
                <c:pt idx="220">
                  <c:v>10300</c:v>
                </c:pt>
                <c:pt idx="221">
                  <c:v>10400</c:v>
                </c:pt>
                <c:pt idx="222">
                  <c:v>10500</c:v>
                </c:pt>
                <c:pt idx="223">
                  <c:v>10600</c:v>
                </c:pt>
                <c:pt idx="224">
                  <c:v>10700</c:v>
                </c:pt>
                <c:pt idx="225">
                  <c:v>10800</c:v>
                </c:pt>
                <c:pt idx="226">
                  <c:v>10900</c:v>
                </c:pt>
                <c:pt idx="227">
                  <c:v>11000</c:v>
                </c:pt>
                <c:pt idx="228">
                  <c:v>11100</c:v>
                </c:pt>
                <c:pt idx="229">
                  <c:v>11200</c:v>
                </c:pt>
                <c:pt idx="230">
                  <c:v>11300</c:v>
                </c:pt>
                <c:pt idx="231">
                  <c:v>11400</c:v>
                </c:pt>
                <c:pt idx="232">
                  <c:v>11500</c:v>
                </c:pt>
                <c:pt idx="233">
                  <c:v>11600</c:v>
                </c:pt>
                <c:pt idx="234">
                  <c:v>11700</c:v>
                </c:pt>
                <c:pt idx="235">
                  <c:v>11800</c:v>
                </c:pt>
                <c:pt idx="236">
                  <c:v>11900</c:v>
                </c:pt>
                <c:pt idx="237">
                  <c:v>12000</c:v>
                </c:pt>
                <c:pt idx="238">
                  <c:v>12100</c:v>
                </c:pt>
                <c:pt idx="239">
                  <c:v>12200</c:v>
                </c:pt>
                <c:pt idx="240">
                  <c:v>12300</c:v>
                </c:pt>
                <c:pt idx="241">
                  <c:v>12400</c:v>
                </c:pt>
                <c:pt idx="242">
                  <c:v>12500</c:v>
                </c:pt>
                <c:pt idx="243">
                  <c:v>12600</c:v>
                </c:pt>
                <c:pt idx="244">
                  <c:v>12700</c:v>
                </c:pt>
                <c:pt idx="245">
                  <c:v>12800</c:v>
                </c:pt>
                <c:pt idx="246">
                  <c:v>12900</c:v>
                </c:pt>
                <c:pt idx="247">
                  <c:v>13000</c:v>
                </c:pt>
                <c:pt idx="248">
                  <c:v>13100</c:v>
                </c:pt>
                <c:pt idx="249">
                  <c:v>13200</c:v>
                </c:pt>
                <c:pt idx="250">
                  <c:v>13300</c:v>
                </c:pt>
                <c:pt idx="251">
                  <c:v>13400</c:v>
                </c:pt>
                <c:pt idx="252">
                  <c:v>13500</c:v>
                </c:pt>
                <c:pt idx="253">
                  <c:v>13600</c:v>
                </c:pt>
                <c:pt idx="254">
                  <c:v>13700</c:v>
                </c:pt>
                <c:pt idx="255">
                  <c:v>13800</c:v>
                </c:pt>
                <c:pt idx="256">
                  <c:v>13900</c:v>
                </c:pt>
                <c:pt idx="257">
                  <c:v>14000</c:v>
                </c:pt>
                <c:pt idx="258">
                  <c:v>14100</c:v>
                </c:pt>
                <c:pt idx="259">
                  <c:v>14200</c:v>
                </c:pt>
                <c:pt idx="260">
                  <c:v>14300</c:v>
                </c:pt>
                <c:pt idx="261">
                  <c:v>14400</c:v>
                </c:pt>
                <c:pt idx="262">
                  <c:v>14500</c:v>
                </c:pt>
                <c:pt idx="263">
                  <c:v>14600</c:v>
                </c:pt>
                <c:pt idx="264">
                  <c:v>14700</c:v>
                </c:pt>
                <c:pt idx="265">
                  <c:v>14800</c:v>
                </c:pt>
                <c:pt idx="266">
                  <c:v>14900</c:v>
                </c:pt>
                <c:pt idx="267">
                  <c:v>15000</c:v>
                </c:pt>
              </c:numCache>
            </c:numRef>
          </c:xVal>
          <c:yVal>
            <c:numRef>
              <c:f>'Fig 1 Pres'!$U$3:$U$270</c:f>
              <c:numCache>
                <c:formatCode>General</c:formatCode>
                <c:ptCount val="268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  <c:pt idx="37">
                  <c:v>370</c:v>
                </c:pt>
                <c:pt idx="38">
                  <c:v>380</c:v>
                </c:pt>
                <c:pt idx="39">
                  <c:v>390</c:v>
                </c:pt>
                <c:pt idx="40">
                  <c:v>400</c:v>
                </c:pt>
                <c:pt idx="41">
                  <c:v>410</c:v>
                </c:pt>
                <c:pt idx="42">
                  <c:v>420</c:v>
                </c:pt>
                <c:pt idx="43">
                  <c:v>430</c:v>
                </c:pt>
                <c:pt idx="44">
                  <c:v>440</c:v>
                </c:pt>
                <c:pt idx="45">
                  <c:v>450</c:v>
                </c:pt>
                <c:pt idx="46">
                  <c:v>460</c:v>
                </c:pt>
                <c:pt idx="47">
                  <c:v>470</c:v>
                </c:pt>
                <c:pt idx="48">
                  <c:v>480</c:v>
                </c:pt>
                <c:pt idx="49">
                  <c:v>490</c:v>
                </c:pt>
                <c:pt idx="50">
                  <c:v>500</c:v>
                </c:pt>
                <c:pt idx="51">
                  <c:v>510</c:v>
                </c:pt>
                <c:pt idx="52">
                  <c:v>520</c:v>
                </c:pt>
                <c:pt idx="53">
                  <c:v>530</c:v>
                </c:pt>
                <c:pt idx="54">
                  <c:v>540</c:v>
                </c:pt>
                <c:pt idx="55">
                  <c:v>550</c:v>
                </c:pt>
                <c:pt idx="56">
                  <c:v>560</c:v>
                </c:pt>
                <c:pt idx="57">
                  <c:v>570</c:v>
                </c:pt>
                <c:pt idx="58">
                  <c:v>580</c:v>
                </c:pt>
                <c:pt idx="59">
                  <c:v>590</c:v>
                </c:pt>
                <c:pt idx="60">
                  <c:v>600</c:v>
                </c:pt>
                <c:pt idx="61">
                  <c:v>610</c:v>
                </c:pt>
                <c:pt idx="62">
                  <c:v>620</c:v>
                </c:pt>
                <c:pt idx="63">
                  <c:v>630</c:v>
                </c:pt>
                <c:pt idx="64">
                  <c:v>640</c:v>
                </c:pt>
                <c:pt idx="65">
                  <c:v>650</c:v>
                </c:pt>
                <c:pt idx="66">
                  <c:v>660</c:v>
                </c:pt>
                <c:pt idx="67">
                  <c:v>670</c:v>
                </c:pt>
                <c:pt idx="68">
                  <c:v>680</c:v>
                </c:pt>
                <c:pt idx="69">
                  <c:v>690</c:v>
                </c:pt>
                <c:pt idx="70">
                  <c:v>700</c:v>
                </c:pt>
                <c:pt idx="71">
                  <c:v>710</c:v>
                </c:pt>
                <c:pt idx="72">
                  <c:v>720</c:v>
                </c:pt>
                <c:pt idx="73">
                  <c:v>730</c:v>
                </c:pt>
                <c:pt idx="74">
                  <c:v>740</c:v>
                </c:pt>
                <c:pt idx="75">
                  <c:v>750</c:v>
                </c:pt>
                <c:pt idx="76">
                  <c:v>760</c:v>
                </c:pt>
                <c:pt idx="77">
                  <c:v>770</c:v>
                </c:pt>
                <c:pt idx="78">
                  <c:v>780</c:v>
                </c:pt>
                <c:pt idx="79">
                  <c:v>790</c:v>
                </c:pt>
                <c:pt idx="80">
                  <c:v>800</c:v>
                </c:pt>
                <c:pt idx="81">
                  <c:v>810</c:v>
                </c:pt>
                <c:pt idx="82">
                  <c:v>820</c:v>
                </c:pt>
                <c:pt idx="83">
                  <c:v>830</c:v>
                </c:pt>
                <c:pt idx="84">
                  <c:v>840</c:v>
                </c:pt>
                <c:pt idx="85">
                  <c:v>850</c:v>
                </c:pt>
                <c:pt idx="86">
                  <c:v>860</c:v>
                </c:pt>
                <c:pt idx="87">
                  <c:v>870</c:v>
                </c:pt>
                <c:pt idx="88">
                  <c:v>880</c:v>
                </c:pt>
                <c:pt idx="89">
                  <c:v>890</c:v>
                </c:pt>
                <c:pt idx="90">
                  <c:v>900</c:v>
                </c:pt>
                <c:pt idx="91">
                  <c:v>910</c:v>
                </c:pt>
                <c:pt idx="92">
                  <c:v>920</c:v>
                </c:pt>
                <c:pt idx="93">
                  <c:v>930</c:v>
                </c:pt>
                <c:pt idx="94">
                  <c:v>940</c:v>
                </c:pt>
                <c:pt idx="95">
                  <c:v>950</c:v>
                </c:pt>
                <c:pt idx="96">
                  <c:v>960</c:v>
                </c:pt>
                <c:pt idx="97">
                  <c:v>970</c:v>
                </c:pt>
                <c:pt idx="98">
                  <c:v>980</c:v>
                </c:pt>
                <c:pt idx="99">
                  <c:v>990</c:v>
                </c:pt>
                <c:pt idx="100">
                  <c:v>1000</c:v>
                </c:pt>
                <c:pt idx="101">
                  <c:v>1002</c:v>
                </c:pt>
                <c:pt idx="102">
                  <c:v>1004</c:v>
                </c:pt>
                <c:pt idx="103">
                  <c:v>1006</c:v>
                </c:pt>
                <c:pt idx="104">
                  <c:v>1008</c:v>
                </c:pt>
                <c:pt idx="105">
                  <c:v>1010</c:v>
                </c:pt>
                <c:pt idx="106">
                  <c:v>1012</c:v>
                </c:pt>
                <c:pt idx="107">
                  <c:v>1014</c:v>
                </c:pt>
                <c:pt idx="108">
                  <c:v>1016</c:v>
                </c:pt>
                <c:pt idx="109">
                  <c:v>1018</c:v>
                </c:pt>
                <c:pt idx="110">
                  <c:v>1020</c:v>
                </c:pt>
                <c:pt idx="111">
                  <c:v>1022</c:v>
                </c:pt>
                <c:pt idx="112">
                  <c:v>1024</c:v>
                </c:pt>
                <c:pt idx="113">
                  <c:v>1026</c:v>
                </c:pt>
                <c:pt idx="114">
                  <c:v>1028</c:v>
                </c:pt>
                <c:pt idx="115">
                  <c:v>1030</c:v>
                </c:pt>
                <c:pt idx="116">
                  <c:v>1032</c:v>
                </c:pt>
                <c:pt idx="117">
                  <c:v>1034</c:v>
                </c:pt>
                <c:pt idx="118">
                  <c:v>1036</c:v>
                </c:pt>
                <c:pt idx="119">
                  <c:v>1038</c:v>
                </c:pt>
                <c:pt idx="120">
                  <c:v>1040</c:v>
                </c:pt>
                <c:pt idx="121">
                  <c:v>1042</c:v>
                </c:pt>
                <c:pt idx="122">
                  <c:v>1044</c:v>
                </c:pt>
                <c:pt idx="123">
                  <c:v>1046</c:v>
                </c:pt>
                <c:pt idx="124">
                  <c:v>1048</c:v>
                </c:pt>
                <c:pt idx="125">
                  <c:v>1050</c:v>
                </c:pt>
                <c:pt idx="126">
                  <c:v>1052</c:v>
                </c:pt>
                <c:pt idx="127">
                  <c:v>1054</c:v>
                </c:pt>
                <c:pt idx="128">
                  <c:v>1056</c:v>
                </c:pt>
                <c:pt idx="129">
                  <c:v>1058</c:v>
                </c:pt>
                <c:pt idx="130">
                  <c:v>1060</c:v>
                </c:pt>
                <c:pt idx="131">
                  <c:v>1080</c:v>
                </c:pt>
                <c:pt idx="132">
                  <c:v>1100</c:v>
                </c:pt>
                <c:pt idx="133">
                  <c:v>1120</c:v>
                </c:pt>
                <c:pt idx="134">
                  <c:v>1140</c:v>
                </c:pt>
                <c:pt idx="135">
                  <c:v>1160</c:v>
                </c:pt>
                <c:pt idx="136">
                  <c:v>1180</c:v>
                </c:pt>
                <c:pt idx="137">
                  <c:v>1200</c:v>
                </c:pt>
                <c:pt idx="138">
                  <c:v>1220</c:v>
                </c:pt>
                <c:pt idx="139">
                  <c:v>1240</c:v>
                </c:pt>
                <c:pt idx="140">
                  <c:v>1260</c:v>
                </c:pt>
                <c:pt idx="141">
                  <c:v>1280</c:v>
                </c:pt>
                <c:pt idx="142">
                  <c:v>1300</c:v>
                </c:pt>
                <c:pt idx="143">
                  <c:v>1320</c:v>
                </c:pt>
                <c:pt idx="144">
                  <c:v>1340</c:v>
                </c:pt>
                <c:pt idx="145">
                  <c:v>1360</c:v>
                </c:pt>
                <c:pt idx="146">
                  <c:v>1380</c:v>
                </c:pt>
                <c:pt idx="147">
                  <c:v>1400</c:v>
                </c:pt>
                <c:pt idx="148">
                  <c:v>1420</c:v>
                </c:pt>
                <c:pt idx="149">
                  <c:v>1440</c:v>
                </c:pt>
                <c:pt idx="150">
                  <c:v>1460</c:v>
                </c:pt>
                <c:pt idx="151">
                  <c:v>1480</c:v>
                </c:pt>
                <c:pt idx="152">
                  <c:v>1500</c:v>
                </c:pt>
                <c:pt idx="153">
                  <c:v>1520</c:v>
                </c:pt>
                <c:pt idx="154">
                  <c:v>1540</c:v>
                </c:pt>
                <c:pt idx="155">
                  <c:v>1560</c:v>
                </c:pt>
                <c:pt idx="156">
                  <c:v>1580</c:v>
                </c:pt>
                <c:pt idx="157">
                  <c:v>1600</c:v>
                </c:pt>
                <c:pt idx="158">
                  <c:v>1620</c:v>
                </c:pt>
                <c:pt idx="159">
                  <c:v>1640</c:v>
                </c:pt>
                <c:pt idx="160">
                  <c:v>1660</c:v>
                </c:pt>
                <c:pt idx="161">
                  <c:v>1680</c:v>
                </c:pt>
                <c:pt idx="162">
                  <c:v>1700</c:v>
                </c:pt>
                <c:pt idx="163">
                  <c:v>1720</c:v>
                </c:pt>
                <c:pt idx="164">
                  <c:v>1740</c:v>
                </c:pt>
                <c:pt idx="165">
                  <c:v>1760</c:v>
                </c:pt>
                <c:pt idx="166">
                  <c:v>1780</c:v>
                </c:pt>
                <c:pt idx="167">
                  <c:v>1800</c:v>
                </c:pt>
                <c:pt idx="168">
                  <c:v>1820</c:v>
                </c:pt>
                <c:pt idx="169">
                  <c:v>1840</c:v>
                </c:pt>
                <c:pt idx="170">
                  <c:v>1860</c:v>
                </c:pt>
                <c:pt idx="171">
                  <c:v>1880</c:v>
                </c:pt>
                <c:pt idx="172">
                  <c:v>1900</c:v>
                </c:pt>
                <c:pt idx="173">
                  <c:v>1920</c:v>
                </c:pt>
                <c:pt idx="174">
                  <c:v>1940</c:v>
                </c:pt>
                <c:pt idx="175">
                  <c:v>1960</c:v>
                </c:pt>
                <c:pt idx="176">
                  <c:v>1980</c:v>
                </c:pt>
                <c:pt idx="177">
                  <c:v>2000</c:v>
                </c:pt>
                <c:pt idx="178">
                  <c:v>2020</c:v>
                </c:pt>
                <c:pt idx="179">
                  <c:v>2040</c:v>
                </c:pt>
                <c:pt idx="180">
                  <c:v>2060</c:v>
                </c:pt>
                <c:pt idx="181">
                  <c:v>2080</c:v>
                </c:pt>
                <c:pt idx="182">
                  <c:v>2100</c:v>
                </c:pt>
                <c:pt idx="183">
                  <c:v>2120</c:v>
                </c:pt>
                <c:pt idx="184">
                  <c:v>2140</c:v>
                </c:pt>
                <c:pt idx="185">
                  <c:v>2160</c:v>
                </c:pt>
                <c:pt idx="186">
                  <c:v>2180</c:v>
                </c:pt>
                <c:pt idx="187">
                  <c:v>2200</c:v>
                </c:pt>
                <c:pt idx="188">
                  <c:v>2220</c:v>
                </c:pt>
                <c:pt idx="189">
                  <c:v>2240</c:v>
                </c:pt>
                <c:pt idx="190">
                  <c:v>2260</c:v>
                </c:pt>
                <c:pt idx="191">
                  <c:v>2280</c:v>
                </c:pt>
                <c:pt idx="192">
                  <c:v>2300</c:v>
                </c:pt>
                <c:pt idx="193">
                  <c:v>2320</c:v>
                </c:pt>
                <c:pt idx="194">
                  <c:v>2340</c:v>
                </c:pt>
                <c:pt idx="195">
                  <c:v>2360</c:v>
                </c:pt>
                <c:pt idx="196">
                  <c:v>2380</c:v>
                </c:pt>
                <c:pt idx="197">
                  <c:v>2400</c:v>
                </c:pt>
                <c:pt idx="198">
                  <c:v>2420</c:v>
                </c:pt>
                <c:pt idx="199">
                  <c:v>2440</c:v>
                </c:pt>
                <c:pt idx="200">
                  <c:v>2460</c:v>
                </c:pt>
                <c:pt idx="201">
                  <c:v>2480</c:v>
                </c:pt>
                <c:pt idx="202">
                  <c:v>2500</c:v>
                </c:pt>
                <c:pt idx="203">
                  <c:v>2520</c:v>
                </c:pt>
                <c:pt idx="204">
                  <c:v>2540</c:v>
                </c:pt>
                <c:pt idx="205">
                  <c:v>2560</c:v>
                </c:pt>
                <c:pt idx="206">
                  <c:v>2580</c:v>
                </c:pt>
                <c:pt idx="207">
                  <c:v>2600</c:v>
                </c:pt>
                <c:pt idx="208">
                  <c:v>2620</c:v>
                </c:pt>
                <c:pt idx="209">
                  <c:v>2640</c:v>
                </c:pt>
                <c:pt idx="210">
                  <c:v>2660</c:v>
                </c:pt>
                <c:pt idx="211">
                  <c:v>2680</c:v>
                </c:pt>
                <c:pt idx="212">
                  <c:v>2700</c:v>
                </c:pt>
                <c:pt idx="213">
                  <c:v>2720</c:v>
                </c:pt>
                <c:pt idx="214">
                  <c:v>2740</c:v>
                </c:pt>
                <c:pt idx="215">
                  <c:v>2760</c:v>
                </c:pt>
                <c:pt idx="216">
                  <c:v>2780</c:v>
                </c:pt>
                <c:pt idx="217">
                  <c:v>2800</c:v>
                </c:pt>
                <c:pt idx="218">
                  <c:v>2820</c:v>
                </c:pt>
                <c:pt idx="219">
                  <c:v>2840</c:v>
                </c:pt>
                <c:pt idx="220">
                  <c:v>2860</c:v>
                </c:pt>
                <c:pt idx="221">
                  <c:v>2880</c:v>
                </c:pt>
                <c:pt idx="222">
                  <c:v>2900</c:v>
                </c:pt>
                <c:pt idx="223">
                  <c:v>2920</c:v>
                </c:pt>
                <c:pt idx="224">
                  <c:v>2940</c:v>
                </c:pt>
                <c:pt idx="225">
                  <c:v>2960</c:v>
                </c:pt>
                <c:pt idx="226">
                  <c:v>2980</c:v>
                </c:pt>
                <c:pt idx="227">
                  <c:v>3000</c:v>
                </c:pt>
                <c:pt idx="228">
                  <c:v>3020</c:v>
                </c:pt>
                <c:pt idx="229">
                  <c:v>3040</c:v>
                </c:pt>
                <c:pt idx="230">
                  <c:v>3060</c:v>
                </c:pt>
                <c:pt idx="231">
                  <c:v>3080</c:v>
                </c:pt>
                <c:pt idx="232">
                  <c:v>3100</c:v>
                </c:pt>
                <c:pt idx="233">
                  <c:v>3120</c:v>
                </c:pt>
                <c:pt idx="234">
                  <c:v>3140</c:v>
                </c:pt>
                <c:pt idx="235">
                  <c:v>3160</c:v>
                </c:pt>
                <c:pt idx="236">
                  <c:v>3180</c:v>
                </c:pt>
                <c:pt idx="237">
                  <c:v>3200</c:v>
                </c:pt>
                <c:pt idx="238">
                  <c:v>3220</c:v>
                </c:pt>
                <c:pt idx="239">
                  <c:v>3240</c:v>
                </c:pt>
                <c:pt idx="240">
                  <c:v>3260</c:v>
                </c:pt>
                <c:pt idx="241">
                  <c:v>3280</c:v>
                </c:pt>
                <c:pt idx="242">
                  <c:v>3300</c:v>
                </c:pt>
                <c:pt idx="243">
                  <c:v>3320</c:v>
                </c:pt>
                <c:pt idx="244">
                  <c:v>3340</c:v>
                </c:pt>
                <c:pt idx="245">
                  <c:v>3360</c:v>
                </c:pt>
                <c:pt idx="246">
                  <c:v>3380</c:v>
                </c:pt>
                <c:pt idx="247">
                  <c:v>3400</c:v>
                </c:pt>
                <c:pt idx="248">
                  <c:v>3420</c:v>
                </c:pt>
                <c:pt idx="249">
                  <c:v>3440</c:v>
                </c:pt>
                <c:pt idx="250">
                  <c:v>3460</c:v>
                </c:pt>
                <c:pt idx="251">
                  <c:v>3480</c:v>
                </c:pt>
                <c:pt idx="252">
                  <c:v>3500</c:v>
                </c:pt>
                <c:pt idx="253">
                  <c:v>3500</c:v>
                </c:pt>
                <c:pt idx="254">
                  <c:v>3500</c:v>
                </c:pt>
                <c:pt idx="255">
                  <c:v>3500</c:v>
                </c:pt>
                <c:pt idx="256">
                  <c:v>3500</c:v>
                </c:pt>
                <c:pt idx="257">
                  <c:v>3500</c:v>
                </c:pt>
                <c:pt idx="258">
                  <c:v>3500</c:v>
                </c:pt>
                <c:pt idx="259">
                  <c:v>3500</c:v>
                </c:pt>
                <c:pt idx="260">
                  <c:v>3500</c:v>
                </c:pt>
                <c:pt idx="261">
                  <c:v>3500</c:v>
                </c:pt>
                <c:pt idx="262">
                  <c:v>3500</c:v>
                </c:pt>
                <c:pt idx="263">
                  <c:v>3500</c:v>
                </c:pt>
                <c:pt idx="264">
                  <c:v>3500</c:v>
                </c:pt>
                <c:pt idx="265">
                  <c:v>3500</c:v>
                </c:pt>
                <c:pt idx="266">
                  <c:v>3500</c:v>
                </c:pt>
                <c:pt idx="267">
                  <c:v>3500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006208"/>
        <c:axId val="39008128"/>
      </c:scatterChart>
      <c:valAx>
        <c:axId val="39006208"/>
        <c:scaling>
          <c:orientation val="minMax"/>
          <c:max val="1550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</a:t>
                </a:r>
                <a:r>
                  <a:rPr lang="en-US" sz="240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Health Bills</a:t>
                </a:r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9008128"/>
        <c:crosses val="autoZero"/>
        <c:crossBetween val="midCat"/>
        <c:majorUnit val="2000"/>
        <c:minorUnit val="500"/>
      </c:valAx>
      <c:valAx>
        <c:axId val="39008128"/>
        <c:scaling>
          <c:orientation val="minMax"/>
          <c:max val="4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Employee</a:t>
                </a:r>
                <a:r>
                  <a:rPr lang="en-US" sz="240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Medical Spending </a:t>
                </a:r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9006208"/>
        <c:crosses val="autoZero"/>
        <c:crossBetween val="midCat"/>
        <c:minorUnit val="250"/>
      </c:valAx>
      <c:valAx>
        <c:axId val="39026688"/>
        <c:scaling>
          <c:orientation val="minMax"/>
          <c:max val="0.60000000000000009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Fraction</a:t>
                </a:r>
                <a:r>
                  <a:rPr lang="en-US" sz="1400" baseline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those Total Health Bills</a:t>
                </a:r>
                <a:endParaRPr lang="en-US" sz="14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cross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028608"/>
        <c:crosses val="max"/>
        <c:crossBetween val="between"/>
        <c:minorUnit val="5.000000000000001E-2"/>
      </c:valAx>
      <c:catAx>
        <c:axId val="390286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0266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1204999636194535"/>
          <c:y val="0.18823007321453239"/>
          <c:w val="0.31068606883503519"/>
          <c:h val="0.19547101388445848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6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Employee Spending (</a:t>
            </a:r>
            <a:r>
              <a:rPr lang="en-US" sz="16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Prem</a:t>
            </a:r>
            <a:r>
              <a:rPr lang="en-US" sz="16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Out of Pocket) by Total Medical Spending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Premium for $1,000 Deductible Option Normed at $0 for </a:t>
            </a:r>
            <a:r>
              <a:rPr lang="en-US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[Example: $2,500 MOOP, 80% Coinsurance]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v>Fraction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'Fig 1 Pres'!$Z$2:$Z$33</c:f>
              <c:numCache>
                <c:formatCode>General</c:formatCode>
                <c:ptCount val="32"/>
                <c:pt idx="0">
                  <c:v>0</c:v>
                </c:pt>
                <c:pt idx="1">
                  <c:v>250</c:v>
                </c:pt>
                <c:pt idx="2">
                  <c:v>750</c:v>
                </c:pt>
                <c:pt idx="3">
                  <c:v>1250</c:v>
                </c:pt>
                <c:pt idx="4">
                  <c:v>1750</c:v>
                </c:pt>
                <c:pt idx="5">
                  <c:v>2250</c:v>
                </c:pt>
                <c:pt idx="6">
                  <c:v>2750</c:v>
                </c:pt>
                <c:pt idx="7">
                  <c:v>3250</c:v>
                </c:pt>
                <c:pt idx="8">
                  <c:v>3750</c:v>
                </c:pt>
                <c:pt idx="9">
                  <c:v>4250</c:v>
                </c:pt>
                <c:pt idx="10">
                  <c:v>4750</c:v>
                </c:pt>
                <c:pt idx="11">
                  <c:v>5250</c:v>
                </c:pt>
                <c:pt idx="12">
                  <c:v>5750</c:v>
                </c:pt>
                <c:pt idx="13">
                  <c:v>6250</c:v>
                </c:pt>
                <c:pt idx="14">
                  <c:v>6750</c:v>
                </c:pt>
                <c:pt idx="15">
                  <c:v>7250</c:v>
                </c:pt>
                <c:pt idx="16">
                  <c:v>7750</c:v>
                </c:pt>
                <c:pt idx="17">
                  <c:v>8250</c:v>
                </c:pt>
                <c:pt idx="18">
                  <c:v>8750</c:v>
                </c:pt>
                <c:pt idx="19">
                  <c:v>9250</c:v>
                </c:pt>
                <c:pt idx="20">
                  <c:v>9750</c:v>
                </c:pt>
                <c:pt idx="21">
                  <c:v>10250</c:v>
                </c:pt>
                <c:pt idx="22">
                  <c:v>10750</c:v>
                </c:pt>
                <c:pt idx="23">
                  <c:v>11250</c:v>
                </c:pt>
                <c:pt idx="24">
                  <c:v>11750</c:v>
                </c:pt>
                <c:pt idx="25">
                  <c:v>12250</c:v>
                </c:pt>
                <c:pt idx="26">
                  <c:v>12750</c:v>
                </c:pt>
                <c:pt idx="27">
                  <c:v>13250</c:v>
                </c:pt>
                <c:pt idx="28">
                  <c:v>13750</c:v>
                </c:pt>
                <c:pt idx="29">
                  <c:v>14250</c:v>
                </c:pt>
                <c:pt idx="30">
                  <c:v>1500</c:v>
                </c:pt>
              </c:numCache>
            </c:numRef>
          </c:cat>
          <c:val>
            <c:numRef>
              <c:f>'Fig 1 Pres'!$AB$2:$AB$33</c:f>
              <c:numCache>
                <c:formatCode>General</c:formatCode>
                <c:ptCount val="32"/>
                <c:pt idx="0">
                  <c:v>7.5248999999999996E-2</c:v>
                </c:pt>
                <c:pt idx="1">
                  <c:v>0.30882229999999999</c:v>
                </c:pt>
                <c:pt idx="2">
                  <c:v>0.1681175</c:v>
                </c:pt>
                <c:pt idx="3">
                  <c:v>9.4375200000000006E-2</c:v>
                </c:pt>
                <c:pt idx="4">
                  <c:v>5.9471000000000003E-2</c:v>
                </c:pt>
                <c:pt idx="5">
                  <c:v>4.2102599999999997E-2</c:v>
                </c:pt>
                <c:pt idx="6">
                  <c:v>3.0007499999999999E-2</c:v>
                </c:pt>
                <c:pt idx="7">
                  <c:v>2.4273900000000001E-2</c:v>
                </c:pt>
                <c:pt idx="8">
                  <c:v>2.0298E-2</c:v>
                </c:pt>
                <c:pt idx="9">
                  <c:v>1.6866200000000001E-2</c:v>
                </c:pt>
                <c:pt idx="10">
                  <c:v>1.2848399999999999E-2</c:v>
                </c:pt>
                <c:pt idx="11">
                  <c:v>1.1216200000000001E-2</c:v>
                </c:pt>
                <c:pt idx="12">
                  <c:v>9.1236000000000008E-3</c:v>
                </c:pt>
                <c:pt idx="13">
                  <c:v>7.6169999999999996E-3</c:v>
                </c:pt>
                <c:pt idx="14">
                  <c:v>6.9892000000000001E-3</c:v>
                </c:pt>
                <c:pt idx="15">
                  <c:v>6.8636000000000001E-3</c:v>
                </c:pt>
                <c:pt idx="16">
                  <c:v>6.5288000000000004E-3</c:v>
                </c:pt>
                <c:pt idx="17">
                  <c:v>5.8592000000000002E-3</c:v>
                </c:pt>
                <c:pt idx="18">
                  <c:v>5.1476999999999998E-3</c:v>
                </c:pt>
                <c:pt idx="19">
                  <c:v>4.3106999999999998E-3</c:v>
                </c:pt>
                <c:pt idx="20">
                  <c:v>5.1059E-3</c:v>
                </c:pt>
                <c:pt idx="21">
                  <c:v>3.7247999999999999E-3</c:v>
                </c:pt>
                <c:pt idx="22">
                  <c:v>3.2225999999999999E-3</c:v>
                </c:pt>
                <c:pt idx="23">
                  <c:v>3.5155E-3</c:v>
                </c:pt>
                <c:pt idx="24">
                  <c:v>3.0969999999999999E-3</c:v>
                </c:pt>
                <c:pt idx="25">
                  <c:v>2.7203000000000001E-3</c:v>
                </c:pt>
                <c:pt idx="26">
                  <c:v>2.2599999999999999E-3</c:v>
                </c:pt>
                <c:pt idx="27">
                  <c:v>2.6365999999999998E-3</c:v>
                </c:pt>
                <c:pt idx="28">
                  <c:v>2.3437000000000002E-3</c:v>
                </c:pt>
                <c:pt idx="29">
                  <c:v>2.0506999999999999E-3</c:v>
                </c:pt>
                <c:pt idx="30">
                  <c:v>5.3235199999999996E-2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0597760"/>
        <c:axId val="80591488"/>
      </c:barChart>
      <c:scatterChart>
        <c:scatterStyle val="lineMarker"/>
        <c:varyColors val="0"/>
        <c:ser>
          <c:idx val="3"/>
          <c:order val="0"/>
          <c:tx>
            <c:v>$1,000 ded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'Fig 1 Pres'!$Q$3:$Q$270</c:f>
              <c:numCache>
                <c:formatCode>General</c:formatCode>
                <c:ptCount val="268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  <c:pt idx="37">
                  <c:v>370</c:v>
                </c:pt>
                <c:pt idx="38">
                  <c:v>380</c:v>
                </c:pt>
                <c:pt idx="39">
                  <c:v>390</c:v>
                </c:pt>
                <c:pt idx="40">
                  <c:v>400</c:v>
                </c:pt>
                <c:pt idx="41">
                  <c:v>410</c:v>
                </c:pt>
                <c:pt idx="42">
                  <c:v>420</c:v>
                </c:pt>
                <c:pt idx="43">
                  <c:v>430</c:v>
                </c:pt>
                <c:pt idx="44">
                  <c:v>440</c:v>
                </c:pt>
                <c:pt idx="45">
                  <c:v>450</c:v>
                </c:pt>
                <c:pt idx="46">
                  <c:v>460</c:v>
                </c:pt>
                <c:pt idx="47">
                  <c:v>470</c:v>
                </c:pt>
                <c:pt idx="48">
                  <c:v>480</c:v>
                </c:pt>
                <c:pt idx="49">
                  <c:v>490</c:v>
                </c:pt>
                <c:pt idx="50">
                  <c:v>500</c:v>
                </c:pt>
                <c:pt idx="51">
                  <c:v>510</c:v>
                </c:pt>
                <c:pt idx="52">
                  <c:v>520</c:v>
                </c:pt>
                <c:pt idx="53">
                  <c:v>530</c:v>
                </c:pt>
                <c:pt idx="54">
                  <c:v>540</c:v>
                </c:pt>
                <c:pt idx="55">
                  <c:v>550</c:v>
                </c:pt>
                <c:pt idx="56">
                  <c:v>560</c:v>
                </c:pt>
                <c:pt idx="57">
                  <c:v>570</c:v>
                </c:pt>
                <c:pt idx="58">
                  <c:v>580</c:v>
                </c:pt>
                <c:pt idx="59">
                  <c:v>590</c:v>
                </c:pt>
                <c:pt idx="60">
                  <c:v>600</c:v>
                </c:pt>
                <c:pt idx="61">
                  <c:v>610</c:v>
                </c:pt>
                <c:pt idx="62">
                  <c:v>620</c:v>
                </c:pt>
                <c:pt idx="63">
                  <c:v>630</c:v>
                </c:pt>
                <c:pt idx="64">
                  <c:v>640</c:v>
                </c:pt>
                <c:pt idx="65">
                  <c:v>650</c:v>
                </c:pt>
                <c:pt idx="66">
                  <c:v>660</c:v>
                </c:pt>
                <c:pt idx="67">
                  <c:v>670</c:v>
                </c:pt>
                <c:pt idx="68">
                  <c:v>680</c:v>
                </c:pt>
                <c:pt idx="69">
                  <c:v>690</c:v>
                </c:pt>
                <c:pt idx="70">
                  <c:v>700</c:v>
                </c:pt>
                <c:pt idx="71">
                  <c:v>710</c:v>
                </c:pt>
                <c:pt idx="72">
                  <c:v>720</c:v>
                </c:pt>
                <c:pt idx="73">
                  <c:v>730</c:v>
                </c:pt>
                <c:pt idx="74">
                  <c:v>740</c:v>
                </c:pt>
                <c:pt idx="75">
                  <c:v>750</c:v>
                </c:pt>
                <c:pt idx="76">
                  <c:v>760</c:v>
                </c:pt>
                <c:pt idx="77">
                  <c:v>770</c:v>
                </c:pt>
                <c:pt idx="78">
                  <c:v>780</c:v>
                </c:pt>
                <c:pt idx="79">
                  <c:v>790</c:v>
                </c:pt>
                <c:pt idx="80">
                  <c:v>800</c:v>
                </c:pt>
                <c:pt idx="81">
                  <c:v>810</c:v>
                </c:pt>
                <c:pt idx="82">
                  <c:v>820</c:v>
                </c:pt>
                <c:pt idx="83">
                  <c:v>830</c:v>
                </c:pt>
                <c:pt idx="84">
                  <c:v>840</c:v>
                </c:pt>
                <c:pt idx="85">
                  <c:v>850</c:v>
                </c:pt>
                <c:pt idx="86">
                  <c:v>860</c:v>
                </c:pt>
                <c:pt idx="87">
                  <c:v>870</c:v>
                </c:pt>
                <c:pt idx="88">
                  <c:v>880</c:v>
                </c:pt>
                <c:pt idx="89">
                  <c:v>890</c:v>
                </c:pt>
                <c:pt idx="90">
                  <c:v>900</c:v>
                </c:pt>
                <c:pt idx="91">
                  <c:v>910</c:v>
                </c:pt>
                <c:pt idx="92">
                  <c:v>920</c:v>
                </c:pt>
                <c:pt idx="93">
                  <c:v>930</c:v>
                </c:pt>
                <c:pt idx="94">
                  <c:v>940</c:v>
                </c:pt>
                <c:pt idx="95">
                  <c:v>950</c:v>
                </c:pt>
                <c:pt idx="96">
                  <c:v>960</c:v>
                </c:pt>
                <c:pt idx="97">
                  <c:v>970</c:v>
                </c:pt>
                <c:pt idx="98">
                  <c:v>980</c:v>
                </c:pt>
                <c:pt idx="99">
                  <c:v>990</c:v>
                </c:pt>
                <c:pt idx="100">
                  <c:v>1000</c:v>
                </c:pt>
                <c:pt idx="101">
                  <c:v>1010</c:v>
                </c:pt>
                <c:pt idx="102">
                  <c:v>1020</c:v>
                </c:pt>
                <c:pt idx="103">
                  <c:v>1030</c:v>
                </c:pt>
                <c:pt idx="104">
                  <c:v>1040</c:v>
                </c:pt>
                <c:pt idx="105">
                  <c:v>1050</c:v>
                </c:pt>
                <c:pt idx="106">
                  <c:v>1060</c:v>
                </c:pt>
                <c:pt idx="107">
                  <c:v>1070</c:v>
                </c:pt>
                <c:pt idx="108">
                  <c:v>1080</c:v>
                </c:pt>
                <c:pt idx="109">
                  <c:v>1090</c:v>
                </c:pt>
                <c:pt idx="110">
                  <c:v>1100</c:v>
                </c:pt>
                <c:pt idx="111">
                  <c:v>1110</c:v>
                </c:pt>
                <c:pt idx="112">
                  <c:v>1120</c:v>
                </c:pt>
                <c:pt idx="113">
                  <c:v>1130</c:v>
                </c:pt>
                <c:pt idx="114">
                  <c:v>1140</c:v>
                </c:pt>
                <c:pt idx="115">
                  <c:v>1150</c:v>
                </c:pt>
                <c:pt idx="116">
                  <c:v>1160</c:v>
                </c:pt>
                <c:pt idx="117">
                  <c:v>1170</c:v>
                </c:pt>
                <c:pt idx="118">
                  <c:v>1180</c:v>
                </c:pt>
                <c:pt idx="119">
                  <c:v>1190</c:v>
                </c:pt>
                <c:pt idx="120">
                  <c:v>1200</c:v>
                </c:pt>
                <c:pt idx="121">
                  <c:v>1210</c:v>
                </c:pt>
                <c:pt idx="122">
                  <c:v>1220</c:v>
                </c:pt>
                <c:pt idx="123">
                  <c:v>1230</c:v>
                </c:pt>
                <c:pt idx="124">
                  <c:v>1240</c:v>
                </c:pt>
                <c:pt idx="125">
                  <c:v>1250</c:v>
                </c:pt>
                <c:pt idx="126">
                  <c:v>1260</c:v>
                </c:pt>
                <c:pt idx="127">
                  <c:v>1270</c:v>
                </c:pt>
                <c:pt idx="128">
                  <c:v>1280</c:v>
                </c:pt>
                <c:pt idx="129">
                  <c:v>1290</c:v>
                </c:pt>
                <c:pt idx="130">
                  <c:v>1300</c:v>
                </c:pt>
                <c:pt idx="131">
                  <c:v>1400</c:v>
                </c:pt>
                <c:pt idx="132">
                  <c:v>1500</c:v>
                </c:pt>
                <c:pt idx="133">
                  <c:v>1600</c:v>
                </c:pt>
                <c:pt idx="134">
                  <c:v>1700</c:v>
                </c:pt>
                <c:pt idx="135">
                  <c:v>1800</c:v>
                </c:pt>
                <c:pt idx="136">
                  <c:v>1900</c:v>
                </c:pt>
                <c:pt idx="137">
                  <c:v>2000</c:v>
                </c:pt>
                <c:pt idx="138">
                  <c:v>2100</c:v>
                </c:pt>
                <c:pt idx="139">
                  <c:v>2200</c:v>
                </c:pt>
                <c:pt idx="140">
                  <c:v>2300</c:v>
                </c:pt>
                <c:pt idx="141">
                  <c:v>2400</c:v>
                </c:pt>
                <c:pt idx="142">
                  <c:v>2500</c:v>
                </c:pt>
                <c:pt idx="143">
                  <c:v>2600</c:v>
                </c:pt>
                <c:pt idx="144">
                  <c:v>2700</c:v>
                </c:pt>
                <c:pt idx="145">
                  <c:v>2800</c:v>
                </c:pt>
                <c:pt idx="146">
                  <c:v>2900</c:v>
                </c:pt>
                <c:pt idx="147">
                  <c:v>3000</c:v>
                </c:pt>
                <c:pt idx="148">
                  <c:v>3100</c:v>
                </c:pt>
                <c:pt idx="149">
                  <c:v>3200</c:v>
                </c:pt>
                <c:pt idx="150">
                  <c:v>3300</c:v>
                </c:pt>
                <c:pt idx="151">
                  <c:v>3400</c:v>
                </c:pt>
                <c:pt idx="152">
                  <c:v>3500</c:v>
                </c:pt>
                <c:pt idx="153">
                  <c:v>3600</c:v>
                </c:pt>
                <c:pt idx="154">
                  <c:v>3700</c:v>
                </c:pt>
                <c:pt idx="155">
                  <c:v>3800</c:v>
                </c:pt>
                <c:pt idx="156">
                  <c:v>3900</c:v>
                </c:pt>
                <c:pt idx="157">
                  <c:v>4000</c:v>
                </c:pt>
                <c:pt idx="158">
                  <c:v>4100</c:v>
                </c:pt>
                <c:pt idx="159">
                  <c:v>4200</c:v>
                </c:pt>
                <c:pt idx="160">
                  <c:v>4300</c:v>
                </c:pt>
                <c:pt idx="161">
                  <c:v>4400</c:v>
                </c:pt>
                <c:pt idx="162">
                  <c:v>4500</c:v>
                </c:pt>
                <c:pt idx="163">
                  <c:v>4600</c:v>
                </c:pt>
                <c:pt idx="164">
                  <c:v>4700</c:v>
                </c:pt>
                <c:pt idx="165">
                  <c:v>4800</c:v>
                </c:pt>
                <c:pt idx="166">
                  <c:v>4900</c:v>
                </c:pt>
                <c:pt idx="167">
                  <c:v>5000</c:v>
                </c:pt>
                <c:pt idx="168">
                  <c:v>5100</c:v>
                </c:pt>
                <c:pt idx="169">
                  <c:v>5200</c:v>
                </c:pt>
                <c:pt idx="170">
                  <c:v>5300</c:v>
                </c:pt>
                <c:pt idx="171">
                  <c:v>5400</c:v>
                </c:pt>
                <c:pt idx="172">
                  <c:v>5500</c:v>
                </c:pt>
                <c:pt idx="173">
                  <c:v>5600</c:v>
                </c:pt>
                <c:pt idx="174">
                  <c:v>5700</c:v>
                </c:pt>
                <c:pt idx="175">
                  <c:v>5800</c:v>
                </c:pt>
                <c:pt idx="176">
                  <c:v>5900</c:v>
                </c:pt>
                <c:pt idx="177">
                  <c:v>6000</c:v>
                </c:pt>
                <c:pt idx="178">
                  <c:v>6100</c:v>
                </c:pt>
                <c:pt idx="179">
                  <c:v>6200</c:v>
                </c:pt>
                <c:pt idx="180">
                  <c:v>6300</c:v>
                </c:pt>
                <c:pt idx="181">
                  <c:v>6400</c:v>
                </c:pt>
                <c:pt idx="182">
                  <c:v>6500</c:v>
                </c:pt>
                <c:pt idx="183">
                  <c:v>6600</c:v>
                </c:pt>
                <c:pt idx="184">
                  <c:v>6700</c:v>
                </c:pt>
                <c:pt idx="185">
                  <c:v>6800</c:v>
                </c:pt>
                <c:pt idx="186">
                  <c:v>6900</c:v>
                </c:pt>
                <c:pt idx="187">
                  <c:v>7000</c:v>
                </c:pt>
                <c:pt idx="188">
                  <c:v>7100</c:v>
                </c:pt>
                <c:pt idx="189">
                  <c:v>7200</c:v>
                </c:pt>
                <c:pt idx="190">
                  <c:v>7300</c:v>
                </c:pt>
                <c:pt idx="191">
                  <c:v>7400</c:v>
                </c:pt>
                <c:pt idx="192">
                  <c:v>7500</c:v>
                </c:pt>
                <c:pt idx="193">
                  <c:v>7600</c:v>
                </c:pt>
                <c:pt idx="194">
                  <c:v>7700</c:v>
                </c:pt>
                <c:pt idx="195">
                  <c:v>7800</c:v>
                </c:pt>
                <c:pt idx="196">
                  <c:v>7900</c:v>
                </c:pt>
                <c:pt idx="197">
                  <c:v>8000</c:v>
                </c:pt>
                <c:pt idx="198">
                  <c:v>8100</c:v>
                </c:pt>
                <c:pt idx="199">
                  <c:v>8200</c:v>
                </c:pt>
                <c:pt idx="200">
                  <c:v>8300</c:v>
                </c:pt>
                <c:pt idx="201">
                  <c:v>8400</c:v>
                </c:pt>
                <c:pt idx="202">
                  <c:v>8500</c:v>
                </c:pt>
                <c:pt idx="203">
                  <c:v>8600</c:v>
                </c:pt>
                <c:pt idx="204">
                  <c:v>8700</c:v>
                </c:pt>
                <c:pt idx="205">
                  <c:v>8800</c:v>
                </c:pt>
                <c:pt idx="206">
                  <c:v>8900</c:v>
                </c:pt>
                <c:pt idx="207">
                  <c:v>9000</c:v>
                </c:pt>
                <c:pt idx="208">
                  <c:v>9100</c:v>
                </c:pt>
                <c:pt idx="209">
                  <c:v>9200</c:v>
                </c:pt>
                <c:pt idx="210">
                  <c:v>9300</c:v>
                </c:pt>
                <c:pt idx="211">
                  <c:v>9400</c:v>
                </c:pt>
                <c:pt idx="212">
                  <c:v>9500</c:v>
                </c:pt>
                <c:pt idx="213">
                  <c:v>9600</c:v>
                </c:pt>
                <c:pt idx="214">
                  <c:v>9700</c:v>
                </c:pt>
                <c:pt idx="215">
                  <c:v>9800</c:v>
                </c:pt>
                <c:pt idx="216">
                  <c:v>9900</c:v>
                </c:pt>
                <c:pt idx="217">
                  <c:v>10000</c:v>
                </c:pt>
                <c:pt idx="218">
                  <c:v>10100</c:v>
                </c:pt>
                <c:pt idx="219">
                  <c:v>10200</c:v>
                </c:pt>
                <c:pt idx="220">
                  <c:v>10300</c:v>
                </c:pt>
                <c:pt idx="221">
                  <c:v>10400</c:v>
                </c:pt>
                <c:pt idx="222">
                  <c:v>10500</c:v>
                </c:pt>
                <c:pt idx="223">
                  <c:v>10600</c:v>
                </c:pt>
                <c:pt idx="224">
                  <c:v>10700</c:v>
                </c:pt>
                <c:pt idx="225">
                  <c:v>10800</c:v>
                </c:pt>
                <c:pt idx="226">
                  <c:v>10900</c:v>
                </c:pt>
                <c:pt idx="227">
                  <c:v>11000</c:v>
                </c:pt>
                <c:pt idx="228">
                  <c:v>11100</c:v>
                </c:pt>
                <c:pt idx="229">
                  <c:v>11200</c:v>
                </c:pt>
                <c:pt idx="230">
                  <c:v>11300</c:v>
                </c:pt>
                <c:pt idx="231">
                  <c:v>11400</c:v>
                </c:pt>
                <c:pt idx="232">
                  <c:v>11500</c:v>
                </c:pt>
                <c:pt idx="233">
                  <c:v>11600</c:v>
                </c:pt>
                <c:pt idx="234">
                  <c:v>11700</c:v>
                </c:pt>
                <c:pt idx="235">
                  <c:v>11800</c:v>
                </c:pt>
                <c:pt idx="236">
                  <c:v>11900</c:v>
                </c:pt>
                <c:pt idx="237">
                  <c:v>12000</c:v>
                </c:pt>
                <c:pt idx="238">
                  <c:v>12100</c:v>
                </c:pt>
                <c:pt idx="239">
                  <c:v>12200</c:v>
                </c:pt>
                <c:pt idx="240">
                  <c:v>12300</c:v>
                </c:pt>
                <c:pt idx="241">
                  <c:v>12400</c:v>
                </c:pt>
                <c:pt idx="242">
                  <c:v>12500</c:v>
                </c:pt>
                <c:pt idx="243">
                  <c:v>12600</c:v>
                </c:pt>
                <c:pt idx="244">
                  <c:v>12700</c:v>
                </c:pt>
                <c:pt idx="245">
                  <c:v>12800</c:v>
                </c:pt>
                <c:pt idx="246">
                  <c:v>12900</c:v>
                </c:pt>
                <c:pt idx="247">
                  <c:v>13000</c:v>
                </c:pt>
                <c:pt idx="248">
                  <c:v>13100</c:v>
                </c:pt>
                <c:pt idx="249">
                  <c:v>13200</c:v>
                </c:pt>
                <c:pt idx="250">
                  <c:v>13300</c:v>
                </c:pt>
                <c:pt idx="251">
                  <c:v>13400</c:v>
                </c:pt>
                <c:pt idx="252">
                  <c:v>13500</c:v>
                </c:pt>
                <c:pt idx="253">
                  <c:v>13600</c:v>
                </c:pt>
                <c:pt idx="254">
                  <c:v>13700</c:v>
                </c:pt>
                <c:pt idx="255">
                  <c:v>13800</c:v>
                </c:pt>
                <c:pt idx="256">
                  <c:v>13900</c:v>
                </c:pt>
                <c:pt idx="257">
                  <c:v>14000</c:v>
                </c:pt>
                <c:pt idx="258">
                  <c:v>14100</c:v>
                </c:pt>
                <c:pt idx="259">
                  <c:v>14200</c:v>
                </c:pt>
                <c:pt idx="260">
                  <c:v>14300</c:v>
                </c:pt>
                <c:pt idx="261">
                  <c:v>14400</c:v>
                </c:pt>
                <c:pt idx="262">
                  <c:v>14500</c:v>
                </c:pt>
                <c:pt idx="263">
                  <c:v>14600</c:v>
                </c:pt>
                <c:pt idx="264">
                  <c:v>14700</c:v>
                </c:pt>
                <c:pt idx="265">
                  <c:v>14800</c:v>
                </c:pt>
                <c:pt idx="266">
                  <c:v>14900</c:v>
                </c:pt>
                <c:pt idx="267">
                  <c:v>15000</c:v>
                </c:pt>
              </c:numCache>
            </c:numRef>
          </c:xVal>
          <c:yVal>
            <c:numRef>
              <c:f>'Fig 1 Pres'!$U$3:$U$270</c:f>
              <c:numCache>
                <c:formatCode>General</c:formatCode>
                <c:ptCount val="268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  <c:pt idx="37">
                  <c:v>370</c:v>
                </c:pt>
                <c:pt idx="38">
                  <c:v>380</c:v>
                </c:pt>
                <c:pt idx="39">
                  <c:v>390</c:v>
                </c:pt>
                <c:pt idx="40">
                  <c:v>400</c:v>
                </c:pt>
                <c:pt idx="41">
                  <c:v>410</c:v>
                </c:pt>
                <c:pt idx="42">
                  <c:v>420</c:v>
                </c:pt>
                <c:pt idx="43">
                  <c:v>430</c:v>
                </c:pt>
                <c:pt idx="44">
                  <c:v>440</c:v>
                </c:pt>
                <c:pt idx="45">
                  <c:v>450</c:v>
                </c:pt>
                <c:pt idx="46">
                  <c:v>460</c:v>
                </c:pt>
                <c:pt idx="47">
                  <c:v>470</c:v>
                </c:pt>
                <c:pt idx="48">
                  <c:v>480</c:v>
                </c:pt>
                <c:pt idx="49">
                  <c:v>490</c:v>
                </c:pt>
                <c:pt idx="50">
                  <c:v>500</c:v>
                </c:pt>
                <c:pt idx="51">
                  <c:v>510</c:v>
                </c:pt>
                <c:pt idx="52">
                  <c:v>520</c:v>
                </c:pt>
                <c:pt idx="53">
                  <c:v>530</c:v>
                </c:pt>
                <c:pt idx="54">
                  <c:v>540</c:v>
                </c:pt>
                <c:pt idx="55">
                  <c:v>550</c:v>
                </c:pt>
                <c:pt idx="56">
                  <c:v>560</c:v>
                </c:pt>
                <c:pt idx="57">
                  <c:v>570</c:v>
                </c:pt>
                <c:pt idx="58">
                  <c:v>580</c:v>
                </c:pt>
                <c:pt idx="59">
                  <c:v>590</c:v>
                </c:pt>
                <c:pt idx="60">
                  <c:v>600</c:v>
                </c:pt>
                <c:pt idx="61">
                  <c:v>610</c:v>
                </c:pt>
                <c:pt idx="62">
                  <c:v>620</c:v>
                </c:pt>
                <c:pt idx="63">
                  <c:v>630</c:v>
                </c:pt>
                <c:pt idx="64">
                  <c:v>640</c:v>
                </c:pt>
                <c:pt idx="65">
                  <c:v>650</c:v>
                </c:pt>
                <c:pt idx="66">
                  <c:v>660</c:v>
                </c:pt>
                <c:pt idx="67">
                  <c:v>670</c:v>
                </c:pt>
                <c:pt idx="68">
                  <c:v>680</c:v>
                </c:pt>
                <c:pt idx="69">
                  <c:v>690</c:v>
                </c:pt>
                <c:pt idx="70">
                  <c:v>700</c:v>
                </c:pt>
                <c:pt idx="71">
                  <c:v>710</c:v>
                </c:pt>
                <c:pt idx="72">
                  <c:v>720</c:v>
                </c:pt>
                <c:pt idx="73">
                  <c:v>730</c:v>
                </c:pt>
                <c:pt idx="74">
                  <c:v>740</c:v>
                </c:pt>
                <c:pt idx="75">
                  <c:v>750</c:v>
                </c:pt>
                <c:pt idx="76">
                  <c:v>760</c:v>
                </c:pt>
                <c:pt idx="77">
                  <c:v>770</c:v>
                </c:pt>
                <c:pt idx="78">
                  <c:v>780</c:v>
                </c:pt>
                <c:pt idx="79">
                  <c:v>790</c:v>
                </c:pt>
                <c:pt idx="80">
                  <c:v>800</c:v>
                </c:pt>
                <c:pt idx="81">
                  <c:v>810</c:v>
                </c:pt>
                <c:pt idx="82">
                  <c:v>820</c:v>
                </c:pt>
                <c:pt idx="83">
                  <c:v>830</c:v>
                </c:pt>
                <c:pt idx="84">
                  <c:v>840</c:v>
                </c:pt>
                <c:pt idx="85">
                  <c:v>850</c:v>
                </c:pt>
                <c:pt idx="86">
                  <c:v>860</c:v>
                </c:pt>
                <c:pt idx="87">
                  <c:v>870</c:v>
                </c:pt>
                <c:pt idx="88">
                  <c:v>880</c:v>
                </c:pt>
                <c:pt idx="89">
                  <c:v>890</c:v>
                </c:pt>
                <c:pt idx="90">
                  <c:v>900</c:v>
                </c:pt>
                <c:pt idx="91">
                  <c:v>910</c:v>
                </c:pt>
                <c:pt idx="92">
                  <c:v>920</c:v>
                </c:pt>
                <c:pt idx="93">
                  <c:v>930</c:v>
                </c:pt>
                <c:pt idx="94">
                  <c:v>940</c:v>
                </c:pt>
                <c:pt idx="95">
                  <c:v>950</c:v>
                </c:pt>
                <c:pt idx="96">
                  <c:v>960</c:v>
                </c:pt>
                <c:pt idx="97">
                  <c:v>970</c:v>
                </c:pt>
                <c:pt idx="98">
                  <c:v>980</c:v>
                </c:pt>
                <c:pt idx="99">
                  <c:v>990</c:v>
                </c:pt>
                <c:pt idx="100">
                  <c:v>1000</c:v>
                </c:pt>
                <c:pt idx="101">
                  <c:v>1002</c:v>
                </c:pt>
                <c:pt idx="102">
                  <c:v>1004</c:v>
                </c:pt>
                <c:pt idx="103">
                  <c:v>1006</c:v>
                </c:pt>
                <c:pt idx="104">
                  <c:v>1008</c:v>
                </c:pt>
                <c:pt idx="105">
                  <c:v>1010</c:v>
                </c:pt>
                <c:pt idx="106">
                  <c:v>1012</c:v>
                </c:pt>
                <c:pt idx="107">
                  <c:v>1014</c:v>
                </c:pt>
                <c:pt idx="108">
                  <c:v>1016</c:v>
                </c:pt>
                <c:pt idx="109">
                  <c:v>1018</c:v>
                </c:pt>
                <c:pt idx="110">
                  <c:v>1020</c:v>
                </c:pt>
                <c:pt idx="111">
                  <c:v>1022</c:v>
                </c:pt>
                <c:pt idx="112">
                  <c:v>1024</c:v>
                </c:pt>
                <c:pt idx="113">
                  <c:v>1026</c:v>
                </c:pt>
                <c:pt idx="114">
                  <c:v>1028</c:v>
                </c:pt>
                <c:pt idx="115">
                  <c:v>1030</c:v>
                </c:pt>
                <c:pt idx="116">
                  <c:v>1032</c:v>
                </c:pt>
                <c:pt idx="117">
                  <c:v>1034</c:v>
                </c:pt>
                <c:pt idx="118">
                  <c:v>1036</c:v>
                </c:pt>
                <c:pt idx="119">
                  <c:v>1038</c:v>
                </c:pt>
                <c:pt idx="120">
                  <c:v>1040</c:v>
                </c:pt>
                <c:pt idx="121">
                  <c:v>1042</c:v>
                </c:pt>
                <c:pt idx="122">
                  <c:v>1044</c:v>
                </c:pt>
                <c:pt idx="123">
                  <c:v>1046</c:v>
                </c:pt>
                <c:pt idx="124">
                  <c:v>1048</c:v>
                </c:pt>
                <c:pt idx="125">
                  <c:v>1050</c:v>
                </c:pt>
                <c:pt idx="126">
                  <c:v>1052</c:v>
                </c:pt>
                <c:pt idx="127">
                  <c:v>1054</c:v>
                </c:pt>
                <c:pt idx="128">
                  <c:v>1056</c:v>
                </c:pt>
                <c:pt idx="129">
                  <c:v>1058</c:v>
                </c:pt>
                <c:pt idx="130">
                  <c:v>1060</c:v>
                </c:pt>
                <c:pt idx="131">
                  <c:v>1080</c:v>
                </c:pt>
                <c:pt idx="132">
                  <c:v>1100</c:v>
                </c:pt>
                <c:pt idx="133">
                  <c:v>1120</c:v>
                </c:pt>
                <c:pt idx="134">
                  <c:v>1140</c:v>
                </c:pt>
                <c:pt idx="135">
                  <c:v>1160</c:v>
                </c:pt>
                <c:pt idx="136">
                  <c:v>1180</c:v>
                </c:pt>
                <c:pt idx="137">
                  <c:v>1200</c:v>
                </c:pt>
                <c:pt idx="138">
                  <c:v>1220</c:v>
                </c:pt>
                <c:pt idx="139">
                  <c:v>1240</c:v>
                </c:pt>
                <c:pt idx="140">
                  <c:v>1260</c:v>
                </c:pt>
                <c:pt idx="141">
                  <c:v>1280</c:v>
                </c:pt>
                <c:pt idx="142">
                  <c:v>1300</c:v>
                </c:pt>
                <c:pt idx="143">
                  <c:v>1320</c:v>
                </c:pt>
                <c:pt idx="144">
                  <c:v>1340</c:v>
                </c:pt>
                <c:pt idx="145">
                  <c:v>1360</c:v>
                </c:pt>
                <c:pt idx="146">
                  <c:v>1380</c:v>
                </c:pt>
                <c:pt idx="147">
                  <c:v>1400</c:v>
                </c:pt>
                <c:pt idx="148">
                  <c:v>1420</c:v>
                </c:pt>
                <c:pt idx="149">
                  <c:v>1440</c:v>
                </c:pt>
                <c:pt idx="150">
                  <c:v>1460</c:v>
                </c:pt>
                <c:pt idx="151">
                  <c:v>1480</c:v>
                </c:pt>
                <c:pt idx="152">
                  <c:v>1500</c:v>
                </c:pt>
                <c:pt idx="153">
                  <c:v>1520</c:v>
                </c:pt>
                <c:pt idx="154">
                  <c:v>1540</c:v>
                </c:pt>
                <c:pt idx="155">
                  <c:v>1560</c:v>
                </c:pt>
                <c:pt idx="156">
                  <c:v>1580</c:v>
                </c:pt>
                <c:pt idx="157">
                  <c:v>1600</c:v>
                </c:pt>
                <c:pt idx="158">
                  <c:v>1620</c:v>
                </c:pt>
                <c:pt idx="159">
                  <c:v>1640</c:v>
                </c:pt>
                <c:pt idx="160">
                  <c:v>1660</c:v>
                </c:pt>
                <c:pt idx="161">
                  <c:v>1680</c:v>
                </c:pt>
                <c:pt idx="162">
                  <c:v>1700</c:v>
                </c:pt>
                <c:pt idx="163">
                  <c:v>1720</c:v>
                </c:pt>
                <c:pt idx="164">
                  <c:v>1740</c:v>
                </c:pt>
                <c:pt idx="165">
                  <c:v>1760</c:v>
                </c:pt>
                <c:pt idx="166">
                  <c:v>1780</c:v>
                </c:pt>
                <c:pt idx="167">
                  <c:v>1800</c:v>
                </c:pt>
                <c:pt idx="168">
                  <c:v>1820</c:v>
                </c:pt>
                <c:pt idx="169">
                  <c:v>1840</c:v>
                </c:pt>
                <c:pt idx="170">
                  <c:v>1860</c:v>
                </c:pt>
                <c:pt idx="171">
                  <c:v>1880</c:v>
                </c:pt>
                <c:pt idx="172">
                  <c:v>1900</c:v>
                </c:pt>
                <c:pt idx="173">
                  <c:v>1920</c:v>
                </c:pt>
                <c:pt idx="174">
                  <c:v>1940</c:v>
                </c:pt>
                <c:pt idx="175">
                  <c:v>1960</c:v>
                </c:pt>
                <c:pt idx="176">
                  <c:v>1980</c:v>
                </c:pt>
                <c:pt idx="177">
                  <c:v>2000</c:v>
                </c:pt>
                <c:pt idx="178">
                  <c:v>2020</c:v>
                </c:pt>
                <c:pt idx="179">
                  <c:v>2040</c:v>
                </c:pt>
                <c:pt idx="180">
                  <c:v>2060</c:v>
                </c:pt>
                <c:pt idx="181">
                  <c:v>2080</c:v>
                </c:pt>
                <c:pt idx="182">
                  <c:v>2100</c:v>
                </c:pt>
                <c:pt idx="183">
                  <c:v>2120</c:v>
                </c:pt>
                <c:pt idx="184">
                  <c:v>2140</c:v>
                </c:pt>
                <c:pt idx="185">
                  <c:v>2160</c:v>
                </c:pt>
                <c:pt idx="186">
                  <c:v>2180</c:v>
                </c:pt>
                <c:pt idx="187">
                  <c:v>2200</c:v>
                </c:pt>
                <c:pt idx="188">
                  <c:v>2220</c:v>
                </c:pt>
                <c:pt idx="189">
                  <c:v>2240</c:v>
                </c:pt>
                <c:pt idx="190">
                  <c:v>2260</c:v>
                </c:pt>
                <c:pt idx="191">
                  <c:v>2280</c:v>
                </c:pt>
                <c:pt idx="192">
                  <c:v>2300</c:v>
                </c:pt>
                <c:pt idx="193">
                  <c:v>2320</c:v>
                </c:pt>
                <c:pt idx="194">
                  <c:v>2340</c:v>
                </c:pt>
                <c:pt idx="195">
                  <c:v>2360</c:v>
                </c:pt>
                <c:pt idx="196">
                  <c:v>2380</c:v>
                </c:pt>
                <c:pt idx="197">
                  <c:v>2400</c:v>
                </c:pt>
                <c:pt idx="198">
                  <c:v>2420</c:v>
                </c:pt>
                <c:pt idx="199">
                  <c:v>2440</c:v>
                </c:pt>
                <c:pt idx="200">
                  <c:v>2460</c:v>
                </c:pt>
                <c:pt idx="201">
                  <c:v>2480</c:v>
                </c:pt>
                <c:pt idx="202">
                  <c:v>2500</c:v>
                </c:pt>
                <c:pt idx="203">
                  <c:v>2520</c:v>
                </c:pt>
                <c:pt idx="204">
                  <c:v>2540</c:v>
                </c:pt>
                <c:pt idx="205">
                  <c:v>2560</c:v>
                </c:pt>
                <c:pt idx="206">
                  <c:v>2580</c:v>
                </c:pt>
                <c:pt idx="207">
                  <c:v>2600</c:v>
                </c:pt>
                <c:pt idx="208">
                  <c:v>2620</c:v>
                </c:pt>
                <c:pt idx="209">
                  <c:v>2640</c:v>
                </c:pt>
                <c:pt idx="210">
                  <c:v>2660</c:v>
                </c:pt>
                <c:pt idx="211">
                  <c:v>2680</c:v>
                </c:pt>
                <c:pt idx="212">
                  <c:v>2700</c:v>
                </c:pt>
                <c:pt idx="213">
                  <c:v>2720</c:v>
                </c:pt>
                <c:pt idx="214">
                  <c:v>2740</c:v>
                </c:pt>
                <c:pt idx="215">
                  <c:v>2760</c:v>
                </c:pt>
                <c:pt idx="216">
                  <c:v>2780</c:v>
                </c:pt>
                <c:pt idx="217">
                  <c:v>2800</c:v>
                </c:pt>
                <c:pt idx="218">
                  <c:v>2820</c:v>
                </c:pt>
                <c:pt idx="219">
                  <c:v>2840</c:v>
                </c:pt>
                <c:pt idx="220">
                  <c:v>2860</c:v>
                </c:pt>
                <c:pt idx="221">
                  <c:v>2880</c:v>
                </c:pt>
                <c:pt idx="222">
                  <c:v>2900</c:v>
                </c:pt>
                <c:pt idx="223">
                  <c:v>2920</c:v>
                </c:pt>
                <c:pt idx="224">
                  <c:v>2940</c:v>
                </c:pt>
                <c:pt idx="225">
                  <c:v>2960</c:v>
                </c:pt>
                <c:pt idx="226">
                  <c:v>2980</c:v>
                </c:pt>
                <c:pt idx="227">
                  <c:v>3000</c:v>
                </c:pt>
                <c:pt idx="228">
                  <c:v>3020</c:v>
                </c:pt>
                <c:pt idx="229">
                  <c:v>3040</c:v>
                </c:pt>
                <c:pt idx="230">
                  <c:v>3060</c:v>
                </c:pt>
                <c:pt idx="231">
                  <c:v>3080</c:v>
                </c:pt>
                <c:pt idx="232">
                  <c:v>3100</c:v>
                </c:pt>
                <c:pt idx="233">
                  <c:v>3120</c:v>
                </c:pt>
                <c:pt idx="234">
                  <c:v>3140</c:v>
                </c:pt>
                <c:pt idx="235">
                  <c:v>3160</c:v>
                </c:pt>
                <c:pt idx="236">
                  <c:v>3180</c:v>
                </c:pt>
                <c:pt idx="237">
                  <c:v>3200</c:v>
                </c:pt>
                <c:pt idx="238">
                  <c:v>3220</c:v>
                </c:pt>
                <c:pt idx="239">
                  <c:v>3240</c:v>
                </c:pt>
                <c:pt idx="240">
                  <c:v>3260</c:v>
                </c:pt>
                <c:pt idx="241">
                  <c:v>3280</c:v>
                </c:pt>
                <c:pt idx="242">
                  <c:v>3300</c:v>
                </c:pt>
                <c:pt idx="243">
                  <c:v>3320</c:v>
                </c:pt>
                <c:pt idx="244">
                  <c:v>3340</c:v>
                </c:pt>
                <c:pt idx="245">
                  <c:v>3360</c:v>
                </c:pt>
                <c:pt idx="246">
                  <c:v>3380</c:v>
                </c:pt>
                <c:pt idx="247">
                  <c:v>3400</c:v>
                </c:pt>
                <c:pt idx="248">
                  <c:v>3420</c:v>
                </c:pt>
                <c:pt idx="249">
                  <c:v>3440</c:v>
                </c:pt>
                <c:pt idx="250">
                  <c:v>3460</c:v>
                </c:pt>
                <c:pt idx="251">
                  <c:v>3480</c:v>
                </c:pt>
                <c:pt idx="252">
                  <c:v>3500</c:v>
                </c:pt>
                <c:pt idx="253">
                  <c:v>3500</c:v>
                </c:pt>
                <c:pt idx="254">
                  <c:v>3500</c:v>
                </c:pt>
                <c:pt idx="255">
                  <c:v>3500</c:v>
                </c:pt>
                <c:pt idx="256">
                  <c:v>3500</c:v>
                </c:pt>
                <c:pt idx="257">
                  <c:v>3500</c:v>
                </c:pt>
                <c:pt idx="258">
                  <c:v>3500</c:v>
                </c:pt>
                <c:pt idx="259">
                  <c:v>3500</c:v>
                </c:pt>
                <c:pt idx="260">
                  <c:v>3500</c:v>
                </c:pt>
                <c:pt idx="261">
                  <c:v>3500</c:v>
                </c:pt>
                <c:pt idx="262">
                  <c:v>3500</c:v>
                </c:pt>
                <c:pt idx="263">
                  <c:v>3500</c:v>
                </c:pt>
                <c:pt idx="264">
                  <c:v>3500</c:v>
                </c:pt>
                <c:pt idx="265">
                  <c:v>3500</c:v>
                </c:pt>
                <c:pt idx="266">
                  <c:v>3500</c:v>
                </c:pt>
                <c:pt idx="267">
                  <c:v>3500</c:v>
                </c:pt>
              </c:numCache>
            </c:numRef>
          </c:yVal>
          <c:smooth val="0"/>
        </c:ser>
        <c:ser>
          <c:idx val="0"/>
          <c:order val="1"/>
          <c:tx>
            <c:v>$500 ded </c:v>
          </c:tx>
          <c:spPr>
            <a:ln w="317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xVal>
            <c:numRef>
              <c:f>'Fig 1 Pres'!$Q$3:$Q$270</c:f>
              <c:numCache>
                <c:formatCode>General</c:formatCode>
                <c:ptCount val="268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  <c:pt idx="37">
                  <c:v>370</c:v>
                </c:pt>
                <c:pt idx="38">
                  <c:v>380</c:v>
                </c:pt>
                <c:pt idx="39">
                  <c:v>390</c:v>
                </c:pt>
                <c:pt idx="40">
                  <c:v>400</c:v>
                </c:pt>
                <c:pt idx="41">
                  <c:v>410</c:v>
                </c:pt>
                <c:pt idx="42">
                  <c:v>420</c:v>
                </c:pt>
                <c:pt idx="43">
                  <c:v>430</c:v>
                </c:pt>
                <c:pt idx="44">
                  <c:v>440</c:v>
                </c:pt>
                <c:pt idx="45">
                  <c:v>450</c:v>
                </c:pt>
                <c:pt idx="46">
                  <c:v>460</c:v>
                </c:pt>
                <c:pt idx="47">
                  <c:v>470</c:v>
                </c:pt>
                <c:pt idx="48">
                  <c:v>480</c:v>
                </c:pt>
                <c:pt idx="49">
                  <c:v>490</c:v>
                </c:pt>
                <c:pt idx="50">
                  <c:v>500</c:v>
                </c:pt>
                <c:pt idx="51">
                  <c:v>510</c:v>
                </c:pt>
                <c:pt idx="52">
                  <c:v>520</c:v>
                </c:pt>
                <c:pt idx="53">
                  <c:v>530</c:v>
                </c:pt>
                <c:pt idx="54">
                  <c:v>540</c:v>
                </c:pt>
                <c:pt idx="55">
                  <c:v>550</c:v>
                </c:pt>
                <c:pt idx="56">
                  <c:v>560</c:v>
                </c:pt>
                <c:pt idx="57">
                  <c:v>570</c:v>
                </c:pt>
                <c:pt idx="58">
                  <c:v>580</c:v>
                </c:pt>
                <c:pt idx="59">
                  <c:v>590</c:v>
                </c:pt>
                <c:pt idx="60">
                  <c:v>600</c:v>
                </c:pt>
                <c:pt idx="61">
                  <c:v>610</c:v>
                </c:pt>
                <c:pt idx="62">
                  <c:v>620</c:v>
                </c:pt>
                <c:pt idx="63">
                  <c:v>630</c:v>
                </c:pt>
                <c:pt idx="64">
                  <c:v>640</c:v>
                </c:pt>
                <c:pt idx="65">
                  <c:v>650</c:v>
                </c:pt>
                <c:pt idx="66">
                  <c:v>660</c:v>
                </c:pt>
                <c:pt idx="67">
                  <c:v>670</c:v>
                </c:pt>
                <c:pt idx="68">
                  <c:v>680</c:v>
                </c:pt>
                <c:pt idx="69">
                  <c:v>690</c:v>
                </c:pt>
                <c:pt idx="70">
                  <c:v>700</c:v>
                </c:pt>
                <c:pt idx="71">
                  <c:v>710</c:v>
                </c:pt>
                <c:pt idx="72">
                  <c:v>720</c:v>
                </c:pt>
                <c:pt idx="73">
                  <c:v>730</c:v>
                </c:pt>
                <c:pt idx="74">
                  <c:v>740</c:v>
                </c:pt>
                <c:pt idx="75">
                  <c:v>750</c:v>
                </c:pt>
                <c:pt idx="76">
                  <c:v>760</c:v>
                </c:pt>
                <c:pt idx="77">
                  <c:v>770</c:v>
                </c:pt>
                <c:pt idx="78">
                  <c:v>780</c:v>
                </c:pt>
                <c:pt idx="79">
                  <c:v>790</c:v>
                </c:pt>
                <c:pt idx="80">
                  <c:v>800</c:v>
                </c:pt>
                <c:pt idx="81">
                  <c:v>810</c:v>
                </c:pt>
                <c:pt idx="82">
                  <c:v>820</c:v>
                </c:pt>
                <c:pt idx="83">
                  <c:v>830</c:v>
                </c:pt>
                <c:pt idx="84">
                  <c:v>840</c:v>
                </c:pt>
                <c:pt idx="85">
                  <c:v>850</c:v>
                </c:pt>
                <c:pt idx="86">
                  <c:v>860</c:v>
                </c:pt>
                <c:pt idx="87">
                  <c:v>870</c:v>
                </c:pt>
                <c:pt idx="88">
                  <c:v>880</c:v>
                </c:pt>
                <c:pt idx="89">
                  <c:v>890</c:v>
                </c:pt>
                <c:pt idx="90">
                  <c:v>900</c:v>
                </c:pt>
                <c:pt idx="91">
                  <c:v>910</c:v>
                </c:pt>
                <c:pt idx="92">
                  <c:v>920</c:v>
                </c:pt>
                <c:pt idx="93">
                  <c:v>930</c:v>
                </c:pt>
                <c:pt idx="94">
                  <c:v>940</c:v>
                </c:pt>
                <c:pt idx="95">
                  <c:v>950</c:v>
                </c:pt>
                <c:pt idx="96">
                  <c:v>960</c:v>
                </c:pt>
                <c:pt idx="97">
                  <c:v>970</c:v>
                </c:pt>
                <c:pt idx="98">
                  <c:v>980</c:v>
                </c:pt>
                <c:pt idx="99">
                  <c:v>990</c:v>
                </c:pt>
                <c:pt idx="100">
                  <c:v>1000</c:v>
                </c:pt>
                <c:pt idx="101">
                  <c:v>1010</c:v>
                </c:pt>
                <c:pt idx="102">
                  <c:v>1020</c:v>
                </c:pt>
                <c:pt idx="103">
                  <c:v>1030</c:v>
                </c:pt>
                <c:pt idx="104">
                  <c:v>1040</c:v>
                </c:pt>
                <c:pt idx="105">
                  <c:v>1050</c:v>
                </c:pt>
                <c:pt idx="106">
                  <c:v>1060</c:v>
                </c:pt>
                <c:pt idx="107">
                  <c:v>1070</c:v>
                </c:pt>
                <c:pt idx="108">
                  <c:v>1080</c:v>
                </c:pt>
                <c:pt idx="109">
                  <c:v>1090</c:v>
                </c:pt>
                <c:pt idx="110">
                  <c:v>1100</c:v>
                </c:pt>
                <c:pt idx="111">
                  <c:v>1110</c:v>
                </c:pt>
                <c:pt idx="112">
                  <c:v>1120</c:v>
                </c:pt>
                <c:pt idx="113">
                  <c:v>1130</c:v>
                </c:pt>
                <c:pt idx="114">
                  <c:v>1140</c:v>
                </c:pt>
                <c:pt idx="115">
                  <c:v>1150</c:v>
                </c:pt>
                <c:pt idx="116">
                  <c:v>1160</c:v>
                </c:pt>
                <c:pt idx="117">
                  <c:v>1170</c:v>
                </c:pt>
                <c:pt idx="118">
                  <c:v>1180</c:v>
                </c:pt>
                <c:pt idx="119">
                  <c:v>1190</c:v>
                </c:pt>
                <c:pt idx="120">
                  <c:v>1200</c:v>
                </c:pt>
                <c:pt idx="121">
                  <c:v>1210</c:v>
                </c:pt>
                <c:pt idx="122">
                  <c:v>1220</c:v>
                </c:pt>
                <c:pt idx="123">
                  <c:v>1230</c:v>
                </c:pt>
                <c:pt idx="124">
                  <c:v>1240</c:v>
                </c:pt>
                <c:pt idx="125">
                  <c:v>1250</c:v>
                </c:pt>
                <c:pt idx="126">
                  <c:v>1260</c:v>
                </c:pt>
                <c:pt idx="127">
                  <c:v>1270</c:v>
                </c:pt>
                <c:pt idx="128">
                  <c:v>1280</c:v>
                </c:pt>
                <c:pt idx="129">
                  <c:v>1290</c:v>
                </c:pt>
                <c:pt idx="130">
                  <c:v>1300</c:v>
                </c:pt>
                <c:pt idx="131">
                  <c:v>1400</c:v>
                </c:pt>
                <c:pt idx="132">
                  <c:v>1500</c:v>
                </c:pt>
                <c:pt idx="133">
                  <c:v>1600</c:v>
                </c:pt>
                <c:pt idx="134">
                  <c:v>1700</c:v>
                </c:pt>
                <c:pt idx="135">
                  <c:v>1800</c:v>
                </c:pt>
                <c:pt idx="136">
                  <c:v>1900</c:v>
                </c:pt>
                <c:pt idx="137">
                  <c:v>2000</c:v>
                </c:pt>
                <c:pt idx="138">
                  <c:v>2100</c:v>
                </c:pt>
                <c:pt idx="139">
                  <c:v>2200</c:v>
                </c:pt>
                <c:pt idx="140">
                  <c:v>2300</c:v>
                </c:pt>
                <c:pt idx="141">
                  <c:v>2400</c:v>
                </c:pt>
                <c:pt idx="142">
                  <c:v>2500</c:v>
                </c:pt>
                <c:pt idx="143">
                  <c:v>2600</c:v>
                </c:pt>
                <c:pt idx="144">
                  <c:v>2700</c:v>
                </c:pt>
                <c:pt idx="145">
                  <c:v>2800</c:v>
                </c:pt>
                <c:pt idx="146">
                  <c:v>2900</c:v>
                </c:pt>
                <c:pt idx="147">
                  <c:v>3000</c:v>
                </c:pt>
                <c:pt idx="148">
                  <c:v>3100</c:v>
                </c:pt>
                <c:pt idx="149">
                  <c:v>3200</c:v>
                </c:pt>
                <c:pt idx="150">
                  <c:v>3300</c:v>
                </c:pt>
                <c:pt idx="151">
                  <c:v>3400</c:v>
                </c:pt>
                <c:pt idx="152">
                  <c:v>3500</c:v>
                </c:pt>
                <c:pt idx="153">
                  <c:v>3600</c:v>
                </c:pt>
                <c:pt idx="154">
                  <c:v>3700</c:v>
                </c:pt>
                <c:pt idx="155">
                  <c:v>3800</c:v>
                </c:pt>
                <c:pt idx="156">
                  <c:v>3900</c:v>
                </c:pt>
                <c:pt idx="157">
                  <c:v>4000</c:v>
                </c:pt>
                <c:pt idx="158">
                  <c:v>4100</c:v>
                </c:pt>
                <c:pt idx="159">
                  <c:v>4200</c:v>
                </c:pt>
                <c:pt idx="160">
                  <c:v>4300</c:v>
                </c:pt>
                <c:pt idx="161">
                  <c:v>4400</c:v>
                </c:pt>
                <c:pt idx="162">
                  <c:v>4500</c:v>
                </c:pt>
                <c:pt idx="163">
                  <c:v>4600</c:v>
                </c:pt>
                <c:pt idx="164">
                  <c:v>4700</c:v>
                </c:pt>
                <c:pt idx="165">
                  <c:v>4800</c:v>
                </c:pt>
                <c:pt idx="166">
                  <c:v>4900</c:v>
                </c:pt>
                <c:pt idx="167">
                  <c:v>5000</c:v>
                </c:pt>
                <c:pt idx="168">
                  <c:v>5100</c:v>
                </c:pt>
                <c:pt idx="169">
                  <c:v>5200</c:v>
                </c:pt>
                <c:pt idx="170">
                  <c:v>5300</c:v>
                </c:pt>
                <c:pt idx="171">
                  <c:v>5400</c:v>
                </c:pt>
                <c:pt idx="172">
                  <c:v>5500</c:v>
                </c:pt>
                <c:pt idx="173">
                  <c:v>5600</c:v>
                </c:pt>
                <c:pt idx="174">
                  <c:v>5700</c:v>
                </c:pt>
                <c:pt idx="175">
                  <c:v>5800</c:v>
                </c:pt>
                <c:pt idx="176">
                  <c:v>5900</c:v>
                </c:pt>
                <c:pt idx="177">
                  <c:v>6000</c:v>
                </c:pt>
                <c:pt idx="178">
                  <c:v>6100</c:v>
                </c:pt>
                <c:pt idx="179">
                  <c:v>6200</c:v>
                </c:pt>
                <c:pt idx="180">
                  <c:v>6300</c:v>
                </c:pt>
                <c:pt idx="181">
                  <c:v>6400</c:v>
                </c:pt>
                <c:pt idx="182">
                  <c:v>6500</c:v>
                </c:pt>
                <c:pt idx="183">
                  <c:v>6600</c:v>
                </c:pt>
                <c:pt idx="184">
                  <c:v>6700</c:v>
                </c:pt>
                <c:pt idx="185">
                  <c:v>6800</c:v>
                </c:pt>
                <c:pt idx="186">
                  <c:v>6900</c:v>
                </c:pt>
                <c:pt idx="187">
                  <c:v>7000</c:v>
                </c:pt>
                <c:pt idx="188">
                  <c:v>7100</c:v>
                </c:pt>
                <c:pt idx="189">
                  <c:v>7200</c:v>
                </c:pt>
                <c:pt idx="190">
                  <c:v>7300</c:v>
                </c:pt>
                <c:pt idx="191">
                  <c:v>7400</c:v>
                </c:pt>
                <c:pt idx="192">
                  <c:v>7500</c:v>
                </c:pt>
                <c:pt idx="193">
                  <c:v>7600</c:v>
                </c:pt>
                <c:pt idx="194">
                  <c:v>7700</c:v>
                </c:pt>
                <c:pt idx="195">
                  <c:v>7800</c:v>
                </c:pt>
                <c:pt idx="196">
                  <c:v>7900</c:v>
                </c:pt>
                <c:pt idx="197">
                  <c:v>8000</c:v>
                </c:pt>
                <c:pt idx="198">
                  <c:v>8100</c:v>
                </c:pt>
                <c:pt idx="199">
                  <c:v>8200</c:v>
                </c:pt>
                <c:pt idx="200">
                  <c:v>8300</c:v>
                </c:pt>
                <c:pt idx="201">
                  <c:v>8400</c:v>
                </c:pt>
                <c:pt idx="202">
                  <c:v>8500</c:v>
                </c:pt>
                <c:pt idx="203">
                  <c:v>8600</c:v>
                </c:pt>
                <c:pt idx="204">
                  <c:v>8700</c:v>
                </c:pt>
                <c:pt idx="205">
                  <c:v>8800</c:v>
                </c:pt>
                <c:pt idx="206">
                  <c:v>8900</c:v>
                </c:pt>
                <c:pt idx="207">
                  <c:v>9000</c:v>
                </c:pt>
                <c:pt idx="208">
                  <c:v>9100</c:v>
                </c:pt>
                <c:pt idx="209">
                  <c:v>9200</c:v>
                </c:pt>
                <c:pt idx="210">
                  <c:v>9300</c:v>
                </c:pt>
                <c:pt idx="211">
                  <c:v>9400</c:v>
                </c:pt>
                <c:pt idx="212">
                  <c:v>9500</c:v>
                </c:pt>
                <c:pt idx="213">
                  <c:v>9600</c:v>
                </c:pt>
                <c:pt idx="214">
                  <c:v>9700</c:v>
                </c:pt>
                <c:pt idx="215">
                  <c:v>9800</c:v>
                </c:pt>
                <c:pt idx="216">
                  <c:v>9900</c:v>
                </c:pt>
                <c:pt idx="217">
                  <c:v>10000</c:v>
                </c:pt>
                <c:pt idx="218">
                  <c:v>10100</c:v>
                </c:pt>
                <c:pt idx="219">
                  <c:v>10200</c:v>
                </c:pt>
                <c:pt idx="220">
                  <c:v>10300</c:v>
                </c:pt>
                <c:pt idx="221">
                  <c:v>10400</c:v>
                </c:pt>
                <c:pt idx="222">
                  <c:v>10500</c:v>
                </c:pt>
                <c:pt idx="223">
                  <c:v>10600</c:v>
                </c:pt>
                <c:pt idx="224">
                  <c:v>10700</c:v>
                </c:pt>
                <c:pt idx="225">
                  <c:v>10800</c:v>
                </c:pt>
                <c:pt idx="226">
                  <c:v>10900</c:v>
                </c:pt>
                <c:pt idx="227">
                  <c:v>11000</c:v>
                </c:pt>
                <c:pt idx="228">
                  <c:v>11100</c:v>
                </c:pt>
                <c:pt idx="229">
                  <c:v>11200</c:v>
                </c:pt>
                <c:pt idx="230">
                  <c:v>11300</c:v>
                </c:pt>
                <c:pt idx="231">
                  <c:v>11400</c:v>
                </c:pt>
                <c:pt idx="232">
                  <c:v>11500</c:v>
                </c:pt>
                <c:pt idx="233">
                  <c:v>11600</c:v>
                </c:pt>
                <c:pt idx="234">
                  <c:v>11700</c:v>
                </c:pt>
                <c:pt idx="235">
                  <c:v>11800</c:v>
                </c:pt>
                <c:pt idx="236">
                  <c:v>11900</c:v>
                </c:pt>
                <c:pt idx="237">
                  <c:v>12000</c:v>
                </c:pt>
                <c:pt idx="238">
                  <c:v>12100</c:v>
                </c:pt>
                <c:pt idx="239">
                  <c:v>12200</c:v>
                </c:pt>
                <c:pt idx="240">
                  <c:v>12300</c:v>
                </c:pt>
                <c:pt idx="241">
                  <c:v>12400</c:v>
                </c:pt>
                <c:pt idx="242">
                  <c:v>12500</c:v>
                </c:pt>
                <c:pt idx="243">
                  <c:v>12600</c:v>
                </c:pt>
                <c:pt idx="244">
                  <c:v>12700</c:v>
                </c:pt>
                <c:pt idx="245">
                  <c:v>12800</c:v>
                </c:pt>
                <c:pt idx="246">
                  <c:v>12900</c:v>
                </c:pt>
                <c:pt idx="247">
                  <c:v>13000</c:v>
                </c:pt>
                <c:pt idx="248">
                  <c:v>13100</c:v>
                </c:pt>
                <c:pt idx="249">
                  <c:v>13200</c:v>
                </c:pt>
                <c:pt idx="250">
                  <c:v>13300</c:v>
                </c:pt>
                <c:pt idx="251">
                  <c:v>13400</c:v>
                </c:pt>
                <c:pt idx="252">
                  <c:v>13500</c:v>
                </c:pt>
                <c:pt idx="253">
                  <c:v>13600</c:v>
                </c:pt>
                <c:pt idx="254">
                  <c:v>13700</c:v>
                </c:pt>
                <c:pt idx="255">
                  <c:v>13800</c:v>
                </c:pt>
                <c:pt idx="256">
                  <c:v>13900</c:v>
                </c:pt>
                <c:pt idx="257">
                  <c:v>14000</c:v>
                </c:pt>
                <c:pt idx="258">
                  <c:v>14100</c:v>
                </c:pt>
                <c:pt idx="259">
                  <c:v>14200</c:v>
                </c:pt>
                <c:pt idx="260">
                  <c:v>14300</c:v>
                </c:pt>
                <c:pt idx="261">
                  <c:v>14400</c:v>
                </c:pt>
                <c:pt idx="262">
                  <c:v>14500</c:v>
                </c:pt>
                <c:pt idx="263">
                  <c:v>14600</c:v>
                </c:pt>
                <c:pt idx="264">
                  <c:v>14700</c:v>
                </c:pt>
                <c:pt idx="265">
                  <c:v>14800</c:v>
                </c:pt>
                <c:pt idx="266">
                  <c:v>14900</c:v>
                </c:pt>
                <c:pt idx="267">
                  <c:v>15000</c:v>
                </c:pt>
              </c:numCache>
            </c:numRef>
          </c:xVal>
          <c:yVal>
            <c:numRef>
              <c:f>'Fig 1 Pres'!$W$3:$W$270</c:f>
              <c:numCache>
                <c:formatCode>General</c:formatCode>
                <c:ptCount val="268"/>
                <c:pt idx="0">
                  <c:v>590</c:v>
                </c:pt>
                <c:pt idx="1">
                  <c:v>600</c:v>
                </c:pt>
                <c:pt idx="2">
                  <c:v>610</c:v>
                </c:pt>
                <c:pt idx="3">
                  <c:v>620</c:v>
                </c:pt>
                <c:pt idx="4">
                  <c:v>630</c:v>
                </c:pt>
                <c:pt idx="5">
                  <c:v>640</c:v>
                </c:pt>
                <c:pt idx="6">
                  <c:v>650</c:v>
                </c:pt>
                <c:pt idx="7">
                  <c:v>660</c:v>
                </c:pt>
                <c:pt idx="8">
                  <c:v>670</c:v>
                </c:pt>
                <c:pt idx="9">
                  <c:v>680</c:v>
                </c:pt>
                <c:pt idx="10">
                  <c:v>690</c:v>
                </c:pt>
                <c:pt idx="11">
                  <c:v>700</c:v>
                </c:pt>
                <c:pt idx="12">
                  <c:v>710</c:v>
                </c:pt>
                <c:pt idx="13">
                  <c:v>720</c:v>
                </c:pt>
                <c:pt idx="14">
                  <c:v>730</c:v>
                </c:pt>
                <c:pt idx="15">
                  <c:v>740</c:v>
                </c:pt>
                <c:pt idx="16">
                  <c:v>750</c:v>
                </c:pt>
                <c:pt idx="17">
                  <c:v>760</c:v>
                </c:pt>
                <c:pt idx="18">
                  <c:v>770</c:v>
                </c:pt>
                <c:pt idx="19">
                  <c:v>780</c:v>
                </c:pt>
                <c:pt idx="20">
                  <c:v>790</c:v>
                </c:pt>
                <c:pt idx="21">
                  <c:v>800</c:v>
                </c:pt>
                <c:pt idx="22">
                  <c:v>810</c:v>
                </c:pt>
                <c:pt idx="23">
                  <c:v>820</c:v>
                </c:pt>
                <c:pt idx="24">
                  <c:v>830</c:v>
                </c:pt>
                <c:pt idx="25">
                  <c:v>840</c:v>
                </c:pt>
                <c:pt idx="26">
                  <c:v>850</c:v>
                </c:pt>
                <c:pt idx="27">
                  <c:v>860</c:v>
                </c:pt>
                <c:pt idx="28">
                  <c:v>870</c:v>
                </c:pt>
                <c:pt idx="29">
                  <c:v>880</c:v>
                </c:pt>
                <c:pt idx="30">
                  <c:v>890</c:v>
                </c:pt>
                <c:pt idx="31">
                  <c:v>900</c:v>
                </c:pt>
                <c:pt idx="32">
                  <c:v>910</c:v>
                </c:pt>
                <c:pt idx="33">
                  <c:v>920</c:v>
                </c:pt>
                <c:pt idx="34">
                  <c:v>930</c:v>
                </c:pt>
                <c:pt idx="35">
                  <c:v>940</c:v>
                </c:pt>
                <c:pt idx="36">
                  <c:v>950</c:v>
                </c:pt>
                <c:pt idx="37">
                  <c:v>960</c:v>
                </c:pt>
                <c:pt idx="38">
                  <c:v>970</c:v>
                </c:pt>
                <c:pt idx="39">
                  <c:v>980</c:v>
                </c:pt>
                <c:pt idx="40">
                  <c:v>990</c:v>
                </c:pt>
                <c:pt idx="41">
                  <c:v>1000</c:v>
                </c:pt>
                <c:pt idx="42">
                  <c:v>1010</c:v>
                </c:pt>
                <c:pt idx="43">
                  <c:v>1020</c:v>
                </c:pt>
                <c:pt idx="44">
                  <c:v>1030</c:v>
                </c:pt>
                <c:pt idx="45">
                  <c:v>1040</c:v>
                </c:pt>
                <c:pt idx="46">
                  <c:v>1050</c:v>
                </c:pt>
                <c:pt idx="47">
                  <c:v>1060</c:v>
                </c:pt>
                <c:pt idx="48">
                  <c:v>1070</c:v>
                </c:pt>
                <c:pt idx="49">
                  <c:v>1080</c:v>
                </c:pt>
                <c:pt idx="50">
                  <c:v>1090</c:v>
                </c:pt>
                <c:pt idx="51">
                  <c:v>1092</c:v>
                </c:pt>
                <c:pt idx="52">
                  <c:v>1094</c:v>
                </c:pt>
                <c:pt idx="53">
                  <c:v>1096</c:v>
                </c:pt>
                <c:pt idx="54">
                  <c:v>1098</c:v>
                </c:pt>
                <c:pt idx="55">
                  <c:v>1100</c:v>
                </c:pt>
                <c:pt idx="56">
                  <c:v>1102</c:v>
                </c:pt>
                <c:pt idx="57">
                  <c:v>1104</c:v>
                </c:pt>
                <c:pt idx="58">
                  <c:v>1106</c:v>
                </c:pt>
                <c:pt idx="59">
                  <c:v>1108</c:v>
                </c:pt>
                <c:pt idx="60">
                  <c:v>1110</c:v>
                </c:pt>
                <c:pt idx="61">
                  <c:v>1112</c:v>
                </c:pt>
                <c:pt idx="62">
                  <c:v>1114</c:v>
                </c:pt>
                <c:pt idx="63">
                  <c:v>1116</c:v>
                </c:pt>
                <c:pt idx="64">
                  <c:v>1118</c:v>
                </c:pt>
                <c:pt idx="65">
                  <c:v>1120</c:v>
                </c:pt>
                <c:pt idx="66">
                  <c:v>1122</c:v>
                </c:pt>
                <c:pt idx="67">
                  <c:v>1124</c:v>
                </c:pt>
                <c:pt idx="68">
                  <c:v>1126</c:v>
                </c:pt>
                <c:pt idx="69">
                  <c:v>1128</c:v>
                </c:pt>
                <c:pt idx="70">
                  <c:v>1130</c:v>
                </c:pt>
                <c:pt idx="71">
                  <c:v>1132</c:v>
                </c:pt>
                <c:pt idx="72">
                  <c:v>1134</c:v>
                </c:pt>
                <c:pt idx="73">
                  <c:v>1136</c:v>
                </c:pt>
                <c:pt idx="74">
                  <c:v>1138</c:v>
                </c:pt>
                <c:pt idx="75">
                  <c:v>1140</c:v>
                </c:pt>
                <c:pt idx="76">
                  <c:v>1142</c:v>
                </c:pt>
                <c:pt idx="77">
                  <c:v>1144</c:v>
                </c:pt>
                <c:pt idx="78">
                  <c:v>1146</c:v>
                </c:pt>
                <c:pt idx="79">
                  <c:v>1148</c:v>
                </c:pt>
                <c:pt idx="80">
                  <c:v>1150</c:v>
                </c:pt>
                <c:pt idx="81">
                  <c:v>1152</c:v>
                </c:pt>
                <c:pt idx="82">
                  <c:v>1154</c:v>
                </c:pt>
                <c:pt idx="83">
                  <c:v>1156</c:v>
                </c:pt>
                <c:pt idx="84">
                  <c:v>1158</c:v>
                </c:pt>
                <c:pt idx="85">
                  <c:v>1160</c:v>
                </c:pt>
                <c:pt idx="86">
                  <c:v>1162</c:v>
                </c:pt>
                <c:pt idx="87">
                  <c:v>1164</c:v>
                </c:pt>
                <c:pt idx="88">
                  <c:v>1166</c:v>
                </c:pt>
                <c:pt idx="89">
                  <c:v>1168</c:v>
                </c:pt>
                <c:pt idx="90">
                  <c:v>1170</c:v>
                </c:pt>
                <c:pt idx="91">
                  <c:v>1172</c:v>
                </c:pt>
                <c:pt idx="92">
                  <c:v>1174</c:v>
                </c:pt>
                <c:pt idx="93">
                  <c:v>1176</c:v>
                </c:pt>
                <c:pt idx="94">
                  <c:v>1178</c:v>
                </c:pt>
                <c:pt idx="95">
                  <c:v>1180</c:v>
                </c:pt>
                <c:pt idx="96">
                  <c:v>1182</c:v>
                </c:pt>
                <c:pt idx="97">
                  <c:v>1184</c:v>
                </c:pt>
                <c:pt idx="98">
                  <c:v>1186</c:v>
                </c:pt>
                <c:pt idx="99">
                  <c:v>1188</c:v>
                </c:pt>
                <c:pt idx="100">
                  <c:v>1190</c:v>
                </c:pt>
                <c:pt idx="101">
                  <c:v>1192</c:v>
                </c:pt>
                <c:pt idx="102">
                  <c:v>1194</c:v>
                </c:pt>
                <c:pt idx="103">
                  <c:v>1196</c:v>
                </c:pt>
                <c:pt idx="104">
                  <c:v>1198</c:v>
                </c:pt>
                <c:pt idx="105">
                  <c:v>1200</c:v>
                </c:pt>
                <c:pt idx="106">
                  <c:v>1202</c:v>
                </c:pt>
                <c:pt idx="107">
                  <c:v>1204</c:v>
                </c:pt>
                <c:pt idx="108">
                  <c:v>1206</c:v>
                </c:pt>
                <c:pt idx="109">
                  <c:v>1208</c:v>
                </c:pt>
                <c:pt idx="110">
                  <c:v>1210</c:v>
                </c:pt>
                <c:pt idx="111">
                  <c:v>1212</c:v>
                </c:pt>
                <c:pt idx="112">
                  <c:v>1214</c:v>
                </c:pt>
                <c:pt idx="113">
                  <c:v>1216</c:v>
                </c:pt>
                <c:pt idx="114">
                  <c:v>1218</c:v>
                </c:pt>
                <c:pt idx="115">
                  <c:v>1220</c:v>
                </c:pt>
                <c:pt idx="116">
                  <c:v>1222</c:v>
                </c:pt>
                <c:pt idx="117">
                  <c:v>1224</c:v>
                </c:pt>
                <c:pt idx="118">
                  <c:v>1226</c:v>
                </c:pt>
                <c:pt idx="119">
                  <c:v>1228</c:v>
                </c:pt>
                <c:pt idx="120">
                  <c:v>1230</c:v>
                </c:pt>
                <c:pt idx="121">
                  <c:v>1232</c:v>
                </c:pt>
                <c:pt idx="122">
                  <c:v>1234</c:v>
                </c:pt>
                <c:pt idx="123">
                  <c:v>1236</c:v>
                </c:pt>
                <c:pt idx="124">
                  <c:v>1238</c:v>
                </c:pt>
                <c:pt idx="125">
                  <c:v>1240</c:v>
                </c:pt>
                <c:pt idx="126">
                  <c:v>1242</c:v>
                </c:pt>
                <c:pt idx="127">
                  <c:v>1244</c:v>
                </c:pt>
                <c:pt idx="128">
                  <c:v>1246</c:v>
                </c:pt>
                <c:pt idx="129">
                  <c:v>1248</c:v>
                </c:pt>
                <c:pt idx="130">
                  <c:v>1250</c:v>
                </c:pt>
                <c:pt idx="131">
                  <c:v>1270</c:v>
                </c:pt>
                <c:pt idx="132">
                  <c:v>1290</c:v>
                </c:pt>
                <c:pt idx="133">
                  <c:v>1310</c:v>
                </c:pt>
                <c:pt idx="134">
                  <c:v>1330</c:v>
                </c:pt>
                <c:pt idx="135">
                  <c:v>1350</c:v>
                </c:pt>
                <c:pt idx="136">
                  <c:v>1370</c:v>
                </c:pt>
                <c:pt idx="137">
                  <c:v>1390</c:v>
                </c:pt>
                <c:pt idx="138">
                  <c:v>1410</c:v>
                </c:pt>
                <c:pt idx="139">
                  <c:v>1430</c:v>
                </c:pt>
                <c:pt idx="140">
                  <c:v>1450</c:v>
                </c:pt>
                <c:pt idx="141">
                  <c:v>1470</c:v>
                </c:pt>
                <c:pt idx="142">
                  <c:v>1490</c:v>
                </c:pt>
                <c:pt idx="143">
                  <c:v>1510</c:v>
                </c:pt>
                <c:pt idx="144">
                  <c:v>1530</c:v>
                </c:pt>
                <c:pt idx="145">
                  <c:v>1550</c:v>
                </c:pt>
                <c:pt idx="146">
                  <c:v>1570</c:v>
                </c:pt>
                <c:pt idx="147">
                  <c:v>1590</c:v>
                </c:pt>
                <c:pt idx="148">
                  <c:v>1610</c:v>
                </c:pt>
                <c:pt idx="149">
                  <c:v>1630</c:v>
                </c:pt>
                <c:pt idx="150">
                  <c:v>1650</c:v>
                </c:pt>
                <c:pt idx="151">
                  <c:v>1670</c:v>
                </c:pt>
                <c:pt idx="152">
                  <c:v>1690</c:v>
                </c:pt>
                <c:pt idx="153">
                  <c:v>1710</c:v>
                </c:pt>
                <c:pt idx="154">
                  <c:v>1730</c:v>
                </c:pt>
                <c:pt idx="155">
                  <c:v>1750</c:v>
                </c:pt>
                <c:pt idx="156">
                  <c:v>1770</c:v>
                </c:pt>
                <c:pt idx="157">
                  <c:v>1790</c:v>
                </c:pt>
                <c:pt idx="158">
                  <c:v>1810</c:v>
                </c:pt>
                <c:pt idx="159">
                  <c:v>1830</c:v>
                </c:pt>
                <c:pt idx="160">
                  <c:v>1850</c:v>
                </c:pt>
                <c:pt idx="161">
                  <c:v>1870</c:v>
                </c:pt>
                <c:pt idx="162">
                  <c:v>1890</c:v>
                </c:pt>
                <c:pt idx="163">
                  <c:v>1910</c:v>
                </c:pt>
                <c:pt idx="164">
                  <c:v>1930</c:v>
                </c:pt>
                <c:pt idx="165">
                  <c:v>1950</c:v>
                </c:pt>
                <c:pt idx="166">
                  <c:v>1970</c:v>
                </c:pt>
                <c:pt idx="167">
                  <c:v>1990</c:v>
                </c:pt>
                <c:pt idx="168">
                  <c:v>2010</c:v>
                </c:pt>
                <c:pt idx="169">
                  <c:v>2030</c:v>
                </c:pt>
                <c:pt idx="170">
                  <c:v>2050</c:v>
                </c:pt>
                <c:pt idx="171">
                  <c:v>2070</c:v>
                </c:pt>
                <c:pt idx="172">
                  <c:v>2090</c:v>
                </c:pt>
                <c:pt idx="173">
                  <c:v>2110</c:v>
                </c:pt>
                <c:pt idx="174">
                  <c:v>2130</c:v>
                </c:pt>
                <c:pt idx="175">
                  <c:v>2150</c:v>
                </c:pt>
                <c:pt idx="176">
                  <c:v>2170</c:v>
                </c:pt>
                <c:pt idx="177">
                  <c:v>2190</c:v>
                </c:pt>
                <c:pt idx="178">
                  <c:v>2210</c:v>
                </c:pt>
                <c:pt idx="179">
                  <c:v>2230</c:v>
                </c:pt>
                <c:pt idx="180">
                  <c:v>2250</c:v>
                </c:pt>
                <c:pt idx="181">
                  <c:v>2270</c:v>
                </c:pt>
                <c:pt idx="182">
                  <c:v>2290</c:v>
                </c:pt>
                <c:pt idx="183">
                  <c:v>2310</c:v>
                </c:pt>
                <c:pt idx="184">
                  <c:v>2330</c:v>
                </c:pt>
                <c:pt idx="185">
                  <c:v>2350</c:v>
                </c:pt>
                <c:pt idx="186">
                  <c:v>2370</c:v>
                </c:pt>
                <c:pt idx="187">
                  <c:v>2390</c:v>
                </c:pt>
                <c:pt idx="188">
                  <c:v>2410</c:v>
                </c:pt>
                <c:pt idx="189">
                  <c:v>2430</c:v>
                </c:pt>
                <c:pt idx="190">
                  <c:v>2450</c:v>
                </c:pt>
                <c:pt idx="191">
                  <c:v>2470</c:v>
                </c:pt>
                <c:pt idx="192">
                  <c:v>2490</c:v>
                </c:pt>
                <c:pt idx="193">
                  <c:v>2510</c:v>
                </c:pt>
                <c:pt idx="194">
                  <c:v>2530</c:v>
                </c:pt>
                <c:pt idx="195">
                  <c:v>2550</c:v>
                </c:pt>
                <c:pt idx="196">
                  <c:v>2570</c:v>
                </c:pt>
                <c:pt idx="197">
                  <c:v>2590</c:v>
                </c:pt>
                <c:pt idx="198">
                  <c:v>2610</c:v>
                </c:pt>
                <c:pt idx="199">
                  <c:v>2630</c:v>
                </c:pt>
                <c:pt idx="200">
                  <c:v>2650</c:v>
                </c:pt>
                <c:pt idx="201">
                  <c:v>2670</c:v>
                </c:pt>
                <c:pt idx="202">
                  <c:v>2690</c:v>
                </c:pt>
                <c:pt idx="203">
                  <c:v>2710</c:v>
                </c:pt>
                <c:pt idx="204">
                  <c:v>2730</c:v>
                </c:pt>
                <c:pt idx="205">
                  <c:v>2750</c:v>
                </c:pt>
                <c:pt idx="206">
                  <c:v>2770</c:v>
                </c:pt>
                <c:pt idx="207">
                  <c:v>2790</c:v>
                </c:pt>
                <c:pt idx="208">
                  <c:v>2810</c:v>
                </c:pt>
                <c:pt idx="209">
                  <c:v>2830</c:v>
                </c:pt>
                <c:pt idx="210">
                  <c:v>2850</c:v>
                </c:pt>
                <c:pt idx="211">
                  <c:v>2870</c:v>
                </c:pt>
                <c:pt idx="212">
                  <c:v>2890</c:v>
                </c:pt>
                <c:pt idx="213">
                  <c:v>2910</c:v>
                </c:pt>
                <c:pt idx="214">
                  <c:v>2930</c:v>
                </c:pt>
                <c:pt idx="215">
                  <c:v>2950</c:v>
                </c:pt>
                <c:pt idx="216">
                  <c:v>2970</c:v>
                </c:pt>
                <c:pt idx="217">
                  <c:v>2990</c:v>
                </c:pt>
                <c:pt idx="218">
                  <c:v>3010</c:v>
                </c:pt>
                <c:pt idx="219">
                  <c:v>3030</c:v>
                </c:pt>
                <c:pt idx="220">
                  <c:v>3050</c:v>
                </c:pt>
                <c:pt idx="221">
                  <c:v>3070</c:v>
                </c:pt>
                <c:pt idx="222">
                  <c:v>3090</c:v>
                </c:pt>
                <c:pt idx="223">
                  <c:v>3110</c:v>
                </c:pt>
                <c:pt idx="224">
                  <c:v>3130</c:v>
                </c:pt>
                <c:pt idx="225">
                  <c:v>3150</c:v>
                </c:pt>
                <c:pt idx="226">
                  <c:v>3170</c:v>
                </c:pt>
                <c:pt idx="227">
                  <c:v>3190</c:v>
                </c:pt>
                <c:pt idx="228">
                  <c:v>3210</c:v>
                </c:pt>
                <c:pt idx="229">
                  <c:v>3230</c:v>
                </c:pt>
                <c:pt idx="230">
                  <c:v>3250</c:v>
                </c:pt>
                <c:pt idx="231">
                  <c:v>3270</c:v>
                </c:pt>
                <c:pt idx="232">
                  <c:v>3290</c:v>
                </c:pt>
                <c:pt idx="233">
                  <c:v>3310</c:v>
                </c:pt>
                <c:pt idx="234">
                  <c:v>3330</c:v>
                </c:pt>
                <c:pt idx="235">
                  <c:v>3350</c:v>
                </c:pt>
                <c:pt idx="236">
                  <c:v>3370</c:v>
                </c:pt>
                <c:pt idx="237">
                  <c:v>3390</c:v>
                </c:pt>
                <c:pt idx="238">
                  <c:v>3410</c:v>
                </c:pt>
                <c:pt idx="239">
                  <c:v>3430</c:v>
                </c:pt>
                <c:pt idx="240">
                  <c:v>3450</c:v>
                </c:pt>
                <c:pt idx="241">
                  <c:v>3470</c:v>
                </c:pt>
                <c:pt idx="242">
                  <c:v>3490</c:v>
                </c:pt>
                <c:pt idx="243">
                  <c:v>3510</c:v>
                </c:pt>
                <c:pt idx="244">
                  <c:v>3530</c:v>
                </c:pt>
                <c:pt idx="245">
                  <c:v>3550</c:v>
                </c:pt>
                <c:pt idx="246">
                  <c:v>3570</c:v>
                </c:pt>
                <c:pt idx="247">
                  <c:v>3590</c:v>
                </c:pt>
                <c:pt idx="248">
                  <c:v>3590</c:v>
                </c:pt>
                <c:pt idx="249">
                  <c:v>3590</c:v>
                </c:pt>
                <c:pt idx="250">
                  <c:v>3590</c:v>
                </c:pt>
                <c:pt idx="251">
                  <c:v>3590</c:v>
                </c:pt>
                <c:pt idx="252">
                  <c:v>3590</c:v>
                </c:pt>
                <c:pt idx="253">
                  <c:v>3590</c:v>
                </c:pt>
                <c:pt idx="254">
                  <c:v>3590</c:v>
                </c:pt>
                <c:pt idx="255">
                  <c:v>3590</c:v>
                </c:pt>
                <c:pt idx="256">
                  <c:v>3590</c:v>
                </c:pt>
                <c:pt idx="257">
                  <c:v>3590</c:v>
                </c:pt>
                <c:pt idx="258">
                  <c:v>3590</c:v>
                </c:pt>
                <c:pt idx="259">
                  <c:v>3590</c:v>
                </c:pt>
                <c:pt idx="260">
                  <c:v>3590</c:v>
                </c:pt>
                <c:pt idx="261">
                  <c:v>3590</c:v>
                </c:pt>
                <c:pt idx="262">
                  <c:v>3590</c:v>
                </c:pt>
                <c:pt idx="263">
                  <c:v>3590</c:v>
                </c:pt>
                <c:pt idx="264">
                  <c:v>3590</c:v>
                </c:pt>
                <c:pt idx="265">
                  <c:v>3590</c:v>
                </c:pt>
                <c:pt idx="266">
                  <c:v>3590</c:v>
                </c:pt>
                <c:pt idx="267">
                  <c:v>3590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579200"/>
        <c:axId val="80589568"/>
      </c:scatterChart>
      <c:valAx>
        <c:axId val="80579200"/>
        <c:scaling>
          <c:orientation val="minMax"/>
          <c:max val="1550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</a:t>
                </a:r>
                <a:r>
                  <a:rPr lang="en-US" sz="240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Health Bills</a:t>
                </a:r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0589568"/>
        <c:crosses val="autoZero"/>
        <c:crossBetween val="midCat"/>
        <c:majorUnit val="2000"/>
        <c:minorUnit val="500"/>
      </c:valAx>
      <c:valAx>
        <c:axId val="80589568"/>
        <c:scaling>
          <c:orientation val="minMax"/>
          <c:max val="4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Employee</a:t>
                </a:r>
                <a:r>
                  <a:rPr lang="en-US" sz="240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Medical Spending </a:t>
                </a:r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0579200"/>
        <c:crosses val="autoZero"/>
        <c:crossBetween val="midCat"/>
        <c:minorUnit val="250"/>
      </c:valAx>
      <c:valAx>
        <c:axId val="80591488"/>
        <c:scaling>
          <c:orientation val="minMax"/>
          <c:max val="0.60000000000000009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Fraction</a:t>
                </a:r>
                <a:r>
                  <a:rPr lang="en-US" sz="1400" baseline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those Total Health Bills</a:t>
                </a:r>
                <a:endParaRPr lang="en-US" sz="14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cross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597760"/>
        <c:crosses val="max"/>
        <c:crossBetween val="between"/>
        <c:minorUnit val="5.000000000000001E-2"/>
      </c:valAx>
      <c:catAx>
        <c:axId val="805977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05914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1204999636194535"/>
          <c:y val="0.18823007321453239"/>
          <c:w val="0.31916663420606001"/>
          <c:h val="0.19547101388445848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6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Employee Spending (</a:t>
            </a:r>
            <a:r>
              <a:rPr lang="en-US" sz="16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Prem</a:t>
            </a:r>
            <a:r>
              <a:rPr lang="en-US" sz="16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Out of Pocket) by Total Medical Spending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Premium for $1,000 Deductible Option Normed at $0 for </a:t>
            </a:r>
            <a:r>
              <a:rPr lang="en-US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[Example: $2,500 MOOP, 80% Coinsurance]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4"/>
          <c:tx>
            <c:v>Fraction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'Fig 1 Pres'!$Z$2:$Z$33</c:f>
              <c:numCache>
                <c:formatCode>General</c:formatCode>
                <c:ptCount val="32"/>
                <c:pt idx="0">
                  <c:v>0</c:v>
                </c:pt>
                <c:pt idx="1">
                  <c:v>250</c:v>
                </c:pt>
                <c:pt idx="2">
                  <c:v>750</c:v>
                </c:pt>
                <c:pt idx="3">
                  <c:v>1250</c:v>
                </c:pt>
                <c:pt idx="4">
                  <c:v>1750</c:v>
                </c:pt>
                <c:pt idx="5">
                  <c:v>2250</c:v>
                </c:pt>
                <c:pt idx="6">
                  <c:v>2750</c:v>
                </c:pt>
                <c:pt idx="7">
                  <c:v>3250</c:v>
                </c:pt>
                <c:pt idx="8">
                  <c:v>3750</c:v>
                </c:pt>
                <c:pt idx="9">
                  <c:v>4250</c:v>
                </c:pt>
                <c:pt idx="10">
                  <c:v>4750</c:v>
                </c:pt>
                <c:pt idx="11">
                  <c:v>5250</c:v>
                </c:pt>
                <c:pt idx="12">
                  <c:v>5750</c:v>
                </c:pt>
                <c:pt idx="13">
                  <c:v>6250</c:v>
                </c:pt>
                <c:pt idx="14">
                  <c:v>6750</c:v>
                </c:pt>
                <c:pt idx="15">
                  <c:v>7250</c:v>
                </c:pt>
                <c:pt idx="16">
                  <c:v>7750</c:v>
                </c:pt>
                <c:pt idx="17">
                  <c:v>8250</c:v>
                </c:pt>
                <c:pt idx="18">
                  <c:v>8750</c:v>
                </c:pt>
                <c:pt idx="19">
                  <c:v>9250</c:v>
                </c:pt>
                <c:pt idx="20">
                  <c:v>9750</c:v>
                </c:pt>
                <c:pt idx="21">
                  <c:v>10250</c:v>
                </c:pt>
                <c:pt idx="22">
                  <c:v>10750</c:v>
                </c:pt>
                <c:pt idx="23">
                  <c:v>11250</c:v>
                </c:pt>
                <c:pt idx="24">
                  <c:v>11750</c:v>
                </c:pt>
                <c:pt idx="25">
                  <c:v>12250</c:v>
                </c:pt>
                <c:pt idx="26">
                  <c:v>12750</c:v>
                </c:pt>
                <c:pt idx="27">
                  <c:v>13250</c:v>
                </c:pt>
                <c:pt idx="28">
                  <c:v>13750</c:v>
                </c:pt>
                <c:pt idx="29">
                  <c:v>14250</c:v>
                </c:pt>
                <c:pt idx="30">
                  <c:v>1500</c:v>
                </c:pt>
              </c:numCache>
            </c:numRef>
          </c:cat>
          <c:val>
            <c:numRef>
              <c:f>'Fig 1 Pres'!$AB$2:$AB$33</c:f>
              <c:numCache>
                <c:formatCode>General</c:formatCode>
                <c:ptCount val="32"/>
                <c:pt idx="0">
                  <c:v>7.5248999999999996E-2</c:v>
                </c:pt>
                <c:pt idx="1">
                  <c:v>0.30882229999999999</c:v>
                </c:pt>
                <c:pt idx="2">
                  <c:v>0.1681175</c:v>
                </c:pt>
                <c:pt idx="3">
                  <c:v>9.4375200000000006E-2</c:v>
                </c:pt>
                <c:pt idx="4">
                  <c:v>5.9471000000000003E-2</c:v>
                </c:pt>
                <c:pt idx="5">
                  <c:v>4.2102599999999997E-2</c:v>
                </c:pt>
                <c:pt idx="6">
                  <c:v>3.0007499999999999E-2</c:v>
                </c:pt>
                <c:pt idx="7">
                  <c:v>2.4273900000000001E-2</c:v>
                </c:pt>
                <c:pt idx="8">
                  <c:v>2.0298E-2</c:v>
                </c:pt>
                <c:pt idx="9">
                  <c:v>1.6866200000000001E-2</c:v>
                </c:pt>
                <c:pt idx="10">
                  <c:v>1.2848399999999999E-2</c:v>
                </c:pt>
                <c:pt idx="11">
                  <c:v>1.1216200000000001E-2</c:v>
                </c:pt>
                <c:pt idx="12">
                  <c:v>9.1236000000000008E-3</c:v>
                </c:pt>
                <c:pt idx="13">
                  <c:v>7.6169999999999996E-3</c:v>
                </c:pt>
                <c:pt idx="14">
                  <c:v>6.9892000000000001E-3</c:v>
                </c:pt>
                <c:pt idx="15">
                  <c:v>6.8636000000000001E-3</c:v>
                </c:pt>
                <c:pt idx="16">
                  <c:v>6.5288000000000004E-3</c:v>
                </c:pt>
                <c:pt idx="17">
                  <c:v>5.8592000000000002E-3</c:v>
                </c:pt>
                <c:pt idx="18">
                  <c:v>5.1476999999999998E-3</c:v>
                </c:pt>
                <c:pt idx="19">
                  <c:v>4.3106999999999998E-3</c:v>
                </c:pt>
                <c:pt idx="20">
                  <c:v>5.1059E-3</c:v>
                </c:pt>
                <c:pt idx="21">
                  <c:v>3.7247999999999999E-3</c:v>
                </c:pt>
                <c:pt idx="22">
                  <c:v>3.2225999999999999E-3</c:v>
                </c:pt>
                <c:pt idx="23">
                  <c:v>3.5155E-3</c:v>
                </c:pt>
                <c:pt idx="24">
                  <c:v>3.0969999999999999E-3</c:v>
                </c:pt>
                <c:pt idx="25">
                  <c:v>2.7203000000000001E-3</c:v>
                </c:pt>
                <c:pt idx="26">
                  <c:v>2.2599999999999999E-3</c:v>
                </c:pt>
                <c:pt idx="27">
                  <c:v>2.6365999999999998E-3</c:v>
                </c:pt>
                <c:pt idx="28">
                  <c:v>2.3437000000000002E-3</c:v>
                </c:pt>
                <c:pt idx="29">
                  <c:v>2.0506999999999999E-3</c:v>
                </c:pt>
                <c:pt idx="30">
                  <c:v>5.3235199999999996E-2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1156352"/>
        <c:axId val="81154432"/>
      </c:barChart>
      <c:scatterChart>
        <c:scatterStyle val="lineMarker"/>
        <c:varyColors val="0"/>
        <c:ser>
          <c:idx val="3"/>
          <c:order val="0"/>
          <c:tx>
            <c:v>$1,000 ded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'Fig 1 Pres'!$Q$3:$Q$270</c:f>
              <c:numCache>
                <c:formatCode>General</c:formatCode>
                <c:ptCount val="268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  <c:pt idx="37">
                  <c:v>370</c:v>
                </c:pt>
                <c:pt idx="38">
                  <c:v>380</c:v>
                </c:pt>
                <c:pt idx="39">
                  <c:v>390</c:v>
                </c:pt>
                <c:pt idx="40">
                  <c:v>400</c:v>
                </c:pt>
                <c:pt idx="41">
                  <c:v>410</c:v>
                </c:pt>
                <c:pt idx="42">
                  <c:v>420</c:v>
                </c:pt>
                <c:pt idx="43">
                  <c:v>430</c:v>
                </c:pt>
                <c:pt idx="44">
                  <c:v>440</c:v>
                </c:pt>
                <c:pt idx="45">
                  <c:v>450</c:v>
                </c:pt>
                <c:pt idx="46">
                  <c:v>460</c:v>
                </c:pt>
                <c:pt idx="47">
                  <c:v>470</c:v>
                </c:pt>
                <c:pt idx="48">
                  <c:v>480</c:v>
                </c:pt>
                <c:pt idx="49">
                  <c:v>490</c:v>
                </c:pt>
                <c:pt idx="50">
                  <c:v>500</c:v>
                </c:pt>
                <c:pt idx="51">
                  <c:v>510</c:v>
                </c:pt>
                <c:pt idx="52">
                  <c:v>520</c:v>
                </c:pt>
                <c:pt idx="53">
                  <c:v>530</c:v>
                </c:pt>
                <c:pt idx="54">
                  <c:v>540</c:v>
                </c:pt>
                <c:pt idx="55">
                  <c:v>550</c:v>
                </c:pt>
                <c:pt idx="56">
                  <c:v>560</c:v>
                </c:pt>
                <c:pt idx="57">
                  <c:v>570</c:v>
                </c:pt>
                <c:pt idx="58">
                  <c:v>580</c:v>
                </c:pt>
                <c:pt idx="59">
                  <c:v>590</c:v>
                </c:pt>
                <c:pt idx="60">
                  <c:v>600</c:v>
                </c:pt>
                <c:pt idx="61">
                  <c:v>610</c:v>
                </c:pt>
                <c:pt idx="62">
                  <c:v>620</c:v>
                </c:pt>
                <c:pt idx="63">
                  <c:v>630</c:v>
                </c:pt>
                <c:pt idx="64">
                  <c:v>640</c:v>
                </c:pt>
                <c:pt idx="65">
                  <c:v>650</c:v>
                </c:pt>
                <c:pt idx="66">
                  <c:v>660</c:v>
                </c:pt>
                <c:pt idx="67">
                  <c:v>670</c:v>
                </c:pt>
                <c:pt idx="68">
                  <c:v>680</c:v>
                </c:pt>
                <c:pt idx="69">
                  <c:v>690</c:v>
                </c:pt>
                <c:pt idx="70">
                  <c:v>700</c:v>
                </c:pt>
                <c:pt idx="71">
                  <c:v>710</c:v>
                </c:pt>
                <c:pt idx="72">
                  <c:v>720</c:v>
                </c:pt>
                <c:pt idx="73">
                  <c:v>730</c:v>
                </c:pt>
                <c:pt idx="74">
                  <c:v>740</c:v>
                </c:pt>
                <c:pt idx="75">
                  <c:v>750</c:v>
                </c:pt>
                <c:pt idx="76">
                  <c:v>760</c:v>
                </c:pt>
                <c:pt idx="77">
                  <c:v>770</c:v>
                </c:pt>
                <c:pt idx="78">
                  <c:v>780</c:v>
                </c:pt>
                <c:pt idx="79">
                  <c:v>790</c:v>
                </c:pt>
                <c:pt idx="80">
                  <c:v>800</c:v>
                </c:pt>
                <c:pt idx="81">
                  <c:v>810</c:v>
                </c:pt>
                <c:pt idx="82">
                  <c:v>820</c:v>
                </c:pt>
                <c:pt idx="83">
                  <c:v>830</c:v>
                </c:pt>
                <c:pt idx="84">
                  <c:v>840</c:v>
                </c:pt>
                <c:pt idx="85">
                  <c:v>850</c:v>
                </c:pt>
                <c:pt idx="86">
                  <c:v>860</c:v>
                </c:pt>
                <c:pt idx="87">
                  <c:v>870</c:v>
                </c:pt>
                <c:pt idx="88">
                  <c:v>880</c:v>
                </c:pt>
                <c:pt idx="89">
                  <c:v>890</c:v>
                </c:pt>
                <c:pt idx="90">
                  <c:v>900</c:v>
                </c:pt>
                <c:pt idx="91">
                  <c:v>910</c:v>
                </c:pt>
                <c:pt idx="92">
                  <c:v>920</c:v>
                </c:pt>
                <c:pt idx="93">
                  <c:v>930</c:v>
                </c:pt>
                <c:pt idx="94">
                  <c:v>940</c:v>
                </c:pt>
                <c:pt idx="95">
                  <c:v>950</c:v>
                </c:pt>
                <c:pt idx="96">
                  <c:v>960</c:v>
                </c:pt>
                <c:pt idx="97">
                  <c:v>970</c:v>
                </c:pt>
                <c:pt idx="98">
                  <c:v>980</c:v>
                </c:pt>
                <c:pt idx="99">
                  <c:v>990</c:v>
                </c:pt>
                <c:pt idx="100">
                  <c:v>1000</c:v>
                </c:pt>
                <c:pt idx="101">
                  <c:v>1010</c:v>
                </c:pt>
                <c:pt idx="102">
                  <c:v>1020</c:v>
                </c:pt>
                <c:pt idx="103">
                  <c:v>1030</c:v>
                </c:pt>
                <c:pt idx="104">
                  <c:v>1040</c:v>
                </c:pt>
                <c:pt idx="105">
                  <c:v>1050</c:v>
                </c:pt>
                <c:pt idx="106">
                  <c:v>1060</c:v>
                </c:pt>
                <c:pt idx="107">
                  <c:v>1070</c:v>
                </c:pt>
                <c:pt idx="108">
                  <c:v>1080</c:v>
                </c:pt>
                <c:pt idx="109">
                  <c:v>1090</c:v>
                </c:pt>
                <c:pt idx="110">
                  <c:v>1100</c:v>
                </c:pt>
                <c:pt idx="111">
                  <c:v>1110</c:v>
                </c:pt>
                <c:pt idx="112">
                  <c:v>1120</c:v>
                </c:pt>
                <c:pt idx="113">
                  <c:v>1130</c:v>
                </c:pt>
                <c:pt idx="114">
                  <c:v>1140</c:v>
                </c:pt>
                <c:pt idx="115">
                  <c:v>1150</c:v>
                </c:pt>
                <c:pt idx="116">
                  <c:v>1160</c:v>
                </c:pt>
                <c:pt idx="117">
                  <c:v>1170</c:v>
                </c:pt>
                <c:pt idx="118">
                  <c:v>1180</c:v>
                </c:pt>
                <c:pt idx="119">
                  <c:v>1190</c:v>
                </c:pt>
                <c:pt idx="120">
                  <c:v>1200</c:v>
                </c:pt>
                <c:pt idx="121">
                  <c:v>1210</c:v>
                </c:pt>
                <c:pt idx="122">
                  <c:v>1220</c:v>
                </c:pt>
                <c:pt idx="123">
                  <c:v>1230</c:v>
                </c:pt>
                <c:pt idx="124">
                  <c:v>1240</c:v>
                </c:pt>
                <c:pt idx="125">
                  <c:v>1250</c:v>
                </c:pt>
                <c:pt idx="126">
                  <c:v>1260</c:v>
                </c:pt>
                <c:pt idx="127">
                  <c:v>1270</c:v>
                </c:pt>
                <c:pt idx="128">
                  <c:v>1280</c:v>
                </c:pt>
                <c:pt idx="129">
                  <c:v>1290</c:v>
                </c:pt>
                <c:pt idx="130">
                  <c:v>1300</c:v>
                </c:pt>
                <c:pt idx="131">
                  <c:v>1400</c:v>
                </c:pt>
                <c:pt idx="132">
                  <c:v>1500</c:v>
                </c:pt>
                <c:pt idx="133">
                  <c:v>1600</c:v>
                </c:pt>
                <c:pt idx="134">
                  <c:v>1700</c:v>
                </c:pt>
                <c:pt idx="135">
                  <c:v>1800</c:v>
                </c:pt>
                <c:pt idx="136">
                  <c:v>1900</c:v>
                </c:pt>
                <c:pt idx="137">
                  <c:v>2000</c:v>
                </c:pt>
                <c:pt idx="138">
                  <c:v>2100</c:v>
                </c:pt>
                <c:pt idx="139">
                  <c:v>2200</c:v>
                </c:pt>
                <c:pt idx="140">
                  <c:v>2300</c:v>
                </c:pt>
                <c:pt idx="141">
                  <c:v>2400</c:v>
                </c:pt>
                <c:pt idx="142">
                  <c:v>2500</c:v>
                </c:pt>
                <c:pt idx="143">
                  <c:v>2600</c:v>
                </c:pt>
                <c:pt idx="144">
                  <c:v>2700</c:v>
                </c:pt>
                <c:pt idx="145">
                  <c:v>2800</c:v>
                </c:pt>
                <c:pt idx="146">
                  <c:v>2900</c:v>
                </c:pt>
                <c:pt idx="147">
                  <c:v>3000</c:v>
                </c:pt>
                <c:pt idx="148">
                  <c:v>3100</c:v>
                </c:pt>
                <c:pt idx="149">
                  <c:v>3200</c:v>
                </c:pt>
                <c:pt idx="150">
                  <c:v>3300</c:v>
                </c:pt>
                <c:pt idx="151">
                  <c:v>3400</c:v>
                </c:pt>
                <c:pt idx="152">
                  <c:v>3500</c:v>
                </c:pt>
                <c:pt idx="153">
                  <c:v>3600</c:v>
                </c:pt>
                <c:pt idx="154">
                  <c:v>3700</c:v>
                </c:pt>
                <c:pt idx="155">
                  <c:v>3800</c:v>
                </c:pt>
                <c:pt idx="156">
                  <c:v>3900</c:v>
                </c:pt>
                <c:pt idx="157">
                  <c:v>4000</c:v>
                </c:pt>
                <c:pt idx="158">
                  <c:v>4100</c:v>
                </c:pt>
                <c:pt idx="159">
                  <c:v>4200</c:v>
                </c:pt>
                <c:pt idx="160">
                  <c:v>4300</c:v>
                </c:pt>
                <c:pt idx="161">
                  <c:v>4400</c:v>
                </c:pt>
                <c:pt idx="162">
                  <c:v>4500</c:v>
                </c:pt>
                <c:pt idx="163">
                  <c:v>4600</c:v>
                </c:pt>
                <c:pt idx="164">
                  <c:v>4700</c:v>
                </c:pt>
                <c:pt idx="165">
                  <c:v>4800</c:v>
                </c:pt>
                <c:pt idx="166">
                  <c:v>4900</c:v>
                </c:pt>
                <c:pt idx="167">
                  <c:v>5000</c:v>
                </c:pt>
                <c:pt idx="168">
                  <c:v>5100</c:v>
                </c:pt>
                <c:pt idx="169">
                  <c:v>5200</c:v>
                </c:pt>
                <c:pt idx="170">
                  <c:v>5300</c:v>
                </c:pt>
                <c:pt idx="171">
                  <c:v>5400</c:v>
                </c:pt>
                <c:pt idx="172">
                  <c:v>5500</c:v>
                </c:pt>
                <c:pt idx="173">
                  <c:v>5600</c:v>
                </c:pt>
                <c:pt idx="174">
                  <c:v>5700</c:v>
                </c:pt>
                <c:pt idx="175">
                  <c:v>5800</c:v>
                </c:pt>
                <c:pt idx="176">
                  <c:v>5900</c:v>
                </c:pt>
                <c:pt idx="177">
                  <c:v>6000</c:v>
                </c:pt>
                <c:pt idx="178">
                  <c:v>6100</c:v>
                </c:pt>
                <c:pt idx="179">
                  <c:v>6200</c:v>
                </c:pt>
                <c:pt idx="180">
                  <c:v>6300</c:v>
                </c:pt>
                <c:pt idx="181">
                  <c:v>6400</c:v>
                </c:pt>
                <c:pt idx="182">
                  <c:v>6500</c:v>
                </c:pt>
                <c:pt idx="183">
                  <c:v>6600</c:v>
                </c:pt>
                <c:pt idx="184">
                  <c:v>6700</c:v>
                </c:pt>
                <c:pt idx="185">
                  <c:v>6800</c:v>
                </c:pt>
                <c:pt idx="186">
                  <c:v>6900</c:v>
                </c:pt>
                <c:pt idx="187">
                  <c:v>7000</c:v>
                </c:pt>
                <c:pt idx="188">
                  <c:v>7100</c:v>
                </c:pt>
                <c:pt idx="189">
                  <c:v>7200</c:v>
                </c:pt>
                <c:pt idx="190">
                  <c:v>7300</c:v>
                </c:pt>
                <c:pt idx="191">
                  <c:v>7400</c:v>
                </c:pt>
                <c:pt idx="192">
                  <c:v>7500</c:v>
                </c:pt>
                <c:pt idx="193">
                  <c:v>7600</c:v>
                </c:pt>
                <c:pt idx="194">
                  <c:v>7700</c:v>
                </c:pt>
                <c:pt idx="195">
                  <c:v>7800</c:v>
                </c:pt>
                <c:pt idx="196">
                  <c:v>7900</c:v>
                </c:pt>
                <c:pt idx="197">
                  <c:v>8000</c:v>
                </c:pt>
                <c:pt idx="198">
                  <c:v>8100</c:v>
                </c:pt>
                <c:pt idx="199">
                  <c:v>8200</c:v>
                </c:pt>
                <c:pt idx="200">
                  <c:v>8300</c:v>
                </c:pt>
                <c:pt idx="201">
                  <c:v>8400</c:v>
                </c:pt>
                <c:pt idx="202">
                  <c:v>8500</c:v>
                </c:pt>
                <c:pt idx="203">
                  <c:v>8600</c:v>
                </c:pt>
                <c:pt idx="204">
                  <c:v>8700</c:v>
                </c:pt>
                <c:pt idx="205">
                  <c:v>8800</c:v>
                </c:pt>
                <c:pt idx="206">
                  <c:v>8900</c:v>
                </c:pt>
                <c:pt idx="207">
                  <c:v>9000</c:v>
                </c:pt>
                <c:pt idx="208">
                  <c:v>9100</c:v>
                </c:pt>
                <c:pt idx="209">
                  <c:v>9200</c:v>
                </c:pt>
                <c:pt idx="210">
                  <c:v>9300</c:v>
                </c:pt>
                <c:pt idx="211">
                  <c:v>9400</c:v>
                </c:pt>
                <c:pt idx="212">
                  <c:v>9500</c:v>
                </c:pt>
                <c:pt idx="213">
                  <c:v>9600</c:v>
                </c:pt>
                <c:pt idx="214">
                  <c:v>9700</c:v>
                </c:pt>
                <c:pt idx="215">
                  <c:v>9800</c:v>
                </c:pt>
                <c:pt idx="216">
                  <c:v>9900</c:v>
                </c:pt>
                <c:pt idx="217">
                  <c:v>10000</c:v>
                </c:pt>
                <c:pt idx="218">
                  <c:v>10100</c:v>
                </c:pt>
                <c:pt idx="219">
                  <c:v>10200</c:v>
                </c:pt>
                <c:pt idx="220">
                  <c:v>10300</c:v>
                </c:pt>
                <c:pt idx="221">
                  <c:v>10400</c:v>
                </c:pt>
                <c:pt idx="222">
                  <c:v>10500</c:v>
                </c:pt>
                <c:pt idx="223">
                  <c:v>10600</c:v>
                </c:pt>
                <c:pt idx="224">
                  <c:v>10700</c:v>
                </c:pt>
                <c:pt idx="225">
                  <c:v>10800</c:v>
                </c:pt>
                <c:pt idx="226">
                  <c:v>10900</c:v>
                </c:pt>
                <c:pt idx="227">
                  <c:v>11000</c:v>
                </c:pt>
                <c:pt idx="228">
                  <c:v>11100</c:v>
                </c:pt>
                <c:pt idx="229">
                  <c:v>11200</c:v>
                </c:pt>
                <c:pt idx="230">
                  <c:v>11300</c:v>
                </c:pt>
                <c:pt idx="231">
                  <c:v>11400</c:v>
                </c:pt>
                <c:pt idx="232">
                  <c:v>11500</c:v>
                </c:pt>
                <c:pt idx="233">
                  <c:v>11600</c:v>
                </c:pt>
                <c:pt idx="234">
                  <c:v>11700</c:v>
                </c:pt>
                <c:pt idx="235">
                  <c:v>11800</c:v>
                </c:pt>
                <c:pt idx="236">
                  <c:v>11900</c:v>
                </c:pt>
                <c:pt idx="237">
                  <c:v>12000</c:v>
                </c:pt>
                <c:pt idx="238">
                  <c:v>12100</c:v>
                </c:pt>
                <c:pt idx="239">
                  <c:v>12200</c:v>
                </c:pt>
                <c:pt idx="240">
                  <c:v>12300</c:v>
                </c:pt>
                <c:pt idx="241">
                  <c:v>12400</c:v>
                </c:pt>
                <c:pt idx="242">
                  <c:v>12500</c:v>
                </c:pt>
                <c:pt idx="243">
                  <c:v>12600</c:v>
                </c:pt>
                <c:pt idx="244">
                  <c:v>12700</c:v>
                </c:pt>
                <c:pt idx="245">
                  <c:v>12800</c:v>
                </c:pt>
                <c:pt idx="246">
                  <c:v>12900</c:v>
                </c:pt>
                <c:pt idx="247">
                  <c:v>13000</c:v>
                </c:pt>
                <c:pt idx="248">
                  <c:v>13100</c:v>
                </c:pt>
                <c:pt idx="249">
                  <c:v>13200</c:v>
                </c:pt>
                <c:pt idx="250">
                  <c:v>13300</c:v>
                </c:pt>
                <c:pt idx="251">
                  <c:v>13400</c:v>
                </c:pt>
                <c:pt idx="252">
                  <c:v>13500</c:v>
                </c:pt>
                <c:pt idx="253">
                  <c:v>13600</c:v>
                </c:pt>
                <c:pt idx="254">
                  <c:v>13700</c:v>
                </c:pt>
                <c:pt idx="255">
                  <c:v>13800</c:v>
                </c:pt>
                <c:pt idx="256">
                  <c:v>13900</c:v>
                </c:pt>
                <c:pt idx="257">
                  <c:v>14000</c:v>
                </c:pt>
                <c:pt idx="258">
                  <c:v>14100</c:v>
                </c:pt>
                <c:pt idx="259">
                  <c:v>14200</c:v>
                </c:pt>
                <c:pt idx="260">
                  <c:v>14300</c:v>
                </c:pt>
                <c:pt idx="261">
                  <c:v>14400</c:v>
                </c:pt>
                <c:pt idx="262">
                  <c:v>14500</c:v>
                </c:pt>
                <c:pt idx="263">
                  <c:v>14600</c:v>
                </c:pt>
                <c:pt idx="264">
                  <c:v>14700</c:v>
                </c:pt>
                <c:pt idx="265">
                  <c:v>14800</c:v>
                </c:pt>
                <c:pt idx="266">
                  <c:v>14900</c:v>
                </c:pt>
                <c:pt idx="267">
                  <c:v>15000</c:v>
                </c:pt>
              </c:numCache>
            </c:numRef>
          </c:xVal>
          <c:yVal>
            <c:numRef>
              <c:f>'Fig 1 Pres'!$U$3:$U$270</c:f>
              <c:numCache>
                <c:formatCode>General</c:formatCode>
                <c:ptCount val="268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  <c:pt idx="37">
                  <c:v>370</c:v>
                </c:pt>
                <c:pt idx="38">
                  <c:v>380</c:v>
                </c:pt>
                <c:pt idx="39">
                  <c:v>390</c:v>
                </c:pt>
                <c:pt idx="40">
                  <c:v>400</c:v>
                </c:pt>
                <c:pt idx="41">
                  <c:v>410</c:v>
                </c:pt>
                <c:pt idx="42">
                  <c:v>420</c:v>
                </c:pt>
                <c:pt idx="43">
                  <c:v>430</c:v>
                </c:pt>
                <c:pt idx="44">
                  <c:v>440</c:v>
                </c:pt>
                <c:pt idx="45">
                  <c:v>450</c:v>
                </c:pt>
                <c:pt idx="46">
                  <c:v>460</c:v>
                </c:pt>
                <c:pt idx="47">
                  <c:v>470</c:v>
                </c:pt>
                <c:pt idx="48">
                  <c:v>480</c:v>
                </c:pt>
                <c:pt idx="49">
                  <c:v>490</c:v>
                </c:pt>
                <c:pt idx="50">
                  <c:v>500</c:v>
                </c:pt>
                <c:pt idx="51">
                  <c:v>510</c:v>
                </c:pt>
                <c:pt idx="52">
                  <c:v>520</c:v>
                </c:pt>
                <c:pt idx="53">
                  <c:v>530</c:v>
                </c:pt>
                <c:pt idx="54">
                  <c:v>540</c:v>
                </c:pt>
                <c:pt idx="55">
                  <c:v>550</c:v>
                </c:pt>
                <c:pt idx="56">
                  <c:v>560</c:v>
                </c:pt>
                <c:pt idx="57">
                  <c:v>570</c:v>
                </c:pt>
                <c:pt idx="58">
                  <c:v>580</c:v>
                </c:pt>
                <c:pt idx="59">
                  <c:v>590</c:v>
                </c:pt>
                <c:pt idx="60">
                  <c:v>600</c:v>
                </c:pt>
                <c:pt idx="61">
                  <c:v>610</c:v>
                </c:pt>
                <c:pt idx="62">
                  <c:v>620</c:v>
                </c:pt>
                <c:pt idx="63">
                  <c:v>630</c:v>
                </c:pt>
                <c:pt idx="64">
                  <c:v>640</c:v>
                </c:pt>
                <c:pt idx="65">
                  <c:v>650</c:v>
                </c:pt>
                <c:pt idx="66">
                  <c:v>660</c:v>
                </c:pt>
                <c:pt idx="67">
                  <c:v>670</c:v>
                </c:pt>
                <c:pt idx="68">
                  <c:v>680</c:v>
                </c:pt>
                <c:pt idx="69">
                  <c:v>690</c:v>
                </c:pt>
                <c:pt idx="70">
                  <c:v>700</c:v>
                </c:pt>
                <c:pt idx="71">
                  <c:v>710</c:v>
                </c:pt>
                <c:pt idx="72">
                  <c:v>720</c:v>
                </c:pt>
                <c:pt idx="73">
                  <c:v>730</c:v>
                </c:pt>
                <c:pt idx="74">
                  <c:v>740</c:v>
                </c:pt>
                <c:pt idx="75">
                  <c:v>750</c:v>
                </c:pt>
                <c:pt idx="76">
                  <c:v>760</c:v>
                </c:pt>
                <c:pt idx="77">
                  <c:v>770</c:v>
                </c:pt>
                <c:pt idx="78">
                  <c:v>780</c:v>
                </c:pt>
                <c:pt idx="79">
                  <c:v>790</c:v>
                </c:pt>
                <c:pt idx="80">
                  <c:v>800</c:v>
                </c:pt>
                <c:pt idx="81">
                  <c:v>810</c:v>
                </c:pt>
                <c:pt idx="82">
                  <c:v>820</c:v>
                </c:pt>
                <c:pt idx="83">
                  <c:v>830</c:v>
                </c:pt>
                <c:pt idx="84">
                  <c:v>840</c:v>
                </c:pt>
                <c:pt idx="85">
                  <c:v>850</c:v>
                </c:pt>
                <c:pt idx="86">
                  <c:v>860</c:v>
                </c:pt>
                <c:pt idx="87">
                  <c:v>870</c:v>
                </c:pt>
                <c:pt idx="88">
                  <c:v>880</c:v>
                </c:pt>
                <c:pt idx="89">
                  <c:v>890</c:v>
                </c:pt>
                <c:pt idx="90">
                  <c:v>900</c:v>
                </c:pt>
                <c:pt idx="91">
                  <c:v>910</c:v>
                </c:pt>
                <c:pt idx="92">
                  <c:v>920</c:v>
                </c:pt>
                <c:pt idx="93">
                  <c:v>930</c:v>
                </c:pt>
                <c:pt idx="94">
                  <c:v>940</c:v>
                </c:pt>
                <c:pt idx="95">
                  <c:v>950</c:v>
                </c:pt>
                <c:pt idx="96">
                  <c:v>960</c:v>
                </c:pt>
                <c:pt idx="97">
                  <c:v>970</c:v>
                </c:pt>
                <c:pt idx="98">
                  <c:v>980</c:v>
                </c:pt>
                <c:pt idx="99">
                  <c:v>990</c:v>
                </c:pt>
                <c:pt idx="100">
                  <c:v>1000</c:v>
                </c:pt>
                <c:pt idx="101">
                  <c:v>1002</c:v>
                </c:pt>
                <c:pt idx="102">
                  <c:v>1004</c:v>
                </c:pt>
                <c:pt idx="103">
                  <c:v>1006</c:v>
                </c:pt>
                <c:pt idx="104">
                  <c:v>1008</c:v>
                </c:pt>
                <c:pt idx="105">
                  <c:v>1010</c:v>
                </c:pt>
                <c:pt idx="106">
                  <c:v>1012</c:v>
                </c:pt>
                <c:pt idx="107">
                  <c:v>1014</c:v>
                </c:pt>
                <c:pt idx="108">
                  <c:v>1016</c:v>
                </c:pt>
                <c:pt idx="109">
                  <c:v>1018</c:v>
                </c:pt>
                <c:pt idx="110">
                  <c:v>1020</c:v>
                </c:pt>
                <c:pt idx="111">
                  <c:v>1022</c:v>
                </c:pt>
                <c:pt idx="112">
                  <c:v>1024</c:v>
                </c:pt>
                <c:pt idx="113">
                  <c:v>1026</c:v>
                </c:pt>
                <c:pt idx="114">
                  <c:v>1028</c:v>
                </c:pt>
                <c:pt idx="115">
                  <c:v>1030</c:v>
                </c:pt>
                <c:pt idx="116">
                  <c:v>1032</c:v>
                </c:pt>
                <c:pt idx="117">
                  <c:v>1034</c:v>
                </c:pt>
                <c:pt idx="118">
                  <c:v>1036</c:v>
                </c:pt>
                <c:pt idx="119">
                  <c:v>1038</c:v>
                </c:pt>
                <c:pt idx="120">
                  <c:v>1040</c:v>
                </c:pt>
                <c:pt idx="121">
                  <c:v>1042</c:v>
                </c:pt>
                <c:pt idx="122">
                  <c:v>1044</c:v>
                </c:pt>
                <c:pt idx="123">
                  <c:v>1046</c:v>
                </c:pt>
                <c:pt idx="124">
                  <c:v>1048</c:v>
                </c:pt>
                <c:pt idx="125">
                  <c:v>1050</c:v>
                </c:pt>
                <c:pt idx="126">
                  <c:v>1052</c:v>
                </c:pt>
                <c:pt idx="127">
                  <c:v>1054</c:v>
                </c:pt>
                <c:pt idx="128">
                  <c:v>1056</c:v>
                </c:pt>
                <c:pt idx="129">
                  <c:v>1058</c:v>
                </c:pt>
                <c:pt idx="130">
                  <c:v>1060</c:v>
                </c:pt>
                <c:pt idx="131">
                  <c:v>1080</c:v>
                </c:pt>
                <c:pt idx="132">
                  <c:v>1100</c:v>
                </c:pt>
                <c:pt idx="133">
                  <c:v>1120</c:v>
                </c:pt>
                <c:pt idx="134">
                  <c:v>1140</c:v>
                </c:pt>
                <c:pt idx="135">
                  <c:v>1160</c:v>
                </c:pt>
                <c:pt idx="136">
                  <c:v>1180</c:v>
                </c:pt>
                <c:pt idx="137">
                  <c:v>1200</c:v>
                </c:pt>
                <c:pt idx="138">
                  <c:v>1220</c:v>
                </c:pt>
                <c:pt idx="139">
                  <c:v>1240</c:v>
                </c:pt>
                <c:pt idx="140">
                  <c:v>1260</c:v>
                </c:pt>
                <c:pt idx="141">
                  <c:v>1280</c:v>
                </c:pt>
                <c:pt idx="142">
                  <c:v>1300</c:v>
                </c:pt>
                <c:pt idx="143">
                  <c:v>1320</c:v>
                </c:pt>
                <c:pt idx="144">
                  <c:v>1340</c:v>
                </c:pt>
                <c:pt idx="145">
                  <c:v>1360</c:v>
                </c:pt>
                <c:pt idx="146">
                  <c:v>1380</c:v>
                </c:pt>
                <c:pt idx="147">
                  <c:v>1400</c:v>
                </c:pt>
                <c:pt idx="148">
                  <c:v>1420</c:v>
                </c:pt>
                <c:pt idx="149">
                  <c:v>1440</c:v>
                </c:pt>
                <c:pt idx="150">
                  <c:v>1460</c:v>
                </c:pt>
                <c:pt idx="151">
                  <c:v>1480</c:v>
                </c:pt>
                <c:pt idx="152">
                  <c:v>1500</c:v>
                </c:pt>
                <c:pt idx="153">
                  <c:v>1520</c:v>
                </c:pt>
                <c:pt idx="154">
                  <c:v>1540</c:v>
                </c:pt>
                <c:pt idx="155">
                  <c:v>1560</c:v>
                </c:pt>
                <c:pt idx="156">
                  <c:v>1580</c:v>
                </c:pt>
                <c:pt idx="157">
                  <c:v>1600</c:v>
                </c:pt>
                <c:pt idx="158">
                  <c:v>1620</c:v>
                </c:pt>
                <c:pt idx="159">
                  <c:v>1640</c:v>
                </c:pt>
                <c:pt idx="160">
                  <c:v>1660</c:v>
                </c:pt>
                <c:pt idx="161">
                  <c:v>1680</c:v>
                </c:pt>
                <c:pt idx="162">
                  <c:v>1700</c:v>
                </c:pt>
                <c:pt idx="163">
                  <c:v>1720</c:v>
                </c:pt>
                <c:pt idx="164">
                  <c:v>1740</c:v>
                </c:pt>
                <c:pt idx="165">
                  <c:v>1760</c:v>
                </c:pt>
                <c:pt idx="166">
                  <c:v>1780</c:v>
                </c:pt>
                <c:pt idx="167">
                  <c:v>1800</c:v>
                </c:pt>
                <c:pt idx="168">
                  <c:v>1820</c:v>
                </c:pt>
                <c:pt idx="169">
                  <c:v>1840</c:v>
                </c:pt>
                <c:pt idx="170">
                  <c:v>1860</c:v>
                </c:pt>
                <c:pt idx="171">
                  <c:v>1880</c:v>
                </c:pt>
                <c:pt idx="172">
                  <c:v>1900</c:v>
                </c:pt>
                <c:pt idx="173">
                  <c:v>1920</c:v>
                </c:pt>
                <c:pt idx="174">
                  <c:v>1940</c:v>
                </c:pt>
                <c:pt idx="175">
                  <c:v>1960</c:v>
                </c:pt>
                <c:pt idx="176">
                  <c:v>1980</c:v>
                </c:pt>
                <c:pt idx="177">
                  <c:v>2000</c:v>
                </c:pt>
                <c:pt idx="178">
                  <c:v>2020</c:v>
                </c:pt>
                <c:pt idx="179">
                  <c:v>2040</c:v>
                </c:pt>
                <c:pt idx="180">
                  <c:v>2060</c:v>
                </c:pt>
                <c:pt idx="181">
                  <c:v>2080</c:v>
                </c:pt>
                <c:pt idx="182">
                  <c:v>2100</c:v>
                </c:pt>
                <c:pt idx="183">
                  <c:v>2120</c:v>
                </c:pt>
                <c:pt idx="184">
                  <c:v>2140</c:v>
                </c:pt>
                <c:pt idx="185">
                  <c:v>2160</c:v>
                </c:pt>
                <c:pt idx="186">
                  <c:v>2180</c:v>
                </c:pt>
                <c:pt idx="187">
                  <c:v>2200</c:v>
                </c:pt>
                <c:pt idx="188">
                  <c:v>2220</c:v>
                </c:pt>
                <c:pt idx="189">
                  <c:v>2240</c:v>
                </c:pt>
                <c:pt idx="190">
                  <c:v>2260</c:v>
                </c:pt>
                <c:pt idx="191">
                  <c:v>2280</c:v>
                </c:pt>
                <c:pt idx="192">
                  <c:v>2300</c:v>
                </c:pt>
                <c:pt idx="193">
                  <c:v>2320</c:v>
                </c:pt>
                <c:pt idx="194">
                  <c:v>2340</c:v>
                </c:pt>
                <c:pt idx="195">
                  <c:v>2360</c:v>
                </c:pt>
                <c:pt idx="196">
                  <c:v>2380</c:v>
                </c:pt>
                <c:pt idx="197">
                  <c:v>2400</c:v>
                </c:pt>
                <c:pt idx="198">
                  <c:v>2420</c:v>
                </c:pt>
                <c:pt idx="199">
                  <c:v>2440</c:v>
                </c:pt>
                <c:pt idx="200">
                  <c:v>2460</c:v>
                </c:pt>
                <c:pt idx="201">
                  <c:v>2480</c:v>
                </c:pt>
                <c:pt idx="202">
                  <c:v>2500</c:v>
                </c:pt>
                <c:pt idx="203">
                  <c:v>2520</c:v>
                </c:pt>
                <c:pt idx="204">
                  <c:v>2540</c:v>
                </c:pt>
                <c:pt idx="205">
                  <c:v>2560</c:v>
                </c:pt>
                <c:pt idx="206">
                  <c:v>2580</c:v>
                </c:pt>
                <c:pt idx="207">
                  <c:v>2600</c:v>
                </c:pt>
                <c:pt idx="208">
                  <c:v>2620</c:v>
                </c:pt>
                <c:pt idx="209">
                  <c:v>2640</c:v>
                </c:pt>
                <c:pt idx="210">
                  <c:v>2660</c:v>
                </c:pt>
                <c:pt idx="211">
                  <c:v>2680</c:v>
                </c:pt>
                <c:pt idx="212">
                  <c:v>2700</c:v>
                </c:pt>
                <c:pt idx="213">
                  <c:v>2720</c:v>
                </c:pt>
                <c:pt idx="214">
                  <c:v>2740</c:v>
                </c:pt>
                <c:pt idx="215">
                  <c:v>2760</c:v>
                </c:pt>
                <c:pt idx="216">
                  <c:v>2780</c:v>
                </c:pt>
                <c:pt idx="217">
                  <c:v>2800</c:v>
                </c:pt>
                <c:pt idx="218">
                  <c:v>2820</c:v>
                </c:pt>
                <c:pt idx="219">
                  <c:v>2840</c:v>
                </c:pt>
                <c:pt idx="220">
                  <c:v>2860</c:v>
                </c:pt>
                <c:pt idx="221">
                  <c:v>2880</c:v>
                </c:pt>
                <c:pt idx="222">
                  <c:v>2900</c:v>
                </c:pt>
                <c:pt idx="223">
                  <c:v>2920</c:v>
                </c:pt>
                <c:pt idx="224">
                  <c:v>2940</c:v>
                </c:pt>
                <c:pt idx="225">
                  <c:v>2960</c:v>
                </c:pt>
                <c:pt idx="226">
                  <c:v>2980</c:v>
                </c:pt>
                <c:pt idx="227">
                  <c:v>3000</c:v>
                </c:pt>
                <c:pt idx="228">
                  <c:v>3020</c:v>
                </c:pt>
                <c:pt idx="229">
                  <c:v>3040</c:v>
                </c:pt>
                <c:pt idx="230">
                  <c:v>3060</c:v>
                </c:pt>
                <c:pt idx="231">
                  <c:v>3080</c:v>
                </c:pt>
                <c:pt idx="232">
                  <c:v>3100</c:v>
                </c:pt>
                <c:pt idx="233">
                  <c:v>3120</c:v>
                </c:pt>
                <c:pt idx="234">
                  <c:v>3140</c:v>
                </c:pt>
                <c:pt idx="235">
                  <c:v>3160</c:v>
                </c:pt>
                <c:pt idx="236">
                  <c:v>3180</c:v>
                </c:pt>
                <c:pt idx="237">
                  <c:v>3200</c:v>
                </c:pt>
                <c:pt idx="238">
                  <c:v>3220</c:v>
                </c:pt>
                <c:pt idx="239">
                  <c:v>3240</c:v>
                </c:pt>
                <c:pt idx="240">
                  <c:v>3260</c:v>
                </c:pt>
                <c:pt idx="241">
                  <c:v>3280</c:v>
                </c:pt>
                <c:pt idx="242">
                  <c:v>3300</c:v>
                </c:pt>
                <c:pt idx="243">
                  <c:v>3320</c:v>
                </c:pt>
                <c:pt idx="244">
                  <c:v>3340</c:v>
                </c:pt>
                <c:pt idx="245">
                  <c:v>3360</c:v>
                </c:pt>
                <c:pt idx="246">
                  <c:v>3380</c:v>
                </c:pt>
                <c:pt idx="247">
                  <c:v>3400</c:v>
                </c:pt>
                <c:pt idx="248">
                  <c:v>3420</c:v>
                </c:pt>
                <c:pt idx="249">
                  <c:v>3440</c:v>
                </c:pt>
                <c:pt idx="250">
                  <c:v>3460</c:v>
                </c:pt>
                <c:pt idx="251">
                  <c:v>3480</c:v>
                </c:pt>
                <c:pt idx="252">
                  <c:v>3500</c:v>
                </c:pt>
                <c:pt idx="253">
                  <c:v>3500</c:v>
                </c:pt>
                <c:pt idx="254">
                  <c:v>3500</c:v>
                </c:pt>
                <c:pt idx="255">
                  <c:v>3500</c:v>
                </c:pt>
                <c:pt idx="256">
                  <c:v>3500</c:v>
                </c:pt>
                <c:pt idx="257">
                  <c:v>3500</c:v>
                </c:pt>
                <c:pt idx="258">
                  <c:v>3500</c:v>
                </c:pt>
                <c:pt idx="259">
                  <c:v>3500</c:v>
                </c:pt>
                <c:pt idx="260">
                  <c:v>3500</c:v>
                </c:pt>
                <c:pt idx="261">
                  <c:v>3500</c:v>
                </c:pt>
                <c:pt idx="262">
                  <c:v>3500</c:v>
                </c:pt>
                <c:pt idx="263">
                  <c:v>3500</c:v>
                </c:pt>
                <c:pt idx="264">
                  <c:v>3500</c:v>
                </c:pt>
                <c:pt idx="265">
                  <c:v>3500</c:v>
                </c:pt>
                <c:pt idx="266">
                  <c:v>3500</c:v>
                </c:pt>
                <c:pt idx="267">
                  <c:v>3500</c:v>
                </c:pt>
              </c:numCache>
            </c:numRef>
          </c:yVal>
          <c:smooth val="0"/>
        </c:ser>
        <c:ser>
          <c:idx val="1"/>
          <c:order val="1"/>
          <c:tx>
            <c:v>$750 ded </c:v>
          </c:tx>
          <c:spPr>
            <a:ln w="317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'Fig 1 Pres'!$Q$3:$Q$270</c:f>
              <c:numCache>
                <c:formatCode>General</c:formatCode>
                <c:ptCount val="268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  <c:pt idx="37">
                  <c:v>370</c:v>
                </c:pt>
                <c:pt idx="38">
                  <c:v>380</c:v>
                </c:pt>
                <c:pt idx="39">
                  <c:v>390</c:v>
                </c:pt>
                <c:pt idx="40">
                  <c:v>400</c:v>
                </c:pt>
                <c:pt idx="41">
                  <c:v>410</c:v>
                </c:pt>
                <c:pt idx="42">
                  <c:v>420</c:v>
                </c:pt>
                <c:pt idx="43">
                  <c:v>430</c:v>
                </c:pt>
                <c:pt idx="44">
                  <c:v>440</c:v>
                </c:pt>
                <c:pt idx="45">
                  <c:v>450</c:v>
                </c:pt>
                <c:pt idx="46">
                  <c:v>460</c:v>
                </c:pt>
                <c:pt idx="47">
                  <c:v>470</c:v>
                </c:pt>
                <c:pt idx="48">
                  <c:v>480</c:v>
                </c:pt>
                <c:pt idx="49">
                  <c:v>490</c:v>
                </c:pt>
                <c:pt idx="50">
                  <c:v>500</c:v>
                </c:pt>
                <c:pt idx="51">
                  <c:v>510</c:v>
                </c:pt>
                <c:pt idx="52">
                  <c:v>520</c:v>
                </c:pt>
                <c:pt idx="53">
                  <c:v>530</c:v>
                </c:pt>
                <c:pt idx="54">
                  <c:v>540</c:v>
                </c:pt>
                <c:pt idx="55">
                  <c:v>550</c:v>
                </c:pt>
                <c:pt idx="56">
                  <c:v>560</c:v>
                </c:pt>
                <c:pt idx="57">
                  <c:v>570</c:v>
                </c:pt>
                <c:pt idx="58">
                  <c:v>580</c:v>
                </c:pt>
                <c:pt idx="59">
                  <c:v>590</c:v>
                </c:pt>
                <c:pt idx="60">
                  <c:v>600</c:v>
                </c:pt>
                <c:pt idx="61">
                  <c:v>610</c:v>
                </c:pt>
                <c:pt idx="62">
                  <c:v>620</c:v>
                </c:pt>
                <c:pt idx="63">
                  <c:v>630</c:v>
                </c:pt>
                <c:pt idx="64">
                  <c:v>640</c:v>
                </c:pt>
                <c:pt idx="65">
                  <c:v>650</c:v>
                </c:pt>
                <c:pt idx="66">
                  <c:v>660</c:v>
                </c:pt>
                <c:pt idx="67">
                  <c:v>670</c:v>
                </c:pt>
                <c:pt idx="68">
                  <c:v>680</c:v>
                </c:pt>
                <c:pt idx="69">
                  <c:v>690</c:v>
                </c:pt>
                <c:pt idx="70">
                  <c:v>700</c:v>
                </c:pt>
                <c:pt idx="71">
                  <c:v>710</c:v>
                </c:pt>
                <c:pt idx="72">
                  <c:v>720</c:v>
                </c:pt>
                <c:pt idx="73">
                  <c:v>730</c:v>
                </c:pt>
                <c:pt idx="74">
                  <c:v>740</c:v>
                </c:pt>
                <c:pt idx="75">
                  <c:v>750</c:v>
                </c:pt>
                <c:pt idx="76">
                  <c:v>760</c:v>
                </c:pt>
                <c:pt idx="77">
                  <c:v>770</c:v>
                </c:pt>
                <c:pt idx="78">
                  <c:v>780</c:v>
                </c:pt>
                <c:pt idx="79">
                  <c:v>790</c:v>
                </c:pt>
                <c:pt idx="80">
                  <c:v>800</c:v>
                </c:pt>
                <c:pt idx="81">
                  <c:v>810</c:v>
                </c:pt>
                <c:pt idx="82">
                  <c:v>820</c:v>
                </c:pt>
                <c:pt idx="83">
                  <c:v>830</c:v>
                </c:pt>
                <c:pt idx="84">
                  <c:v>840</c:v>
                </c:pt>
                <c:pt idx="85">
                  <c:v>850</c:v>
                </c:pt>
                <c:pt idx="86">
                  <c:v>860</c:v>
                </c:pt>
                <c:pt idx="87">
                  <c:v>870</c:v>
                </c:pt>
                <c:pt idx="88">
                  <c:v>880</c:v>
                </c:pt>
                <c:pt idx="89">
                  <c:v>890</c:v>
                </c:pt>
                <c:pt idx="90">
                  <c:v>900</c:v>
                </c:pt>
                <c:pt idx="91">
                  <c:v>910</c:v>
                </c:pt>
                <c:pt idx="92">
                  <c:v>920</c:v>
                </c:pt>
                <c:pt idx="93">
                  <c:v>930</c:v>
                </c:pt>
                <c:pt idx="94">
                  <c:v>940</c:v>
                </c:pt>
                <c:pt idx="95">
                  <c:v>950</c:v>
                </c:pt>
                <c:pt idx="96">
                  <c:v>960</c:v>
                </c:pt>
                <c:pt idx="97">
                  <c:v>970</c:v>
                </c:pt>
                <c:pt idx="98">
                  <c:v>980</c:v>
                </c:pt>
                <c:pt idx="99">
                  <c:v>990</c:v>
                </c:pt>
                <c:pt idx="100">
                  <c:v>1000</c:v>
                </c:pt>
                <c:pt idx="101">
                  <c:v>1010</c:v>
                </c:pt>
                <c:pt idx="102">
                  <c:v>1020</c:v>
                </c:pt>
                <c:pt idx="103">
                  <c:v>1030</c:v>
                </c:pt>
                <c:pt idx="104">
                  <c:v>1040</c:v>
                </c:pt>
                <c:pt idx="105">
                  <c:v>1050</c:v>
                </c:pt>
                <c:pt idx="106">
                  <c:v>1060</c:v>
                </c:pt>
                <c:pt idx="107">
                  <c:v>1070</c:v>
                </c:pt>
                <c:pt idx="108">
                  <c:v>1080</c:v>
                </c:pt>
                <c:pt idx="109">
                  <c:v>1090</c:v>
                </c:pt>
                <c:pt idx="110">
                  <c:v>1100</c:v>
                </c:pt>
                <c:pt idx="111">
                  <c:v>1110</c:v>
                </c:pt>
                <c:pt idx="112">
                  <c:v>1120</c:v>
                </c:pt>
                <c:pt idx="113">
                  <c:v>1130</c:v>
                </c:pt>
                <c:pt idx="114">
                  <c:v>1140</c:v>
                </c:pt>
                <c:pt idx="115">
                  <c:v>1150</c:v>
                </c:pt>
                <c:pt idx="116">
                  <c:v>1160</c:v>
                </c:pt>
                <c:pt idx="117">
                  <c:v>1170</c:v>
                </c:pt>
                <c:pt idx="118">
                  <c:v>1180</c:v>
                </c:pt>
                <c:pt idx="119">
                  <c:v>1190</c:v>
                </c:pt>
                <c:pt idx="120">
                  <c:v>1200</c:v>
                </c:pt>
                <c:pt idx="121">
                  <c:v>1210</c:v>
                </c:pt>
                <c:pt idx="122">
                  <c:v>1220</c:v>
                </c:pt>
                <c:pt idx="123">
                  <c:v>1230</c:v>
                </c:pt>
                <c:pt idx="124">
                  <c:v>1240</c:v>
                </c:pt>
                <c:pt idx="125">
                  <c:v>1250</c:v>
                </c:pt>
                <c:pt idx="126">
                  <c:v>1260</c:v>
                </c:pt>
                <c:pt idx="127">
                  <c:v>1270</c:v>
                </c:pt>
                <c:pt idx="128">
                  <c:v>1280</c:v>
                </c:pt>
                <c:pt idx="129">
                  <c:v>1290</c:v>
                </c:pt>
                <c:pt idx="130">
                  <c:v>1300</c:v>
                </c:pt>
                <c:pt idx="131">
                  <c:v>1400</c:v>
                </c:pt>
                <c:pt idx="132">
                  <c:v>1500</c:v>
                </c:pt>
                <c:pt idx="133">
                  <c:v>1600</c:v>
                </c:pt>
                <c:pt idx="134">
                  <c:v>1700</c:v>
                </c:pt>
                <c:pt idx="135">
                  <c:v>1800</c:v>
                </c:pt>
                <c:pt idx="136">
                  <c:v>1900</c:v>
                </c:pt>
                <c:pt idx="137">
                  <c:v>2000</c:v>
                </c:pt>
                <c:pt idx="138">
                  <c:v>2100</c:v>
                </c:pt>
                <c:pt idx="139">
                  <c:v>2200</c:v>
                </c:pt>
                <c:pt idx="140">
                  <c:v>2300</c:v>
                </c:pt>
                <c:pt idx="141">
                  <c:v>2400</c:v>
                </c:pt>
                <c:pt idx="142">
                  <c:v>2500</c:v>
                </c:pt>
                <c:pt idx="143">
                  <c:v>2600</c:v>
                </c:pt>
                <c:pt idx="144">
                  <c:v>2700</c:v>
                </c:pt>
                <c:pt idx="145">
                  <c:v>2800</c:v>
                </c:pt>
                <c:pt idx="146">
                  <c:v>2900</c:v>
                </c:pt>
                <c:pt idx="147">
                  <c:v>3000</c:v>
                </c:pt>
                <c:pt idx="148">
                  <c:v>3100</c:v>
                </c:pt>
                <c:pt idx="149">
                  <c:v>3200</c:v>
                </c:pt>
                <c:pt idx="150">
                  <c:v>3300</c:v>
                </c:pt>
                <c:pt idx="151">
                  <c:v>3400</c:v>
                </c:pt>
                <c:pt idx="152">
                  <c:v>3500</c:v>
                </c:pt>
                <c:pt idx="153">
                  <c:v>3600</c:v>
                </c:pt>
                <c:pt idx="154">
                  <c:v>3700</c:v>
                </c:pt>
                <c:pt idx="155">
                  <c:v>3800</c:v>
                </c:pt>
                <c:pt idx="156">
                  <c:v>3900</c:v>
                </c:pt>
                <c:pt idx="157">
                  <c:v>4000</c:v>
                </c:pt>
                <c:pt idx="158">
                  <c:v>4100</c:v>
                </c:pt>
                <c:pt idx="159">
                  <c:v>4200</c:v>
                </c:pt>
                <c:pt idx="160">
                  <c:v>4300</c:v>
                </c:pt>
                <c:pt idx="161">
                  <c:v>4400</c:v>
                </c:pt>
                <c:pt idx="162">
                  <c:v>4500</c:v>
                </c:pt>
                <c:pt idx="163">
                  <c:v>4600</c:v>
                </c:pt>
                <c:pt idx="164">
                  <c:v>4700</c:v>
                </c:pt>
                <c:pt idx="165">
                  <c:v>4800</c:v>
                </c:pt>
                <c:pt idx="166">
                  <c:v>4900</c:v>
                </c:pt>
                <c:pt idx="167">
                  <c:v>5000</c:v>
                </c:pt>
                <c:pt idx="168">
                  <c:v>5100</c:v>
                </c:pt>
                <c:pt idx="169">
                  <c:v>5200</c:v>
                </c:pt>
                <c:pt idx="170">
                  <c:v>5300</c:v>
                </c:pt>
                <c:pt idx="171">
                  <c:v>5400</c:v>
                </c:pt>
                <c:pt idx="172">
                  <c:v>5500</c:v>
                </c:pt>
                <c:pt idx="173">
                  <c:v>5600</c:v>
                </c:pt>
                <c:pt idx="174">
                  <c:v>5700</c:v>
                </c:pt>
                <c:pt idx="175">
                  <c:v>5800</c:v>
                </c:pt>
                <c:pt idx="176">
                  <c:v>5900</c:v>
                </c:pt>
                <c:pt idx="177">
                  <c:v>6000</c:v>
                </c:pt>
                <c:pt idx="178">
                  <c:v>6100</c:v>
                </c:pt>
                <c:pt idx="179">
                  <c:v>6200</c:v>
                </c:pt>
                <c:pt idx="180">
                  <c:v>6300</c:v>
                </c:pt>
                <c:pt idx="181">
                  <c:v>6400</c:v>
                </c:pt>
                <c:pt idx="182">
                  <c:v>6500</c:v>
                </c:pt>
                <c:pt idx="183">
                  <c:v>6600</c:v>
                </c:pt>
                <c:pt idx="184">
                  <c:v>6700</c:v>
                </c:pt>
                <c:pt idx="185">
                  <c:v>6800</c:v>
                </c:pt>
                <c:pt idx="186">
                  <c:v>6900</c:v>
                </c:pt>
                <c:pt idx="187">
                  <c:v>7000</c:v>
                </c:pt>
                <c:pt idx="188">
                  <c:v>7100</c:v>
                </c:pt>
                <c:pt idx="189">
                  <c:v>7200</c:v>
                </c:pt>
                <c:pt idx="190">
                  <c:v>7300</c:v>
                </c:pt>
                <c:pt idx="191">
                  <c:v>7400</c:v>
                </c:pt>
                <c:pt idx="192">
                  <c:v>7500</c:v>
                </c:pt>
                <c:pt idx="193">
                  <c:v>7600</c:v>
                </c:pt>
                <c:pt idx="194">
                  <c:v>7700</c:v>
                </c:pt>
                <c:pt idx="195">
                  <c:v>7800</c:v>
                </c:pt>
                <c:pt idx="196">
                  <c:v>7900</c:v>
                </c:pt>
                <c:pt idx="197">
                  <c:v>8000</c:v>
                </c:pt>
                <c:pt idx="198">
                  <c:v>8100</c:v>
                </c:pt>
                <c:pt idx="199">
                  <c:v>8200</c:v>
                </c:pt>
                <c:pt idx="200">
                  <c:v>8300</c:v>
                </c:pt>
                <c:pt idx="201">
                  <c:v>8400</c:v>
                </c:pt>
                <c:pt idx="202">
                  <c:v>8500</c:v>
                </c:pt>
                <c:pt idx="203">
                  <c:v>8600</c:v>
                </c:pt>
                <c:pt idx="204">
                  <c:v>8700</c:v>
                </c:pt>
                <c:pt idx="205">
                  <c:v>8800</c:v>
                </c:pt>
                <c:pt idx="206">
                  <c:v>8900</c:v>
                </c:pt>
                <c:pt idx="207">
                  <c:v>9000</c:v>
                </c:pt>
                <c:pt idx="208">
                  <c:v>9100</c:v>
                </c:pt>
                <c:pt idx="209">
                  <c:v>9200</c:v>
                </c:pt>
                <c:pt idx="210">
                  <c:v>9300</c:v>
                </c:pt>
                <c:pt idx="211">
                  <c:v>9400</c:v>
                </c:pt>
                <c:pt idx="212">
                  <c:v>9500</c:v>
                </c:pt>
                <c:pt idx="213">
                  <c:v>9600</c:v>
                </c:pt>
                <c:pt idx="214">
                  <c:v>9700</c:v>
                </c:pt>
                <c:pt idx="215">
                  <c:v>9800</c:v>
                </c:pt>
                <c:pt idx="216">
                  <c:v>9900</c:v>
                </c:pt>
                <c:pt idx="217">
                  <c:v>10000</c:v>
                </c:pt>
                <c:pt idx="218">
                  <c:v>10100</c:v>
                </c:pt>
                <c:pt idx="219">
                  <c:v>10200</c:v>
                </c:pt>
                <c:pt idx="220">
                  <c:v>10300</c:v>
                </c:pt>
                <c:pt idx="221">
                  <c:v>10400</c:v>
                </c:pt>
                <c:pt idx="222">
                  <c:v>10500</c:v>
                </c:pt>
                <c:pt idx="223">
                  <c:v>10600</c:v>
                </c:pt>
                <c:pt idx="224">
                  <c:v>10700</c:v>
                </c:pt>
                <c:pt idx="225">
                  <c:v>10800</c:v>
                </c:pt>
                <c:pt idx="226">
                  <c:v>10900</c:v>
                </c:pt>
                <c:pt idx="227">
                  <c:v>11000</c:v>
                </c:pt>
                <c:pt idx="228">
                  <c:v>11100</c:v>
                </c:pt>
                <c:pt idx="229">
                  <c:v>11200</c:v>
                </c:pt>
                <c:pt idx="230">
                  <c:v>11300</c:v>
                </c:pt>
                <c:pt idx="231">
                  <c:v>11400</c:v>
                </c:pt>
                <c:pt idx="232">
                  <c:v>11500</c:v>
                </c:pt>
                <c:pt idx="233">
                  <c:v>11600</c:v>
                </c:pt>
                <c:pt idx="234">
                  <c:v>11700</c:v>
                </c:pt>
                <c:pt idx="235">
                  <c:v>11800</c:v>
                </c:pt>
                <c:pt idx="236">
                  <c:v>11900</c:v>
                </c:pt>
                <c:pt idx="237">
                  <c:v>12000</c:v>
                </c:pt>
                <c:pt idx="238">
                  <c:v>12100</c:v>
                </c:pt>
                <c:pt idx="239">
                  <c:v>12200</c:v>
                </c:pt>
                <c:pt idx="240">
                  <c:v>12300</c:v>
                </c:pt>
                <c:pt idx="241">
                  <c:v>12400</c:v>
                </c:pt>
                <c:pt idx="242">
                  <c:v>12500</c:v>
                </c:pt>
                <c:pt idx="243">
                  <c:v>12600</c:v>
                </c:pt>
                <c:pt idx="244">
                  <c:v>12700</c:v>
                </c:pt>
                <c:pt idx="245">
                  <c:v>12800</c:v>
                </c:pt>
                <c:pt idx="246">
                  <c:v>12900</c:v>
                </c:pt>
                <c:pt idx="247">
                  <c:v>13000</c:v>
                </c:pt>
                <c:pt idx="248">
                  <c:v>13100</c:v>
                </c:pt>
                <c:pt idx="249">
                  <c:v>13200</c:v>
                </c:pt>
                <c:pt idx="250">
                  <c:v>13300</c:v>
                </c:pt>
                <c:pt idx="251">
                  <c:v>13400</c:v>
                </c:pt>
                <c:pt idx="252">
                  <c:v>13500</c:v>
                </c:pt>
                <c:pt idx="253">
                  <c:v>13600</c:v>
                </c:pt>
                <c:pt idx="254">
                  <c:v>13700</c:v>
                </c:pt>
                <c:pt idx="255">
                  <c:v>13800</c:v>
                </c:pt>
                <c:pt idx="256">
                  <c:v>13900</c:v>
                </c:pt>
                <c:pt idx="257">
                  <c:v>14000</c:v>
                </c:pt>
                <c:pt idx="258">
                  <c:v>14100</c:v>
                </c:pt>
                <c:pt idx="259">
                  <c:v>14200</c:v>
                </c:pt>
                <c:pt idx="260">
                  <c:v>14300</c:v>
                </c:pt>
                <c:pt idx="261">
                  <c:v>14400</c:v>
                </c:pt>
                <c:pt idx="262">
                  <c:v>14500</c:v>
                </c:pt>
                <c:pt idx="263">
                  <c:v>14600</c:v>
                </c:pt>
                <c:pt idx="264">
                  <c:v>14700</c:v>
                </c:pt>
                <c:pt idx="265">
                  <c:v>14800</c:v>
                </c:pt>
                <c:pt idx="266">
                  <c:v>14900</c:v>
                </c:pt>
                <c:pt idx="267">
                  <c:v>15000</c:v>
                </c:pt>
              </c:numCache>
            </c:numRef>
          </c:xVal>
          <c:yVal>
            <c:numRef>
              <c:f>'Fig 1 Pres'!$X$3:$X$270</c:f>
              <c:numCache>
                <c:formatCode>General</c:formatCode>
                <c:ptCount val="268"/>
                <c:pt idx="0">
                  <c:v>506</c:v>
                </c:pt>
                <c:pt idx="1">
                  <c:v>516</c:v>
                </c:pt>
                <c:pt idx="2">
                  <c:v>526</c:v>
                </c:pt>
                <c:pt idx="3">
                  <c:v>536</c:v>
                </c:pt>
                <c:pt idx="4">
                  <c:v>546</c:v>
                </c:pt>
                <c:pt idx="5">
                  <c:v>556</c:v>
                </c:pt>
                <c:pt idx="6">
                  <c:v>566</c:v>
                </c:pt>
                <c:pt idx="7">
                  <c:v>576</c:v>
                </c:pt>
                <c:pt idx="8">
                  <c:v>586</c:v>
                </c:pt>
                <c:pt idx="9">
                  <c:v>596</c:v>
                </c:pt>
                <c:pt idx="10">
                  <c:v>606</c:v>
                </c:pt>
                <c:pt idx="11">
                  <c:v>616</c:v>
                </c:pt>
                <c:pt idx="12">
                  <c:v>626</c:v>
                </c:pt>
                <c:pt idx="13">
                  <c:v>636</c:v>
                </c:pt>
                <c:pt idx="14">
                  <c:v>646</c:v>
                </c:pt>
                <c:pt idx="15">
                  <c:v>656</c:v>
                </c:pt>
                <c:pt idx="16">
                  <c:v>666</c:v>
                </c:pt>
                <c:pt idx="17">
                  <c:v>676</c:v>
                </c:pt>
                <c:pt idx="18">
                  <c:v>686</c:v>
                </c:pt>
                <c:pt idx="19">
                  <c:v>696</c:v>
                </c:pt>
                <c:pt idx="20">
                  <c:v>706</c:v>
                </c:pt>
                <c:pt idx="21">
                  <c:v>716</c:v>
                </c:pt>
                <c:pt idx="22">
                  <c:v>726</c:v>
                </c:pt>
                <c:pt idx="23">
                  <c:v>736</c:v>
                </c:pt>
                <c:pt idx="24">
                  <c:v>746</c:v>
                </c:pt>
                <c:pt idx="25">
                  <c:v>756</c:v>
                </c:pt>
                <c:pt idx="26">
                  <c:v>766</c:v>
                </c:pt>
                <c:pt idx="27">
                  <c:v>776</c:v>
                </c:pt>
                <c:pt idx="28">
                  <c:v>786</c:v>
                </c:pt>
                <c:pt idx="29">
                  <c:v>796</c:v>
                </c:pt>
                <c:pt idx="30">
                  <c:v>806</c:v>
                </c:pt>
                <c:pt idx="31">
                  <c:v>816</c:v>
                </c:pt>
                <c:pt idx="32">
                  <c:v>826</c:v>
                </c:pt>
                <c:pt idx="33">
                  <c:v>836</c:v>
                </c:pt>
                <c:pt idx="34">
                  <c:v>846</c:v>
                </c:pt>
                <c:pt idx="35">
                  <c:v>856</c:v>
                </c:pt>
                <c:pt idx="36">
                  <c:v>866</c:v>
                </c:pt>
                <c:pt idx="37">
                  <c:v>876</c:v>
                </c:pt>
                <c:pt idx="38">
                  <c:v>886</c:v>
                </c:pt>
                <c:pt idx="39">
                  <c:v>896</c:v>
                </c:pt>
                <c:pt idx="40">
                  <c:v>906</c:v>
                </c:pt>
                <c:pt idx="41">
                  <c:v>916</c:v>
                </c:pt>
                <c:pt idx="42">
                  <c:v>926</c:v>
                </c:pt>
                <c:pt idx="43">
                  <c:v>936</c:v>
                </c:pt>
                <c:pt idx="44">
                  <c:v>946</c:v>
                </c:pt>
                <c:pt idx="45">
                  <c:v>956</c:v>
                </c:pt>
                <c:pt idx="46">
                  <c:v>966</c:v>
                </c:pt>
                <c:pt idx="47">
                  <c:v>976</c:v>
                </c:pt>
                <c:pt idx="48">
                  <c:v>986</c:v>
                </c:pt>
                <c:pt idx="49">
                  <c:v>996</c:v>
                </c:pt>
                <c:pt idx="50">
                  <c:v>1006</c:v>
                </c:pt>
                <c:pt idx="51">
                  <c:v>1016</c:v>
                </c:pt>
                <c:pt idx="52">
                  <c:v>1026</c:v>
                </c:pt>
                <c:pt idx="53">
                  <c:v>1036</c:v>
                </c:pt>
                <c:pt idx="54">
                  <c:v>1046</c:v>
                </c:pt>
                <c:pt idx="55">
                  <c:v>1056</c:v>
                </c:pt>
                <c:pt idx="56">
                  <c:v>1066</c:v>
                </c:pt>
                <c:pt idx="57">
                  <c:v>1076</c:v>
                </c:pt>
                <c:pt idx="58">
                  <c:v>1086</c:v>
                </c:pt>
                <c:pt idx="59">
                  <c:v>1096</c:v>
                </c:pt>
                <c:pt idx="60">
                  <c:v>1106</c:v>
                </c:pt>
                <c:pt idx="61">
                  <c:v>1116</c:v>
                </c:pt>
                <c:pt idx="62">
                  <c:v>1126</c:v>
                </c:pt>
                <c:pt idx="63">
                  <c:v>1136</c:v>
                </c:pt>
                <c:pt idx="64">
                  <c:v>1146</c:v>
                </c:pt>
                <c:pt idx="65">
                  <c:v>1156</c:v>
                </c:pt>
                <c:pt idx="66">
                  <c:v>1166</c:v>
                </c:pt>
                <c:pt idx="67">
                  <c:v>1176</c:v>
                </c:pt>
                <c:pt idx="68">
                  <c:v>1186</c:v>
                </c:pt>
                <c:pt idx="69">
                  <c:v>1196</c:v>
                </c:pt>
                <c:pt idx="70">
                  <c:v>1206</c:v>
                </c:pt>
                <c:pt idx="71">
                  <c:v>1216</c:v>
                </c:pt>
                <c:pt idx="72">
                  <c:v>1226</c:v>
                </c:pt>
                <c:pt idx="73">
                  <c:v>1236</c:v>
                </c:pt>
                <c:pt idx="74">
                  <c:v>1246</c:v>
                </c:pt>
                <c:pt idx="75">
                  <c:v>1256</c:v>
                </c:pt>
                <c:pt idx="76">
                  <c:v>1258</c:v>
                </c:pt>
                <c:pt idx="77">
                  <c:v>1260</c:v>
                </c:pt>
                <c:pt idx="78">
                  <c:v>1262</c:v>
                </c:pt>
                <c:pt idx="79">
                  <c:v>1264</c:v>
                </c:pt>
                <c:pt idx="80">
                  <c:v>1266</c:v>
                </c:pt>
                <c:pt idx="81">
                  <c:v>1268</c:v>
                </c:pt>
                <c:pt idx="82">
                  <c:v>1270</c:v>
                </c:pt>
                <c:pt idx="83">
                  <c:v>1272</c:v>
                </c:pt>
                <c:pt idx="84">
                  <c:v>1274</c:v>
                </c:pt>
                <c:pt idx="85">
                  <c:v>1276</c:v>
                </c:pt>
                <c:pt idx="86">
                  <c:v>1278</c:v>
                </c:pt>
                <c:pt idx="87">
                  <c:v>1280</c:v>
                </c:pt>
                <c:pt idx="88">
                  <c:v>1282</c:v>
                </c:pt>
                <c:pt idx="89">
                  <c:v>1284</c:v>
                </c:pt>
                <c:pt idx="90">
                  <c:v>1286</c:v>
                </c:pt>
                <c:pt idx="91">
                  <c:v>1288</c:v>
                </c:pt>
                <c:pt idx="92">
                  <c:v>1290</c:v>
                </c:pt>
                <c:pt idx="93">
                  <c:v>1292</c:v>
                </c:pt>
                <c:pt idx="94">
                  <c:v>1294</c:v>
                </c:pt>
                <c:pt idx="95">
                  <c:v>1296</c:v>
                </c:pt>
                <c:pt idx="96">
                  <c:v>1298</c:v>
                </c:pt>
                <c:pt idx="97">
                  <c:v>1300</c:v>
                </c:pt>
                <c:pt idx="98">
                  <c:v>1302</c:v>
                </c:pt>
                <c:pt idx="99">
                  <c:v>1304</c:v>
                </c:pt>
                <c:pt idx="100">
                  <c:v>1306</c:v>
                </c:pt>
                <c:pt idx="101">
                  <c:v>1308</c:v>
                </c:pt>
                <c:pt idx="102">
                  <c:v>1310</c:v>
                </c:pt>
                <c:pt idx="103">
                  <c:v>1312</c:v>
                </c:pt>
                <c:pt idx="104">
                  <c:v>1314</c:v>
                </c:pt>
                <c:pt idx="105">
                  <c:v>1316</c:v>
                </c:pt>
                <c:pt idx="106">
                  <c:v>1318</c:v>
                </c:pt>
                <c:pt idx="107">
                  <c:v>1320</c:v>
                </c:pt>
                <c:pt idx="108">
                  <c:v>1322</c:v>
                </c:pt>
                <c:pt idx="109">
                  <c:v>1324</c:v>
                </c:pt>
                <c:pt idx="110">
                  <c:v>1326</c:v>
                </c:pt>
                <c:pt idx="111">
                  <c:v>1328</c:v>
                </c:pt>
                <c:pt idx="112">
                  <c:v>1330</c:v>
                </c:pt>
                <c:pt idx="113">
                  <c:v>1332</c:v>
                </c:pt>
                <c:pt idx="114">
                  <c:v>1334</c:v>
                </c:pt>
                <c:pt idx="115">
                  <c:v>1336</c:v>
                </c:pt>
                <c:pt idx="116">
                  <c:v>1338</c:v>
                </c:pt>
                <c:pt idx="117">
                  <c:v>1340</c:v>
                </c:pt>
                <c:pt idx="118">
                  <c:v>1342</c:v>
                </c:pt>
                <c:pt idx="119">
                  <c:v>1344</c:v>
                </c:pt>
                <c:pt idx="120">
                  <c:v>1346</c:v>
                </c:pt>
                <c:pt idx="121">
                  <c:v>1348</c:v>
                </c:pt>
                <c:pt idx="122">
                  <c:v>1350</c:v>
                </c:pt>
                <c:pt idx="123">
                  <c:v>1352</c:v>
                </c:pt>
                <c:pt idx="124">
                  <c:v>1354</c:v>
                </c:pt>
                <c:pt idx="125">
                  <c:v>1356</c:v>
                </c:pt>
                <c:pt idx="126">
                  <c:v>1358</c:v>
                </c:pt>
                <c:pt idx="127">
                  <c:v>1360</c:v>
                </c:pt>
                <c:pt idx="128">
                  <c:v>1362</c:v>
                </c:pt>
                <c:pt idx="129">
                  <c:v>1364</c:v>
                </c:pt>
                <c:pt idx="130">
                  <c:v>1366</c:v>
                </c:pt>
                <c:pt idx="131">
                  <c:v>1386</c:v>
                </c:pt>
                <c:pt idx="132">
                  <c:v>1406</c:v>
                </c:pt>
                <c:pt idx="133">
                  <c:v>1426</c:v>
                </c:pt>
                <c:pt idx="134">
                  <c:v>1446</c:v>
                </c:pt>
                <c:pt idx="135">
                  <c:v>1466</c:v>
                </c:pt>
                <c:pt idx="136">
                  <c:v>1486</c:v>
                </c:pt>
                <c:pt idx="137">
                  <c:v>1506</c:v>
                </c:pt>
                <c:pt idx="138">
                  <c:v>1526</c:v>
                </c:pt>
                <c:pt idx="139">
                  <c:v>1546</c:v>
                </c:pt>
                <c:pt idx="140">
                  <c:v>1566</c:v>
                </c:pt>
                <c:pt idx="141">
                  <c:v>1586</c:v>
                </c:pt>
                <c:pt idx="142">
                  <c:v>1606</c:v>
                </c:pt>
                <c:pt idx="143">
                  <c:v>1626</c:v>
                </c:pt>
                <c:pt idx="144">
                  <c:v>1646</c:v>
                </c:pt>
                <c:pt idx="145">
                  <c:v>1666</c:v>
                </c:pt>
                <c:pt idx="146">
                  <c:v>1686</c:v>
                </c:pt>
                <c:pt idx="147">
                  <c:v>1706</c:v>
                </c:pt>
                <c:pt idx="148">
                  <c:v>1726</c:v>
                </c:pt>
                <c:pt idx="149">
                  <c:v>1746</c:v>
                </c:pt>
                <c:pt idx="150">
                  <c:v>1766</c:v>
                </c:pt>
                <c:pt idx="151">
                  <c:v>1786</c:v>
                </c:pt>
                <c:pt idx="152">
                  <c:v>1806</c:v>
                </c:pt>
                <c:pt idx="153">
                  <c:v>1826</c:v>
                </c:pt>
                <c:pt idx="154">
                  <c:v>1846</c:v>
                </c:pt>
                <c:pt idx="155">
                  <c:v>1866</c:v>
                </c:pt>
                <c:pt idx="156">
                  <c:v>1886</c:v>
                </c:pt>
                <c:pt idx="157">
                  <c:v>1906</c:v>
                </c:pt>
                <c:pt idx="158">
                  <c:v>1926</c:v>
                </c:pt>
                <c:pt idx="159">
                  <c:v>1946</c:v>
                </c:pt>
                <c:pt idx="160">
                  <c:v>1966</c:v>
                </c:pt>
                <c:pt idx="161">
                  <c:v>1986</c:v>
                </c:pt>
                <c:pt idx="162">
                  <c:v>2006</c:v>
                </c:pt>
                <c:pt idx="163">
                  <c:v>2026</c:v>
                </c:pt>
                <c:pt idx="164">
                  <c:v>2046</c:v>
                </c:pt>
                <c:pt idx="165">
                  <c:v>2066</c:v>
                </c:pt>
                <c:pt idx="166">
                  <c:v>2086</c:v>
                </c:pt>
                <c:pt idx="167">
                  <c:v>2106</c:v>
                </c:pt>
                <c:pt idx="168">
                  <c:v>2126</c:v>
                </c:pt>
                <c:pt idx="169">
                  <c:v>2146</c:v>
                </c:pt>
                <c:pt idx="170">
                  <c:v>2166</c:v>
                </c:pt>
                <c:pt idx="171">
                  <c:v>2186</c:v>
                </c:pt>
                <c:pt idx="172">
                  <c:v>2206</c:v>
                </c:pt>
                <c:pt idx="173">
                  <c:v>2226</c:v>
                </c:pt>
                <c:pt idx="174">
                  <c:v>2246</c:v>
                </c:pt>
                <c:pt idx="175">
                  <c:v>2266</c:v>
                </c:pt>
                <c:pt idx="176">
                  <c:v>2286</c:v>
                </c:pt>
                <c:pt idx="177">
                  <c:v>2306</c:v>
                </c:pt>
                <c:pt idx="178">
                  <c:v>2326</c:v>
                </c:pt>
                <c:pt idx="179">
                  <c:v>2346</c:v>
                </c:pt>
                <c:pt idx="180">
                  <c:v>2366</c:v>
                </c:pt>
                <c:pt idx="181">
                  <c:v>2386</c:v>
                </c:pt>
                <c:pt idx="182">
                  <c:v>2406</c:v>
                </c:pt>
                <c:pt idx="183">
                  <c:v>2426</c:v>
                </c:pt>
                <c:pt idx="184">
                  <c:v>2446</c:v>
                </c:pt>
                <c:pt idx="185">
                  <c:v>2466</c:v>
                </c:pt>
                <c:pt idx="186">
                  <c:v>2486</c:v>
                </c:pt>
                <c:pt idx="187">
                  <c:v>2506</c:v>
                </c:pt>
                <c:pt idx="188">
                  <c:v>2526</c:v>
                </c:pt>
                <c:pt idx="189">
                  <c:v>2546</c:v>
                </c:pt>
                <c:pt idx="190">
                  <c:v>2566</c:v>
                </c:pt>
                <c:pt idx="191">
                  <c:v>2586</c:v>
                </c:pt>
                <c:pt idx="192">
                  <c:v>2606</c:v>
                </c:pt>
                <c:pt idx="193">
                  <c:v>2626</c:v>
                </c:pt>
                <c:pt idx="194">
                  <c:v>2646</c:v>
                </c:pt>
                <c:pt idx="195">
                  <c:v>2666</c:v>
                </c:pt>
                <c:pt idx="196">
                  <c:v>2686</c:v>
                </c:pt>
                <c:pt idx="197">
                  <c:v>2706</c:v>
                </c:pt>
                <c:pt idx="198">
                  <c:v>2726</c:v>
                </c:pt>
                <c:pt idx="199">
                  <c:v>2746</c:v>
                </c:pt>
                <c:pt idx="200">
                  <c:v>2766</c:v>
                </c:pt>
                <c:pt idx="201">
                  <c:v>2786</c:v>
                </c:pt>
                <c:pt idx="202">
                  <c:v>2806</c:v>
                </c:pt>
                <c:pt idx="203">
                  <c:v>2826</c:v>
                </c:pt>
                <c:pt idx="204">
                  <c:v>2846</c:v>
                </c:pt>
                <c:pt idx="205">
                  <c:v>2866</c:v>
                </c:pt>
                <c:pt idx="206">
                  <c:v>2886</c:v>
                </c:pt>
                <c:pt idx="207">
                  <c:v>2906</c:v>
                </c:pt>
                <c:pt idx="208">
                  <c:v>2926</c:v>
                </c:pt>
                <c:pt idx="209">
                  <c:v>2946</c:v>
                </c:pt>
                <c:pt idx="210">
                  <c:v>2966</c:v>
                </c:pt>
                <c:pt idx="211">
                  <c:v>2986</c:v>
                </c:pt>
                <c:pt idx="212">
                  <c:v>3006</c:v>
                </c:pt>
                <c:pt idx="213">
                  <c:v>3026</c:v>
                </c:pt>
                <c:pt idx="214">
                  <c:v>3046</c:v>
                </c:pt>
                <c:pt idx="215">
                  <c:v>3066</c:v>
                </c:pt>
                <c:pt idx="216">
                  <c:v>3086</c:v>
                </c:pt>
                <c:pt idx="217">
                  <c:v>3106</c:v>
                </c:pt>
                <c:pt idx="218">
                  <c:v>3126</c:v>
                </c:pt>
                <c:pt idx="219">
                  <c:v>3146</c:v>
                </c:pt>
                <c:pt idx="220">
                  <c:v>3166</c:v>
                </c:pt>
                <c:pt idx="221">
                  <c:v>3186</c:v>
                </c:pt>
                <c:pt idx="222">
                  <c:v>3206</c:v>
                </c:pt>
                <c:pt idx="223">
                  <c:v>3226</c:v>
                </c:pt>
                <c:pt idx="224">
                  <c:v>3246</c:v>
                </c:pt>
                <c:pt idx="225">
                  <c:v>3266</c:v>
                </c:pt>
                <c:pt idx="226">
                  <c:v>3286</c:v>
                </c:pt>
                <c:pt idx="227">
                  <c:v>3306</c:v>
                </c:pt>
                <c:pt idx="228">
                  <c:v>3326</c:v>
                </c:pt>
                <c:pt idx="229">
                  <c:v>3346</c:v>
                </c:pt>
                <c:pt idx="230">
                  <c:v>3366</c:v>
                </c:pt>
                <c:pt idx="231">
                  <c:v>3386</c:v>
                </c:pt>
                <c:pt idx="232">
                  <c:v>3406</c:v>
                </c:pt>
                <c:pt idx="233">
                  <c:v>3426</c:v>
                </c:pt>
                <c:pt idx="234">
                  <c:v>3446</c:v>
                </c:pt>
                <c:pt idx="235">
                  <c:v>3466</c:v>
                </c:pt>
                <c:pt idx="236">
                  <c:v>3486</c:v>
                </c:pt>
                <c:pt idx="237">
                  <c:v>3506</c:v>
                </c:pt>
                <c:pt idx="238">
                  <c:v>3526</c:v>
                </c:pt>
                <c:pt idx="239">
                  <c:v>3546</c:v>
                </c:pt>
                <c:pt idx="240">
                  <c:v>3566</c:v>
                </c:pt>
                <c:pt idx="241">
                  <c:v>3586</c:v>
                </c:pt>
                <c:pt idx="242">
                  <c:v>3606</c:v>
                </c:pt>
                <c:pt idx="243">
                  <c:v>3626</c:v>
                </c:pt>
                <c:pt idx="244">
                  <c:v>3646</c:v>
                </c:pt>
                <c:pt idx="245">
                  <c:v>3666</c:v>
                </c:pt>
                <c:pt idx="246">
                  <c:v>3686</c:v>
                </c:pt>
                <c:pt idx="247">
                  <c:v>3706</c:v>
                </c:pt>
                <c:pt idx="248">
                  <c:v>3726</c:v>
                </c:pt>
                <c:pt idx="249">
                  <c:v>3746</c:v>
                </c:pt>
                <c:pt idx="250">
                  <c:v>3756</c:v>
                </c:pt>
                <c:pt idx="251">
                  <c:v>3756</c:v>
                </c:pt>
                <c:pt idx="252">
                  <c:v>3756</c:v>
                </c:pt>
                <c:pt idx="253">
                  <c:v>3756</c:v>
                </c:pt>
                <c:pt idx="254">
                  <c:v>3756</c:v>
                </c:pt>
                <c:pt idx="255">
                  <c:v>3756</c:v>
                </c:pt>
                <c:pt idx="256">
                  <c:v>3756</c:v>
                </c:pt>
                <c:pt idx="257">
                  <c:v>3756</c:v>
                </c:pt>
                <c:pt idx="258">
                  <c:v>3756</c:v>
                </c:pt>
                <c:pt idx="259">
                  <c:v>3756</c:v>
                </c:pt>
                <c:pt idx="260">
                  <c:v>3756</c:v>
                </c:pt>
                <c:pt idx="261">
                  <c:v>3756</c:v>
                </c:pt>
                <c:pt idx="262">
                  <c:v>3756</c:v>
                </c:pt>
                <c:pt idx="263">
                  <c:v>3756</c:v>
                </c:pt>
                <c:pt idx="264">
                  <c:v>3756</c:v>
                </c:pt>
                <c:pt idx="265">
                  <c:v>3756</c:v>
                </c:pt>
                <c:pt idx="266">
                  <c:v>3756</c:v>
                </c:pt>
                <c:pt idx="267">
                  <c:v>3756</c:v>
                </c:pt>
              </c:numCache>
            </c:numRef>
          </c:yVal>
          <c:smooth val="0"/>
        </c:ser>
        <c:ser>
          <c:idx val="0"/>
          <c:order val="2"/>
          <c:tx>
            <c:v>$500 ded </c:v>
          </c:tx>
          <c:spPr>
            <a:ln w="317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xVal>
            <c:numRef>
              <c:f>'Fig 1 Pres'!$Q$3:$Q$270</c:f>
              <c:numCache>
                <c:formatCode>General</c:formatCode>
                <c:ptCount val="268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  <c:pt idx="37">
                  <c:v>370</c:v>
                </c:pt>
                <c:pt idx="38">
                  <c:v>380</c:v>
                </c:pt>
                <c:pt idx="39">
                  <c:v>390</c:v>
                </c:pt>
                <c:pt idx="40">
                  <c:v>400</c:v>
                </c:pt>
                <c:pt idx="41">
                  <c:v>410</c:v>
                </c:pt>
                <c:pt idx="42">
                  <c:v>420</c:v>
                </c:pt>
                <c:pt idx="43">
                  <c:v>430</c:v>
                </c:pt>
                <c:pt idx="44">
                  <c:v>440</c:v>
                </c:pt>
                <c:pt idx="45">
                  <c:v>450</c:v>
                </c:pt>
                <c:pt idx="46">
                  <c:v>460</c:v>
                </c:pt>
                <c:pt idx="47">
                  <c:v>470</c:v>
                </c:pt>
                <c:pt idx="48">
                  <c:v>480</c:v>
                </c:pt>
                <c:pt idx="49">
                  <c:v>490</c:v>
                </c:pt>
                <c:pt idx="50">
                  <c:v>500</c:v>
                </c:pt>
                <c:pt idx="51">
                  <c:v>510</c:v>
                </c:pt>
                <c:pt idx="52">
                  <c:v>520</c:v>
                </c:pt>
                <c:pt idx="53">
                  <c:v>530</c:v>
                </c:pt>
                <c:pt idx="54">
                  <c:v>540</c:v>
                </c:pt>
                <c:pt idx="55">
                  <c:v>550</c:v>
                </c:pt>
                <c:pt idx="56">
                  <c:v>560</c:v>
                </c:pt>
                <c:pt idx="57">
                  <c:v>570</c:v>
                </c:pt>
                <c:pt idx="58">
                  <c:v>580</c:v>
                </c:pt>
                <c:pt idx="59">
                  <c:v>590</c:v>
                </c:pt>
                <c:pt idx="60">
                  <c:v>600</c:v>
                </c:pt>
                <c:pt idx="61">
                  <c:v>610</c:v>
                </c:pt>
                <c:pt idx="62">
                  <c:v>620</c:v>
                </c:pt>
                <c:pt idx="63">
                  <c:v>630</c:v>
                </c:pt>
                <c:pt idx="64">
                  <c:v>640</c:v>
                </c:pt>
                <c:pt idx="65">
                  <c:v>650</c:v>
                </c:pt>
                <c:pt idx="66">
                  <c:v>660</c:v>
                </c:pt>
                <c:pt idx="67">
                  <c:v>670</c:v>
                </c:pt>
                <c:pt idx="68">
                  <c:v>680</c:v>
                </c:pt>
                <c:pt idx="69">
                  <c:v>690</c:v>
                </c:pt>
                <c:pt idx="70">
                  <c:v>700</c:v>
                </c:pt>
                <c:pt idx="71">
                  <c:v>710</c:v>
                </c:pt>
                <c:pt idx="72">
                  <c:v>720</c:v>
                </c:pt>
                <c:pt idx="73">
                  <c:v>730</c:v>
                </c:pt>
                <c:pt idx="74">
                  <c:v>740</c:v>
                </c:pt>
                <c:pt idx="75">
                  <c:v>750</c:v>
                </c:pt>
                <c:pt idx="76">
                  <c:v>760</c:v>
                </c:pt>
                <c:pt idx="77">
                  <c:v>770</c:v>
                </c:pt>
                <c:pt idx="78">
                  <c:v>780</c:v>
                </c:pt>
                <c:pt idx="79">
                  <c:v>790</c:v>
                </c:pt>
                <c:pt idx="80">
                  <c:v>800</c:v>
                </c:pt>
                <c:pt idx="81">
                  <c:v>810</c:v>
                </c:pt>
                <c:pt idx="82">
                  <c:v>820</c:v>
                </c:pt>
                <c:pt idx="83">
                  <c:v>830</c:v>
                </c:pt>
                <c:pt idx="84">
                  <c:v>840</c:v>
                </c:pt>
                <c:pt idx="85">
                  <c:v>850</c:v>
                </c:pt>
                <c:pt idx="86">
                  <c:v>860</c:v>
                </c:pt>
                <c:pt idx="87">
                  <c:v>870</c:v>
                </c:pt>
                <c:pt idx="88">
                  <c:v>880</c:v>
                </c:pt>
                <c:pt idx="89">
                  <c:v>890</c:v>
                </c:pt>
                <c:pt idx="90">
                  <c:v>900</c:v>
                </c:pt>
                <c:pt idx="91">
                  <c:v>910</c:v>
                </c:pt>
                <c:pt idx="92">
                  <c:v>920</c:v>
                </c:pt>
                <c:pt idx="93">
                  <c:v>930</c:v>
                </c:pt>
                <c:pt idx="94">
                  <c:v>940</c:v>
                </c:pt>
                <c:pt idx="95">
                  <c:v>950</c:v>
                </c:pt>
                <c:pt idx="96">
                  <c:v>960</c:v>
                </c:pt>
                <c:pt idx="97">
                  <c:v>970</c:v>
                </c:pt>
                <c:pt idx="98">
                  <c:v>980</c:v>
                </c:pt>
                <c:pt idx="99">
                  <c:v>990</c:v>
                </c:pt>
                <c:pt idx="100">
                  <c:v>1000</c:v>
                </c:pt>
                <c:pt idx="101">
                  <c:v>1010</c:v>
                </c:pt>
                <c:pt idx="102">
                  <c:v>1020</c:v>
                </c:pt>
                <c:pt idx="103">
                  <c:v>1030</c:v>
                </c:pt>
                <c:pt idx="104">
                  <c:v>1040</c:v>
                </c:pt>
                <c:pt idx="105">
                  <c:v>1050</c:v>
                </c:pt>
                <c:pt idx="106">
                  <c:v>1060</c:v>
                </c:pt>
                <c:pt idx="107">
                  <c:v>1070</c:v>
                </c:pt>
                <c:pt idx="108">
                  <c:v>1080</c:v>
                </c:pt>
                <c:pt idx="109">
                  <c:v>1090</c:v>
                </c:pt>
                <c:pt idx="110">
                  <c:v>1100</c:v>
                </c:pt>
                <c:pt idx="111">
                  <c:v>1110</c:v>
                </c:pt>
                <c:pt idx="112">
                  <c:v>1120</c:v>
                </c:pt>
                <c:pt idx="113">
                  <c:v>1130</c:v>
                </c:pt>
                <c:pt idx="114">
                  <c:v>1140</c:v>
                </c:pt>
                <c:pt idx="115">
                  <c:v>1150</c:v>
                </c:pt>
                <c:pt idx="116">
                  <c:v>1160</c:v>
                </c:pt>
                <c:pt idx="117">
                  <c:v>1170</c:v>
                </c:pt>
                <c:pt idx="118">
                  <c:v>1180</c:v>
                </c:pt>
                <c:pt idx="119">
                  <c:v>1190</c:v>
                </c:pt>
                <c:pt idx="120">
                  <c:v>1200</c:v>
                </c:pt>
                <c:pt idx="121">
                  <c:v>1210</c:v>
                </c:pt>
                <c:pt idx="122">
                  <c:v>1220</c:v>
                </c:pt>
                <c:pt idx="123">
                  <c:v>1230</c:v>
                </c:pt>
                <c:pt idx="124">
                  <c:v>1240</c:v>
                </c:pt>
                <c:pt idx="125">
                  <c:v>1250</c:v>
                </c:pt>
                <c:pt idx="126">
                  <c:v>1260</c:v>
                </c:pt>
                <c:pt idx="127">
                  <c:v>1270</c:v>
                </c:pt>
                <c:pt idx="128">
                  <c:v>1280</c:v>
                </c:pt>
                <c:pt idx="129">
                  <c:v>1290</c:v>
                </c:pt>
                <c:pt idx="130">
                  <c:v>1300</c:v>
                </c:pt>
                <c:pt idx="131">
                  <c:v>1400</c:v>
                </c:pt>
                <c:pt idx="132">
                  <c:v>1500</c:v>
                </c:pt>
                <c:pt idx="133">
                  <c:v>1600</c:v>
                </c:pt>
                <c:pt idx="134">
                  <c:v>1700</c:v>
                </c:pt>
                <c:pt idx="135">
                  <c:v>1800</c:v>
                </c:pt>
                <c:pt idx="136">
                  <c:v>1900</c:v>
                </c:pt>
                <c:pt idx="137">
                  <c:v>2000</c:v>
                </c:pt>
                <c:pt idx="138">
                  <c:v>2100</c:v>
                </c:pt>
                <c:pt idx="139">
                  <c:v>2200</c:v>
                </c:pt>
                <c:pt idx="140">
                  <c:v>2300</c:v>
                </c:pt>
                <c:pt idx="141">
                  <c:v>2400</c:v>
                </c:pt>
                <c:pt idx="142">
                  <c:v>2500</c:v>
                </c:pt>
                <c:pt idx="143">
                  <c:v>2600</c:v>
                </c:pt>
                <c:pt idx="144">
                  <c:v>2700</c:v>
                </c:pt>
                <c:pt idx="145">
                  <c:v>2800</c:v>
                </c:pt>
                <c:pt idx="146">
                  <c:v>2900</c:v>
                </c:pt>
                <c:pt idx="147">
                  <c:v>3000</c:v>
                </c:pt>
                <c:pt idx="148">
                  <c:v>3100</c:v>
                </c:pt>
                <c:pt idx="149">
                  <c:v>3200</c:v>
                </c:pt>
                <c:pt idx="150">
                  <c:v>3300</c:v>
                </c:pt>
                <c:pt idx="151">
                  <c:v>3400</c:v>
                </c:pt>
                <c:pt idx="152">
                  <c:v>3500</c:v>
                </c:pt>
                <c:pt idx="153">
                  <c:v>3600</c:v>
                </c:pt>
                <c:pt idx="154">
                  <c:v>3700</c:v>
                </c:pt>
                <c:pt idx="155">
                  <c:v>3800</c:v>
                </c:pt>
                <c:pt idx="156">
                  <c:v>3900</c:v>
                </c:pt>
                <c:pt idx="157">
                  <c:v>4000</c:v>
                </c:pt>
                <c:pt idx="158">
                  <c:v>4100</c:v>
                </c:pt>
                <c:pt idx="159">
                  <c:v>4200</c:v>
                </c:pt>
                <c:pt idx="160">
                  <c:v>4300</c:v>
                </c:pt>
                <c:pt idx="161">
                  <c:v>4400</c:v>
                </c:pt>
                <c:pt idx="162">
                  <c:v>4500</c:v>
                </c:pt>
                <c:pt idx="163">
                  <c:v>4600</c:v>
                </c:pt>
                <c:pt idx="164">
                  <c:v>4700</c:v>
                </c:pt>
                <c:pt idx="165">
                  <c:v>4800</c:v>
                </c:pt>
                <c:pt idx="166">
                  <c:v>4900</c:v>
                </c:pt>
                <c:pt idx="167">
                  <c:v>5000</c:v>
                </c:pt>
                <c:pt idx="168">
                  <c:v>5100</c:v>
                </c:pt>
                <c:pt idx="169">
                  <c:v>5200</c:v>
                </c:pt>
                <c:pt idx="170">
                  <c:v>5300</c:v>
                </c:pt>
                <c:pt idx="171">
                  <c:v>5400</c:v>
                </c:pt>
                <c:pt idx="172">
                  <c:v>5500</c:v>
                </c:pt>
                <c:pt idx="173">
                  <c:v>5600</c:v>
                </c:pt>
                <c:pt idx="174">
                  <c:v>5700</c:v>
                </c:pt>
                <c:pt idx="175">
                  <c:v>5800</c:v>
                </c:pt>
                <c:pt idx="176">
                  <c:v>5900</c:v>
                </c:pt>
                <c:pt idx="177">
                  <c:v>6000</c:v>
                </c:pt>
                <c:pt idx="178">
                  <c:v>6100</c:v>
                </c:pt>
                <c:pt idx="179">
                  <c:v>6200</c:v>
                </c:pt>
                <c:pt idx="180">
                  <c:v>6300</c:v>
                </c:pt>
                <c:pt idx="181">
                  <c:v>6400</c:v>
                </c:pt>
                <c:pt idx="182">
                  <c:v>6500</c:v>
                </c:pt>
                <c:pt idx="183">
                  <c:v>6600</c:v>
                </c:pt>
                <c:pt idx="184">
                  <c:v>6700</c:v>
                </c:pt>
                <c:pt idx="185">
                  <c:v>6800</c:v>
                </c:pt>
                <c:pt idx="186">
                  <c:v>6900</c:v>
                </c:pt>
                <c:pt idx="187">
                  <c:v>7000</c:v>
                </c:pt>
                <c:pt idx="188">
                  <c:v>7100</c:v>
                </c:pt>
                <c:pt idx="189">
                  <c:v>7200</c:v>
                </c:pt>
                <c:pt idx="190">
                  <c:v>7300</c:v>
                </c:pt>
                <c:pt idx="191">
                  <c:v>7400</c:v>
                </c:pt>
                <c:pt idx="192">
                  <c:v>7500</c:v>
                </c:pt>
                <c:pt idx="193">
                  <c:v>7600</c:v>
                </c:pt>
                <c:pt idx="194">
                  <c:v>7700</c:v>
                </c:pt>
                <c:pt idx="195">
                  <c:v>7800</c:v>
                </c:pt>
                <c:pt idx="196">
                  <c:v>7900</c:v>
                </c:pt>
                <c:pt idx="197">
                  <c:v>8000</c:v>
                </c:pt>
                <c:pt idx="198">
                  <c:v>8100</c:v>
                </c:pt>
                <c:pt idx="199">
                  <c:v>8200</c:v>
                </c:pt>
                <c:pt idx="200">
                  <c:v>8300</c:v>
                </c:pt>
                <c:pt idx="201">
                  <c:v>8400</c:v>
                </c:pt>
                <c:pt idx="202">
                  <c:v>8500</c:v>
                </c:pt>
                <c:pt idx="203">
                  <c:v>8600</c:v>
                </c:pt>
                <c:pt idx="204">
                  <c:v>8700</c:v>
                </c:pt>
                <c:pt idx="205">
                  <c:v>8800</c:v>
                </c:pt>
                <c:pt idx="206">
                  <c:v>8900</c:v>
                </c:pt>
                <c:pt idx="207">
                  <c:v>9000</c:v>
                </c:pt>
                <c:pt idx="208">
                  <c:v>9100</c:v>
                </c:pt>
                <c:pt idx="209">
                  <c:v>9200</c:v>
                </c:pt>
                <c:pt idx="210">
                  <c:v>9300</c:v>
                </c:pt>
                <c:pt idx="211">
                  <c:v>9400</c:v>
                </c:pt>
                <c:pt idx="212">
                  <c:v>9500</c:v>
                </c:pt>
                <c:pt idx="213">
                  <c:v>9600</c:v>
                </c:pt>
                <c:pt idx="214">
                  <c:v>9700</c:v>
                </c:pt>
                <c:pt idx="215">
                  <c:v>9800</c:v>
                </c:pt>
                <c:pt idx="216">
                  <c:v>9900</c:v>
                </c:pt>
                <c:pt idx="217">
                  <c:v>10000</c:v>
                </c:pt>
                <c:pt idx="218">
                  <c:v>10100</c:v>
                </c:pt>
                <c:pt idx="219">
                  <c:v>10200</c:v>
                </c:pt>
                <c:pt idx="220">
                  <c:v>10300</c:v>
                </c:pt>
                <c:pt idx="221">
                  <c:v>10400</c:v>
                </c:pt>
                <c:pt idx="222">
                  <c:v>10500</c:v>
                </c:pt>
                <c:pt idx="223">
                  <c:v>10600</c:v>
                </c:pt>
                <c:pt idx="224">
                  <c:v>10700</c:v>
                </c:pt>
                <c:pt idx="225">
                  <c:v>10800</c:v>
                </c:pt>
                <c:pt idx="226">
                  <c:v>10900</c:v>
                </c:pt>
                <c:pt idx="227">
                  <c:v>11000</c:v>
                </c:pt>
                <c:pt idx="228">
                  <c:v>11100</c:v>
                </c:pt>
                <c:pt idx="229">
                  <c:v>11200</c:v>
                </c:pt>
                <c:pt idx="230">
                  <c:v>11300</c:v>
                </c:pt>
                <c:pt idx="231">
                  <c:v>11400</c:v>
                </c:pt>
                <c:pt idx="232">
                  <c:v>11500</c:v>
                </c:pt>
                <c:pt idx="233">
                  <c:v>11600</c:v>
                </c:pt>
                <c:pt idx="234">
                  <c:v>11700</c:v>
                </c:pt>
                <c:pt idx="235">
                  <c:v>11800</c:v>
                </c:pt>
                <c:pt idx="236">
                  <c:v>11900</c:v>
                </c:pt>
                <c:pt idx="237">
                  <c:v>12000</c:v>
                </c:pt>
                <c:pt idx="238">
                  <c:v>12100</c:v>
                </c:pt>
                <c:pt idx="239">
                  <c:v>12200</c:v>
                </c:pt>
                <c:pt idx="240">
                  <c:v>12300</c:v>
                </c:pt>
                <c:pt idx="241">
                  <c:v>12400</c:v>
                </c:pt>
                <c:pt idx="242">
                  <c:v>12500</c:v>
                </c:pt>
                <c:pt idx="243">
                  <c:v>12600</c:v>
                </c:pt>
                <c:pt idx="244">
                  <c:v>12700</c:v>
                </c:pt>
                <c:pt idx="245">
                  <c:v>12800</c:v>
                </c:pt>
                <c:pt idx="246">
                  <c:v>12900</c:v>
                </c:pt>
                <c:pt idx="247">
                  <c:v>13000</c:v>
                </c:pt>
                <c:pt idx="248">
                  <c:v>13100</c:v>
                </c:pt>
                <c:pt idx="249">
                  <c:v>13200</c:v>
                </c:pt>
                <c:pt idx="250">
                  <c:v>13300</c:v>
                </c:pt>
                <c:pt idx="251">
                  <c:v>13400</c:v>
                </c:pt>
                <c:pt idx="252">
                  <c:v>13500</c:v>
                </c:pt>
                <c:pt idx="253">
                  <c:v>13600</c:v>
                </c:pt>
                <c:pt idx="254">
                  <c:v>13700</c:v>
                </c:pt>
                <c:pt idx="255">
                  <c:v>13800</c:v>
                </c:pt>
                <c:pt idx="256">
                  <c:v>13900</c:v>
                </c:pt>
                <c:pt idx="257">
                  <c:v>14000</c:v>
                </c:pt>
                <c:pt idx="258">
                  <c:v>14100</c:v>
                </c:pt>
                <c:pt idx="259">
                  <c:v>14200</c:v>
                </c:pt>
                <c:pt idx="260">
                  <c:v>14300</c:v>
                </c:pt>
                <c:pt idx="261">
                  <c:v>14400</c:v>
                </c:pt>
                <c:pt idx="262">
                  <c:v>14500</c:v>
                </c:pt>
                <c:pt idx="263">
                  <c:v>14600</c:v>
                </c:pt>
                <c:pt idx="264">
                  <c:v>14700</c:v>
                </c:pt>
                <c:pt idx="265">
                  <c:v>14800</c:v>
                </c:pt>
                <c:pt idx="266">
                  <c:v>14900</c:v>
                </c:pt>
                <c:pt idx="267">
                  <c:v>15000</c:v>
                </c:pt>
              </c:numCache>
            </c:numRef>
          </c:xVal>
          <c:yVal>
            <c:numRef>
              <c:f>'Fig 1 Pres'!$W$3:$W$270</c:f>
              <c:numCache>
                <c:formatCode>General</c:formatCode>
                <c:ptCount val="268"/>
                <c:pt idx="0">
                  <c:v>590</c:v>
                </c:pt>
                <c:pt idx="1">
                  <c:v>600</c:v>
                </c:pt>
                <c:pt idx="2">
                  <c:v>610</c:v>
                </c:pt>
                <c:pt idx="3">
                  <c:v>620</c:v>
                </c:pt>
                <c:pt idx="4">
                  <c:v>630</c:v>
                </c:pt>
                <c:pt idx="5">
                  <c:v>640</c:v>
                </c:pt>
                <c:pt idx="6">
                  <c:v>650</c:v>
                </c:pt>
                <c:pt idx="7">
                  <c:v>660</c:v>
                </c:pt>
                <c:pt idx="8">
                  <c:v>670</c:v>
                </c:pt>
                <c:pt idx="9">
                  <c:v>680</c:v>
                </c:pt>
                <c:pt idx="10">
                  <c:v>690</c:v>
                </c:pt>
                <c:pt idx="11">
                  <c:v>700</c:v>
                </c:pt>
                <c:pt idx="12">
                  <c:v>710</c:v>
                </c:pt>
                <c:pt idx="13">
                  <c:v>720</c:v>
                </c:pt>
                <c:pt idx="14">
                  <c:v>730</c:v>
                </c:pt>
                <c:pt idx="15">
                  <c:v>740</c:v>
                </c:pt>
                <c:pt idx="16">
                  <c:v>750</c:v>
                </c:pt>
                <c:pt idx="17">
                  <c:v>760</c:v>
                </c:pt>
                <c:pt idx="18">
                  <c:v>770</c:v>
                </c:pt>
                <c:pt idx="19">
                  <c:v>780</c:v>
                </c:pt>
                <c:pt idx="20">
                  <c:v>790</c:v>
                </c:pt>
                <c:pt idx="21">
                  <c:v>800</c:v>
                </c:pt>
                <c:pt idx="22">
                  <c:v>810</c:v>
                </c:pt>
                <c:pt idx="23">
                  <c:v>820</c:v>
                </c:pt>
                <c:pt idx="24">
                  <c:v>830</c:v>
                </c:pt>
                <c:pt idx="25">
                  <c:v>840</c:v>
                </c:pt>
                <c:pt idx="26">
                  <c:v>850</c:v>
                </c:pt>
                <c:pt idx="27">
                  <c:v>860</c:v>
                </c:pt>
                <c:pt idx="28">
                  <c:v>870</c:v>
                </c:pt>
                <c:pt idx="29">
                  <c:v>880</c:v>
                </c:pt>
                <c:pt idx="30">
                  <c:v>890</c:v>
                </c:pt>
                <c:pt idx="31">
                  <c:v>900</c:v>
                </c:pt>
                <c:pt idx="32">
                  <c:v>910</c:v>
                </c:pt>
                <c:pt idx="33">
                  <c:v>920</c:v>
                </c:pt>
                <c:pt idx="34">
                  <c:v>930</c:v>
                </c:pt>
                <c:pt idx="35">
                  <c:v>940</c:v>
                </c:pt>
                <c:pt idx="36">
                  <c:v>950</c:v>
                </c:pt>
                <c:pt idx="37">
                  <c:v>960</c:v>
                </c:pt>
                <c:pt idx="38">
                  <c:v>970</c:v>
                </c:pt>
                <c:pt idx="39">
                  <c:v>980</c:v>
                </c:pt>
                <c:pt idx="40">
                  <c:v>990</c:v>
                </c:pt>
                <c:pt idx="41">
                  <c:v>1000</c:v>
                </c:pt>
                <c:pt idx="42">
                  <c:v>1010</c:v>
                </c:pt>
                <c:pt idx="43">
                  <c:v>1020</c:v>
                </c:pt>
                <c:pt idx="44">
                  <c:v>1030</c:v>
                </c:pt>
                <c:pt idx="45">
                  <c:v>1040</c:v>
                </c:pt>
                <c:pt idx="46">
                  <c:v>1050</c:v>
                </c:pt>
                <c:pt idx="47">
                  <c:v>1060</c:v>
                </c:pt>
                <c:pt idx="48">
                  <c:v>1070</c:v>
                </c:pt>
                <c:pt idx="49">
                  <c:v>1080</c:v>
                </c:pt>
                <c:pt idx="50">
                  <c:v>1090</c:v>
                </c:pt>
                <c:pt idx="51">
                  <c:v>1092</c:v>
                </c:pt>
                <c:pt idx="52">
                  <c:v>1094</c:v>
                </c:pt>
                <c:pt idx="53">
                  <c:v>1096</c:v>
                </c:pt>
                <c:pt idx="54">
                  <c:v>1098</c:v>
                </c:pt>
                <c:pt idx="55">
                  <c:v>1100</c:v>
                </c:pt>
                <c:pt idx="56">
                  <c:v>1102</c:v>
                </c:pt>
                <c:pt idx="57">
                  <c:v>1104</c:v>
                </c:pt>
                <c:pt idx="58">
                  <c:v>1106</c:v>
                </c:pt>
                <c:pt idx="59">
                  <c:v>1108</c:v>
                </c:pt>
                <c:pt idx="60">
                  <c:v>1110</c:v>
                </c:pt>
                <c:pt idx="61">
                  <c:v>1112</c:v>
                </c:pt>
                <c:pt idx="62">
                  <c:v>1114</c:v>
                </c:pt>
                <c:pt idx="63">
                  <c:v>1116</c:v>
                </c:pt>
                <c:pt idx="64">
                  <c:v>1118</c:v>
                </c:pt>
                <c:pt idx="65">
                  <c:v>1120</c:v>
                </c:pt>
                <c:pt idx="66">
                  <c:v>1122</c:v>
                </c:pt>
                <c:pt idx="67">
                  <c:v>1124</c:v>
                </c:pt>
                <c:pt idx="68">
                  <c:v>1126</c:v>
                </c:pt>
                <c:pt idx="69">
                  <c:v>1128</c:v>
                </c:pt>
                <c:pt idx="70">
                  <c:v>1130</c:v>
                </c:pt>
                <c:pt idx="71">
                  <c:v>1132</c:v>
                </c:pt>
                <c:pt idx="72">
                  <c:v>1134</c:v>
                </c:pt>
                <c:pt idx="73">
                  <c:v>1136</c:v>
                </c:pt>
                <c:pt idx="74">
                  <c:v>1138</c:v>
                </c:pt>
                <c:pt idx="75">
                  <c:v>1140</c:v>
                </c:pt>
                <c:pt idx="76">
                  <c:v>1142</c:v>
                </c:pt>
                <c:pt idx="77">
                  <c:v>1144</c:v>
                </c:pt>
                <c:pt idx="78">
                  <c:v>1146</c:v>
                </c:pt>
                <c:pt idx="79">
                  <c:v>1148</c:v>
                </c:pt>
                <c:pt idx="80">
                  <c:v>1150</c:v>
                </c:pt>
                <c:pt idx="81">
                  <c:v>1152</c:v>
                </c:pt>
                <c:pt idx="82">
                  <c:v>1154</c:v>
                </c:pt>
                <c:pt idx="83">
                  <c:v>1156</c:v>
                </c:pt>
                <c:pt idx="84">
                  <c:v>1158</c:v>
                </c:pt>
                <c:pt idx="85">
                  <c:v>1160</c:v>
                </c:pt>
                <c:pt idx="86">
                  <c:v>1162</c:v>
                </c:pt>
                <c:pt idx="87">
                  <c:v>1164</c:v>
                </c:pt>
                <c:pt idx="88">
                  <c:v>1166</c:v>
                </c:pt>
                <c:pt idx="89">
                  <c:v>1168</c:v>
                </c:pt>
                <c:pt idx="90">
                  <c:v>1170</c:v>
                </c:pt>
                <c:pt idx="91">
                  <c:v>1172</c:v>
                </c:pt>
                <c:pt idx="92">
                  <c:v>1174</c:v>
                </c:pt>
                <c:pt idx="93">
                  <c:v>1176</c:v>
                </c:pt>
                <c:pt idx="94">
                  <c:v>1178</c:v>
                </c:pt>
                <c:pt idx="95">
                  <c:v>1180</c:v>
                </c:pt>
                <c:pt idx="96">
                  <c:v>1182</c:v>
                </c:pt>
                <c:pt idx="97">
                  <c:v>1184</c:v>
                </c:pt>
                <c:pt idx="98">
                  <c:v>1186</c:v>
                </c:pt>
                <c:pt idx="99">
                  <c:v>1188</c:v>
                </c:pt>
                <c:pt idx="100">
                  <c:v>1190</c:v>
                </c:pt>
                <c:pt idx="101">
                  <c:v>1192</c:v>
                </c:pt>
                <c:pt idx="102">
                  <c:v>1194</c:v>
                </c:pt>
                <c:pt idx="103">
                  <c:v>1196</c:v>
                </c:pt>
                <c:pt idx="104">
                  <c:v>1198</c:v>
                </c:pt>
                <c:pt idx="105">
                  <c:v>1200</c:v>
                </c:pt>
                <c:pt idx="106">
                  <c:v>1202</c:v>
                </c:pt>
                <c:pt idx="107">
                  <c:v>1204</c:v>
                </c:pt>
                <c:pt idx="108">
                  <c:v>1206</c:v>
                </c:pt>
                <c:pt idx="109">
                  <c:v>1208</c:v>
                </c:pt>
                <c:pt idx="110">
                  <c:v>1210</c:v>
                </c:pt>
                <c:pt idx="111">
                  <c:v>1212</c:v>
                </c:pt>
                <c:pt idx="112">
                  <c:v>1214</c:v>
                </c:pt>
                <c:pt idx="113">
                  <c:v>1216</c:v>
                </c:pt>
                <c:pt idx="114">
                  <c:v>1218</c:v>
                </c:pt>
                <c:pt idx="115">
                  <c:v>1220</c:v>
                </c:pt>
                <c:pt idx="116">
                  <c:v>1222</c:v>
                </c:pt>
                <c:pt idx="117">
                  <c:v>1224</c:v>
                </c:pt>
                <c:pt idx="118">
                  <c:v>1226</c:v>
                </c:pt>
                <c:pt idx="119">
                  <c:v>1228</c:v>
                </c:pt>
                <c:pt idx="120">
                  <c:v>1230</c:v>
                </c:pt>
                <c:pt idx="121">
                  <c:v>1232</c:v>
                </c:pt>
                <c:pt idx="122">
                  <c:v>1234</c:v>
                </c:pt>
                <c:pt idx="123">
                  <c:v>1236</c:v>
                </c:pt>
                <c:pt idx="124">
                  <c:v>1238</c:v>
                </c:pt>
                <c:pt idx="125">
                  <c:v>1240</c:v>
                </c:pt>
                <c:pt idx="126">
                  <c:v>1242</c:v>
                </c:pt>
                <c:pt idx="127">
                  <c:v>1244</c:v>
                </c:pt>
                <c:pt idx="128">
                  <c:v>1246</c:v>
                </c:pt>
                <c:pt idx="129">
                  <c:v>1248</c:v>
                </c:pt>
                <c:pt idx="130">
                  <c:v>1250</c:v>
                </c:pt>
                <c:pt idx="131">
                  <c:v>1270</c:v>
                </c:pt>
                <c:pt idx="132">
                  <c:v>1290</c:v>
                </c:pt>
                <c:pt idx="133">
                  <c:v>1310</c:v>
                </c:pt>
                <c:pt idx="134">
                  <c:v>1330</c:v>
                </c:pt>
                <c:pt idx="135">
                  <c:v>1350</c:v>
                </c:pt>
                <c:pt idx="136">
                  <c:v>1370</c:v>
                </c:pt>
                <c:pt idx="137">
                  <c:v>1390</c:v>
                </c:pt>
                <c:pt idx="138">
                  <c:v>1410</c:v>
                </c:pt>
                <c:pt idx="139">
                  <c:v>1430</c:v>
                </c:pt>
                <c:pt idx="140">
                  <c:v>1450</c:v>
                </c:pt>
                <c:pt idx="141">
                  <c:v>1470</c:v>
                </c:pt>
                <c:pt idx="142">
                  <c:v>1490</c:v>
                </c:pt>
                <c:pt idx="143">
                  <c:v>1510</c:v>
                </c:pt>
                <c:pt idx="144">
                  <c:v>1530</c:v>
                </c:pt>
                <c:pt idx="145">
                  <c:v>1550</c:v>
                </c:pt>
                <c:pt idx="146">
                  <c:v>1570</c:v>
                </c:pt>
                <c:pt idx="147">
                  <c:v>1590</c:v>
                </c:pt>
                <c:pt idx="148">
                  <c:v>1610</c:v>
                </c:pt>
                <c:pt idx="149">
                  <c:v>1630</c:v>
                </c:pt>
                <c:pt idx="150">
                  <c:v>1650</c:v>
                </c:pt>
                <c:pt idx="151">
                  <c:v>1670</c:v>
                </c:pt>
                <c:pt idx="152">
                  <c:v>1690</c:v>
                </c:pt>
                <c:pt idx="153">
                  <c:v>1710</c:v>
                </c:pt>
                <c:pt idx="154">
                  <c:v>1730</c:v>
                </c:pt>
                <c:pt idx="155">
                  <c:v>1750</c:v>
                </c:pt>
                <c:pt idx="156">
                  <c:v>1770</c:v>
                </c:pt>
                <c:pt idx="157">
                  <c:v>1790</c:v>
                </c:pt>
                <c:pt idx="158">
                  <c:v>1810</c:v>
                </c:pt>
                <c:pt idx="159">
                  <c:v>1830</c:v>
                </c:pt>
                <c:pt idx="160">
                  <c:v>1850</c:v>
                </c:pt>
                <c:pt idx="161">
                  <c:v>1870</c:v>
                </c:pt>
                <c:pt idx="162">
                  <c:v>1890</c:v>
                </c:pt>
                <c:pt idx="163">
                  <c:v>1910</c:v>
                </c:pt>
                <c:pt idx="164">
                  <c:v>1930</c:v>
                </c:pt>
                <c:pt idx="165">
                  <c:v>1950</c:v>
                </c:pt>
                <c:pt idx="166">
                  <c:v>1970</c:v>
                </c:pt>
                <c:pt idx="167">
                  <c:v>1990</c:v>
                </c:pt>
                <c:pt idx="168">
                  <c:v>2010</c:v>
                </c:pt>
                <c:pt idx="169">
                  <c:v>2030</c:v>
                </c:pt>
                <c:pt idx="170">
                  <c:v>2050</c:v>
                </c:pt>
                <c:pt idx="171">
                  <c:v>2070</c:v>
                </c:pt>
                <c:pt idx="172">
                  <c:v>2090</c:v>
                </c:pt>
                <c:pt idx="173">
                  <c:v>2110</c:v>
                </c:pt>
                <c:pt idx="174">
                  <c:v>2130</c:v>
                </c:pt>
                <c:pt idx="175">
                  <c:v>2150</c:v>
                </c:pt>
                <c:pt idx="176">
                  <c:v>2170</c:v>
                </c:pt>
                <c:pt idx="177">
                  <c:v>2190</c:v>
                </c:pt>
                <c:pt idx="178">
                  <c:v>2210</c:v>
                </c:pt>
                <c:pt idx="179">
                  <c:v>2230</c:v>
                </c:pt>
                <c:pt idx="180">
                  <c:v>2250</c:v>
                </c:pt>
                <c:pt idx="181">
                  <c:v>2270</c:v>
                </c:pt>
                <c:pt idx="182">
                  <c:v>2290</c:v>
                </c:pt>
                <c:pt idx="183">
                  <c:v>2310</c:v>
                </c:pt>
                <c:pt idx="184">
                  <c:v>2330</c:v>
                </c:pt>
                <c:pt idx="185">
                  <c:v>2350</c:v>
                </c:pt>
                <c:pt idx="186">
                  <c:v>2370</c:v>
                </c:pt>
                <c:pt idx="187">
                  <c:v>2390</c:v>
                </c:pt>
                <c:pt idx="188">
                  <c:v>2410</c:v>
                </c:pt>
                <c:pt idx="189">
                  <c:v>2430</c:v>
                </c:pt>
                <c:pt idx="190">
                  <c:v>2450</c:v>
                </c:pt>
                <c:pt idx="191">
                  <c:v>2470</c:v>
                </c:pt>
                <c:pt idx="192">
                  <c:v>2490</c:v>
                </c:pt>
                <c:pt idx="193">
                  <c:v>2510</c:v>
                </c:pt>
                <c:pt idx="194">
                  <c:v>2530</c:v>
                </c:pt>
                <c:pt idx="195">
                  <c:v>2550</c:v>
                </c:pt>
                <c:pt idx="196">
                  <c:v>2570</c:v>
                </c:pt>
                <c:pt idx="197">
                  <c:v>2590</c:v>
                </c:pt>
                <c:pt idx="198">
                  <c:v>2610</c:v>
                </c:pt>
                <c:pt idx="199">
                  <c:v>2630</c:v>
                </c:pt>
                <c:pt idx="200">
                  <c:v>2650</c:v>
                </c:pt>
                <c:pt idx="201">
                  <c:v>2670</c:v>
                </c:pt>
                <c:pt idx="202">
                  <c:v>2690</c:v>
                </c:pt>
                <c:pt idx="203">
                  <c:v>2710</c:v>
                </c:pt>
                <c:pt idx="204">
                  <c:v>2730</c:v>
                </c:pt>
                <c:pt idx="205">
                  <c:v>2750</c:v>
                </c:pt>
                <c:pt idx="206">
                  <c:v>2770</c:v>
                </c:pt>
                <c:pt idx="207">
                  <c:v>2790</c:v>
                </c:pt>
                <c:pt idx="208">
                  <c:v>2810</c:v>
                </c:pt>
                <c:pt idx="209">
                  <c:v>2830</c:v>
                </c:pt>
                <c:pt idx="210">
                  <c:v>2850</c:v>
                </c:pt>
                <c:pt idx="211">
                  <c:v>2870</c:v>
                </c:pt>
                <c:pt idx="212">
                  <c:v>2890</c:v>
                </c:pt>
                <c:pt idx="213">
                  <c:v>2910</c:v>
                </c:pt>
                <c:pt idx="214">
                  <c:v>2930</c:v>
                </c:pt>
                <c:pt idx="215">
                  <c:v>2950</c:v>
                </c:pt>
                <c:pt idx="216">
                  <c:v>2970</c:v>
                </c:pt>
                <c:pt idx="217">
                  <c:v>2990</c:v>
                </c:pt>
                <c:pt idx="218">
                  <c:v>3010</c:v>
                </c:pt>
                <c:pt idx="219">
                  <c:v>3030</c:v>
                </c:pt>
                <c:pt idx="220">
                  <c:v>3050</c:v>
                </c:pt>
                <c:pt idx="221">
                  <c:v>3070</c:v>
                </c:pt>
                <c:pt idx="222">
                  <c:v>3090</c:v>
                </c:pt>
                <c:pt idx="223">
                  <c:v>3110</c:v>
                </c:pt>
                <c:pt idx="224">
                  <c:v>3130</c:v>
                </c:pt>
                <c:pt idx="225">
                  <c:v>3150</c:v>
                </c:pt>
                <c:pt idx="226">
                  <c:v>3170</c:v>
                </c:pt>
                <c:pt idx="227">
                  <c:v>3190</c:v>
                </c:pt>
                <c:pt idx="228">
                  <c:v>3210</c:v>
                </c:pt>
                <c:pt idx="229">
                  <c:v>3230</c:v>
                </c:pt>
                <c:pt idx="230">
                  <c:v>3250</c:v>
                </c:pt>
                <c:pt idx="231">
                  <c:v>3270</c:v>
                </c:pt>
                <c:pt idx="232">
                  <c:v>3290</c:v>
                </c:pt>
                <c:pt idx="233">
                  <c:v>3310</c:v>
                </c:pt>
                <c:pt idx="234">
                  <c:v>3330</c:v>
                </c:pt>
                <c:pt idx="235">
                  <c:v>3350</c:v>
                </c:pt>
                <c:pt idx="236">
                  <c:v>3370</c:v>
                </c:pt>
                <c:pt idx="237">
                  <c:v>3390</c:v>
                </c:pt>
                <c:pt idx="238">
                  <c:v>3410</c:v>
                </c:pt>
                <c:pt idx="239">
                  <c:v>3430</c:v>
                </c:pt>
                <c:pt idx="240">
                  <c:v>3450</c:v>
                </c:pt>
                <c:pt idx="241">
                  <c:v>3470</c:v>
                </c:pt>
                <c:pt idx="242">
                  <c:v>3490</c:v>
                </c:pt>
                <c:pt idx="243">
                  <c:v>3510</c:v>
                </c:pt>
                <c:pt idx="244">
                  <c:v>3530</c:v>
                </c:pt>
                <c:pt idx="245">
                  <c:v>3550</c:v>
                </c:pt>
                <c:pt idx="246">
                  <c:v>3570</c:v>
                </c:pt>
                <c:pt idx="247">
                  <c:v>3590</c:v>
                </c:pt>
                <c:pt idx="248">
                  <c:v>3590</c:v>
                </c:pt>
                <c:pt idx="249">
                  <c:v>3590</c:v>
                </c:pt>
                <c:pt idx="250">
                  <c:v>3590</c:v>
                </c:pt>
                <c:pt idx="251">
                  <c:v>3590</c:v>
                </c:pt>
                <c:pt idx="252">
                  <c:v>3590</c:v>
                </c:pt>
                <c:pt idx="253">
                  <c:v>3590</c:v>
                </c:pt>
                <c:pt idx="254">
                  <c:v>3590</c:v>
                </c:pt>
                <c:pt idx="255">
                  <c:v>3590</c:v>
                </c:pt>
                <c:pt idx="256">
                  <c:v>3590</c:v>
                </c:pt>
                <c:pt idx="257">
                  <c:v>3590</c:v>
                </c:pt>
                <c:pt idx="258">
                  <c:v>3590</c:v>
                </c:pt>
                <c:pt idx="259">
                  <c:v>3590</c:v>
                </c:pt>
                <c:pt idx="260">
                  <c:v>3590</c:v>
                </c:pt>
                <c:pt idx="261">
                  <c:v>3590</c:v>
                </c:pt>
                <c:pt idx="262">
                  <c:v>3590</c:v>
                </c:pt>
                <c:pt idx="263">
                  <c:v>3590</c:v>
                </c:pt>
                <c:pt idx="264">
                  <c:v>3590</c:v>
                </c:pt>
                <c:pt idx="265">
                  <c:v>3590</c:v>
                </c:pt>
                <c:pt idx="266">
                  <c:v>3590</c:v>
                </c:pt>
                <c:pt idx="267">
                  <c:v>3590</c:v>
                </c:pt>
              </c:numCache>
            </c:numRef>
          </c:yVal>
          <c:smooth val="0"/>
        </c:ser>
        <c:ser>
          <c:idx val="4"/>
          <c:order val="3"/>
          <c:tx>
            <c:v>$350 ded</c:v>
          </c:tx>
          <c:spPr>
            <a:ln w="317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'Fig 1 Pres'!$Q$3:$Q$270</c:f>
              <c:numCache>
                <c:formatCode>General</c:formatCode>
                <c:ptCount val="268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  <c:pt idx="37">
                  <c:v>370</c:v>
                </c:pt>
                <c:pt idx="38">
                  <c:v>380</c:v>
                </c:pt>
                <c:pt idx="39">
                  <c:v>390</c:v>
                </c:pt>
                <c:pt idx="40">
                  <c:v>400</c:v>
                </c:pt>
                <c:pt idx="41">
                  <c:v>410</c:v>
                </c:pt>
                <c:pt idx="42">
                  <c:v>420</c:v>
                </c:pt>
                <c:pt idx="43">
                  <c:v>430</c:v>
                </c:pt>
                <c:pt idx="44">
                  <c:v>440</c:v>
                </c:pt>
                <c:pt idx="45">
                  <c:v>450</c:v>
                </c:pt>
                <c:pt idx="46">
                  <c:v>460</c:v>
                </c:pt>
                <c:pt idx="47">
                  <c:v>470</c:v>
                </c:pt>
                <c:pt idx="48">
                  <c:v>480</c:v>
                </c:pt>
                <c:pt idx="49">
                  <c:v>490</c:v>
                </c:pt>
                <c:pt idx="50">
                  <c:v>500</c:v>
                </c:pt>
                <c:pt idx="51">
                  <c:v>510</c:v>
                </c:pt>
                <c:pt idx="52">
                  <c:v>520</c:v>
                </c:pt>
                <c:pt idx="53">
                  <c:v>530</c:v>
                </c:pt>
                <c:pt idx="54">
                  <c:v>540</c:v>
                </c:pt>
                <c:pt idx="55">
                  <c:v>550</c:v>
                </c:pt>
                <c:pt idx="56">
                  <c:v>560</c:v>
                </c:pt>
                <c:pt idx="57">
                  <c:v>570</c:v>
                </c:pt>
                <c:pt idx="58">
                  <c:v>580</c:v>
                </c:pt>
                <c:pt idx="59">
                  <c:v>590</c:v>
                </c:pt>
                <c:pt idx="60">
                  <c:v>600</c:v>
                </c:pt>
                <c:pt idx="61">
                  <c:v>610</c:v>
                </c:pt>
                <c:pt idx="62">
                  <c:v>620</c:v>
                </c:pt>
                <c:pt idx="63">
                  <c:v>630</c:v>
                </c:pt>
                <c:pt idx="64">
                  <c:v>640</c:v>
                </c:pt>
                <c:pt idx="65">
                  <c:v>650</c:v>
                </c:pt>
                <c:pt idx="66">
                  <c:v>660</c:v>
                </c:pt>
                <c:pt idx="67">
                  <c:v>670</c:v>
                </c:pt>
                <c:pt idx="68">
                  <c:v>680</c:v>
                </c:pt>
                <c:pt idx="69">
                  <c:v>690</c:v>
                </c:pt>
                <c:pt idx="70">
                  <c:v>700</c:v>
                </c:pt>
                <c:pt idx="71">
                  <c:v>710</c:v>
                </c:pt>
                <c:pt idx="72">
                  <c:v>720</c:v>
                </c:pt>
                <c:pt idx="73">
                  <c:v>730</c:v>
                </c:pt>
                <c:pt idx="74">
                  <c:v>740</c:v>
                </c:pt>
                <c:pt idx="75">
                  <c:v>750</c:v>
                </c:pt>
                <c:pt idx="76">
                  <c:v>760</c:v>
                </c:pt>
                <c:pt idx="77">
                  <c:v>770</c:v>
                </c:pt>
                <c:pt idx="78">
                  <c:v>780</c:v>
                </c:pt>
                <c:pt idx="79">
                  <c:v>790</c:v>
                </c:pt>
                <c:pt idx="80">
                  <c:v>800</c:v>
                </c:pt>
                <c:pt idx="81">
                  <c:v>810</c:v>
                </c:pt>
                <c:pt idx="82">
                  <c:v>820</c:v>
                </c:pt>
                <c:pt idx="83">
                  <c:v>830</c:v>
                </c:pt>
                <c:pt idx="84">
                  <c:v>840</c:v>
                </c:pt>
                <c:pt idx="85">
                  <c:v>850</c:v>
                </c:pt>
                <c:pt idx="86">
                  <c:v>860</c:v>
                </c:pt>
                <c:pt idx="87">
                  <c:v>870</c:v>
                </c:pt>
                <c:pt idx="88">
                  <c:v>880</c:v>
                </c:pt>
                <c:pt idx="89">
                  <c:v>890</c:v>
                </c:pt>
                <c:pt idx="90">
                  <c:v>900</c:v>
                </c:pt>
                <c:pt idx="91">
                  <c:v>910</c:v>
                </c:pt>
                <c:pt idx="92">
                  <c:v>920</c:v>
                </c:pt>
                <c:pt idx="93">
                  <c:v>930</c:v>
                </c:pt>
                <c:pt idx="94">
                  <c:v>940</c:v>
                </c:pt>
                <c:pt idx="95">
                  <c:v>950</c:v>
                </c:pt>
                <c:pt idx="96">
                  <c:v>960</c:v>
                </c:pt>
                <c:pt idx="97">
                  <c:v>970</c:v>
                </c:pt>
                <c:pt idx="98">
                  <c:v>980</c:v>
                </c:pt>
                <c:pt idx="99">
                  <c:v>990</c:v>
                </c:pt>
                <c:pt idx="100">
                  <c:v>1000</c:v>
                </c:pt>
                <c:pt idx="101">
                  <c:v>1010</c:v>
                </c:pt>
                <c:pt idx="102">
                  <c:v>1020</c:v>
                </c:pt>
                <c:pt idx="103">
                  <c:v>1030</c:v>
                </c:pt>
                <c:pt idx="104">
                  <c:v>1040</c:v>
                </c:pt>
                <c:pt idx="105">
                  <c:v>1050</c:v>
                </c:pt>
                <c:pt idx="106">
                  <c:v>1060</c:v>
                </c:pt>
                <c:pt idx="107">
                  <c:v>1070</c:v>
                </c:pt>
                <c:pt idx="108">
                  <c:v>1080</c:v>
                </c:pt>
                <c:pt idx="109">
                  <c:v>1090</c:v>
                </c:pt>
                <c:pt idx="110">
                  <c:v>1100</c:v>
                </c:pt>
                <c:pt idx="111">
                  <c:v>1110</c:v>
                </c:pt>
                <c:pt idx="112">
                  <c:v>1120</c:v>
                </c:pt>
                <c:pt idx="113">
                  <c:v>1130</c:v>
                </c:pt>
                <c:pt idx="114">
                  <c:v>1140</c:v>
                </c:pt>
                <c:pt idx="115">
                  <c:v>1150</c:v>
                </c:pt>
                <c:pt idx="116">
                  <c:v>1160</c:v>
                </c:pt>
                <c:pt idx="117">
                  <c:v>1170</c:v>
                </c:pt>
                <c:pt idx="118">
                  <c:v>1180</c:v>
                </c:pt>
                <c:pt idx="119">
                  <c:v>1190</c:v>
                </c:pt>
                <c:pt idx="120">
                  <c:v>1200</c:v>
                </c:pt>
                <c:pt idx="121">
                  <c:v>1210</c:v>
                </c:pt>
                <c:pt idx="122">
                  <c:v>1220</c:v>
                </c:pt>
                <c:pt idx="123">
                  <c:v>1230</c:v>
                </c:pt>
                <c:pt idx="124">
                  <c:v>1240</c:v>
                </c:pt>
                <c:pt idx="125">
                  <c:v>1250</c:v>
                </c:pt>
                <c:pt idx="126">
                  <c:v>1260</c:v>
                </c:pt>
                <c:pt idx="127">
                  <c:v>1270</c:v>
                </c:pt>
                <c:pt idx="128">
                  <c:v>1280</c:v>
                </c:pt>
                <c:pt idx="129">
                  <c:v>1290</c:v>
                </c:pt>
                <c:pt idx="130">
                  <c:v>1300</c:v>
                </c:pt>
                <c:pt idx="131">
                  <c:v>1400</c:v>
                </c:pt>
                <c:pt idx="132">
                  <c:v>1500</c:v>
                </c:pt>
                <c:pt idx="133">
                  <c:v>1600</c:v>
                </c:pt>
                <c:pt idx="134">
                  <c:v>1700</c:v>
                </c:pt>
                <c:pt idx="135">
                  <c:v>1800</c:v>
                </c:pt>
                <c:pt idx="136">
                  <c:v>1900</c:v>
                </c:pt>
                <c:pt idx="137">
                  <c:v>2000</c:v>
                </c:pt>
                <c:pt idx="138">
                  <c:v>2100</c:v>
                </c:pt>
                <c:pt idx="139">
                  <c:v>2200</c:v>
                </c:pt>
                <c:pt idx="140">
                  <c:v>2300</c:v>
                </c:pt>
                <c:pt idx="141">
                  <c:v>2400</c:v>
                </c:pt>
                <c:pt idx="142">
                  <c:v>2500</c:v>
                </c:pt>
                <c:pt idx="143">
                  <c:v>2600</c:v>
                </c:pt>
                <c:pt idx="144">
                  <c:v>2700</c:v>
                </c:pt>
                <c:pt idx="145">
                  <c:v>2800</c:v>
                </c:pt>
                <c:pt idx="146">
                  <c:v>2900</c:v>
                </c:pt>
                <c:pt idx="147">
                  <c:v>3000</c:v>
                </c:pt>
                <c:pt idx="148">
                  <c:v>3100</c:v>
                </c:pt>
                <c:pt idx="149">
                  <c:v>3200</c:v>
                </c:pt>
                <c:pt idx="150">
                  <c:v>3300</c:v>
                </c:pt>
                <c:pt idx="151">
                  <c:v>3400</c:v>
                </c:pt>
                <c:pt idx="152">
                  <c:v>3500</c:v>
                </c:pt>
                <c:pt idx="153">
                  <c:v>3600</c:v>
                </c:pt>
                <c:pt idx="154">
                  <c:v>3700</c:v>
                </c:pt>
                <c:pt idx="155">
                  <c:v>3800</c:v>
                </c:pt>
                <c:pt idx="156">
                  <c:v>3900</c:v>
                </c:pt>
                <c:pt idx="157">
                  <c:v>4000</c:v>
                </c:pt>
                <c:pt idx="158">
                  <c:v>4100</c:v>
                </c:pt>
                <c:pt idx="159">
                  <c:v>4200</c:v>
                </c:pt>
                <c:pt idx="160">
                  <c:v>4300</c:v>
                </c:pt>
                <c:pt idx="161">
                  <c:v>4400</c:v>
                </c:pt>
                <c:pt idx="162">
                  <c:v>4500</c:v>
                </c:pt>
                <c:pt idx="163">
                  <c:v>4600</c:v>
                </c:pt>
                <c:pt idx="164">
                  <c:v>4700</c:v>
                </c:pt>
                <c:pt idx="165">
                  <c:v>4800</c:v>
                </c:pt>
                <c:pt idx="166">
                  <c:v>4900</c:v>
                </c:pt>
                <c:pt idx="167">
                  <c:v>5000</c:v>
                </c:pt>
                <c:pt idx="168">
                  <c:v>5100</c:v>
                </c:pt>
                <c:pt idx="169">
                  <c:v>5200</c:v>
                </c:pt>
                <c:pt idx="170">
                  <c:v>5300</c:v>
                </c:pt>
                <c:pt idx="171">
                  <c:v>5400</c:v>
                </c:pt>
                <c:pt idx="172">
                  <c:v>5500</c:v>
                </c:pt>
                <c:pt idx="173">
                  <c:v>5600</c:v>
                </c:pt>
                <c:pt idx="174">
                  <c:v>5700</c:v>
                </c:pt>
                <c:pt idx="175">
                  <c:v>5800</c:v>
                </c:pt>
                <c:pt idx="176">
                  <c:v>5900</c:v>
                </c:pt>
                <c:pt idx="177">
                  <c:v>6000</c:v>
                </c:pt>
                <c:pt idx="178">
                  <c:v>6100</c:v>
                </c:pt>
                <c:pt idx="179">
                  <c:v>6200</c:v>
                </c:pt>
                <c:pt idx="180">
                  <c:v>6300</c:v>
                </c:pt>
                <c:pt idx="181">
                  <c:v>6400</c:v>
                </c:pt>
                <c:pt idx="182">
                  <c:v>6500</c:v>
                </c:pt>
                <c:pt idx="183">
                  <c:v>6600</c:v>
                </c:pt>
                <c:pt idx="184">
                  <c:v>6700</c:v>
                </c:pt>
                <c:pt idx="185">
                  <c:v>6800</c:v>
                </c:pt>
                <c:pt idx="186">
                  <c:v>6900</c:v>
                </c:pt>
                <c:pt idx="187">
                  <c:v>7000</c:v>
                </c:pt>
                <c:pt idx="188">
                  <c:v>7100</c:v>
                </c:pt>
                <c:pt idx="189">
                  <c:v>7200</c:v>
                </c:pt>
                <c:pt idx="190">
                  <c:v>7300</c:v>
                </c:pt>
                <c:pt idx="191">
                  <c:v>7400</c:v>
                </c:pt>
                <c:pt idx="192">
                  <c:v>7500</c:v>
                </c:pt>
                <c:pt idx="193">
                  <c:v>7600</c:v>
                </c:pt>
                <c:pt idx="194">
                  <c:v>7700</c:v>
                </c:pt>
                <c:pt idx="195">
                  <c:v>7800</c:v>
                </c:pt>
                <c:pt idx="196">
                  <c:v>7900</c:v>
                </c:pt>
                <c:pt idx="197">
                  <c:v>8000</c:v>
                </c:pt>
                <c:pt idx="198">
                  <c:v>8100</c:v>
                </c:pt>
                <c:pt idx="199">
                  <c:v>8200</c:v>
                </c:pt>
                <c:pt idx="200">
                  <c:v>8300</c:v>
                </c:pt>
                <c:pt idx="201">
                  <c:v>8400</c:v>
                </c:pt>
                <c:pt idx="202">
                  <c:v>8500</c:v>
                </c:pt>
                <c:pt idx="203">
                  <c:v>8600</c:v>
                </c:pt>
                <c:pt idx="204">
                  <c:v>8700</c:v>
                </c:pt>
                <c:pt idx="205">
                  <c:v>8800</c:v>
                </c:pt>
                <c:pt idx="206">
                  <c:v>8900</c:v>
                </c:pt>
                <c:pt idx="207">
                  <c:v>9000</c:v>
                </c:pt>
                <c:pt idx="208">
                  <c:v>9100</c:v>
                </c:pt>
                <c:pt idx="209">
                  <c:v>9200</c:v>
                </c:pt>
                <c:pt idx="210">
                  <c:v>9300</c:v>
                </c:pt>
                <c:pt idx="211">
                  <c:v>9400</c:v>
                </c:pt>
                <c:pt idx="212">
                  <c:v>9500</c:v>
                </c:pt>
                <c:pt idx="213">
                  <c:v>9600</c:v>
                </c:pt>
                <c:pt idx="214">
                  <c:v>9700</c:v>
                </c:pt>
                <c:pt idx="215">
                  <c:v>9800</c:v>
                </c:pt>
                <c:pt idx="216">
                  <c:v>9900</c:v>
                </c:pt>
                <c:pt idx="217">
                  <c:v>10000</c:v>
                </c:pt>
                <c:pt idx="218">
                  <c:v>10100</c:v>
                </c:pt>
                <c:pt idx="219">
                  <c:v>10200</c:v>
                </c:pt>
                <c:pt idx="220">
                  <c:v>10300</c:v>
                </c:pt>
                <c:pt idx="221">
                  <c:v>10400</c:v>
                </c:pt>
                <c:pt idx="222">
                  <c:v>10500</c:v>
                </c:pt>
                <c:pt idx="223">
                  <c:v>10600</c:v>
                </c:pt>
                <c:pt idx="224">
                  <c:v>10700</c:v>
                </c:pt>
                <c:pt idx="225">
                  <c:v>10800</c:v>
                </c:pt>
                <c:pt idx="226">
                  <c:v>10900</c:v>
                </c:pt>
                <c:pt idx="227">
                  <c:v>11000</c:v>
                </c:pt>
                <c:pt idx="228">
                  <c:v>11100</c:v>
                </c:pt>
                <c:pt idx="229">
                  <c:v>11200</c:v>
                </c:pt>
                <c:pt idx="230">
                  <c:v>11300</c:v>
                </c:pt>
                <c:pt idx="231">
                  <c:v>11400</c:v>
                </c:pt>
                <c:pt idx="232">
                  <c:v>11500</c:v>
                </c:pt>
                <c:pt idx="233">
                  <c:v>11600</c:v>
                </c:pt>
                <c:pt idx="234">
                  <c:v>11700</c:v>
                </c:pt>
                <c:pt idx="235">
                  <c:v>11800</c:v>
                </c:pt>
                <c:pt idx="236">
                  <c:v>11900</c:v>
                </c:pt>
                <c:pt idx="237">
                  <c:v>12000</c:v>
                </c:pt>
                <c:pt idx="238">
                  <c:v>12100</c:v>
                </c:pt>
                <c:pt idx="239">
                  <c:v>12200</c:v>
                </c:pt>
                <c:pt idx="240">
                  <c:v>12300</c:v>
                </c:pt>
                <c:pt idx="241">
                  <c:v>12400</c:v>
                </c:pt>
                <c:pt idx="242">
                  <c:v>12500</c:v>
                </c:pt>
                <c:pt idx="243">
                  <c:v>12600</c:v>
                </c:pt>
                <c:pt idx="244">
                  <c:v>12700</c:v>
                </c:pt>
                <c:pt idx="245">
                  <c:v>12800</c:v>
                </c:pt>
                <c:pt idx="246">
                  <c:v>12900</c:v>
                </c:pt>
                <c:pt idx="247">
                  <c:v>13000</c:v>
                </c:pt>
                <c:pt idx="248">
                  <c:v>13100</c:v>
                </c:pt>
                <c:pt idx="249">
                  <c:v>13200</c:v>
                </c:pt>
                <c:pt idx="250">
                  <c:v>13300</c:v>
                </c:pt>
                <c:pt idx="251">
                  <c:v>13400</c:v>
                </c:pt>
                <c:pt idx="252">
                  <c:v>13500</c:v>
                </c:pt>
                <c:pt idx="253">
                  <c:v>13600</c:v>
                </c:pt>
                <c:pt idx="254">
                  <c:v>13700</c:v>
                </c:pt>
                <c:pt idx="255">
                  <c:v>13800</c:v>
                </c:pt>
                <c:pt idx="256">
                  <c:v>13900</c:v>
                </c:pt>
                <c:pt idx="257">
                  <c:v>14000</c:v>
                </c:pt>
                <c:pt idx="258">
                  <c:v>14100</c:v>
                </c:pt>
                <c:pt idx="259">
                  <c:v>14200</c:v>
                </c:pt>
                <c:pt idx="260">
                  <c:v>14300</c:v>
                </c:pt>
                <c:pt idx="261">
                  <c:v>14400</c:v>
                </c:pt>
                <c:pt idx="262">
                  <c:v>14500</c:v>
                </c:pt>
                <c:pt idx="263">
                  <c:v>14600</c:v>
                </c:pt>
                <c:pt idx="264">
                  <c:v>14700</c:v>
                </c:pt>
                <c:pt idx="265">
                  <c:v>14800</c:v>
                </c:pt>
                <c:pt idx="266">
                  <c:v>14900</c:v>
                </c:pt>
                <c:pt idx="267">
                  <c:v>15000</c:v>
                </c:pt>
              </c:numCache>
            </c:numRef>
          </c:xVal>
          <c:yVal>
            <c:numRef>
              <c:f>'Fig 1 Pres'!$V$3:$V$270</c:f>
              <c:numCache>
                <c:formatCode>General</c:formatCode>
                <c:ptCount val="268"/>
                <c:pt idx="0">
                  <c:v>1146</c:v>
                </c:pt>
                <c:pt idx="1">
                  <c:v>1156</c:v>
                </c:pt>
                <c:pt idx="2">
                  <c:v>1166</c:v>
                </c:pt>
                <c:pt idx="3">
                  <c:v>1176</c:v>
                </c:pt>
                <c:pt idx="4">
                  <c:v>1186</c:v>
                </c:pt>
                <c:pt idx="5">
                  <c:v>1196</c:v>
                </c:pt>
                <c:pt idx="6">
                  <c:v>1206</c:v>
                </c:pt>
                <c:pt idx="7">
                  <c:v>1216</c:v>
                </c:pt>
                <c:pt idx="8">
                  <c:v>1226</c:v>
                </c:pt>
                <c:pt idx="9">
                  <c:v>1236</c:v>
                </c:pt>
                <c:pt idx="10">
                  <c:v>1246</c:v>
                </c:pt>
                <c:pt idx="11">
                  <c:v>1256</c:v>
                </c:pt>
                <c:pt idx="12">
                  <c:v>1266</c:v>
                </c:pt>
                <c:pt idx="13">
                  <c:v>1276</c:v>
                </c:pt>
                <c:pt idx="14">
                  <c:v>1286</c:v>
                </c:pt>
                <c:pt idx="15">
                  <c:v>1296</c:v>
                </c:pt>
                <c:pt idx="16">
                  <c:v>1306</c:v>
                </c:pt>
                <c:pt idx="17">
                  <c:v>1316</c:v>
                </c:pt>
                <c:pt idx="18">
                  <c:v>1326</c:v>
                </c:pt>
                <c:pt idx="19">
                  <c:v>1336</c:v>
                </c:pt>
                <c:pt idx="20">
                  <c:v>1346</c:v>
                </c:pt>
                <c:pt idx="21">
                  <c:v>1356</c:v>
                </c:pt>
                <c:pt idx="22">
                  <c:v>1366</c:v>
                </c:pt>
                <c:pt idx="23">
                  <c:v>1376</c:v>
                </c:pt>
                <c:pt idx="24">
                  <c:v>1386</c:v>
                </c:pt>
                <c:pt idx="25">
                  <c:v>1396</c:v>
                </c:pt>
                <c:pt idx="26">
                  <c:v>1406</c:v>
                </c:pt>
                <c:pt idx="27">
                  <c:v>1416</c:v>
                </c:pt>
                <c:pt idx="28">
                  <c:v>1426</c:v>
                </c:pt>
                <c:pt idx="29">
                  <c:v>1436</c:v>
                </c:pt>
                <c:pt idx="30">
                  <c:v>1446</c:v>
                </c:pt>
                <c:pt idx="31">
                  <c:v>1456</c:v>
                </c:pt>
                <c:pt idx="32">
                  <c:v>1466</c:v>
                </c:pt>
                <c:pt idx="33">
                  <c:v>1476</c:v>
                </c:pt>
                <c:pt idx="34">
                  <c:v>1486</c:v>
                </c:pt>
                <c:pt idx="35">
                  <c:v>1496</c:v>
                </c:pt>
                <c:pt idx="36">
                  <c:v>1498</c:v>
                </c:pt>
                <c:pt idx="37">
                  <c:v>1500</c:v>
                </c:pt>
                <c:pt idx="38">
                  <c:v>1502</c:v>
                </c:pt>
                <c:pt idx="39">
                  <c:v>1504</c:v>
                </c:pt>
                <c:pt idx="40">
                  <c:v>1506</c:v>
                </c:pt>
                <c:pt idx="41">
                  <c:v>1508</c:v>
                </c:pt>
                <c:pt idx="42">
                  <c:v>1510</c:v>
                </c:pt>
                <c:pt idx="43">
                  <c:v>1512</c:v>
                </c:pt>
                <c:pt idx="44">
                  <c:v>1514</c:v>
                </c:pt>
                <c:pt idx="45">
                  <c:v>1516</c:v>
                </c:pt>
                <c:pt idx="46">
                  <c:v>1518</c:v>
                </c:pt>
                <c:pt idx="47">
                  <c:v>1520</c:v>
                </c:pt>
                <c:pt idx="48">
                  <c:v>1522</c:v>
                </c:pt>
                <c:pt idx="49">
                  <c:v>1524</c:v>
                </c:pt>
                <c:pt idx="50">
                  <c:v>1526</c:v>
                </c:pt>
                <c:pt idx="51">
                  <c:v>1528</c:v>
                </c:pt>
                <c:pt idx="52">
                  <c:v>1530</c:v>
                </c:pt>
                <c:pt idx="53">
                  <c:v>1532</c:v>
                </c:pt>
                <c:pt idx="54">
                  <c:v>1534</c:v>
                </c:pt>
                <c:pt idx="55">
                  <c:v>1536</c:v>
                </c:pt>
                <c:pt idx="56">
                  <c:v>1538</c:v>
                </c:pt>
                <c:pt idx="57">
                  <c:v>1540</c:v>
                </c:pt>
                <c:pt idx="58">
                  <c:v>1542</c:v>
                </c:pt>
                <c:pt idx="59">
                  <c:v>1544</c:v>
                </c:pt>
                <c:pt idx="60">
                  <c:v>1546</c:v>
                </c:pt>
                <c:pt idx="61">
                  <c:v>1548</c:v>
                </c:pt>
                <c:pt idx="62">
                  <c:v>1550</c:v>
                </c:pt>
                <c:pt idx="63">
                  <c:v>1552</c:v>
                </c:pt>
                <c:pt idx="64">
                  <c:v>1554</c:v>
                </c:pt>
                <c:pt idx="65">
                  <c:v>1556</c:v>
                </c:pt>
                <c:pt idx="66">
                  <c:v>1558</c:v>
                </c:pt>
                <c:pt idx="67">
                  <c:v>1560</c:v>
                </c:pt>
                <c:pt idx="68">
                  <c:v>1562</c:v>
                </c:pt>
                <c:pt idx="69">
                  <c:v>1564</c:v>
                </c:pt>
                <c:pt idx="70">
                  <c:v>1566</c:v>
                </c:pt>
                <c:pt idx="71">
                  <c:v>1568</c:v>
                </c:pt>
                <c:pt idx="72">
                  <c:v>1570</c:v>
                </c:pt>
                <c:pt idx="73">
                  <c:v>1572</c:v>
                </c:pt>
                <c:pt idx="74">
                  <c:v>1574</c:v>
                </c:pt>
                <c:pt idx="75">
                  <c:v>1576</c:v>
                </c:pt>
                <c:pt idx="76">
                  <c:v>1578</c:v>
                </c:pt>
                <c:pt idx="77">
                  <c:v>1580</c:v>
                </c:pt>
                <c:pt idx="78">
                  <c:v>1582</c:v>
                </c:pt>
                <c:pt idx="79">
                  <c:v>1584</c:v>
                </c:pt>
                <c:pt idx="80">
                  <c:v>1586</c:v>
                </c:pt>
                <c:pt idx="81">
                  <c:v>1588</c:v>
                </c:pt>
                <c:pt idx="82">
                  <c:v>1590</c:v>
                </c:pt>
                <c:pt idx="83">
                  <c:v>1592</c:v>
                </c:pt>
                <c:pt idx="84">
                  <c:v>1594</c:v>
                </c:pt>
                <c:pt idx="85">
                  <c:v>1596</c:v>
                </c:pt>
                <c:pt idx="86">
                  <c:v>1598</c:v>
                </c:pt>
                <c:pt idx="87">
                  <c:v>1600</c:v>
                </c:pt>
                <c:pt idx="88">
                  <c:v>1602</c:v>
                </c:pt>
                <c:pt idx="89">
                  <c:v>1604</c:v>
                </c:pt>
                <c:pt idx="90">
                  <c:v>1606</c:v>
                </c:pt>
                <c:pt idx="91">
                  <c:v>1608</c:v>
                </c:pt>
                <c:pt idx="92">
                  <c:v>1610</c:v>
                </c:pt>
                <c:pt idx="93">
                  <c:v>1612</c:v>
                </c:pt>
                <c:pt idx="94">
                  <c:v>1614</c:v>
                </c:pt>
                <c:pt idx="95">
                  <c:v>1616</c:v>
                </c:pt>
                <c:pt idx="96">
                  <c:v>1618</c:v>
                </c:pt>
                <c:pt idx="97">
                  <c:v>1620</c:v>
                </c:pt>
                <c:pt idx="98">
                  <c:v>1622</c:v>
                </c:pt>
                <c:pt idx="99">
                  <c:v>1624</c:v>
                </c:pt>
                <c:pt idx="100">
                  <c:v>1626</c:v>
                </c:pt>
                <c:pt idx="101">
                  <c:v>1628</c:v>
                </c:pt>
                <c:pt idx="102">
                  <c:v>1630</c:v>
                </c:pt>
                <c:pt idx="103">
                  <c:v>1632</c:v>
                </c:pt>
                <c:pt idx="104">
                  <c:v>1634</c:v>
                </c:pt>
                <c:pt idx="105">
                  <c:v>1636</c:v>
                </c:pt>
                <c:pt idx="106">
                  <c:v>1638</c:v>
                </c:pt>
                <c:pt idx="107">
                  <c:v>1640</c:v>
                </c:pt>
                <c:pt idx="108">
                  <c:v>1642</c:v>
                </c:pt>
                <c:pt idx="109">
                  <c:v>1644</c:v>
                </c:pt>
                <c:pt idx="110">
                  <c:v>1646</c:v>
                </c:pt>
                <c:pt idx="111">
                  <c:v>1648</c:v>
                </c:pt>
                <c:pt idx="112">
                  <c:v>1650</c:v>
                </c:pt>
                <c:pt idx="113">
                  <c:v>1652</c:v>
                </c:pt>
                <c:pt idx="114">
                  <c:v>1654</c:v>
                </c:pt>
                <c:pt idx="115">
                  <c:v>1656</c:v>
                </c:pt>
                <c:pt idx="116">
                  <c:v>1658</c:v>
                </c:pt>
                <c:pt idx="117">
                  <c:v>1660</c:v>
                </c:pt>
                <c:pt idx="118">
                  <c:v>1662</c:v>
                </c:pt>
                <c:pt idx="119">
                  <c:v>1664</c:v>
                </c:pt>
                <c:pt idx="120">
                  <c:v>1666</c:v>
                </c:pt>
                <c:pt idx="121">
                  <c:v>1668</c:v>
                </c:pt>
                <c:pt idx="122">
                  <c:v>1670</c:v>
                </c:pt>
                <c:pt idx="123">
                  <c:v>1672</c:v>
                </c:pt>
                <c:pt idx="124">
                  <c:v>1674</c:v>
                </c:pt>
                <c:pt idx="125">
                  <c:v>1676</c:v>
                </c:pt>
                <c:pt idx="126">
                  <c:v>1678</c:v>
                </c:pt>
                <c:pt idx="127">
                  <c:v>1680</c:v>
                </c:pt>
                <c:pt idx="128">
                  <c:v>1682</c:v>
                </c:pt>
                <c:pt idx="129">
                  <c:v>1684</c:v>
                </c:pt>
                <c:pt idx="130">
                  <c:v>1686</c:v>
                </c:pt>
                <c:pt idx="131">
                  <c:v>1706</c:v>
                </c:pt>
                <c:pt idx="132">
                  <c:v>1726</c:v>
                </c:pt>
                <c:pt idx="133">
                  <c:v>1746</c:v>
                </c:pt>
                <c:pt idx="134">
                  <c:v>1766</c:v>
                </c:pt>
                <c:pt idx="135">
                  <c:v>1786</c:v>
                </c:pt>
                <c:pt idx="136">
                  <c:v>1806</c:v>
                </c:pt>
                <c:pt idx="137">
                  <c:v>1826</c:v>
                </c:pt>
                <c:pt idx="138">
                  <c:v>1846</c:v>
                </c:pt>
                <c:pt idx="139">
                  <c:v>1866</c:v>
                </c:pt>
                <c:pt idx="140">
                  <c:v>1886</c:v>
                </c:pt>
                <c:pt idx="141">
                  <c:v>1906</c:v>
                </c:pt>
                <c:pt idx="142">
                  <c:v>1926</c:v>
                </c:pt>
                <c:pt idx="143">
                  <c:v>1946</c:v>
                </c:pt>
                <c:pt idx="144">
                  <c:v>1966</c:v>
                </c:pt>
                <c:pt idx="145">
                  <c:v>1986</c:v>
                </c:pt>
                <c:pt idx="146">
                  <c:v>2006</c:v>
                </c:pt>
                <c:pt idx="147">
                  <c:v>2026</c:v>
                </c:pt>
                <c:pt idx="148">
                  <c:v>2046</c:v>
                </c:pt>
                <c:pt idx="149">
                  <c:v>2066</c:v>
                </c:pt>
                <c:pt idx="150">
                  <c:v>2086</c:v>
                </c:pt>
                <c:pt idx="151">
                  <c:v>2106</c:v>
                </c:pt>
                <c:pt idx="152">
                  <c:v>2126</c:v>
                </c:pt>
                <c:pt idx="153">
                  <c:v>2146</c:v>
                </c:pt>
                <c:pt idx="154">
                  <c:v>2166</c:v>
                </c:pt>
                <c:pt idx="155">
                  <c:v>2186</c:v>
                </c:pt>
                <c:pt idx="156">
                  <c:v>2206</c:v>
                </c:pt>
                <c:pt idx="157">
                  <c:v>2226</c:v>
                </c:pt>
                <c:pt idx="158">
                  <c:v>2246</c:v>
                </c:pt>
                <c:pt idx="159">
                  <c:v>2266</c:v>
                </c:pt>
                <c:pt idx="160">
                  <c:v>2286</c:v>
                </c:pt>
                <c:pt idx="161">
                  <c:v>2306</c:v>
                </c:pt>
                <c:pt idx="162">
                  <c:v>2326</c:v>
                </c:pt>
                <c:pt idx="163">
                  <c:v>2346</c:v>
                </c:pt>
                <c:pt idx="164">
                  <c:v>2366</c:v>
                </c:pt>
                <c:pt idx="165">
                  <c:v>2386</c:v>
                </c:pt>
                <c:pt idx="166">
                  <c:v>2406</c:v>
                </c:pt>
                <c:pt idx="167">
                  <c:v>2426</c:v>
                </c:pt>
                <c:pt idx="168">
                  <c:v>2446</c:v>
                </c:pt>
                <c:pt idx="169">
                  <c:v>2466</c:v>
                </c:pt>
                <c:pt idx="170">
                  <c:v>2486</c:v>
                </c:pt>
                <c:pt idx="171">
                  <c:v>2506</c:v>
                </c:pt>
                <c:pt idx="172">
                  <c:v>2526</c:v>
                </c:pt>
                <c:pt idx="173">
                  <c:v>2546</c:v>
                </c:pt>
                <c:pt idx="174">
                  <c:v>2566</c:v>
                </c:pt>
                <c:pt idx="175">
                  <c:v>2586</c:v>
                </c:pt>
                <c:pt idx="176">
                  <c:v>2606</c:v>
                </c:pt>
                <c:pt idx="177">
                  <c:v>2626</c:v>
                </c:pt>
                <c:pt idx="178">
                  <c:v>2646</c:v>
                </c:pt>
                <c:pt idx="179">
                  <c:v>2666</c:v>
                </c:pt>
                <c:pt idx="180">
                  <c:v>2686</c:v>
                </c:pt>
                <c:pt idx="181">
                  <c:v>2706</c:v>
                </c:pt>
                <c:pt idx="182">
                  <c:v>2726</c:v>
                </c:pt>
                <c:pt idx="183">
                  <c:v>2746</c:v>
                </c:pt>
                <c:pt idx="184">
                  <c:v>2766</c:v>
                </c:pt>
                <c:pt idx="185">
                  <c:v>2786</c:v>
                </c:pt>
                <c:pt idx="186">
                  <c:v>2806</c:v>
                </c:pt>
                <c:pt idx="187">
                  <c:v>2826</c:v>
                </c:pt>
                <c:pt idx="188">
                  <c:v>2846</c:v>
                </c:pt>
                <c:pt idx="189">
                  <c:v>2866</c:v>
                </c:pt>
                <c:pt idx="190">
                  <c:v>2886</c:v>
                </c:pt>
                <c:pt idx="191">
                  <c:v>2906</c:v>
                </c:pt>
                <c:pt idx="192">
                  <c:v>2926</c:v>
                </c:pt>
                <c:pt idx="193">
                  <c:v>2946</c:v>
                </c:pt>
                <c:pt idx="194">
                  <c:v>2966</c:v>
                </c:pt>
                <c:pt idx="195">
                  <c:v>2986</c:v>
                </c:pt>
                <c:pt idx="196">
                  <c:v>3006</c:v>
                </c:pt>
                <c:pt idx="197">
                  <c:v>3026</c:v>
                </c:pt>
                <c:pt idx="198">
                  <c:v>3046</c:v>
                </c:pt>
                <c:pt idx="199">
                  <c:v>3066</c:v>
                </c:pt>
                <c:pt idx="200">
                  <c:v>3086</c:v>
                </c:pt>
                <c:pt idx="201">
                  <c:v>3106</c:v>
                </c:pt>
                <c:pt idx="202">
                  <c:v>3126</c:v>
                </c:pt>
                <c:pt idx="203">
                  <c:v>3146</c:v>
                </c:pt>
                <c:pt idx="204">
                  <c:v>3166</c:v>
                </c:pt>
                <c:pt idx="205">
                  <c:v>3186</c:v>
                </c:pt>
                <c:pt idx="206">
                  <c:v>3206</c:v>
                </c:pt>
                <c:pt idx="207">
                  <c:v>3226</c:v>
                </c:pt>
                <c:pt idx="208">
                  <c:v>3246</c:v>
                </c:pt>
                <c:pt idx="209">
                  <c:v>3266</c:v>
                </c:pt>
                <c:pt idx="210">
                  <c:v>3286</c:v>
                </c:pt>
                <c:pt idx="211">
                  <c:v>3306</c:v>
                </c:pt>
                <c:pt idx="212">
                  <c:v>3326</c:v>
                </c:pt>
                <c:pt idx="213">
                  <c:v>3346</c:v>
                </c:pt>
                <c:pt idx="214">
                  <c:v>3366</c:v>
                </c:pt>
                <c:pt idx="215">
                  <c:v>3386</c:v>
                </c:pt>
                <c:pt idx="216">
                  <c:v>3406</c:v>
                </c:pt>
                <c:pt idx="217">
                  <c:v>3426</c:v>
                </c:pt>
                <c:pt idx="218">
                  <c:v>3446</c:v>
                </c:pt>
                <c:pt idx="219">
                  <c:v>3466</c:v>
                </c:pt>
                <c:pt idx="220">
                  <c:v>3486</c:v>
                </c:pt>
                <c:pt idx="221">
                  <c:v>3506</c:v>
                </c:pt>
                <c:pt idx="222">
                  <c:v>3526</c:v>
                </c:pt>
                <c:pt idx="223">
                  <c:v>3546</c:v>
                </c:pt>
                <c:pt idx="224">
                  <c:v>3566</c:v>
                </c:pt>
                <c:pt idx="225">
                  <c:v>3586</c:v>
                </c:pt>
                <c:pt idx="226">
                  <c:v>3606</c:v>
                </c:pt>
                <c:pt idx="227">
                  <c:v>3626</c:v>
                </c:pt>
                <c:pt idx="228">
                  <c:v>3646</c:v>
                </c:pt>
                <c:pt idx="229">
                  <c:v>3666</c:v>
                </c:pt>
                <c:pt idx="230">
                  <c:v>3686</c:v>
                </c:pt>
                <c:pt idx="231">
                  <c:v>3706</c:v>
                </c:pt>
                <c:pt idx="232">
                  <c:v>3726</c:v>
                </c:pt>
                <c:pt idx="233">
                  <c:v>3746</c:v>
                </c:pt>
                <c:pt idx="234">
                  <c:v>3766</c:v>
                </c:pt>
                <c:pt idx="235">
                  <c:v>3786</c:v>
                </c:pt>
                <c:pt idx="236">
                  <c:v>3806</c:v>
                </c:pt>
                <c:pt idx="237">
                  <c:v>3826</c:v>
                </c:pt>
                <c:pt idx="238">
                  <c:v>3846</c:v>
                </c:pt>
                <c:pt idx="239">
                  <c:v>3866</c:v>
                </c:pt>
                <c:pt idx="240">
                  <c:v>3886</c:v>
                </c:pt>
                <c:pt idx="241">
                  <c:v>3906</c:v>
                </c:pt>
                <c:pt idx="242">
                  <c:v>3926</c:v>
                </c:pt>
                <c:pt idx="243">
                  <c:v>3946</c:v>
                </c:pt>
                <c:pt idx="244">
                  <c:v>3966</c:v>
                </c:pt>
                <c:pt idx="245">
                  <c:v>3986</c:v>
                </c:pt>
                <c:pt idx="246">
                  <c:v>3996</c:v>
                </c:pt>
                <c:pt idx="247">
                  <c:v>3996</c:v>
                </c:pt>
                <c:pt idx="248">
                  <c:v>3996</c:v>
                </c:pt>
                <c:pt idx="249">
                  <c:v>3996</c:v>
                </c:pt>
                <c:pt idx="250">
                  <c:v>3996</c:v>
                </c:pt>
                <c:pt idx="251">
                  <c:v>3996</c:v>
                </c:pt>
                <c:pt idx="252">
                  <c:v>3996</c:v>
                </c:pt>
                <c:pt idx="253">
                  <c:v>3996</c:v>
                </c:pt>
                <c:pt idx="254">
                  <c:v>3996</c:v>
                </c:pt>
                <c:pt idx="255">
                  <c:v>3996</c:v>
                </c:pt>
                <c:pt idx="256">
                  <c:v>3996</c:v>
                </c:pt>
                <c:pt idx="257">
                  <c:v>3996</c:v>
                </c:pt>
                <c:pt idx="258">
                  <c:v>3996</c:v>
                </c:pt>
                <c:pt idx="259">
                  <c:v>3996</c:v>
                </c:pt>
                <c:pt idx="260">
                  <c:v>3996</c:v>
                </c:pt>
                <c:pt idx="261">
                  <c:v>3996</c:v>
                </c:pt>
                <c:pt idx="262">
                  <c:v>3996</c:v>
                </c:pt>
                <c:pt idx="263">
                  <c:v>3996</c:v>
                </c:pt>
                <c:pt idx="264">
                  <c:v>3996</c:v>
                </c:pt>
                <c:pt idx="265">
                  <c:v>3996</c:v>
                </c:pt>
                <c:pt idx="266">
                  <c:v>3996</c:v>
                </c:pt>
                <c:pt idx="267">
                  <c:v>3996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150336"/>
        <c:axId val="81152256"/>
      </c:scatterChart>
      <c:valAx>
        <c:axId val="81150336"/>
        <c:scaling>
          <c:orientation val="minMax"/>
          <c:max val="1550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</a:t>
                </a:r>
                <a:r>
                  <a:rPr lang="en-US" sz="240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Health Bills</a:t>
                </a:r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152256"/>
        <c:crosses val="autoZero"/>
        <c:crossBetween val="midCat"/>
        <c:majorUnit val="2000"/>
        <c:minorUnit val="500"/>
      </c:valAx>
      <c:valAx>
        <c:axId val="81152256"/>
        <c:scaling>
          <c:orientation val="minMax"/>
          <c:max val="4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Employee</a:t>
                </a:r>
                <a:r>
                  <a:rPr lang="en-US" sz="240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Medical Spending </a:t>
                </a:r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150336"/>
        <c:crosses val="autoZero"/>
        <c:crossBetween val="midCat"/>
        <c:minorUnit val="250"/>
      </c:valAx>
      <c:valAx>
        <c:axId val="81154432"/>
        <c:scaling>
          <c:orientation val="minMax"/>
          <c:max val="0.60000000000000009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Fraction</a:t>
                </a:r>
                <a:r>
                  <a:rPr lang="en-US" sz="1400" baseline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those Total Health Bills</a:t>
                </a:r>
                <a:endParaRPr lang="en-US" sz="14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cross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156352"/>
        <c:crosses val="max"/>
        <c:crossBetween val="between"/>
        <c:minorUnit val="5.000000000000001E-2"/>
      </c:valAx>
      <c:catAx>
        <c:axId val="811563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11544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5894351297960545"/>
          <c:y val="0.44622584490371547"/>
          <c:w val="0.30220550346401048"/>
          <c:h val="0.361782314524117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v>Dominated</c:v>
          </c:tx>
          <c:spPr>
            <a:solidFill>
              <a:srgbClr val="0070C0"/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/>
            </c:spPr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 2n'!$A$4:$A$7</c:f>
              <c:numCache>
                <c:formatCode>General</c:formatCode>
                <c:ptCount val="4"/>
                <c:pt idx="0">
                  <c:v>350</c:v>
                </c:pt>
                <c:pt idx="1">
                  <c:v>500</c:v>
                </c:pt>
                <c:pt idx="2">
                  <c:v>750</c:v>
                </c:pt>
                <c:pt idx="3">
                  <c:v>1000</c:v>
                </c:pt>
              </c:numCache>
            </c:numRef>
          </c:cat>
          <c:val>
            <c:numRef>
              <c:f>'Fig 2n'!$D$4:$D$7</c:f>
              <c:numCache>
                <c:formatCode>0%</c:formatCode>
                <c:ptCount val="4"/>
                <c:pt idx="0">
                  <c:v>0.14221143383276136</c:v>
                </c:pt>
                <c:pt idx="1">
                  <c:v>0.27634552607349128</c:v>
                </c:pt>
                <c:pt idx="2">
                  <c:v>0.12890265338578721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v>Not dominated</c:v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Pt>
            <c:idx val="1"/>
            <c:invertIfNegative val="0"/>
            <c:bubble3D val="0"/>
          </c:dPt>
          <c:dPt>
            <c:idx val="3"/>
            <c:invertIfNegative val="0"/>
            <c:bubble3D val="0"/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'Fig 2n'!$E$4:$E$7</c:f>
              <c:numCache>
                <c:formatCode>0%</c:formatCode>
                <c:ptCount val="4"/>
                <c:pt idx="0">
                  <c:v>0</c:v>
                </c:pt>
                <c:pt idx="1">
                  <c:v>8.0061940236042517E-2</c:v>
                </c:pt>
                <c:pt idx="2">
                  <c:v>0</c:v>
                </c:pt>
                <c:pt idx="3">
                  <c:v>0.37247844647191763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80904576"/>
        <c:axId val="80906112"/>
      </c:barChart>
      <c:catAx>
        <c:axId val="8090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0906112"/>
        <c:crosses val="autoZero"/>
        <c:auto val="1"/>
        <c:lblAlgn val="ctr"/>
        <c:lblOffset val="100"/>
        <c:noMultiLvlLbl val="0"/>
      </c:catAx>
      <c:valAx>
        <c:axId val="80906112"/>
        <c:scaling>
          <c:orientation val="minMax"/>
          <c:max val="0.5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090457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4352084852207452"/>
          <c:y val="0.149014390442574"/>
          <c:w val="0.33839761805351792"/>
          <c:h val="0.29146218791616557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v>Full sample</c:v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'Fig 4n'!$A$3:$A$12</c:f>
              <c:strCache>
                <c:ptCount val="10"/>
                <c:pt idx="0">
                  <c:v>$10 </c:v>
                </c:pt>
                <c:pt idx="1">
                  <c:v>$25 </c:v>
                </c:pt>
                <c:pt idx="2">
                  <c:v>$35 </c:v>
                </c:pt>
                <c:pt idx="3">
                  <c:v>$45 </c:v>
                </c:pt>
                <c:pt idx="4">
                  <c:v>$55 </c:v>
                </c:pt>
                <c:pt idx="5">
                  <c:v>$65 </c:v>
                </c:pt>
                <c:pt idx="6">
                  <c:v>$75 </c:v>
                </c:pt>
                <c:pt idx="7">
                  <c:v>$85 </c:v>
                </c:pt>
                <c:pt idx="8">
                  <c:v>$95 </c:v>
                </c:pt>
                <c:pt idx="9">
                  <c:v>$100 +</c:v>
                </c:pt>
              </c:strCache>
            </c:strRef>
          </c:cat>
          <c:val>
            <c:numRef>
              <c:f>'Fig 4n'!$B$3:$B$12</c:f>
              <c:numCache>
                <c:formatCode>0.00</c:formatCode>
                <c:ptCount val="10"/>
                <c:pt idx="0">
                  <c:v>0.56999999999999995</c:v>
                </c:pt>
                <c:pt idx="1">
                  <c:v>0.64</c:v>
                </c:pt>
                <c:pt idx="2">
                  <c:v>0.69</c:v>
                </c:pt>
                <c:pt idx="3">
                  <c:v>0.43</c:v>
                </c:pt>
                <c:pt idx="4">
                  <c:v>0.4</c:v>
                </c:pt>
                <c:pt idx="5">
                  <c:v>0.43</c:v>
                </c:pt>
                <c:pt idx="6">
                  <c:v>0.43</c:v>
                </c:pt>
                <c:pt idx="7">
                  <c:v>0.36</c:v>
                </c:pt>
                <c:pt idx="8">
                  <c:v>0.4</c:v>
                </c:pt>
                <c:pt idx="9">
                  <c:v>0.34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022720"/>
        <c:axId val="79029376"/>
      </c:lineChart>
      <c:catAx>
        <c:axId val="790227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Salary (in</a:t>
                </a:r>
                <a:r>
                  <a:rPr lang="en-US" sz="240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$1,000s by midpoint of salary band)</a:t>
                </a:r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9029376"/>
        <c:crosses val="autoZero"/>
        <c:auto val="1"/>
        <c:lblAlgn val="ctr"/>
        <c:lblOffset val="100"/>
        <c:noMultiLvlLbl val="0"/>
      </c:catAx>
      <c:valAx>
        <c:axId val="7902937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200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Fraction choosing</a:t>
                </a:r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9022720"/>
        <c:crosses val="autoZero"/>
        <c:crossBetween val="between"/>
        <c:majorUnit val="0.1"/>
        <c:min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v>Full sample</c:v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'Fig 4n'!$A$3:$A$12</c:f>
              <c:strCache>
                <c:ptCount val="10"/>
                <c:pt idx="0">
                  <c:v>$10 </c:v>
                </c:pt>
                <c:pt idx="1">
                  <c:v>$25 </c:v>
                </c:pt>
                <c:pt idx="2">
                  <c:v>$35 </c:v>
                </c:pt>
                <c:pt idx="3">
                  <c:v>$45 </c:v>
                </c:pt>
                <c:pt idx="4">
                  <c:v>$55 </c:v>
                </c:pt>
                <c:pt idx="5">
                  <c:v>$65 </c:v>
                </c:pt>
                <c:pt idx="6">
                  <c:v>$75 </c:v>
                </c:pt>
                <c:pt idx="7">
                  <c:v>$85 </c:v>
                </c:pt>
                <c:pt idx="8">
                  <c:v>$95 </c:v>
                </c:pt>
                <c:pt idx="9">
                  <c:v>$100 +</c:v>
                </c:pt>
              </c:strCache>
            </c:strRef>
          </c:cat>
          <c:val>
            <c:numRef>
              <c:f>'Fig 4n'!$B$3:$B$12</c:f>
              <c:numCache>
                <c:formatCode>0.00</c:formatCode>
                <c:ptCount val="10"/>
                <c:pt idx="0">
                  <c:v>0.56999999999999995</c:v>
                </c:pt>
                <c:pt idx="1">
                  <c:v>0.64</c:v>
                </c:pt>
                <c:pt idx="2">
                  <c:v>0.69</c:v>
                </c:pt>
                <c:pt idx="3">
                  <c:v>0.43</c:v>
                </c:pt>
                <c:pt idx="4">
                  <c:v>0.4</c:v>
                </c:pt>
                <c:pt idx="5">
                  <c:v>0.43</c:v>
                </c:pt>
                <c:pt idx="6">
                  <c:v>0.43</c:v>
                </c:pt>
                <c:pt idx="7">
                  <c:v>0.36</c:v>
                </c:pt>
                <c:pt idx="8">
                  <c:v>0.4</c:v>
                </c:pt>
                <c:pt idx="9">
                  <c:v>0.34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487360"/>
        <c:axId val="81518592"/>
      </c:lineChart>
      <c:catAx>
        <c:axId val="814873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Salary (in</a:t>
                </a:r>
                <a:r>
                  <a:rPr lang="en-US" sz="240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$1,000s by midpoint of salary band)</a:t>
                </a:r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518592"/>
        <c:crosses val="autoZero"/>
        <c:auto val="1"/>
        <c:lblAlgn val="ctr"/>
        <c:lblOffset val="100"/>
        <c:noMultiLvlLbl val="0"/>
      </c:catAx>
      <c:valAx>
        <c:axId val="815185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200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Fraction choosing</a:t>
                </a:r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487360"/>
        <c:crosses val="autoZero"/>
        <c:crossBetween val="between"/>
        <c:majorUnit val="0.1"/>
        <c:min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0.16725</cdr:x>
      <cdr:y>0.71588</cdr:y>
    </cdr:from>
    <cdr:to>
      <cdr:x>0.2775</cdr:x>
      <cdr:y>0.81823</cdr:y>
    </cdr:to>
    <cdr:sp macro="" textlink="">
      <cdr:nvSpPr>
        <cdr:cNvPr id="2" name="Right Brace 1"/>
        <cdr:cNvSpPr/>
      </cdr:nvSpPr>
      <cdr:spPr>
        <a:xfrm xmlns:a="http://schemas.openxmlformats.org/drawingml/2006/main">
          <a:off x="1502782" y="4264025"/>
          <a:ext cx="990600" cy="609600"/>
        </a:xfrm>
        <a:prstGeom xmlns:a="http://schemas.openxmlformats.org/drawingml/2006/main" prst="rightBrace">
          <a:avLst/>
        </a:prstGeom>
        <a:noFill xmlns:a="http://schemas.openxmlformats.org/drawingml/2006/main"/>
        <a:ln xmlns:a="http://schemas.openxmlformats.org/drawingml/2006/main" w="25400">
          <a:solidFill>
            <a:schemeClr val="tx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0.29446</cdr:x>
      <cdr:y>0.60181</cdr:y>
    </cdr:from>
    <cdr:to>
      <cdr:x>0.85418</cdr:x>
      <cdr:y>0.96002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45782" y="3584575"/>
          <a:ext cx="5029200" cy="2133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dirty="0" smtClean="0"/>
            <a:t>Premium is $600 higher, but out-of-pocket costs could be reduced by $500 at most. </a:t>
          </a:r>
          <a:endParaRPr lang="en-US" sz="2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3A8D289-01B0-43A0-B906-581B1F1674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84214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7E8DEFE-C9B8-42E8-9A4F-B263B77A97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09977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183095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82558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74119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85478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5707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75411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03814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A67FA43-1DBC-451E-892C-7D12486EB867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sp>
        <p:nvSpPr>
          <p:cNvPr id="54275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99289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21752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46267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42392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4560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0D03E-1CA0-410E-A9E4-C76A4DE57D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5051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53E7B-C544-4FBC-9A72-2964810D4D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6710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B6117-B833-4B12-91F5-D5E6499F70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2405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AFBF4-51E8-4B64-9F56-A0433053E8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3508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86FA0-7679-45A6-8955-DDE567B7FE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783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DFC71-7785-416C-866A-CCA8926CCB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6049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9D5C7-FA56-4A72-A2C1-A5E4586072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082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52DD7-52FB-496C-B2C7-400ABDFE89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6458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BEB03-1C32-4484-8815-41BA797BB4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3518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F817A-1A8E-40C0-86BC-C2264CB75F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8859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3B20A-8684-440A-9DA6-48149F9900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391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CDB31-3054-4DA8-9F76-A264A47872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0992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13645-766C-4A9C-BE00-2CB36C01AD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6665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696DD-CFCB-4574-9EEB-ECB4B0D654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0245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502237F-891F-431A-941D-EE7E95846F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Helvetic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BA2031-C971-4C0D-9B7D-C6A8CFFB15C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smtClean="0"/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228600" y="914400"/>
            <a:ext cx="861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233799"/>
                </a:solidFill>
                <a:latin typeface="Helvetica" panose="020B0604020202020204" pitchFamily="34" charset="0"/>
              </a:rPr>
              <a:t>Behavioral Economics of Risk and Insurance</a:t>
            </a:r>
            <a:endParaRPr lang="en-US" altLang="en-US" sz="2400" b="1" dirty="0">
              <a:solidFill>
                <a:srgbClr val="233799"/>
              </a:solidFill>
              <a:latin typeface="Helvetica" panose="020B0604020202020204" pitchFamily="34" charset="0"/>
            </a:endParaRPr>
          </a:p>
        </p:txBody>
      </p:sp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76200" y="1552575"/>
            <a:ext cx="3733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Justin Sydnor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Helvetica" panose="020B0604020202020204" pitchFamily="34" charset="0"/>
              </a:rPr>
              <a:t>University of Wisconsin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b="1" dirty="0">
              <a:latin typeface="Helvetica" panose="020B0604020202020204" pitchFamily="34" charset="0"/>
            </a:endParaRPr>
          </a:p>
        </p:txBody>
      </p:sp>
      <p:pic>
        <p:nvPicPr>
          <p:cNvPr id="4101" name="Picture 7" descr="http://www.ohioquotes.com/blog/wp-content/uploads/2008/09/health-pic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22425"/>
            <a:ext cx="494188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5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CDB31-3054-4DA8-9F76-A264A47872B6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733800" y="2882344"/>
            <a:ext cx="762000" cy="4572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304800"/>
            <a:ext cx="8001000" cy="1143000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 sz="2400" b="1" kern="0" dirty="0" smtClean="0">
                <a:solidFill>
                  <a:schemeClr val="accent2"/>
                </a:solidFill>
                <a:latin typeface="Helvetica" panose="020B0604020202020204" pitchFamily="34" charset="0"/>
              </a:rPr>
              <a:t>Rabin (2000): Calibration Theorem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752600" y="1447800"/>
            <a:ext cx="0" cy="47974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47800" y="10784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u(w)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752600" y="6158630"/>
            <a:ext cx="6324600" cy="11982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001000" y="5797651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4114800" y="2971800"/>
            <a:ext cx="0" cy="31951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886200" y="615862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30000" dirty="0" smtClean="0"/>
              <a:t>0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3574719" y="3826885"/>
            <a:ext cx="0" cy="23569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200400" y="61838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30000" dirty="0" smtClean="0"/>
              <a:t>0 </a:t>
            </a:r>
            <a:r>
              <a:rPr lang="en-US" dirty="0" smtClean="0"/>
              <a:t>-1k</a:t>
            </a:r>
            <a:endParaRPr lang="en-US" dirty="0"/>
          </a:p>
        </p:txBody>
      </p:sp>
      <p:sp>
        <p:nvSpPr>
          <p:cNvPr id="27" name="Left Brace 26"/>
          <p:cNvSpPr/>
          <p:nvPr/>
        </p:nvSpPr>
        <p:spPr>
          <a:xfrm>
            <a:off x="3342256" y="2965172"/>
            <a:ext cx="217296" cy="9144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 Brace 29"/>
          <p:cNvSpPr/>
          <p:nvPr/>
        </p:nvSpPr>
        <p:spPr>
          <a:xfrm>
            <a:off x="3330952" y="2120344"/>
            <a:ext cx="188763" cy="84482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3657600" y="2120344"/>
            <a:ext cx="4796760" cy="66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" name="TextBox 2047"/>
          <p:cNvSpPr txBox="1"/>
          <p:nvPr/>
        </p:nvSpPr>
        <p:spPr>
          <a:xfrm>
            <a:off x="1915675" y="3271145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Drop in utility from loss of $1,000</a:t>
            </a:r>
            <a:endParaRPr lang="en-US" dirty="0"/>
          </a:p>
        </p:txBody>
      </p:sp>
      <p:cxnSp>
        <p:nvCxnSpPr>
          <p:cNvPr id="2051" name="Straight Arrow Connector 2050"/>
          <p:cNvCxnSpPr/>
          <p:nvPr/>
        </p:nvCxnSpPr>
        <p:spPr>
          <a:xfrm>
            <a:off x="4343400" y="3124200"/>
            <a:ext cx="106680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TextBox 2051"/>
          <p:cNvSpPr txBox="1"/>
          <p:nvPr/>
        </p:nvSpPr>
        <p:spPr>
          <a:xfrm>
            <a:off x="5406601" y="3519963"/>
            <a:ext cx="2895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Meaningfully risk averse over scale of $500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874158" y="1586401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gain that gives equivalent increase?</a:t>
            </a:r>
            <a:endParaRPr lang="en-US" dirty="0"/>
          </a:p>
        </p:txBody>
      </p:sp>
      <p:sp>
        <p:nvSpPr>
          <p:cNvPr id="2053" name="Freeform 2052"/>
          <p:cNvSpPr/>
          <p:nvPr/>
        </p:nvSpPr>
        <p:spPr>
          <a:xfrm>
            <a:off x="3171371" y="2416629"/>
            <a:ext cx="5050972" cy="3701142"/>
          </a:xfrm>
          <a:custGeom>
            <a:avLst/>
            <a:gdLst>
              <a:gd name="connsiteX0" fmla="*/ 0 w 5050972"/>
              <a:gd name="connsiteY0" fmla="*/ 3701142 h 3701142"/>
              <a:gd name="connsiteX1" fmla="*/ 558800 w 5050972"/>
              <a:gd name="connsiteY1" fmla="*/ 957942 h 3701142"/>
              <a:gd name="connsiteX2" fmla="*/ 1524000 w 5050972"/>
              <a:gd name="connsiteY2" fmla="*/ 406400 h 3701142"/>
              <a:gd name="connsiteX3" fmla="*/ 1524000 w 5050972"/>
              <a:gd name="connsiteY3" fmla="*/ 406400 h 3701142"/>
              <a:gd name="connsiteX4" fmla="*/ 5050972 w 5050972"/>
              <a:gd name="connsiteY4" fmla="*/ 0 h 3701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0972" h="3701142">
                <a:moveTo>
                  <a:pt x="0" y="3701142"/>
                </a:moveTo>
                <a:cubicBezTo>
                  <a:pt x="152400" y="2604103"/>
                  <a:pt x="304800" y="1507065"/>
                  <a:pt x="558800" y="957942"/>
                </a:cubicBezTo>
                <a:cubicBezTo>
                  <a:pt x="812800" y="408819"/>
                  <a:pt x="1524000" y="406400"/>
                  <a:pt x="1524000" y="406400"/>
                </a:cubicBezTo>
                <a:lnTo>
                  <a:pt x="1524000" y="406400"/>
                </a:lnTo>
                <a:lnTo>
                  <a:pt x="5050972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4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7" grpId="0" animBg="1"/>
      <p:bldP spid="30" grpId="0" animBg="1"/>
      <p:bldP spid="2048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477000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3657600" y="1524000"/>
            <a:ext cx="4343400" cy="419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63848" name="Text Box 8"/>
          <p:cNvSpPr txBox="1">
            <a:spLocks noChangeArrowheads="1"/>
          </p:cNvSpPr>
          <p:nvPr/>
        </p:nvSpPr>
        <p:spPr bwMode="auto">
          <a:xfrm>
            <a:off x="4800600" y="2667000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Risk Neutral Claim Rates?</a:t>
            </a:r>
            <a:endParaRPr lang="en-US" altLang="en-US"/>
          </a:p>
        </p:txBody>
      </p:sp>
      <p:sp>
        <p:nvSpPr>
          <p:cNvPr id="163849" name="AutoShape 9"/>
          <p:cNvSpPr>
            <a:spLocks noChangeArrowheads="1"/>
          </p:cNvSpPr>
          <p:nvPr/>
        </p:nvSpPr>
        <p:spPr bwMode="auto">
          <a:xfrm>
            <a:off x="1828800" y="3352800"/>
            <a:ext cx="2971800" cy="685800"/>
          </a:xfrm>
          <a:prstGeom prst="rightArrowCallout">
            <a:avLst>
              <a:gd name="adj1" fmla="val 25000"/>
              <a:gd name="adj2" fmla="val 25000"/>
              <a:gd name="adj3" fmla="val 72222"/>
              <a:gd name="adj4" fmla="val 6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850" name="Text Box 10"/>
          <p:cNvSpPr txBox="1">
            <a:spLocks noChangeArrowheads="1"/>
          </p:cNvSpPr>
          <p:nvPr/>
        </p:nvSpPr>
        <p:spPr bwMode="auto">
          <a:xfrm>
            <a:off x="5029200" y="34290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100/500 = 20%</a:t>
            </a:r>
          </a:p>
        </p:txBody>
      </p:sp>
      <p:sp>
        <p:nvSpPr>
          <p:cNvPr id="163851" name="AutoShape 11"/>
          <p:cNvSpPr>
            <a:spLocks noChangeArrowheads="1"/>
          </p:cNvSpPr>
          <p:nvPr/>
        </p:nvSpPr>
        <p:spPr bwMode="auto">
          <a:xfrm>
            <a:off x="1828800" y="4114800"/>
            <a:ext cx="2971800" cy="685800"/>
          </a:xfrm>
          <a:prstGeom prst="rightArrowCallout">
            <a:avLst>
              <a:gd name="adj1" fmla="val 25000"/>
              <a:gd name="adj2" fmla="val 25000"/>
              <a:gd name="adj3" fmla="val 72222"/>
              <a:gd name="adj4" fmla="val 6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852" name="AutoShape 12"/>
          <p:cNvSpPr>
            <a:spLocks noChangeArrowheads="1"/>
          </p:cNvSpPr>
          <p:nvPr/>
        </p:nvSpPr>
        <p:spPr bwMode="auto">
          <a:xfrm>
            <a:off x="1828800" y="4876800"/>
            <a:ext cx="2971800" cy="685800"/>
          </a:xfrm>
          <a:prstGeom prst="rightArrowCallout">
            <a:avLst>
              <a:gd name="adj1" fmla="val 25000"/>
              <a:gd name="adj2" fmla="val 25000"/>
              <a:gd name="adj3" fmla="val 72222"/>
              <a:gd name="adj4" fmla="val 6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853" name="Text Box 13"/>
          <p:cNvSpPr txBox="1">
            <a:spLocks noChangeArrowheads="1"/>
          </p:cNvSpPr>
          <p:nvPr/>
        </p:nvSpPr>
        <p:spPr bwMode="auto">
          <a:xfrm>
            <a:off x="4953000" y="42672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  87/250 = 35%</a:t>
            </a:r>
          </a:p>
        </p:txBody>
      </p:sp>
      <p:sp>
        <p:nvSpPr>
          <p:cNvPr id="163854" name="Text Box 14"/>
          <p:cNvSpPr txBox="1">
            <a:spLocks noChangeArrowheads="1"/>
          </p:cNvSpPr>
          <p:nvPr/>
        </p:nvSpPr>
        <p:spPr bwMode="auto">
          <a:xfrm>
            <a:off x="5029200" y="49530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133/150 = 89%</a:t>
            </a:r>
          </a:p>
        </p:txBody>
      </p:sp>
      <p:sp>
        <p:nvSpPr>
          <p:cNvPr id="14347" name="Text Box 15"/>
          <p:cNvSpPr txBox="1">
            <a:spLocks noChangeArrowheads="1"/>
          </p:cNvSpPr>
          <p:nvPr/>
        </p:nvSpPr>
        <p:spPr bwMode="auto">
          <a:xfrm>
            <a:off x="1447800" y="56388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/>
              <a:t>* Means with standard deviations in parentheses</a:t>
            </a:r>
          </a:p>
        </p:txBody>
      </p:sp>
      <p:sp>
        <p:nvSpPr>
          <p:cNvPr id="163857" name="Text Box 17"/>
          <p:cNvSpPr txBox="1">
            <a:spLocks noChangeArrowheads="1"/>
          </p:cNvSpPr>
          <p:nvPr/>
        </p:nvSpPr>
        <p:spPr bwMode="auto">
          <a:xfrm>
            <a:off x="4800600" y="2144713"/>
            <a:ext cx="3810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Empirical Claim Rate</a:t>
            </a:r>
            <a:r>
              <a:rPr lang="en-US" altLang="en-US"/>
              <a:t> = 4 to 5%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3086101" y="3314700"/>
            <a:ext cx="228600" cy="31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3086894" y="4075906"/>
            <a:ext cx="2286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3086894" y="4837906"/>
            <a:ext cx="2286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001000" cy="1143000"/>
          </a:xfrm>
          <a:noFill/>
        </p:spPr>
        <p:txBody>
          <a:bodyPr/>
          <a:lstStyle/>
          <a:p>
            <a:pPr algn="l" eaLnBrk="1" hangingPunct="1"/>
            <a:r>
              <a:rPr lang="en-US" altLang="en-US" sz="2000" b="1" dirty="0" smtClean="0">
                <a:solidFill>
                  <a:schemeClr val="accent2"/>
                </a:solidFill>
                <a:latin typeface="Helvetica" panose="020B0604020202020204" pitchFamily="34" charset="0"/>
              </a:rPr>
              <a:t>Sydnor (2010): Calibration Issue in Home Insurance Choice</a:t>
            </a:r>
          </a:p>
        </p:txBody>
      </p:sp>
    </p:spTree>
    <p:extLst>
      <p:ext uri="{BB962C8B-B14F-4D97-AF65-F5344CB8AC3E}">
        <p14:creationId xmlns:p14="http://schemas.microsoft.com/office/powerpoint/2010/main" val="17506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8" grpId="0" autoUpdateAnimBg="0"/>
      <p:bldP spid="163849" grpId="0" animBg="1"/>
      <p:bldP spid="163850" grpId="0" autoUpdateAnimBg="0"/>
      <p:bldP spid="163851" grpId="0" animBg="1"/>
      <p:bldP spid="163852" grpId="0" animBg="1"/>
      <p:bldP spid="163853" grpId="0" autoUpdateAnimBg="0"/>
      <p:bldP spid="163854" grpId="0" autoUpdateAnimBg="0"/>
      <p:bldP spid="16385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0462-DF07-428F-9EE9-4318B58FA070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19200"/>
            <a:ext cx="8794363" cy="342900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3400" y="457200"/>
            <a:ext cx="8001000" cy="1143000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 sz="2000" b="1" kern="0" dirty="0" smtClean="0">
                <a:solidFill>
                  <a:schemeClr val="accent2"/>
                </a:solidFill>
                <a:latin typeface="Helvetica" panose="020B0604020202020204" pitchFamily="34" charset="0"/>
              </a:rPr>
              <a:t>Majority choose </a:t>
            </a:r>
            <a:r>
              <a:rPr lang="en-US" altLang="en-US" sz="2000" b="1" kern="0" dirty="0">
                <a:solidFill>
                  <a:schemeClr val="accent2"/>
                </a:solidFill>
                <a:latin typeface="Helvetica" panose="020B0604020202020204" pitchFamily="34" charset="0"/>
              </a:rPr>
              <a:t>l</a:t>
            </a:r>
            <a:r>
              <a:rPr lang="en-US" altLang="en-US" sz="2000" b="1" kern="0" dirty="0" smtClean="0">
                <a:solidFill>
                  <a:schemeClr val="accent2"/>
                </a:solidFill>
                <a:latin typeface="Helvetica" panose="020B0604020202020204" pitchFamily="34" charset="0"/>
              </a:rPr>
              <a:t>ow </a:t>
            </a:r>
            <a:r>
              <a:rPr lang="en-US" altLang="en-US" sz="2000" b="1" kern="0" dirty="0">
                <a:solidFill>
                  <a:schemeClr val="accent2"/>
                </a:solidFill>
                <a:latin typeface="Helvetica" panose="020B0604020202020204" pitchFamily="34" charset="0"/>
              </a:rPr>
              <a:t>d</a:t>
            </a:r>
            <a:r>
              <a:rPr lang="en-US" altLang="en-US" sz="2000" b="1" kern="0" dirty="0" smtClean="0">
                <a:solidFill>
                  <a:schemeClr val="accent2"/>
                </a:solidFill>
                <a:latin typeface="Helvetica" panose="020B0604020202020204" pitchFamily="34" charset="0"/>
              </a:rPr>
              <a:t>eductibles at high </a:t>
            </a:r>
            <a:r>
              <a:rPr lang="en-US" altLang="en-US" sz="2000" b="1" kern="0" dirty="0">
                <a:solidFill>
                  <a:schemeClr val="accent2"/>
                </a:solidFill>
                <a:latin typeface="Helvetica" panose="020B0604020202020204" pitchFamily="34" charset="0"/>
              </a:rPr>
              <a:t>c</a:t>
            </a:r>
            <a:r>
              <a:rPr lang="en-US" altLang="en-US" sz="2000" b="1" kern="0" dirty="0" smtClean="0">
                <a:solidFill>
                  <a:schemeClr val="accent2"/>
                </a:solidFill>
                <a:latin typeface="Helvetica" panose="020B0604020202020204" pitchFamily="34" charset="0"/>
              </a:rPr>
              <a:t>ost</a:t>
            </a:r>
          </a:p>
        </p:txBody>
      </p:sp>
    </p:spTree>
    <p:extLst>
      <p:ext uri="{BB962C8B-B14F-4D97-AF65-F5344CB8AC3E}">
        <p14:creationId xmlns:p14="http://schemas.microsoft.com/office/powerpoint/2010/main" val="414087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29E696-39AA-443F-BF02-10D5D25A60E9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709025" cy="51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304800"/>
            <a:ext cx="8001000" cy="1143000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 sz="2000" b="1" kern="0" dirty="0" smtClean="0">
                <a:solidFill>
                  <a:schemeClr val="accent2"/>
                </a:solidFill>
                <a:latin typeface="Helvetica" panose="020B0604020202020204" pitchFamily="34" charset="0"/>
              </a:rPr>
              <a:t>These choices imply implausible degrees of risk aversion</a:t>
            </a:r>
          </a:p>
        </p:txBody>
      </p:sp>
    </p:spTree>
    <p:extLst>
      <p:ext uri="{BB962C8B-B14F-4D97-AF65-F5344CB8AC3E}">
        <p14:creationId xmlns:p14="http://schemas.microsoft.com/office/powerpoint/2010/main" val="134106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47441C0-264A-43AE-9992-C690CFFD53DF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  <p:pic>
        <p:nvPicPr>
          <p:cNvPr id="6147" name="Picture 2" descr="http://thumbs.dreamstime.com/z/insurance-plans-many-options-health-care-choices-doors-words-middle-colored-illustrating-several-confusing-you-360465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>
            <a:fillRect/>
          </a:stretch>
        </p:blipFill>
        <p:spPr bwMode="auto">
          <a:xfrm>
            <a:off x="457200" y="1219200"/>
            <a:ext cx="4495800" cy="4273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381000"/>
            <a:ext cx="8001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000" b="1" kern="0" dirty="0" smtClean="0">
                <a:solidFill>
                  <a:schemeClr val="accent2"/>
                </a:solidFill>
                <a:latin typeface="Helvetica" panose="020B0604020202020204" pitchFamily="34" charset="0"/>
              </a:rPr>
              <a:t>People have increasing choices about health insurance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6800" y="57150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Are they able to choose well?  </a:t>
            </a:r>
          </a:p>
          <a:p>
            <a:r>
              <a:rPr lang="en-US" sz="2000" b="1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How can we tell?</a:t>
            </a:r>
            <a:endParaRPr lang="en-US" sz="2000" b="1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Picture 9" descr="http://www.amac.us/wp-content/uploads/2009/02/medicare-part-d-logo-lin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429" y="1326402"/>
            <a:ext cx="2590801" cy="112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onnect.theoceancountylibrary.org/site-content/Services/Healthcare/Health-Insurance-Marketplace-stacked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049" y="2995546"/>
            <a:ext cx="3337560" cy="96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.ytimg.com/vi/hcy1N75ZcdA/maxresdefaul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429" y="4480315"/>
            <a:ext cx="2786654" cy="156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83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B0E6457-2B75-4264-AFFB-B5866EA196CD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  <p:pic>
        <p:nvPicPr>
          <p:cNvPr id="7171" name="Picture 4" descr="https://dashthis.com/blog/images/analytics-leave-money-ta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17441"/>
            <a:ext cx="4572000" cy="259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381000"/>
            <a:ext cx="8001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000" b="1" kern="0" dirty="0" smtClean="0">
                <a:solidFill>
                  <a:schemeClr val="accent2"/>
                </a:solidFill>
                <a:latin typeface="Helvetica" panose="020B0604020202020204" pitchFamily="34" charset="0"/>
              </a:rPr>
              <a:t>Analyses of senior’s choices from rich array of drug plans</a:t>
            </a:r>
          </a:p>
        </p:txBody>
      </p:sp>
      <p:pic>
        <p:nvPicPr>
          <p:cNvPr id="7177" name="Picture 9" descr="http://www.amac.us/wp-content/uploads/2009/02/medicare-part-d-logo-lin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217441"/>
            <a:ext cx="4050971" cy="175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5800" y="4191000"/>
            <a:ext cx="8001000" cy="1143000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 sz="2000" b="1" kern="0" dirty="0" err="1" smtClean="0">
                <a:solidFill>
                  <a:schemeClr val="accent2"/>
                </a:solidFill>
                <a:latin typeface="Helvetica" panose="020B0604020202020204" pitchFamily="34" charset="0"/>
              </a:rPr>
              <a:t>Abaluck</a:t>
            </a:r>
            <a:r>
              <a:rPr lang="en-US" altLang="en-US" sz="2000" b="1" kern="0" dirty="0" smtClean="0">
                <a:solidFill>
                  <a:schemeClr val="accent2"/>
                </a:solidFill>
                <a:latin typeface="Helvetica" panose="020B0604020202020204" pitchFamily="34" charset="0"/>
              </a:rPr>
              <a:t> &amp; Gruber (AER 2011): Not on efficient frontier</a:t>
            </a:r>
          </a:p>
          <a:p>
            <a:pPr algn="l" eaLnBrk="1" hangingPunct="1"/>
            <a:endParaRPr lang="en-US" altLang="en-US" sz="2000" b="1" kern="0" dirty="0">
              <a:solidFill>
                <a:schemeClr val="accent2"/>
              </a:solidFill>
              <a:latin typeface="Helvetica" panose="020B0604020202020204" pitchFamily="34" charset="0"/>
            </a:endParaRPr>
          </a:p>
          <a:p>
            <a:pPr algn="l" eaLnBrk="1" hangingPunct="1"/>
            <a:r>
              <a:rPr lang="en-US" altLang="en-US" sz="2000" b="1" kern="0" dirty="0" smtClean="0">
                <a:solidFill>
                  <a:schemeClr val="accent2"/>
                </a:solidFill>
                <a:latin typeface="Helvetica" panose="020B0604020202020204" pitchFamily="34" charset="0"/>
              </a:rPr>
              <a:t>Kling et al (QJE 2011): Providing info increases switching</a:t>
            </a:r>
          </a:p>
          <a:p>
            <a:pPr algn="l" eaLnBrk="1" hangingPunct="1"/>
            <a:endParaRPr lang="en-US" altLang="en-US" sz="2000" b="1" kern="0" dirty="0">
              <a:solidFill>
                <a:schemeClr val="accent2"/>
              </a:solidFill>
              <a:latin typeface="Helvetica" panose="020B0604020202020204" pitchFamily="34" charset="0"/>
            </a:endParaRPr>
          </a:p>
          <a:p>
            <a:pPr algn="l" eaLnBrk="1" hangingPunct="1"/>
            <a:r>
              <a:rPr lang="en-US" altLang="en-US" sz="2000" b="1" kern="0" dirty="0" smtClean="0">
                <a:solidFill>
                  <a:schemeClr val="accent2"/>
                </a:solidFill>
                <a:latin typeface="Helvetica" panose="020B0604020202020204" pitchFamily="34" charset="0"/>
              </a:rPr>
              <a:t>… But </a:t>
            </a:r>
            <a:r>
              <a:rPr lang="en-US" altLang="en-US" sz="2000" b="1" kern="0" dirty="0" err="1" smtClean="0">
                <a:solidFill>
                  <a:schemeClr val="accent2"/>
                </a:solidFill>
                <a:latin typeface="Helvetica" panose="020B0604020202020204" pitchFamily="34" charset="0"/>
              </a:rPr>
              <a:t>Ketcham</a:t>
            </a:r>
            <a:r>
              <a:rPr lang="en-US" altLang="en-US" sz="2000" b="1" kern="0" dirty="0" smtClean="0">
                <a:solidFill>
                  <a:schemeClr val="accent2"/>
                </a:solidFill>
                <a:latin typeface="Helvetica" panose="020B0604020202020204" pitchFamily="34" charset="0"/>
              </a:rPr>
              <a:t> et al. (2013, 2015, forthcoming): Argue many sensible patterns in choices and switching. </a:t>
            </a:r>
            <a:endParaRPr lang="en-US" altLang="en-US" sz="2000" b="1" kern="0" dirty="0">
              <a:solidFill>
                <a:schemeClr val="accent2"/>
              </a:solidFill>
              <a:latin typeface="Helvetica" panose="020B0604020202020204" pitchFamily="34" charset="0"/>
            </a:endParaRPr>
          </a:p>
          <a:p>
            <a:pPr algn="l" eaLnBrk="1" hangingPunct="1"/>
            <a:endParaRPr lang="en-US" altLang="en-US" sz="2000" b="1" kern="0" dirty="0" smtClean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77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CDB31-3054-4DA8-9F76-A264A47872B6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2052" name="Picture 4" descr="http://feedyoursoul.com/wp-content/uploads/2014/08/confus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82" y="381000"/>
            <a:ext cx="6783418" cy="451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502920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Loewenstein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et al (J Health Econ 2013): </a:t>
            </a: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	- 78% understand deductible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- 34% understand coinsurance  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686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CDB31-3054-4DA8-9F76-A264A47872B6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14400"/>
            <a:ext cx="7239000" cy="5662964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000" b="1" kern="0" dirty="0" smtClean="0">
                <a:solidFill>
                  <a:schemeClr val="accent2"/>
                </a:solidFill>
                <a:latin typeface="Helvetica" panose="020B0604020202020204" pitchFamily="34" charset="0"/>
              </a:rPr>
              <a:t>Handel and </a:t>
            </a:r>
            <a:r>
              <a:rPr lang="en-US" altLang="en-US" sz="2000" b="1" kern="0" dirty="0" err="1" smtClean="0">
                <a:solidFill>
                  <a:schemeClr val="accent2"/>
                </a:solidFill>
                <a:latin typeface="Helvetica" panose="020B0604020202020204" pitchFamily="34" charset="0"/>
              </a:rPr>
              <a:t>Kolstad</a:t>
            </a:r>
            <a:r>
              <a:rPr lang="en-US" altLang="en-US" sz="2000" b="1" kern="0" dirty="0" smtClean="0">
                <a:solidFill>
                  <a:schemeClr val="accent2"/>
                </a:solidFill>
                <a:latin typeface="Helvetica" panose="020B0604020202020204" pitchFamily="34" charset="0"/>
              </a:rPr>
              <a:t> (AER 2015): Health Insurance for “Humans”</a:t>
            </a:r>
          </a:p>
        </p:txBody>
      </p:sp>
    </p:spTree>
    <p:extLst>
      <p:ext uri="{BB962C8B-B14F-4D97-AF65-F5344CB8AC3E}">
        <p14:creationId xmlns:p14="http://schemas.microsoft.com/office/powerpoint/2010/main" val="16970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CDB31-3054-4DA8-9F76-A264A47872B6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4" y="2209800"/>
            <a:ext cx="9076171" cy="2349392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000" b="1" kern="0" dirty="0" smtClean="0">
                <a:solidFill>
                  <a:schemeClr val="accent2"/>
                </a:solidFill>
                <a:latin typeface="Helvetica" panose="020B0604020202020204" pitchFamily="34" charset="0"/>
              </a:rPr>
              <a:t>Incorporating “frictions” dramatically lowers estimates of RA</a:t>
            </a:r>
          </a:p>
        </p:txBody>
      </p:sp>
    </p:spTree>
    <p:extLst>
      <p:ext uri="{BB962C8B-B14F-4D97-AF65-F5344CB8AC3E}">
        <p14:creationId xmlns:p14="http://schemas.microsoft.com/office/powerpoint/2010/main" val="56861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DBAEA3-4B88-46C1-932B-D81977DE685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9075"/>
            <a:ext cx="8001000" cy="1143000"/>
          </a:xfrm>
        </p:spPr>
        <p:txBody>
          <a:bodyPr/>
          <a:lstStyle/>
          <a:p>
            <a:pPr algn="l" eaLnBrk="1" hangingPunct="1"/>
            <a:r>
              <a:rPr lang="en-US" altLang="en-US" sz="2000" b="1" smtClean="0">
                <a:solidFill>
                  <a:schemeClr val="accent2"/>
                </a:solidFill>
                <a:latin typeface="Helvetica" panose="020B0604020202020204" pitchFamily="34" charset="0"/>
              </a:rPr>
              <a:t>Which option would you choose?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6200" y="1676400"/>
          <a:ext cx="8115300" cy="3657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5100"/>
                <a:gridCol w="2705100"/>
                <a:gridCol w="2705100"/>
              </a:tblGrid>
              <a:tr h="10868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70C0"/>
                          </a:solidFill>
                        </a:rPr>
                        <a:t>Option</a:t>
                      </a:r>
                      <a:endParaRPr lang="en-US" sz="2800" dirty="0">
                        <a:solidFill>
                          <a:srgbClr val="0070C0"/>
                        </a:solidFill>
                      </a:endParaRPr>
                    </a:p>
                  </a:txBody>
                  <a:tcPr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70C0"/>
                          </a:solidFill>
                        </a:rPr>
                        <a:t>Annual</a:t>
                      </a:r>
                      <a:r>
                        <a:rPr lang="en-US" sz="2800" baseline="0" dirty="0" smtClean="0">
                          <a:solidFill>
                            <a:srgbClr val="0070C0"/>
                          </a:solidFill>
                        </a:rPr>
                        <a:t> Deductible</a:t>
                      </a:r>
                      <a:endParaRPr lang="en-US" sz="2800" dirty="0">
                        <a:solidFill>
                          <a:srgbClr val="0070C0"/>
                        </a:solidFill>
                      </a:endParaRPr>
                    </a:p>
                  </a:txBody>
                  <a:tcPr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70C0"/>
                          </a:solidFill>
                        </a:rPr>
                        <a:t>Annual Premium</a:t>
                      </a:r>
                      <a:endParaRPr lang="en-US" sz="2800" dirty="0">
                        <a:solidFill>
                          <a:srgbClr val="0070C0"/>
                        </a:solidFill>
                      </a:endParaRPr>
                    </a:p>
                  </a:txBody>
                  <a:tcPr marT="45706" marB="45706">
                    <a:noFill/>
                  </a:tcPr>
                </a:tc>
              </a:tr>
              <a:tr h="64269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</a:t>
                      </a:r>
                      <a:endParaRPr lang="en-US" sz="2800" dirty="0"/>
                    </a:p>
                  </a:txBody>
                  <a:tcPr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$1,000</a:t>
                      </a:r>
                      <a:endParaRPr lang="en-US" sz="2800" dirty="0"/>
                    </a:p>
                  </a:txBody>
                  <a:tcPr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$817</a:t>
                      </a:r>
                      <a:endParaRPr lang="en-US" sz="2800" dirty="0"/>
                    </a:p>
                  </a:txBody>
                  <a:tcPr marT="45706" marB="45706">
                    <a:noFill/>
                  </a:tcPr>
                </a:tc>
              </a:tr>
              <a:tr h="64269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</a:t>
                      </a:r>
                      <a:endParaRPr lang="en-US" sz="2800" dirty="0"/>
                    </a:p>
                  </a:txBody>
                  <a:tcPr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$750</a:t>
                      </a:r>
                      <a:endParaRPr lang="en-US" sz="2800" dirty="0"/>
                    </a:p>
                  </a:txBody>
                  <a:tcPr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$1,321</a:t>
                      </a:r>
                      <a:endParaRPr lang="en-US" sz="2800" dirty="0"/>
                    </a:p>
                  </a:txBody>
                  <a:tcPr marT="45706" marB="45706">
                    <a:noFill/>
                  </a:tcPr>
                </a:tc>
              </a:tr>
              <a:tr h="64269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</a:t>
                      </a:r>
                      <a:endParaRPr lang="en-US" sz="2800" dirty="0"/>
                    </a:p>
                  </a:txBody>
                  <a:tcPr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$500</a:t>
                      </a:r>
                      <a:endParaRPr lang="en-US" sz="2800" dirty="0"/>
                    </a:p>
                  </a:txBody>
                  <a:tcPr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$1,419</a:t>
                      </a:r>
                      <a:endParaRPr lang="en-US" sz="2800" dirty="0"/>
                    </a:p>
                  </a:txBody>
                  <a:tcPr marT="45706" marB="45706">
                    <a:noFill/>
                  </a:tcPr>
                </a:tc>
              </a:tr>
              <a:tr h="64269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</a:t>
                      </a:r>
                      <a:endParaRPr lang="en-US" sz="2800" dirty="0"/>
                    </a:p>
                  </a:txBody>
                  <a:tcPr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$250</a:t>
                      </a:r>
                      <a:endParaRPr lang="en-US" sz="2800" dirty="0"/>
                    </a:p>
                  </a:txBody>
                  <a:tcPr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$1,957</a:t>
                      </a:r>
                      <a:endParaRPr lang="en-US" sz="2800" dirty="0"/>
                    </a:p>
                  </a:txBody>
                  <a:tcPr marT="45706" marB="45706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264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8019C9-23DD-420A-8BB4-DFFF023B1FE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399" y="173876"/>
            <a:ext cx="8001000" cy="1143000"/>
          </a:xfrm>
        </p:spPr>
        <p:txBody>
          <a:bodyPr/>
          <a:lstStyle/>
          <a:p>
            <a:pPr algn="l" eaLnBrk="1" hangingPunct="1"/>
            <a:r>
              <a:rPr lang="en-US" altLang="en-US" sz="2000" b="1" dirty="0" smtClean="0">
                <a:solidFill>
                  <a:schemeClr val="accent2"/>
                </a:solidFill>
                <a:latin typeface="Helvetica" panose="020B0604020202020204" pitchFamily="34" charset="0"/>
              </a:rPr>
              <a:t>Fast-growing literatures on insurance markets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990599" y="3607475"/>
            <a:ext cx="70866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 typeface="Helvetica" pitchFamily="34" charset="0"/>
              <a:buChar char="–"/>
              <a:defRPr/>
            </a:pPr>
            <a:r>
              <a:rPr lang="en-US" kern="0" dirty="0" smtClean="0">
                <a:latin typeface="Helvetica" pitchFamily="34" charset="0"/>
                <a:cs typeface="+mn-cs"/>
              </a:rPr>
              <a:t>Selection patterns </a:t>
            </a:r>
          </a:p>
          <a:p>
            <a:pPr marL="800100" lvl="1" indent="-342900" eaLnBrk="1" hangingPunct="1">
              <a:spcBef>
                <a:spcPct val="20000"/>
              </a:spcBef>
              <a:buFont typeface="Helvetica" pitchFamily="34" charset="0"/>
              <a:buChar char="–"/>
              <a:defRPr/>
            </a:pPr>
            <a:r>
              <a:rPr lang="en-US" kern="0" dirty="0" smtClean="0">
                <a:latin typeface="Helvetica" pitchFamily="34" charset="0"/>
                <a:cs typeface="+mn-cs"/>
              </a:rPr>
              <a:t>Adverse selection and market unraveling/inefficiency?</a:t>
            </a:r>
          </a:p>
          <a:p>
            <a:pPr marL="800100" lvl="1" indent="-342900" eaLnBrk="1" hangingPunct="1">
              <a:spcBef>
                <a:spcPct val="20000"/>
              </a:spcBef>
              <a:buFont typeface="Helvetica" pitchFamily="34" charset="0"/>
              <a:buChar char="–"/>
              <a:defRPr/>
            </a:pPr>
            <a:r>
              <a:rPr lang="en-US" kern="0" dirty="0" smtClean="0">
                <a:latin typeface="Helvetica" pitchFamily="34" charset="0"/>
                <a:cs typeface="+mn-cs"/>
              </a:rPr>
              <a:t>Distributional welfare concerns</a:t>
            </a:r>
          </a:p>
          <a:p>
            <a:pPr marL="800100" lvl="1" indent="-342900" eaLnBrk="1" hangingPunct="1">
              <a:spcBef>
                <a:spcPct val="20000"/>
              </a:spcBef>
              <a:buFont typeface="Helvetica" pitchFamily="34" charset="0"/>
              <a:buChar char="–"/>
              <a:defRPr/>
            </a:pPr>
            <a:endParaRPr lang="en-US" kern="0" dirty="0">
              <a:latin typeface="Helvetica" pitchFamily="34" charset="0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Font typeface="Helvetica" pitchFamily="34" charset="0"/>
              <a:buChar char="–"/>
              <a:defRPr/>
            </a:pPr>
            <a:r>
              <a:rPr lang="en-US" kern="0" dirty="0" smtClean="0">
                <a:latin typeface="Helvetica" pitchFamily="34" charset="0"/>
                <a:cs typeface="+mn-cs"/>
              </a:rPr>
              <a:t>Response to insurance incentives</a:t>
            </a:r>
          </a:p>
          <a:p>
            <a:pPr marL="800100" lvl="1" indent="-342900" eaLnBrk="1" hangingPunct="1">
              <a:spcBef>
                <a:spcPct val="20000"/>
              </a:spcBef>
              <a:buFont typeface="Helvetica" pitchFamily="34" charset="0"/>
              <a:buChar char="–"/>
              <a:defRPr/>
            </a:pPr>
            <a:r>
              <a:rPr lang="en-US" kern="0" dirty="0" smtClean="0">
                <a:latin typeface="Helvetica" pitchFamily="34" charset="0"/>
                <a:cs typeface="+mn-cs"/>
              </a:rPr>
              <a:t>Moral hazard and role in shaping overall health spending</a:t>
            </a:r>
            <a:endParaRPr lang="en-US" kern="0" dirty="0">
              <a:latin typeface="Helvetica" pitchFamily="34" charset="0"/>
              <a:cs typeface="+mn-cs"/>
            </a:endParaRPr>
          </a:p>
        </p:txBody>
      </p:sp>
      <p:sp>
        <p:nvSpPr>
          <p:cNvPr id="8198" name="Text Box 3"/>
          <p:cNvSpPr txBox="1">
            <a:spLocks noChangeArrowheads="1"/>
          </p:cNvSpPr>
          <p:nvPr/>
        </p:nvSpPr>
        <p:spPr bwMode="auto">
          <a:xfrm>
            <a:off x="944563" y="3169939"/>
            <a:ext cx="75535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b="1" dirty="0" smtClean="0">
                <a:solidFill>
                  <a:srgbClr val="233799"/>
                </a:solidFill>
                <a:latin typeface="Helvetica" panose="020B0604020202020204" pitchFamily="34" charset="0"/>
              </a:rPr>
              <a:t>TWO KEY ISSUES WITH INSURANCE MARKETS FOR ECONOMISTS</a:t>
            </a:r>
            <a:endParaRPr lang="en-US" altLang="en-US" sz="1600" b="1" dirty="0">
              <a:solidFill>
                <a:srgbClr val="233799"/>
              </a:solidFill>
              <a:latin typeface="Helvetica" panose="020B0604020202020204" pitchFamily="34" charset="0"/>
            </a:endParaRPr>
          </a:p>
        </p:txBody>
      </p:sp>
      <p:sp>
        <p:nvSpPr>
          <p:cNvPr id="8200" name="Text Box 3"/>
          <p:cNvSpPr txBox="1">
            <a:spLocks noChangeArrowheads="1"/>
          </p:cNvSpPr>
          <p:nvPr/>
        </p:nvSpPr>
        <p:spPr bwMode="auto">
          <a:xfrm>
            <a:off x="944563" y="1349375"/>
            <a:ext cx="77422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b="1" dirty="0" smtClean="0">
                <a:solidFill>
                  <a:srgbClr val="233799"/>
                </a:solidFill>
                <a:latin typeface="Helvetica" panose="020B0604020202020204" pitchFamily="34" charset="0"/>
              </a:rPr>
              <a:t>WHY IS IT SURGING AS A TOPIC?</a:t>
            </a:r>
            <a:endParaRPr lang="en-US" altLang="en-US" sz="1600" b="1" dirty="0">
              <a:solidFill>
                <a:srgbClr val="233799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599" y="1675315"/>
            <a:ext cx="7740650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 typeface="Helvetica" pitchFamily="34" charset="0"/>
              <a:buChar char="–"/>
              <a:defRPr/>
            </a:pPr>
            <a:r>
              <a:rPr lang="en-US" kern="0" dirty="0" smtClean="0">
                <a:latin typeface="Helvetica" pitchFamily="34" charset="0"/>
              </a:rPr>
              <a:t>Rapid rise in healthcare spending</a:t>
            </a:r>
          </a:p>
          <a:p>
            <a:pPr marL="342900" indent="-342900" eaLnBrk="1" hangingPunct="1">
              <a:spcBef>
                <a:spcPct val="20000"/>
              </a:spcBef>
              <a:buFont typeface="Helvetica" pitchFamily="34" charset="0"/>
              <a:buChar char="–"/>
              <a:defRPr/>
            </a:pPr>
            <a:r>
              <a:rPr lang="en-US" kern="0" dirty="0" smtClean="0">
                <a:latin typeface="Helvetica" pitchFamily="34" charset="0"/>
              </a:rPr>
              <a:t>Big policy topic with health insurance expansions</a:t>
            </a:r>
            <a:endParaRPr lang="en-US" kern="0" dirty="0">
              <a:latin typeface="Helvetica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Helvetica" pitchFamily="34" charset="0"/>
              <a:buChar char="–"/>
              <a:defRPr/>
            </a:pPr>
            <a:r>
              <a:rPr lang="en-US" kern="0" dirty="0" smtClean="0">
                <a:latin typeface="Helvetica" pitchFamily="34" charset="0"/>
              </a:rPr>
              <a:t>Increasing access to data</a:t>
            </a:r>
          </a:p>
        </p:txBody>
      </p:sp>
    </p:spTree>
    <p:extLst>
      <p:ext uri="{BB962C8B-B14F-4D97-AF65-F5344CB8AC3E}">
        <p14:creationId xmlns:p14="http://schemas.microsoft.com/office/powerpoint/2010/main" val="9394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8019C9-23DD-420A-8BB4-DFFF023B1FE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9613"/>
            <a:ext cx="8001000" cy="1143000"/>
          </a:xfrm>
        </p:spPr>
        <p:txBody>
          <a:bodyPr/>
          <a:lstStyle/>
          <a:p>
            <a:pPr algn="l" eaLnBrk="1" hangingPunct="1"/>
            <a:r>
              <a:rPr lang="en-US" altLang="en-US" sz="2000" b="1" dirty="0" smtClean="0">
                <a:solidFill>
                  <a:schemeClr val="accent2"/>
                </a:solidFill>
                <a:latin typeface="Helvetica" panose="020B0604020202020204" pitchFamily="34" charset="0"/>
              </a:rPr>
              <a:t>Bhargava, </a:t>
            </a:r>
            <a:r>
              <a:rPr lang="en-US" altLang="en-US" sz="2000" b="1" dirty="0" err="1" smtClean="0">
                <a:solidFill>
                  <a:schemeClr val="accent2"/>
                </a:solidFill>
                <a:latin typeface="Helvetica" panose="020B0604020202020204" pitchFamily="34" charset="0"/>
              </a:rPr>
              <a:t>Loewenstein</a:t>
            </a:r>
            <a:r>
              <a:rPr lang="en-US" altLang="en-US" sz="2000" b="1" dirty="0" smtClean="0">
                <a:solidFill>
                  <a:schemeClr val="accent2"/>
                </a:solidFill>
                <a:latin typeface="Helvetica" panose="020B0604020202020204" pitchFamily="34" charset="0"/>
              </a:rPr>
              <a:t> and Sydnor (2015)</a:t>
            </a: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944563" y="2514600"/>
            <a:ext cx="77422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233799"/>
                </a:solidFill>
                <a:latin typeface="Helvetica" panose="020B0604020202020204" pitchFamily="34" charset="0"/>
              </a:rPr>
              <a:t>MANY PLAN OPTIONS WITH SAME NON-FINANCIAL FEATURES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990600" y="4300538"/>
            <a:ext cx="7086600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 typeface="Helvetica" pitchFamily="34" charset="0"/>
              <a:buChar char="–"/>
              <a:defRPr/>
            </a:pPr>
            <a:r>
              <a:rPr lang="en-US" kern="0" dirty="0" smtClean="0">
                <a:latin typeface="Helvetica" pitchFamily="34" charset="0"/>
                <a:cs typeface="+mn-cs"/>
              </a:rPr>
              <a:t>Choosing them cannot </a:t>
            </a:r>
            <a:r>
              <a:rPr lang="en-US" kern="0" dirty="0">
                <a:latin typeface="Helvetica" pitchFamily="34" charset="0"/>
                <a:cs typeface="+mn-cs"/>
              </a:rPr>
              <a:t>be rationalized within canonical </a:t>
            </a:r>
            <a:r>
              <a:rPr lang="en-US" kern="0" dirty="0" smtClean="0">
                <a:latin typeface="Helvetica" pitchFamily="34" charset="0"/>
                <a:cs typeface="+mn-cs"/>
              </a:rPr>
              <a:t>model</a:t>
            </a:r>
          </a:p>
          <a:p>
            <a:pPr marL="342900" indent="-342900" eaLnBrk="1" hangingPunct="1">
              <a:spcBef>
                <a:spcPct val="20000"/>
              </a:spcBef>
              <a:buFont typeface="Helvetica" pitchFamily="34" charset="0"/>
              <a:buChar char="–"/>
              <a:defRPr/>
            </a:pPr>
            <a:endParaRPr lang="en-US" kern="0" dirty="0">
              <a:latin typeface="Helvetica" pitchFamily="34" charset="0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Font typeface="Helvetica" pitchFamily="34" charset="0"/>
              <a:buChar char="–"/>
              <a:defRPr/>
            </a:pPr>
            <a:r>
              <a:rPr lang="en-US" kern="0" dirty="0" smtClean="0">
                <a:latin typeface="Helvetica" pitchFamily="34" charset="0"/>
                <a:cs typeface="+mn-cs"/>
              </a:rPr>
              <a:t>Handel (2013) also examines cases with financially dominated options, but there the issue was </a:t>
            </a:r>
            <a:r>
              <a:rPr lang="en-US" i="1" kern="0" dirty="0" smtClean="0">
                <a:latin typeface="Helvetica" pitchFamily="34" charset="0"/>
                <a:cs typeface="+mn-cs"/>
              </a:rPr>
              <a:t>inertia not active choice. </a:t>
            </a:r>
            <a:endParaRPr lang="en-US" kern="0" dirty="0">
              <a:latin typeface="Helvetica" pitchFamily="34" charset="0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Font typeface="Helvetica" pitchFamily="34" charset="0"/>
              <a:buChar char="–"/>
              <a:defRPr/>
            </a:pPr>
            <a:endParaRPr lang="en-US" kern="0" dirty="0">
              <a:latin typeface="Helvetica" pitchFamily="34" charset="0"/>
              <a:cs typeface="+mn-cs"/>
            </a:endParaRPr>
          </a:p>
        </p:txBody>
      </p:sp>
      <p:sp>
        <p:nvSpPr>
          <p:cNvPr id="8198" name="Text Box 3"/>
          <p:cNvSpPr txBox="1">
            <a:spLocks noChangeArrowheads="1"/>
          </p:cNvSpPr>
          <p:nvPr/>
        </p:nvSpPr>
        <p:spPr bwMode="auto">
          <a:xfrm>
            <a:off x="990600" y="3897313"/>
            <a:ext cx="71326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233799"/>
                </a:solidFill>
                <a:latin typeface="Helvetica" panose="020B0604020202020204" pitchFamily="34" charset="0"/>
              </a:rPr>
              <a:t>MOST OF THE OPTIONS WERE FINANCIALLY DOMINATED BY OTHERS</a:t>
            </a:r>
          </a:p>
        </p:txBody>
      </p:sp>
      <p:sp>
        <p:nvSpPr>
          <p:cNvPr id="2" name="Rectangle 1"/>
          <p:cNvSpPr/>
          <p:nvPr/>
        </p:nvSpPr>
        <p:spPr>
          <a:xfrm>
            <a:off x="946150" y="2852738"/>
            <a:ext cx="7359650" cy="10341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 typeface="Helvetica" pitchFamily="34" charset="0"/>
              <a:buChar char="–"/>
              <a:defRPr/>
            </a:pPr>
            <a:r>
              <a:rPr lang="en-US" kern="0" dirty="0">
                <a:latin typeface="Helvetica" pitchFamily="34" charset="0"/>
              </a:rPr>
              <a:t>Vary only on </a:t>
            </a:r>
            <a:r>
              <a:rPr lang="en-US" kern="0" dirty="0" smtClean="0">
                <a:latin typeface="Helvetica" pitchFamily="34" charset="0"/>
              </a:rPr>
              <a:t>cost-sharing </a:t>
            </a:r>
          </a:p>
          <a:p>
            <a:pPr marL="342900" indent="-342900" eaLnBrk="1" hangingPunct="1">
              <a:spcBef>
                <a:spcPct val="20000"/>
              </a:spcBef>
              <a:buFont typeface="Helvetica" pitchFamily="34" charset="0"/>
              <a:buChar char="–"/>
              <a:defRPr/>
            </a:pPr>
            <a:r>
              <a:rPr lang="en-US" kern="0" dirty="0">
                <a:latin typeface="Helvetica" pitchFamily="34" charset="0"/>
              </a:rPr>
              <a:t>N</a:t>
            </a:r>
            <a:r>
              <a:rPr lang="en-US" kern="0" dirty="0" smtClean="0">
                <a:latin typeface="Helvetica" pitchFamily="34" charset="0"/>
              </a:rPr>
              <a:t>etwork</a:t>
            </a:r>
            <a:r>
              <a:rPr lang="en-US" kern="0" dirty="0">
                <a:latin typeface="Helvetica" pitchFamily="34" charset="0"/>
              </a:rPr>
              <a:t>, </a:t>
            </a:r>
            <a:r>
              <a:rPr lang="en-US" kern="0" dirty="0" err="1">
                <a:latin typeface="Helvetica" pitchFamily="34" charset="0"/>
              </a:rPr>
              <a:t>etc</a:t>
            </a:r>
            <a:r>
              <a:rPr lang="en-US" kern="0" dirty="0">
                <a:latin typeface="Helvetica" pitchFamily="34" charset="0"/>
              </a:rPr>
              <a:t>… held transparently fixed.</a:t>
            </a:r>
          </a:p>
          <a:p>
            <a:pPr eaLnBrk="1" hangingPunct="1">
              <a:spcBef>
                <a:spcPct val="20000"/>
              </a:spcBef>
              <a:defRPr/>
            </a:pPr>
            <a:endParaRPr lang="en-US" kern="0" dirty="0">
              <a:latin typeface="Helvetica" pitchFamily="34" charset="0"/>
            </a:endParaRPr>
          </a:p>
        </p:txBody>
      </p:sp>
      <p:sp>
        <p:nvSpPr>
          <p:cNvPr id="8200" name="Text Box 3"/>
          <p:cNvSpPr txBox="1">
            <a:spLocks noChangeArrowheads="1"/>
          </p:cNvSpPr>
          <p:nvPr/>
        </p:nvSpPr>
        <p:spPr bwMode="auto">
          <a:xfrm>
            <a:off x="944563" y="1349375"/>
            <a:ext cx="77422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233799"/>
                </a:solidFill>
                <a:latin typeface="Helvetica" panose="020B0604020202020204" pitchFamily="34" charset="0"/>
              </a:rPr>
              <a:t>FORTUNE 500 COMPANY CHANGED EMPLOYEE OPTIONS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46150" y="1687513"/>
            <a:ext cx="735965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 typeface="Helvetica" pitchFamily="34" charset="0"/>
              <a:buChar char="–"/>
              <a:defRPr/>
            </a:pPr>
            <a:r>
              <a:rPr lang="en-US" kern="0" dirty="0">
                <a:latin typeface="Helvetica" pitchFamily="34" charset="0"/>
              </a:rPr>
              <a:t>Requires active choice.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4BD774-AC47-4F43-BE71-8E9F3D98CD6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 smtClean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73618" y="765175"/>
          <a:ext cx="8985250" cy="595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133350"/>
            <a:ext cx="8001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000" b="1" kern="0" dirty="0" smtClean="0">
                <a:solidFill>
                  <a:schemeClr val="accent2"/>
                </a:solidFill>
                <a:latin typeface="Helvetica" panose="020B0604020202020204" pitchFamily="34" charset="0"/>
              </a:rPr>
              <a:t>Example of dominated payment schedule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A6CF77-1810-4999-BBCA-05FD846C07F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 smtClean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3983745"/>
              </p:ext>
            </p:extLst>
          </p:nvPr>
        </p:nvGraphicFramePr>
        <p:xfrm>
          <a:off x="173618" y="765175"/>
          <a:ext cx="8985250" cy="595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133350"/>
            <a:ext cx="8001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000" b="1" kern="0" dirty="0" smtClean="0">
                <a:solidFill>
                  <a:schemeClr val="accent2"/>
                </a:solidFill>
                <a:latin typeface="Helvetica" panose="020B0604020202020204" pitchFamily="34" charset="0"/>
              </a:rPr>
              <a:t>Example of dominated payment schedule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E241D2-4C6F-4C12-B5D3-B01F6813CD5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 smtClean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73618" y="765175"/>
          <a:ext cx="8985250" cy="595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133350"/>
            <a:ext cx="8001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000" b="1" kern="0" dirty="0" smtClean="0">
                <a:solidFill>
                  <a:schemeClr val="accent2"/>
                </a:solidFill>
                <a:latin typeface="Helvetica" panose="020B0604020202020204" pitchFamily="34" charset="0"/>
              </a:rPr>
              <a:t>Example of dominated payment schedule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t="14000" r="34988" b="8575"/>
          <a:stretch>
            <a:fillRect/>
          </a:stretch>
        </p:blipFill>
        <p:spPr bwMode="auto">
          <a:xfrm>
            <a:off x="76200" y="25400"/>
            <a:ext cx="4495800" cy="6837363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2" t="7104" r="21700" b="54422"/>
          <a:stretch>
            <a:fillRect/>
          </a:stretch>
        </p:blipFill>
        <p:spPr bwMode="auto">
          <a:xfrm>
            <a:off x="3276600" y="2541588"/>
            <a:ext cx="5818188" cy="3859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5341938" y="914400"/>
            <a:ext cx="373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Build Your Own Platform</a:t>
            </a:r>
          </a:p>
        </p:txBody>
      </p:sp>
    </p:spTree>
    <p:extLst>
      <p:ext uri="{BB962C8B-B14F-4D97-AF65-F5344CB8AC3E}">
        <p14:creationId xmlns:p14="http://schemas.microsoft.com/office/powerpoint/2010/main" val="325150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E323A6-8B31-4BDB-8C7B-95D72DDAC91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 smtClean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457200" y="838200"/>
          <a:ext cx="8305800" cy="3505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3400" y="228600"/>
            <a:ext cx="8001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000" b="1" kern="0" dirty="0" smtClean="0">
                <a:solidFill>
                  <a:schemeClr val="accent2"/>
                </a:solidFill>
                <a:latin typeface="Helvetica" panose="020B0604020202020204" pitchFamily="34" charset="0"/>
              </a:rPr>
              <a:t>Majority of employees selected a dominated plan</a:t>
            </a:r>
          </a:p>
        </p:txBody>
      </p:sp>
      <p:sp>
        <p:nvSpPr>
          <p:cNvPr id="13317" name="TextBox 1"/>
          <p:cNvSpPr txBox="1">
            <a:spLocks noChangeArrowheads="1"/>
          </p:cNvSpPr>
          <p:nvPr/>
        </p:nvSpPr>
        <p:spPr bwMode="auto">
          <a:xfrm>
            <a:off x="685800" y="4495800"/>
            <a:ext cx="82296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</a:rPr>
              <a:t>55</a:t>
            </a:r>
            <a:r>
              <a:rPr lang="en-US" altLang="en-US" sz="2400" dirty="0">
                <a:latin typeface="Arial" panose="020B0604020202020204" pitchFamily="34" charset="0"/>
              </a:rPr>
              <a:t>% </a:t>
            </a:r>
            <a:r>
              <a:rPr lang="en-US" altLang="en-US" sz="2400" dirty="0" smtClean="0">
                <a:latin typeface="Arial" panose="020B0604020202020204" pitchFamily="34" charset="0"/>
              </a:rPr>
              <a:t>chose </a:t>
            </a:r>
            <a:r>
              <a:rPr lang="en-US" altLang="en-US" sz="2400" dirty="0">
                <a:latin typeface="Arial" panose="020B0604020202020204" pitchFamily="34" charset="0"/>
              </a:rPr>
              <a:t>dominated </a:t>
            </a:r>
            <a:r>
              <a:rPr lang="en-US" altLang="en-US" sz="2400" dirty="0" smtClean="0">
                <a:latin typeface="Arial" panose="020B0604020202020204" pitchFamily="34" charset="0"/>
              </a:rPr>
              <a:t>plan (adjusting for taxes)</a:t>
            </a:r>
            <a:endParaRPr lang="en-US" altLang="en-US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/>
          </a:p>
          <a:p>
            <a:pPr>
              <a:spcBef>
                <a:spcPct val="0"/>
              </a:spcBef>
            </a:pPr>
            <a:r>
              <a:rPr lang="en-US" altLang="en-US" sz="2400" b="1" dirty="0"/>
              <a:t>Average excess spending of $</a:t>
            </a:r>
            <a:r>
              <a:rPr lang="en-US" altLang="en-US" sz="2400" b="1" dirty="0" smtClean="0"/>
              <a:t>372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for the year relative to switch to same plan with $1,000 deductible.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943B3C-439D-41CF-88C4-F057CEA2482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 smtClean="0"/>
          </a:p>
        </p:txBody>
      </p:sp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228600" y="762000"/>
          <a:ext cx="8707967" cy="5721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4800" y="228600"/>
            <a:ext cx="8382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000" b="1" kern="0" dirty="0" smtClean="0">
                <a:solidFill>
                  <a:schemeClr val="accent2"/>
                </a:solidFill>
                <a:latin typeface="Helvetica" panose="020B0604020202020204" pitchFamily="34" charset="0"/>
              </a:rPr>
              <a:t>Dominated plan share by annual salary bin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2B15A6-F32B-4657-B1EB-589792DD33A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 smtClean="0"/>
          </a:p>
        </p:txBody>
      </p:sp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228600" y="762000"/>
          <a:ext cx="8707967" cy="5721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4800" y="228600"/>
            <a:ext cx="8382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000" b="1" kern="0" dirty="0" smtClean="0">
                <a:solidFill>
                  <a:schemeClr val="accent2"/>
                </a:solidFill>
                <a:latin typeface="Helvetica" panose="020B0604020202020204" pitchFamily="34" charset="0"/>
              </a:rPr>
              <a:t>Dominated plan share by annual salary bin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14800" y="800100"/>
            <a:ext cx="46482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70C0"/>
                </a:solidFill>
              </a:rPr>
              <a:t>Also more likely for: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70C0"/>
                </a:solidFill>
              </a:rPr>
              <a:t>Older employees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70C0"/>
                </a:solidFill>
              </a:rPr>
              <a:t>Those w/ chronic </a:t>
            </a:r>
            <a:r>
              <a:rPr lang="en-US" sz="2400" dirty="0">
                <a:solidFill>
                  <a:srgbClr val="0070C0"/>
                </a:solidFill>
              </a:rPr>
              <a:t>condition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70C0"/>
                </a:solidFill>
              </a:rPr>
              <a:t>Women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0025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69C58C-257B-47A6-9488-0F3A3E9CCD5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92150" y="257175"/>
            <a:ext cx="8001000" cy="1143000"/>
          </a:xfrm>
        </p:spPr>
        <p:txBody>
          <a:bodyPr/>
          <a:lstStyle/>
          <a:p>
            <a:pPr algn="l" eaLnBrk="1" hangingPunct="1"/>
            <a:r>
              <a:rPr lang="en-US" altLang="en-US" sz="2000" b="1" dirty="0">
                <a:solidFill>
                  <a:schemeClr val="accent2"/>
                </a:solidFill>
                <a:latin typeface="Helvetica" panose="020B0604020202020204" pitchFamily="34" charset="0"/>
              </a:rPr>
              <a:t>Broad classes of explanations for dominated choices</a:t>
            </a:r>
            <a:endParaRPr lang="en-US" altLang="en-US" sz="2000" b="1" dirty="0" smtClean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990600" y="4567238"/>
            <a:ext cx="807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b="1" dirty="0">
                <a:solidFill>
                  <a:srgbClr val="233799"/>
                </a:solidFill>
                <a:latin typeface="Helvetica" panose="020B0604020202020204" pitchFamily="34" charset="0"/>
              </a:rPr>
              <a:t>3.  </a:t>
            </a:r>
            <a:r>
              <a:rPr lang="en-US" altLang="en-US" sz="1600" b="1" dirty="0" smtClean="0">
                <a:solidFill>
                  <a:srgbClr val="233799"/>
                </a:solidFill>
                <a:latin typeface="Helvetica" panose="020B0604020202020204" pitchFamily="34" charset="0"/>
              </a:rPr>
              <a:t>EXTREME PREFERENCE </a:t>
            </a:r>
            <a:r>
              <a:rPr lang="en-US" altLang="en-US" sz="1600" b="1" dirty="0">
                <a:solidFill>
                  <a:srgbClr val="233799"/>
                </a:solidFill>
                <a:latin typeface="Helvetica" panose="020B0604020202020204" pitchFamily="34" charset="0"/>
              </a:rPr>
              <a:t>FOR </a:t>
            </a:r>
            <a:r>
              <a:rPr lang="en-US" altLang="en-US" sz="1600" b="1" dirty="0" smtClean="0">
                <a:solidFill>
                  <a:srgbClr val="233799"/>
                </a:solidFill>
                <a:latin typeface="Helvetica" panose="020B0604020202020204" pitchFamily="34" charset="0"/>
              </a:rPr>
              <a:t>AVOIDING OUT-OF-POCKET COSTS</a:t>
            </a:r>
            <a:endParaRPr lang="en-US" altLang="en-US" sz="1600" b="1" dirty="0">
              <a:solidFill>
                <a:srgbClr val="233799"/>
              </a:solidFill>
              <a:latin typeface="Helvetica" panose="020B0604020202020204" pitchFamily="34" charset="0"/>
            </a:endParaRPr>
          </a:p>
        </p:txBody>
      </p:sp>
      <p:sp>
        <p:nvSpPr>
          <p:cNvPr id="16390" name="Text Box 3"/>
          <p:cNvSpPr txBox="1">
            <a:spLocks noChangeArrowheads="1"/>
          </p:cNvSpPr>
          <p:nvPr/>
        </p:nvSpPr>
        <p:spPr bwMode="auto">
          <a:xfrm>
            <a:off x="1055688" y="1470025"/>
            <a:ext cx="7239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233799"/>
                </a:solidFill>
                <a:latin typeface="Helvetica" panose="020B0604020202020204" pitchFamily="34" charset="0"/>
              </a:rPr>
              <a:t>1. NOT MAXIMIZING ON FULL CHOICE SET -- SEARCH COMPLEXITY</a:t>
            </a:r>
          </a:p>
        </p:txBody>
      </p:sp>
      <p:sp>
        <p:nvSpPr>
          <p:cNvPr id="16392" name="Text Box 3"/>
          <p:cNvSpPr txBox="1">
            <a:spLocks noChangeArrowheads="1"/>
          </p:cNvSpPr>
          <p:nvPr/>
        </p:nvSpPr>
        <p:spPr bwMode="auto">
          <a:xfrm>
            <a:off x="1066800" y="3035300"/>
            <a:ext cx="76263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b="1" dirty="0">
                <a:solidFill>
                  <a:srgbClr val="233799"/>
                </a:solidFill>
                <a:latin typeface="Helvetica" panose="020B0604020202020204" pitchFamily="34" charset="0"/>
              </a:rPr>
              <a:t>2. </a:t>
            </a:r>
            <a:r>
              <a:rPr lang="en-US" altLang="en-US" sz="1600" b="1" dirty="0" smtClean="0">
                <a:solidFill>
                  <a:srgbClr val="233799"/>
                </a:solidFill>
                <a:latin typeface="Helvetica" panose="020B0604020202020204" pitchFamily="34" charset="0"/>
              </a:rPr>
              <a:t>CONFUSION ABOUT CONSEQUENCES -- </a:t>
            </a:r>
            <a:r>
              <a:rPr lang="en-US" altLang="en-US" sz="1600" b="1" dirty="0">
                <a:solidFill>
                  <a:srgbClr val="233799"/>
                </a:solidFill>
                <a:latin typeface="Helvetica" panose="020B0604020202020204" pitchFamily="34" charset="0"/>
              </a:rPr>
              <a:t>INSURANCE COMPLEXITY</a:t>
            </a:r>
          </a:p>
        </p:txBody>
      </p:sp>
    </p:spTree>
    <p:extLst>
      <p:ext uri="{BB962C8B-B14F-4D97-AF65-F5344CB8AC3E}">
        <p14:creationId xmlns:p14="http://schemas.microsoft.com/office/powerpoint/2010/main" val="157690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0025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69C58C-257B-47A6-9488-0F3A3E9CCD5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92150" y="257175"/>
            <a:ext cx="8001000" cy="1143000"/>
          </a:xfrm>
        </p:spPr>
        <p:txBody>
          <a:bodyPr/>
          <a:lstStyle/>
          <a:p>
            <a:pPr algn="l" eaLnBrk="1" hangingPunct="1"/>
            <a:r>
              <a:rPr lang="en-US" altLang="en-US" sz="2000" b="1" dirty="0">
                <a:solidFill>
                  <a:schemeClr val="accent2"/>
                </a:solidFill>
                <a:latin typeface="Helvetica" panose="020B0604020202020204" pitchFamily="34" charset="0"/>
              </a:rPr>
              <a:t>Broad classes of explanations for dominated choices</a:t>
            </a:r>
            <a:endParaRPr lang="en-US" altLang="en-US" sz="2000" b="1" dirty="0" smtClean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990600" y="4567238"/>
            <a:ext cx="807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b="1" dirty="0">
                <a:solidFill>
                  <a:srgbClr val="233799"/>
                </a:solidFill>
                <a:latin typeface="Helvetica" panose="020B0604020202020204" pitchFamily="34" charset="0"/>
              </a:rPr>
              <a:t>3.  </a:t>
            </a:r>
            <a:r>
              <a:rPr lang="en-US" altLang="en-US" sz="1600" b="1" dirty="0" smtClean="0">
                <a:solidFill>
                  <a:srgbClr val="233799"/>
                </a:solidFill>
                <a:latin typeface="Helvetica" panose="020B0604020202020204" pitchFamily="34" charset="0"/>
              </a:rPr>
              <a:t>EXTREME PREFERENCE </a:t>
            </a:r>
            <a:r>
              <a:rPr lang="en-US" altLang="en-US" sz="1600" b="1" dirty="0">
                <a:solidFill>
                  <a:srgbClr val="233799"/>
                </a:solidFill>
                <a:latin typeface="Helvetica" panose="020B0604020202020204" pitchFamily="34" charset="0"/>
              </a:rPr>
              <a:t>FOR </a:t>
            </a:r>
            <a:r>
              <a:rPr lang="en-US" altLang="en-US" sz="1600" b="1" dirty="0" smtClean="0">
                <a:solidFill>
                  <a:srgbClr val="233799"/>
                </a:solidFill>
                <a:latin typeface="Helvetica" panose="020B0604020202020204" pitchFamily="34" charset="0"/>
              </a:rPr>
              <a:t>AVOIDING OUT-OF-POCKET COSTS</a:t>
            </a:r>
            <a:endParaRPr lang="en-US" altLang="en-US" sz="1600" b="1" dirty="0">
              <a:solidFill>
                <a:srgbClr val="233799"/>
              </a:solidFill>
              <a:latin typeface="Helvetica" panose="020B0604020202020204" pitchFamily="34" charset="0"/>
            </a:endParaRPr>
          </a:p>
        </p:txBody>
      </p:sp>
      <p:sp>
        <p:nvSpPr>
          <p:cNvPr id="16390" name="Text Box 3"/>
          <p:cNvSpPr txBox="1">
            <a:spLocks noChangeArrowheads="1"/>
          </p:cNvSpPr>
          <p:nvPr/>
        </p:nvSpPr>
        <p:spPr bwMode="auto">
          <a:xfrm>
            <a:off x="1055688" y="1470025"/>
            <a:ext cx="7239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b="1" dirty="0">
                <a:solidFill>
                  <a:srgbClr val="233799"/>
                </a:solidFill>
                <a:latin typeface="Helvetica" panose="020B0604020202020204" pitchFamily="34" charset="0"/>
              </a:rPr>
              <a:t>1. NOT MAXIMIZING ON FULL CHOICE SET -- SEARCH COMPLEXITY</a:t>
            </a:r>
          </a:p>
        </p:txBody>
      </p:sp>
      <p:sp>
        <p:nvSpPr>
          <p:cNvPr id="16392" name="Text Box 3"/>
          <p:cNvSpPr txBox="1">
            <a:spLocks noChangeArrowheads="1"/>
          </p:cNvSpPr>
          <p:nvPr/>
        </p:nvSpPr>
        <p:spPr bwMode="auto">
          <a:xfrm>
            <a:off x="1066800" y="3035300"/>
            <a:ext cx="76263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b="1" dirty="0">
                <a:solidFill>
                  <a:srgbClr val="233799"/>
                </a:solidFill>
                <a:latin typeface="Helvetica" panose="020B0604020202020204" pitchFamily="34" charset="0"/>
              </a:rPr>
              <a:t>2.  INCORRECT DISTRIBUTION OF OUTCOMES -- INSURANCE COMPLEXITY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50988" y="1932064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Test by reducing and simplifying options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568450" y="3522714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Test by clarify final-wealth consequences of choices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600200" y="4964668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</a:t>
            </a:r>
            <a:r>
              <a:rPr lang="en-US" b="1" dirty="0" smtClean="0"/>
              <a:t>he “residual” after 1 + 2</a:t>
            </a:r>
          </a:p>
          <a:p>
            <a:pPr algn="ctr"/>
            <a:endParaRPr lang="en-US" b="1" dirty="0"/>
          </a:p>
          <a:p>
            <a:r>
              <a:rPr lang="en-US" b="1" dirty="0" smtClean="0"/>
              <a:t>Other attempts at direct elicitation,</a:t>
            </a:r>
          </a:p>
          <a:p>
            <a:r>
              <a:rPr lang="en-US" b="1" dirty="0" smtClean="0"/>
              <a:t>Other consistency checks in firm data.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6546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39D5C7-FA56-4A72-A2C1-A5E4586072D9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4343" y="1981200"/>
                <a:ext cx="7543800" cy="8962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43" y="1981200"/>
                <a:ext cx="7543800" cy="89620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3352800" y="2743200"/>
            <a:ext cx="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86000" y="3352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Probability of loss shock </a:t>
            </a:r>
            <a:r>
              <a:rPr lang="en-US" i="1" dirty="0" smtClean="0"/>
              <a:t>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572000" y="2819400"/>
            <a:ext cx="0" cy="1295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66243" y="4343400"/>
            <a:ext cx="215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Premium for plan </a:t>
            </a:r>
            <a:r>
              <a:rPr lang="en-US" i="1" dirty="0" smtClean="0"/>
              <a:t>k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334000" y="2743200"/>
            <a:ext cx="91440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05071" y="3526631"/>
            <a:ext cx="2608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Uninsured loss for shock </a:t>
            </a:r>
            <a:r>
              <a:rPr lang="en-US" i="1" dirty="0" smtClean="0"/>
              <a:t>s </a:t>
            </a:r>
            <a:r>
              <a:rPr lang="en-US" dirty="0" smtClean="0"/>
              <a:t>with plan </a:t>
            </a:r>
            <a:r>
              <a:rPr lang="en-US" i="1" dirty="0" smtClean="0"/>
              <a:t>k </a:t>
            </a:r>
            <a:r>
              <a:rPr lang="en-US" dirty="0"/>
              <a:t>(e.g., deductible) 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533400" y="457200"/>
            <a:ext cx="8001000" cy="1143000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 sz="2400" b="1" kern="0" dirty="0" smtClean="0">
                <a:solidFill>
                  <a:schemeClr val="accent2"/>
                </a:solidFill>
                <a:latin typeface="Helvetica" panose="020B0604020202020204" pitchFamily="34" charset="0"/>
              </a:rPr>
              <a:t>Standard model of insurance choice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13716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Chose plan that maximizes:</a:t>
            </a:r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92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9626ED-59E2-4C63-80CB-5A963DA0254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 smtClean="0"/>
          </a:p>
        </p:txBody>
      </p:sp>
      <p:pic>
        <p:nvPicPr>
          <p:cNvPr id="2048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4" b="48656"/>
          <a:stretch>
            <a:fillRect/>
          </a:stretch>
        </p:blipFill>
        <p:spPr bwMode="auto">
          <a:xfrm>
            <a:off x="304800" y="1143000"/>
            <a:ext cx="8332788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6"/>
          <p:cNvSpPr txBox="1">
            <a:spLocks noChangeArrowheads="1"/>
          </p:cNvSpPr>
          <p:nvPr/>
        </p:nvSpPr>
        <p:spPr bwMode="auto">
          <a:xfrm>
            <a:off x="1371600" y="1295400"/>
            <a:ext cx="1905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N = 2,317 Qualtrics Panels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8938" y="152400"/>
            <a:ext cx="8678862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000" b="1" kern="0" dirty="0" smtClean="0">
                <a:solidFill>
                  <a:schemeClr val="accent2"/>
                </a:solidFill>
                <a:latin typeface="Helvetica" panose="020B0604020202020204" pitchFamily="34" charset="0"/>
              </a:rPr>
              <a:t>Comparison of deductible choices experimental vs employee sample</a:t>
            </a:r>
          </a:p>
        </p:txBody>
      </p:sp>
      <p:sp>
        <p:nvSpPr>
          <p:cNvPr id="20486" name="TextBox 1"/>
          <p:cNvSpPr txBox="1">
            <a:spLocks noChangeArrowheads="1"/>
          </p:cNvSpPr>
          <p:nvPr/>
        </p:nvSpPr>
        <p:spPr bwMode="auto">
          <a:xfrm>
            <a:off x="838200" y="762000"/>
            <a:ext cx="3505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Pooled Experiment 1 Data</a:t>
            </a:r>
          </a:p>
        </p:txBody>
      </p:sp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4953000" y="762000"/>
            <a:ext cx="3505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Employee 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</a:p>
        </p:txBody>
      </p:sp>
      <p:sp>
        <p:nvSpPr>
          <p:cNvPr id="20488" name="TextBox 6"/>
          <p:cNvSpPr txBox="1">
            <a:spLocks noChangeArrowheads="1"/>
          </p:cNvSpPr>
          <p:nvPr/>
        </p:nvSpPr>
        <p:spPr bwMode="auto">
          <a:xfrm>
            <a:off x="5257800" y="1295400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23,894 Employee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Choices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685800"/>
            <a:ext cx="4343400" cy="6035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3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9626ED-59E2-4C63-80CB-5A963DA0254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 smtClean="0"/>
          </a:p>
        </p:txBody>
      </p:sp>
      <p:pic>
        <p:nvPicPr>
          <p:cNvPr id="2048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4" b="48656"/>
          <a:stretch>
            <a:fillRect/>
          </a:stretch>
        </p:blipFill>
        <p:spPr bwMode="auto">
          <a:xfrm>
            <a:off x="304800" y="1143000"/>
            <a:ext cx="8332788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6"/>
          <p:cNvSpPr txBox="1">
            <a:spLocks noChangeArrowheads="1"/>
          </p:cNvSpPr>
          <p:nvPr/>
        </p:nvSpPr>
        <p:spPr bwMode="auto">
          <a:xfrm>
            <a:off x="1371600" y="1295400"/>
            <a:ext cx="1905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N = 2,317 Qualtrics Panels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8938" y="152400"/>
            <a:ext cx="8602662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000" b="1" kern="0" dirty="0" smtClean="0">
                <a:solidFill>
                  <a:schemeClr val="accent2"/>
                </a:solidFill>
                <a:latin typeface="Helvetica" panose="020B0604020202020204" pitchFamily="34" charset="0"/>
              </a:rPr>
              <a:t>Comparison of deductible choices experimental vs employee sample</a:t>
            </a:r>
          </a:p>
        </p:txBody>
      </p:sp>
      <p:sp>
        <p:nvSpPr>
          <p:cNvPr id="20486" name="TextBox 1"/>
          <p:cNvSpPr txBox="1">
            <a:spLocks noChangeArrowheads="1"/>
          </p:cNvSpPr>
          <p:nvPr/>
        </p:nvSpPr>
        <p:spPr bwMode="auto">
          <a:xfrm>
            <a:off x="838200" y="762000"/>
            <a:ext cx="3505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Pooled Experiment 1 Data</a:t>
            </a:r>
          </a:p>
        </p:txBody>
      </p:sp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4953000" y="762000"/>
            <a:ext cx="3505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Employee 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</a:p>
        </p:txBody>
      </p:sp>
      <p:sp>
        <p:nvSpPr>
          <p:cNvPr id="20488" name="TextBox 6"/>
          <p:cNvSpPr txBox="1">
            <a:spLocks noChangeArrowheads="1"/>
          </p:cNvSpPr>
          <p:nvPr/>
        </p:nvSpPr>
        <p:spPr bwMode="auto">
          <a:xfrm>
            <a:off x="5257800" y="1295400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23,894 Employee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5" t="22157" r="42052" b="43443"/>
          <a:stretch>
            <a:fillRect/>
          </a:stretch>
        </p:blipFill>
        <p:spPr bwMode="auto">
          <a:xfrm>
            <a:off x="1066800" y="1200150"/>
            <a:ext cx="7620000" cy="55435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81000" y="71438"/>
            <a:ext cx="83058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000" b="1" kern="0" dirty="0" smtClean="0">
                <a:solidFill>
                  <a:schemeClr val="accent2"/>
                </a:solidFill>
                <a:latin typeface="Helvetica" panose="020B0604020202020204" pitchFamily="34" charset="0"/>
              </a:rPr>
              <a:t>Experiment 2:  What if you make consequences clear?</a:t>
            </a:r>
          </a:p>
        </p:txBody>
      </p:sp>
      <p:sp>
        <p:nvSpPr>
          <p:cNvPr id="23556" name="TextBox 1"/>
          <p:cNvSpPr txBox="1">
            <a:spLocks noChangeArrowheads="1"/>
          </p:cNvSpPr>
          <p:nvPr/>
        </p:nvSpPr>
        <p:spPr bwMode="auto">
          <a:xfrm>
            <a:off x="533400" y="685800"/>
            <a:ext cx="723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N = 600 on MTurk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2" t="23972" r="33405" b="22998"/>
          <a:stretch>
            <a:fillRect/>
          </a:stretch>
        </p:blipFill>
        <p:spPr bwMode="auto">
          <a:xfrm>
            <a:off x="1219200" y="685800"/>
            <a:ext cx="6934200" cy="5788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81000" y="71438"/>
            <a:ext cx="83058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000" b="1" kern="0" dirty="0" smtClean="0">
                <a:solidFill>
                  <a:schemeClr val="accent2"/>
                </a:solidFill>
                <a:latin typeface="Helvetica" panose="020B0604020202020204" pitchFamily="34" charset="0"/>
              </a:rPr>
              <a:t>Experiment 2:  What if you make consequences clear?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3871913" y="835025"/>
            <a:ext cx="1219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/>
              <a:t>p = 0.02</a:t>
            </a:r>
          </a:p>
        </p:txBody>
      </p:sp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3089275" y="1728788"/>
            <a:ext cx="1219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/>
              <a:t>p = 0.13</a:t>
            </a:r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2363788" y="1881188"/>
            <a:ext cx="1219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/>
              <a:t>p = 0.19</a:t>
            </a:r>
          </a:p>
        </p:txBody>
      </p:sp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1601788" y="1884363"/>
            <a:ext cx="1219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/>
              <a:t>p = 0.19</a:t>
            </a:r>
          </a:p>
        </p:txBody>
      </p:sp>
      <p:pic>
        <p:nvPicPr>
          <p:cNvPr id="2560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73025"/>
            <a:ext cx="7669213" cy="6110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7" name="TextBox 9"/>
          <p:cNvSpPr txBox="1">
            <a:spLocks noChangeArrowheads="1"/>
          </p:cNvSpPr>
          <p:nvPr/>
        </p:nvSpPr>
        <p:spPr bwMode="auto">
          <a:xfrm>
            <a:off x="1803400" y="6165850"/>
            <a:ext cx="1981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/>
              <a:t>Deductible Choice</a:t>
            </a:r>
          </a:p>
        </p:txBody>
      </p:sp>
      <p:sp>
        <p:nvSpPr>
          <p:cNvPr id="25608" name="TextBox 10"/>
          <p:cNvSpPr txBox="1">
            <a:spLocks noChangeArrowheads="1"/>
          </p:cNvSpPr>
          <p:nvPr/>
        </p:nvSpPr>
        <p:spPr bwMode="auto">
          <a:xfrm>
            <a:off x="5765800" y="6169025"/>
            <a:ext cx="1981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/>
              <a:t>Deductible Choice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4191000" y="1219200"/>
            <a:ext cx="3429000" cy="16764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0" name="TextBox 3"/>
          <p:cNvSpPr txBox="1">
            <a:spLocks noChangeArrowheads="1"/>
          </p:cNvSpPr>
          <p:nvPr/>
        </p:nvSpPr>
        <p:spPr bwMode="auto">
          <a:xfrm>
            <a:off x="1576388" y="792163"/>
            <a:ext cx="5180012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Fraction choosing $1,000 Deductible rises from 52% to 82%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0025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69C58C-257B-47A6-9488-0F3A3E9CCD5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92150" y="257175"/>
            <a:ext cx="8001000" cy="1143000"/>
          </a:xfrm>
        </p:spPr>
        <p:txBody>
          <a:bodyPr/>
          <a:lstStyle/>
          <a:p>
            <a:pPr algn="l" eaLnBrk="1" hangingPunct="1"/>
            <a:r>
              <a:rPr lang="en-US" altLang="en-US" sz="2000" b="1" dirty="0">
                <a:solidFill>
                  <a:schemeClr val="accent2"/>
                </a:solidFill>
                <a:latin typeface="Helvetica" panose="020B0604020202020204" pitchFamily="34" charset="0"/>
              </a:rPr>
              <a:t>Broad classes of explanations for dominated choices</a:t>
            </a:r>
            <a:endParaRPr lang="en-US" altLang="en-US" sz="2000" b="1" dirty="0" smtClean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990600" y="4567238"/>
            <a:ext cx="807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b="1" dirty="0">
                <a:solidFill>
                  <a:srgbClr val="233799"/>
                </a:solidFill>
                <a:latin typeface="Helvetica" panose="020B0604020202020204" pitchFamily="34" charset="0"/>
              </a:rPr>
              <a:t>3.  </a:t>
            </a:r>
            <a:r>
              <a:rPr lang="en-US" altLang="en-US" sz="1600" b="1" dirty="0" smtClean="0">
                <a:solidFill>
                  <a:srgbClr val="233799"/>
                </a:solidFill>
                <a:latin typeface="Helvetica" panose="020B0604020202020204" pitchFamily="34" charset="0"/>
              </a:rPr>
              <a:t>EXTREME PREFERENCE </a:t>
            </a:r>
            <a:r>
              <a:rPr lang="en-US" altLang="en-US" sz="1600" b="1" dirty="0">
                <a:solidFill>
                  <a:srgbClr val="233799"/>
                </a:solidFill>
                <a:latin typeface="Helvetica" panose="020B0604020202020204" pitchFamily="34" charset="0"/>
              </a:rPr>
              <a:t>FOR </a:t>
            </a:r>
            <a:r>
              <a:rPr lang="en-US" altLang="en-US" sz="1600" b="1" dirty="0" smtClean="0">
                <a:solidFill>
                  <a:srgbClr val="233799"/>
                </a:solidFill>
                <a:latin typeface="Helvetica" panose="020B0604020202020204" pitchFamily="34" charset="0"/>
              </a:rPr>
              <a:t>AVOIDING OUT-OF-POCKET COSTS</a:t>
            </a:r>
            <a:endParaRPr lang="en-US" altLang="en-US" sz="1600" b="1" dirty="0">
              <a:solidFill>
                <a:srgbClr val="233799"/>
              </a:solidFill>
              <a:latin typeface="Helvetica" panose="020B0604020202020204" pitchFamily="34" charset="0"/>
            </a:endParaRPr>
          </a:p>
        </p:txBody>
      </p:sp>
      <p:sp>
        <p:nvSpPr>
          <p:cNvPr id="16390" name="Text Box 3"/>
          <p:cNvSpPr txBox="1">
            <a:spLocks noChangeArrowheads="1"/>
          </p:cNvSpPr>
          <p:nvPr/>
        </p:nvSpPr>
        <p:spPr bwMode="auto">
          <a:xfrm>
            <a:off x="1055688" y="1470025"/>
            <a:ext cx="7239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b="1" dirty="0">
                <a:solidFill>
                  <a:srgbClr val="233799"/>
                </a:solidFill>
                <a:latin typeface="Helvetica" panose="020B0604020202020204" pitchFamily="34" charset="0"/>
              </a:rPr>
              <a:t>1. NOT MAXIMIZING ON FULL CHOICE SET -- SEARCH COMPLEXITY</a:t>
            </a:r>
          </a:p>
        </p:txBody>
      </p:sp>
      <p:sp>
        <p:nvSpPr>
          <p:cNvPr id="16392" name="Text Box 3"/>
          <p:cNvSpPr txBox="1">
            <a:spLocks noChangeArrowheads="1"/>
          </p:cNvSpPr>
          <p:nvPr/>
        </p:nvSpPr>
        <p:spPr bwMode="auto">
          <a:xfrm>
            <a:off x="1066800" y="3035300"/>
            <a:ext cx="76263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b="1" dirty="0">
                <a:solidFill>
                  <a:srgbClr val="233799"/>
                </a:solidFill>
                <a:latin typeface="Helvetica" panose="020B0604020202020204" pitchFamily="34" charset="0"/>
              </a:rPr>
              <a:t>2.  INCORRECT DISTRIBUTION OF OUTCOMES -- INSURANCE COMPLEXITY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53243" y="1987703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Test by reducing and simplifying options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568450" y="3522714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Test by clarify final-wealth consequences of choices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600200" y="4964668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</a:t>
            </a:r>
            <a:r>
              <a:rPr lang="en-US" b="1" dirty="0" smtClean="0"/>
              <a:t>he “residual” after 1 + 2</a:t>
            </a:r>
          </a:p>
          <a:p>
            <a:pPr algn="ctr"/>
            <a:endParaRPr lang="en-US" b="1" dirty="0"/>
          </a:p>
          <a:p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710543" y="2351909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Does not have much of an effect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3892046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Big effect on choice patterns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3600" y="5399544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     Can’t alone explain the average patterns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    … but even small share (maybe 10%?) could be crucial for welfare implications of cost-sharing.  </a:t>
            </a:r>
          </a:p>
        </p:txBody>
      </p:sp>
    </p:spTree>
    <p:extLst>
      <p:ext uri="{BB962C8B-B14F-4D97-AF65-F5344CB8AC3E}">
        <p14:creationId xmlns:p14="http://schemas.microsoft.com/office/powerpoint/2010/main" val="303272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C0ED20-86DB-4E41-9327-F3035A75B64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001000" cy="1143000"/>
          </a:xfrm>
        </p:spPr>
        <p:txBody>
          <a:bodyPr/>
          <a:lstStyle/>
          <a:p>
            <a:pPr algn="l" eaLnBrk="1" hangingPunct="1"/>
            <a:r>
              <a:rPr lang="en-US" altLang="en-US" sz="2000" b="1" dirty="0" smtClean="0">
                <a:solidFill>
                  <a:schemeClr val="accent2"/>
                </a:solidFill>
                <a:latin typeface="Helvetica" panose="020B0604020202020204" pitchFamily="34" charset="0"/>
              </a:rPr>
              <a:t>Behavioral implications for insurance choice</a:t>
            </a: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990600" y="1441450"/>
            <a:ext cx="6781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b="1" dirty="0" smtClean="0">
                <a:solidFill>
                  <a:srgbClr val="233799"/>
                </a:solidFill>
                <a:latin typeface="Helvetica" panose="020B0604020202020204" pitchFamily="34" charset="0"/>
              </a:rPr>
              <a:t>INSURANCE COMPLEXITY IS IMPORTANT</a:t>
            </a:r>
            <a:endParaRPr lang="en-US" altLang="en-US" sz="1600" b="1" dirty="0">
              <a:solidFill>
                <a:srgbClr val="233799"/>
              </a:solidFill>
              <a:latin typeface="Helvetica" panose="020B0604020202020204" pitchFamily="34" charset="0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063625" y="1838325"/>
            <a:ext cx="7848600" cy="92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 typeface="Helvetica" pitchFamily="34" charset="0"/>
              <a:buChar char="–"/>
              <a:defRPr/>
            </a:pPr>
            <a:r>
              <a:rPr lang="en-US" sz="1600" kern="0" dirty="0" smtClean="0">
                <a:latin typeface="Helvetica" pitchFamily="34" charset="0"/>
                <a:cs typeface="+mn-cs"/>
              </a:rPr>
              <a:t>Need for decision aids and/or simplification</a:t>
            </a:r>
          </a:p>
          <a:p>
            <a:pPr marL="342900" indent="-342900" eaLnBrk="1" hangingPunct="1">
              <a:spcBef>
                <a:spcPct val="20000"/>
              </a:spcBef>
              <a:buFont typeface="Helvetica" pitchFamily="34" charset="0"/>
              <a:buChar char="–"/>
              <a:defRPr/>
            </a:pPr>
            <a:r>
              <a:rPr lang="en-US" sz="1600" kern="0" dirty="0" smtClean="0">
                <a:latin typeface="Helvetica" pitchFamily="34" charset="0"/>
                <a:cs typeface="+mn-cs"/>
              </a:rPr>
              <a:t>Distributional impacts – variation in insurance savvy can have big $ impact</a:t>
            </a:r>
          </a:p>
          <a:p>
            <a:pPr marL="342900" indent="-342900" eaLnBrk="1" hangingPunct="1">
              <a:spcBef>
                <a:spcPct val="20000"/>
              </a:spcBef>
              <a:buFont typeface="Helvetica" pitchFamily="34" charset="0"/>
              <a:buChar char="–"/>
              <a:defRPr/>
            </a:pPr>
            <a:r>
              <a:rPr lang="en-US" sz="1600" kern="0" dirty="0" smtClean="0">
                <a:latin typeface="Helvetica" pitchFamily="34" charset="0"/>
                <a:cs typeface="+mn-cs"/>
              </a:rPr>
              <a:t>“Shrouded attributes” nature of insurance markets (e.g., Ericson 2014).</a:t>
            </a:r>
            <a:endParaRPr lang="en-US" sz="1600" kern="0" dirty="0">
              <a:latin typeface="Helvetica" pitchFamily="34" charset="0"/>
              <a:cs typeface="+mn-cs"/>
            </a:endParaRPr>
          </a:p>
        </p:txBody>
      </p:sp>
      <p:sp>
        <p:nvSpPr>
          <p:cNvPr id="27656" name="Text Box 5"/>
          <p:cNvSpPr txBox="1">
            <a:spLocks noChangeArrowheads="1"/>
          </p:cNvSpPr>
          <p:nvPr/>
        </p:nvSpPr>
        <p:spPr bwMode="auto">
          <a:xfrm>
            <a:off x="990600" y="3062148"/>
            <a:ext cx="70739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b="1" dirty="0" smtClean="0">
                <a:solidFill>
                  <a:srgbClr val="233799"/>
                </a:solidFill>
                <a:latin typeface="Helvetica" panose="020B0604020202020204" pitchFamily="34" charset="0"/>
              </a:rPr>
              <a:t>STRUCTURAL MODELS ARE MISSPECIFIED</a:t>
            </a:r>
            <a:endParaRPr lang="en-US" altLang="en-US" sz="1600" b="1" dirty="0">
              <a:solidFill>
                <a:srgbClr val="233799"/>
              </a:solidFill>
              <a:latin typeface="Helvetica" panose="020B0604020202020204" pitchFamily="34" charset="0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1071059" y="3404580"/>
            <a:ext cx="7848600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 typeface="Helvetica" pitchFamily="34" charset="0"/>
              <a:buChar char="–"/>
              <a:defRPr/>
            </a:pPr>
            <a:r>
              <a:rPr lang="en-US" sz="1600" kern="0" dirty="0" smtClean="0">
                <a:latin typeface="Helvetica" pitchFamily="34" charset="0"/>
                <a:cs typeface="+mn-cs"/>
              </a:rPr>
              <a:t>Need more work to understand how to enrich models</a:t>
            </a:r>
          </a:p>
          <a:p>
            <a:pPr marL="800100" lvl="1" indent="-342900" eaLnBrk="1" hangingPunct="1">
              <a:spcBef>
                <a:spcPct val="20000"/>
              </a:spcBef>
              <a:buFont typeface="Helvetica" pitchFamily="34" charset="0"/>
              <a:buChar char="–"/>
              <a:defRPr/>
            </a:pPr>
            <a:r>
              <a:rPr lang="en-US" sz="1600" kern="0" dirty="0" smtClean="0">
                <a:latin typeface="Helvetica" pitchFamily="34" charset="0"/>
                <a:cs typeface="+mn-cs"/>
              </a:rPr>
              <a:t>Heuristic processes?  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990600" y="4424414"/>
            <a:ext cx="70739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b="1" dirty="0" smtClean="0">
                <a:solidFill>
                  <a:srgbClr val="233799"/>
                </a:solidFill>
                <a:latin typeface="Helvetica" panose="020B0604020202020204" pitchFamily="34" charset="0"/>
              </a:rPr>
              <a:t>BEHAVIORAL BIASES RESHAPE ADVERSE SELECTION IMPACTS</a:t>
            </a:r>
            <a:endParaRPr lang="en-US" altLang="en-US" sz="1600" b="1" dirty="0">
              <a:solidFill>
                <a:srgbClr val="233799"/>
              </a:solidFill>
              <a:latin typeface="Helvetica" panose="020B0604020202020204" pitchFamily="34" charset="0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71059" y="4766846"/>
            <a:ext cx="7848600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 typeface="Helvetica" pitchFamily="34" charset="0"/>
              <a:buChar char="–"/>
              <a:defRPr/>
            </a:pPr>
            <a:r>
              <a:rPr lang="en-US" sz="1600" kern="0" dirty="0" smtClean="0">
                <a:latin typeface="Helvetica" pitchFamily="34" charset="0"/>
                <a:cs typeface="+mn-cs"/>
              </a:rPr>
              <a:t>Markets unravel </a:t>
            </a:r>
            <a:r>
              <a:rPr lang="en-US" sz="1600" i="1" kern="0" dirty="0" smtClean="0">
                <a:latin typeface="Helvetica" pitchFamily="34" charset="0"/>
                <a:cs typeface="+mn-cs"/>
              </a:rPr>
              <a:t>less </a:t>
            </a:r>
            <a:r>
              <a:rPr lang="en-US" sz="1600" kern="0" dirty="0" smtClean="0">
                <a:latin typeface="Helvetica" pitchFamily="34" charset="0"/>
                <a:cs typeface="+mn-cs"/>
              </a:rPr>
              <a:t>with behavioral agents</a:t>
            </a:r>
          </a:p>
          <a:p>
            <a:pPr marL="342900" indent="-342900" eaLnBrk="1" hangingPunct="1">
              <a:spcBef>
                <a:spcPct val="20000"/>
              </a:spcBef>
              <a:buFont typeface="Helvetica" pitchFamily="34" charset="0"/>
              <a:buChar char="–"/>
              <a:defRPr/>
            </a:pPr>
            <a:r>
              <a:rPr lang="en-US" sz="1600" kern="0" dirty="0" smtClean="0">
                <a:latin typeface="Helvetica" pitchFamily="34" charset="0"/>
                <a:cs typeface="+mn-cs"/>
              </a:rPr>
              <a:t>Nudging and decision aids can have </a:t>
            </a:r>
            <a:r>
              <a:rPr lang="en-US" sz="1600" i="1" kern="0" dirty="0" smtClean="0">
                <a:latin typeface="Helvetica" pitchFamily="34" charset="0"/>
                <a:cs typeface="+mn-cs"/>
              </a:rPr>
              <a:t>negative </a:t>
            </a:r>
            <a:r>
              <a:rPr lang="en-US" sz="1600" kern="0" dirty="0" smtClean="0">
                <a:latin typeface="Helvetica" pitchFamily="34" charset="0"/>
                <a:cs typeface="+mn-cs"/>
              </a:rPr>
              <a:t>welfare effects in general equilibrium</a:t>
            </a:r>
          </a:p>
          <a:p>
            <a:pPr marL="800100" lvl="1" indent="-342900" eaLnBrk="1" hangingPunct="1">
              <a:spcBef>
                <a:spcPct val="20000"/>
              </a:spcBef>
              <a:buFont typeface="Helvetica" pitchFamily="34" charset="0"/>
              <a:buChar char="–"/>
              <a:defRPr/>
            </a:pPr>
            <a:r>
              <a:rPr lang="en-US" sz="1600" kern="0" dirty="0" smtClean="0">
                <a:latin typeface="Helvetica" pitchFamily="34" charset="0"/>
                <a:cs typeface="+mn-cs"/>
              </a:rPr>
              <a:t>Handel (2013); Handel and </a:t>
            </a:r>
            <a:r>
              <a:rPr lang="en-US" sz="1600" kern="0" dirty="0" err="1" smtClean="0">
                <a:latin typeface="Helvetica" pitchFamily="34" charset="0"/>
                <a:cs typeface="+mn-cs"/>
              </a:rPr>
              <a:t>Kolstad</a:t>
            </a:r>
            <a:r>
              <a:rPr lang="en-US" sz="1600" kern="0" dirty="0">
                <a:latin typeface="Helvetica" pitchFamily="34" charset="0"/>
                <a:cs typeface="+mn-cs"/>
              </a:rPr>
              <a:t> </a:t>
            </a:r>
            <a:r>
              <a:rPr lang="en-US" sz="1600" kern="0" dirty="0" smtClean="0">
                <a:latin typeface="Helvetica" pitchFamily="34" charset="0"/>
                <a:cs typeface="+mn-cs"/>
              </a:rPr>
              <a:t>(2015); </a:t>
            </a:r>
            <a:r>
              <a:rPr lang="en-US" sz="1600" kern="0" dirty="0" err="1" smtClean="0">
                <a:latin typeface="Helvetica" pitchFamily="34" charset="0"/>
                <a:cs typeface="+mn-cs"/>
              </a:rPr>
              <a:t>Spinnewijn</a:t>
            </a:r>
            <a:r>
              <a:rPr lang="en-US" sz="1600" kern="0" dirty="0" smtClean="0">
                <a:latin typeface="Helvetica" pitchFamily="34" charset="0"/>
                <a:cs typeface="+mn-cs"/>
              </a:rPr>
              <a:t> (forthcoming)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C0ED20-86DB-4E41-9327-F3035A75B64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001000" cy="1143000"/>
          </a:xfrm>
        </p:spPr>
        <p:txBody>
          <a:bodyPr/>
          <a:lstStyle/>
          <a:p>
            <a:pPr algn="l" eaLnBrk="1" hangingPunct="1"/>
            <a:r>
              <a:rPr lang="en-US" altLang="en-US" sz="2000" b="1" dirty="0" smtClean="0">
                <a:solidFill>
                  <a:schemeClr val="accent2"/>
                </a:solidFill>
                <a:latin typeface="Helvetica" panose="020B0604020202020204" pitchFamily="34" charset="0"/>
              </a:rPr>
              <a:t>Behavioral implications for understanding moral hazard</a:t>
            </a: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990599" y="1441450"/>
            <a:ext cx="79216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b="1" dirty="0" smtClean="0">
                <a:solidFill>
                  <a:srgbClr val="233799"/>
                </a:solidFill>
                <a:latin typeface="Helvetica" panose="020B0604020202020204" pitchFamily="34" charset="0"/>
              </a:rPr>
              <a:t>“BEHAVIORAL HAZARD”: Baicker, Mullainathan and </a:t>
            </a:r>
            <a:r>
              <a:rPr lang="en-US" altLang="en-US" sz="1600" b="1" dirty="0" err="1" smtClean="0">
                <a:solidFill>
                  <a:srgbClr val="233799"/>
                </a:solidFill>
                <a:latin typeface="Helvetica" panose="020B0604020202020204" pitchFamily="34" charset="0"/>
              </a:rPr>
              <a:t>Schwartzstein</a:t>
            </a:r>
            <a:r>
              <a:rPr lang="en-US" altLang="en-US" sz="1600" b="1" dirty="0" smtClean="0">
                <a:solidFill>
                  <a:srgbClr val="233799"/>
                </a:solidFill>
                <a:latin typeface="Helvetica" panose="020B0604020202020204" pitchFamily="34" charset="0"/>
              </a:rPr>
              <a:t> (QJE 2015)</a:t>
            </a:r>
            <a:endParaRPr lang="en-US" altLang="en-US" sz="1600" b="1" dirty="0">
              <a:solidFill>
                <a:srgbClr val="233799"/>
              </a:solidFill>
              <a:latin typeface="Helvetica" panose="020B0604020202020204" pitchFamily="34" charset="0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063625" y="1838325"/>
            <a:ext cx="7848600" cy="152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 typeface="Helvetica" pitchFamily="34" charset="0"/>
              <a:buChar char="–"/>
              <a:defRPr/>
            </a:pPr>
            <a:r>
              <a:rPr lang="en-US" sz="1600" kern="0" dirty="0" smtClean="0">
                <a:latin typeface="Helvetica" pitchFamily="34" charset="0"/>
                <a:cs typeface="+mn-cs"/>
              </a:rPr>
              <a:t>Behavioral biases often lead people to </a:t>
            </a:r>
            <a:r>
              <a:rPr lang="en-US" sz="1600" i="1" kern="0" dirty="0" smtClean="0">
                <a:latin typeface="Helvetica" pitchFamily="34" charset="0"/>
                <a:cs typeface="+mn-cs"/>
              </a:rPr>
              <a:t>underuse </a:t>
            </a:r>
            <a:r>
              <a:rPr lang="en-US" sz="1600" kern="0" dirty="0" smtClean="0">
                <a:latin typeface="Helvetica" pitchFamily="34" charset="0"/>
                <a:cs typeface="+mn-cs"/>
              </a:rPr>
              <a:t>rather than overuse</a:t>
            </a:r>
            <a:r>
              <a:rPr lang="en-US" sz="1600" i="1" kern="0" dirty="0" smtClean="0">
                <a:latin typeface="Helvetica" pitchFamily="34" charset="0"/>
                <a:cs typeface="+mn-cs"/>
              </a:rPr>
              <a:t> </a:t>
            </a:r>
            <a:r>
              <a:rPr lang="en-US" sz="1600" kern="0" dirty="0" smtClean="0">
                <a:latin typeface="Helvetica" pitchFamily="34" charset="0"/>
                <a:cs typeface="+mn-cs"/>
              </a:rPr>
              <a:t>care</a:t>
            </a:r>
          </a:p>
          <a:p>
            <a:pPr marL="800100" lvl="1" indent="-342900" eaLnBrk="1" hangingPunct="1">
              <a:spcBef>
                <a:spcPct val="20000"/>
              </a:spcBef>
              <a:buFont typeface="Helvetica" pitchFamily="34" charset="0"/>
              <a:buChar char="–"/>
              <a:defRPr/>
            </a:pPr>
            <a:r>
              <a:rPr lang="en-US" sz="1600" kern="0" dirty="0" smtClean="0">
                <a:latin typeface="Helvetica" pitchFamily="34" charset="0"/>
                <a:cs typeface="+mn-cs"/>
              </a:rPr>
              <a:t>Medication adherence for chronic diseases is classic example</a:t>
            </a:r>
          </a:p>
          <a:p>
            <a:pPr marL="800100" lvl="1" indent="-342900" eaLnBrk="1" hangingPunct="1">
              <a:spcBef>
                <a:spcPct val="20000"/>
              </a:spcBef>
              <a:buFont typeface="Helvetica" pitchFamily="34" charset="0"/>
              <a:buChar char="–"/>
              <a:defRPr/>
            </a:pPr>
            <a:r>
              <a:rPr lang="en-US" sz="1600" kern="0" dirty="0" smtClean="0">
                <a:latin typeface="Helvetica" pitchFamily="34" charset="0"/>
                <a:cs typeface="+mn-cs"/>
              </a:rPr>
              <a:t>Elasticities with respect to cost-sharing are similar for high &amp; low value</a:t>
            </a:r>
          </a:p>
          <a:p>
            <a:pPr marL="342900" indent="-342900" eaLnBrk="1" hangingPunct="1">
              <a:spcBef>
                <a:spcPct val="20000"/>
              </a:spcBef>
              <a:buFont typeface="Helvetica" pitchFamily="34" charset="0"/>
              <a:buChar char="–"/>
              <a:defRPr/>
            </a:pPr>
            <a:r>
              <a:rPr lang="en-US" sz="1600" kern="0" dirty="0" smtClean="0">
                <a:latin typeface="Helvetica" pitchFamily="34" charset="0"/>
                <a:cs typeface="+mn-cs"/>
              </a:rPr>
              <a:t>Welfare cannot be established from demand response to $ cost-sharing changes</a:t>
            </a:r>
          </a:p>
          <a:p>
            <a:pPr marL="342900" indent="-342900" eaLnBrk="1" hangingPunct="1">
              <a:spcBef>
                <a:spcPct val="20000"/>
              </a:spcBef>
              <a:buFont typeface="Helvetica" pitchFamily="34" charset="0"/>
              <a:buChar char="–"/>
              <a:defRPr/>
            </a:pPr>
            <a:r>
              <a:rPr lang="en-US" sz="1600" kern="0" dirty="0" smtClean="0">
                <a:latin typeface="Helvetica" pitchFamily="34" charset="0"/>
                <a:cs typeface="+mn-cs"/>
              </a:rPr>
              <a:t>Changes optimal co-pay design</a:t>
            </a:r>
            <a:endParaRPr lang="en-US" sz="1600" kern="0" dirty="0">
              <a:latin typeface="Helvetica" pitchFamily="34" charset="0"/>
              <a:cs typeface="+mn-cs"/>
            </a:endParaRPr>
          </a:p>
        </p:txBody>
      </p:sp>
      <p:sp>
        <p:nvSpPr>
          <p:cNvPr id="27656" name="Text Box 5"/>
          <p:cNvSpPr txBox="1">
            <a:spLocks noChangeArrowheads="1"/>
          </p:cNvSpPr>
          <p:nvPr/>
        </p:nvSpPr>
        <p:spPr bwMode="auto">
          <a:xfrm>
            <a:off x="990599" y="3827805"/>
            <a:ext cx="70739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b="1" dirty="0" smtClean="0">
                <a:solidFill>
                  <a:srgbClr val="233799"/>
                </a:solidFill>
                <a:latin typeface="Helvetica" panose="020B0604020202020204" pitchFamily="34" charset="0"/>
              </a:rPr>
              <a:t>PERVERSE EFFECTS OF HIGH DEDUCTIBLE PLANS</a:t>
            </a:r>
            <a:endParaRPr lang="en-US" altLang="en-US" sz="1600" b="1" dirty="0">
              <a:solidFill>
                <a:srgbClr val="233799"/>
              </a:solidFill>
              <a:latin typeface="Helvetica" panose="020B0604020202020204" pitchFamily="34" charset="0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1063624" y="4167530"/>
            <a:ext cx="7848600" cy="8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 typeface="Helvetica" pitchFamily="34" charset="0"/>
              <a:buChar char="–"/>
              <a:defRPr/>
            </a:pPr>
            <a:r>
              <a:rPr lang="en-US" sz="1600" kern="0" dirty="0" err="1" smtClean="0">
                <a:latin typeface="Helvetica" pitchFamily="34" charset="0"/>
                <a:cs typeface="+mn-cs"/>
              </a:rPr>
              <a:t>Brot</a:t>
            </a:r>
            <a:r>
              <a:rPr lang="en-US" sz="1600" kern="0" dirty="0" smtClean="0">
                <a:latin typeface="Helvetica" pitchFamily="34" charset="0"/>
                <a:cs typeface="+mn-cs"/>
              </a:rPr>
              <a:t>-Goldberg, Chandra, Handel and </a:t>
            </a:r>
            <a:r>
              <a:rPr lang="en-US" sz="1600" kern="0" dirty="0" err="1" smtClean="0">
                <a:latin typeface="Helvetica" pitchFamily="34" charset="0"/>
                <a:cs typeface="+mn-cs"/>
              </a:rPr>
              <a:t>Kolstad</a:t>
            </a:r>
            <a:r>
              <a:rPr lang="en-US" sz="1600" kern="0" dirty="0">
                <a:latin typeface="Helvetica" pitchFamily="34" charset="0"/>
                <a:cs typeface="+mn-cs"/>
              </a:rPr>
              <a:t> </a:t>
            </a:r>
            <a:r>
              <a:rPr lang="en-US" sz="1600" kern="0" dirty="0" smtClean="0">
                <a:latin typeface="Helvetica" pitchFamily="34" charset="0"/>
                <a:cs typeface="+mn-cs"/>
              </a:rPr>
              <a:t>(2015)</a:t>
            </a:r>
          </a:p>
          <a:p>
            <a:pPr marL="342900" indent="-342900" eaLnBrk="1" hangingPunct="1">
              <a:spcBef>
                <a:spcPct val="20000"/>
              </a:spcBef>
              <a:buFont typeface="Helvetica" pitchFamily="34" charset="0"/>
              <a:buChar char="–"/>
              <a:defRPr/>
            </a:pPr>
            <a:r>
              <a:rPr lang="en-US" sz="1600" kern="0" dirty="0" smtClean="0">
                <a:latin typeface="Helvetica" pitchFamily="34" charset="0"/>
                <a:cs typeface="+mn-cs"/>
              </a:rPr>
              <a:t>Move to HDHP with money put in HSA (no liquidity problem) led to big drop in spending … but also for high-value care and those with chronic conditions </a:t>
            </a:r>
            <a:endParaRPr lang="en-US" sz="1600" kern="0" dirty="0">
              <a:latin typeface="Helvetica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30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8019C9-23DD-420A-8BB4-DFFF023B1FE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399" y="173876"/>
            <a:ext cx="8001000" cy="1143000"/>
          </a:xfrm>
        </p:spPr>
        <p:txBody>
          <a:bodyPr/>
          <a:lstStyle/>
          <a:p>
            <a:pPr algn="l" eaLnBrk="1" hangingPunct="1"/>
            <a:r>
              <a:rPr lang="en-US" altLang="en-US" sz="2000" b="1" dirty="0" smtClean="0">
                <a:solidFill>
                  <a:schemeClr val="accent2"/>
                </a:solidFill>
                <a:latin typeface="Helvetica" panose="020B0604020202020204" pitchFamily="34" charset="0"/>
              </a:rPr>
              <a:t>How does this model shape what people do?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990599" y="3232091"/>
            <a:ext cx="7086600" cy="103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 typeface="Helvetica" pitchFamily="34" charset="0"/>
              <a:buChar char="–"/>
              <a:defRPr/>
            </a:pPr>
            <a:r>
              <a:rPr lang="en-US" kern="0" dirty="0" smtClean="0">
                <a:latin typeface="Helvetica" pitchFamily="34" charset="0"/>
                <a:cs typeface="+mn-cs"/>
              </a:rPr>
              <a:t>Cohen and </a:t>
            </a:r>
            <a:r>
              <a:rPr lang="en-US" kern="0" dirty="0" err="1" smtClean="0">
                <a:latin typeface="Helvetica" pitchFamily="34" charset="0"/>
                <a:cs typeface="+mn-cs"/>
              </a:rPr>
              <a:t>Einav</a:t>
            </a:r>
            <a:r>
              <a:rPr lang="en-US" kern="0" dirty="0" smtClean="0">
                <a:latin typeface="Helvetica" pitchFamily="34" charset="0"/>
                <a:cs typeface="+mn-cs"/>
              </a:rPr>
              <a:t> (AER 2007)</a:t>
            </a:r>
          </a:p>
          <a:p>
            <a:pPr marL="800100" lvl="1" indent="-342900" eaLnBrk="1" hangingPunct="1">
              <a:spcBef>
                <a:spcPct val="20000"/>
              </a:spcBef>
              <a:buFont typeface="Helvetica" pitchFamily="34" charset="0"/>
              <a:buChar char="–"/>
              <a:defRPr/>
            </a:pPr>
            <a:r>
              <a:rPr lang="en-US" kern="0" dirty="0" smtClean="0">
                <a:latin typeface="Helvetica" pitchFamily="34" charset="0"/>
                <a:cs typeface="+mn-cs"/>
              </a:rPr>
              <a:t>Choice of deductibles + Individual claim-rate estimates</a:t>
            </a:r>
          </a:p>
          <a:p>
            <a:pPr marL="800100" lvl="1" indent="-342900" eaLnBrk="1" hangingPunct="1">
              <a:spcBef>
                <a:spcPct val="20000"/>
              </a:spcBef>
              <a:buFont typeface="Helvetica" pitchFamily="34" charset="0"/>
              <a:buChar char="–"/>
              <a:defRPr/>
            </a:pPr>
            <a:r>
              <a:rPr lang="en-US" kern="0" dirty="0" smtClean="0">
                <a:latin typeface="Helvetica" pitchFamily="34" charset="0"/>
                <a:cs typeface="+mn-cs"/>
              </a:rPr>
              <a:t>Yields distribution of parameter of absolute risk aversion</a:t>
            </a:r>
            <a:endParaRPr lang="en-US" kern="0" dirty="0">
              <a:latin typeface="Helvetica" pitchFamily="34" charset="0"/>
              <a:cs typeface="+mn-cs"/>
            </a:endParaRPr>
          </a:p>
        </p:txBody>
      </p:sp>
      <p:sp>
        <p:nvSpPr>
          <p:cNvPr id="8198" name="Text Box 3"/>
          <p:cNvSpPr txBox="1">
            <a:spLocks noChangeArrowheads="1"/>
          </p:cNvSpPr>
          <p:nvPr/>
        </p:nvSpPr>
        <p:spPr bwMode="auto">
          <a:xfrm>
            <a:off x="944563" y="2899923"/>
            <a:ext cx="75535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b="1" dirty="0" smtClean="0">
                <a:solidFill>
                  <a:srgbClr val="233799"/>
                </a:solidFill>
                <a:latin typeface="Helvetica" panose="020B0604020202020204" pitchFamily="34" charset="0"/>
              </a:rPr>
              <a:t>USE OBSERVED INSURANCE CHOICES TO ESTIMATE RISK AVERSION</a:t>
            </a:r>
            <a:endParaRPr lang="en-US" altLang="en-US" sz="1600" b="1" dirty="0">
              <a:solidFill>
                <a:srgbClr val="233799"/>
              </a:solidFill>
              <a:latin typeface="Helvetica" panose="020B0604020202020204" pitchFamily="34" charset="0"/>
            </a:endParaRPr>
          </a:p>
        </p:txBody>
      </p:sp>
      <p:sp>
        <p:nvSpPr>
          <p:cNvPr id="8200" name="Text Box 3"/>
          <p:cNvSpPr txBox="1">
            <a:spLocks noChangeArrowheads="1"/>
          </p:cNvSpPr>
          <p:nvPr/>
        </p:nvSpPr>
        <p:spPr bwMode="auto">
          <a:xfrm>
            <a:off x="944563" y="1349375"/>
            <a:ext cx="77422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b="1" dirty="0" smtClean="0">
                <a:solidFill>
                  <a:srgbClr val="233799"/>
                </a:solidFill>
                <a:latin typeface="Helvetica" panose="020B0604020202020204" pitchFamily="34" charset="0"/>
              </a:rPr>
              <a:t>IMPLICIT FRAMEWORK BEHIND EXPANSION OF INSURNACE CHOICES</a:t>
            </a:r>
            <a:endParaRPr lang="en-US" altLang="en-US" sz="1600" b="1" dirty="0">
              <a:solidFill>
                <a:srgbClr val="233799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46150" y="1687513"/>
            <a:ext cx="774065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 typeface="Helvetica" pitchFamily="34" charset="0"/>
              <a:buChar char="–"/>
              <a:defRPr/>
            </a:pPr>
            <a:r>
              <a:rPr lang="en-US" kern="0" dirty="0" smtClean="0">
                <a:latin typeface="Helvetica" pitchFamily="34" charset="0"/>
              </a:rPr>
              <a:t>Choice presumed to be beneficial if people are well-informed</a:t>
            </a:r>
          </a:p>
          <a:p>
            <a:pPr marL="800100" lvl="1" indent="-342900" eaLnBrk="1" hangingPunct="1">
              <a:spcBef>
                <a:spcPct val="20000"/>
              </a:spcBef>
              <a:buFont typeface="Helvetica" pitchFamily="34" charset="0"/>
              <a:buChar char="–"/>
              <a:defRPr/>
            </a:pPr>
            <a:r>
              <a:rPr lang="en-US" kern="0" dirty="0" smtClean="0">
                <a:latin typeface="Helvetica" pitchFamily="34" charset="0"/>
              </a:rPr>
              <a:t>Though GE effects in insurance make that less clear to begin with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023256" y="4986754"/>
            <a:ext cx="7086600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 typeface="Helvetica" pitchFamily="34" charset="0"/>
              <a:buChar char="–"/>
              <a:defRPr/>
            </a:pPr>
            <a:r>
              <a:rPr lang="en-US" kern="0" dirty="0" smtClean="0">
                <a:latin typeface="Helvetica" pitchFamily="34" charset="0"/>
                <a:cs typeface="+mn-cs"/>
              </a:rPr>
              <a:t>Handel, </a:t>
            </a:r>
            <a:r>
              <a:rPr lang="en-US" kern="0" dirty="0" err="1" smtClean="0">
                <a:latin typeface="Helvetica" pitchFamily="34" charset="0"/>
                <a:cs typeface="+mn-cs"/>
              </a:rPr>
              <a:t>Hendel</a:t>
            </a:r>
            <a:r>
              <a:rPr lang="en-US" kern="0" dirty="0" smtClean="0">
                <a:latin typeface="Helvetica" pitchFamily="34" charset="0"/>
                <a:cs typeface="+mn-cs"/>
              </a:rPr>
              <a:t> and </a:t>
            </a:r>
            <a:r>
              <a:rPr lang="en-US" kern="0" dirty="0" err="1" smtClean="0">
                <a:latin typeface="Helvetica" pitchFamily="34" charset="0"/>
                <a:cs typeface="+mn-cs"/>
              </a:rPr>
              <a:t>Whinston</a:t>
            </a:r>
            <a:r>
              <a:rPr lang="en-US" kern="0" dirty="0" smtClean="0">
                <a:latin typeface="Helvetica" pitchFamily="34" charset="0"/>
                <a:cs typeface="+mn-cs"/>
              </a:rPr>
              <a:t> (</a:t>
            </a:r>
            <a:r>
              <a:rPr lang="en-US" kern="0" dirty="0" err="1" smtClean="0">
                <a:latin typeface="Helvetica" pitchFamily="34" charset="0"/>
                <a:cs typeface="+mn-cs"/>
              </a:rPr>
              <a:t>Econometrica</a:t>
            </a:r>
            <a:r>
              <a:rPr lang="en-US" kern="0" dirty="0" smtClean="0">
                <a:latin typeface="Helvetica" pitchFamily="34" charset="0"/>
                <a:cs typeface="+mn-cs"/>
              </a:rPr>
              <a:t> 2015)</a:t>
            </a:r>
          </a:p>
          <a:p>
            <a:pPr marL="800100" lvl="1" indent="-342900" eaLnBrk="1" hangingPunct="1">
              <a:spcBef>
                <a:spcPct val="20000"/>
              </a:spcBef>
              <a:buFont typeface="Helvetica" pitchFamily="34" charset="0"/>
              <a:buChar char="–"/>
              <a:defRPr/>
            </a:pPr>
            <a:r>
              <a:rPr lang="en-US" kern="0" dirty="0" smtClean="0">
                <a:latin typeface="Helvetica" pitchFamily="34" charset="0"/>
                <a:cs typeface="+mn-cs"/>
              </a:rPr>
              <a:t>Like Cohen and </a:t>
            </a:r>
            <a:r>
              <a:rPr lang="en-US" kern="0" dirty="0" err="1" smtClean="0">
                <a:latin typeface="Helvetica" pitchFamily="34" charset="0"/>
                <a:cs typeface="+mn-cs"/>
              </a:rPr>
              <a:t>Einav</a:t>
            </a:r>
            <a:r>
              <a:rPr lang="en-US" kern="0" dirty="0" smtClean="0">
                <a:latin typeface="Helvetica" pitchFamily="34" charset="0"/>
                <a:cs typeface="+mn-cs"/>
              </a:rPr>
              <a:t> using health insurance choice</a:t>
            </a:r>
          </a:p>
          <a:p>
            <a:pPr marL="800100" lvl="1" indent="-342900" eaLnBrk="1" hangingPunct="1">
              <a:spcBef>
                <a:spcPct val="20000"/>
              </a:spcBef>
              <a:buFont typeface="Helvetica" pitchFamily="34" charset="0"/>
              <a:buChar char="–"/>
              <a:defRPr/>
            </a:pPr>
            <a:r>
              <a:rPr lang="en-US" kern="0" dirty="0" smtClean="0">
                <a:latin typeface="Helvetica" pitchFamily="34" charset="0"/>
                <a:cs typeface="+mn-cs"/>
              </a:rPr>
              <a:t>Simulate adverse selection dynamics in health exchange and predict unraveling to lower-coverage plans.</a:t>
            </a:r>
            <a:endParaRPr lang="en-US" kern="0" dirty="0">
              <a:latin typeface="Helvetica" pitchFamily="34" charset="0"/>
              <a:cs typeface="+mn-cs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980849" y="4648200"/>
            <a:ext cx="78583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b="1" dirty="0" smtClean="0">
                <a:solidFill>
                  <a:srgbClr val="233799"/>
                </a:solidFill>
                <a:latin typeface="Helvetica" panose="020B0604020202020204" pitchFamily="34" charset="0"/>
              </a:rPr>
              <a:t>USE THESE ESTIMATES FOR COUNTERFACTUALS AND WELFARE ANALYSIS</a:t>
            </a:r>
            <a:endParaRPr lang="en-US" altLang="en-US" sz="1600" b="1" dirty="0">
              <a:solidFill>
                <a:srgbClr val="233799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08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8019C9-23DD-420A-8BB4-DFFF023B1FE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399" y="173876"/>
            <a:ext cx="8001000" cy="1143000"/>
          </a:xfrm>
        </p:spPr>
        <p:txBody>
          <a:bodyPr/>
          <a:lstStyle/>
          <a:p>
            <a:pPr algn="l" eaLnBrk="1" hangingPunct="1"/>
            <a:r>
              <a:rPr lang="en-US" altLang="en-US" sz="2000" b="1" dirty="0" smtClean="0">
                <a:solidFill>
                  <a:schemeClr val="accent2"/>
                </a:solidFill>
                <a:latin typeface="Helvetica" panose="020B0604020202020204" pitchFamily="34" charset="0"/>
              </a:rPr>
              <a:t>Behavioral evidence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990599" y="3995071"/>
            <a:ext cx="7086600" cy="103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 typeface="Helvetica" pitchFamily="34" charset="0"/>
              <a:buChar char="–"/>
              <a:defRPr/>
            </a:pPr>
            <a:r>
              <a:rPr lang="en-US" kern="0" dirty="0" smtClean="0">
                <a:latin typeface="Helvetica" pitchFamily="34" charset="0"/>
                <a:cs typeface="+mn-cs"/>
              </a:rPr>
              <a:t>Insurance complexity and choice overload</a:t>
            </a:r>
          </a:p>
          <a:p>
            <a:pPr marL="342900" indent="-342900" eaLnBrk="1" hangingPunct="1">
              <a:spcBef>
                <a:spcPct val="20000"/>
              </a:spcBef>
              <a:buFont typeface="Helvetica" pitchFamily="34" charset="0"/>
              <a:buChar char="–"/>
              <a:defRPr/>
            </a:pPr>
            <a:endParaRPr lang="en-US" kern="0" dirty="0">
              <a:latin typeface="Helvetica" pitchFamily="34" charset="0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Font typeface="Helvetica" pitchFamily="34" charset="0"/>
              <a:buChar char="–"/>
              <a:defRPr/>
            </a:pPr>
            <a:r>
              <a:rPr lang="en-US" kern="0" dirty="0" smtClean="0">
                <a:latin typeface="Helvetica" pitchFamily="34" charset="0"/>
                <a:cs typeface="+mn-cs"/>
              </a:rPr>
              <a:t>Inertia!  (Handel (AER 2013); Ericson (</a:t>
            </a:r>
            <a:r>
              <a:rPr lang="en-US" kern="0" dirty="0" err="1" smtClean="0">
                <a:latin typeface="Helvetica" pitchFamily="34" charset="0"/>
                <a:cs typeface="+mn-cs"/>
              </a:rPr>
              <a:t>AEJ:Pol</a:t>
            </a:r>
            <a:r>
              <a:rPr lang="en-US" kern="0" dirty="0">
                <a:latin typeface="Helvetica" pitchFamily="34" charset="0"/>
                <a:cs typeface="+mn-cs"/>
              </a:rPr>
              <a:t> </a:t>
            </a:r>
            <a:r>
              <a:rPr lang="en-US" kern="0" dirty="0" smtClean="0">
                <a:latin typeface="Helvetica" pitchFamily="34" charset="0"/>
                <a:cs typeface="+mn-cs"/>
              </a:rPr>
              <a:t>2014)</a:t>
            </a:r>
            <a:endParaRPr lang="en-US" kern="0" dirty="0">
              <a:latin typeface="Helvetica" pitchFamily="34" charset="0"/>
              <a:cs typeface="+mn-cs"/>
            </a:endParaRPr>
          </a:p>
        </p:txBody>
      </p:sp>
      <p:sp>
        <p:nvSpPr>
          <p:cNvPr id="8198" name="Text Box 3"/>
          <p:cNvSpPr txBox="1">
            <a:spLocks noChangeArrowheads="1"/>
          </p:cNvSpPr>
          <p:nvPr/>
        </p:nvSpPr>
        <p:spPr bwMode="auto">
          <a:xfrm>
            <a:off x="944563" y="3557535"/>
            <a:ext cx="75535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b="1" dirty="0" smtClean="0">
                <a:solidFill>
                  <a:srgbClr val="233799"/>
                </a:solidFill>
                <a:latin typeface="Helvetica" panose="020B0604020202020204" pitchFamily="34" charset="0"/>
              </a:rPr>
              <a:t>ISSUE 2: ARE PEOPLE ACTUALLY INFORMED CONSUMERS HERE?</a:t>
            </a:r>
            <a:endParaRPr lang="en-US" altLang="en-US" sz="1600" b="1" dirty="0">
              <a:solidFill>
                <a:srgbClr val="233799"/>
              </a:solidFill>
              <a:latin typeface="Helvetica" panose="020B0604020202020204" pitchFamily="34" charset="0"/>
            </a:endParaRPr>
          </a:p>
        </p:txBody>
      </p:sp>
      <p:sp>
        <p:nvSpPr>
          <p:cNvPr id="8200" name="Text Box 3"/>
          <p:cNvSpPr txBox="1">
            <a:spLocks noChangeArrowheads="1"/>
          </p:cNvSpPr>
          <p:nvPr/>
        </p:nvSpPr>
        <p:spPr bwMode="auto">
          <a:xfrm>
            <a:off x="944563" y="1675396"/>
            <a:ext cx="77422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b="1" dirty="0" smtClean="0">
                <a:solidFill>
                  <a:srgbClr val="233799"/>
                </a:solidFill>
                <a:latin typeface="Helvetica" panose="020B0604020202020204" pitchFamily="34" charset="0"/>
              </a:rPr>
              <a:t>ISSUE 1: WHAT IS THE “RISK AVERSION” WE ARE MEASURING?</a:t>
            </a:r>
            <a:endParaRPr lang="en-US" altLang="en-US" sz="1600" b="1" dirty="0">
              <a:solidFill>
                <a:srgbClr val="233799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46150" y="2013534"/>
            <a:ext cx="7740650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 typeface="Helvetica" pitchFamily="34" charset="0"/>
              <a:buChar char="–"/>
              <a:defRPr/>
            </a:pPr>
            <a:r>
              <a:rPr lang="en-US" kern="0" dirty="0" smtClean="0">
                <a:latin typeface="Helvetica" pitchFamily="34" charset="0"/>
              </a:rPr>
              <a:t>Crucial if we want to use insurance to speak to risk </a:t>
            </a:r>
            <a:r>
              <a:rPr lang="en-US" kern="0" dirty="0" err="1" smtClean="0">
                <a:latin typeface="Helvetica" pitchFamily="34" charset="0"/>
              </a:rPr>
              <a:t>prefs</a:t>
            </a:r>
            <a:r>
              <a:rPr lang="en-US" kern="0" dirty="0" smtClean="0">
                <a:latin typeface="Helvetica" pitchFamily="34" charset="0"/>
              </a:rPr>
              <a:t> broadly</a:t>
            </a:r>
          </a:p>
          <a:p>
            <a:pPr marL="342900" indent="-342900" eaLnBrk="1" hangingPunct="1">
              <a:spcBef>
                <a:spcPct val="20000"/>
              </a:spcBef>
              <a:buFont typeface="Helvetica" pitchFamily="34" charset="0"/>
              <a:buChar char="–"/>
              <a:defRPr/>
            </a:pPr>
            <a:r>
              <a:rPr lang="en-US" kern="0" dirty="0" smtClean="0">
                <a:latin typeface="Helvetica" pitchFamily="34" charset="0"/>
              </a:rPr>
              <a:t>Crucial when doing counterfactuals as they rely on functional forms</a:t>
            </a:r>
          </a:p>
          <a:p>
            <a:pPr marL="342900" indent="-342900" eaLnBrk="1" hangingPunct="1">
              <a:spcBef>
                <a:spcPct val="20000"/>
              </a:spcBef>
              <a:buFont typeface="Helvetica" pitchFamily="34" charset="0"/>
              <a:buChar char="–"/>
              <a:defRPr/>
            </a:pPr>
            <a:r>
              <a:rPr lang="en-US" kern="0" dirty="0" smtClean="0">
                <a:latin typeface="Helvetica" pitchFamily="34" charset="0"/>
              </a:rPr>
              <a:t>May be welfare relevant drivers of risk-aversion we need to understand</a:t>
            </a:r>
          </a:p>
        </p:txBody>
      </p:sp>
    </p:spTree>
    <p:extLst>
      <p:ext uri="{BB962C8B-B14F-4D97-AF65-F5344CB8AC3E}">
        <p14:creationId xmlns:p14="http://schemas.microsoft.com/office/powerpoint/2010/main" val="318862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39D5C7-FA56-4A72-A2C1-A5E4586072D9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1026" name="Picture 2" descr="http://thumbs.dreamstime.com/thumblarge_2136/213615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9581"/>
            <a:ext cx="3305124" cy="220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tatic1.squarespace.com/static/565be55ce4b0c668da6ca137/t/56973115fd5d08f12476ee3c/1452749079148/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160" y="3659750"/>
            <a:ext cx="3128211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7/7b/United_States_one_dollar_bill,_obvers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3610812" cy="157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33400" y="457200"/>
            <a:ext cx="8458200" cy="1143000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 sz="2400" b="1" kern="0" dirty="0" smtClean="0">
                <a:solidFill>
                  <a:schemeClr val="accent2"/>
                </a:solidFill>
                <a:latin typeface="Helvetica" panose="020B0604020202020204" pitchFamily="34" charset="0"/>
              </a:rPr>
              <a:t>What is “risk aversion”?  </a:t>
            </a:r>
          </a:p>
        </p:txBody>
      </p:sp>
    </p:spTree>
    <p:extLst>
      <p:ext uri="{BB962C8B-B14F-4D97-AF65-F5344CB8AC3E}">
        <p14:creationId xmlns:p14="http://schemas.microsoft.com/office/powerpoint/2010/main" val="358050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CDB31-3054-4DA8-9F76-A264A47872B6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2050" name="Picture 2" descr="http://d10k7sivr61qqr.cloudfront.net/content/royinterface/10/87/20130469/F3.mediu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6629400" cy="533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381000"/>
            <a:ext cx="8001000" cy="1143000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 sz="2400" b="1" kern="0" dirty="0" smtClean="0">
                <a:solidFill>
                  <a:schemeClr val="accent2"/>
                </a:solidFill>
                <a:latin typeface="Helvetica" panose="020B0604020202020204" pitchFamily="34" charset="0"/>
              </a:rPr>
              <a:t>Diminishing Marginal Utility of Wealth and RA</a:t>
            </a:r>
          </a:p>
        </p:txBody>
      </p:sp>
    </p:spTree>
    <p:extLst>
      <p:ext uri="{BB962C8B-B14F-4D97-AF65-F5344CB8AC3E}">
        <p14:creationId xmlns:p14="http://schemas.microsoft.com/office/powerpoint/2010/main" val="272375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CDB31-3054-4DA8-9F76-A264A47872B6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8968534" cy="4343400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9600" y="381000"/>
            <a:ext cx="8001000" cy="1143000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 sz="2400" b="1" kern="0" dirty="0" smtClean="0">
                <a:solidFill>
                  <a:schemeClr val="accent2"/>
                </a:solidFill>
                <a:latin typeface="Helvetica" panose="020B0604020202020204" pitchFamily="34" charset="0"/>
              </a:rPr>
              <a:t>Rabin (2000): Calibration Theorem</a:t>
            </a:r>
          </a:p>
        </p:txBody>
      </p:sp>
      <p:sp>
        <p:nvSpPr>
          <p:cNvPr id="5" name="Oval 4"/>
          <p:cNvSpPr/>
          <p:nvPr/>
        </p:nvSpPr>
        <p:spPr>
          <a:xfrm>
            <a:off x="5562600" y="3429000"/>
            <a:ext cx="762000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15000" y="2350861"/>
            <a:ext cx="762000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8600" y="3352800"/>
            <a:ext cx="83820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1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CDB31-3054-4DA8-9F76-A264A47872B6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2050" name="Picture 2" descr="http://d10k7sivr61qqr.cloudfront.net/content/royinterface/10/87/20130469/F3.mediu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19001"/>
            <a:ext cx="7162800" cy="576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3824515" y="2844800"/>
            <a:ext cx="762000" cy="4572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304800"/>
            <a:ext cx="8001000" cy="1143000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 sz="2400" b="1" kern="0" dirty="0" smtClean="0">
                <a:solidFill>
                  <a:schemeClr val="accent2"/>
                </a:solidFill>
                <a:latin typeface="Helvetica" panose="020B0604020202020204" pitchFamily="34" charset="0"/>
              </a:rPr>
              <a:t>Rabin (2000): Calibration Theorem</a:t>
            </a:r>
          </a:p>
        </p:txBody>
      </p:sp>
    </p:spTree>
    <p:extLst>
      <p:ext uri="{BB962C8B-B14F-4D97-AF65-F5344CB8AC3E}">
        <p14:creationId xmlns:p14="http://schemas.microsoft.com/office/powerpoint/2010/main" val="27787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30808</TotalTime>
  <Words>1457</Words>
  <Application>Microsoft Office PowerPoint</Application>
  <PresentationFormat>On-screen Show (4:3)</PresentationFormat>
  <Paragraphs>242</Paragraphs>
  <Slides>37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Default Design</vt:lpstr>
      <vt:lpstr>PowerPoint Presentation</vt:lpstr>
      <vt:lpstr>Fast-growing literatures on insurance markets</vt:lpstr>
      <vt:lpstr>PowerPoint Presentation</vt:lpstr>
      <vt:lpstr>How does this model shape what people do?</vt:lpstr>
      <vt:lpstr>Behavioral evidence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Sydnor (2010): Calibration Issue in Home Insurance Choice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Which option would you choose? </vt:lpstr>
      <vt:lpstr>Bhargava, Loewenstein and Sydnor (2015)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Broad classes of explanations for dominated choices</vt:lpstr>
      <vt:lpstr>Broad classes of explanations for dominated choices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Broad classes of explanations for dominated choices</vt:lpstr>
      <vt:lpstr>Behavioral implications for insurance choice</vt:lpstr>
      <vt:lpstr>Behavioral implications for understanding moral hazard</vt:lpstr>
    </vt:vector>
  </TitlesOfParts>
  <Company>Department of Economics, University of California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16107718</dc:creator>
  <cp:lastModifiedBy>Sall, Emily DePuy</cp:lastModifiedBy>
  <cp:revision>786</cp:revision>
  <dcterms:created xsi:type="dcterms:W3CDTF">2006-12-04T23:15:17Z</dcterms:created>
  <dcterms:modified xsi:type="dcterms:W3CDTF">2016-07-01T15:36:20Z</dcterms:modified>
</cp:coreProperties>
</file>