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258" r:id="rId2"/>
    <p:sldId id="486" r:id="rId3"/>
    <p:sldId id="504" r:id="rId4"/>
    <p:sldId id="505" r:id="rId5"/>
    <p:sldId id="525" r:id="rId6"/>
    <p:sldId id="517" r:id="rId7"/>
    <p:sldId id="507" r:id="rId8"/>
    <p:sldId id="511" r:id="rId9"/>
    <p:sldId id="508" r:id="rId10"/>
    <p:sldId id="510" r:id="rId11"/>
    <p:sldId id="509" r:id="rId12"/>
    <p:sldId id="518" r:id="rId13"/>
    <p:sldId id="522" r:id="rId14"/>
    <p:sldId id="519" r:id="rId15"/>
    <p:sldId id="520" r:id="rId16"/>
    <p:sldId id="521" r:id="rId17"/>
    <p:sldId id="523" r:id="rId18"/>
    <p:sldId id="404" r:id="rId19"/>
    <p:sldId id="546" r:id="rId20"/>
    <p:sldId id="412" r:id="rId21"/>
    <p:sldId id="416" r:id="rId22"/>
    <p:sldId id="428" r:id="rId23"/>
    <p:sldId id="417" r:id="rId24"/>
    <p:sldId id="418" r:id="rId25"/>
    <p:sldId id="419" r:id="rId26"/>
    <p:sldId id="420" r:id="rId27"/>
    <p:sldId id="389" r:id="rId28"/>
    <p:sldId id="524" r:id="rId29"/>
    <p:sldId id="440" r:id="rId30"/>
    <p:sldId id="441" r:id="rId31"/>
    <p:sldId id="467" r:id="rId32"/>
    <p:sldId id="442" r:id="rId33"/>
    <p:sldId id="468" r:id="rId34"/>
    <p:sldId id="512" r:id="rId35"/>
    <p:sldId id="513" r:id="rId36"/>
    <p:sldId id="444" r:id="rId37"/>
    <p:sldId id="465" r:id="rId38"/>
    <p:sldId id="503" r:id="rId39"/>
    <p:sldId id="466" r:id="rId40"/>
    <p:sldId id="463" r:id="rId41"/>
    <p:sldId id="487" r:id="rId42"/>
    <p:sldId id="459" r:id="rId43"/>
    <p:sldId id="461" r:id="rId44"/>
    <p:sldId id="488" r:id="rId45"/>
    <p:sldId id="500" r:id="rId46"/>
    <p:sldId id="501" r:id="rId47"/>
    <p:sldId id="502" r:id="rId48"/>
    <p:sldId id="497" r:id="rId49"/>
    <p:sldId id="498" r:id="rId50"/>
    <p:sldId id="514" r:id="rId51"/>
    <p:sldId id="515" r:id="rId52"/>
    <p:sldId id="544" r:id="rId53"/>
    <p:sldId id="526" r:id="rId54"/>
    <p:sldId id="527" r:id="rId55"/>
    <p:sldId id="528" r:id="rId56"/>
    <p:sldId id="529" r:id="rId57"/>
    <p:sldId id="530" r:id="rId58"/>
    <p:sldId id="531" r:id="rId59"/>
    <p:sldId id="532" r:id="rId60"/>
    <p:sldId id="533" r:id="rId61"/>
    <p:sldId id="534" r:id="rId62"/>
    <p:sldId id="535" r:id="rId63"/>
    <p:sldId id="536" r:id="rId64"/>
    <p:sldId id="537" r:id="rId65"/>
    <p:sldId id="538" r:id="rId66"/>
    <p:sldId id="539" r:id="rId67"/>
    <p:sldId id="540" r:id="rId68"/>
    <p:sldId id="541" r:id="rId69"/>
    <p:sldId id="542" r:id="rId70"/>
    <p:sldId id="543" r:id="rId71"/>
    <p:sldId id="545" r:id="rId72"/>
    <p:sldId id="516" r:id="rId73"/>
    <p:sldId id="365" r:id="rId74"/>
  </p:sldIdLst>
  <p:sldSz cx="9144000" cy="6858000" type="screen4x3"/>
  <p:notesSz cx="6858000" cy="92964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Arial" charset="0"/>
      </a:defRPr>
    </a:lvl1pPr>
    <a:lvl2pPr marL="457200" algn="l" rtl="0" fontAlgn="base">
      <a:lnSpc>
        <a:spcPct val="80000"/>
      </a:lnSpc>
      <a:spcBef>
        <a:spcPct val="20000"/>
      </a:spcBef>
      <a:spcAft>
        <a:spcPct val="0"/>
      </a:spcAft>
      <a:defRPr kern="1200">
        <a:solidFill>
          <a:schemeClr val="tx1"/>
        </a:solidFill>
        <a:latin typeface="Arial" charset="0"/>
        <a:ea typeface="+mn-ea"/>
        <a:cs typeface="Arial" charset="0"/>
      </a:defRPr>
    </a:lvl2pPr>
    <a:lvl3pPr marL="914400" algn="l" rtl="0" fontAlgn="base">
      <a:lnSpc>
        <a:spcPct val="80000"/>
      </a:lnSpc>
      <a:spcBef>
        <a:spcPct val="20000"/>
      </a:spcBef>
      <a:spcAft>
        <a:spcPct val="0"/>
      </a:spcAft>
      <a:defRPr kern="1200">
        <a:solidFill>
          <a:schemeClr val="tx1"/>
        </a:solidFill>
        <a:latin typeface="Arial" charset="0"/>
        <a:ea typeface="+mn-ea"/>
        <a:cs typeface="Arial" charset="0"/>
      </a:defRPr>
    </a:lvl3pPr>
    <a:lvl4pPr marL="1371600" algn="l" rtl="0" fontAlgn="base">
      <a:lnSpc>
        <a:spcPct val="80000"/>
      </a:lnSpc>
      <a:spcBef>
        <a:spcPct val="20000"/>
      </a:spcBef>
      <a:spcAft>
        <a:spcPct val="0"/>
      </a:spcAft>
      <a:defRPr kern="1200">
        <a:solidFill>
          <a:schemeClr val="tx1"/>
        </a:solidFill>
        <a:latin typeface="Arial" charset="0"/>
        <a:ea typeface="+mn-ea"/>
        <a:cs typeface="Arial" charset="0"/>
      </a:defRPr>
    </a:lvl4pPr>
    <a:lvl5pPr marL="1828800" algn="l" rtl="0" fontAlgn="base">
      <a:lnSpc>
        <a:spcPct val="80000"/>
      </a:lnSpc>
      <a:spcBef>
        <a:spcPct val="2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p:scale>
          <a:sx n="73" d="100"/>
          <a:sy n="73" d="100"/>
        </p:scale>
        <p:origin x="102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19" b="1" i="0" u="none" strike="noStrike" baseline="0">
                <a:solidFill>
                  <a:schemeClr val="tx1"/>
                </a:solidFill>
                <a:latin typeface="Arial"/>
                <a:ea typeface="Arial"/>
                <a:cs typeface="Arial"/>
              </a:defRPr>
            </a:pPr>
            <a:r>
              <a:rPr lang="en-US"/>
              <a:t>Median monetary amount preferred to an extra dose of buprenorphine</a:t>
            </a:r>
          </a:p>
        </c:rich>
      </c:tx>
      <c:layout>
        <c:manualLayout>
          <c:xMode val="edge"/>
          <c:yMode val="edge"/>
          <c:x val="0.11723329425556858"/>
          <c:y val="1.9313304721030045E-2"/>
        </c:manualLayout>
      </c:layout>
      <c:overlay val="0"/>
      <c:spPr>
        <a:noFill/>
        <a:ln w="23310">
          <a:noFill/>
        </a:ln>
      </c:spPr>
    </c:title>
    <c:autoTitleDeleted val="0"/>
    <c:view3D>
      <c:rotX val="15"/>
      <c:hPercent val="4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495896834701055E-2"/>
          <c:y val="0.24892703862660945"/>
          <c:w val="0.89331770222743256"/>
          <c:h val="0.5622317596566524"/>
        </c:manualLayout>
      </c:layout>
      <c:bar3DChart>
        <c:barDir val="col"/>
        <c:grouping val="clustered"/>
        <c:varyColors val="0"/>
        <c:ser>
          <c:idx val="0"/>
          <c:order val="0"/>
          <c:tx>
            <c:strRef>
              <c:f>Sheet1!$A$2</c:f>
              <c:strCache>
                <c:ptCount val="1"/>
              </c:strCache>
            </c:strRef>
          </c:tx>
          <c:spPr>
            <a:solidFill>
              <a:schemeClr val="accent1"/>
            </a:solidFill>
            <a:ln w="11655">
              <a:solidFill>
                <a:schemeClr val="tx1"/>
              </a:solidFill>
              <a:prstDash val="solid"/>
            </a:ln>
          </c:spPr>
          <c:invertIfNegative val="0"/>
          <c:cat>
            <c:strRef>
              <c:f>Sheet1!$B$1:$C$1</c:f>
              <c:strCache>
                <c:ptCount val="2"/>
                <c:pt idx="0">
                  <c:v>deprived (before getting dose)</c:v>
                </c:pt>
                <c:pt idx="1">
                  <c:v>not deprived (after getting dose)</c:v>
                </c:pt>
              </c:strCache>
            </c:strRef>
          </c:cat>
          <c:val>
            <c:numRef>
              <c:f>Sheet1!$B$2:$C$2</c:f>
              <c:numCache>
                <c:formatCode>General</c:formatCode>
                <c:ptCount val="2"/>
                <c:pt idx="0">
                  <c:v>60</c:v>
                </c:pt>
                <c:pt idx="1">
                  <c:v>35</c:v>
                </c:pt>
              </c:numCache>
            </c:numRef>
          </c:val>
          <c:extLst xmlns:c16r2="http://schemas.microsoft.com/office/drawing/2015/06/chart">
            <c:ext xmlns:c16="http://schemas.microsoft.com/office/drawing/2014/chart" uri="{C3380CC4-5D6E-409C-BE32-E72D297353CC}">
              <c16:uniqueId val="{00000000-79A1-426F-9FA6-BD9E4AE4FEB6}"/>
            </c:ext>
          </c:extLst>
        </c:ser>
        <c:dLbls>
          <c:showLegendKey val="0"/>
          <c:showVal val="0"/>
          <c:showCatName val="0"/>
          <c:showSerName val="0"/>
          <c:showPercent val="0"/>
          <c:showBubbleSize val="0"/>
        </c:dLbls>
        <c:gapWidth val="150"/>
        <c:gapDepth val="0"/>
        <c:shape val="box"/>
        <c:axId val="76079872"/>
        <c:axId val="76081408"/>
        <c:axId val="0"/>
      </c:bar3DChart>
      <c:catAx>
        <c:axId val="76079872"/>
        <c:scaling>
          <c:orientation val="minMax"/>
        </c:scaling>
        <c:delete val="0"/>
        <c:axPos val="b"/>
        <c:numFmt formatCode="General" sourceLinked="1"/>
        <c:majorTickMark val="out"/>
        <c:minorTickMark val="none"/>
        <c:tickLblPos val="low"/>
        <c:spPr>
          <a:ln w="2914">
            <a:solidFill>
              <a:schemeClr val="tx1"/>
            </a:solidFill>
            <a:prstDash val="solid"/>
          </a:ln>
        </c:spPr>
        <c:txPr>
          <a:bodyPr rot="0" vert="horz"/>
          <a:lstStyle/>
          <a:p>
            <a:pPr>
              <a:defRPr sz="1652" b="1" i="0" u="none" strike="noStrike" baseline="0">
                <a:solidFill>
                  <a:schemeClr val="tx1"/>
                </a:solidFill>
                <a:latin typeface="Arial"/>
                <a:ea typeface="Arial"/>
                <a:cs typeface="Arial"/>
              </a:defRPr>
            </a:pPr>
            <a:endParaRPr lang="en-US"/>
          </a:p>
        </c:txPr>
        <c:crossAx val="76081408"/>
        <c:crosses val="autoZero"/>
        <c:auto val="1"/>
        <c:lblAlgn val="ctr"/>
        <c:lblOffset val="100"/>
        <c:tickLblSkip val="1"/>
        <c:tickMarkSkip val="1"/>
        <c:noMultiLvlLbl val="0"/>
      </c:catAx>
      <c:valAx>
        <c:axId val="76081408"/>
        <c:scaling>
          <c:orientation val="minMax"/>
        </c:scaling>
        <c:delete val="0"/>
        <c:axPos val="l"/>
        <c:majorGridlines>
          <c:spPr>
            <a:ln w="2914">
              <a:solidFill>
                <a:schemeClr val="tx1"/>
              </a:solidFill>
              <a:prstDash val="solid"/>
            </a:ln>
          </c:spPr>
        </c:majorGridlines>
        <c:title>
          <c:tx>
            <c:rich>
              <a:bodyPr rot="0" vert="horz"/>
              <a:lstStyle/>
              <a:p>
                <a:pPr algn="ctr">
                  <a:defRPr sz="2203" b="1" i="0" u="none" strike="noStrike" baseline="0">
                    <a:solidFill>
                      <a:schemeClr val="tx1"/>
                    </a:solidFill>
                    <a:latin typeface="Arial"/>
                    <a:ea typeface="Arial"/>
                    <a:cs typeface="Arial"/>
                  </a:defRPr>
                </a:pPr>
                <a:r>
                  <a:rPr lang="en-US" sz="1881" b="1" i="0" u="none" strike="noStrike" baseline="0">
                    <a:solidFill>
                      <a:srgbClr val="000000"/>
                    </a:solidFill>
                    <a:latin typeface="Arial"/>
                    <a:cs typeface="Arial"/>
                  </a:rPr>
                  <a:t>$</a:t>
                </a:r>
                <a:r>
                  <a:rPr lang="en-US" sz="918" b="1" i="0" u="none" strike="noStrike" baseline="0">
                    <a:solidFill>
                      <a:srgbClr val="000000"/>
                    </a:solidFill>
                    <a:latin typeface="Arial"/>
                    <a:cs typeface="Arial"/>
                  </a:rPr>
                  <a:t>s</a:t>
                </a:r>
                <a:endParaRPr lang="en-US"/>
              </a:p>
            </c:rich>
          </c:tx>
          <c:layout>
            <c:manualLayout>
              <c:xMode val="edge"/>
              <c:yMode val="edge"/>
              <c:x val="0.10785463071512309"/>
              <c:y val="0.50858369098712441"/>
            </c:manualLayout>
          </c:layout>
          <c:overlay val="0"/>
          <c:spPr>
            <a:noFill/>
            <a:ln w="23310">
              <a:noFill/>
            </a:ln>
          </c:spPr>
        </c:title>
        <c:numFmt formatCode="General" sourceLinked="1"/>
        <c:majorTickMark val="out"/>
        <c:minorTickMark val="none"/>
        <c:tickLblPos val="nextTo"/>
        <c:spPr>
          <a:ln w="2914">
            <a:solidFill>
              <a:schemeClr val="tx1"/>
            </a:solidFill>
            <a:prstDash val="solid"/>
          </a:ln>
        </c:spPr>
        <c:txPr>
          <a:bodyPr rot="0" vert="horz"/>
          <a:lstStyle/>
          <a:p>
            <a:pPr>
              <a:defRPr sz="1652" b="1" i="0" u="none" strike="noStrike" baseline="0">
                <a:solidFill>
                  <a:schemeClr val="tx1"/>
                </a:solidFill>
                <a:latin typeface="Arial"/>
                <a:ea typeface="Arial"/>
                <a:cs typeface="Arial"/>
              </a:defRPr>
            </a:pPr>
            <a:endParaRPr lang="en-US"/>
          </a:p>
        </c:txPr>
        <c:crossAx val="76079872"/>
        <c:crosses val="autoZero"/>
        <c:crossBetween val="between"/>
      </c:valAx>
      <c:spPr>
        <a:noFill/>
        <a:ln w="23310">
          <a:noFill/>
        </a:ln>
      </c:spPr>
    </c:plotArea>
    <c:plotVisOnly val="1"/>
    <c:dispBlanksAs val="gap"/>
    <c:showDLblsOverMax val="0"/>
  </c:chart>
  <c:spPr>
    <a:solidFill>
      <a:schemeClr val="bg1"/>
    </a:solidFill>
    <a:ln w="9525" cap="flat" cmpd="sng" algn="ctr">
      <a:solidFill>
        <a:schemeClr val="tx1"/>
      </a:solidFill>
      <a:prstDash val="solid"/>
      <a:miter lim="800000"/>
      <a:headEnd type="none" w="med" len="med"/>
      <a:tailEnd type="none" w="med" len="med"/>
    </a:ln>
  </c:spPr>
  <c:txPr>
    <a:bodyPr/>
    <a:lstStyle/>
    <a:p>
      <a:pPr>
        <a:defRPr sz="1652"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pPr>
              <a:defRPr/>
            </a:pPr>
            <a:endParaRPr lang="en-US"/>
          </a:p>
        </p:txBody>
      </p:sp>
      <p:sp>
        <p:nvSpPr>
          <p:cNvPr id="262147"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en-US"/>
          </a:p>
        </p:txBody>
      </p:sp>
      <p:sp>
        <p:nvSpPr>
          <p:cNvPr id="262148"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pPr>
              <a:defRPr/>
            </a:pPr>
            <a:endParaRPr lang="en-US"/>
          </a:p>
        </p:txBody>
      </p:sp>
      <p:sp>
        <p:nvSpPr>
          <p:cNvPr id="262149"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63EB2A43-CC07-4A83-8903-9279F68DE7CC}" type="slidenum">
              <a:rPr lang="en-US"/>
              <a:pPr>
                <a:defRPr/>
              </a:pPr>
              <a:t>‹#›</a:t>
            </a:fld>
            <a:endParaRPr lang="en-US"/>
          </a:p>
        </p:txBody>
      </p:sp>
    </p:spTree>
    <p:extLst>
      <p:ext uri="{BB962C8B-B14F-4D97-AF65-F5344CB8AC3E}">
        <p14:creationId xmlns:p14="http://schemas.microsoft.com/office/powerpoint/2010/main" val="1430587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8BE0EC82-3922-49D5-B278-02DB2D28CB14}" type="slidenum">
              <a:rPr lang="en-US"/>
              <a:pPr>
                <a:defRPr/>
              </a:pPr>
              <a:t>‹#›</a:t>
            </a:fld>
            <a:endParaRPr lang="en-US"/>
          </a:p>
        </p:txBody>
      </p:sp>
    </p:spTree>
    <p:extLst>
      <p:ext uri="{BB962C8B-B14F-4D97-AF65-F5344CB8AC3E}">
        <p14:creationId xmlns:p14="http://schemas.microsoft.com/office/powerpoint/2010/main" val="1070337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92ABC43E-AF73-45F2-982F-6904C946D68A}" type="slidenum">
              <a:rPr lang="en-US" smtClean="0"/>
              <a:pPr eaLnBrk="1" hangingPunct="1"/>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12C137E2-92EF-4371-933E-732BB828905F}" type="slidenum">
              <a:rPr lang="en-US" smtClean="0"/>
              <a:pPr eaLnBrk="1" hangingPunct="1"/>
              <a:t>22</a:t>
            </a:fld>
            <a:endParaRPr lang="en-US" smtClean="0"/>
          </a:p>
        </p:txBody>
      </p:sp>
      <p:sp>
        <p:nvSpPr>
          <p:cNvPr id="59395" name="Rectangle 2"/>
          <p:cNvSpPr>
            <a:spLocks noGrp="1" noRot="1" noChangeAspect="1" noChangeArrowheads="1" noTextEdit="1"/>
          </p:cNvSpPr>
          <p:nvPr>
            <p:ph type="sldImg"/>
          </p:nvPr>
        </p:nvSpPr>
        <p:spPr>
          <a:xfrm>
            <a:off x="1104900" y="698500"/>
            <a:ext cx="4648200" cy="3486150"/>
          </a:xfrm>
          <a:ln/>
        </p:spPr>
      </p:sp>
      <p:sp>
        <p:nvSpPr>
          <p:cNvPr id="59396" name="Rectangle 3"/>
          <p:cNvSpPr>
            <a:spLocks noGrp="1" noChangeArrowheads="1"/>
          </p:cNvSpPr>
          <p:nvPr>
            <p:ph type="body" idx="1"/>
          </p:nvPr>
        </p:nvSpPr>
        <p:spPr>
          <a:xfrm>
            <a:off x="685800" y="4416425"/>
            <a:ext cx="5486400" cy="4181475"/>
          </a:xfrm>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E88DDF74-4779-48A4-AA60-CD701214AD1A}" type="slidenum">
              <a:rPr lang="en-US" smtClean="0"/>
              <a:pPr eaLnBrk="1" hangingPunct="1"/>
              <a:t>23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052CD006-8908-4FD0-8E1C-D2E015B57404}" type="slidenum">
              <a:rPr lang="en-US" smtClean="0"/>
              <a:pPr eaLnBrk="1" hangingPunct="1"/>
              <a:t>24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B2CD0D61-93E7-4775-AC86-5F111986FE07}" type="slidenum">
              <a:rPr lang="en-US" smtClean="0"/>
              <a:pPr eaLnBrk="1" hangingPunct="1"/>
              <a:t>25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4B18DE39-7A5D-40BB-9719-18441D3ECDA8}" type="slidenum">
              <a:rPr lang="en-US" smtClean="0"/>
              <a:pPr eaLnBrk="1" hangingPunct="1"/>
              <a:t>26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0FB636E2-F7D0-4085-9669-136AD1B61D06}" type="slidenum">
              <a:rPr lang="en-US" smtClean="0"/>
              <a:pPr eaLnBrk="1" hangingPunct="1"/>
              <a:t>27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1C591598-2A52-454D-81FE-150AB8E36C46}" type="slidenum">
              <a:rPr lang="en-US" smtClean="0"/>
              <a:pPr eaLnBrk="1" hangingPunct="1"/>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smtClean="0"/>
              <a:t>Ranulph Fienes, Mike Stroud</a:t>
            </a:r>
          </a:p>
        </p:txBody>
      </p:sp>
    </p:spTree>
    <p:extLst>
      <p:ext uri="{BB962C8B-B14F-4D97-AF65-F5344CB8AC3E}">
        <p14:creationId xmlns:p14="http://schemas.microsoft.com/office/powerpoint/2010/main" val="3888299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93250EE8-CC41-4DD8-A849-99D642BF3A48}" type="slidenum">
              <a:rPr lang="en-US" smtClean="0"/>
              <a:pPr eaLnBrk="1" hangingPunct="1"/>
              <a:t>29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AD384A19-D63E-40C0-8A6E-DFB79EC50295}" type="slidenum">
              <a:rPr lang="en-US" smtClean="0"/>
              <a:pPr eaLnBrk="1" hangingPunct="1"/>
              <a:t>30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31</a:t>
            </a:fld>
            <a:endParaRPr lang="en-US"/>
          </a:p>
        </p:txBody>
      </p:sp>
    </p:spTree>
    <p:extLst>
      <p:ext uri="{BB962C8B-B14F-4D97-AF65-F5344CB8AC3E}">
        <p14:creationId xmlns:p14="http://schemas.microsoft.com/office/powerpoint/2010/main" val="165602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2</a:t>
            </a:fld>
            <a:endParaRPr lang="en-US"/>
          </a:p>
        </p:txBody>
      </p:sp>
    </p:spTree>
    <p:extLst>
      <p:ext uri="{BB962C8B-B14F-4D97-AF65-F5344CB8AC3E}">
        <p14:creationId xmlns:p14="http://schemas.microsoft.com/office/powerpoint/2010/main" val="424301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36272A71-5FB3-4691-9883-50BCE94E9A58}" type="slidenum">
              <a:rPr lang="en-US" smtClean="0"/>
              <a:pPr eaLnBrk="1" hangingPunct="1"/>
              <a:t>32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33</a:t>
            </a:fld>
            <a:endParaRPr lang="en-US"/>
          </a:p>
        </p:txBody>
      </p:sp>
    </p:spTree>
    <p:extLst>
      <p:ext uri="{BB962C8B-B14F-4D97-AF65-F5344CB8AC3E}">
        <p14:creationId xmlns:p14="http://schemas.microsoft.com/office/powerpoint/2010/main" val="1453671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9486D80F-0EC7-45F1-A14E-0FD9D78F43C4}" type="slidenum">
              <a:rPr lang="en-US" smtClean="0"/>
              <a:pPr eaLnBrk="1" hangingPunct="1"/>
              <a:t>34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05537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426B6234-F522-42FE-B110-6A5DA97846F1}" type="slidenum">
              <a:rPr lang="en-US" smtClean="0"/>
              <a:pPr eaLnBrk="1" hangingPunct="1"/>
              <a:t>35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90147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endParaRPr lang="en-US" smtClean="0"/>
          </a:p>
        </p:txBody>
      </p:sp>
      <p:sp>
        <p:nvSpPr>
          <p:cNvPr id="7373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54A4B4BF-DFEB-46DA-8988-8A57B9FEE20A}" type="slidenum">
              <a:rPr lang="en-US" smtClean="0"/>
              <a:pPr eaLnBrk="1" hangingPunct="1"/>
              <a:t>36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D30AA42B-77A1-4F38-8598-3CF9136513BD}" type="slidenum">
              <a:rPr lang="en-US" smtClean="0"/>
              <a:pPr eaLnBrk="1" hangingPunct="1"/>
              <a:t>37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38</a:t>
            </a:fld>
            <a:endParaRPr lang="en-US"/>
          </a:p>
        </p:txBody>
      </p:sp>
    </p:spTree>
    <p:extLst>
      <p:ext uri="{BB962C8B-B14F-4D97-AF65-F5344CB8AC3E}">
        <p14:creationId xmlns:p14="http://schemas.microsoft.com/office/powerpoint/2010/main" val="3311804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C0431C6E-F8B3-4471-8CF1-1CA98C3CD407}" type="slidenum">
              <a:rPr lang="en-US" smtClean="0"/>
              <a:pPr eaLnBrk="1" hangingPunct="1"/>
              <a:t>39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smtClean="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99714199-2358-4EF9-BFE4-7BDF21BC43C0}" type="slidenum">
              <a:rPr lang="en-US" smtClean="0"/>
              <a:pPr eaLnBrk="1" hangingPunct="1"/>
              <a:t>40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41</a:t>
            </a:fld>
            <a:endParaRPr lang="en-US"/>
          </a:p>
        </p:txBody>
      </p:sp>
    </p:spTree>
    <p:extLst>
      <p:ext uri="{BB962C8B-B14F-4D97-AF65-F5344CB8AC3E}">
        <p14:creationId xmlns:p14="http://schemas.microsoft.com/office/powerpoint/2010/main" val="289417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891C0A84-F362-44DE-B3B3-C8D5289DBEF5}" type="slidenum">
              <a:rPr lang="en-US" altLang="en-US" smtClean="0"/>
              <a:pPr eaLnBrk="1" hangingPunct="1"/>
              <a:t>7</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smtClean="0"/>
              <a:t>stopped</a:t>
            </a:r>
          </a:p>
        </p:txBody>
      </p:sp>
    </p:spTree>
    <p:extLst>
      <p:ext uri="{BB962C8B-B14F-4D97-AF65-F5344CB8AC3E}">
        <p14:creationId xmlns:p14="http://schemas.microsoft.com/office/powerpoint/2010/main" val="969122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pPr eaLnBrk="1" hangingPunct="1"/>
            <a:endParaRPr lang="en-US" smtClean="0"/>
          </a:p>
        </p:txBody>
      </p:sp>
      <p:sp>
        <p:nvSpPr>
          <p:cNvPr id="7885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FD1607E2-F3AD-4267-9DDA-203D2DC7FDF0}" type="slidenum">
              <a:rPr lang="en-US" smtClean="0"/>
              <a:pPr eaLnBrk="1" hangingPunct="1"/>
              <a:t>42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B2733467-2E3C-44C0-953A-AB494BB791AD}" type="slidenum">
              <a:rPr lang="en-US" smtClean="0"/>
              <a:pPr eaLnBrk="1" hangingPunct="1"/>
              <a:t>43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44</a:t>
            </a:fld>
            <a:endParaRPr lang="en-US"/>
          </a:p>
        </p:txBody>
      </p:sp>
    </p:spTree>
    <p:extLst>
      <p:ext uri="{BB962C8B-B14F-4D97-AF65-F5344CB8AC3E}">
        <p14:creationId xmlns:p14="http://schemas.microsoft.com/office/powerpoint/2010/main" val="2292445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DD4C2679-EE7C-457C-A403-7F2181F41F90}" type="slidenum">
              <a:rPr lang="en-US" smtClean="0"/>
              <a:pPr eaLnBrk="1" hangingPunct="1"/>
              <a:t>45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endParaRPr lang="en-US" smtClean="0"/>
          </a:p>
        </p:txBody>
      </p:sp>
      <p:sp>
        <p:nvSpPr>
          <p:cNvPr id="8909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BE2C8C25-A428-4CF8-BC82-800826C06921}" type="slidenum">
              <a:rPr lang="en-US" smtClean="0"/>
              <a:pPr eaLnBrk="1" hangingPunct="1"/>
              <a:t>46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pPr eaLnBrk="1" hangingPunct="1"/>
            <a:endParaRPr lang="en-US" smtClean="0"/>
          </a:p>
        </p:txBody>
      </p:sp>
      <p:sp>
        <p:nvSpPr>
          <p:cNvPr id="90116"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4CDF9B9B-0AD7-494B-B823-5C8C6428D724}" type="slidenum">
              <a:rPr lang="en-US" smtClean="0"/>
              <a:pPr eaLnBrk="1" hangingPunct="1"/>
              <a:t>47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E09BD-BDDC-4B20-92F5-A47278B47D08}" type="slidenum">
              <a:rPr lang="en-US" altLang="en-US"/>
              <a:pPr/>
              <a:t>48</a:t>
            </a:fld>
            <a:endParaRPr lang="en-US" alt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F5720-6B83-46E6-BE70-2626E55B6963}" type="slidenum">
              <a:rPr lang="en-US" altLang="en-US"/>
              <a:pPr/>
              <a:t>49</a:t>
            </a:fld>
            <a:endParaRPr lang="en-US" alt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BA668-3C8D-4E36-A0C2-CBFD5BC64AB0}" type="slidenum">
              <a:rPr lang="en-US" altLang="en-US"/>
              <a:pPr/>
              <a:t>68</a:t>
            </a:fld>
            <a:endParaRPr lang="en-US" altLang="en-US"/>
          </a:p>
        </p:txBody>
      </p:sp>
      <p:sp>
        <p:nvSpPr>
          <p:cNvPr id="108546" name="Rectangle 2"/>
          <p:cNvSpPr>
            <a:spLocks noGrp="1" noRot="1" noChangeAspect="1" noChangeArrowheads="1" noTextEdit="1"/>
          </p:cNvSpPr>
          <p:nvPr>
            <p:ph type="sldImg"/>
          </p:nvPr>
        </p:nvSpPr>
        <p:spPr>
          <a:xfrm>
            <a:off x="1152525" y="692150"/>
            <a:ext cx="4554538" cy="3416300"/>
          </a:xfrm>
          <a:ln/>
        </p:spPr>
      </p:sp>
      <p:sp>
        <p:nvSpPr>
          <p:cNvPr id="108547" name="Rectangle 3"/>
          <p:cNvSpPr>
            <a:spLocks noGrp="1" noChangeArrowheads="1"/>
          </p:cNvSpPr>
          <p:nvPr>
            <p:ph type="body" idx="1"/>
          </p:nvPr>
        </p:nvSpPr>
        <p:spPr/>
        <p:txBody>
          <a:bodyPr/>
          <a:lstStyle/>
          <a:p>
            <a:r>
              <a:rPr lang="en-US" altLang="en-US"/>
              <a:t>Future:</a:t>
            </a:r>
          </a:p>
          <a:p>
            <a:r>
              <a:rPr lang="en-US" altLang="en-US"/>
              <a:t>Longitudinal</a:t>
            </a:r>
          </a:p>
          <a:p>
            <a:r>
              <a:rPr lang="en-US" altLang="en-US"/>
              <a:t>Other estimation measures.</a:t>
            </a:r>
          </a:p>
        </p:txBody>
      </p:sp>
    </p:spTree>
    <p:extLst>
      <p:ext uri="{BB962C8B-B14F-4D97-AF65-F5344CB8AC3E}">
        <p14:creationId xmlns:p14="http://schemas.microsoft.com/office/powerpoint/2010/main" val="1964003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C097C-FF1F-4638-9CA7-0C4AB3A5390F}" type="slidenum">
              <a:rPr lang="en-US" smtClean="0"/>
              <a:t>72</a:t>
            </a:fld>
            <a:endParaRPr lang="en-US"/>
          </a:p>
        </p:txBody>
      </p:sp>
    </p:spTree>
    <p:extLst>
      <p:ext uri="{BB962C8B-B14F-4D97-AF65-F5344CB8AC3E}">
        <p14:creationId xmlns:p14="http://schemas.microsoft.com/office/powerpoint/2010/main" val="314962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3971F70E-D7AE-4863-AD73-D3923C785E8E}" type="slidenum">
              <a:rPr lang="en-US" altLang="en-US" smtClean="0"/>
              <a:pPr eaLnBrk="1" hangingPunct="1"/>
              <a:t>9</a:t>
            </a:fld>
            <a:endParaRPr lang="en-US" alt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91540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A6980941-FD48-4430-ACB3-5F0F6F998D93}" type="slidenum">
              <a:rPr lang="en-US" smtClean="0"/>
              <a:pPr eaLnBrk="1" hangingPunct="1"/>
              <a:t>73</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21CD5D76-8053-4499-BED2-0326ACD42695}" type="slidenum">
              <a:rPr lang="en-US" altLang="en-US" smtClean="0"/>
              <a:pPr eaLnBrk="1" hangingPunct="1"/>
              <a:t>10</a:t>
            </a:fld>
            <a:endParaRPr lang="en-US" alt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5770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DFC60D90-7FDD-4882-951A-EECED5D0E7D0}" type="slidenum">
              <a:rPr lang="en-US" altLang="en-US" smtClean="0"/>
              <a:pPr eaLnBrk="1" hangingPunct="1"/>
              <a:t>11</a:t>
            </a:fld>
            <a:endParaRPr lang="en-US"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8650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1872CEDD-BD5F-40EB-8C01-DF884D952AF2}" type="slidenum">
              <a:rPr lang="en-US" smtClean="0"/>
              <a:pPr eaLnBrk="1" hangingPunct="1"/>
              <a:t>18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879CF25D-AC57-42B0-9ABF-F15D47D4B5D8}" type="slidenum">
              <a:rPr lang="en-US" smtClean="0"/>
              <a:pPr eaLnBrk="1" hangingPunct="1"/>
              <a:t>20</a:t>
            </a:fld>
            <a:endParaRPr lang="en-US" smtClean="0"/>
          </a:p>
        </p:txBody>
      </p:sp>
      <p:sp>
        <p:nvSpPr>
          <p:cNvPr id="57347" name="Rectangle 2"/>
          <p:cNvSpPr>
            <a:spLocks noGrp="1" noRot="1" noChangeAspect="1" noChangeArrowheads="1" noTextEdit="1"/>
          </p:cNvSpPr>
          <p:nvPr>
            <p:ph type="sldImg"/>
          </p:nvPr>
        </p:nvSpPr>
        <p:spPr>
          <a:xfrm>
            <a:off x="1147763" y="708025"/>
            <a:ext cx="4622800" cy="3467100"/>
          </a:xfrm>
          <a:ln/>
        </p:spPr>
      </p:sp>
      <p:sp>
        <p:nvSpPr>
          <p:cNvPr id="57348" name="Rectangle 3"/>
          <p:cNvSpPr>
            <a:spLocks noGrp="1" noChangeArrowheads="1"/>
          </p:cNvSpPr>
          <p:nvPr>
            <p:ph type="body" idx="1"/>
          </p:nvPr>
        </p:nvSpPr>
        <p:spPr>
          <a:xfrm>
            <a:off x="882650" y="4413250"/>
            <a:ext cx="5076825" cy="4175125"/>
          </a:xfrm>
          <a:noFill/>
        </p:spPr>
        <p:txBody>
          <a:bodyPr/>
          <a:lstStyle/>
          <a:p>
            <a:pPr eaLnBrk="1" hangingPunct="1"/>
            <a:r>
              <a:rPr lang="en-US" smtClean="0"/>
              <a:t>Note $2.00 difference between neutral and disgust in sell condition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D1BE1759-FB60-43B1-B232-FFC599A6C650}" type="slidenum">
              <a:rPr lang="en-US" smtClean="0"/>
              <a:pPr eaLnBrk="1" hangingPunct="1"/>
              <a:t>21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68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8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920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59CC3B-B221-4198-A93C-4E0EA572CD9C}" type="slidenum">
              <a:rPr lang="en-US"/>
              <a:pPr>
                <a:defRPr/>
              </a:pPr>
              <a:t>‹#›</a:t>
            </a:fld>
            <a:endParaRPr lang="en-US"/>
          </a:p>
        </p:txBody>
      </p:sp>
    </p:spTree>
    <p:extLst>
      <p:ext uri="{BB962C8B-B14F-4D97-AF65-F5344CB8AC3E}">
        <p14:creationId xmlns:p14="http://schemas.microsoft.com/office/powerpoint/2010/main" val="3259925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695911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394199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590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962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762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094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1776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41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26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288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pPr>
              <a:defRPr/>
            </a:pPr>
            <a:endParaRPr lang="en-US"/>
          </a:p>
        </p:txBody>
      </p:sp>
      <p:pic>
        <p:nvPicPr>
          <p:cNvPr id="1029" name="Picture 5" descr="Carnegie Mellon"/>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733800" y="6400800"/>
            <a:ext cx="52101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85000"/>
        </a:lnSpc>
        <a:spcBef>
          <a:spcPts val="600"/>
        </a:spcBef>
        <a:spcAft>
          <a:spcPct val="0"/>
        </a:spcAft>
        <a:buChar char="•"/>
        <a:defRPr sz="3200">
          <a:solidFill>
            <a:schemeClr val="tx1"/>
          </a:solidFill>
          <a:latin typeface="+mn-lt"/>
          <a:ea typeface="+mn-ea"/>
          <a:cs typeface="+mn-cs"/>
        </a:defRPr>
      </a:lvl1pPr>
      <a:lvl2pPr marL="742950" indent="-285750" algn="l" rtl="0" eaLnBrk="0" fontAlgn="base" hangingPunct="0">
        <a:lnSpc>
          <a:spcPct val="85000"/>
        </a:lnSpc>
        <a:spcBef>
          <a:spcPts val="600"/>
        </a:spcBef>
        <a:spcAft>
          <a:spcPct val="0"/>
        </a:spcAft>
        <a:buChar char="–"/>
        <a:defRPr sz="2800">
          <a:solidFill>
            <a:schemeClr val="tx1"/>
          </a:solidFill>
          <a:latin typeface="+mn-lt"/>
        </a:defRPr>
      </a:lvl2pPr>
      <a:lvl3pPr marL="1143000" indent="-228600" algn="l" rtl="0" eaLnBrk="0" fontAlgn="base" hangingPunct="0">
        <a:lnSpc>
          <a:spcPct val="85000"/>
        </a:lnSpc>
        <a:spcBef>
          <a:spcPts val="600"/>
        </a:spcBef>
        <a:spcAft>
          <a:spcPct val="0"/>
        </a:spcAft>
        <a:buChar char="•"/>
        <a:defRPr sz="2400">
          <a:solidFill>
            <a:schemeClr val="tx1"/>
          </a:solidFill>
          <a:latin typeface="+mn-lt"/>
        </a:defRPr>
      </a:lvl3pPr>
      <a:lvl4pPr marL="1600200" indent="-228600" algn="l" rtl="0" eaLnBrk="0" fontAlgn="base" hangingPunct="0">
        <a:lnSpc>
          <a:spcPct val="85000"/>
        </a:lnSpc>
        <a:spcBef>
          <a:spcPts val="600"/>
        </a:spcBef>
        <a:spcAft>
          <a:spcPct val="0"/>
        </a:spcAft>
        <a:buChar char="–"/>
        <a:defRPr sz="2000">
          <a:solidFill>
            <a:schemeClr val="tx1"/>
          </a:solidFill>
          <a:latin typeface="+mn-lt"/>
        </a:defRPr>
      </a:lvl4pPr>
      <a:lvl5pPr marL="2057400" indent="-228600" algn="l" rtl="0" eaLnBrk="0" fontAlgn="base" hangingPunct="0">
        <a:lnSpc>
          <a:spcPct val="85000"/>
        </a:lnSpc>
        <a:spcBef>
          <a:spcPts val="6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cmu.edu/dietrich/sds/docs/loewenstein/MispredictEndowPriceAgent.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cmu.edu/dietrich/sds/docs/loewenstein/IllusionCourageSelfPrediction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mu.edu/dietrich/sds/docs/loewenstein/SocProjTransDriveStates.pdf" TargetMode="External"/><Relationship Id="rId2" Type="http://schemas.openxmlformats.org/officeDocument/2006/relationships/hyperlink" Target="http://www.cmu.edu/dietrich/sds/docs/loewenstein/projectionbias.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cmu.edu/dietrich/sds/docs/loewenstein/AreTheyReallyHappy.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image" Target="../media/image24.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9.vml"/><Relationship Id="rId4" Type="http://schemas.openxmlformats.org/officeDocument/2006/relationships/image" Target="../media/image25.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cmu.edu/dietrich/sds/docs/loewenstein/IgnoranceHedonicAdapt.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cmu.edu/dietrich/sds/docs/loewenstein/NonpatientsUnderestchronichealth.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cmu.edu/dietrich/sds/docs/loewenstein/DisabilitySunshin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mu.edu/dietrich/sds/docs/loewenstein/BiasPredictionTast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mu.edu/dietrich/sds/docs/loewenstein/EgoempathyGap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381000"/>
            <a:ext cx="8610600" cy="2819400"/>
          </a:xfrm>
        </p:spPr>
        <p:txBody>
          <a:bodyPr/>
          <a:lstStyle/>
          <a:p>
            <a:pPr eaLnBrk="1" hangingPunct="1">
              <a:lnSpc>
                <a:spcPct val="85000"/>
              </a:lnSpc>
            </a:pPr>
            <a:r>
              <a:rPr lang="en-US" sz="4800" dirty="0" smtClean="0"/>
              <a:t>Misunderstanding and </a:t>
            </a:r>
            <a:r>
              <a:rPr lang="en-US" sz="4800" dirty="0" err="1" smtClean="0"/>
              <a:t>Mispredicting</a:t>
            </a:r>
            <a:r>
              <a:rPr lang="en-US" sz="4800" dirty="0" smtClean="0"/>
              <a:t> Preferences</a:t>
            </a:r>
          </a:p>
        </p:txBody>
      </p:sp>
      <p:sp>
        <p:nvSpPr>
          <p:cNvPr id="2051" name="Rectangle 3"/>
          <p:cNvSpPr>
            <a:spLocks noGrp="1" noChangeArrowheads="1"/>
          </p:cNvSpPr>
          <p:nvPr>
            <p:ph type="subTitle" idx="1"/>
          </p:nvPr>
        </p:nvSpPr>
        <p:spPr>
          <a:xfrm>
            <a:off x="533400" y="3581400"/>
            <a:ext cx="8077200" cy="1295400"/>
          </a:xfrm>
        </p:spPr>
        <p:txBody>
          <a:bodyPr/>
          <a:lstStyle/>
          <a:p>
            <a:pPr eaLnBrk="1" hangingPunct="1">
              <a:lnSpc>
                <a:spcPct val="90000"/>
              </a:lnSpc>
              <a:spcBef>
                <a:spcPct val="5000"/>
              </a:spcBef>
            </a:pPr>
            <a:r>
              <a:rPr lang="en-US" sz="3600" dirty="0" smtClean="0"/>
              <a:t>George Loewenstein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04800"/>
            <a:ext cx="8229600" cy="858416"/>
          </a:xfrm>
        </p:spPr>
        <p:txBody>
          <a:bodyPr/>
          <a:lstStyle/>
          <a:p>
            <a:pPr eaLnBrk="1" hangingPunct="1"/>
            <a:r>
              <a:rPr lang="en-US" altLang="en-US" sz="3600" dirty="0" err="1" smtClean="0"/>
              <a:t>Debiasing</a:t>
            </a:r>
            <a:r>
              <a:rPr lang="en-US" altLang="en-US" sz="3600" dirty="0" smtClean="0"/>
              <a:t> study</a:t>
            </a:r>
            <a:r>
              <a:rPr lang="en-US" altLang="en-US" sz="3200" b="1" dirty="0" smtClean="0"/>
              <a:t> </a:t>
            </a:r>
            <a:br>
              <a:rPr lang="en-US" altLang="en-US" sz="3200" b="1" dirty="0" smtClean="0"/>
            </a:br>
            <a:r>
              <a:rPr lang="en-US" altLang="en-US" sz="2800" dirty="0" smtClean="0"/>
              <a:t>(study 5 from paper)</a:t>
            </a:r>
            <a:endParaRPr lang="en-US" altLang="en-US" sz="3200" dirty="0" smtClean="0"/>
          </a:p>
        </p:txBody>
      </p:sp>
      <p:sp>
        <p:nvSpPr>
          <p:cNvPr id="48131" name="Rectangle 3"/>
          <p:cNvSpPr>
            <a:spLocks noGrp="1" noChangeArrowheads="1"/>
          </p:cNvSpPr>
          <p:nvPr>
            <p:ph type="body" sz="half" idx="1"/>
          </p:nvPr>
        </p:nvSpPr>
        <p:spPr>
          <a:xfrm>
            <a:off x="304800" y="1524000"/>
            <a:ext cx="8077200" cy="1295400"/>
          </a:xfrm>
        </p:spPr>
        <p:txBody>
          <a:bodyPr/>
          <a:lstStyle/>
          <a:p>
            <a:pPr eaLnBrk="1" hangingPunct="1"/>
            <a:r>
              <a:rPr lang="en-US" altLang="en-US" sz="2400" dirty="0"/>
              <a:t>n=53 Cornell </a:t>
            </a:r>
            <a:r>
              <a:rPr lang="en-US" altLang="en-US" sz="2400" dirty="0" smtClean="0"/>
              <a:t>undergrads</a:t>
            </a:r>
          </a:p>
          <a:p>
            <a:pPr eaLnBrk="1" hangingPunct="1"/>
            <a:r>
              <a:rPr lang="en-US" altLang="en-US" sz="2400" dirty="0" smtClean="0"/>
              <a:t>Same as other buyers’ agents studies, except that half of buyers' agents owned a mug, and all introspected about what price they would sell those mugs at.  </a:t>
            </a:r>
          </a:p>
        </p:txBody>
      </p:sp>
      <p:graphicFrame>
        <p:nvGraphicFramePr>
          <p:cNvPr id="48132" name="Object 4"/>
          <p:cNvGraphicFramePr>
            <a:graphicFrameLocks noGrp="1" noChangeAspect="1"/>
          </p:cNvGraphicFramePr>
          <p:nvPr>
            <p:ph sz="half" idx="2"/>
            <p:extLst>
              <p:ext uri="{D42A27DB-BD31-4B8C-83A1-F6EECF244321}">
                <p14:modId xmlns:p14="http://schemas.microsoft.com/office/powerpoint/2010/main" val="1474301419"/>
              </p:ext>
            </p:extLst>
          </p:nvPr>
        </p:nvGraphicFramePr>
        <p:xfrm>
          <a:off x="152400" y="3045991"/>
          <a:ext cx="8839200" cy="2025650"/>
        </p:xfrm>
        <a:graphic>
          <a:graphicData uri="http://schemas.openxmlformats.org/presentationml/2006/ole">
            <mc:AlternateContent xmlns:mc="http://schemas.openxmlformats.org/markup-compatibility/2006">
              <mc:Choice xmlns:v="urn:schemas-microsoft-com:vml" Requires="v">
                <p:oleObj spid="_x0000_s17425" name="Document" r:id="rId4" imgW="7008178" imgH="1605759" progId="Word.Document.8">
                  <p:embed/>
                </p:oleObj>
              </mc:Choice>
              <mc:Fallback>
                <p:oleObj name="Document" r:id="rId4" imgW="7008178" imgH="1605759" progId="Word.Document.8">
                  <p:embed/>
                  <p:pic>
                    <p:nvPicPr>
                      <p:cNvPr id="481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5991"/>
                        <a:ext cx="8839200"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34586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639762"/>
          </a:xfrm>
        </p:spPr>
        <p:txBody>
          <a:bodyPr/>
          <a:lstStyle/>
          <a:p>
            <a:pPr eaLnBrk="1" hangingPunct="1"/>
            <a:r>
              <a:rPr lang="en-US" altLang="en-US" sz="2400" b="1" smtClean="0"/>
              <a:t>Repeated markets study; learning from experience?</a:t>
            </a:r>
            <a:r>
              <a:rPr lang="en-US" altLang="en-US" sz="2400" smtClean="0"/>
              <a:t/>
            </a:r>
            <a:br>
              <a:rPr lang="en-US" altLang="en-US" sz="2400" smtClean="0"/>
            </a:br>
            <a:endParaRPr lang="en-US" altLang="en-US" sz="2400" smtClean="0"/>
          </a:p>
        </p:txBody>
      </p:sp>
      <p:pic>
        <p:nvPicPr>
          <p:cNvPr id="47108" name="Picture 4" descr="endowad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4400" y="1412648"/>
            <a:ext cx="7010400" cy="476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160176" y="6248400"/>
            <a:ext cx="8679024" cy="437043"/>
          </a:xfrm>
          <a:prstGeom prst="rect">
            <a:avLst/>
          </a:prstGeom>
          <a:solidFill>
            <a:schemeClr val="bg1"/>
          </a:solidFill>
          <a:ln>
            <a:solidFill>
              <a:schemeClr val="accent1">
                <a:lumMod val="50000"/>
              </a:schemeClr>
            </a:solidFill>
          </a:ln>
        </p:spPr>
        <p:txBody>
          <a:bodyPr wrap="square">
            <a:spAutoFit/>
          </a:bodyPr>
          <a:lstStyle/>
          <a:p>
            <a:r>
              <a:rPr lang="en-US" sz="1400" dirty="0">
                <a:latin typeface="Times New Roman" panose="02020603050405020304" pitchFamily="18" charset="0"/>
                <a:ea typeface="Times New Roman" panose="02020603050405020304" pitchFamily="18" charset="0"/>
              </a:rPr>
              <a:t>Van Boven, L., Loewenstein, G., &amp; Dunning, D. (2003). </a:t>
            </a:r>
            <a:r>
              <a:rPr lang="en-US" sz="1400" dirty="0" err="1">
                <a:solidFill>
                  <a:srgbClr val="0000FF"/>
                </a:solidFill>
                <a:latin typeface="Times New Roman" panose="02020603050405020304" pitchFamily="18" charset="0"/>
                <a:ea typeface="Times New Roman" panose="02020603050405020304" pitchFamily="18" charset="0"/>
                <a:hlinkClick r:id="rId4"/>
              </a:rPr>
              <a:t>Mispredicting</a:t>
            </a:r>
            <a:r>
              <a:rPr lang="en-US" sz="1400" dirty="0">
                <a:solidFill>
                  <a:srgbClr val="0000FF"/>
                </a:solidFill>
                <a:latin typeface="Times New Roman" panose="02020603050405020304" pitchFamily="18" charset="0"/>
                <a:ea typeface="Times New Roman" panose="02020603050405020304" pitchFamily="18" charset="0"/>
                <a:hlinkClick r:id="rId4"/>
              </a:rPr>
              <a:t> the endowment effect: underestimation of owners’ selling prices by buyer’s agents.</a:t>
            </a:r>
            <a:r>
              <a:rPr lang="en-US" sz="1400" dirty="0">
                <a:latin typeface="Times New Roman" panose="02020603050405020304" pitchFamily="18" charset="0"/>
                <a:ea typeface="Times New Roman" panose="02020603050405020304" pitchFamily="18" charset="0"/>
              </a:rPr>
              <a:t> </a:t>
            </a:r>
            <a:r>
              <a:rPr lang="en-US" sz="1400" i="1" dirty="0">
                <a:latin typeface="Times New Roman" panose="02020603050405020304" pitchFamily="18" charset="0"/>
                <a:ea typeface="Times New Roman" panose="02020603050405020304" pitchFamily="18" charset="0"/>
              </a:rPr>
              <a:t>Journal of Economic Behavior and Organization, 51</a:t>
            </a:r>
            <a:r>
              <a:rPr lang="en-US" sz="1400" dirty="0">
                <a:latin typeface="Times New Roman" panose="02020603050405020304" pitchFamily="18" charset="0"/>
                <a:ea typeface="Times New Roman" panose="02020603050405020304" pitchFamily="18" charset="0"/>
              </a:rPr>
              <a:t>, 351-365. </a:t>
            </a:r>
            <a:endParaRPr lang="en-US" sz="1400" dirty="0"/>
          </a:p>
        </p:txBody>
      </p:sp>
      <p:sp>
        <p:nvSpPr>
          <p:cNvPr id="47107" name="Rectangle 3"/>
          <p:cNvSpPr>
            <a:spLocks noGrp="1" noChangeArrowheads="1"/>
          </p:cNvSpPr>
          <p:nvPr>
            <p:ph type="body" sz="half" idx="1"/>
          </p:nvPr>
        </p:nvSpPr>
        <p:spPr>
          <a:xfrm>
            <a:off x="457200" y="762000"/>
            <a:ext cx="7924800" cy="1143000"/>
          </a:xfrm>
          <a:solidFill>
            <a:schemeClr val="bg1"/>
          </a:solidFill>
        </p:spPr>
        <p:txBody>
          <a:bodyPr/>
          <a:lstStyle/>
          <a:p>
            <a:pPr eaLnBrk="1" hangingPunct="1"/>
            <a:r>
              <a:rPr lang="en-US" altLang="en-US" sz="2000" dirty="0" smtClean="0"/>
              <a:t> Owners given Cornell object</a:t>
            </a:r>
          </a:p>
          <a:p>
            <a:pPr eaLnBrk="1" hangingPunct="1"/>
            <a:r>
              <a:rPr lang="en-US" altLang="en-US" sz="2000" dirty="0" smtClean="0"/>
              <a:t>Five rounds of buyer’s agent procedure, one of which counted</a:t>
            </a:r>
          </a:p>
          <a:p>
            <a:pPr eaLnBrk="1" hangingPunct="1"/>
            <a:r>
              <a:rPr lang="en-US" altLang="en-US" sz="2000" dirty="0" smtClean="0"/>
              <a:t>- After 5th round, repeated with new object </a:t>
            </a:r>
          </a:p>
        </p:txBody>
      </p:sp>
    </p:spTree>
    <p:extLst>
      <p:ext uri="{BB962C8B-B14F-4D97-AF65-F5344CB8AC3E}">
        <p14:creationId xmlns:p14="http://schemas.microsoft.com/office/powerpoint/2010/main" val="1522650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Three field studies documenting projection bias..</a:t>
            </a:r>
            <a:endParaRPr lang="en-US" dirty="0"/>
          </a:p>
        </p:txBody>
      </p:sp>
      <p:sp>
        <p:nvSpPr>
          <p:cNvPr id="6" name="Content Placeholder 5"/>
          <p:cNvSpPr>
            <a:spLocks noGrp="1"/>
          </p:cNvSpPr>
          <p:nvPr>
            <p:ph idx="1"/>
          </p:nvPr>
        </p:nvSpPr>
        <p:spPr>
          <a:xfrm>
            <a:off x="457200" y="1828800"/>
            <a:ext cx="8229600" cy="4297363"/>
          </a:xfrm>
        </p:spPr>
        <p:txBody>
          <a:bodyPr/>
          <a:lstStyle/>
          <a:p>
            <a:r>
              <a:rPr lang="en-US" dirty="0" smtClean="0"/>
              <a:t>Catalog orders and cold</a:t>
            </a:r>
          </a:p>
          <a:p>
            <a:r>
              <a:rPr lang="en-US" dirty="0" smtClean="0"/>
              <a:t>Convertibles and heat</a:t>
            </a:r>
            <a:endParaRPr lang="en-US" dirty="0"/>
          </a:p>
          <a:p>
            <a:r>
              <a:rPr lang="en-US" dirty="0" smtClean="0"/>
              <a:t>Health insurance and air pollution</a:t>
            </a:r>
            <a:endParaRPr lang="en-US" dirty="0"/>
          </a:p>
        </p:txBody>
      </p:sp>
    </p:spTree>
    <p:extLst>
      <p:ext uri="{BB962C8B-B14F-4D97-AF65-F5344CB8AC3E}">
        <p14:creationId xmlns:p14="http://schemas.microsoft.com/office/powerpoint/2010/main" val="12812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1524000"/>
          </a:xfrm>
        </p:spPr>
        <p:txBody>
          <a:bodyPr/>
          <a:lstStyle/>
          <a:p>
            <a:pPr marL="0" indent="0">
              <a:buNone/>
            </a:pPr>
            <a:r>
              <a:rPr lang="en-US" sz="2000" dirty="0" err="1" smtClean="0"/>
              <a:t>Conlin</a:t>
            </a:r>
            <a:r>
              <a:rPr lang="en-US" sz="2000" dirty="0" smtClean="0"/>
              <a:t>, M., O’Donoghue, T. &amp; </a:t>
            </a:r>
            <a:r>
              <a:rPr lang="en-US" sz="2000" dirty="0" err="1" smtClean="0"/>
              <a:t>Vogelsang</a:t>
            </a:r>
            <a:r>
              <a:rPr lang="en-US" sz="2000" dirty="0" smtClean="0"/>
              <a:t>, T.J. (2007). Projection Bias in Catalog Orders AER, 97(4): 1217-1249</a:t>
            </a:r>
          </a:p>
          <a:p>
            <a:r>
              <a:rPr lang="en-US" sz="1800" dirty="0" smtClean="0"/>
              <a:t>Data: 12 million orders of weather-related items, including zip code of buyer, date of order, and whether item was returned; merged with weather data</a:t>
            </a:r>
          </a:p>
          <a:p>
            <a:r>
              <a:rPr lang="en-US" sz="1800" dirty="0" smtClean="0"/>
              <a:t>Dependent variable: returns (indicative of order having been a mistake)</a:t>
            </a:r>
          </a:p>
        </p:txBody>
      </p:sp>
      <p:sp>
        <p:nvSpPr>
          <p:cNvPr id="4" name="Rectangle 3"/>
          <p:cNvSpPr/>
          <p:nvPr/>
        </p:nvSpPr>
        <p:spPr>
          <a:xfrm>
            <a:off x="533400" y="6324600"/>
            <a:ext cx="8458200" cy="313932"/>
          </a:xfrm>
          <a:prstGeom prst="rect">
            <a:avLst/>
          </a:prstGeom>
        </p:spPr>
        <p:txBody>
          <a:bodyPr wrap="square">
            <a:spAutoFit/>
          </a:bodyPr>
          <a:lstStyle/>
          <a:p>
            <a:r>
              <a:rPr lang="en-US" dirty="0"/>
              <a:t>Decline in order-date </a:t>
            </a:r>
            <a:r>
              <a:rPr lang="en-US" dirty="0" smtClean="0"/>
              <a:t>temperature </a:t>
            </a:r>
            <a:r>
              <a:rPr lang="en-US" dirty="0"/>
              <a:t>of 30ºF leads to 3.95</a:t>
            </a:r>
            <a:r>
              <a:rPr lang="en-US" dirty="0" smtClean="0"/>
              <a:t>% increase </a:t>
            </a:r>
            <a:r>
              <a:rPr lang="en-US" dirty="0"/>
              <a:t>in return </a:t>
            </a:r>
            <a:r>
              <a:rPr lang="en-US" dirty="0" smtClean="0"/>
              <a:t>rate</a:t>
            </a:r>
            <a:endParaRPr lang="en-US" dirty="0"/>
          </a:p>
        </p:txBody>
      </p:sp>
      <p:pic>
        <p:nvPicPr>
          <p:cNvPr id="5" name="Picture 4"/>
          <p:cNvPicPr>
            <a:picLocks noChangeAspect="1"/>
          </p:cNvPicPr>
          <p:nvPr/>
        </p:nvPicPr>
        <p:blipFill>
          <a:blip r:embed="rId2"/>
          <a:stretch>
            <a:fillRect/>
          </a:stretch>
        </p:blipFill>
        <p:spPr>
          <a:xfrm>
            <a:off x="1752600" y="1740159"/>
            <a:ext cx="5438775" cy="4404311"/>
          </a:xfrm>
          <a:prstGeom prst="rect">
            <a:avLst/>
          </a:prstGeom>
        </p:spPr>
      </p:pic>
    </p:spTree>
    <p:extLst>
      <p:ext uri="{BB962C8B-B14F-4D97-AF65-F5344CB8AC3E}">
        <p14:creationId xmlns:p14="http://schemas.microsoft.com/office/powerpoint/2010/main" val="3945256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2514600"/>
          </a:xfrm>
        </p:spPr>
        <p:txBody>
          <a:bodyPr/>
          <a:lstStyle/>
          <a:p>
            <a:pPr marL="0" indent="0">
              <a:spcBef>
                <a:spcPts val="300"/>
              </a:spcBef>
              <a:buNone/>
            </a:pPr>
            <a:r>
              <a:rPr lang="en-US" sz="2400" dirty="0" err="1" smtClean="0"/>
              <a:t>Busse</a:t>
            </a:r>
            <a:r>
              <a:rPr lang="en-US" sz="2400" dirty="0"/>
              <a:t>, Pope, Pope &amp; Silva-</a:t>
            </a:r>
            <a:r>
              <a:rPr lang="en-US" sz="2400" dirty="0" err="1"/>
              <a:t>Risso</a:t>
            </a:r>
            <a:r>
              <a:rPr lang="en-US" sz="2400" dirty="0"/>
              <a:t> (working paper) “The psychological effect of weather on car purchases.”</a:t>
            </a:r>
          </a:p>
          <a:p>
            <a:pPr>
              <a:spcBef>
                <a:spcPts val="300"/>
              </a:spcBef>
            </a:pPr>
            <a:r>
              <a:rPr lang="en-US" sz="2000" dirty="0">
                <a:latin typeface="Helvetica"/>
              </a:rPr>
              <a:t>Automobile transactions from a sample of 20% of all dealerships in the U.S. between 2001 and 2008 (~40M transactions).</a:t>
            </a:r>
          </a:p>
          <a:p>
            <a:pPr>
              <a:spcBef>
                <a:spcPts val="300"/>
              </a:spcBef>
            </a:pPr>
            <a:r>
              <a:rPr lang="en-US" sz="2000" dirty="0" smtClean="0">
                <a:latin typeface="Helvetica"/>
              </a:rPr>
              <a:t>Cars </a:t>
            </a:r>
            <a:r>
              <a:rPr lang="en-US" sz="2000" dirty="0">
                <a:latin typeface="Helvetica"/>
              </a:rPr>
              <a:t>are both new and used (~50/50).</a:t>
            </a:r>
          </a:p>
          <a:p>
            <a:pPr>
              <a:spcBef>
                <a:spcPts val="300"/>
              </a:spcBef>
            </a:pPr>
            <a:r>
              <a:rPr lang="en-US" sz="2000" dirty="0" smtClean="0">
                <a:latin typeface="Helvetica"/>
              </a:rPr>
              <a:t>Data </a:t>
            </a:r>
            <a:r>
              <a:rPr lang="en-US" sz="2000" dirty="0">
                <a:latin typeface="Helvetica"/>
              </a:rPr>
              <a:t>contain detailed information about each car type and the MSA where the dealership is located.</a:t>
            </a:r>
          </a:p>
          <a:p>
            <a:pPr>
              <a:spcBef>
                <a:spcPts val="300"/>
              </a:spcBef>
            </a:pPr>
            <a:r>
              <a:rPr lang="en-US" sz="2000" dirty="0">
                <a:latin typeface="Helvetica"/>
              </a:rPr>
              <a:t>d</a:t>
            </a:r>
            <a:r>
              <a:rPr lang="en-US" sz="2000" dirty="0" smtClean="0">
                <a:latin typeface="Helvetica"/>
              </a:rPr>
              <a:t>ata merged with </a:t>
            </a:r>
            <a:r>
              <a:rPr lang="en-US" sz="2000" dirty="0">
                <a:latin typeface="Helvetica"/>
              </a:rPr>
              <a:t>MSA-level weather data</a:t>
            </a:r>
          </a:p>
          <a:p>
            <a:pPr marL="0" indent="0">
              <a:buNone/>
            </a:pPr>
            <a:endParaRPr lang="en-US" dirty="0"/>
          </a:p>
        </p:txBody>
      </p:sp>
      <p:pic>
        <p:nvPicPr>
          <p:cNvPr id="4" name="Picture 3"/>
          <p:cNvPicPr>
            <a:picLocks noChangeAspect="1"/>
          </p:cNvPicPr>
          <p:nvPr/>
        </p:nvPicPr>
        <p:blipFill>
          <a:blip r:embed="rId2"/>
          <a:stretch>
            <a:fillRect/>
          </a:stretch>
        </p:blipFill>
        <p:spPr>
          <a:xfrm>
            <a:off x="634482" y="2743200"/>
            <a:ext cx="3308812" cy="3147219"/>
          </a:xfrm>
          <a:prstGeom prst="rect">
            <a:avLst/>
          </a:prstGeom>
          <a:ln>
            <a:solidFill>
              <a:schemeClr val="accent1">
                <a:lumMod val="50000"/>
              </a:schemeClr>
            </a:solidFill>
          </a:ln>
        </p:spPr>
      </p:pic>
      <p:pic>
        <p:nvPicPr>
          <p:cNvPr id="5" name="Picture 2"/>
          <p:cNvPicPr>
            <a:picLocks noChangeAspect="1" noChangeArrowheads="1"/>
          </p:cNvPicPr>
          <p:nvPr/>
        </p:nvPicPr>
        <p:blipFill>
          <a:blip r:embed="rId3" cstate="print"/>
          <a:srcRect/>
          <a:stretch>
            <a:fillRect/>
          </a:stretch>
        </p:blipFill>
        <p:spPr bwMode="auto">
          <a:xfrm>
            <a:off x="3962400" y="2743201"/>
            <a:ext cx="5013824" cy="3147219"/>
          </a:xfrm>
          <a:prstGeom prst="rect">
            <a:avLst/>
          </a:prstGeom>
          <a:noFill/>
          <a:ln w="9525">
            <a:solidFill>
              <a:schemeClr val="accent1">
                <a:lumMod val="50000"/>
              </a:schemeClr>
            </a:solidFill>
            <a:miter lim="800000"/>
            <a:headEnd/>
            <a:tailEnd/>
          </a:ln>
        </p:spPr>
      </p:pic>
      <p:sp>
        <p:nvSpPr>
          <p:cNvPr id="6" name="TextBox 5"/>
          <p:cNvSpPr txBox="1"/>
          <p:nvPr/>
        </p:nvSpPr>
        <p:spPr>
          <a:xfrm rot="16200000">
            <a:off x="-1224450" y="3958425"/>
            <a:ext cx="3308812" cy="437043"/>
          </a:xfrm>
          <a:prstGeom prst="rect">
            <a:avLst/>
          </a:prstGeom>
          <a:noFill/>
        </p:spPr>
        <p:txBody>
          <a:bodyPr wrap="square" rtlCol="0">
            <a:spAutoFit/>
          </a:bodyPr>
          <a:lstStyle/>
          <a:p>
            <a:r>
              <a:rPr lang="en-US" sz="1400" dirty="0" smtClean="0"/>
              <a:t>Dependent variable: indicator = 1 if purchase was convertible</a:t>
            </a:r>
            <a:endParaRPr lang="en-US" sz="1400" dirty="0"/>
          </a:p>
        </p:txBody>
      </p:sp>
      <p:sp>
        <p:nvSpPr>
          <p:cNvPr id="7" name="Rectangle 6"/>
          <p:cNvSpPr/>
          <p:nvPr/>
        </p:nvSpPr>
        <p:spPr>
          <a:xfrm>
            <a:off x="152400" y="5943600"/>
            <a:ext cx="8823824" cy="732508"/>
          </a:xfrm>
          <a:prstGeom prst="rect">
            <a:avLst/>
          </a:prstGeom>
        </p:spPr>
        <p:txBody>
          <a:bodyPr wrap="square">
            <a:spAutoFit/>
          </a:bodyPr>
          <a:lstStyle/>
          <a:p>
            <a:pPr marL="342900" indent="-342900">
              <a:buFont typeface="Arial" panose="020B0604020202020204" pitchFamily="34" charset="0"/>
              <a:buChar char="•"/>
            </a:pPr>
            <a:r>
              <a:rPr lang="en-US" sz="1600" dirty="0">
                <a:latin typeface="Helvetica"/>
              </a:rPr>
              <a:t>10 degree higher than average temperature </a:t>
            </a:r>
            <a:r>
              <a:rPr lang="en-US" sz="1600" dirty="0">
                <a:latin typeface="Helvetica"/>
                <a:sym typeface="Wingdings" pitchFamily="2" charset="2"/>
              </a:rPr>
              <a:t> .07 percentage point increase in the percentage of cars sold that are convertibles (2.7</a:t>
            </a:r>
            <a:r>
              <a:rPr lang="en-US" sz="1600" dirty="0" smtClean="0">
                <a:latin typeface="Helvetica"/>
                <a:sym typeface="Wingdings" pitchFamily="2" charset="2"/>
              </a:rPr>
              <a:t>% difference)(</a:t>
            </a:r>
            <a:r>
              <a:rPr lang="en-US" sz="1600" i="1" dirty="0" smtClean="0">
                <a:latin typeface="Helvetica"/>
                <a:sym typeface="Wingdings" pitchFamily="2" charset="2"/>
              </a:rPr>
              <a:t>in all seasons</a:t>
            </a:r>
            <a:r>
              <a:rPr lang="en-US" sz="1600" dirty="0" smtClean="0">
                <a:latin typeface="Helvetica"/>
                <a:sym typeface="Wingdings" pitchFamily="2" charset="2"/>
              </a:rPr>
              <a:t>)</a:t>
            </a:r>
          </a:p>
          <a:p>
            <a:pPr marL="342900" indent="-342900">
              <a:buFont typeface="Arial" panose="020B0604020202020204" pitchFamily="34" charset="0"/>
              <a:buChar char="•"/>
            </a:pPr>
            <a:r>
              <a:rPr lang="en-US" sz="1600" dirty="0" smtClean="0">
                <a:latin typeface="Helvetica"/>
                <a:sym typeface="Wingdings" pitchFamily="2" charset="2"/>
              </a:rPr>
              <a:t>Similar effects for cold weather and 4-wheel drive vehicles</a:t>
            </a:r>
            <a:endParaRPr lang="en-US" sz="1600" dirty="0">
              <a:latin typeface="Helvetica"/>
            </a:endParaRPr>
          </a:p>
        </p:txBody>
      </p:sp>
    </p:spTree>
    <p:extLst>
      <p:ext uri="{BB962C8B-B14F-4D97-AF65-F5344CB8AC3E}">
        <p14:creationId xmlns:p14="http://schemas.microsoft.com/office/powerpoint/2010/main" val="423515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a:defRPr/>
            </a:pPr>
            <a:fld id="{5DA35ECC-FCCF-4CC6-9115-3075796968A3}" type="slidenum">
              <a:rPr lang="en-US" smtClean="0"/>
              <a:pPr>
                <a:defRPr/>
              </a:pPr>
              <a:t>15</a:t>
            </a:fld>
            <a:endParaRPr lang="en-US"/>
          </a:p>
        </p:txBody>
      </p:sp>
      <p:pic>
        <p:nvPicPr>
          <p:cNvPr id="185346" name="Picture 2"/>
          <p:cNvPicPr>
            <a:picLocks noChangeAspect="1" noChangeArrowheads="1"/>
          </p:cNvPicPr>
          <p:nvPr/>
        </p:nvPicPr>
        <p:blipFill>
          <a:blip r:embed="rId2" cstate="print"/>
          <a:srcRect/>
          <a:stretch>
            <a:fillRect/>
          </a:stretch>
        </p:blipFill>
        <p:spPr bwMode="auto">
          <a:xfrm>
            <a:off x="485775" y="523875"/>
            <a:ext cx="8172450" cy="5810250"/>
          </a:xfrm>
          <a:prstGeom prst="rect">
            <a:avLst/>
          </a:prstGeom>
          <a:noFill/>
          <a:ln w="9525">
            <a:noFill/>
            <a:miter lim="800000"/>
            <a:headEnd/>
            <a:tailEnd/>
          </a:ln>
        </p:spPr>
      </p:pic>
    </p:spTree>
    <p:extLst>
      <p:ext uri="{BB962C8B-B14F-4D97-AF65-F5344CB8AC3E}">
        <p14:creationId xmlns:p14="http://schemas.microsoft.com/office/powerpoint/2010/main" val="322396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535531"/>
          </a:xfrm>
          <a:prstGeom prst="rect">
            <a:avLst/>
          </a:prstGeom>
          <a:noFill/>
        </p:spPr>
        <p:txBody>
          <a:bodyPr wrap="square" rtlCol="0">
            <a:spAutoFit/>
          </a:bodyPr>
          <a:lstStyle/>
          <a:p>
            <a:r>
              <a:rPr lang="en-US" dirty="0" smtClean="0"/>
              <a:t>Chang, Huang &amp; Wang (working paper; 2016). “Projection Bias and the Demand for Insurance.” </a:t>
            </a:r>
            <a:endParaRPr lang="en-US" dirty="0"/>
          </a:p>
        </p:txBody>
      </p:sp>
      <p:sp>
        <p:nvSpPr>
          <p:cNvPr id="3" name="Rectangle 2"/>
          <p:cNvSpPr/>
          <p:nvPr/>
        </p:nvSpPr>
        <p:spPr>
          <a:xfrm>
            <a:off x="457200" y="1219200"/>
            <a:ext cx="8305800" cy="2474524"/>
          </a:xfrm>
          <a:prstGeom prst="rect">
            <a:avLst/>
          </a:prstGeom>
        </p:spPr>
        <p:txBody>
          <a:bodyPr wrap="square">
            <a:spAutoFit/>
          </a:bodyPr>
          <a:lstStyle/>
          <a:p>
            <a:pPr marL="285750" indent="-285750">
              <a:buFont typeface="Arial" panose="020B0604020202020204" pitchFamily="34" charset="0"/>
              <a:buChar char="•"/>
            </a:pPr>
            <a:r>
              <a:rPr lang="en-US" dirty="0" smtClean="0">
                <a:latin typeface="CMR10"/>
              </a:rPr>
              <a:t>Detailed </a:t>
            </a:r>
            <a:r>
              <a:rPr lang="en-US" dirty="0">
                <a:latin typeface="CMR10"/>
              </a:rPr>
              <a:t>information on </a:t>
            </a:r>
            <a:r>
              <a:rPr lang="en-US" dirty="0" smtClean="0">
                <a:latin typeface="CMR10"/>
              </a:rPr>
              <a:t>purchases of over </a:t>
            </a:r>
            <a:r>
              <a:rPr lang="en-US" dirty="0">
                <a:latin typeface="CMR10"/>
              </a:rPr>
              <a:t>one million </a:t>
            </a:r>
            <a:r>
              <a:rPr lang="en-US" dirty="0" smtClean="0">
                <a:latin typeface="CMR10"/>
              </a:rPr>
              <a:t>health insurance contracts from one of the largest Chinese insurers (</a:t>
            </a:r>
            <a:r>
              <a:rPr lang="en-US" dirty="0">
                <a:latin typeface="CMR10"/>
              </a:rPr>
              <a:t>and cancelations during mandatory 10 day ‘</a:t>
            </a:r>
            <a:r>
              <a:rPr lang="en-US" dirty="0" smtClean="0">
                <a:latin typeface="CMR10"/>
              </a:rPr>
              <a:t>regret period’ </a:t>
            </a:r>
            <a:r>
              <a:rPr lang="en-US" dirty="0">
                <a:latin typeface="CMR10"/>
              </a:rPr>
              <a:t>during which policies can be </a:t>
            </a:r>
            <a:r>
              <a:rPr lang="en-US" dirty="0" err="1">
                <a:latin typeface="CMR10"/>
              </a:rPr>
              <a:t>costlessly</a:t>
            </a:r>
            <a:r>
              <a:rPr lang="en-US" dirty="0">
                <a:latin typeface="CMR10"/>
              </a:rPr>
              <a:t> canceled)</a:t>
            </a:r>
            <a:endParaRPr lang="en-US" dirty="0" smtClean="0">
              <a:latin typeface="CMR10"/>
            </a:endParaRPr>
          </a:p>
          <a:p>
            <a:pPr marL="285750" indent="-285750">
              <a:buFont typeface="Arial" panose="020B0604020202020204" pitchFamily="34" charset="0"/>
              <a:buChar char="•"/>
            </a:pPr>
            <a:r>
              <a:rPr lang="en-US" dirty="0" smtClean="0">
                <a:latin typeface="CMR10"/>
              </a:rPr>
              <a:t>Merged with data set of </a:t>
            </a:r>
            <a:r>
              <a:rPr lang="en-US" dirty="0" smtClean="0"/>
              <a:t>hourly </a:t>
            </a:r>
            <a:r>
              <a:rPr lang="en-US" dirty="0"/>
              <a:t>measures of </a:t>
            </a:r>
            <a:r>
              <a:rPr lang="en-US" dirty="0" smtClean="0"/>
              <a:t>air quality in major cities</a:t>
            </a:r>
          </a:p>
          <a:p>
            <a:pPr marL="285750" indent="-285750">
              <a:buFont typeface="Arial" panose="020B0604020202020204" pitchFamily="34" charset="0"/>
              <a:buChar char="•"/>
            </a:pPr>
            <a:r>
              <a:rPr lang="en-US" dirty="0"/>
              <a:t>A </a:t>
            </a:r>
            <a:r>
              <a:rPr lang="en-US" dirty="0" smtClean="0"/>
              <a:t>1 </a:t>
            </a:r>
            <a:r>
              <a:rPr lang="en-US" dirty="0" err="1" smtClean="0"/>
              <a:t>s.d.</a:t>
            </a:r>
            <a:r>
              <a:rPr lang="en-US" dirty="0" smtClean="0"/>
              <a:t> increase </a:t>
            </a:r>
            <a:r>
              <a:rPr lang="en-US" dirty="0"/>
              <a:t>in </a:t>
            </a:r>
            <a:r>
              <a:rPr lang="en-US" dirty="0" smtClean="0"/>
              <a:t>air </a:t>
            </a:r>
            <a:r>
              <a:rPr lang="en-US" dirty="0"/>
              <a:t>pollution </a:t>
            </a:r>
            <a:r>
              <a:rPr lang="en-US" dirty="0" smtClean="0"/>
              <a:t>on a day leads </a:t>
            </a:r>
            <a:r>
              <a:rPr lang="en-US" dirty="0"/>
              <a:t>to a </a:t>
            </a:r>
            <a:r>
              <a:rPr lang="en-US" dirty="0" smtClean="0"/>
              <a:t>9% increase </a:t>
            </a:r>
            <a:r>
              <a:rPr lang="en-US" dirty="0"/>
              <a:t>in </a:t>
            </a:r>
            <a:r>
              <a:rPr lang="en-US" dirty="0" smtClean="0"/>
              <a:t>contracts </a:t>
            </a:r>
            <a:r>
              <a:rPr lang="en-US" dirty="0"/>
              <a:t>sold that day. </a:t>
            </a:r>
            <a:endParaRPr lang="en-US" dirty="0" smtClean="0"/>
          </a:p>
          <a:p>
            <a:pPr marL="285750" indent="-285750">
              <a:buFont typeface="Arial" panose="020B0604020202020204" pitchFamily="34" charset="0"/>
              <a:buChar char="•"/>
            </a:pPr>
            <a:r>
              <a:rPr lang="en-US" dirty="0" smtClean="0"/>
              <a:t>Contracts purchased during high pollution days more likely to be canceled, and cancelations more likely on low pollution days (1 </a:t>
            </a:r>
            <a:r>
              <a:rPr lang="en-US" dirty="0" err="1" smtClean="0"/>
              <a:t>s.d.</a:t>
            </a:r>
            <a:r>
              <a:rPr lang="en-US" dirty="0" smtClean="0"/>
              <a:t> decrease in air pollution during cooling off period increases cancelation probability by 4.1%)</a:t>
            </a:r>
          </a:p>
        </p:txBody>
      </p:sp>
    </p:spTree>
    <p:extLst>
      <p:ext uri="{BB962C8B-B14F-4D97-AF65-F5344CB8AC3E}">
        <p14:creationId xmlns:p14="http://schemas.microsoft.com/office/powerpoint/2010/main" val="3212862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525963"/>
          </a:xfrm>
        </p:spPr>
        <p:txBody>
          <a:bodyPr/>
          <a:lstStyle/>
          <a:p>
            <a:pPr marL="0" indent="0">
              <a:buNone/>
            </a:pPr>
            <a:r>
              <a:rPr lang="en-US" dirty="0" smtClean="0"/>
              <a:t>In sum..  lots of lab and field evidence of projection bias</a:t>
            </a:r>
            <a:endParaRPr lang="en-US" dirty="0"/>
          </a:p>
        </p:txBody>
      </p:sp>
    </p:spTree>
    <p:extLst>
      <p:ext uri="{BB962C8B-B14F-4D97-AF65-F5344CB8AC3E}">
        <p14:creationId xmlns:p14="http://schemas.microsoft.com/office/powerpoint/2010/main" val="3959250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3588" name="Text Box 4"/>
          <p:cNvSpPr txBox="1">
            <a:spLocks noChangeArrowheads="1"/>
          </p:cNvSpPr>
          <p:nvPr/>
        </p:nvSpPr>
        <p:spPr bwMode="auto">
          <a:xfrm>
            <a:off x="228600" y="457200"/>
            <a:ext cx="830580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marL="0" indent="0">
              <a:buNone/>
            </a:pPr>
            <a:r>
              <a:rPr lang="en-US" sz="2800" dirty="0" smtClean="0"/>
              <a:t>Arguably, most important source </a:t>
            </a:r>
            <a:r>
              <a:rPr lang="en-US" sz="2800" dirty="0"/>
              <a:t>of preference-altering </a:t>
            </a:r>
            <a:r>
              <a:rPr lang="en-US" sz="2800" dirty="0" smtClean="0"/>
              <a:t>states: Affects</a:t>
            </a:r>
          </a:p>
          <a:p>
            <a:pPr marL="800100" lvl="2" indent="0">
              <a:buNone/>
            </a:pPr>
            <a:r>
              <a:rPr lang="en-US" sz="2000" dirty="0" smtClean="0"/>
              <a:t>Includes emotions (e.g., anger, fear), drives (e.g., hunger, thirst, sex, sense-making(?)), motivational feeling states (e.g., pain)</a:t>
            </a:r>
          </a:p>
          <a:p>
            <a:pPr lvl="1" indent="3175" eaLnBrk="1" hangingPunct="1">
              <a:spcBef>
                <a:spcPct val="50000"/>
              </a:spcBef>
            </a:pPr>
            <a:r>
              <a:rPr lang="en-US" altLang="ko-KR" sz="2000" dirty="0" smtClean="0">
                <a:ea typeface="굴림" pitchFamily="34" charset="-127"/>
              </a:rPr>
              <a:t>“Emotions </a:t>
            </a:r>
            <a:r>
              <a:rPr lang="en-US" altLang="ko-KR" sz="2000" dirty="0">
                <a:ea typeface="굴림" pitchFamily="34" charset="-127"/>
              </a:rPr>
              <a:t>constitute 'superordinate programs' that orchestrate a concerted psycho-physiological response to recurrent situations of adaptive significance in our evolutionary past, such as fighting, falling in love, escaping predators and experiencing a loss in status</a:t>
            </a:r>
            <a:r>
              <a:rPr lang="en-US" altLang="ko-KR" sz="2000" dirty="0" smtClean="0">
                <a:ea typeface="굴림" pitchFamily="34" charset="-127"/>
              </a:rPr>
              <a:t>.” </a:t>
            </a:r>
            <a:endParaRPr lang="en-US" altLang="ko-KR" sz="2000" dirty="0">
              <a:ea typeface="굴림" pitchFamily="34" charset="-127"/>
            </a:endParaRPr>
          </a:p>
          <a:p>
            <a:pPr lvl="1" indent="3175" eaLnBrk="1" hangingPunct="1">
              <a:spcBef>
                <a:spcPct val="50000"/>
              </a:spcBef>
            </a:pPr>
            <a:r>
              <a:rPr lang="en-US" altLang="ko-KR" sz="2000" dirty="0">
                <a:ea typeface="굴림" pitchFamily="34" charset="-127"/>
              </a:rPr>
              <a:t>Emotions, according to this perspective, </a:t>
            </a:r>
            <a:r>
              <a:rPr lang="en-US" altLang="ko-KR" sz="2000" dirty="0" smtClean="0">
                <a:ea typeface="굴림" pitchFamily="34" charset="-127"/>
              </a:rPr>
              <a:t>.. can </a:t>
            </a:r>
            <a:r>
              <a:rPr lang="en-US" altLang="ko-KR" sz="2000" dirty="0">
                <a:ea typeface="굴림" pitchFamily="34" charset="-127"/>
              </a:rPr>
              <a:t>and typically do involve a wide array of physiological and psychological changes, including effects on perception, attention, inference, learning, motivation, and physiology. </a:t>
            </a:r>
          </a:p>
          <a:p>
            <a:pPr eaLnBrk="1" hangingPunct="1">
              <a:spcBef>
                <a:spcPct val="50000"/>
              </a:spcBef>
            </a:pPr>
            <a:r>
              <a:rPr lang="en-US" altLang="ko-KR" sz="3400" dirty="0">
                <a:ea typeface="굴림" pitchFamily="34" charset="-127"/>
                <a:sym typeface="Wingdings" pitchFamily="2" charset="2"/>
              </a:rPr>
              <a:t> Emotions </a:t>
            </a:r>
            <a:r>
              <a:rPr lang="en-US" altLang="ko-KR" sz="3400" i="1" dirty="0">
                <a:ea typeface="굴림" pitchFamily="34" charset="-127"/>
                <a:sym typeface="Wingdings" pitchFamily="2" charset="2"/>
              </a:rPr>
              <a:t>reprogram</a:t>
            </a:r>
            <a:r>
              <a:rPr lang="en-US" altLang="ko-KR" sz="3400" dirty="0">
                <a:ea typeface="굴림" pitchFamily="34" charset="-127"/>
                <a:sym typeface="Wingdings" pitchFamily="2" charset="2"/>
              </a:rPr>
              <a:t> us fundamentally</a:t>
            </a:r>
            <a:endParaRPr lang="en-US" sz="3400" dirty="0"/>
          </a:p>
        </p:txBody>
      </p:sp>
      <p:sp>
        <p:nvSpPr>
          <p:cNvPr id="5122" name="Rectangle 3"/>
          <p:cNvSpPr>
            <a:spLocks noGrp="1" noChangeArrowheads="1"/>
          </p:cNvSpPr>
          <p:nvPr>
            <p:ph type="body" idx="1"/>
          </p:nvPr>
        </p:nvSpPr>
        <p:spPr>
          <a:xfrm>
            <a:off x="304800" y="6019800"/>
            <a:ext cx="8458200" cy="609600"/>
          </a:xfrm>
          <a:noFill/>
          <a:ln>
            <a:solidFill>
              <a:schemeClr val="tx1"/>
            </a:solidFill>
            <a:miter lim="800000"/>
            <a:headEnd/>
            <a:tailEnd/>
          </a:ln>
        </p:spPr>
        <p:txBody>
          <a:bodyPr/>
          <a:lstStyle/>
          <a:p>
            <a:pPr marL="0" indent="0" eaLnBrk="1" hangingPunct="1">
              <a:lnSpc>
                <a:spcPct val="80000"/>
              </a:lnSpc>
              <a:buFontTx/>
              <a:buNone/>
            </a:pPr>
            <a:r>
              <a:rPr lang="en-US" altLang="ko-KR" sz="1800" dirty="0" err="1" smtClean="0">
                <a:ea typeface="굴림" pitchFamily="34" charset="-127"/>
              </a:rPr>
              <a:t>Cosmides</a:t>
            </a:r>
            <a:r>
              <a:rPr lang="en-US" altLang="ko-KR" sz="1800" dirty="0" smtClean="0">
                <a:ea typeface="굴림" pitchFamily="34" charset="-127"/>
              </a:rPr>
              <a:t>, L. &amp; </a:t>
            </a:r>
            <a:r>
              <a:rPr lang="en-US" altLang="ko-KR" sz="1800" dirty="0" err="1" smtClean="0">
                <a:ea typeface="굴림" pitchFamily="34" charset="-127"/>
              </a:rPr>
              <a:t>Tooby</a:t>
            </a:r>
            <a:r>
              <a:rPr lang="en-US" altLang="ko-KR" sz="1800" dirty="0" smtClean="0">
                <a:ea typeface="굴림" pitchFamily="34" charset="-127"/>
              </a:rPr>
              <a:t>, J. (2004). "Evolutionary Psychology and the Emotions" In </a:t>
            </a:r>
            <a:r>
              <a:rPr lang="en-US" altLang="ko-KR" sz="1800" dirty="0">
                <a:ea typeface="굴림" pitchFamily="34" charset="-127"/>
              </a:rPr>
              <a:t>M. Lewis &amp; J. M. Haviland-Jones, Eds. </a:t>
            </a:r>
            <a:r>
              <a:rPr lang="en-US" altLang="ko-KR" sz="1800" u="sng" dirty="0" smtClean="0">
                <a:ea typeface="굴림" pitchFamily="34" charset="-127"/>
              </a:rPr>
              <a:t>Handbook of Emotions.</a:t>
            </a:r>
            <a:r>
              <a:rPr lang="en-US" altLang="ko-KR" sz="1800" dirty="0" smtClean="0">
                <a:ea typeface="굴림" pitchFamily="34" charset="-127"/>
              </a:rPr>
              <a:t> NY: Guilford.</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358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35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5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33400" y="152400"/>
            <a:ext cx="82296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00000"/>
              </a:lnSpc>
              <a:spcBef>
                <a:spcPct val="0"/>
              </a:spcBef>
            </a:pPr>
            <a:r>
              <a:rPr lang="en-US" sz="3600" dirty="0"/>
              <a:t>Emotions</a:t>
            </a:r>
            <a:r>
              <a:rPr lang="en-US" sz="3600" dirty="0" smtClean="0"/>
              <a:t>, buying </a:t>
            </a:r>
            <a:r>
              <a:rPr lang="en-US" sz="3600" dirty="0"/>
              <a:t>and </a:t>
            </a:r>
            <a:r>
              <a:rPr lang="en-US" sz="3600" dirty="0" smtClean="0"/>
              <a:t>selling</a:t>
            </a:r>
            <a:endParaRPr lang="en-US" sz="3600" dirty="0"/>
          </a:p>
        </p:txBody>
      </p:sp>
      <p:sp>
        <p:nvSpPr>
          <p:cNvPr id="6" name="Rectangle 5"/>
          <p:cNvSpPr/>
          <p:nvPr/>
        </p:nvSpPr>
        <p:spPr>
          <a:xfrm>
            <a:off x="838200" y="990600"/>
            <a:ext cx="7772400" cy="4093428"/>
          </a:xfrm>
          <a:prstGeom prst="rect">
            <a:avLst/>
          </a:prstGeom>
        </p:spPr>
        <p:txBody>
          <a:bodyPr wrap="square">
            <a:spAutoFit/>
          </a:bodyPr>
          <a:lstStyle/>
          <a:p>
            <a:r>
              <a:rPr lang="en-US" sz="2800" dirty="0"/>
              <a:t>Conditions (n=204 students):</a:t>
            </a:r>
          </a:p>
          <a:p>
            <a:pPr marL="457200" indent="-457200">
              <a:buFont typeface="Arial" panose="020B0604020202020204" pitchFamily="34" charset="0"/>
              <a:buChar char="•"/>
            </a:pPr>
            <a:r>
              <a:rPr lang="en-US" sz="2800" dirty="0"/>
              <a:t>Ownership:</a:t>
            </a:r>
          </a:p>
          <a:p>
            <a:pPr marL="914400" lvl="1" indent="-457200">
              <a:buFont typeface="Arial" panose="020B0604020202020204" pitchFamily="34" charset="0"/>
              <a:buChar char="‒"/>
            </a:pPr>
            <a:r>
              <a:rPr lang="en-US" sz="2400" dirty="0"/>
              <a:t>Sellers given a highlighter set; give us the minimum price at which they will sell it back to us</a:t>
            </a:r>
          </a:p>
          <a:p>
            <a:pPr marL="914400" lvl="1" indent="-457200">
              <a:buFont typeface="Arial" panose="020B0604020202020204" pitchFamily="34" charset="0"/>
              <a:buChar char="‒"/>
            </a:pPr>
            <a:r>
              <a:rPr lang="en-US" sz="2400" dirty="0"/>
              <a:t>Buyers shown, not given, identical sets; give us the maximum price they would pay to get highlighter set</a:t>
            </a:r>
          </a:p>
          <a:p>
            <a:pPr marL="457200" indent="-457200">
              <a:buFont typeface="Arial" panose="020B0604020202020204" pitchFamily="34" charset="0"/>
              <a:buChar char="•"/>
            </a:pPr>
            <a:r>
              <a:rPr lang="en-US" sz="2800" dirty="0"/>
              <a:t>Emotion:</a:t>
            </a:r>
          </a:p>
          <a:p>
            <a:pPr marL="914400" lvl="1" indent="-457200">
              <a:buFont typeface="Arial" panose="020B0604020202020204" pitchFamily="34" charset="0"/>
              <a:buChar char="‒"/>
            </a:pPr>
            <a:r>
              <a:rPr lang="en-US" sz="2800" dirty="0"/>
              <a:t>Control: watch bland film clip</a:t>
            </a:r>
          </a:p>
          <a:p>
            <a:pPr marL="914400" lvl="1" indent="-457200">
              <a:buFont typeface="Arial" panose="020B0604020202020204" pitchFamily="34" charset="0"/>
              <a:buChar char="‒"/>
            </a:pPr>
            <a:r>
              <a:rPr lang="en-US" sz="2400" dirty="0"/>
              <a:t>Sadness: watch sad film clip (from The Champ)</a:t>
            </a:r>
          </a:p>
          <a:p>
            <a:pPr marL="914400" lvl="1" indent="-457200">
              <a:buFont typeface="Arial" panose="020B0604020202020204" pitchFamily="34" charset="0"/>
              <a:buChar char="‒"/>
            </a:pPr>
            <a:r>
              <a:rPr lang="en-US" sz="2400" dirty="0"/>
              <a:t>Disgust: watch toilet scene from Trainspotting</a:t>
            </a:r>
          </a:p>
        </p:txBody>
      </p:sp>
      <p:sp>
        <p:nvSpPr>
          <p:cNvPr id="7" name="Rectangle 6"/>
          <p:cNvSpPr/>
          <p:nvPr/>
        </p:nvSpPr>
        <p:spPr>
          <a:xfrm>
            <a:off x="419100" y="5943600"/>
            <a:ext cx="8458200" cy="584775"/>
          </a:xfrm>
          <a:prstGeom prst="rect">
            <a:avLst/>
          </a:prstGeom>
          <a:ln>
            <a:solidFill>
              <a:schemeClr val="tx1"/>
            </a:solidFill>
          </a:ln>
        </p:spPr>
        <p:txBody>
          <a:bodyPr wrap="square">
            <a:spAutoFit/>
          </a:bodyPr>
          <a:lstStyle/>
          <a:p>
            <a:pPr>
              <a:lnSpc>
                <a:spcPct val="100000"/>
              </a:lnSpc>
              <a:spcBef>
                <a:spcPct val="15000"/>
              </a:spcBef>
            </a:pPr>
            <a:r>
              <a:rPr lang="en-US" sz="1600" dirty="0"/>
              <a:t>(Lerner, Small &amp; Loewenstein, G. (2004).  Heart strings and purse strings:  Carryover effects of emotions on economic decisions.  </a:t>
            </a:r>
            <a:r>
              <a:rPr lang="en-US" sz="1600" u="sng" dirty="0"/>
              <a:t>Psychological Science</a:t>
            </a:r>
            <a:r>
              <a:rPr lang="en-US" sz="1600" dirty="0"/>
              <a:t>, </a:t>
            </a:r>
            <a:r>
              <a:rPr lang="en-US" sz="1600" u="sng" dirty="0"/>
              <a:t>15</a:t>
            </a:r>
            <a:r>
              <a:rPr lang="en-US" sz="1600" dirty="0"/>
              <a:t>(5), 337-341.)</a:t>
            </a:r>
          </a:p>
        </p:txBody>
      </p:sp>
    </p:spTree>
    <p:extLst>
      <p:ext uri="{BB962C8B-B14F-4D97-AF65-F5344CB8AC3E}">
        <p14:creationId xmlns:p14="http://schemas.microsoft.com/office/powerpoint/2010/main" val="35089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lnSpc>
                <a:spcPct val="85000"/>
              </a:lnSpc>
              <a:spcBef>
                <a:spcPts val="600"/>
              </a:spcBef>
              <a:buNone/>
            </a:pPr>
            <a:r>
              <a:rPr lang="en-US" sz="4400" dirty="0" smtClean="0"/>
              <a:t>What are preferences?</a:t>
            </a:r>
          </a:p>
          <a:p>
            <a:pPr>
              <a:lnSpc>
                <a:spcPct val="85000"/>
              </a:lnSpc>
              <a:spcBef>
                <a:spcPts val="600"/>
              </a:spcBef>
            </a:pPr>
            <a:r>
              <a:rPr lang="en-US" sz="2800" dirty="0" smtClean="0"/>
              <a:t>Traditional economics: revealed preference (preferences correspond to choices)</a:t>
            </a:r>
          </a:p>
          <a:p>
            <a:pPr lvl="1">
              <a:lnSpc>
                <a:spcPct val="85000"/>
              </a:lnSpc>
              <a:spcBef>
                <a:spcPts val="600"/>
              </a:spcBef>
            </a:pPr>
            <a:r>
              <a:rPr lang="en-US" sz="2400" dirty="0" smtClean="0"/>
              <a:t>little content other than consistency (e.g., Sen, 1977)</a:t>
            </a:r>
          </a:p>
          <a:p>
            <a:pPr lvl="1">
              <a:lnSpc>
                <a:spcPct val="85000"/>
              </a:lnSpc>
              <a:spcBef>
                <a:spcPts val="600"/>
              </a:spcBef>
            </a:pPr>
            <a:r>
              <a:rPr lang="en-US" sz="2400" dirty="0" smtClean="0"/>
              <a:t>and consistency makes little sense</a:t>
            </a:r>
          </a:p>
          <a:p>
            <a:pPr>
              <a:lnSpc>
                <a:spcPct val="85000"/>
              </a:lnSpc>
              <a:spcBef>
                <a:spcPts val="600"/>
              </a:spcBef>
            </a:pPr>
            <a:r>
              <a:rPr lang="en-US" sz="2800" dirty="0" smtClean="0"/>
              <a:t>Kahneman, </a:t>
            </a:r>
            <a:r>
              <a:rPr lang="en-US" sz="2800" dirty="0" err="1" smtClean="0"/>
              <a:t>Wakker</a:t>
            </a:r>
            <a:r>
              <a:rPr lang="en-US" sz="2800" dirty="0" smtClean="0"/>
              <a:t> &amp; Sarin (1997): Decision Utility versus Experience Utility</a:t>
            </a:r>
          </a:p>
          <a:p>
            <a:pPr lvl="1">
              <a:lnSpc>
                <a:spcPct val="85000"/>
              </a:lnSpc>
              <a:spcBef>
                <a:spcPts val="600"/>
              </a:spcBef>
            </a:pPr>
            <a:r>
              <a:rPr lang="en-US" sz="2400" dirty="0" smtClean="0"/>
              <a:t>Decision utility: close to Hicks/Allen/Samuelson economic conception</a:t>
            </a:r>
          </a:p>
          <a:p>
            <a:pPr lvl="1">
              <a:lnSpc>
                <a:spcPct val="85000"/>
              </a:lnSpc>
              <a:spcBef>
                <a:spcPts val="600"/>
              </a:spcBef>
            </a:pPr>
            <a:r>
              <a:rPr lang="en-US" sz="2400" dirty="0" smtClean="0"/>
              <a:t>Experience utility: related to happiness/life-satisfaction/well-being (</a:t>
            </a:r>
            <a:r>
              <a:rPr lang="en-US" sz="2400" dirty="0" err="1" smtClean="0"/>
              <a:t>Benthamite</a:t>
            </a:r>
            <a:r>
              <a:rPr lang="en-US" sz="2400" dirty="0" smtClean="0"/>
              <a:t>)</a:t>
            </a:r>
            <a:endParaRPr lang="en-US" sz="2400" dirty="0"/>
          </a:p>
        </p:txBody>
      </p:sp>
    </p:spTree>
    <p:extLst>
      <p:ext uri="{BB962C8B-B14F-4D97-AF65-F5344CB8AC3E}">
        <p14:creationId xmlns:p14="http://schemas.microsoft.com/office/powerpoint/2010/main" val="1009335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609600" y="381000"/>
          <a:ext cx="8001000" cy="5867400"/>
        </p:xfrm>
        <a:graphic>
          <a:graphicData uri="http://schemas.openxmlformats.org/presentationml/2006/ole">
            <mc:AlternateContent xmlns:mc="http://schemas.openxmlformats.org/markup-compatibility/2006">
              <mc:Choice xmlns:v="urn:schemas-microsoft-com:vml" Requires="v">
                <p:oleObj spid="_x0000_s10280" name="Chart" r:id="rId4" imgW="6038698" imgH="4800600" progId="MSGraph.Chart.8">
                  <p:embed followColorScheme="full"/>
                </p:oleObj>
              </mc:Choice>
              <mc:Fallback>
                <p:oleObj name="Chart" r:id="rId4" imgW="6038698" imgH="48006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1000"/>
                        <a:ext cx="8001000" cy="5867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563562"/>
          </a:xfrm>
        </p:spPr>
        <p:txBody>
          <a:bodyPr/>
          <a:lstStyle/>
          <a:p>
            <a:pPr eaLnBrk="1" hangingPunct="1"/>
            <a:r>
              <a:rPr lang="en-US" sz="3600" dirty="0" smtClean="0"/>
              <a:t>Sexual Arousal</a:t>
            </a:r>
            <a:endParaRPr lang="en-US" sz="2400" dirty="0" smtClean="0"/>
          </a:p>
        </p:txBody>
      </p:sp>
      <p:sp>
        <p:nvSpPr>
          <p:cNvPr id="11267" name="Rectangle 3"/>
          <p:cNvSpPr>
            <a:spLocks noGrp="1" noChangeArrowheads="1"/>
          </p:cNvSpPr>
          <p:nvPr>
            <p:ph type="body" idx="1"/>
          </p:nvPr>
        </p:nvSpPr>
        <p:spPr>
          <a:xfrm>
            <a:off x="457200" y="1066800"/>
            <a:ext cx="8229600" cy="4525963"/>
          </a:xfrm>
          <a:solidFill>
            <a:schemeClr val="bg1"/>
          </a:solidFill>
          <a:ln>
            <a:noFill/>
            <a:miter lim="800000"/>
            <a:headEnd/>
            <a:tailEnd/>
          </a:ln>
        </p:spPr>
        <p:txBody>
          <a:bodyPr/>
          <a:lstStyle/>
          <a:p>
            <a:pPr eaLnBrk="1" hangingPunct="1">
              <a:lnSpc>
                <a:spcPct val="90000"/>
              </a:lnSpc>
            </a:pPr>
            <a:r>
              <a:rPr lang="en-US" sz="2400" smtClean="0"/>
              <a:t>Subjects: n=34 Berkeley male undergrads.  All subjects run in both conditions.  Both orders run.</a:t>
            </a:r>
          </a:p>
          <a:p>
            <a:pPr eaLnBrk="1" hangingPunct="1">
              <a:lnSpc>
                <a:spcPct val="90000"/>
              </a:lnSpc>
            </a:pPr>
            <a:r>
              <a:rPr lang="en-US" sz="2400" smtClean="0"/>
              <a:t>Arousal condition: subjects answer questions while sexually stimulating themselves</a:t>
            </a:r>
          </a:p>
          <a:p>
            <a:pPr eaLnBrk="1" hangingPunct="1">
              <a:lnSpc>
                <a:spcPct val="90000"/>
              </a:lnSpc>
            </a:pPr>
            <a:r>
              <a:rPr lang="en-US" sz="2400" smtClean="0"/>
              <a:t>Control condition: non-stimulated subjects answer same questions</a:t>
            </a:r>
          </a:p>
          <a:p>
            <a:pPr eaLnBrk="1" hangingPunct="1">
              <a:lnSpc>
                <a:spcPct val="90000"/>
              </a:lnSpc>
            </a:pPr>
            <a:r>
              <a:rPr lang="en-US" sz="2400" smtClean="0"/>
              <a:t>Issues:</a:t>
            </a:r>
          </a:p>
          <a:p>
            <a:pPr lvl="1" eaLnBrk="1" hangingPunct="1">
              <a:lnSpc>
                <a:spcPct val="90000"/>
              </a:lnSpc>
            </a:pPr>
            <a:r>
              <a:rPr lang="en-US" sz="2000" smtClean="0"/>
              <a:t>What’s appealing</a:t>
            </a:r>
          </a:p>
          <a:p>
            <a:pPr lvl="1" eaLnBrk="1" hangingPunct="1">
              <a:lnSpc>
                <a:spcPct val="90000"/>
              </a:lnSpc>
            </a:pPr>
            <a:r>
              <a:rPr lang="en-US" sz="2000" smtClean="0"/>
              <a:t>What would you do for sex?</a:t>
            </a:r>
          </a:p>
          <a:p>
            <a:pPr lvl="1" eaLnBrk="1" hangingPunct="1">
              <a:lnSpc>
                <a:spcPct val="90000"/>
              </a:lnSpc>
            </a:pPr>
            <a:r>
              <a:rPr lang="en-US" sz="2000" smtClean="0"/>
              <a:t>Safe sex?</a:t>
            </a:r>
          </a:p>
          <a:p>
            <a:pPr lvl="1" eaLnBrk="1" hangingPunct="1">
              <a:lnSpc>
                <a:spcPct val="90000"/>
              </a:lnSpc>
            </a:pPr>
            <a:r>
              <a:rPr lang="en-US" sz="2000" smtClean="0"/>
              <a:t>Time preference</a:t>
            </a:r>
          </a:p>
          <a:p>
            <a:pPr lvl="1" eaLnBrk="1" hangingPunct="1">
              <a:lnSpc>
                <a:spcPct val="90000"/>
              </a:lnSpc>
            </a:pPr>
            <a:r>
              <a:rPr lang="en-US" sz="2000" smtClean="0"/>
              <a:t>Risk preference</a:t>
            </a:r>
          </a:p>
        </p:txBody>
      </p:sp>
      <p:sp>
        <p:nvSpPr>
          <p:cNvPr id="11268" name="Text Box 4"/>
          <p:cNvSpPr txBox="1">
            <a:spLocks noChangeArrowheads="1"/>
          </p:cNvSpPr>
          <p:nvPr/>
        </p:nvSpPr>
        <p:spPr bwMode="auto">
          <a:xfrm>
            <a:off x="457200" y="5821363"/>
            <a:ext cx="8382000" cy="757130"/>
          </a:xfrm>
          <a:prstGeom prst="rect">
            <a:avLst/>
          </a:prstGeom>
          <a:noFill/>
          <a:ln w="952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a:latin typeface="Times New Roman" pitchFamily="18" charset="0"/>
              </a:rPr>
              <a:t>Ariely, D. &amp; Loewenstein, G. (2006). The heat of the moment: The effect of sexual arousal on sexual decision making. </a:t>
            </a:r>
            <a:r>
              <a:rPr lang="en-US" i="1">
                <a:latin typeface="Times New Roman" pitchFamily="18" charset="0"/>
              </a:rPr>
              <a:t>Journal of Behavioral Decision Making</a:t>
            </a:r>
            <a:r>
              <a:rPr lang="en-US">
                <a:latin typeface="Times New Roman" pitchFamily="18" charset="0"/>
              </a:rPr>
              <a:t>, </a:t>
            </a:r>
            <a:r>
              <a:rPr lang="en-US" i="1">
                <a:latin typeface="Times New Roman" pitchFamily="18" charset="0"/>
              </a:rPr>
              <a:t>19</a:t>
            </a:r>
            <a:r>
              <a:rPr lang="en-US">
                <a:latin typeface="Times New Roman" pitchFamily="18" charset="0"/>
              </a:rPr>
              <a:t>(2), 87-98.</a:t>
            </a:r>
            <a:r>
              <a:rPr lang="en-US"/>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152400"/>
          <a:ext cx="9296400" cy="6657975"/>
        </p:xfrm>
        <a:graphic>
          <a:graphicData uri="http://schemas.openxmlformats.org/presentationml/2006/ole">
            <mc:AlternateContent xmlns:mc="http://schemas.openxmlformats.org/markup-compatibility/2006">
              <mc:Choice xmlns:v="urn:schemas-microsoft-com:vml" Requires="v">
                <p:oleObj spid="_x0000_s12328" name="Chart" r:id="rId4" imgW="9715500" imgH="6858000" progId="Excel.Chart.8">
                  <p:embed/>
                </p:oleObj>
              </mc:Choice>
              <mc:Fallback>
                <p:oleObj name="Chart" r:id="rId4" imgW="9715500" imgH="6858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296400"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smtClean="0"/>
              <a:t>Selected findings</a:t>
            </a:r>
            <a:r>
              <a:rPr lang="en-US" sz="4000" smtClean="0"/>
              <a:t/>
            </a:r>
            <a:br>
              <a:rPr lang="en-US" sz="4000" smtClean="0"/>
            </a:br>
            <a:r>
              <a:rPr lang="en-US" sz="4000" smtClean="0"/>
              <a:t>What would you do for sex?</a:t>
            </a:r>
          </a:p>
        </p:txBody>
      </p:sp>
      <p:graphicFrame>
        <p:nvGraphicFramePr>
          <p:cNvPr id="13315" name="Object 3"/>
          <p:cNvGraphicFramePr>
            <a:graphicFrameLocks noGrp="1" noChangeAspect="1"/>
          </p:cNvGraphicFramePr>
          <p:nvPr>
            <p:ph idx="1"/>
          </p:nvPr>
        </p:nvGraphicFramePr>
        <p:xfrm>
          <a:off x="533400" y="1600200"/>
          <a:ext cx="8188325" cy="4525963"/>
        </p:xfrm>
        <a:graphic>
          <a:graphicData uri="http://schemas.openxmlformats.org/presentationml/2006/ole">
            <mc:AlternateContent xmlns:mc="http://schemas.openxmlformats.org/markup-compatibility/2006">
              <mc:Choice xmlns:v="urn:schemas-microsoft-com:vml" Requires="v">
                <p:oleObj spid="_x0000_s13353" name="Chart" r:id="rId4" imgW="8220253" imgH="4543476" progId="MSGraph.Chart.8">
                  <p:embed followColorScheme="full"/>
                </p:oleObj>
              </mc:Choice>
              <mc:Fallback>
                <p:oleObj name="Chart" r:id="rId4" imgW="8220253" imgH="4543476"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00200"/>
                        <a:ext cx="818832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838200"/>
          </a:xfrm>
        </p:spPr>
        <p:txBody>
          <a:bodyPr/>
          <a:lstStyle/>
          <a:p>
            <a:pPr eaLnBrk="1" hangingPunct="1"/>
            <a:r>
              <a:rPr lang="en-US" sz="4000" smtClean="0"/>
              <a:t>Safe sex</a:t>
            </a:r>
          </a:p>
        </p:txBody>
      </p:sp>
      <p:graphicFrame>
        <p:nvGraphicFramePr>
          <p:cNvPr id="14339" name="Object 3"/>
          <p:cNvGraphicFramePr>
            <a:graphicFrameLocks noGrp="1" noChangeAspect="1"/>
          </p:cNvGraphicFramePr>
          <p:nvPr>
            <p:ph idx="1"/>
          </p:nvPr>
        </p:nvGraphicFramePr>
        <p:xfrm>
          <a:off x="381000" y="914400"/>
          <a:ext cx="8382000" cy="4151313"/>
        </p:xfrm>
        <a:graphic>
          <a:graphicData uri="http://schemas.openxmlformats.org/presentationml/2006/ole">
            <mc:AlternateContent xmlns:mc="http://schemas.openxmlformats.org/markup-compatibility/2006">
              <mc:Choice xmlns:v="urn:schemas-microsoft-com:vml" Requires="v">
                <p:oleObj spid="_x0000_s14379" name="Chart" r:id="rId4" imgW="8019898" imgH="4543476" progId="MSGraph.Chart.8">
                  <p:embed followColorScheme="full"/>
                </p:oleObj>
              </mc:Choice>
              <mc:Fallback>
                <p:oleObj name="Chart" r:id="rId4" imgW="8019898" imgH="4543476"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14400"/>
                        <a:ext cx="8382000" cy="4151313"/>
                      </a:xfrm>
                      <a:prstGeom prst="rect">
                        <a:avLst/>
                      </a:prstGeom>
                      <a:noFill/>
                      <a:ln>
                        <a:noFill/>
                      </a:ln>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340" name="Text Box 4"/>
          <p:cNvSpPr txBox="1">
            <a:spLocks noChangeArrowheads="1"/>
          </p:cNvSpPr>
          <p:nvPr/>
        </p:nvSpPr>
        <p:spPr bwMode="auto">
          <a:xfrm>
            <a:off x="2057400" y="4648200"/>
            <a:ext cx="2514600" cy="11906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algn="ctr" eaLnBrk="1" hangingPunct="1">
              <a:lnSpc>
                <a:spcPct val="100000"/>
              </a:lnSpc>
              <a:spcBef>
                <a:spcPct val="0"/>
              </a:spcBef>
            </a:pPr>
            <a:r>
              <a:rPr lang="en-US"/>
              <a:t>Use a condom even if afraid woman will change her mind when you go to get it?</a:t>
            </a:r>
          </a:p>
        </p:txBody>
      </p:sp>
      <p:sp>
        <p:nvSpPr>
          <p:cNvPr id="14341" name="Text Box 5"/>
          <p:cNvSpPr txBox="1">
            <a:spLocks noChangeArrowheads="1"/>
          </p:cNvSpPr>
          <p:nvPr/>
        </p:nvSpPr>
        <p:spPr bwMode="auto">
          <a:xfrm>
            <a:off x="5334000" y="4648200"/>
            <a:ext cx="2514600" cy="11906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algn="ctr" eaLnBrk="1" hangingPunct="1">
              <a:lnSpc>
                <a:spcPct val="100000"/>
              </a:lnSpc>
              <a:spcBef>
                <a:spcPct val="0"/>
              </a:spcBef>
            </a:pPr>
            <a:r>
              <a:rPr lang="en-US"/>
              <a:t>Always use a condom if you don’t know partner’s sexual history?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Impatience</a:t>
            </a:r>
          </a:p>
        </p:txBody>
      </p:sp>
      <p:graphicFrame>
        <p:nvGraphicFramePr>
          <p:cNvPr id="15363" name="Object 3"/>
          <p:cNvGraphicFramePr>
            <a:graphicFrameLocks noGrp="1" noChangeAspect="1"/>
          </p:cNvGraphicFramePr>
          <p:nvPr>
            <p:ph idx="1"/>
          </p:nvPr>
        </p:nvGraphicFramePr>
        <p:xfrm>
          <a:off x="1676400" y="1447800"/>
          <a:ext cx="5627688" cy="5084763"/>
        </p:xfrm>
        <a:graphic>
          <a:graphicData uri="http://schemas.openxmlformats.org/presentationml/2006/ole">
            <mc:AlternateContent xmlns:mc="http://schemas.openxmlformats.org/markup-compatibility/2006">
              <mc:Choice xmlns:v="urn:schemas-microsoft-com:vml" Requires="v">
                <p:oleObj spid="_x0000_s15402" name="Chart" r:id="rId4" imgW="5029200" imgH="4543476" progId="MSGraph.Chart.8">
                  <p:embed followColorScheme="full"/>
                </p:oleObj>
              </mc:Choice>
              <mc:Fallback>
                <p:oleObj name="Chart" r:id="rId4" imgW="5029200" imgH="4543476"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47800"/>
                        <a:ext cx="5627688" cy="508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364" name="Text Box 4"/>
          <p:cNvSpPr txBox="1">
            <a:spLocks noChangeArrowheads="1"/>
          </p:cNvSpPr>
          <p:nvPr/>
        </p:nvSpPr>
        <p:spPr bwMode="auto">
          <a:xfrm>
            <a:off x="152400" y="2590800"/>
            <a:ext cx="1752600" cy="19177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algn="ctr" eaLnBrk="1" hangingPunct="1">
              <a:lnSpc>
                <a:spcPct val="100000"/>
              </a:lnSpc>
              <a:spcBef>
                <a:spcPct val="50000"/>
              </a:spcBef>
            </a:pPr>
            <a:r>
              <a:rPr lang="en-US" sz="2400"/>
              <a:t>% choosing $50 now over $60 in one week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Risk-taking</a:t>
            </a:r>
          </a:p>
        </p:txBody>
      </p:sp>
      <p:graphicFrame>
        <p:nvGraphicFramePr>
          <p:cNvPr id="16387" name="Object 3"/>
          <p:cNvGraphicFramePr>
            <a:graphicFrameLocks noGrp="1" noChangeAspect="1"/>
          </p:cNvGraphicFramePr>
          <p:nvPr>
            <p:ph idx="1"/>
          </p:nvPr>
        </p:nvGraphicFramePr>
        <p:xfrm>
          <a:off x="1676400" y="1447800"/>
          <a:ext cx="5627688" cy="5084763"/>
        </p:xfrm>
        <a:graphic>
          <a:graphicData uri="http://schemas.openxmlformats.org/presentationml/2006/ole">
            <mc:AlternateContent xmlns:mc="http://schemas.openxmlformats.org/markup-compatibility/2006">
              <mc:Choice xmlns:v="urn:schemas-microsoft-com:vml" Requires="v">
                <p:oleObj spid="_x0000_s16426" name="Chart" r:id="rId4" imgW="5029200" imgH="4543476" progId="MSGraph.Chart.8">
                  <p:embed followColorScheme="full"/>
                </p:oleObj>
              </mc:Choice>
              <mc:Fallback>
                <p:oleObj name="Chart" r:id="rId4" imgW="5029200" imgH="4543476"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47800"/>
                        <a:ext cx="5627688" cy="508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388" name="Text Box 4"/>
          <p:cNvSpPr txBox="1">
            <a:spLocks noChangeArrowheads="1"/>
          </p:cNvSpPr>
          <p:nvPr/>
        </p:nvSpPr>
        <p:spPr bwMode="auto">
          <a:xfrm>
            <a:off x="152400" y="2590800"/>
            <a:ext cx="1752600" cy="26479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algn="ctr" eaLnBrk="1" hangingPunct="1">
              <a:lnSpc>
                <a:spcPct val="100000"/>
              </a:lnSpc>
              <a:spcBef>
                <a:spcPct val="50000"/>
              </a:spcBef>
            </a:pPr>
            <a:r>
              <a:rPr lang="en-US" sz="2400"/>
              <a:t>% choosing to play 50-50 chance to win $150 or lose $100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71" name="Text Box 3"/>
          <p:cNvSpPr txBox="1">
            <a:spLocks noChangeArrowheads="1"/>
          </p:cNvSpPr>
          <p:nvPr/>
        </p:nvSpPr>
        <p:spPr bwMode="auto">
          <a:xfrm>
            <a:off x="533400" y="533400"/>
            <a:ext cx="8153400" cy="413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sz="3200" dirty="0"/>
              <a:t>The evolutionary account of emotion, and idea that emotions reprogram us, has a second important implication:</a:t>
            </a:r>
          </a:p>
          <a:p>
            <a:pPr eaLnBrk="1" hangingPunct="1">
              <a:spcBef>
                <a:spcPct val="50000"/>
              </a:spcBef>
            </a:pPr>
            <a:r>
              <a:rPr lang="en-US" sz="3200" dirty="0"/>
              <a:t>When in one emotional state it is almost impossible to imagine how one will feel or behave in a different emotional state </a:t>
            </a:r>
          </a:p>
          <a:p>
            <a:pPr eaLnBrk="1" hangingPunct="1">
              <a:spcBef>
                <a:spcPct val="50000"/>
              </a:spcBef>
            </a:pPr>
            <a:r>
              <a:rPr lang="en-US" sz="3200" dirty="0"/>
              <a:t>-- ‘hot-cold empathy gap’ </a:t>
            </a:r>
            <a:r>
              <a:rPr lang="en-US" sz="3200" dirty="0" smtClean="0"/>
              <a:t>(one specific form of projection bias)</a:t>
            </a:r>
            <a:endParaRPr lang="en-US" sz="3200" dirty="0"/>
          </a:p>
          <a:p>
            <a:pPr eaLnBrk="1" hangingPunct="1">
              <a:spcBef>
                <a:spcPct val="50000"/>
              </a:spcBef>
            </a:pPr>
            <a:endParaRPr lang="en-US" sz="2000" dirty="0"/>
          </a:p>
        </p:txBody>
      </p:sp>
      <p:sp>
        <p:nvSpPr>
          <p:cNvPr id="2" name="TextBox 1"/>
          <p:cNvSpPr txBox="1"/>
          <p:nvPr/>
        </p:nvSpPr>
        <p:spPr>
          <a:xfrm>
            <a:off x="533400" y="5334000"/>
            <a:ext cx="7848600" cy="978729"/>
          </a:xfrm>
          <a:prstGeom prst="rect">
            <a:avLst/>
          </a:prstGeom>
          <a:noFill/>
          <a:ln>
            <a:solidFill>
              <a:schemeClr val="accent1"/>
            </a:solidFill>
          </a:ln>
        </p:spPr>
        <p:txBody>
          <a:bodyPr wrap="square" rtlCol="0">
            <a:spAutoFit/>
          </a:bodyPr>
          <a:lstStyle/>
          <a:p>
            <a:r>
              <a:rPr lang="en-US" sz="2400" dirty="0"/>
              <a:t>Loewenstein, G. (1996). Out of control: Visceral influences on behavior. Organizational Behavior and Human Decision Processes, 65, 272-92.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877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28600"/>
            <a:ext cx="8229600" cy="685800"/>
          </a:xfrm>
        </p:spPr>
        <p:txBody>
          <a:bodyPr/>
          <a:lstStyle/>
          <a:p>
            <a:pPr eaLnBrk="1" hangingPunct="1"/>
            <a:r>
              <a:rPr lang="en-US" sz="3800" dirty="0" smtClean="0"/>
              <a:t>Varieties of hot-cold empathy gaps... </a:t>
            </a:r>
          </a:p>
        </p:txBody>
      </p:sp>
      <p:sp>
        <p:nvSpPr>
          <p:cNvPr id="19459" name="Rectangle 3"/>
          <p:cNvSpPr>
            <a:spLocks noGrp="1" noChangeArrowheads="1"/>
          </p:cNvSpPr>
          <p:nvPr>
            <p:ph type="body" idx="1"/>
          </p:nvPr>
        </p:nvSpPr>
        <p:spPr>
          <a:xfrm>
            <a:off x="457200" y="990600"/>
            <a:ext cx="8229600" cy="5562600"/>
          </a:xfrm>
          <a:noFill/>
        </p:spPr>
        <p:txBody>
          <a:bodyPr/>
          <a:lstStyle/>
          <a:p>
            <a:pPr eaLnBrk="1" hangingPunct="1">
              <a:lnSpc>
                <a:spcPct val="80000"/>
              </a:lnSpc>
            </a:pPr>
            <a:r>
              <a:rPr lang="en-US" sz="2400" dirty="0" smtClean="0"/>
              <a:t>Cold predicting hot and hot predicting cold</a:t>
            </a:r>
          </a:p>
          <a:p>
            <a:pPr eaLnBrk="1" hangingPunct="1">
              <a:lnSpc>
                <a:spcPct val="80000"/>
              </a:lnSpc>
            </a:pPr>
            <a:r>
              <a:rPr lang="en-US" sz="2400" dirty="0" smtClean="0"/>
              <a:t>Prospective, retrospective and interpersonal</a:t>
            </a:r>
          </a:p>
          <a:p>
            <a:pPr eaLnBrk="1" hangingPunct="1">
              <a:lnSpc>
                <a:spcPct val="80000"/>
              </a:lnSpc>
            </a:pPr>
            <a:endParaRPr lang="en-US" sz="2400" dirty="0" smtClean="0"/>
          </a:p>
          <a:p>
            <a:pPr eaLnBrk="1" hangingPunct="1">
              <a:lnSpc>
                <a:spcPct val="80000"/>
              </a:lnSpc>
              <a:buFontTx/>
              <a:buNone/>
            </a:pPr>
            <a:r>
              <a:rPr lang="en-US" sz="2400" dirty="0" smtClean="0"/>
              <a:t>Examples:</a:t>
            </a:r>
          </a:p>
          <a:p>
            <a:pPr eaLnBrk="1" hangingPunct="1">
              <a:lnSpc>
                <a:spcPct val="80000"/>
              </a:lnSpc>
            </a:pPr>
            <a:r>
              <a:rPr lang="en-US" sz="2400" dirty="0" smtClean="0"/>
              <a:t>Prospective cold predicting hot</a:t>
            </a:r>
          </a:p>
          <a:p>
            <a:pPr marL="576263" lvl="1" indent="3175" eaLnBrk="1" hangingPunct="1">
              <a:lnSpc>
                <a:spcPct val="80000"/>
              </a:lnSpc>
            </a:pPr>
            <a:r>
              <a:rPr lang="en-US" sz="2000" dirty="0" smtClean="0"/>
              <a:t>plans (made right after lunch) to eschew dessert after dinner</a:t>
            </a:r>
          </a:p>
          <a:p>
            <a:pPr eaLnBrk="1" hangingPunct="1">
              <a:lnSpc>
                <a:spcPct val="80000"/>
              </a:lnSpc>
            </a:pPr>
            <a:r>
              <a:rPr lang="en-US" sz="2400" dirty="0" smtClean="0"/>
              <a:t>Prospective hot predicting cold</a:t>
            </a:r>
          </a:p>
          <a:p>
            <a:pPr marL="576263" lvl="1" indent="3175" eaLnBrk="1" hangingPunct="1">
              <a:lnSpc>
                <a:spcPct val="80000"/>
              </a:lnSpc>
            </a:pPr>
            <a:r>
              <a:rPr lang="en-US" sz="2000" dirty="0" smtClean="0"/>
              <a:t>shopping on an empty stomach</a:t>
            </a:r>
          </a:p>
          <a:p>
            <a:pPr eaLnBrk="1" hangingPunct="1">
              <a:lnSpc>
                <a:spcPct val="80000"/>
              </a:lnSpc>
            </a:pPr>
            <a:r>
              <a:rPr lang="en-US" sz="2400" dirty="0" smtClean="0"/>
              <a:t>Interpersonal</a:t>
            </a:r>
          </a:p>
          <a:p>
            <a:pPr marL="576263" lvl="1" indent="3175" eaLnBrk="1" hangingPunct="1">
              <a:lnSpc>
                <a:spcPct val="80000"/>
              </a:lnSpc>
            </a:pPr>
            <a:r>
              <a:rPr lang="en-US" sz="2000" dirty="0" smtClean="0"/>
              <a:t>“Ran’s foot was much worse.  Ever since the graft had broken down it had been getting worse and a deep ulcer was now eroding his forefoot.  In the mornings it gave him hell, particularly when we had just started, and although he would generally steel himself and say nothing, occasionally even he would have to say something about the pain -- try to share a part of it.. I could do nothing but reassure him that I understood, though I didn’t really.  Pain is a problem that cannot be shared.”  Stroud, 1993</a:t>
            </a:r>
          </a:p>
        </p:txBody>
      </p:sp>
    </p:spTree>
    <p:extLst>
      <p:ext uri="{BB962C8B-B14F-4D97-AF65-F5344CB8AC3E}">
        <p14:creationId xmlns:p14="http://schemas.microsoft.com/office/powerpoint/2010/main" val="2590004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52400"/>
            <a:ext cx="8382000" cy="1143000"/>
          </a:xfrm>
        </p:spPr>
        <p:txBody>
          <a:bodyPr/>
          <a:lstStyle/>
          <a:p>
            <a:pPr eaLnBrk="1" hangingPunct="1"/>
            <a:r>
              <a:rPr lang="en-US" sz="4000" smtClean="0"/>
              <a:t>Thirst</a:t>
            </a:r>
            <a:br>
              <a:rPr lang="en-US" sz="4000" smtClean="0"/>
            </a:br>
            <a:r>
              <a:rPr lang="en-US" sz="2400" smtClean="0"/>
              <a:t>(prospective &amp; interpersonal)</a:t>
            </a:r>
            <a:endParaRPr lang="en-US" sz="1800" smtClean="0"/>
          </a:p>
        </p:txBody>
      </p:sp>
      <p:sp>
        <p:nvSpPr>
          <p:cNvPr id="20483" name="Rectangle 3"/>
          <p:cNvSpPr>
            <a:spLocks noGrp="1" noChangeArrowheads="1"/>
          </p:cNvSpPr>
          <p:nvPr>
            <p:ph type="body" idx="1"/>
          </p:nvPr>
        </p:nvSpPr>
        <p:spPr>
          <a:xfrm>
            <a:off x="323461" y="1676400"/>
            <a:ext cx="8305800" cy="3581400"/>
          </a:xfrm>
          <a:solidFill>
            <a:schemeClr val="bg1"/>
          </a:solidFill>
          <a:ln>
            <a:solidFill>
              <a:schemeClr val="tx1"/>
            </a:solidFill>
            <a:miter lim="800000"/>
            <a:headEnd/>
            <a:tailEnd/>
          </a:ln>
        </p:spPr>
        <p:txBody>
          <a:bodyPr/>
          <a:lstStyle/>
          <a:p>
            <a:pPr eaLnBrk="1" hangingPunct="1">
              <a:lnSpc>
                <a:spcPct val="90000"/>
              </a:lnSpc>
              <a:spcAft>
                <a:spcPct val="20000"/>
              </a:spcAft>
            </a:pPr>
            <a:r>
              <a:rPr lang="en-US" sz="2400" smtClean="0"/>
              <a:t>Subjects: n=47 visitors to a private gym</a:t>
            </a:r>
          </a:p>
          <a:p>
            <a:pPr eaLnBrk="1" hangingPunct="1">
              <a:lnSpc>
                <a:spcPct val="90000"/>
              </a:lnSpc>
              <a:spcAft>
                <a:spcPct val="20000"/>
              </a:spcAft>
            </a:pPr>
            <a:r>
              <a:rPr lang="en-US" sz="2400" smtClean="0"/>
              <a:t>Upon entering, asked if they would complete short survey</a:t>
            </a:r>
          </a:p>
          <a:p>
            <a:pPr eaLnBrk="1" hangingPunct="1">
              <a:lnSpc>
                <a:spcPct val="90000"/>
              </a:lnSpc>
              <a:spcAft>
                <a:spcPct val="20000"/>
              </a:spcAft>
            </a:pPr>
            <a:r>
              <a:rPr lang="en-US" sz="2400" smtClean="0"/>
              <a:t>To qualify, must be planning a vigorous cardiovascular workout lasting at least 20 minutes.</a:t>
            </a:r>
          </a:p>
          <a:p>
            <a:pPr eaLnBrk="1" hangingPunct="1">
              <a:lnSpc>
                <a:spcPct val="90000"/>
              </a:lnSpc>
              <a:spcAft>
                <a:spcPct val="20000"/>
              </a:spcAft>
            </a:pPr>
            <a:r>
              <a:rPr lang="en-US" sz="2400" smtClean="0"/>
              <a:t>Randomly assigned to two conditions </a:t>
            </a:r>
            <a:r>
              <a:rPr lang="en-US" sz="2400" i="1" smtClean="0"/>
              <a:t>after</a:t>
            </a:r>
            <a:r>
              <a:rPr lang="en-US" sz="2400" smtClean="0"/>
              <a:t> agreeing to participate:</a:t>
            </a:r>
          </a:p>
          <a:p>
            <a:pPr eaLnBrk="1" hangingPunct="1">
              <a:lnSpc>
                <a:spcPct val="90000"/>
              </a:lnSpc>
              <a:buFontTx/>
              <a:buNone/>
            </a:pPr>
            <a:r>
              <a:rPr lang="en-US" sz="2400" smtClean="0"/>
              <a:t>	</a:t>
            </a:r>
            <a:r>
              <a:rPr lang="en-US" sz="2000" smtClean="0"/>
              <a:t>	Not thirsty: 	complete survey before exercising</a:t>
            </a:r>
          </a:p>
          <a:p>
            <a:pPr eaLnBrk="1" hangingPunct="1">
              <a:lnSpc>
                <a:spcPct val="90000"/>
              </a:lnSpc>
              <a:buFontTx/>
              <a:buNone/>
            </a:pPr>
            <a:r>
              <a:rPr lang="en-US" sz="2000" smtClean="0"/>
              <a:t>		Thirsty: 		complete survey immediately after exercising </a:t>
            </a:r>
          </a:p>
        </p:txBody>
      </p:sp>
      <p:sp>
        <p:nvSpPr>
          <p:cNvPr id="20484" name="Text Box 4"/>
          <p:cNvSpPr txBox="1">
            <a:spLocks noChangeArrowheads="1"/>
          </p:cNvSpPr>
          <p:nvPr/>
        </p:nvSpPr>
        <p:spPr bwMode="auto">
          <a:xfrm>
            <a:off x="356118" y="5669902"/>
            <a:ext cx="8305800"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a:solidFill>
                  <a:schemeClr val="tx2"/>
                </a:solidFill>
                <a:latin typeface="Times New Roman" pitchFamily="18" charset="0"/>
              </a:rPr>
              <a:t>(Van Boven, L. &amp; Loewenstein, G. (2003).  Social Projection of transient drive states.  Personality and Social Psychology Bulletin, 29(9), 1159-1168.)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en-US" dirty="0" smtClean="0"/>
              <a:t>Distinction between decision and experience utility opens door to many interesting questions:</a:t>
            </a:r>
          </a:p>
          <a:p>
            <a:r>
              <a:rPr lang="en-US" sz="2800" dirty="0" smtClean="0"/>
              <a:t>Can people predict their own decision utility (what they will choose in the future)?</a:t>
            </a:r>
          </a:p>
          <a:p>
            <a:r>
              <a:rPr lang="en-US" sz="2800" dirty="0" smtClean="0"/>
              <a:t>Can people predict their own experience utility (happiness, what will make them happy)?</a:t>
            </a:r>
          </a:p>
          <a:p>
            <a:r>
              <a:rPr lang="en-US" sz="2800" dirty="0" smtClean="0"/>
              <a:t>Do two types of utilities correspond; do decisions maximize well-being?</a:t>
            </a:r>
          </a:p>
          <a:p>
            <a:pPr marL="0" indent="0">
              <a:buNone/>
            </a:pPr>
            <a:r>
              <a:rPr lang="en-US" dirty="0" smtClean="0"/>
              <a:t>My focus today: predictions of decision utility</a:t>
            </a:r>
          </a:p>
          <a:p>
            <a:pPr marL="400050" lvl="1" indent="0">
              <a:buNone/>
            </a:pPr>
            <a:r>
              <a:rPr lang="en-US" sz="2400" dirty="0" smtClean="0"/>
              <a:t>Do people know what they will want/choose (not what will make them happy) in the future?</a:t>
            </a:r>
            <a:endParaRPr lang="en-US" sz="2400" dirty="0"/>
          </a:p>
        </p:txBody>
      </p:sp>
    </p:spTree>
    <p:extLst>
      <p:ext uri="{BB962C8B-B14F-4D97-AF65-F5344CB8AC3E}">
        <p14:creationId xmlns:p14="http://schemas.microsoft.com/office/powerpoint/2010/main" val="1220198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487362"/>
          </a:xfrm>
        </p:spPr>
        <p:txBody>
          <a:bodyPr/>
          <a:lstStyle/>
          <a:p>
            <a:pPr eaLnBrk="1" hangingPunct="1"/>
            <a:r>
              <a:rPr lang="en-US" sz="2400" smtClean="0"/>
              <a:t>Main measures</a:t>
            </a:r>
          </a:p>
        </p:txBody>
      </p:sp>
      <p:sp>
        <p:nvSpPr>
          <p:cNvPr id="21507" name="Rectangle 3"/>
          <p:cNvSpPr>
            <a:spLocks noGrp="1" noChangeArrowheads="1"/>
          </p:cNvSpPr>
          <p:nvPr>
            <p:ph type="body" idx="1"/>
          </p:nvPr>
        </p:nvSpPr>
        <p:spPr>
          <a:xfrm>
            <a:off x="381000" y="762000"/>
            <a:ext cx="8458200" cy="2514600"/>
          </a:xfrm>
          <a:solidFill>
            <a:schemeClr val="bg1"/>
          </a:solidFill>
          <a:ln>
            <a:solidFill>
              <a:schemeClr val="tx1"/>
            </a:solidFill>
            <a:miter lim="800000"/>
            <a:headEnd/>
            <a:tailEnd/>
          </a:ln>
        </p:spPr>
        <p:txBody>
          <a:bodyPr/>
          <a:lstStyle/>
          <a:p>
            <a:pPr marL="168275" indent="0" eaLnBrk="1" hangingPunct="1">
              <a:lnSpc>
                <a:spcPct val="80000"/>
              </a:lnSpc>
              <a:spcBef>
                <a:spcPct val="0"/>
              </a:spcBef>
              <a:spcAft>
                <a:spcPct val="40000"/>
              </a:spcAft>
              <a:buFontTx/>
              <a:buNone/>
            </a:pPr>
            <a:r>
              <a:rPr lang="en-US" sz="2000" smtClean="0"/>
              <a:t>Imagine that three vacationers in Colorado this past August embarked on a short, 6 mile hike…As the day wore on, they realized that they were hopelessly lost… Worse, because they had packed lightly for a short hike, they had not carried much in the way of food or water…</a:t>
            </a:r>
          </a:p>
          <a:p>
            <a:pPr marL="168275" indent="0" eaLnBrk="1" hangingPunct="1">
              <a:lnSpc>
                <a:spcPct val="80000"/>
              </a:lnSpc>
              <a:spcBef>
                <a:spcPct val="0"/>
              </a:spcBef>
              <a:spcAft>
                <a:spcPct val="40000"/>
              </a:spcAft>
              <a:buFontTx/>
              <a:buNone/>
            </a:pPr>
            <a:r>
              <a:rPr lang="en-US" sz="2000" smtClean="0"/>
              <a:t>In the space below, please take the perspective of one of the three hikers and describe your situation—how you got into it, how you feel now, both physically and mentally, and what you are hoping will happen. ____________________________________________</a:t>
            </a:r>
          </a:p>
        </p:txBody>
      </p:sp>
      <p:sp>
        <p:nvSpPr>
          <p:cNvPr id="21508" name="Rectangle 4"/>
          <p:cNvSpPr>
            <a:spLocks noChangeArrowheads="1"/>
          </p:cNvSpPr>
          <p:nvPr/>
        </p:nvSpPr>
        <p:spPr bwMode="auto">
          <a:xfrm>
            <a:off x="304800" y="3581400"/>
            <a:ext cx="8610600" cy="3019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00000"/>
              </a:lnSpc>
              <a:spcBef>
                <a:spcPct val="0"/>
              </a:spcBef>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sz="2000"/>
              <a:t>Which do you think is most </a:t>
            </a:r>
            <a:r>
              <a:rPr lang="en-US" sz="2000" i="1"/>
              <a:t>unpleasant</a:t>
            </a:r>
            <a:r>
              <a:rPr lang="en-US" sz="2000"/>
              <a:t> for the lost hikers, their hunger or thirst? </a:t>
            </a:r>
          </a:p>
          <a:p>
            <a:pPr>
              <a:lnSpc>
                <a:spcPct val="100000"/>
              </a:lnSpc>
              <a:spcBef>
                <a:spcPct val="0"/>
              </a:spcBef>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sz="2000"/>
              <a:t>Which do you think the hikers </a:t>
            </a:r>
            <a:r>
              <a:rPr lang="en-US" sz="2000" i="1"/>
              <a:t>regretted</a:t>
            </a:r>
            <a:r>
              <a:rPr lang="en-US" sz="2000"/>
              <a:t> not packing more, water or food?</a:t>
            </a:r>
          </a:p>
          <a:p>
            <a:pPr>
              <a:lnSpc>
                <a:spcPct val="100000"/>
              </a:lnSpc>
              <a:spcBef>
                <a:spcPct val="0"/>
              </a:spcBef>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sz="2000"/>
              <a:t>If </a:t>
            </a:r>
            <a:r>
              <a:rPr lang="en-US" sz="2000" i="1"/>
              <a:t>you</a:t>
            </a:r>
            <a:r>
              <a:rPr lang="en-US" sz="2000"/>
              <a:t> were in the hikers’ shoes, which would be most </a:t>
            </a:r>
            <a:r>
              <a:rPr lang="en-US" sz="2000" i="1"/>
              <a:t>unpleasant</a:t>
            </a:r>
            <a:r>
              <a:rPr lang="en-US" sz="2000"/>
              <a:t> to you?</a:t>
            </a:r>
          </a:p>
          <a:p>
            <a:pPr>
              <a:lnSpc>
                <a:spcPct val="100000"/>
              </a:lnSpc>
              <a:spcBef>
                <a:spcPct val="0"/>
              </a:spcBef>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sz="2000"/>
              <a:t>If </a:t>
            </a:r>
            <a:r>
              <a:rPr lang="en-US" sz="2000" i="1"/>
              <a:t>you</a:t>
            </a:r>
            <a:r>
              <a:rPr lang="en-US" sz="2000"/>
              <a:t> were in the hikers’ shoes, which do you think you would </a:t>
            </a:r>
            <a:r>
              <a:rPr lang="en-US" sz="2000" i="1"/>
              <a:t>regret</a:t>
            </a:r>
            <a:r>
              <a:rPr lang="en-US" sz="2000"/>
              <a:t> not packing?</a:t>
            </a:r>
          </a:p>
          <a:p>
            <a:pPr>
              <a:lnSpc>
                <a:spcPct val="100000"/>
              </a:lnSpc>
              <a:spcBef>
                <a:spcPct val="0"/>
              </a:spcBef>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a:t>How hungry are you right now? (1-10 scale)</a:t>
            </a:r>
          </a:p>
          <a:p>
            <a:pPr>
              <a:lnSpc>
                <a:spcPct val="100000"/>
              </a:lnSpc>
              <a:spcBef>
                <a:spcPct val="0"/>
              </a:spcBef>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a:t>How thirsty are you right now?  (1-10 scale)</a:t>
            </a:r>
          </a:p>
          <a:p>
            <a:pPr>
              <a:lnSpc>
                <a:spcPct val="100000"/>
              </a:lnSpc>
              <a:spcBef>
                <a:spcPct val="0"/>
              </a:spcBef>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a:t>How warm are you right now?   (1-10 scale)</a:t>
            </a:r>
          </a:p>
          <a:p>
            <a:pPr algn="ctr" eaLnBrk="0" hangingPunct="0">
              <a:lnSpc>
                <a:spcPct val="100000"/>
              </a:lnSpc>
              <a:spcBef>
                <a:spcPct val="0"/>
              </a:spcBef>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92922"/>
            <a:ext cx="5943600" cy="3272155"/>
          </a:xfrm>
          <a:prstGeom prst="rect">
            <a:avLst/>
          </a:prstGeom>
          <a:noFill/>
          <a:ln>
            <a:noFill/>
          </a:ln>
        </p:spPr>
      </p:pic>
    </p:spTree>
    <p:extLst>
      <p:ext uri="{BB962C8B-B14F-4D97-AF65-F5344CB8AC3E}">
        <p14:creationId xmlns:p14="http://schemas.microsoft.com/office/powerpoint/2010/main" val="4040803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87362"/>
          </a:xfrm>
        </p:spPr>
        <p:txBody>
          <a:bodyPr/>
          <a:lstStyle/>
          <a:p>
            <a:pPr eaLnBrk="1" hangingPunct="1"/>
            <a:r>
              <a:rPr lang="en-US" sz="4000" smtClean="0"/>
              <a:t>Results</a:t>
            </a:r>
          </a:p>
        </p:txBody>
      </p:sp>
      <p:sp>
        <p:nvSpPr>
          <p:cNvPr id="22531" name="Rectangle 3"/>
          <p:cNvSpPr>
            <a:spLocks noChangeArrowheads="1"/>
          </p:cNvSpPr>
          <p:nvPr/>
        </p:nvSpPr>
        <p:spPr bwMode="auto">
          <a:xfrm>
            <a:off x="0" y="147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00000"/>
              </a:lnSpc>
              <a:spcBef>
                <a:spcPct val="0"/>
              </a:spcBef>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endParaRPr lang="en-US"/>
          </a:p>
        </p:txBody>
      </p:sp>
      <p:graphicFrame>
        <p:nvGraphicFramePr>
          <p:cNvPr id="403460" name="Group 4"/>
          <p:cNvGraphicFramePr>
            <a:graphicFrameLocks noGrp="1"/>
          </p:cNvGraphicFramePr>
          <p:nvPr/>
        </p:nvGraphicFramePr>
        <p:xfrm>
          <a:off x="304800" y="1219200"/>
          <a:ext cx="8534400" cy="3292738"/>
        </p:xfrm>
        <a:graphic>
          <a:graphicData uri="http://schemas.openxmlformats.org/drawingml/2006/table">
            <a:tbl>
              <a:tblPr/>
              <a:tblGrid>
                <a:gridCol w="3949700">
                  <a:extLst>
                    <a:ext uri="{9D8B030D-6E8A-4147-A177-3AD203B41FA5}">
                      <a16:colId xmlns:a16="http://schemas.microsoft.com/office/drawing/2014/main" xmlns="" val="20000"/>
                    </a:ext>
                  </a:extLst>
                </a:gridCol>
                <a:gridCol w="1211263">
                  <a:extLst>
                    <a:ext uri="{9D8B030D-6E8A-4147-A177-3AD203B41FA5}">
                      <a16:colId xmlns:a16="http://schemas.microsoft.com/office/drawing/2014/main" xmlns="" val="20001"/>
                    </a:ext>
                  </a:extLst>
                </a:gridCol>
                <a:gridCol w="1239837">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7009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before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(cold)</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after</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(hot)</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significance of difference</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70093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Mentioned thirst before hunger in essay</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p&lt;.05</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9617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thirst more unpleasant</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61%</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92%</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p&lt;.02</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9674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would regret more not packing water</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61%</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88%</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p&lt;.05</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9674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thirst more unpleasant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for hikers</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57%</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88%</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p&lt;.02</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70093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hikers</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would regret more no packing water</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92%</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p&lt;.01</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sp>
        <p:nvSpPr>
          <p:cNvPr id="22569" name="Rectangle 41"/>
          <p:cNvSpPr>
            <a:spLocks noChangeArrowheads="1"/>
          </p:cNvSpPr>
          <p:nvPr/>
        </p:nvSpPr>
        <p:spPr bwMode="auto">
          <a:xfrm>
            <a:off x="0" y="537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00000"/>
              </a:lnSpc>
              <a:spcBef>
                <a:spcPct val="0"/>
              </a:spcBef>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endParaRPr lang="en-US"/>
          </a:p>
        </p:txBody>
      </p:sp>
      <p:sp>
        <p:nvSpPr>
          <p:cNvPr id="403498" name="Text Box 42"/>
          <p:cNvSpPr txBox="1">
            <a:spLocks noChangeArrowheads="1"/>
          </p:cNvSpPr>
          <p:nvPr/>
        </p:nvSpPr>
        <p:spPr bwMode="auto">
          <a:xfrm>
            <a:off x="304800" y="4724400"/>
            <a:ext cx="8534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sz="2400"/>
              <a:t>Replicated with preschool children by researchers at the University of Oregon:</a:t>
            </a:r>
          </a:p>
        </p:txBody>
      </p:sp>
      <p:sp>
        <p:nvSpPr>
          <p:cNvPr id="403499" name="Text Box 43"/>
          <p:cNvSpPr txBox="1">
            <a:spLocks noChangeArrowheads="1"/>
          </p:cNvSpPr>
          <p:nvPr/>
        </p:nvSpPr>
        <p:spPr bwMode="auto">
          <a:xfrm>
            <a:off x="381000" y="5638800"/>
            <a:ext cx="8382000" cy="5397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a:t>Atance, C.M. and Meltzoff, A.N. (2006). Preschoolers' Current Desires Warp Their Choices for the Future. </a:t>
            </a:r>
            <a:r>
              <a:rPr lang="en-US" i="1"/>
              <a:t>Psychological Science</a:t>
            </a:r>
            <a:r>
              <a:rPr lang="en-US"/>
              <a:t>, </a:t>
            </a:r>
            <a:r>
              <a:rPr lang="en-US" i="1"/>
              <a:t>17</a:t>
            </a:r>
            <a:r>
              <a:rPr lang="en-US"/>
              <a:t>(7), 583-587.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34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3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9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837372" y="245427"/>
            <a:ext cx="5469255" cy="6367145"/>
          </a:xfrm>
          <a:prstGeom prst="rect">
            <a:avLst/>
          </a:prstGeom>
          <a:noFill/>
          <a:ln>
            <a:noFill/>
          </a:ln>
        </p:spPr>
      </p:pic>
    </p:spTree>
    <p:extLst>
      <p:ext uri="{BB962C8B-B14F-4D97-AF65-F5344CB8AC3E}">
        <p14:creationId xmlns:p14="http://schemas.microsoft.com/office/powerpoint/2010/main" val="2836713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74638"/>
            <a:ext cx="8305800" cy="563562"/>
          </a:xfrm>
        </p:spPr>
        <p:txBody>
          <a:bodyPr/>
          <a:lstStyle/>
          <a:p>
            <a:pPr eaLnBrk="1" hangingPunct="1"/>
            <a:r>
              <a:rPr lang="en-US" sz="3200" smtClean="0"/>
              <a:t>Hot-cold empathy gaps: Fear</a:t>
            </a:r>
            <a:endParaRPr lang="en-US" sz="2400" smtClean="0"/>
          </a:p>
        </p:txBody>
      </p:sp>
      <p:sp>
        <p:nvSpPr>
          <p:cNvPr id="23555" name="Rectangle 3"/>
          <p:cNvSpPr>
            <a:spLocks noGrp="1" noChangeArrowheads="1"/>
          </p:cNvSpPr>
          <p:nvPr>
            <p:ph type="body" idx="1"/>
          </p:nvPr>
        </p:nvSpPr>
        <p:spPr>
          <a:xfrm>
            <a:off x="419100" y="2527883"/>
            <a:ext cx="8229600" cy="3048000"/>
          </a:xfrm>
          <a:solidFill>
            <a:schemeClr val="bg1"/>
          </a:solidFill>
          <a:ln>
            <a:solidFill>
              <a:schemeClr val="tx1"/>
            </a:solidFill>
            <a:miter lim="800000"/>
            <a:headEnd/>
            <a:tailEnd/>
          </a:ln>
        </p:spPr>
        <p:txBody>
          <a:bodyPr/>
          <a:lstStyle/>
          <a:p>
            <a:pPr defTabSz="1539875" eaLnBrk="1" hangingPunct="1">
              <a:spcBef>
                <a:spcPct val="0"/>
              </a:spcBef>
              <a:buFontTx/>
              <a:buNone/>
              <a:tabLst>
                <a:tab pos="4008438" algn="l"/>
                <a:tab pos="5722938" algn="l"/>
                <a:tab pos="7034213" algn="l"/>
              </a:tabLst>
            </a:pPr>
            <a:r>
              <a:rPr lang="en-US" sz="1800" smtClean="0"/>
              <a:t>	</a:t>
            </a:r>
            <a:r>
              <a:rPr lang="en-US" sz="2400" smtClean="0"/>
              <a:t>	No film	Film	sig.	</a:t>
            </a:r>
            <a:r>
              <a:rPr lang="en-US" sz="2400" u="sng" smtClean="0"/>
              <a:t>(unafraid)</a:t>
            </a:r>
            <a:r>
              <a:rPr lang="en-US" sz="2400" smtClean="0"/>
              <a:t>	</a:t>
            </a:r>
            <a:r>
              <a:rPr lang="en-US" sz="2400" u="sng" smtClean="0"/>
              <a:t>(afraid)</a:t>
            </a:r>
            <a:r>
              <a:rPr lang="en-US" sz="2400" smtClean="0"/>
              <a:t>	</a:t>
            </a:r>
            <a:r>
              <a:rPr lang="en-US" sz="2400" u="sng" smtClean="0"/>
              <a:t>of diff.</a:t>
            </a:r>
            <a:endParaRPr lang="en-US" sz="2400" smtClean="0"/>
          </a:p>
          <a:p>
            <a:pPr defTabSz="1539875" eaLnBrk="1" hangingPunct="1">
              <a:spcBef>
                <a:spcPct val="0"/>
              </a:spcBef>
              <a:buFontTx/>
              <a:buNone/>
              <a:tabLst>
                <a:tab pos="4008438" algn="l"/>
                <a:tab pos="5722938" algn="l"/>
                <a:tab pos="7034213" algn="l"/>
              </a:tabLst>
            </a:pPr>
            <a:r>
              <a:rPr lang="en-US" sz="2400" smtClean="0"/>
              <a:t>Agree to tell joke one week </a:t>
            </a:r>
          </a:p>
          <a:p>
            <a:pPr defTabSz="1539875" eaLnBrk="1" hangingPunct="1">
              <a:spcBef>
                <a:spcPct val="0"/>
              </a:spcBef>
              <a:buFontTx/>
              <a:buNone/>
              <a:tabLst>
                <a:tab pos="4008438" algn="l"/>
                <a:tab pos="5722938" algn="l"/>
                <a:tab pos="7034213" algn="l"/>
              </a:tabLst>
            </a:pPr>
            <a:r>
              <a:rPr lang="en-US" sz="2400" smtClean="0"/>
              <a:t>beforehand	   32% </a:t>
            </a:r>
          </a:p>
          <a:p>
            <a:pPr defTabSz="1539875" eaLnBrk="1" hangingPunct="1">
              <a:spcBef>
                <a:spcPct val="0"/>
              </a:spcBef>
              <a:buFontTx/>
              <a:buNone/>
              <a:tabLst>
                <a:tab pos="4008438" algn="l"/>
                <a:tab pos="5722938" algn="l"/>
                <a:tab pos="7034213" algn="l"/>
              </a:tabLst>
            </a:pPr>
            <a:endParaRPr lang="en-US" sz="2400" smtClean="0"/>
          </a:p>
          <a:p>
            <a:pPr defTabSz="1539875" eaLnBrk="1" hangingPunct="1">
              <a:spcBef>
                <a:spcPct val="0"/>
              </a:spcBef>
              <a:buFontTx/>
              <a:buNone/>
              <a:tabLst>
                <a:tab pos="4008438" algn="l"/>
                <a:tab pos="5722938" algn="l"/>
                <a:tab pos="7034213" algn="l"/>
              </a:tabLst>
            </a:pPr>
            <a:r>
              <a:rPr lang="en-US" sz="2400" smtClean="0"/>
              <a:t>Agree to tell a joke just </a:t>
            </a:r>
          </a:p>
          <a:p>
            <a:pPr defTabSz="1539875" eaLnBrk="1" hangingPunct="1">
              <a:spcBef>
                <a:spcPct val="0"/>
              </a:spcBef>
              <a:buFontTx/>
              <a:buNone/>
              <a:tabLst>
                <a:tab pos="4008438" algn="l"/>
                <a:tab pos="5722938" algn="l"/>
                <a:tab pos="7034213" algn="l"/>
              </a:tabLst>
            </a:pPr>
            <a:r>
              <a:rPr lang="en-US" sz="2400" smtClean="0"/>
              <a:t>before joke would be told	   13% </a:t>
            </a:r>
          </a:p>
          <a:p>
            <a:pPr defTabSz="1539875" eaLnBrk="1" hangingPunct="1">
              <a:spcBef>
                <a:spcPct val="0"/>
              </a:spcBef>
              <a:buFontTx/>
              <a:buNone/>
              <a:tabLst>
                <a:tab pos="4008438" algn="l"/>
                <a:tab pos="5722938" algn="l"/>
                <a:tab pos="7034213" algn="l"/>
              </a:tabLst>
            </a:pPr>
            <a:r>
              <a:rPr lang="en-US" sz="2000" smtClean="0"/>
              <a:t>		   (n=30) </a:t>
            </a:r>
          </a:p>
        </p:txBody>
      </p:sp>
      <p:sp>
        <p:nvSpPr>
          <p:cNvPr id="23556" name="Text Box 4"/>
          <p:cNvSpPr txBox="1">
            <a:spLocks noChangeArrowheads="1"/>
          </p:cNvSpPr>
          <p:nvPr/>
        </p:nvSpPr>
        <p:spPr bwMode="auto">
          <a:xfrm>
            <a:off x="468086" y="1022350"/>
            <a:ext cx="8229600" cy="1349375"/>
          </a:xfrm>
          <a:prstGeom prst="rect">
            <a:avLst/>
          </a:prstGeom>
          <a:solidFill>
            <a:schemeClr val="bg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lnSpc>
                <a:spcPct val="100000"/>
              </a:lnSpc>
              <a:spcBef>
                <a:spcPct val="0"/>
              </a:spcBef>
              <a:buFontTx/>
              <a:buChar char="•"/>
            </a:pPr>
            <a:r>
              <a:rPr lang="en-US" sz="2000"/>
              <a:t>Students given opportunity to tell joke in front of the class one week later for $2.00.  </a:t>
            </a:r>
          </a:p>
          <a:p>
            <a:pPr eaLnBrk="1" hangingPunct="1">
              <a:lnSpc>
                <a:spcPct val="100000"/>
              </a:lnSpc>
              <a:spcBef>
                <a:spcPct val="0"/>
              </a:spcBef>
              <a:buFontTx/>
              <a:buChar char="•"/>
            </a:pPr>
            <a:r>
              <a:rPr lang="en-US" sz="2000"/>
              <a:t>Half decided immediately after watching scary film-clip</a:t>
            </a:r>
          </a:p>
          <a:p>
            <a:pPr eaLnBrk="1" hangingPunct="1">
              <a:lnSpc>
                <a:spcPct val="100000"/>
              </a:lnSpc>
              <a:spcBef>
                <a:spcPct val="0"/>
              </a:spcBef>
              <a:buFontTx/>
              <a:buChar char="•"/>
            </a:pPr>
            <a:r>
              <a:rPr lang="en-US" sz="2000"/>
              <a:t>One week later allowed to change their minds (in either direction)</a:t>
            </a:r>
          </a:p>
        </p:txBody>
      </p:sp>
      <p:sp>
        <p:nvSpPr>
          <p:cNvPr id="23557" name="Rectangle 5"/>
          <p:cNvSpPr>
            <a:spLocks noChangeArrowheads="1"/>
          </p:cNvSpPr>
          <p:nvPr/>
        </p:nvSpPr>
        <p:spPr bwMode="auto">
          <a:xfrm>
            <a:off x="4687078" y="3469108"/>
            <a:ext cx="914400" cy="1636291"/>
          </a:xfrm>
          <a:prstGeom prst="rect">
            <a:avLst/>
          </a:prstGeom>
          <a:solidFill>
            <a:schemeClr val="accent1">
              <a:alpha val="0"/>
            </a:schemeClr>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Rectangle 1"/>
          <p:cNvSpPr/>
          <p:nvPr/>
        </p:nvSpPr>
        <p:spPr>
          <a:xfrm>
            <a:off x="419100" y="5791200"/>
            <a:ext cx="8229600" cy="757130"/>
          </a:xfrm>
          <a:prstGeom prst="rect">
            <a:avLst/>
          </a:prstGeom>
          <a:ln>
            <a:solidFill>
              <a:schemeClr val="tx1"/>
            </a:solidFill>
          </a:ln>
        </p:spPr>
        <p:txBody>
          <a:bodyPr wrap="square">
            <a:spAutoFit/>
          </a:bodyPr>
          <a:lstStyle/>
          <a:p>
            <a:r>
              <a:rPr lang="nl-NL" dirty="0">
                <a:latin typeface="Times New Roman" panose="02020603050405020304" pitchFamily="18" charset="0"/>
                <a:ea typeface="Times New Roman" panose="02020603050405020304" pitchFamily="18" charset="0"/>
              </a:rPr>
              <a:t>Van Boven, L., Loewenstein, G., Welch, E. &amp; Dunning, D. (2012). </a:t>
            </a:r>
            <a:r>
              <a:rPr lang="en-US" dirty="0">
                <a:solidFill>
                  <a:srgbClr val="0000FF"/>
                </a:solidFill>
                <a:latin typeface="Times New Roman" panose="02020603050405020304" pitchFamily="18" charset="0"/>
                <a:ea typeface="Times New Roman" panose="02020603050405020304" pitchFamily="18" charset="0"/>
                <a:hlinkClick r:id="rId3"/>
              </a:rPr>
              <a:t>The Illusion of Courage in Self-Predictions: </a:t>
            </a:r>
            <a:r>
              <a:rPr lang="en-US" dirty="0" err="1">
                <a:solidFill>
                  <a:srgbClr val="0000FF"/>
                </a:solidFill>
                <a:latin typeface="Times New Roman" panose="02020603050405020304" pitchFamily="18" charset="0"/>
                <a:ea typeface="Times New Roman" panose="02020603050405020304" pitchFamily="18" charset="0"/>
                <a:hlinkClick r:id="rId3"/>
              </a:rPr>
              <a:t>Mispredicting</a:t>
            </a:r>
            <a:r>
              <a:rPr lang="en-US" dirty="0">
                <a:solidFill>
                  <a:srgbClr val="0000FF"/>
                </a:solidFill>
                <a:latin typeface="Times New Roman" panose="02020603050405020304" pitchFamily="18" charset="0"/>
                <a:ea typeface="Times New Roman" panose="02020603050405020304" pitchFamily="18" charset="0"/>
                <a:hlinkClick r:id="rId3"/>
              </a:rPr>
              <a:t> One’s Own Behavior in Embarrassing Situations.  </a:t>
            </a:r>
            <a:r>
              <a:rPr lang="en-US" i="1" dirty="0">
                <a:solidFill>
                  <a:srgbClr val="0000FF"/>
                </a:solidFill>
                <a:latin typeface="Times New Roman" panose="02020603050405020304" pitchFamily="18" charset="0"/>
                <a:ea typeface="Times New Roman" panose="02020603050405020304" pitchFamily="18" charset="0"/>
                <a:hlinkClick r:id="rId3"/>
              </a:rPr>
              <a:t>Journal of Behavioral Decision Making</a:t>
            </a:r>
            <a:r>
              <a:rPr lang="en-US" dirty="0">
                <a:solidFill>
                  <a:srgbClr val="0000FF"/>
                </a:solidFill>
                <a:latin typeface="Times New Roman" panose="02020603050405020304" pitchFamily="18" charset="0"/>
                <a:ea typeface="Times New Roman" panose="02020603050405020304" pitchFamily="18" charset="0"/>
                <a:hlinkClick r:id="rId3"/>
              </a:rPr>
              <a:t>, 25, 1-12</a:t>
            </a:r>
            <a:r>
              <a:rPr lang="en-US" i="1" dirty="0">
                <a:solidFill>
                  <a:srgbClr val="0000FF"/>
                </a:solidFill>
                <a:latin typeface="Times New Roman" panose="02020603050405020304" pitchFamily="18" charset="0"/>
                <a:ea typeface="Times New Roman" panose="02020603050405020304" pitchFamily="18" charset="0"/>
                <a:hlinkClick r:id="rId3"/>
              </a:rPr>
              <a:t>.</a:t>
            </a:r>
            <a:r>
              <a:rPr lang="en-US" i="1"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578155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74638"/>
            <a:ext cx="8305800" cy="1173162"/>
          </a:xfrm>
        </p:spPr>
        <p:txBody>
          <a:bodyPr/>
          <a:lstStyle/>
          <a:p>
            <a:pPr eaLnBrk="1" hangingPunct="1"/>
            <a:r>
              <a:rPr lang="en-US" sz="2600" smtClean="0"/>
              <a:t>Hot-cold empathy gaps</a:t>
            </a:r>
            <a:br>
              <a:rPr lang="en-US" sz="2600" smtClean="0"/>
            </a:br>
            <a:r>
              <a:rPr lang="en-US" sz="3800" smtClean="0"/>
              <a:t>Fear</a:t>
            </a:r>
            <a:br>
              <a:rPr lang="en-US" sz="3800" smtClean="0"/>
            </a:br>
            <a:r>
              <a:rPr lang="en-US" sz="2000" smtClean="0"/>
              <a:t>(with Leaf Van Boven, Ned Welch and David Dunning)</a:t>
            </a:r>
          </a:p>
        </p:txBody>
      </p:sp>
      <p:sp>
        <p:nvSpPr>
          <p:cNvPr id="24579" name="Rectangle 3"/>
          <p:cNvSpPr>
            <a:spLocks noGrp="1" noChangeArrowheads="1"/>
          </p:cNvSpPr>
          <p:nvPr>
            <p:ph type="body" idx="1"/>
          </p:nvPr>
        </p:nvSpPr>
        <p:spPr>
          <a:xfrm>
            <a:off x="609600" y="3657600"/>
            <a:ext cx="8229600" cy="3048000"/>
          </a:xfrm>
          <a:solidFill>
            <a:schemeClr val="bg1"/>
          </a:solidFill>
          <a:ln>
            <a:solidFill>
              <a:schemeClr val="tx1"/>
            </a:solidFill>
            <a:miter lim="800000"/>
            <a:headEnd/>
            <a:tailEnd/>
          </a:ln>
        </p:spPr>
        <p:txBody>
          <a:bodyPr/>
          <a:lstStyle/>
          <a:p>
            <a:pPr defTabSz="1539875" eaLnBrk="1" hangingPunct="1">
              <a:spcBef>
                <a:spcPct val="0"/>
              </a:spcBef>
              <a:buFontTx/>
              <a:buNone/>
              <a:tabLst>
                <a:tab pos="4008438" algn="l"/>
                <a:tab pos="5722938" algn="l"/>
                <a:tab pos="7034213" algn="l"/>
              </a:tabLst>
            </a:pPr>
            <a:r>
              <a:rPr lang="en-US" sz="1800" smtClean="0"/>
              <a:t>	</a:t>
            </a:r>
            <a:r>
              <a:rPr lang="en-US" sz="2400" smtClean="0"/>
              <a:t>	No film	Film	sig.	</a:t>
            </a:r>
            <a:r>
              <a:rPr lang="en-US" sz="2400" u="sng" smtClean="0"/>
              <a:t>(unafraid)</a:t>
            </a:r>
            <a:r>
              <a:rPr lang="en-US" sz="2400" smtClean="0"/>
              <a:t>	</a:t>
            </a:r>
            <a:r>
              <a:rPr lang="en-US" sz="2400" u="sng" smtClean="0"/>
              <a:t>(afraid)</a:t>
            </a:r>
            <a:r>
              <a:rPr lang="en-US" sz="2400" smtClean="0"/>
              <a:t>	</a:t>
            </a:r>
            <a:r>
              <a:rPr lang="en-US" sz="2400" u="sng" smtClean="0"/>
              <a:t>of diff.</a:t>
            </a:r>
            <a:endParaRPr lang="en-US" sz="2400" smtClean="0"/>
          </a:p>
          <a:p>
            <a:pPr defTabSz="1539875" eaLnBrk="1" hangingPunct="1">
              <a:spcBef>
                <a:spcPct val="0"/>
              </a:spcBef>
              <a:buFontTx/>
              <a:buNone/>
              <a:tabLst>
                <a:tab pos="4008438" algn="l"/>
                <a:tab pos="5722938" algn="l"/>
                <a:tab pos="7034213" algn="l"/>
              </a:tabLst>
            </a:pPr>
            <a:r>
              <a:rPr lang="en-US" sz="2400" smtClean="0"/>
              <a:t>Agree to tell joke one week </a:t>
            </a:r>
          </a:p>
          <a:p>
            <a:pPr defTabSz="1539875" eaLnBrk="1" hangingPunct="1">
              <a:spcBef>
                <a:spcPct val="0"/>
              </a:spcBef>
              <a:buFontTx/>
              <a:buNone/>
              <a:tabLst>
                <a:tab pos="4008438" algn="l"/>
                <a:tab pos="5722938" algn="l"/>
                <a:tab pos="7034213" algn="l"/>
              </a:tabLst>
            </a:pPr>
            <a:r>
              <a:rPr lang="en-US" sz="2400" smtClean="0"/>
              <a:t>beforehand	   32%	10%   	p&lt;.03</a:t>
            </a:r>
          </a:p>
          <a:p>
            <a:pPr defTabSz="1539875" eaLnBrk="1" hangingPunct="1">
              <a:spcBef>
                <a:spcPct val="0"/>
              </a:spcBef>
              <a:buFontTx/>
              <a:buNone/>
              <a:tabLst>
                <a:tab pos="4008438" algn="l"/>
                <a:tab pos="5722938" algn="l"/>
                <a:tab pos="7034213" algn="l"/>
              </a:tabLst>
            </a:pPr>
            <a:endParaRPr lang="en-US" sz="2400" smtClean="0"/>
          </a:p>
          <a:p>
            <a:pPr defTabSz="1539875" eaLnBrk="1" hangingPunct="1">
              <a:spcBef>
                <a:spcPct val="0"/>
              </a:spcBef>
              <a:buFontTx/>
              <a:buNone/>
              <a:tabLst>
                <a:tab pos="4008438" algn="l"/>
                <a:tab pos="5722938" algn="l"/>
                <a:tab pos="7034213" algn="l"/>
              </a:tabLst>
            </a:pPr>
            <a:r>
              <a:rPr lang="en-US" sz="2400" smtClean="0"/>
              <a:t>Agree to tell a joke just </a:t>
            </a:r>
          </a:p>
          <a:p>
            <a:pPr defTabSz="1539875" eaLnBrk="1" hangingPunct="1">
              <a:spcBef>
                <a:spcPct val="0"/>
              </a:spcBef>
              <a:buFontTx/>
              <a:buNone/>
              <a:tabLst>
                <a:tab pos="4008438" algn="l"/>
                <a:tab pos="5722938" algn="l"/>
                <a:tab pos="7034213" algn="l"/>
              </a:tabLst>
            </a:pPr>
            <a:r>
              <a:rPr lang="en-US" sz="2400" smtClean="0"/>
              <a:t>before joke would be told	   13%	 0%	n.s.</a:t>
            </a:r>
            <a:r>
              <a:rPr lang="en-US" sz="2000" smtClean="0"/>
              <a:t>	   (n=30)	(n=32)</a:t>
            </a:r>
          </a:p>
        </p:txBody>
      </p:sp>
      <p:sp>
        <p:nvSpPr>
          <p:cNvPr id="24580" name="Text Box 4"/>
          <p:cNvSpPr txBox="1">
            <a:spLocks noChangeArrowheads="1"/>
          </p:cNvSpPr>
          <p:nvPr/>
        </p:nvSpPr>
        <p:spPr bwMode="auto">
          <a:xfrm>
            <a:off x="609600" y="1600200"/>
            <a:ext cx="8229600" cy="1955800"/>
          </a:xfrm>
          <a:prstGeom prst="rect">
            <a:avLst/>
          </a:prstGeom>
          <a:solidFill>
            <a:schemeClr val="bg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lnSpc>
                <a:spcPct val="100000"/>
              </a:lnSpc>
              <a:spcBef>
                <a:spcPct val="0"/>
              </a:spcBef>
              <a:buFontTx/>
              <a:buChar char="•"/>
            </a:pPr>
            <a:r>
              <a:rPr lang="en-US" sz="2400"/>
              <a:t>Students given opportunity to tell joke in front of the class one week later for $2.00.  </a:t>
            </a:r>
          </a:p>
          <a:p>
            <a:pPr eaLnBrk="1" hangingPunct="1">
              <a:lnSpc>
                <a:spcPct val="100000"/>
              </a:lnSpc>
              <a:spcBef>
                <a:spcPct val="0"/>
              </a:spcBef>
              <a:buFontTx/>
              <a:buChar char="•"/>
            </a:pPr>
            <a:r>
              <a:rPr lang="en-US" sz="2400"/>
              <a:t>Half decided immediately after watching scary film-clip</a:t>
            </a:r>
          </a:p>
          <a:p>
            <a:pPr eaLnBrk="1" hangingPunct="1">
              <a:lnSpc>
                <a:spcPct val="100000"/>
              </a:lnSpc>
              <a:spcBef>
                <a:spcPct val="0"/>
              </a:spcBef>
              <a:buFontTx/>
              <a:buChar char="•"/>
            </a:pPr>
            <a:r>
              <a:rPr lang="en-US" sz="2400"/>
              <a:t>One week later allowed to change their minds (in either direction)</a:t>
            </a:r>
          </a:p>
        </p:txBody>
      </p:sp>
      <p:sp>
        <p:nvSpPr>
          <p:cNvPr id="24581" name="Rectangle 5"/>
          <p:cNvSpPr>
            <a:spLocks noChangeArrowheads="1"/>
          </p:cNvSpPr>
          <p:nvPr/>
        </p:nvSpPr>
        <p:spPr bwMode="auto">
          <a:xfrm>
            <a:off x="6248400" y="4572000"/>
            <a:ext cx="914400" cy="1524000"/>
          </a:xfrm>
          <a:prstGeom prst="rect">
            <a:avLst/>
          </a:prstGeom>
          <a:solidFill>
            <a:schemeClr val="accent1">
              <a:alpha val="0"/>
            </a:schemeClr>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6537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133600"/>
            <a:ext cx="8229600" cy="1143000"/>
          </a:xfrm>
        </p:spPr>
        <p:txBody>
          <a:bodyPr/>
          <a:lstStyle/>
          <a:p>
            <a:pPr eaLnBrk="1" hangingPunct="1"/>
            <a:r>
              <a:rPr lang="en-US" sz="4000" dirty="0" smtClean="0"/>
              <a:t>Applications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5486400"/>
            <a:ext cx="8229600" cy="1066800"/>
          </a:xfrm>
          <a:ln>
            <a:solidFill>
              <a:schemeClr val="accent1"/>
            </a:solidFill>
            <a:miter lim="800000"/>
            <a:headEnd/>
            <a:tailEnd/>
          </a:ln>
        </p:spPr>
        <p:txBody>
          <a:bodyPr/>
          <a:lstStyle/>
          <a:p>
            <a:pPr algn="l" eaLnBrk="1" hangingPunct="1"/>
            <a:r>
              <a:rPr lang="en-US" sz="1800" dirty="0" smtClean="0"/>
              <a:t>Badger, G.J, Bickel, W.K., Giordano, L.A., Jacobs, E.A. Loewenstein, G. (2007). Altered States:  The Impact Of Immediate Craving On The Valuation Of Current And Future Opioids.  </a:t>
            </a:r>
            <a:r>
              <a:rPr lang="en-US" sz="1800" u="sng" dirty="0" smtClean="0"/>
              <a:t>Journal of Health Economics</a:t>
            </a:r>
            <a:r>
              <a:rPr lang="en-US" sz="1800" dirty="0" smtClean="0"/>
              <a:t>. </a:t>
            </a:r>
            <a:r>
              <a:rPr lang="en-US" sz="1800" u="sng" dirty="0" smtClean="0"/>
              <a:t>26</a:t>
            </a:r>
            <a:r>
              <a:rPr lang="en-US" sz="1800" dirty="0" smtClean="0"/>
              <a:t>(5), 865-876.</a:t>
            </a:r>
          </a:p>
        </p:txBody>
      </p:sp>
      <p:sp>
        <p:nvSpPr>
          <p:cNvPr id="28675" name="Rectangle 3"/>
          <p:cNvSpPr>
            <a:spLocks noGrp="1" noChangeArrowheads="1"/>
          </p:cNvSpPr>
          <p:nvPr>
            <p:ph type="body" idx="1"/>
          </p:nvPr>
        </p:nvSpPr>
        <p:spPr>
          <a:xfrm>
            <a:off x="398106" y="914400"/>
            <a:ext cx="8229600" cy="4495800"/>
          </a:xfrm>
          <a:solidFill>
            <a:schemeClr val="bg1"/>
          </a:solidFill>
          <a:ln>
            <a:solidFill>
              <a:schemeClr val="tx1"/>
            </a:solidFill>
            <a:miter lim="800000"/>
            <a:headEnd/>
            <a:tailEnd/>
          </a:ln>
        </p:spPr>
        <p:txBody>
          <a:bodyPr/>
          <a:lstStyle/>
          <a:p>
            <a:pPr eaLnBrk="1" hangingPunct="1">
              <a:lnSpc>
                <a:spcPct val="80000"/>
              </a:lnSpc>
              <a:buFontTx/>
              <a:buNone/>
            </a:pPr>
            <a:r>
              <a:rPr lang="en-US" sz="2600" smtClean="0"/>
              <a:t>Procedure (simplified):</a:t>
            </a:r>
          </a:p>
          <a:p>
            <a:pPr eaLnBrk="1" hangingPunct="1">
              <a:lnSpc>
                <a:spcPct val="80000"/>
              </a:lnSpc>
            </a:pPr>
            <a:r>
              <a:rPr lang="en-US" sz="2600" smtClean="0"/>
              <a:t>n=13 addicts receiving Buprenorphine (BUP) (methadone-like maintenance drug)</a:t>
            </a:r>
          </a:p>
          <a:p>
            <a:pPr eaLnBrk="1" hangingPunct="1">
              <a:lnSpc>
                <a:spcPct val="80000"/>
              </a:lnSpc>
            </a:pPr>
            <a:r>
              <a:rPr lang="en-US" sz="2600" smtClean="0"/>
              <a:t>made repeated choices (8 times over a period of weeks) between extra dose of BUP or different money amounts, either to be received immediately or </a:t>
            </a:r>
            <a:r>
              <a:rPr lang="en-US" sz="2600" i="1" smtClean="0"/>
              <a:t>5 days later</a:t>
            </a:r>
            <a:r>
              <a:rPr lang="en-US" sz="2600" smtClean="0"/>
              <a:t> </a:t>
            </a:r>
          </a:p>
          <a:p>
            <a:pPr eaLnBrk="1" hangingPunct="1">
              <a:lnSpc>
                <a:spcPct val="80000"/>
              </a:lnSpc>
            </a:pPr>
            <a:r>
              <a:rPr lang="en-US" sz="2600" smtClean="0"/>
              <a:t>Made some choice right before receiving BUP (i.e., when deprived) and others right after (when satiated)</a:t>
            </a:r>
          </a:p>
          <a:p>
            <a:pPr eaLnBrk="1" hangingPunct="1">
              <a:lnSpc>
                <a:spcPct val="80000"/>
              </a:lnSpc>
              <a:spcBef>
                <a:spcPct val="50000"/>
              </a:spcBef>
              <a:buFontTx/>
              <a:buNone/>
            </a:pPr>
            <a:r>
              <a:rPr lang="en-US" sz="2400" smtClean="0"/>
              <a:t>Prediction: Addicts will value delayed BUP more highly if choosing when they are currently craving than when they are not currently craving</a:t>
            </a:r>
            <a:endParaRPr lang="en-US" sz="2600" smtClean="0"/>
          </a:p>
        </p:txBody>
      </p:sp>
      <p:sp>
        <p:nvSpPr>
          <p:cNvPr id="4" name="Title 1"/>
          <p:cNvSpPr txBox="1">
            <a:spLocks/>
          </p:cNvSpPr>
          <p:nvPr/>
        </p:nvSpPr>
        <p:spPr bwMode="auto">
          <a:xfrm>
            <a:off x="457200" y="274638"/>
            <a:ext cx="82296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100000"/>
              </a:lnSpc>
            </a:pPr>
            <a:r>
              <a:rPr lang="en-US" kern="0" smtClean="0"/>
              <a:t>Addiction</a:t>
            </a:r>
            <a:endParaRPr lang="en-US" kern="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6387663" cy="647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858000" y="152400"/>
            <a:ext cx="2057400" cy="2816156"/>
          </a:xfrm>
          <a:prstGeom prst="rect">
            <a:avLst/>
          </a:prstGeom>
          <a:noFill/>
        </p:spPr>
        <p:txBody>
          <a:bodyPr wrap="square" rtlCol="0">
            <a:spAutoFit/>
          </a:bodyPr>
          <a:lstStyle/>
          <a:p>
            <a:r>
              <a:rPr lang="en-US" sz="2000" dirty="0" smtClean="0"/>
              <a:t>No </a:t>
            </a:r>
            <a:r>
              <a:rPr lang="en-US" sz="2000" dirty="0"/>
              <a:t>evidence of learning over </a:t>
            </a:r>
            <a:r>
              <a:rPr lang="en-US" sz="2000" dirty="0" smtClean="0"/>
              <a:t>time; difference </a:t>
            </a:r>
            <a:r>
              <a:rPr lang="en-US" sz="2000" dirty="0"/>
              <a:t>between </a:t>
            </a:r>
            <a:r>
              <a:rPr lang="en-US" sz="2000" dirty="0" smtClean="0"/>
              <a:t>first and second </a:t>
            </a:r>
            <a:r>
              <a:rPr lang="en-US" sz="2000" dirty="0"/>
              <a:t>valuations in specific conditions (e.g., deprived, delayed choice</a:t>
            </a:r>
            <a:r>
              <a:rPr lang="en-US" sz="2000" dirty="0" smtClean="0"/>
              <a:t>): </a:t>
            </a:r>
          </a:p>
          <a:p>
            <a:r>
              <a:rPr lang="en-US" sz="1700" dirty="0" smtClean="0"/>
              <a:t>(</a:t>
            </a:r>
            <a:r>
              <a:rPr lang="en-US" sz="1700" i="1" dirty="0" smtClean="0"/>
              <a:t>F</a:t>
            </a:r>
            <a:r>
              <a:rPr lang="en-US" sz="1700" dirty="0" smtClean="0"/>
              <a:t>1,84=.1</a:t>
            </a:r>
            <a:r>
              <a:rPr lang="en-US" sz="1700" dirty="0"/>
              <a:t>, </a:t>
            </a:r>
            <a:r>
              <a:rPr lang="en-US" sz="1700" i="1" dirty="0" smtClean="0"/>
              <a:t>p</a:t>
            </a:r>
            <a:r>
              <a:rPr lang="en-US" sz="1700" dirty="0" smtClean="0"/>
              <a:t>=0.85).</a:t>
            </a:r>
            <a:endParaRPr lang="en-US" sz="1700" dirty="0"/>
          </a:p>
        </p:txBody>
      </p:sp>
    </p:spTree>
    <p:extLst>
      <p:ext uri="{BB962C8B-B14F-4D97-AF65-F5344CB8AC3E}">
        <p14:creationId xmlns:p14="http://schemas.microsoft.com/office/powerpoint/2010/main" val="3951134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639762"/>
          </a:xfrm>
        </p:spPr>
        <p:txBody>
          <a:bodyPr/>
          <a:lstStyle/>
          <a:p>
            <a:pPr eaLnBrk="1" hangingPunct="1"/>
            <a:r>
              <a:rPr lang="en-US" sz="4000" smtClean="0"/>
              <a:t>Results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147597413"/>
              </p:ext>
            </p:extLst>
          </p:nvPr>
        </p:nvGraphicFramePr>
        <p:xfrm>
          <a:off x="1128486" y="965200"/>
          <a:ext cx="7442200" cy="4059238"/>
        </p:xfrm>
        <a:graphic>
          <a:graphicData uri="http://schemas.openxmlformats.org/drawingml/2006/chart">
            <c:chart xmlns:c="http://schemas.openxmlformats.org/drawingml/2006/chart" xmlns:r="http://schemas.openxmlformats.org/officeDocument/2006/relationships" r:id="rId3"/>
          </a:graphicData>
        </a:graphic>
      </p:graphicFrame>
      <p:sp>
        <p:nvSpPr>
          <p:cNvPr id="360452" name="Text Box 4"/>
          <p:cNvSpPr txBox="1">
            <a:spLocks noChangeArrowheads="1"/>
          </p:cNvSpPr>
          <p:nvPr/>
        </p:nvSpPr>
        <p:spPr bwMode="auto">
          <a:xfrm>
            <a:off x="990600" y="5334000"/>
            <a:ext cx="7620000" cy="8318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sz="2400"/>
              <a:t>Similar results for smokers…</a:t>
            </a:r>
            <a:r>
              <a:rPr lang="en-US"/>
              <a:t> Sayette, M. A., Loewenstein, G. Griffin, K. M. &amp; Black, J. J. (2008). Exploring the cold-to-hot empathy gap in smokers. </a:t>
            </a:r>
            <a:r>
              <a:rPr lang="en-US" u="sng"/>
              <a:t>Psychological Science</a:t>
            </a:r>
            <a:r>
              <a:rPr lang="en-US"/>
              <a:t>, </a:t>
            </a:r>
            <a:r>
              <a:rPr lang="en-US" u="sng"/>
              <a:t>19</a:t>
            </a:r>
            <a:r>
              <a:rPr lang="en-US"/>
              <a:t>, 926-932.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196" y="304800"/>
            <a:ext cx="8229600" cy="5257799"/>
          </a:xfrm>
        </p:spPr>
        <p:txBody>
          <a:bodyPr/>
          <a:lstStyle/>
          <a:p>
            <a:pPr marL="0" indent="0">
              <a:spcBef>
                <a:spcPts val="0"/>
              </a:spcBef>
              <a:buNone/>
            </a:pPr>
            <a:r>
              <a:rPr lang="en-US" sz="2400" spc="-150" dirty="0"/>
              <a:t>Many important decisions </a:t>
            </a:r>
            <a:r>
              <a:rPr lang="en-US" sz="2400" spc="-150" dirty="0" smtClean="0"/>
              <a:t>require </a:t>
            </a:r>
            <a:r>
              <a:rPr lang="en-US" sz="2400" spc="-150" dirty="0"/>
              <a:t>predicting future </a:t>
            </a:r>
            <a:r>
              <a:rPr lang="en-US" sz="2400" spc="-150" dirty="0" smtClean="0"/>
              <a:t>preferences – e.g., </a:t>
            </a:r>
            <a:r>
              <a:rPr lang="en-US" sz="2200" dirty="0" smtClean="0"/>
              <a:t> </a:t>
            </a:r>
          </a:p>
          <a:p>
            <a:pPr lvl="1" indent="-342900">
              <a:spcBef>
                <a:spcPts val="0"/>
              </a:spcBef>
            </a:pPr>
            <a:r>
              <a:rPr lang="en-US" sz="1600" dirty="0" smtClean="0"/>
              <a:t>Choosing </a:t>
            </a:r>
            <a:r>
              <a:rPr lang="en-US" sz="1600" dirty="0"/>
              <a:t>a job</a:t>
            </a:r>
          </a:p>
          <a:p>
            <a:pPr lvl="1" indent="-342900">
              <a:spcBef>
                <a:spcPts val="0"/>
              </a:spcBef>
            </a:pPr>
            <a:r>
              <a:rPr lang="en-US" sz="1600" dirty="0"/>
              <a:t>Deciding where to live</a:t>
            </a:r>
          </a:p>
          <a:p>
            <a:pPr lvl="1" indent="-342900">
              <a:spcBef>
                <a:spcPts val="0"/>
              </a:spcBef>
            </a:pPr>
            <a:r>
              <a:rPr lang="en-US" sz="1600" dirty="0"/>
              <a:t>Committing to having a baby</a:t>
            </a:r>
          </a:p>
          <a:p>
            <a:pPr lvl="1" indent="-342900">
              <a:spcBef>
                <a:spcPts val="0"/>
              </a:spcBef>
            </a:pPr>
            <a:r>
              <a:rPr lang="en-US" sz="1600" dirty="0"/>
              <a:t>Buying a durable good</a:t>
            </a:r>
          </a:p>
          <a:p>
            <a:pPr marL="0" indent="0">
              <a:buNone/>
            </a:pPr>
            <a:r>
              <a:rPr lang="en-US" sz="2400" dirty="0" smtClean="0"/>
              <a:t>One major cause of </a:t>
            </a:r>
            <a:r>
              <a:rPr lang="en-US" sz="2400" dirty="0" err="1" smtClean="0"/>
              <a:t>misprediction</a:t>
            </a:r>
            <a:r>
              <a:rPr lang="en-US" sz="2400" dirty="0" smtClean="0"/>
              <a:t>: </a:t>
            </a:r>
            <a:r>
              <a:rPr lang="en-US" sz="2400" i="1" dirty="0" smtClean="0"/>
              <a:t>projection</a:t>
            </a:r>
            <a:r>
              <a:rPr lang="en-US" sz="2400" i="1" baseline="30000" dirty="0" smtClean="0"/>
              <a:t>1</a:t>
            </a:r>
            <a:endParaRPr lang="en-US" sz="2400" i="1" dirty="0" smtClean="0"/>
          </a:p>
          <a:p>
            <a:r>
              <a:rPr lang="en-US" sz="2000" b="1" dirty="0" smtClean="0"/>
              <a:t>Cognitive projection:</a:t>
            </a:r>
          </a:p>
          <a:p>
            <a:pPr lvl="1"/>
            <a:r>
              <a:rPr lang="en-US" sz="1800" dirty="0" smtClean="0"/>
              <a:t>Hindsight bias (exaggerating degree to which whatever happened could have been foreseen)</a:t>
            </a:r>
          </a:p>
          <a:p>
            <a:pPr lvl="1"/>
            <a:r>
              <a:rPr lang="en-US" sz="1800" dirty="0" smtClean="0"/>
              <a:t>Curse of knowledge (overestimating the degree to which other people know whatever you know)</a:t>
            </a:r>
          </a:p>
          <a:p>
            <a:r>
              <a:rPr lang="en-US" sz="2000" b="1" dirty="0" smtClean="0"/>
              <a:t>Preference projection:</a:t>
            </a:r>
          </a:p>
          <a:p>
            <a:pPr lvl="1"/>
            <a:r>
              <a:rPr lang="en-US" sz="1800" dirty="0" smtClean="0"/>
              <a:t>Preferences are state-dependent: u(</a:t>
            </a:r>
            <a:r>
              <a:rPr lang="en-US" sz="1800" dirty="0" err="1" smtClean="0"/>
              <a:t>x,s</a:t>
            </a:r>
            <a:r>
              <a:rPr lang="en-US" sz="1800" dirty="0" smtClean="0"/>
              <a:t>) (states include all factors that exert a transitory influence on preferences)</a:t>
            </a:r>
          </a:p>
          <a:p>
            <a:pPr lvl="1"/>
            <a:r>
              <a:rPr lang="en-US" sz="1800" dirty="0" smtClean="0"/>
              <a:t>People ‘project’ their current state-dependent preferences on themselves in the future – they assume that these preferences will be more similar to their current preferences than will be the case</a:t>
            </a:r>
          </a:p>
          <a:p>
            <a:pPr marL="0" indent="0">
              <a:buNone/>
            </a:pPr>
            <a:endParaRPr lang="en-US" sz="2000" baseline="30000" dirty="0" smtClean="0"/>
          </a:p>
        </p:txBody>
      </p:sp>
      <p:sp>
        <p:nvSpPr>
          <p:cNvPr id="2" name="Rectangle 1"/>
          <p:cNvSpPr/>
          <p:nvPr/>
        </p:nvSpPr>
        <p:spPr>
          <a:xfrm>
            <a:off x="6934200" y="990600"/>
            <a:ext cx="1981200" cy="1524000"/>
          </a:xfrm>
          <a:prstGeom prst="rect">
            <a:avLst/>
          </a:prstGeom>
          <a:ln>
            <a:solidFill>
              <a:schemeClr val="tx1"/>
            </a:solidFill>
            <a:prstDash val="dash"/>
          </a:ln>
        </p:spPr>
        <p:txBody>
          <a:bodyPr wrap="square">
            <a:spAutoFit/>
          </a:bodyPr>
          <a:lstStyle/>
          <a:p>
            <a:pPr marL="0" indent="0">
              <a:buNone/>
            </a:pPr>
            <a:r>
              <a:rPr lang="en-US" sz="1600" baseline="30000" dirty="0"/>
              <a:t>1</a:t>
            </a:r>
            <a:r>
              <a:rPr lang="en-US" sz="1400" b="1" dirty="0"/>
              <a:t>Projection: </a:t>
            </a:r>
            <a:r>
              <a:rPr lang="en-US" sz="1400" dirty="0"/>
              <a:t>concept proposed by Freud in which humans defend themselves against thoughts or feelings they find unacceptable by attributing them to others</a:t>
            </a:r>
            <a:endParaRPr lang="en-US" sz="1600" dirty="0"/>
          </a:p>
        </p:txBody>
      </p:sp>
      <p:sp>
        <p:nvSpPr>
          <p:cNvPr id="4" name="Rectangle 3"/>
          <p:cNvSpPr/>
          <p:nvPr/>
        </p:nvSpPr>
        <p:spPr>
          <a:xfrm>
            <a:off x="304800" y="5410200"/>
            <a:ext cx="8610600" cy="1372683"/>
          </a:xfrm>
          <a:prstGeom prst="rect">
            <a:avLst/>
          </a:prstGeom>
          <a:ln>
            <a:solidFill>
              <a:schemeClr val="tx1"/>
            </a:solidFill>
          </a:ln>
        </p:spPr>
        <p:txBody>
          <a:bodyPr wrap="square">
            <a:spAutoFit/>
          </a:bodyPr>
          <a:lstStyle/>
          <a:p>
            <a:pPr marL="228600" indent="-228600"/>
            <a:r>
              <a:rPr lang="en-US" sz="1600" dirty="0"/>
              <a:t>Loewenstein, </a:t>
            </a:r>
            <a:r>
              <a:rPr lang="en-US" sz="1600" dirty="0" smtClean="0"/>
              <a:t>O'Donoghue </a:t>
            </a:r>
            <a:r>
              <a:rPr lang="en-US" sz="1600" dirty="0"/>
              <a:t>&amp; </a:t>
            </a:r>
            <a:r>
              <a:rPr lang="en-US" sz="1600" dirty="0" smtClean="0"/>
              <a:t>Rabin </a:t>
            </a:r>
            <a:r>
              <a:rPr lang="en-US" sz="1600" dirty="0"/>
              <a:t>(2003). </a:t>
            </a:r>
            <a:r>
              <a:rPr lang="en-US" sz="1600" dirty="0">
                <a:hlinkClick r:id="rId2"/>
              </a:rPr>
              <a:t>Projection bias in predicting future utility</a:t>
            </a:r>
            <a:r>
              <a:rPr lang="en-US" sz="1600" i="1" dirty="0"/>
              <a:t>.</a:t>
            </a:r>
            <a:r>
              <a:rPr lang="en-US" sz="1600" dirty="0"/>
              <a:t> </a:t>
            </a:r>
            <a:r>
              <a:rPr lang="en-US" sz="1600" i="1" dirty="0"/>
              <a:t>Quarterly Journal of Economics, 118</a:t>
            </a:r>
            <a:r>
              <a:rPr lang="en-US" sz="1600" dirty="0"/>
              <a:t>, 1209-1248.</a:t>
            </a:r>
          </a:p>
          <a:p>
            <a:pPr marL="228600" indent="-228600"/>
            <a:r>
              <a:rPr lang="en-US" sz="1600" dirty="0"/>
              <a:t> </a:t>
            </a:r>
            <a:r>
              <a:rPr lang="en-US" sz="1600" dirty="0" smtClean="0"/>
              <a:t>Van Boven </a:t>
            </a:r>
            <a:r>
              <a:rPr lang="en-US" sz="1600" dirty="0"/>
              <a:t>&amp; </a:t>
            </a:r>
            <a:r>
              <a:rPr lang="en-US" sz="1600" dirty="0" smtClean="0"/>
              <a:t>Loewenstein </a:t>
            </a:r>
            <a:r>
              <a:rPr lang="en-US" sz="1600" dirty="0"/>
              <a:t>(2003). </a:t>
            </a:r>
            <a:r>
              <a:rPr lang="en-US" sz="1600" dirty="0">
                <a:hlinkClick r:id="rId3"/>
              </a:rPr>
              <a:t>Social projection of transient drive states.</a:t>
            </a:r>
            <a:r>
              <a:rPr lang="en-US" sz="1600" dirty="0"/>
              <a:t> </a:t>
            </a:r>
            <a:r>
              <a:rPr lang="en-US" sz="1600" i="1" dirty="0"/>
              <a:t>Personality and Social Psychology Bulletin, 29(9)</a:t>
            </a:r>
            <a:r>
              <a:rPr lang="en-US" sz="1600" dirty="0"/>
              <a:t>, 1159-1168</a:t>
            </a:r>
            <a:r>
              <a:rPr lang="en-US" sz="1600" dirty="0" smtClean="0"/>
              <a:t>.</a:t>
            </a:r>
          </a:p>
          <a:p>
            <a:pPr marL="228600" indent="-228600"/>
            <a:r>
              <a:rPr lang="en-US" sz="1600" dirty="0" smtClean="0">
                <a:latin typeface="Times New Roman" panose="02020603050405020304" pitchFamily="18" charset="0"/>
                <a:ea typeface="Times New Roman" panose="02020603050405020304" pitchFamily="18" charset="0"/>
              </a:rPr>
              <a:t>Loewenstein </a:t>
            </a:r>
            <a:r>
              <a:rPr lang="en-US" sz="1600" dirty="0">
                <a:latin typeface="Times New Roman" panose="02020603050405020304" pitchFamily="18" charset="0"/>
                <a:ea typeface="Times New Roman" panose="02020603050405020304" pitchFamily="18" charset="0"/>
              </a:rPr>
              <a:t>(2005). </a:t>
            </a:r>
            <a:r>
              <a:rPr lang="en-US" sz="1600" dirty="0">
                <a:solidFill>
                  <a:srgbClr val="0000FF"/>
                </a:solidFill>
                <a:latin typeface="Times New Roman" panose="02020603050405020304" pitchFamily="18" charset="0"/>
                <a:ea typeface="Times New Roman" panose="02020603050405020304" pitchFamily="18" charset="0"/>
                <a:hlinkClick r:id="rId2"/>
              </a:rPr>
              <a:t>Projection bias in medical decision-making.</a:t>
            </a:r>
            <a:r>
              <a:rPr lang="en-US" sz="1600" dirty="0">
                <a:latin typeface="Times New Roman" panose="02020603050405020304" pitchFamily="18" charset="0"/>
                <a:ea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rPr>
              <a:t>Medical Decision Making, 25</a:t>
            </a:r>
            <a:r>
              <a:rPr lang="en-US" sz="1600" dirty="0">
                <a:latin typeface="Times New Roman" panose="02020603050405020304" pitchFamily="18" charset="0"/>
                <a:ea typeface="Times New Roman" panose="02020603050405020304" pitchFamily="18" charset="0"/>
              </a:rPr>
              <a:t>, 96-105. </a:t>
            </a:r>
            <a:endParaRPr lang="en-US" sz="1600" dirty="0"/>
          </a:p>
        </p:txBody>
      </p:sp>
    </p:spTree>
    <p:extLst>
      <p:ext uri="{BB962C8B-B14F-4D97-AF65-F5344CB8AC3E}">
        <p14:creationId xmlns:p14="http://schemas.microsoft.com/office/powerpoint/2010/main" val="2530467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57200" y="533400"/>
            <a:ext cx="8229600" cy="5592763"/>
          </a:xfrm>
        </p:spPr>
        <p:txBody>
          <a:bodyPr/>
          <a:lstStyle/>
          <a:p>
            <a:pPr marL="0" indent="0">
              <a:lnSpc>
                <a:spcPct val="85000"/>
              </a:lnSpc>
              <a:spcBef>
                <a:spcPts val="600"/>
              </a:spcBef>
              <a:buNone/>
            </a:pPr>
            <a:r>
              <a:rPr lang="en-US" dirty="0" smtClean="0"/>
              <a:t>Helps to explain..</a:t>
            </a:r>
          </a:p>
          <a:p>
            <a:pPr>
              <a:lnSpc>
                <a:spcPct val="85000"/>
              </a:lnSpc>
              <a:spcBef>
                <a:spcPts val="600"/>
              </a:spcBef>
            </a:pPr>
            <a:r>
              <a:rPr lang="en-US" dirty="0" smtClean="0"/>
              <a:t>over-optimism about quitting among smokers</a:t>
            </a:r>
          </a:p>
          <a:p>
            <a:pPr lvl="1">
              <a:lnSpc>
                <a:spcPct val="85000"/>
              </a:lnSpc>
              <a:spcBef>
                <a:spcPts val="600"/>
              </a:spcBef>
            </a:pPr>
            <a:r>
              <a:rPr lang="en-US" sz="2400" dirty="0" smtClean="0"/>
              <a:t>University of Michigan’s </a:t>
            </a:r>
            <a:r>
              <a:rPr lang="en-US" sz="2400" i="1" dirty="0" smtClean="0"/>
              <a:t>Monitoring the Future </a:t>
            </a:r>
            <a:r>
              <a:rPr lang="en-US" sz="2400" dirty="0" smtClean="0"/>
              <a:t>longitudinal study (Johnston, O’Malley, &amp; Bachman, 1993) found that among respondents who were occasional smokers (less than one cigarette per day), only 15% predicted that they might be smoking in 5 years, but 5 years later 43% were, in fact, smoking</a:t>
            </a:r>
          </a:p>
          <a:p>
            <a:pPr>
              <a:lnSpc>
                <a:spcPct val="85000"/>
              </a:lnSpc>
              <a:spcBef>
                <a:spcPts val="600"/>
              </a:spcBef>
            </a:pPr>
            <a:r>
              <a:rPr lang="en-US" dirty="0" smtClean="0"/>
              <a:t>why people begin taking addictive drugs in the first place</a:t>
            </a:r>
          </a:p>
          <a:p>
            <a:pPr>
              <a:lnSpc>
                <a:spcPct val="85000"/>
              </a:lnSpc>
              <a:spcBef>
                <a:spcPts val="600"/>
              </a:spcBef>
            </a:pPr>
            <a:r>
              <a:rPr lang="en-US" dirty="0" smtClean="0"/>
              <a:t>Intolerance and lack of empathy toward addicts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62000" y="249668"/>
            <a:ext cx="7848600" cy="5558445"/>
          </a:xfrm>
          <a:prstGeom prst="rect">
            <a:avLst/>
          </a:prstGeom>
        </p:spPr>
        <p:txBody>
          <a:bodyPr wrap="square">
            <a:spAutoFit/>
          </a:bodyPr>
          <a:lstStyle/>
          <a:p>
            <a:pPr marL="171450" indent="-171450"/>
            <a:r>
              <a:rPr lang="en-US" sz="2800" dirty="0" smtClean="0"/>
              <a:t>e.g., Stanton Peele(1987) “A Moral Vision of Addiction: How People's Values Determine Whether They Become and Remain Addicts.”</a:t>
            </a:r>
          </a:p>
          <a:p>
            <a:pPr marL="171450" indent="-171450"/>
            <a:endParaRPr lang="en-US" sz="2800" dirty="0" smtClean="0"/>
          </a:p>
          <a:p>
            <a:pPr marL="514350" lvl="1"/>
            <a:r>
              <a:rPr lang="en-US" sz="2000" dirty="0" smtClean="0"/>
              <a:t>“I sat with an older woman watching a program in which a woman who directed a prominent treatment program described how, as an alcoholic in denial, she drank alcoholically throughout her years as a parent, thus raising six children who all either became substance abusers or required therapy as children of an alcoholic. The woman's argument was that she had inadvertently inherited her alcoholism from her two alcoholic grandfathers (a model of genetic transmission of alcoholism, incidentally, which no one has actually proposed). The woman I was sitting with clucked about how insidious the disease was that it could make a mother treat her children this way. I turned to her and asked: "Do you really think you could ever have gotten drunk and ignored your children, no matter how delightful you found drinking or how it relieved your tension or however you reacted to alcohol genetically?" Neither she nor I could imagine it, given her values as a parent. “</a:t>
            </a:r>
          </a:p>
        </p:txBody>
      </p:sp>
    </p:spTree>
    <p:extLst>
      <p:ext uri="{BB962C8B-B14F-4D97-AF65-F5344CB8AC3E}">
        <p14:creationId xmlns:p14="http://schemas.microsoft.com/office/powerpoint/2010/main" val="15373841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487362"/>
          </a:xfrm>
        </p:spPr>
        <p:txBody>
          <a:bodyPr/>
          <a:lstStyle/>
          <a:p>
            <a:pPr eaLnBrk="1" hangingPunct="1"/>
            <a:r>
              <a:rPr lang="en-US" dirty="0" smtClean="0"/>
              <a:t>Suicide</a:t>
            </a:r>
          </a:p>
        </p:txBody>
      </p:sp>
      <p:sp>
        <p:nvSpPr>
          <p:cNvPr id="3" name="Content Placeholder 2"/>
          <p:cNvSpPr>
            <a:spLocks noGrp="1"/>
          </p:cNvSpPr>
          <p:nvPr>
            <p:ph idx="1"/>
          </p:nvPr>
        </p:nvSpPr>
        <p:spPr>
          <a:xfrm>
            <a:off x="457200" y="914400"/>
            <a:ext cx="8229600" cy="5410200"/>
          </a:xfrm>
        </p:spPr>
        <p:txBody>
          <a:bodyPr/>
          <a:lstStyle/>
          <a:p>
            <a:pPr eaLnBrk="1" hangingPunct="1">
              <a:lnSpc>
                <a:spcPct val="85000"/>
              </a:lnSpc>
              <a:spcBef>
                <a:spcPts val="300"/>
              </a:spcBef>
              <a:defRPr/>
            </a:pPr>
            <a:r>
              <a:rPr lang="en-US" dirty="0" smtClean="0"/>
              <a:t>Considerable fraction of suicide is impulsive, especially among the young</a:t>
            </a:r>
          </a:p>
          <a:p>
            <a:pPr eaLnBrk="1" hangingPunct="1">
              <a:lnSpc>
                <a:spcPct val="85000"/>
              </a:lnSpc>
              <a:spcBef>
                <a:spcPts val="300"/>
              </a:spcBef>
              <a:defRPr/>
            </a:pPr>
            <a:r>
              <a:rPr lang="en-US" dirty="0" smtClean="0"/>
              <a:t>Lots of (albeit mixed) research examining link between suicide and impulsivity</a:t>
            </a:r>
          </a:p>
          <a:p>
            <a:pPr eaLnBrk="1" hangingPunct="1">
              <a:lnSpc>
                <a:spcPct val="85000"/>
              </a:lnSpc>
              <a:spcBef>
                <a:spcPts val="300"/>
              </a:spcBef>
              <a:defRPr/>
            </a:pPr>
            <a:r>
              <a:rPr lang="en-US" dirty="0" smtClean="0"/>
              <a:t>However, </a:t>
            </a:r>
            <a:r>
              <a:rPr lang="en-US" i="1" dirty="0" smtClean="0"/>
              <a:t>hopelessness</a:t>
            </a:r>
            <a:r>
              <a:rPr lang="en-US" dirty="0" smtClean="0"/>
              <a:t> is a consistent predictor of suicide</a:t>
            </a:r>
          </a:p>
          <a:p>
            <a:pPr eaLnBrk="1" hangingPunct="1">
              <a:lnSpc>
                <a:spcPct val="85000"/>
              </a:lnSpc>
              <a:spcBef>
                <a:spcPts val="300"/>
              </a:spcBef>
              <a:defRPr/>
            </a:pPr>
            <a:r>
              <a:rPr lang="en-US" dirty="0" smtClean="0"/>
              <a:t>Hot-cold empathy gaps helps to explain why hopelessness </a:t>
            </a:r>
            <a:r>
              <a:rPr lang="en-US" dirty="0" smtClean="0">
                <a:sym typeface="Wingdings" pitchFamily="2" charset="2"/>
              </a:rPr>
              <a:t> suicide – because it feels like one will never recover</a:t>
            </a:r>
            <a:endParaRPr lang="en-US" dirty="0" smtClean="0"/>
          </a:p>
          <a:p>
            <a:pPr marL="576263" lvl="1" indent="0" eaLnBrk="1" hangingPunct="1">
              <a:lnSpc>
                <a:spcPct val="85000"/>
              </a:lnSpc>
              <a:spcBef>
                <a:spcPts val="300"/>
              </a:spcBef>
              <a:buNone/>
              <a:defRPr/>
            </a:pPr>
            <a:r>
              <a:rPr lang="en-US" sz="2400" dirty="0" smtClean="0"/>
              <a:t>"When you are depressed, the past and the future are absorbed entirely by the present.  You can neither remember feeling better nor imagine that you will feel better"  Solomon, 1998</a:t>
            </a:r>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457200"/>
            <a:ext cx="8229600" cy="5821363"/>
          </a:xfrm>
        </p:spPr>
        <p:txBody>
          <a:bodyPr/>
          <a:lstStyle/>
          <a:p>
            <a:pPr>
              <a:lnSpc>
                <a:spcPct val="85000"/>
              </a:lnSpc>
              <a:spcBef>
                <a:spcPts val="300"/>
              </a:spcBef>
            </a:pPr>
            <a:r>
              <a:rPr lang="en-US" sz="2800" dirty="0" smtClean="0"/>
              <a:t>Friend </a:t>
            </a:r>
            <a:r>
              <a:rPr lang="en-US" sz="2800" dirty="0"/>
              <a:t>(2003) reports that “survivors </a:t>
            </a:r>
            <a:r>
              <a:rPr lang="en-US" sz="2800" dirty="0" smtClean="0"/>
              <a:t>[of Golden Gate Bridge jumps] often </a:t>
            </a:r>
            <a:r>
              <a:rPr lang="en-US" sz="2800" dirty="0"/>
              <a:t>regret their decision in </a:t>
            </a:r>
            <a:r>
              <a:rPr lang="en-US" sz="2800" dirty="0" smtClean="0"/>
              <a:t>midair”  -- e.g.</a:t>
            </a:r>
            <a:endParaRPr lang="en-US" sz="2800" dirty="0"/>
          </a:p>
          <a:p>
            <a:pPr marL="857250" lvl="2" indent="0">
              <a:lnSpc>
                <a:spcPct val="85000"/>
              </a:lnSpc>
              <a:spcBef>
                <a:spcPts val="300"/>
              </a:spcBef>
              <a:buNone/>
            </a:pPr>
            <a:r>
              <a:rPr lang="en-US" sz="1800" dirty="0" smtClean="0"/>
              <a:t>Ken Baldwin “hurdled </a:t>
            </a:r>
            <a:r>
              <a:rPr lang="en-US" sz="1800" dirty="0"/>
              <a:t>over the railing, afraid that if [he] stood on the chord [he] might lose </a:t>
            </a:r>
            <a:r>
              <a:rPr lang="en-US" sz="1800" dirty="0" smtClean="0"/>
              <a:t>courage” </a:t>
            </a:r>
            <a:r>
              <a:rPr lang="en-US" sz="1800" dirty="0"/>
              <a:t>On the bridge, Baldwin counted to ten and stayed frozen. He counted to ten again, then vaulted over. </a:t>
            </a:r>
            <a:r>
              <a:rPr lang="en-US" sz="1800" dirty="0" smtClean="0"/>
              <a:t>As </a:t>
            </a:r>
            <a:r>
              <a:rPr lang="en-US" sz="1800" dirty="0"/>
              <a:t>he crossed the chord in flight, Baldwin recalls, “I instantly realized that everything in my life that I’d thought was unfixable was totally fixable—except for having just jumped.</a:t>
            </a:r>
            <a:r>
              <a:rPr lang="en-US" sz="2000" dirty="0"/>
              <a:t> </a:t>
            </a:r>
            <a:endParaRPr lang="en-US" sz="2000" dirty="0" smtClean="0"/>
          </a:p>
          <a:p>
            <a:pPr marL="857250" lvl="2" indent="0">
              <a:lnSpc>
                <a:spcPct val="85000"/>
              </a:lnSpc>
              <a:spcBef>
                <a:spcPts val="300"/>
              </a:spcBef>
              <a:buNone/>
            </a:pPr>
            <a:endParaRPr lang="en-US" sz="2000" dirty="0"/>
          </a:p>
          <a:p>
            <a:pPr>
              <a:lnSpc>
                <a:spcPct val="85000"/>
              </a:lnSpc>
              <a:spcBef>
                <a:spcPts val="300"/>
              </a:spcBef>
            </a:pPr>
            <a:r>
              <a:rPr lang="en-US" sz="2800" dirty="0"/>
              <a:t> </a:t>
            </a:r>
            <a:r>
              <a:rPr lang="en-US" sz="2800" dirty="0" err="1" smtClean="0"/>
              <a:t>Seiden</a:t>
            </a:r>
            <a:r>
              <a:rPr lang="en-US" sz="2800" dirty="0" smtClean="0"/>
              <a:t> </a:t>
            </a:r>
            <a:r>
              <a:rPr lang="en-US" sz="2800" dirty="0"/>
              <a:t>(1978) found that of 515 people who were prevented from jumping between 1937 and </a:t>
            </a:r>
            <a:r>
              <a:rPr lang="en-US" sz="2800" dirty="0" smtClean="0"/>
              <a:t>1971and followed </a:t>
            </a:r>
            <a:r>
              <a:rPr lang="en-US" sz="2800" dirty="0"/>
              <a:t>up an average of </a:t>
            </a:r>
            <a:r>
              <a:rPr lang="en-US" sz="2800" dirty="0" smtClean="0"/>
              <a:t>26 years, 94% </a:t>
            </a:r>
            <a:r>
              <a:rPr lang="en-US" sz="2800" dirty="0"/>
              <a:t>still alive or had died of natural </a:t>
            </a:r>
            <a:r>
              <a:rPr lang="en-US" sz="2800" dirty="0" smtClean="0"/>
              <a:t>causes:</a:t>
            </a:r>
          </a:p>
          <a:p>
            <a:pPr marL="800100" lvl="2" indent="0">
              <a:lnSpc>
                <a:spcPct val="85000"/>
              </a:lnSpc>
              <a:spcBef>
                <a:spcPts val="300"/>
              </a:spcBef>
              <a:buNone/>
            </a:pPr>
            <a:r>
              <a:rPr lang="en-US" sz="2000" dirty="0" smtClean="0"/>
              <a:t>“the </a:t>
            </a:r>
            <a:r>
              <a:rPr lang="en-US" sz="2000" dirty="0"/>
              <a:t>findings confirm previous observations that suicidal behavior is crisis-oriented and acute in nature.”</a:t>
            </a:r>
            <a:r>
              <a:rPr lang="en-US" dirty="0"/>
              <a:t> </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End of life decision making</a:t>
            </a:r>
          </a:p>
        </p:txBody>
      </p:sp>
      <p:sp>
        <p:nvSpPr>
          <p:cNvPr id="6" name="Content Placeholder 2"/>
          <p:cNvSpPr>
            <a:spLocks noGrp="1"/>
          </p:cNvSpPr>
          <p:nvPr>
            <p:ph idx="1"/>
          </p:nvPr>
        </p:nvSpPr>
        <p:spPr>
          <a:xfrm>
            <a:off x="457200" y="990600"/>
            <a:ext cx="8229600" cy="5135563"/>
          </a:xfrm>
          <a:ln>
            <a:solidFill>
              <a:schemeClr val="accent1"/>
            </a:solidFill>
          </a:ln>
        </p:spPr>
        <p:txBody>
          <a:bodyPr/>
          <a:lstStyle/>
          <a:p>
            <a:pPr eaLnBrk="1" hangingPunct="1">
              <a:lnSpc>
                <a:spcPct val="85000"/>
              </a:lnSpc>
              <a:spcBef>
                <a:spcPts val="600"/>
              </a:spcBef>
            </a:pPr>
            <a:r>
              <a:rPr lang="en-US" sz="2400" dirty="0"/>
              <a:t>Lots of evidence that people don’t experience the kind of death they </a:t>
            </a:r>
            <a:r>
              <a:rPr lang="en-US" sz="2400" dirty="0" smtClean="0"/>
              <a:t>want</a:t>
            </a:r>
          </a:p>
          <a:p>
            <a:pPr eaLnBrk="1" hangingPunct="1">
              <a:lnSpc>
                <a:spcPct val="85000"/>
              </a:lnSpc>
              <a:spcBef>
                <a:spcPts val="600"/>
              </a:spcBef>
            </a:pPr>
            <a:r>
              <a:rPr lang="en-US" sz="2400" dirty="0"/>
              <a:t>But, do people know what they want?</a:t>
            </a:r>
          </a:p>
          <a:p>
            <a:pPr lvl="1" eaLnBrk="1" hangingPunct="1">
              <a:lnSpc>
                <a:spcPct val="85000"/>
              </a:lnSpc>
              <a:spcBef>
                <a:spcPts val="600"/>
              </a:spcBef>
            </a:pPr>
            <a:r>
              <a:rPr lang="en-US" sz="2000" dirty="0" err="1" smtClean="0"/>
              <a:t>Underprediction</a:t>
            </a:r>
            <a:r>
              <a:rPr lang="en-US" sz="2000" dirty="0" smtClean="0"/>
              <a:t> </a:t>
            </a:r>
            <a:r>
              <a:rPr lang="en-US" sz="2000" dirty="0"/>
              <a:t>of desire for "heroic measures“ (</a:t>
            </a:r>
            <a:r>
              <a:rPr lang="en-US" sz="2000" dirty="0" err="1"/>
              <a:t>Slevin</a:t>
            </a:r>
            <a:r>
              <a:rPr lang="en-US" sz="2000" dirty="0"/>
              <a:t> et al., 1990): </a:t>
            </a:r>
          </a:p>
          <a:p>
            <a:pPr lvl="2" eaLnBrk="1" hangingPunct="1">
              <a:lnSpc>
                <a:spcPct val="85000"/>
              </a:lnSpc>
              <a:spcBef>
                <a:spcPts val="600"/>
              </a:spcBef>
              <a:buFontTx/>
              <a:buNone/>
            </a:pPr>
            <a:r>
              <a:rPr lang="en-US" sz="1600" dirty="0"/>
              <a:t>% who say they'd accept a grueling course of chemotherapy for 3 extra months of life</a:t>
            </a:r>
          </a:p>
          <a:p>
            <a:pPr lvl="3" eaLnBrk="1" hangingPunct="1">
              <a:lnSpc>
                <a:spcPct val="85000"/>
              </a:lnSpc>
              <a:spcBef>
                <a:spcPts val="600"/>
              </a:spcBef>
            </a:pPr>
            <a:r>
              <a:rPr lang="en-US" sz="1400" dirty="0"/>
              <a:t>radiotherapists		</a:t>
            </a:r>
            <a:r>
              <a:rPr lang="en-US" sz="1400" dirty="0" smtClean="0"/>
              <a:t>0</a:t>
            </a:r>
            <a:r>
              <a:rPr lang="en-US" sz="1400" dirty="0"/>
              <a:t>%</a:t>
            </a:r>
          </a:p>
          <a:p>
            <a:pPr lvl="3" eaLnBrk="1" hangingPunct="1">
              <a:lnSpc>
                <a:spcPct val="85000"/>
              </a:lnSpc>
              <a:spcBef>
                <a:spcPts val="600"/>
              </a:spcBef>
            </a:pPr>
            <a:r>
              <a:rPr lang="en-US" sz="1400" dirty="0"/>
              <a:t>oncologists			</a:t>
            </a:r>
            <a:r>
              <a:rPr lang="en-US" sz="1400" dirty="0" smtClean="0"/>
              <a:t>6</a:t>
            </a:r>
            <a:r>
              <a:rPr lang="en-US" sz="1400" dirty="0"/>
              <a:t>%</a:t>
            </a:r>
          </a:p>
          <a:p>
            <a:pPr lvl="3" eaLnBrk="1" hangingPunct="1">
              <a:lnSpc>
                <a:spcPct val="85000"/>
              </a:lnSpc>
              <a:spcBef>
                <a:spcPts val="600"/>
              </a:spcBef>
            </a:pPr>
            <a:r>
              <a:rPr lang="en-US" sz="1400" dirty="0"/>
              <a:t>healthy persons		</a:t>
            </a:r>
            <a:r>
              <a:rPr lang="en-US" sz="1400" dirty="0" smtClean="0"/>
              <a:t>10</a:t>
            </a:r>
            <a:r>
              <a:rPr lang="en-US" sz="1400" dirty="0"/>
              <a:t>%</a:t>
            </a:r>
          </a:p>
          <a:p>
            <a:pPr lvl="3" eaLnBrk="1" hangingPunct="1">
              <a:lnSpc>
                <a:spcPct val="85000"/>
              </a:lnSpc>
              <a:spcBef>
                <a:spcPts val="600"/>
              </a:spcBef>
            </a:pPr>
            <a:r>
              <a:rPr lang="en-US" sz="1400" dirty="0"/>
              <a:t>current cancer patients		42</a:t>
            </a:r>
            <a:r>
              <a:rPr lang="en-US" sz="1400" dirty="0" smtClean="0"/>
              <a:t>%</a:t>
            </a:r>
          </a:p>
          <a:p>
            <a:pPr lvl="1" eaLnBrk="1" hangingPunct="1">
              <a:lnSpc>
                <a:spcPct val="85000"/>
              </a:lnSpc>
              <a:spcBef>
                <a:spcPts val="600"/>
              </a:spcBef>
              <a:buFontTx/>
              <a:buNone/>
            </a:pPr>
            <a:r>
              <a:rPr lang="en-US" sz="2000" dirty="0" err="1"/>
              <a:t>Chochinov</a:t>
            </a:r>
            <a:r>
              <a:rPr lang="en-US" sz="2000" dirty="0"/>
              <a:t> (1999; Lancet):</a:t>
            </a:r>
          </a:p>
          <a:p>
            <a:pPr lvl="1" eaLnBrk="1" hangingPunct="1">
              <a:lnSpc>
                <a:spcPct val="85000"/>
              </a:lnSpc>
              <a:spcBef>
                <a:spcPts val="600"/>
              </a:spcBef>
            </a:pPr>
            <a:r>
              <a:rPr lang="en-US" sz="1600" dirty="0"/>
              <a:t>168 cancer patients receiving end-of-life </a:t>
            </a:r>
            <a:r>
              <a:rPr lang="en-US" sz="1600" dirty="0" smtClean="0"/>
              <a:t>care rated </a:t>
            </a:r>
            <a:r>
              <a:rPr lang="en-US" sz="1600" dirty="0"/>
              <a:t>themselves twice a day on pain, nausea, appetite, activity, drowsiness, sense of well-being, depression, anxiety, and </a:t>
            </a:r>
            <a:r>
              <a:rPr lang="en-US" sz="1600" i="1" dirty="0"/>
              <a:t>will to live</a:t>
            </a:r>
            <a:r>
              <a:rPr lang="en-US" sz="1600" dirty="0"/>
              <a:t>. </a:t>
            </a:r>
            <a:r>
              <a:rPr lang="en-US" sz="2000" dirty="0"/>
              <a:t> </a:t>
            </a:r>
          </a:p>
          <a:p>
            <a:pPr lvl="2" eaLnBrk="1" hangingPunct="1">
              <a:lnSpc>
                <a:spcPct val="85000"/>
              </a:lnSpc>
              <a:spcBef>
                <a:spcPts val="600"/>
              </a:spcBef>
            </a:pPr>
            <a:r>
              <a:rPr lang="en-US" sz="1400" dirty="0"/>
              <a:t>Over 12 hour periods, patients' will to live often fluctuated by 30 percent or more.</a:t>
            </a:r>
          </a:p>
          <a:p>
            <a:pPr lvl="1" eaLnBrk="1" hangingPunct="1">
              <a:lnSpc>
                <a:spcPct val="85000"/>
              </a:lnSpc>
              <a:spcBef>
                <a:spcPts val="600"/>
              </a:spcBef>
              <a:buFontTx/>
              <a:buNone/>
            </a:pPr>
            <a:r>
              <a:rPr lang="en-US" sz="1600" dirty="0">
                <a:sym typeface="Wingdings" pitchFamily="2" charset="2"/>
              </a:rPr>
              <a:t> </a:t>
            </a:r>
            <a:r>
              <a:rPr lang="en-US" sz="1600" dirty="0"/>
              <a:t>"These large fluctuations suggest that will to live is highly unstable</a:t>
            </a:r>
            <a:r>
              <a:rPr lang="en-US" sz="1600" dirty="0" smtClean="0"/>
              <a:t>."</a:t>
            </a:r>
            <a:endParaRPr lang="en-US" sz="1600" dirty="0"/>
          </a:p>
          <a:p>
            <a:pPr>
              <a:lnSpc>
                <a:spcPct val="85000"/>
              </a:lnSpc>
              <a:spcBef>
                <a:spcPts val="600"/>
              </a:spcBef>
            </a:pPr>
            <a:endParaRPr lang="en-US" sz="2400" dirty="0"/>
          </a:p>
        </p:txBody>
      </p:sp>
    </p:spTree>
    <p:extLst>
      <p:ext uri="{BB962C8B-B14F-4D97-AF65-F5344CB8AC3E}">
        <p14:creationId xmlns:p14="http://schemas.microsoft.com/office/powerpoint/2010/main" val="143038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09575" y="5562600"/>
            <a:ext cx="8305800" cy="838200"/>
          </a:xfrm>
          <a:ln>
            <a:solidFill>
              <a:schemeClr val="tx1"/>
            </a:solidFill>
          </a:ln>
        </p:spPr>
        <p:txBody>
          <a:bodyPr/>
          <a:lstStyle/>
          <a:p>
            <a:pPr marL="171450" indent="-171450" algn="l" eaLnBrk="1" hangingPunct="1"/>
            <a:r>
              <a:rPr lang="en-US" sz="1600" i="1" dirty="0" smtClean="0"/>
              <a:t>Bryce, Loewenstein, Arnold, </a:t>
            </a:r>
            <a:r>
              <a:rPr lang="en-US" sz="1600" i="1" dirty="0" err="1"/>
              <a:t>Schooler</a:t>
            </a:r>
            <a:r>
              <a:rPr lang="en-US" sz="1600" i="1" dirty="0"/>
              <a:t> </a:t>
            </a:r>
            <a:r>
              <a:rPr lang="en-US" sz="1600" i="1" dirty="0" smtClean="0"/>
              <a:t>, Wax </a:t>
            </a:r>
            <a:r>
              <a:rPr lang="en-US" sz="1600" i="1" dirty="0"/>
              <a:t>&amp; </a:t>
            </a:r>
            <a:r>
              <a:rPr lang="en-US" sz="1600" i="1" dirty="0" smtClean="0"/>
              <a:t>Angus (2004</a:t>
            </a:r>
            <a:r>
              <a:rPr lang="en-US" sz="1600" i="1" dirty="0"/>
              <a:t>). Quality of death: Assessing the importance placed on end-of-life treatment in the intensive-care unit. </a:t>
            </a:r>
            <a:r>
              <a:rPr lang="en-US" sz="1600" dirty="0"/>
              <a:t>Medical Care</a:t>
            </a:r>
            <a:r>
              <a:rPr lang="en-US" sz="1600" i="1" dirty="0"/>
              <a:t>, 42, </a:t>
            </a:r>
            <a:r>
              <a:rPr lang="en-US" sz="1600" i="1" dirty="0" smtClean="0"/>
              <a:t>423-431</a:t>
            </a:r>
            <a:endParaRPr lang="en-US" sz="1600" dirty="0" smtClean="0"/>
          </a:p>
        </p:txBody>
      </p:sp>
      <p:sp>
        <p:nvSpPr>
          <p:cNvPr id="40963" name="Rectangle 3"/>
          <p:cNvSpPr>
            <a:spLocks noGrp="1" noChangeArrowheads="1"/>
          </p:cNvSpPr>
          <p:nvPr>
            <p:ph type="body" idx="1"/>
          </p:nvPr>
        </p:nvSpPr>
        <p:spPr>
          <a:xfrm>
            <a:off x="485775" y="609600"/>
            <a:ext cx="8153400" cy="3886200"/>
          </a:xfrm>
        </p:spPr>
        <p:txBody>
          <a:bodyPr/>
          <a:lstStyle/>
          <a:p>
            <a:pPr eaLnBrk="1" hangingPunct="1">
              <a:lnSpc>
                <a:spcPct val="80000"/>
              </a:lnSpc>
            </a:pPr>
            <a:r>
              <a:rPr lang="en-US" sz="2400" dirty="0" smtClean="0"/>
              <a:t>Tested whether people would trade healthy life expectancy for better EOL </a:t>
            </a:r>
          </a:p>
          <a:p>
            <a:pPr eaLnBrk="1" hangingPunct="1">
              <a:lnSpc>
                <a:spcPct val="80000"/>
              </a:lnSpc>
            </a:pPr>
            <a:r>
              <a:rPr lang="en-US" sz="2400" dirty="0" smtClean="0"/>
              <a:t>Computerized survey instrument describing hypothetical patient experiences in the ICU</a:t>
            </a:r>
          </a:p>
          <a:p>
            <a:pPr eaLnBrk="1" hangingPunct="1">
              <a:lnSpc>
                <a:spcPct val="80000"/>
              </a:lnSpc>
            </a:pPr>
            <a:r>
              <a:rPr lang="en-US" sz="2400" dirty="0" smtClean="0"/>
              <a:t>General population sample (n=104) recruited in Pittsburgh, Pennsylvania.</a:t>
            </a:r>
          </a:p>
          <a:p>
            <a:pPr eaLnBrk="1" hangingPunct="1">
              <a:lnSpc>
                <a:spcPct val="80000"/>
              </a:lnSpc>
            </a:pPr>
            <a:r>
              <a:rPr lang="en-US" sz="2400" dirty="0" smtClean="0"/>
              <a:t>Life expectancy traded (from a baseline of 80 healthy years followed by a one-month fatal ICU stay) for improving ICU care in 4 domains: pain and discomfort, daily environment, treatment decisions, family support, and all of these together.</a:t>
            </a:r>
          </a:p>
        </p:txBody>
      </p:sp>
    </p:spTree>
    <p:extLst>
      <p:ext uri="{BB962C8B-B14F-4D97-AF65-F5344CB8AC3E}">
        <p14:creationId xmlns:p14="http://schemas.microsoft.com/office/powerpoint/2010/main" val="1633043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8534400"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5386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50" y="466725"/>
            <a:ext cx="86741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057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457200" y="274638"/>
            <a:ext cx="8229600" cy="868362"/>
          </a:xfrm>
        </p:spPr>
        <p:txBody>
          <a:bodyPr/>
          <a:lstStyle/>
          <a:p>
            <a:r>
              <a:rPr lang="en-US" altLang="en-US" dirty="0" smtClean="0"/>
              <a:t>Torture</a:t>
            </a:r>
            <a:endParaRPr lang="en-US" altLang="en-US" dirty="0"/>
          </a:p>
        </p:txBody>
      </p:sp>
      <p:sp>
        <p:nvSpPr>
          <p:cNvPr id="393219" name="Rectangle 3"/>
          <p:cNvSpPr>
            <a:spLocks noGrp="1" noChangeArrowheads="1"/>
          </p:cNvSpPr>
          <p:nvPr>
            <p:ph type="body" idx="1"/>
          </p:nvPr>
        </p:nvSpPr>
        <p:spPr>
          <a:xfrm>
            <a:off x="495300" y="1447800"/>
            <a:ext cx="8229600" cy="3611563"/>
          </a:xfrm>
        </p:spPr>
        <p:txBody>
          <a:bodyPr/>
          <a:lstStyle/>
          <a:p>
            <a:r>
              <a:rPr lang="en-US" altLang="en-US" sz="2800" dirty="0"/>
              <a:t>Torture is banned by numerous international treaties signed by most countries of the world</a:t>
            </a:r>
          </a:p>
          <a:p>
            <a:r>
              <a:rPr lang="en-US" altLang="en-US" sz="2800" dirty="0"/>
              <a:t>But what </a:t>
            </a:r>
            <a:r>
              <a:rPr lang="en-US" altLang="en-US" sz="2800" i="1" dirty="0"/>
              <a:t>is</a:t>
            </a:r>
            <a:r>
              <a:rPr lang="en-US" altLang="en-US" sz="2800" dirty="0"/>
              <a:t> torture? </a:t>
            </a:r>
          </a:p>
          <a:p>
            <a:r>
              <a:rPr lang="en-US" altLang="en-US" sz="2800" dirty="0"/>
              <a:t>Torture almost invariably defined by the degree of pain an interrogation technique imposes </a:t>
            </a:r>
          </a:p>
          <a:p>
            <a:pPr lvl="1"/>
            <a:r>
              <a:rPr lang="en-US" altLang="en-US" sz="2400" dirty="0"/>
              <a:t>e.g., UN Convention Against Torture—ratified by over 150 countries—defines torture as the “infliction of severe physical or mental pain or suffering.” </a:t>
            </a:r>
          </a:p>
        </p:txBody>
      </p:sp>
      <p:sp>
        <p:nvSpPr>
          <p:cNvPr id="393220" name="Text Box 4"/>
          <p:cNvSpPr txBox="1">
            <a:spLocks noChangeArrowheads="1"/>
          </p:cNvSpPr>
          <p:nvPr/>
        </p:nvSpPr>
        <p:spPr bwMode="auto">
          <a:xfrm>
            <a:off x="419100" y="5715000"/>
            <a:ext cx="8305800" cy="7588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charset="0"/>
                <a:cs typeface="Arial" charset="0"/>
              </a:defRPr>
            </a:lvl1pPr>
            <a:lvl2pPr>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pPr>
            <a:r>
              <a:rPr lang="en-US" altLang="en-US">
                <a:latin typeface="Times New Roman" pitchFamily="18" charset="0"/>
              </a:rPr>
              <a:t>Nordgren, L.F., Morris, M., &amp; Loewenstein, G. (2011). Psychological Impediments to an Objective Evaluation of Modern Interrogation Tactics.  </a:t>
            </a:r>
            <a:r>
              <a:rPr lang="en-US" altLang="en-US" i="1">
                <a:latin typeface="Times New Roman" pitchFamily="18" charset="0"/>
              </a:rPr>
              <a:t>Psychological Science, 22</a:t>
            </a:r>
            <a:r>
              <a:rPr lang="en-US" altLang="en-US">
                <a:latin typeface="Times New Roman" pitchFamily="18" charset="0"/>
              </a:rPr>
              <a:t>(5) 689–694. </a:t>
            </a:r>
          </a:p>
        </p:txBody>
      </p:sp>
    </p:spTree>
    <p:extLst>
      <p:ext uri="{BB962C8B-B14F-4D97-AF65-F5344CB8AC3E}">
        <p14:creationId xmlns:p14="http://schemas.microsoft.com/office/powerpoint/2010/main" val="717878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5267" name="Rectangle 3"/>
          <p:cNvSpPr>
            <a:spLocks noGrp="1" noChangeArrowheads="1"/>
          </p:cNvSpPr>
          <p:nvPr>
            <p:ph type="body" idx="1"/>
          </p:nvPr>
        </p:nvSpPr>
        <p:spPr>
          <a:xfrm>
            <a:off x="457200" y="457200"/>
            <a:ext cx="8382000" cy="4419600"/>
          </a:xfrm>
        </p:spPr>
        <p:txBody>
          <a:bodyPr/>
          <a:lstStyle/>
          <a:p>
            <a:pPr marL="231775" indent="-231775">
              <a:lnSpc>
                <a:spcPct val="80000"/>
              </a:lnSpc>
              <a:spcBef>
                <a:spcPct val="30000"/>
              </a:spcBef>
            </a:pPr>
            <a:r>
              <a:rPr lang="en-US" altLang="en-US" sz="2400"/>
              <a:t>4 experiments show that people who experience even a mild version of the specific pain produced by an interrogation tactic are more likely to classify that tactic as torture, and view it as unethical, than are those who are not experiencing pain.</a:t>
            </a:r>
          </a:p>
          <a:p>
            <a:pPr marL="682625" lvl="1" indent="-217488">
              <a:lnSpc>
                <a:spcPct val="80000"/>
              </a:lnSpc>
              <a:spcBef>
                <a:spcPct val="30000"/>
              </a:spcBef>
              <a:buFontTx/>
              <a:buAutoNum type="arabicPeriod"/>
            </a:pPr>
            <a:r>
              <a:rPr lang="en-US" altLang="en-US" sz="2000"/>
              <a:t>social pain manipulation </a:t>
            </a:r>
            <a:r>
              <a:rPr lang="en-US" altLang="en-US" sz="2000">
                <a:sym typeface="Wingdings" pitchFamily="2" charset="2"/>
              </a:rPr>
              <a:t> opposition to use of prolonged solitary confinement</a:t>
            </a:r>
          </a:p>
          <a:p>
            <a:pPr marL="682625" lvl="1" indent="-217488">
              <a:lnSpc>
                <a:spcPct val="80000"/>
              </a:lnSpc>
              <a:spcBef>
                <a:spcPct val="30000"/>
              </a:spcBef>
              <a:buFontTx/>
              <a:buAutoNum type="arabicPeriod"/>
            </a:pPr>
            <a:r>
              <a:rPr lang="en-US" altLang="en-US" sz="2000">
                <a:sym typeface="Wingdings" pitchFamily="2" charset="2"/>
              </a:rPr>
              <a:t>sleep deprivation (based on when survey collected during exam time)  sleep deprivation viewed as less acceptable method of interrogation</a:t>
            </a:r>
          </a:p>
          <a:p>
            <a:pPr marL="682625" lvl="1" indent="-217488">
              <a:lnSpc>
                <a:spcPct val="80000"/>
              </a:lnSpc>
              <a:spcBef>
                <a:spcPct val="30000"/>
              </a:spcBef>
              <a:buFontTx/>
              <a:buAutoNum type="arabicPeriod"/>
            </a:pPr>
            <a:r>
              <a:rPr lang="en-US" altLang="en-US" sz="2000"/>
              <a:t>submersion of hand in ice water </a:t>
            </a:r>
            <a:r>
              <a:rPr lang="en-US" altLang="en-US" sz="2000">
                <a:sym typeface="Wingdings" pitchFamily="2" charset="2"/>
              </a:rPr>
              <a:t> view of “cold cell” interrogation tactics being defined as ‘torture’ rather than ‘interrogation’</a:t>
            </a:r>
          </a:p>
          <a:p>
            <a:pPr marL="682625" lvl="1" indent="-217488">
              <a:lnSpc>
                <a:spcPct val="80000"/>
              </a:lnSpc>
              <a:spcBef>
                <a:spcPct val="30000"/>
              </a:spcBef>
              <a:buFontTx/>
              <a:buAutoNum type="arabicPeriod"/>
            </a:pPr>
            <a:r>
              <a:rPr lang="en-US" altLang="en-US" sz="2000"/>
              <a:t>addressed question of whether those who are experiencing pain overestimate it, or those who are not experiencing pain underestimate it (as we conjecture)</a:t>
            </a:r>
          </a:p>
        </p:txBody>
      </p:sp>
      <p:sp>
        <p:nvSpPr>
          <p:cNvPr id="395268" name="Text Box 4"/>
          <p:cNvSpPr txBox="1">
            <a:spLocks noChangeArrowheads="1"/>
          </p:cNvSpPr>
          <p:nvPr/>
        </p:nvSpPr>
        <p:spPr bwMode="auto">
          <a:xfrm>
            <a:off x="685800" y="5486400"/>
            <a:ext cx="7772400" cy="7588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spcBef>
                <a:spcPct val="0"/>
              </a:spcBef>
              <a:defRPr>
                <a:solidFill>
                  <a:schemeClr val="tx1"/>
                </a:solidFill>
                <a:latin typeface="Arial" charset="0"/>
                <a:cs typeface="Arial" charset="0"/>
              </a:defRPr>
            </a:lvl1pPr>
            <a:lvl2pPr marL="723900">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pPr>
            <a:r>
              <a:rPr lang="en-US" altLang="en-US">
                <a:latin typeface="Times New Roman" pitchFamily="18" charset="0"/>
              </a:rPr>
              <a:t>Morris McDonnell, M., Nordgren, L.F. and Loewenstein, G. (2011). Torture in the Eyes of the Beholder: The Psychological Difficulty of Defining Torture in Law and Policy.  </a:t>
            </a:r>
            <a:r>
              <a:rPr lang="en-US" altLang="en-US" i="1">
                <a:latin typeface="Times New Roman" pitchFamily="18" charset="0"/>
              </a:rPr>
              <a:t>Vanderbilt Journal of Transnational Law, 44</a:t>
            </a:r>
            <a:r>
              <a:rPr lang="en-US" altLang="en-US">
                <a:latin typeface="Times New Roman" pitchFamily="18" charset="0"/>
              </a:rPr>
              <a:t> </a:t>
            </a:r>
          </a:p>
        </p:txBody>
      </p:sp>
      <p:sp>
        <p:nvSpPr>
          <p:cNvPr id="395270" name="Line 6"/>
          <p:cNvSpPr>
            <a:spLocks noChangeShapeType="1"/>
          </p:cNvSpPr>
          <p:nvPr/>
        </p:nvSpPr>
        <p:spPr bwMode="auto">
          <a:xfrm>
            <a:off x="914400" y="5029200"/>
            <a:ext cx="12192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0861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5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animBg="1"/>
      <p:bldP spid="3952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228600"/>
            <a:ext cx="7391400" cy="2098386"/>
          </a:xfrm>
          <a:prstGeom prst="rect">
            <a:avLst/>
          </a:prstGeom>
        </p:spPr>
      </p:pic>
      <p:pic>
        <p:nvPicPr>
          <p:cNvPr id="5" name="Picture 4"/>
          <p:cNvPicPr>
            <a:picLocks noChangeAspect="1"/>
          </p:cNvPicPr>
          <p:nvPr/>
        </p:nvPicPr>
        <p:blipFill>
          <a:blip r:embed="rId3"/>
          <a:stretch>
            <a:fillRect/>
          </a:stretch>
        </p:blipFill>
        <p:spPr>
          <a:xfrm>
            <a:off x="685800" y="2438400"/>
            <a:ext cx="7391400" cy="2370069"/>
          </a:xfrm>
          <a:prstGeom prst="rect">
            <a:avLst/>
          </a:prstGeom>
        </p:spPr>
      </p:pic>
      <p:pic>
        <p:nvPicPr>
          <p:cNvPr id="6" name="Picture 5"/>
          <p:cNvPicPr>
            <a:picLocks noChangeAspect="1"/>
          </p:cNvPicPr>
          <p:nvPr/>
        </p:nvPicPr>
        <p:blipFill>
          <a:blip r:embed="rId4"/>
          <a:stretch>
            <a:fillRect/>
          </a:stretch>
        </p:blipFill>
        <p:spPr>
          <a:xfrm>
            <a:off x="685800" y="4885837"/>
            <a:ext cx="7391400" cy="1718328"/>
          </a:xfrm>
          <a:prstGeom prst="rect">
            <a:avLst/>
          </a:prstGeom>
        </p:spPr>
      </p:pic>
    </p:spTree>
    <p:extLst>
      <p:ext uri="{BB962C8B-B14F-4D97-AF65-F5344CB8AC3E}">
        <p14:creationId xmlns:p14="http://schemas.microsoft.com/office/powerpoint/2010/main" val="8609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525963"/>
          </a:xfrm>
        </p:spPr>
        <p:txBody>
          <a:bodyPr/>
          <a:lstStyle/>
          <a:p>
            <a:pPr marL="0" indent="0">
              <a:buNone/>
            </a:pPr>
            <a:r>
              <a:rPr lang="en-US" b="1" dirty="0" smtClean="0"/>
              <a:t>Open questions..</a:t>
            </a:r>
          </a:p>
          <a:p>
            <a:r>
              <a:rPr lang="en-US" dirty="0" smtClean="0"/>
              <a:t>Is there anything special about </a:t>
            </a:r>
            <a:r>
              <a:rPr lang="en-US" dirty="0" err="1" smtClean="0"/>
              <a:t>mispredicting</a:t>
            </a:r>
            <a:r>
              <a:rPr lang="en-US" dirty="0" smtClean="0"/>
              <a:t> </a:t>
            </a:r>
            <a:r>
              <a:rPr lang="en-US" i="1" dirty="0" smtClean="0"/>
              <a:t>preferences</a:t>
            </a:r>
            <a:r>
              <a:rPr lang="en-US" dirty="0" smtClean="0"/>
              <a:t> (or is it just one manifestation of cognitive projection)?</a:t>
            </a:r>
          </a:p>
          <a:p>
            <a:r>
              <a:rPr lang="en-US" dirty="0" smtClean="0"/>
              <a:t>Is there anything special about affect?</a:t>
            </a:r>
          </a:p>
          <a:p>
            <a:r>
              <a:rPr lang="en-US" dirty="0" smtClean="0"/>
              <a:t>Do people </a:t>
            </a:r>
            <a:r>
              <a:rPr lang="en-US" dirty="0" err="1" smtClean="0"/>
              <a:t>mispredict</a:t>
            </a:r>
            <a:r>
              <a:rPr lang="en-US" dirty="0" smtClean="0"/>
              <a:t> how they will feel, or the impact of how they will feel on their preferences (on how they will behave)?</a:t>
            </a:r>
          </a:p>
          <a:p>
            <a:r>
              <a:rPr lang="en-US" dirty="0" smtClean="0"/>
              <a:t>Why do we make this systematic mistake?</a:t>
            </a:r>
            <a:endParaRPr lang="en-US" dirty="0"/>
          </a:p>
        </p:txBody>
      </p:sp>
    </p:spTree>
    <p:extLst>
      <p:ext uri="{BB962C8B-B14F-4D97-AF65-F5344CB8AC3E}">
        <p14:creationId xmlns:p14="http://schemas.microsoft.com/office/powerpoint/2010/main" val="30961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en-US" sz="2800" dirty="0" smtClean="0"/>
              <a:t>Some related well-researched issues..</a:t>
            </a:r>
          </a:p>
          <a:p>
            <a:r>
              <a:rPr lang="en-US" sz="2800" dirty="0" smtClean="0"/>
              <a:t>Can people predict their own experience utility (happiness, what will make them happy)?</a:t>
            </a:r>
          </a:p>
          <a:p>
            <a:r>
              <a:rPr lang="en-US" sz="2800" dirty="0" smtClean="0"/>
              <a:t>Do two types of utilities correspond; do decisions maximize well-being?</a:t>
            </a:r>
          </a:p>
          <a:p>
            <a:r>
              <a:rPr lang="en-US" sz="2800" dirty="0" smtClean="0"/>
              <a:t>Should decisions maximize well-being?  Do people want to maximize well-being?  </a:t>
            </a:r>
          </a:p>
        </p:txBody>
      </p:sp>
      <p:sp>
        <p:nvSpPr>
          <p:cNvPr id="2" name="TextBox 1"/>
          <p:cNvSpPr txBox="1"/>
          <p:nvPr/>
        </p:nvSpPr>
        <p:spPr>
          <a:xfrm>
            <a:off x="457200" y="228600"/>
            <a:ext cx="4800600" cy="313932"/>
          </a:xfrm>
          <a:prstGeom prst="rect">
            <a:avLst/>
          </a:prstGeom>
          <a:noFill/>
        </p:spPr>
        <p:txBody>
          <a:bodyPr wrap="square" rtlCol="0">
            <a:spAutoFit/>
          </a:bodyPr>
          <a:lstStyle/>
          <a:p>
            <a:r>
              <a:rPr lang="en-US" dirty="0" smtClean="0"/>
              <a:t>Slide 3 revisited</a:t>
            </a:r>
            <a:endParaRPr lang="en-US" dirty="0"/>
          </a:p>
        </p:txBody>
      </p:sp>
    </p:spTree>
    <p:extLst>
      <p:ext uri="{BB962C8B-B14F-4D97-AF65-F5344CB8AC3E}">
        <p14:creationId xmlns:p14="http://schemas.microsoft.com/office/powerpoint/2010/main" val="12962697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en-US" sz="2800" dirty="0" smtClean="0"/>
              <a:t>Some related well-researched issues..</a:t>
            </a:r>
          </a:p>
          <a:p>
            <a:r>
              <a:rPr lang="en-US" sz="2800" b="1" dirty="0" smtClean="0"/>
              <a:t>Can people predict their own experience utility (happiness, what will make them happy)?</a:t>
            </a:r>
          </a:p>
          <a:p>
            <a:r>
              <a:rPr lang="en-US" sz="2800" dirty="0" smtClean="0"/>
              <a:t>Do two types of utilities correspond; do decisions maximize well-being?</a:t>
            </a:r>
          </a:p>
          <a:p>
            <a:r>
              <a:rPr lang="en-US" sz="2800" dirty="0" smtClean="0"/>
              <a:t>Should decisions maximize well-being?  Do people want to maximize well-being?  </a:t>
            </a:r>
          </a:p>
        </p:txBody>
      </p:sp>
      <p:sp>
        <p:nvSpPr>
          <p:cNvPr id="2" name="TextBox 1"/>
          <p:cNvSpPr txBox="1"/>
          <p:nvPr/>
        </p:nvSpPr>
        <p:spPr>
          <a:xfrm>
            <a:off x="457200" y="228600"/>
            <a:ext cx="4800600" cy="313932"/>
          </a:xfrm>
          <a:prstGeom prst="rect">
            <a:avLst/>
          </a:prstGeom>
          <a:noFill/>
        </p:spPr>
        <p:txBody>
          <a:bodyPr wrap="square" rtlCol="0">
            <a:spAutoFit/>
          </a:bodyPr>
          <a:lstStyle/>
          <a:p>
            <a:r>
              <a:rPr lang="en-US" dirty="0" smtClean="0"/>
              <a:t>Slide 3 revisited</a:t>
            </a:r>
            <a:endParaRPr lang="en-US" dirty="0"/>
          </a:p>
        </p:txBody>
      </p:sp>
    </p:spTree>
    <p:extLst>
      <p:ext uri="{BB962C8B-B14F-4D97-AF65-F5344CB8AC3E}">
        <p14:creationId xmlns:p14="http://schemas.microsoft.com/office/powerpoint/2010/main" val="4357066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685800" y="381000"/>
            <a:ext cx="7696200" cy="5410200"/>
          </a:xfrm>
        </p:spPr>
        <p:txBody>
          <a:bodyPr/>
          <a:lstStyle/>
          <a:p>
            <a:pPr>
              <a:lnSpc>
                <a:spcPct val="90000"/>
              </a:lnSpc>
              <a:buFontTx/>
              <a:buNone/>
            </a:pPr>
            <a:r>
              <a:rPr lang="en-US" altLang="en-US" sz="2800" dirty="0" smtClean="0">
                <a:cs typeface="Courier New" panose="02070309020205020404" pitchFamily="49" charset="0"/>
              </a:rPr>
              <a:t>Hedonic </a:t>
            </a:r>
            <a:r>
              <a:rPr lang="en-US" altLang="en-US" sz="2800" dirty="0" err="1" smtClean="0">
                <a:cs typeface="Courier New" panose="02070309020205020404" pitchFamily="49" charset="0"/>
              </a:rPr>
              <a:t>misprediction</a:t>
            </a:r>
            <a:r>
              <a:rPr lang="en-US" altLang="en-US" sz="2800" dirty="0" smtClean="0">
                <a:cs typeface="Courier New" panose="02070309020205020404" pitchFamily="49" charset="0"/>
              </a:rPr>
              <a:t>..</a:t>
            </a:r>
          </a:p>
          <a:p>
            <a:pPr>
              <a:lnSpc>
                <a:spcPct val="90000"/>
              </a:lnSpc>
            </a:pPr>
            <a:r>
              <a:rPr lang="en-US" altLang="en-US" sz="2400" dirty="0" smtClean="0">
                <a:cs typeface="Courier New" panose="02070309020205020404" pitchFamily="49" charset="0"/>
              </a:rPr>
              <a:t>Many patients report a high quality of life</a:t>
            </a:r>
            <a:endParaRPr lang="en-US" altLang="en-US" sz="2400" dirty="0">
              <a:cs typeface="Courier New" panose="02070309020205020404" pitchFamily="49" charset="0"/>
            </a:endParaRPr>
          </a:p>
          <a:p>
            <a:pPr lvl="1">
              <a:lnSpc>
                <a:spcPct val="90000"/>
              </a:lnSpc>
            </a:pPr>
            <a:r>
              <a:rPr lang="en-US" altLang="en-US" sz="2000" dirty="0" err="1">
                <a:ea typeface="MS Mincho" pitchFamily="49" charset="-128"/>
              </a:rPr>
              <a:t>Wortman</a:t>
            </a:r>
            <a:r>
              <a:rPr lang="en-US" altLang="en-US" sz="2000" dirty="0">
                <a:ea typeface="MS Mincho" pitchFamily="49" charset="-128"/>
              </a:rPr>
              <a:t> and Silver (1987): </a:t>
            </a:r>
            <a:r>
              <a:rPr lang="en-US" altLang="en-US" sz="2000" i="1" dirty="0">
                <a:ea typeface="MS Mincho" pitchFamily="49" charset="-128"/>
              </a:rPr>
              <a:t>quadriplegics</a:t>
            </a:r>
            <a:r>
              <a:rPr lang="en-US" altLang="en-US" sz="2000" dirty="0">
                <a:ea typeface="MS Mincho" pitchFamily="49" charset="-128"/>
              </a:rPr>
              <a:t> reported no greater frequency of negative affect than control respondents! </a:t>
            </a:r>
          </a:p>
          <a:p>
            <a:pPr lvl="1">
              <a:lnSpc>
                <a:spcPct val="90000"/>
              </a:lnSpc>
            </a:pPr>
            <a:r>
              <a:rPr lang="en-US" altLang="en-US" sz="2000" dirty="0" err="1" smtClean="0">
                <a:ea typeface="MS Mincho" pitchFamily="49" charset="-128"/>
              </a:rPr>
              <a:t>Tyc</a:t>
            </a:r>
            <a:r>
              <a:rPr lang="en-US" altLang="en-US" sz="2000" dirty="0" smtClean="0">
                <a:ea typeface="MS Mincho" pitchFamily="49" charset="-128"/>
              </a:rPr>
              <a:t> </a:t>
            </a:r>
            <a:r>
              <a:rPr lang="en-US" altLang="en-US" sz="2000" dirty="0">
                <a:ea typeface="MS Mincho" pitchFamily="49" charset="-128"/>
              </a:rPr>
              <a:t>(1992): </a:t>
            </a:r>
            <a:r>
              <a:rPr lang="en-US" altLang="en-US" sz="2000" dirty="0">
                <a:latin typeface="Times New Roman" panose="02020603050405020304" pitchFamily="18" charset="0"/>
                <a:ea typeface="MS Mincho" pitchFamily="49" charset="-128"/>
              </a:rPr>
              <a:t>“</a:t>
            </a:r>
            <a:r>
              <a:rPr lang="en-US" altLang="en-US" sz="2000" dirty="0">
                <a:ea typeface="MS Mincho" pitchFamily="49" charset="-128"/>
              </a:rPr>
              <a:t>no difference in quality of life or psychiatric symptomatology</a:t>
            </a:r>
            <a:r>
              <a:rPr lang="en-US" altLang="en-US" sz="2000" dirty="0">
                <a:latin typeface="Times New Roman" panose="02020603050405020304" pitchFamily="18" charset="0"/>
                <a:ea typeface="MS Mincho" pitchFamily="49" charset="-128"/>
              </a:rPr>
              <a:t>”</a:t>
            </a:r>
            <a:r>
              <a:rPr lang="en-US" altLang="en-US" sz="2000" dirty="0">
                <a:ea typeface="MS Mincho" pitchFamily="49" charset="-128"/>
              </a:rPr>
              <a:t> in young patients who had lost limbs to cancer compared with those who had not</a:t>
            </a:r>
            <a:r>
              <a:rPr lang="en-US" altLang="en-US" sz="2000" dirty="0" smtClean="0">
                <a:ea typeface="MS Mincho" pitchFamily="49" charset="-128"/>
              </a:rPr>
              <a:t>.</a:t>
            </a:r>
          </a:p>
          <a:p>
            <a:pPr>
              <a:lnSpc>
                <a:spcPct val="90000"/>
              </a:lnSpc>
            </a:pPr>
            <a:r>
              <a:rPr lang="en-US" altLang="en-US" sz="2400" dirty="0" smtClean="0">
                <a:ea typeface="MS Mincho" pitchFamily="49" charset="-128"/>
              </a:rPr>
              <a:t>Healthy people don’t appreciate that they will adapt (note difference from projection bias)</a:t>
            </a:r>
          </a:p>
          <a:p>
            <a:pPr marL="855663" lvl="1">
              <a:lnSpc>
                <a:spcPct val="90000"/>
              </a:lnSpc>
              <a:spcAft>
                <a:spcPct val="20000"/>
              </a:spcAft>
              <a:tabLst>
                <a:tab pos="854075" algn="l"/>
              </a:tabLst>
            </a:pPr>
            <a:r>
              <a:rPr lang="en-US" altLang="en-US" sz="2000" dirty="0" smtClean="0">
                <a:ea typeface="MS Mincho" pitchFamily="49" charset="-128"/>
              </a:rPr>
              <a:t>Chronic dialysis (</a:t>
            </a:r>
            <a:r>
              <a:rPr lang="en-US" altLang="en-US" sz="2000" dirty="0" err="1" smtClean="0">
                <a:ea typeface="MS Mincho" pitchFamily="49" charset="-128"/>
              </a:rPr>
              <a:t>Sackett</a:t>
            </a:r>
            <a:r>
              <a:rPr lang="en-US" altLang="en-US" sz="2000" dirty="0" smtClean="0">
                <a:ea typeface="MS Mincho" pitchFamily="49" charset="-128"/>
              </a:rPr>
              <a:t> and Torrance, 1978)</a:t>
            </a:r>
          </a:p>
          <a:p>
            <a:pPr marL="1258888" lvl="2" indent="225425">
              <a:lnSpc>
                <a:spcPct val="90000"/>
              </a:lnSpc>
              <a:tabLst>
                <a:tab pos="854075" algn="l"/>
              </a:tabLst>
            </a:pPr>
            <a:r>
              <a:rPr lang="en-US" altLang="en-US" sz="1600" dirty="0" err="1" smtClean="0">
                <a:ea typeface="MS Mincho" pitchFamily="49" charset="-128"/>
              </a:rPr>
              <a:t>Nonpatient</a:t>
            </a:r>
            <a:r>
              <a:rPr lang="en-US" altLang="en-US" sz="1600" dirty="0" smtClean="0">
                <a:ea typeface="MS Mincho" pitchFamily="49" charset="-128"/>
              </a:rPr>
              <a:t> predictions	  .39</a:t>
            </a:r>
          </a:p>
          <a:p>
            <a:pPr marL="1258888" lvl="2" indent="225425">
              <a:lnSpc>
                <a:spcPct val="90000"/>
              </a:lnSpc>
              <a:spcAft>
                <a:spcPct val="20000"/>
              </a:spcAft>
              <a:tabLst>
                <a:tab pos="854075" algn="l"/>
              </a:tabLst>
            </a:pPr>
            <a:r>
              <a:rPr lang="en-US" altLang="en-US" sz="1600" dirty="0" smtClean="0">
                <a:ea typeface="MS Mincho" pitchFamily="49" charset="-128"/>
              </a:rPr>
              <a:t>Patient reports	  .56</a:t>
            </a:r>
          </a:p>
          <a:p>
            <a:pPr marL="855663" lvl="1">
              <a:lnSpc>
                <a:spcPct val="90000"/>
              </a:lnSpc>
              <a:spcAft>
                <a:spcPct val="20000"/>
              </a:spcAft>
              <a:tabLst>
                <a:tab pos="854075" algn="l"/>
              </a:tabLst>
            </a:pPr>
            <a:r>
              <a:rPr lang="en-US" altLang="en-US" sz="2000" dirty="0" smtClean="0">
                <a:ea typeface="MS Mincho" pitchFamily="49" charset="-128"/>
              </a:rPr>
              <a:t>Colostomies</a:t>
            </a:r>
            <a:endParaRPr lang="en-US" altLang="en-US" sz="2000" dirty="0" smtClean="0">
              <a:cs typeface="Courier New" panose="02070309020205020404" pitchFamily="49" charset="0"/>
            </a:endParaRPr>
          </a:p>
          <a:p>
            <a:pPr marL="1258888" lvl="2" indent="225425">
              <a:lnSpc>
                <a:spcPct val="90000"/>
              </a:lnSpc>
              <a:tabLst>
                <a:tab pos="854075" algn="l"/>
              </a:tabLst>
            </a:pPr>
            <a:r>
              <a:rPr lang="en-US" altLang="en-US" sz="1600" dirty="0" err="1" smtClean="0">
                <a:ea typeface="MS Mincho" pitchFamily="49" charset="-128"/>
              </a:rPr>
              <a:t>Nonpatient</a:t>
            </a:r>
            <a:r>
              <a:rPr lang="en-US" altLang="en-US" sz="1600" dirty="0" smtClean="0">
                <a:ea typeface="MS Mincho" pitchFamily="49" charset="-128"/>
              </a:rPr>
              <a:t> predictions	  .80</a:t>
            </a:r>
          </a:p>
          <a:p>
            <a:pPr marL="1258888" lvl="2" indent="225425">
              <a:lnSpc>
                <a:spcPct val="90000"/>
              </a:lnSpc>
              <a:tabLst>
                <a:tab pos="854075" algn="l"/>
              </a:tabLst>
            </a:pPr>
            <a:r>
              <a:rPr lang="en-US" altLang="en-US" sz="1600" dirty="0" smtClean="0">
                <a:ea typeface="MS Mincho" pitchFamily="49" charset="-128"/>
              </a:rPr>
              <a:t>Patient reports	  .92</a:t>
            </a:r>
            <a:r>
              <a:rPr lang="en-US" altLang="en-US" sz="1600" dirty="0" smtClean="0"/>
              <a:t> </a:t>
            </a:r>
          </a:p>
          <a:p>
            <a:pPr lvl="1">
              <a:lnSpc>
                <a:spcPct val="90000"/>
              </a:lnSpc>
            </a:pPr>
            <a:endParaRPr lang="en-US" altLang="en-US" sz="2000" dirty="0"/>
          </a:p>
        </p:txBody>
      </p:sp>
    </p:spTree>
    <p:extLst>
      <p:ext uri="{BB962C8B-B14F-4D97-AF65-F5344CB8AC3E}">
        <p14:creationId xmlns:p14="http://schemas.microsoft.com/office/powerpoint/2010/main" val="18125585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0"/>
            <a:ext cx="7772400" cy="914400"/>
          </a:xfrm>
        </p:spPr>
        <p:txBody>
          <a:bodyPr/>
          <a:lstStyle/>
          <a:p>
            <a:r>
              <a:rPr lang="en-US" altLang="en-US" sz="3600"/>
              <a:t>Possible causes of the discrepancy</a:t>
            </a:r>
          </a:p>
        </p:txBody>
      </p:sp>
      <p:sp>
        <p:nvSpPr>
          <p:cNvPr id="89091" name="Rectangle 3"/>
          <p:cNvSpPr>
            <a:spLocks noGrp="1" noChangeArrowheads="1"/>
          </p:cNvSpPr>
          <p:nvPr>
            <p:ph type="body" idx="1"/>
          </p:nvPr>
        </p:nvSpPr>
        <p:spPr>
          <a:xfrm>
            <a:off x="762000" y="1143000"/>
            <a:ext cx="7696200" cy="5105400"/>
          </a:xfrm>
        </p:spPr>
        <p:txBody>
          <a:bodyPr/>
          <a:lstStyle/>
          <a:p>
            <a:pPr>
              <a:lnSpc>
                <a:spcPct val="90000"/>
              </a:lnSpc>
            </a:pPr>
            <a:r>
              <a:rPr lang="en-US" altLang="en-US"/>
              <a:t>Methodological problems:</a:t>
            </a:r>
          </a:p>
          <a:p>
            <a:pPr lvl="1">
              <a:lnSpc>
                <a:spcPct val="90000"/>
              </a:lnSpc>
            </a:pPr>
            <a:r>
              <a:rPr lang="en-US" altLang="en-US"/>
              <a:t>Mismatch between subject populations?</a:t>
            </a:r>
          </a:p>
          <a:p>
            <a:pPr lvl="1">
              <a:lnSpc>
                <a:spcPct val="90000"/>
              </a:lnSpc>
            </a:pPr>
            <a:r>
              <a:rPr lang="en-US" altLang="en-US"/>
              <a:t>Renorming of scales</a:t>
            </a:r>
          </a:p>
          <a:p>
            <a:pPr>
              <a:lnSpc>
                <a:spcPct val="90000"/>
              </a:lnSpc>
            </a:pPr>
            <a:r>
              <a:rPr lang="en-US" altLang="en-US"/>
              <a:t>Explanations that implicate patients:</a:t>
            </a:r>
          </a:p>
          <a:p>
            <a:pPr lvl="1">
              <a:lnSpc>
                <a:spcPct val="90000"/>
              </a:lnSpc>
            </a:pPr>
            <a:r>
              <a:rPr lang="en-US" altLang="en-US"/>
              <a:t>Dissonance reduction</a:t>
            </a:r>
          </a:p>
          <a:p>
            <a:pPr>
              <a:lnSpc>
                <a:spcPct val="90000"/>
              </a:lnSpc>
            </a:pPr>
            <a:r>
              <a:rPr lang="en-US" altLang="en-US"/>
              <a:t>Explanations that implicate non-patients:</a:t>
            </a:r>
          </a:p>
          <a:p>
            <a:pPr lvl="1">
              <a:lnSpc>
                <a:spcPct val="90000"/>
              </a:lnSpc>
            </a:pPr>
            <a:r>
              <a:rPr lang="en-US" altLang="en-US"/>
              <a:t>Misconstrual of medical condition?</a:t>
            </a:r>
          </a:p>
          <a:p>
            <a:pPr lvl="1">
              <a:lnSpc>
                <a:spcPct val="90000"/>
              </a:lnSpc>
            </a:pPr>
            <a:r>
              <a:rPr lang="en-US" altLang="en-US"/>
              <a:t>'Focusing illusion'</a:t>
            </a:r>
          </a:p>
          <a:p>
            <a:pPr lvl="1">
              <a:lnSpc>
                <a:spcPct val="90000"/>
              </a:lnSpc>
            </a:pPr>
            <a:r>
              <a:rPr lang="en-US" altLang="en-US"/>
              <a:t>Underappreciation of adaptation</a:t>
            </a:r>
          </a:p>
          <a:p>
            <a:pPr lvl="1">
              <a:lnSpc>
                <a:spcPct val="90000"/>
              </a:lnSpc>
            </a:pPr>
            <a:endParaRPr lang="en-US" altLang="en-US"/>
          </a:p>
        </p:txBody>
      </p:sp>
    </p:spTree>
    <p:extLst>
      <p:ext uri="{BB962C8B-B14F-4D97-AF65-F5344CB8AC3E}">
        <p14:creationId xmlns:p14="http://schemas.microsoft.com/office/powerpoint/2010/main" val="2848601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0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909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09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09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0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Grp="1" noChangeArrowheads="1"/>
          </p:cNvSpPr>
          <p:nvPr>
            <p:ph type="body" idx="1"/>
          </p:nvPr>
        </p:nvSpPr>
        <p:spPr>
          <a:xfrm>
            <a:off x="609600" y="1752600"/>
            <a:ext cx="8077200" cy="4572000"/>
          </a:xfrm>
          <a:noFill/>
          <a:ln w="22225">
            <a:solidFill>
              <a:schemeClr val="tx1"/>
            </a:solidFill>
          </a:ln>
        </p:spPr>
        <p:txBody>
          <a:bodyPr/>
          <a:lstStyle/>
          <a:p>
            <a:pPr>
              <a:lnSpc>
                <a:spcPct val="90000"/>
              </a:lnSpc>
              <a:spcBef>
                <a:spcPct val="0"/>
              </a:spcBef>
              <a:buFontTx/>
              <a:buNone/>
              <a:tabLst>
                <a:tab pos="858838" algn="l"/>
              </a:tabLst>
            </a:pPr>
            <a:r>
              <a:rPr lang="en-US" altLang="en-US" sz="2000" dirty="0"/>
              <a:t>(n=127 dialysis patients who ultimately received transplants; all numbers on 0-100 quality of life scale)</a:t>
            </a:r>
            <a:br>
              <a:rPr lang="en-US" altLang="en-US" sz="2000" dirty="0"/>
            </a:br>
            <a:r>
              <a:rPr lang="en-US" altLang="en-US" sz="2000" dirty="0"/>
              <a:t>				     </a:t>
            </a:r>
          </a:p>
          <a:p>
            <a:pPr>
              <a:lnSpc>
                <a:spcPct val="90000"/>
              </a:lnSpc>
              <a:spcBef>
                <a:spcPct val="0"/>
              </a:spcBef>
              <a:buFontTx/>
              <a:buNone/>
              <a:tabLst>
                <a:tab pos="858838" algn="l"/>
              </a:tabLst>
            </a:pPr>
            <a:r>
              <a:rPr lang="en-US" altLang="en-US" sz="2000" dirty="0"/>
              <a:t>Reported well-being</a:t>
            </a:r>
          </a:p>
          <a:p>
            <a:pPr>
              <a:lnSpc>
                <a:spcPct val="90000"/>
              </a:lnSpc>
              <a:spcBef>
                <a:spcPct val="0"/>
              </a:spcBef>
              <a:buFontTx/>
              <a:buNone/>
              <a:tabLst>
                <a:tab pos="858838" algn="l"/>
              </a:tabLst>
            </a:pPr>
            <a:r>
              <a:rPr lang="en-US" altLang="en-US" sz="2000" dirty="0"/>
              <a:t>pre-transplant	</a:t>
            </a:r>
            <a:r>
              <a:rPr lang="en-US" altLang="en-US" sz="2000" dirty="0" smtClean="0"/>
              <a:t>	</a:t>
            </a:r>
            <a:r>
              <a:rPr lang="en-US" altLang="en-US" sz="2000" dirty="0"/>
              <a:t>	64.16</a:t>
            </a:r>
          </a:p>
          <a:p>
            <a:pPr>
              <a:lnSpc>
                <a:spcPct val="90000"/>
              </a:lnSpc>
              <a:spcBef>
                <a:spcPct val="0"/>
              </a:spcBef>
              <a:buFontTx/>
              <a:buNone/>
              <a:tabLst>
                <a:tab pos="858838" algn="l"/>
              </a:tabLst>
            </a:pPr>
            <a:r>
              <a:rPr lang="en-US" altLang="en-US" sz="2000" dirty="0"/>
              <a:t>			</a:t>
            </a:r>
          </a:p>
          <a:p>
            <a:pPr>
              <a:lnSpc>
                <a:spcPct val="90000"/>
              </a:lnSpc>
              <a:spcBef>
                <a:spcPct val="0"/>
              </a:spcBef>
              <a:buFontTx/>
              <a:buNone/>
              <a:tabLst>
                <a:tab pos="858838" algn="l"/>
              </a:tabLst>
            </a:pPr>
            <a:r>
              <a:rPr lang="en-US" altLang="en-US" sz="2000" dirty="0"/>
              <a:t>Predicted well-being</a:t>
            </a:r>
          </a:p>
          <a:p>
            <a:pPr>
              <a:lnSpc>
                <a:spcPct val="90000"/>
              </a:lnSpc>
              <a:spcBef>
                <a:spcPct val="0"/>
              </a:spcBef>
              <a:buFontTx/>
              <a:buNone/>
              <a:tabLst>
                <a:tab pos="858838" algn="l"/>
              </a:tabLst>
            </a:pPr>
            <a:r>
              <a:rPr lang="en-US" altLang="en-US" sz="2000" dirty="0"/>
              <a:t>one year </a:t>
            </a:r>
            <a:r>
              <a:rPr lang="en-US" altLang="en-US" sz="2000" dirty="0" smtClean="0"/>
              <a:t>later (post-transplant)	91.19 </a:t>
            </a:r>
            <a:endParaRPr lang="en-US" altLang="en-US" sz="2000" dirty="0"/>
          </a:p>
          <a:p>
            <a:pPr>
              <a:lnSpc>
                <a:spcPct val="90000"/>
              </a:lnSpc>
              <a:spcBef>
                <a:spcPct val="0"/>
              </a:spcBef>
              <a:buFontTx/>
              <a:buNone/>
              <a:tabLst>
                <a:tab pos="858838" algn="l"/>
              </a:tabLst>
            </a:pPr>
            <a:endParaRPr lang="en-US" altLang="en-US" sz="2000" dirty="0"/>
          </a:p>
          <a:p>
            <a:pPr>
              <a:lnSpc>
                <a:spcPct val="90000"/>
              </a:lnSpc>
              <a:spcBef>
                <a:spcPct val="0"/>
              </a:spcBef>
              <a:buFontTx/>
              <a:buNone/>
              <a:tabLst>
                <a:tab pos="858838" algn="l"/>
              </a:tabLst>
            </a:pPr>
            <a:r>
              <a:rPr lang="en-US" altLang="en-US" sz="2000" dirty="0"/>
              <a:t>Reported well-being</a:t>
            </a:r>
          </a:p>
          <a:p>
            <a:pPr>
              <a:lnSpc>
                <a:spcPct val="90000"/>
              </a:lnSpc>
              <a:spcBef>
                <a:spcPct val="0"/>
              </a:spcBef>
              <a:buFontTx/>
              <a:buNone/>
              <a:tabLst>
                <a:tab pos="858838" algn="l"/>
              </a:tabLst>
            </a:pPr>
            <a:r>
              <a:rPr lang="en-US" altLang="en-US" sz="2000" dirty="0"/>
              <a:t>one year </a:t>
            </a:r>
            <a:r>
              <a:rPr lang="en-US" altLang="en-US" sz="2000" dirty="0" smtClean="0"/>
              <a:t>later (post-transplant)</a:t>
            </a:r>
            <a:r>
              <a:rPr lang="en-US" altLang="en-US" sz="2000" dirty="0"/>
              <a:t>	76.81</a:t>
            </a:r>
          </a:p>
          <a:p>
            <a:pPr>
              <a:lnSpc>
                <a:spcPct val="90000"/>
              </a:lnSpc>
              <a:spcBef>
                <a:spcPct val="0"/>
              </a:spcBef>
              <a:buFontTx/>
              <a:buNone/>
              <a:tabLst>
                <a:tab pos="858838" algn="l"/>
              </a:tabLst>
            </a:pPr>
            <a:endParaRPr lang="en-US" altLang="en-US" sz="2000" dirty="0"/>
          </a:p>
          <a:p>
            <a:pPr>
              <a:lnSpc>
                <a:spcPct val="90000"/>
              </a:lnSpc>
              <a:spcBef>
                <a:spcPct val="0"/>
              </a:spcBef>
              <a:buFontTx/>
              <a:buNone/>
              <a:tabLst>
                <a:tab pos="858838" algn="l"/>
              </a:tabLst>
            </a:pPr>
            <a:r>
              <a:rPr lang="en-US" altLang="en-US" sz="2000" dirty="0"/>
              <a:t>Recalled well-being	</a:t>
            </a:r>
            <a:r>
              <a:rPr lang="en-US" altLang="en-US" sz="2000" dirty="0" smtClean="0"/>
              <a:t>	47.19 </a:t>
            </a:r>
            <a:endParaRPr lang="en-US" altLang="en-US" sz="2000" dirty="0"/>
          </a:p>
          <a:p>
            <a:pPr>
              <a:lnSpc>
                <a:spcPct val="90000"/>
              </a:lnSpc>
              <a:spcBef>
                <a:spcPct val="0"/>
              </a:spcBef>
              <a:buFontTx/>
              <a:buNone/>
              <a:tabLst>
                <a:tab pos="858838" algn="l"/>
              </a:tabLst>
            </a:pPr>
            <a:endParaRPr lang="en-US" altLang="en-US" sz="2000" dirty="0"/>
          </a:p>
          <a:p>
            <a:pPr>
              <a:lnSpc>
                <a:spcPct val="90000"/>
              </a:lnSpc>
              <a:spcBef>
                <a:spcPct val="0"/>
              </a:spcBef>
              <a:buFontTx/>
              <a:buNone/>
              <a:tabLst>
                <a:tab pos="858838" algn="l"/>
              </a:tabLst>
            </a:pPr>
            <a:r>
              <a:rPr lang="en-US" altLang="en-US" sz="2000" dirty="0"/>
              <a:t>Notes: 	- all means significantly different from one-another</a:t>
            </a:r>
          </a:p>
          <a:p>
            <a:pPr>
              <a:lnSpc>
                <a:spcPct val="90000"/>
              </a:lnSpc>
              <a:spcBef>
                <a:spcPct val="0"/>
              </a:spcBef>
              <a:buFontTx/>
              <a:buNone/>
              <a:tabLst>
                <a:tab pos="858838" algn="l"/>
              </a:tabLst>
            </a:pPr>
            <a:r>
              <a:rPr lang="en-US" altLang="en-US" sz="2000" dirty="0"/>
              <a:t>		- those not transplanted over-predicted their own misery</a:t>
            </a:r>
          </a:p>
          <a:p>
            <a:pPr>
              <a:lnSpc>
                <a:spcPct val="90000"/>
              </a:lnSpc>
              <a:spcBef>
                <a:spcPct val="0"/>
              </a:spcBef>
              <a:buFontTx/>
              <a:buNone/>
              <a:tabLst>
                <a:tab pos="858838" algn="l"/>
              </a:tabLst>
            </a:pPr>
            <a:endParaRPr lang="en-US" altLang="en-US" sz="2000" dirty="0"/>
          </a:p>
        </p:txBody>
      </p:sp>
      <p:sp>
        <p:nvSpPr>
          <p:cNvPr id="57346" name="Rectangle 2"/>
          <p:cNvSpPr>
            <a:spLocks noGrp="1" noChangeArrowheads="1"/>
          </p:cNvSpPr>
          <p:nvPr>
            <p:ph type="title"/>
          </p:nvPr>
        </p:nvSpPr>
        <p:spPr>
          <a:xfrm>
            <a:off x="609600" y="228600"/>
            <a:ext cx="7772400" cy="1143000"/>
          </a:xfrm>
        </p:spPr>
        <p:txBody>
          <a:bodyPr/>
          <a:lstStyle/>
          <a:p>
            <a:r>
              <a:rPr lang="en-US" altLang="en-US" sz="3400"/>
              <a:t>Test of mismatch: within-subject study of kidney transplant and dialysis</a:t>
            </a:r>
          </a:p>
        </p:txBody>
      </p:sp>
      <p:sp>
        <p:nvSpPr>
          <p:cNvPr id="3" name="Right Brace 2"/>
          <p:cNvSpPr/>
          <p:nvPr/>
        </p:nvSpPr>
        <p:spPr>
          <a:xfrm>
            <a:off x="5092182" y="2819400"/>
            <a:ext cx="381000" cy="1219200"/>
          </a:xfrm>
          <a:prstGeom prst="rightBrace">
            <a:avLst>
              <a:gd name="adj1" fmla="val 8333"/>
              <a:gd name="adj2" fmla="val 515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5092182" y="4495800"/>
            <a:ext cx="381000" cy="914400"/>
          </a:xfrm>
          <a:prstGeom prst="rightBrace">
            <a:avLst>
              <a:gd name="adj1" fmla="val 8333"/>
              <a:gd name="adj2" fmla="val 515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827356" y="3198167"/>
            <a:ext cx="2514600" cy="46166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difference≈30</a:t>
            </a:r>
            <a:endParaRPr lang="en-US" dirty="0"/>
          </a:p>
        </p:txBody>
      </p:sp>
      <p:sp>
        <p:nvSpPr>
          <p:cNvPr id="10" name="TextBox 9"/>
          <p:cNvSpPr txBox="1"/>
          <p:nvPr/>
        </p:nvSpPr>
        <p:spPr>
          <a:xfrm>
            <a:off x="5822691" y="4643734"/>
            <a:ext cx="2514600" cy="46166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difference≈30</a:t>
            </a:r>
            <a:endParaRPr lang="en-US" dirty="0"/>
          </a:p>
        </p:txBody>
      </p:sp>
    </p:spTree>
    <p:extLst>
      <p:ext uri="{BB962C8B-B14F-4D97-AF65-F5344CB8AC3E}">
        <p14:creationId xmlns:p14="http://schemas.microsoft.com/office/powerpoint/2010/main" val="41766095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19" name="Group 59"/>
          <p:cNvGraphicFramePr>
            <a:graphicFrameLocks noGrp="1"/>
          </p:cNvGraphicFramePr>
          <p:nvPr>
            <p:ph/>
          </p:nvPr>
        </p:nvGraphicFramePr>
        <p:xfrm>
          <a:off x="609600" y="1371600"/>
          <a:ext cx="8229600" cy="4169664"/>
        </p:xfrm>
        <a:graphic>
          <a:graphicData uri="http://schemas.openxmlformats.org/drawingml/2006/table">
            <a:tbl>
              <a:tblPr/>
              <a:tblGrid>
                <a:gridCol w="2057400">
                  <a:extLst>
                    <a:ext uri="{9D8B030D-6E8A-4147-A177-3AD203B41FA5}">
                      <a16:colId xmlns:a16="http://schemas.microsoft.com/office/drawing/2014/main" xmlns="" val="3257093253"/>
                    </a:ext>
                  </a:extLst>
                </a:gridCol>
                <a:gridCol w="2057400">
                  <a:extLst>
                    <a:ext uri="{9D8B030D-6E8A-4147-A177-3AD203B41FA5}">
                      <a16:colId xmlns:a16="http://schemas.microsoft.com/office/drawing/2014/main" xmlns="" val="3677554001"/>
                    </a:ext>
                  </a:extLst>
                </a:gridCol>
                <a:gridCol w="2057400">
                  <a:extLst>
                    <a:ext uri="{9D8B030D-6E8A-4147-A177-3AD203B41FA5}">
                      <a16:colId xmlns:a16="http://schemas.microsoft.com/office/drawing/2014/main" xmlns="" val="28396886"/>
                    </a:ext>
                  </a:extLst>
                </a:gridCol>
                <a:gridCol w="2057400">
                  <a:extLst>
                    <a:ext uri="{9D8B030D-6E8A-4147-A177-3AD203B41FA5}">
                      <a16:colId xmlns:a16="http://schemas.microsoft.com/office/drawing/2014/main" xmlns="" val="419540269"/>
                    </a:ext>
                  </a:extLst>
                </a:gridCol>
              </a:tblGrid>
              <a:tr h="822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Measure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Pre-transplant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Prediction of 1  year post-transplant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Actual post-transplant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67862900"/>
                  </a:ext>
                </a:extLst>
              </a:tr>
              <a:tr h="8937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Hospital days in past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9.50*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(17.67)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1.85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7.15****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(10.69)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7704690"/>
                  </a:ext>
                </a:extLst>
              </a:tr>
              <a:tr h="895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Travel days in past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6.92**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(12.49)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26.78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(38.87)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11.40****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(23.24)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59124250"/>
                  </a:ext>
                </a:extLst>
              </a:tr>
              <a:tr h="8937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Hours working per week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12.91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(18.51)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30.66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(18.33)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12.02****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anose="020B0604020202020204" pitchFamily="34" charset="0"/>
                        </a:rPr>
                        <a:t>(18.35)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49910612"/>
                  </a:ext>
                </a:extLst>
              </a:tr>
            </a:tbl>
          </a:graphicData>
        </a:graphic>
      </p:graphicFrame>
      <p:sp>
        <p:nvSpPr>
          <p:cNvPr id="117815" name="Text Box 55"/>
          <p:cNvSpPr txBox="1">
            <a:spLocks noChangeArrowheads="1"/>
          </p:cNvSpPr>
          <p:nvPr/>
        </p:nvSpPr>
        <p:spPr bwMode="auto">
          <a:xfrm>
            <a:off x="609600" y="57912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 p&lt;.10; ** p&lt;.05; *** p&lt;.01; **** p&lt;.001 (all ps: difference from post-transplant prediction)</a:t>
            </a:r>
          </a:p>
        </p:txBody>
      </p:sp>
      <p:sp>
        <p:nvSpPr>
          <p:cNvPr id="117816" name="Rectangle 56"/>
          <p:cNvSpPr>
            <a:spLocks noChangeArrowheads="1"/>
          </p:cNvSpPr>
          <p:nvPr/>
        </p:nvSpPr>
        <p:spPr bwMode="auto">
          <a:xfrm>
            <a:off x="609600" y="2286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a:cs typeface="Times New Roman" panose="02020603050405020304" pitchFamily="18" charset="0"/>
              </a:rPr>
              <a:t>Evidence of misconstrual</a:t>
            </a:r>
          </a:p>
        </p:txBody>
      </p:sp>
      <p:sp>
        <p:nvSpPr>
          <p:cNvPr id="117817" name="Text Box 57"/>
          <p:cNvSpPr txBox="1">
            <a:spLocks noChangeArrowheads="1"/>
          </p:cNvSpPr>
          <p:nvPr/>
        </p:nvSpPr>
        <p:spPr bwMode="auto">
          <a:xfrm>
            <a:off x="685800" y="12954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extLst>
      <p:ext uri="{BB962C8B-B14F-4D97-AF65-F5344CB8AC3E}">
        <p14:creationId xmlns:p14="http://schemas.microsoft.com/office/powerpoint/2010/main" val="3342755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9125" y="274638"/>
            <a:ext cx="8067675" cy="914400"/>
          </a:xfrm>
        </p:spPr>
        <p:txBody>
          <a:bodyPr/>
          <a:lstStyle/>
          <a:p>
            <a:r>
              <a:rPr lang="en-US" altLang="en-US">
                <a:cs typeface="Times New Roman" panose="02020603050405020304" pitchFamily="18" charset="0"/>
              </a:rPr>
              <a:t>bad scales?</a:t>
            </a:r>
          </a:p>
        </p:txBody>
      </p:sp>
      <p:sp>
        <p:nvSpPr>
          <p:cNvPr id="12291" name="Rectangle 3"/>
          <p:cNvSpPr>
            <a:spLocks noGrp="1" noChangeArrowheads="1"/>
          </p:cNvSpPr>
          <p:nvPr>
            <p:ph type="body" idx="1"/>
          </p:nvPr>
        </p:nvSpPr>
        <p:spPr>
          <a:xfrm>
            <a:off x="685800" y="1600200"/>
            <a:ext cx="8001000" cy="2362200"/>
          </a:xfrm>
        </p:spPr>
        <p:txBody>
          <a:bodyPr/>
          <a:lstStyle/>
          <a:p>
            <a:r>
              <a:rPr lang="en-US" altLang="en-US" sz="3600"/>
              <a:t>Classic criticism is that patients renorm the scales based on their own experiences or on new points of social comparison</a:t>
            </a:r>
          </a:p>
          <a:p>
            <a:endParaRPr lang="en-US" altLang="en-US" sz="3600"/>
          </a:p>
          <a:p>
            <a:pPr>
              <a:buFontTx/>
              <a:buNone/>
            </a:pPr>
            <a:endParaRPr lang="en-US" altLang="en-US" sz="2800"/>
          </a:p>
        </p:txBody>
      </p:sp>
    </p:spTree>
    <p:extLst>
      <p:ext uri="{BB962C8B-B14F-4D97-AF65-F5344CB8AC3E}">
        <p14:creationId xmlns:p14="http://schemas.microsoft.com/office/powerpoint/2010/main" val="6424537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457200" y="381000"/>
            <a:ext cx="5105400" cy="5181600"/>
          </a:xfrm>
        </p:spPr>
        <p:txBody>
          <a:bodyPr/>
          <a:lstStyle/>
          <a:p>
            <a:r>
              <a:rPr lang="en-US" altLang="en-US" sz="2400" dirty="0"/>
              <a:t>Web-based; n=99 (ages 16-68; median 36; 22% male)</a:t>
            </a:r>
          </a:p>
          <a:p>
            <a:r>
              <a:rPr lang="en-US" altLang="en-US" sz="2400" dirty="0"/>
              <a:t>Rated series of health conditions</a:t>
            </a:r>
          </a:p>
          <a:p>
            <a:pPr lvl="1"/>
            <a:r>
              <a:rPr lang="en-US" altLang="en-US" sz="2400" dirty="0"/>
              <a:t>With vague or better-defined scale </a:t>
            </a:r>
          </a:p>
          <a:p>
            <a:pPr lvl="2"/>
            <a:r>
              <a:rPr lang="en-US" altLang="en-US" sz="2000" dirty="0"/>
              <a:t>Vague – e.g., "100 is a very good quality of life"</a:t>
            </a:r>
          </a:p>
          <a:p>
            <a:pPr lvl="2"/>
            <a:r>
              <a:rPr lang="en-US" altLang="en-US" sz="2000" dirty="0"/>
              <a:t>Better-defined – e.g., "100 is as good as that of someone with a meaningful job, friends, family, and good health"</a:t>
            </a:r>
          </a:p>
          <a:p>
            <a:pPr lvl="1"/>
            <a:r>
              <a:rPr lang="en-US" altLang="en-US" sz="2400" dirty="0"/>
              <a:t>For self or other</a:t>
            </a:r>
          </a:p>
          <a:p>
            <a:r>
              <a:rPr lang="en-US" altLang="en-US" sz="2400" dirty="0"/>
              <a:t>Then stated whether they had the condition</a:t>
            </a:r>
          </a:p>
        </p:txBody>
      </p:sp>
      <p:sp>
        <p:nvSpPr>
          <p:cNvPr id="91140" name="Text Box 4"/>
          <p:cNvSpPr txBox="1">
            <a:spLocks noChangeArrowheads="1"/>
          </p:cNvSpPr>
          <p:nvPr/>
        </p:nvSpPr>
        <p:spPr bwMode="auto">
          <a:xfrm>
            <a:off x="5791200" y="381000"/>
            <a:ext cx="2895600" cy="43150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Conditions</a:t>
            </a:r>
          </a:p>
          <a:p>
            <a:pPr lvl="1">
              <a:spcBef>
                <a:spcPct val="50000"/>
              </a:spcBef>
              <a:buFontTx/>
              <a:buChar char="•"/>
            </a:pPr>
            <a:r>
              <a:rPr lang="en-US" altLang="en-US" sz="2000" dirty="0"/>
              <a:t>Asthma</a:t>
            </a:r>
          </a:p>
          <a:p>
            <a:pPr lvl="1">
              <a:spcBef>
                <a:spcPct val="50000"/>
              </a:spcBef>
              <a:buFontTx/>
              <a:buChar char="•"/>
            </a:pPr>
            <a:r>
              <a:rPr lang="en-US" altLang="en-US" sz="2000" dirty="0"/>
              <a:t>Back pain</a:t>
            </a:r>
          </a:p>
          <a:p>
            <a:pPr lvl="1">
              <a:spcBef>
                <a:spcPct val="50000"/>
              </a:spcBef>
              <a:buFontTx/>
              <a:buChar char="•"/>
            </a:pPr>
            <a:r>
              <a:rPr lang="en-US" altLang="en-US" sz="2000" dirty="0"/>
              <a:t>Insomnia</a:t>
            </a:r>
          </a:p>
          <a:p>
            <a:pPr lvl="1">
              <a:spcBef>
                <a:spcPct val="50000"/>
              </a:spcBef>
              <a:buFontTx/>
              <a:buChar char="•"/>
            </a:pPr>
            <a:r>
              <a:rPr lang="en-US" altLang="en-US" sz="2000" dirty="0"/>
              <a:t>Shortness</a:t>
            </a:r>
          </a:p>
          <a:p>
            <a:pPr lvl="1">
              <a:spcBef>
                <a:spcPct val="50000"/>
              </a:spcBef>
              <a:buFontTx/>
              <a:buChar char="•"/>
            </a:pPr>
            <a:r>
              <a:rPr lang="en-US" altLang="en-US" sz="2000" dirty="0"/>
              <a:t>Overweight</a:t>
            </a:r>
          </a:p>
          <a:p>
            <a:pPr lvl="1">
              <a:spcBef>
                <a:spcPct val="50000"/>
              </a:spcBef>
              <a:buFontTx/>
              <a:buChar char="•"/>
            </a:pPr>
            <a:r>
              <a:rPr lang="en-US" altLang="en-US" sz="2000" dirty="0"/>
              <a:t>Nearsightedness</a:t>
            </a:r>
          </a:p>
          <a:p>
            <a:pPr lvl="1">
              <a:spcBef>
                <a:spcPct val="50000"/>
              </a:spcBef>
              <a:buFontTx/>
              <a:buChar char="•"/>
            </a:pPr>
            <a:r>
              <a:rPr lang="en-US" altLang="en-US" sz="2000" dirty="0"/>
              <a:t>Acne</a:t>
            </a:r>
          </a:p>
          <a:p>
            <a:pPr lvl="1">
              <a:spcBef>
                <a:spcPct val="50000"/>
              </a:spcBef>
              <a:buFontTx/>
              <a:buChar char="•"/>
            </a:pPr>
            <a:r>
              <a:rPr lang="en-US" altLang="en-US" sz="2000" dirty="0"/>
              <a:t>Smoking habit</a:t>
            </a:r>
          </a:p>
          <a:p>
            <a:pPr lvl="1">
              <a:spcBef>
                <a:spcPct val="50000"/>
              </a:spcBef>
              <a:buFontTx/>
              <a:buChar char="•"/>
            </a:pPr>
            <a:r>
              <a:rPr lang="en-US" altLang="en-US" sz="2000" dirty="0"/>
              <a:t>Arthritis</a:t>
            </a:r>
          </a:p>
          <a:p>
            <a:pPr lvl="1">
              <a:spcBef>
                <a:spcPct val="50000"/>
              </a:spcBef>
              <a:buFontTx/>
              <a:buChar char="•"/>
            </a:pPr>
            <a:r>
              <a:rPr lang="en-US" altLang="en-US" sz="2000" dirty="0"/>
              <a:t>Heart disease</a:t>
            </a:r>
          </a:p>
        </p:txBody>
      </p:sp>
      <p:sp>
        <p:nvSpPr>
          <p:cNvPr id="6" name="Rectangle 5"/>
          <p:cNvSpPr>
            <a:spLocks noGrp="1" noChangeArrowheads="1"/>
          </p:cNvSpPr>
          <p:nvPr>
            <p:ph type="title"/>
          </p:nvPr>
        </p:nvSpPr>
        <p:spPr>
          <a:xfrm>
            <a:off x="304800" y="5410200"/>
            <a:ext cx="8305800" cy="1143000"/>
          </a:xfrm>
          <a:ln>
            <a:solidFill>
              <a:schemeClr val="tx1"/>
            </a:solidFill>
          </a:ln>
        </p:spPr>
        <p:txBody>
          <a:bodyPr/>
          <a:lstStyle/>
          <a:p>
            <a:pPr algn="l"/>
            <a:r>
              <a:rPr lang="en-US" altLang="en-US" sz="1600" dirty="0"/>
              <a:t>Baron, J. Asch, D.A., </a:t>
            </a:r>
            <a:r>
              <a:rPr lang="en-US" altLang="en-US" sz="1600" dirty="0" err="1"/>
              <a:t>Fagerlin</a:t>
            </a:r>
            <a:r>
              <a:rPr lang="en-US" altLang="en-US" sz="1600" dirty="0"/>
              <a:t>, A., Jepson, C., Loewenstein, G., Riis, J., </a:t>
            </a:r>
            <a:r>
              <a:rPr lang="en-US" altLang="en-US" sz="1600" dirty="0" err="1"/>
              <a:t>Stineman</a:t>
            </a:r>
            <a:r>
              <a:rPr lang="en-US" altLang="en-US" sz="1600" dirty="0"/>
              <a:t>, M.G. and Ubel, P.A.  (forthcoming).  The effect of Assessment method on the discrepancy between judgments of health disorders people have and do not have: A Web study</a:t>
            </a:r>
            <a:r>
              <a:rPr lang="en-US" altLang="en-US" sz="1600" i="1" dirty="0"/>
              <a:t>. </a:t>
            </a:r>
            <a:r>
              <a:rPr lang="en-US" altLang="en-US" sz="1600" u="sng" dirty="0"/>
              <a:t>Medical Decision Making, 123</a:t>
            </a:r>
            <a:r>
              <a:rPr lang="en-US" altLang="en-US" sz="1600" dirty="0"/>
              <a:t>(5), 422-434.</a:t>
            </a:r>
          </a:p>
        </p:txBody>
      </p:sp>
    </p:spTree>
    <p:extLst>
      <p:ext uri="{BB962C8B-B14F-4D97-AF65-F5344CB8AC3E}">
        <p14:creationId xmlns:p14="http://schemas.microsoft.com/office/powerpoint/2010/main" val="16902932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9600" y="381000"/>
            <a:ext cx="7772400" cy="685800"/>
          </a:xfrm>
        </p:spPr>
        <p:txBody>
          <a:bodyPr/>
          <a:lstStyle/>
          <a:p>
            <a:r>
              <a:rPr lang="en-US" altLang="en-US" sz="3600"/>
              <a:t>results…</a:t>
            </a:r>
          </a:p>
        </p:txBody>
      </p:sp>
      <p:sp>
        <p:nvSpPr>
          <p:cNvPr id="92163" name="Rectangle 3"/>
          <p:cNvSpPr>
            <a:spLocks noGrp="1" noChangeArrowheads="1"/>
          </p:cNvSpPr>
          <p:nvPr>
            <p:ph type="body" idx="1"/>
          </p:nvPr>
        </p:nvSpPr>
        <p:spPr>
          <a:xfrm>
            <a:off x="457200" y="1600200"/>
            <a:ext cx="8229600" cy="2681288"/>
          </a:xfrm>
        </p:spPr>
        <p:txBody>
          <a:bodyPr/>
          <a:lstStyle/>
          <a:p>
            <a:r>
              <a:rPr lang="en-US" altLang="en-US"/>
              <a:t>Self-ratings consistently higher than other ratings</a:t>
            </a:r>
          </a:p>
          <a:p>
            <a:r>
              <a:rPr lang="en-US" altLang="en-US"/>
              <a:t>Have/have not discrepancy was larger with better-defined scale than with vague scale</a:t>
            </a:r>
          </a:p>
        </p:txBody>
      </p:sp>
    </p:spTree>
    <p:extLst>
      <p:ext uri="{BB962C8B-B14F-4D97-AF65-F5344CB8AC3E}">
        <p14:creationId xmlns:p14="http://schemas.microsoft.com/office/powerpoint/2010/main" val="1422918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ln>
            <a:solidFill>
              <a:srgbClr val="FF0000"/>
            </a:solidFill>
            <a:prstDash val="dash"/>
          </a:ln>
        </p:spPr>
        <p:txBody>
          <a:bodyPr/>
          <a:lstStyle/>
          <a:p>
            <a:r>
              <a:rPr lang="en-US" sz="2800" dirty="0" smtClean="0"/>
              <a:t>One important state: object ownership</a:t>
            </a:r>
          </a:p>
          <a:p>
            <a:r>
              <a:rPr lang="en-US" sz="2800" dirty="0" smtClean="0"/>
              <a:t>Let </a:t>
            </a:r>
            <a:r>
              <a:rPr lang="en-US" sz="2800" dirty="0"/>
              <a:t>u(</a:t>
            </a:r>
            <a:r>
              <a:rPr lang="en-US" sz="2800" dirty="0" err="1"/>
              <a:t>c,s</a:t>
            </a:r>
            <a:r>
              <a:rPr lang="en-US" sz="2800" dirty="0" smtClean="0"/>
              <a:t>), where c=1 if the individual owns the object in the current period (and 0 otherwise); s=1 if individual owns object in the previous period (and 0 otherwise):</a:t>
            </a:r>
          </a:p>
          <a:p>
            <a:pPr marL="0" indent="0">
              <a:buNone/>
            </a:pPr>
            <a:endParaRPr lang="en-US" sz="2800" dirty="0" smtClean="0"/>
          </a:p>
          <a:p>
            <a:pPr marL="800100" lvl="2" indent="0">
              <a:buNone/>
            </a:pPr>
            <a:r>
              <a:rPr lang="en-US" dirty="0" smtClean="0"/>
              <a:t>u(1,1)-u(0,1) &gt; u(1,0)-u(0,0) (due to loss-aversion)</a:t>
            </a:r>
          </a:p>
          <a:p>
            <a:endParaRPr lang="en-US" sz="2800" dirty="0" smtClean="0"/>
          </a:p>
          <a:p>
            <a:pPr marL="0" indent="0">
              <a:buNone/>
            </a:pPr>
            <a:endParaRPr lang="en-US" sz="2800" dirty="0" smtClean="0"/>
          </a:p>
          <a:p>
            <a:endParaRPr lang="en-US" sz="2800" dirty="0"/>
          </a:p>
          <a:p>
            <a:pPr marL="0" indent="0">
              <a:buNone/>
            </a:pPr>
            <a:endParaRPr lang="en-US" sz="2800" dirty="0" smtClean="0"/>
          </a:p>
          <a:p>
            <a:r>
              <a:rPr lang="en-US" sz="2800" dirty="0" smtClean="0"/>
              <a:t>Can people anticipate how object ownership will affect their preferences? </a:t>
            </a:r>
            <a:endParaRPr lang="en-US" sz="2800" dirty="0"/>
          </a:p>
        </p:txBody>
      </p:sp>
      <p:cxnSp>
        <p:nvCxnSpPr>
          <p:cNvPr id="5" name="Straight Connector 4"/>
          <p:cNvCxnSpPr/>
          <p:nvPr/>
        </p:nvCxnSpPr>
        <p:spPr bwMode="auto">
          <a:xfrm>
            <a:off x="2743200" y="4038600"/>
            <a:ext cx="2133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3733800" y="3505200"/>
            <a:ext cx="0" cy="1447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3733800" y="3733800"/>
            <a:ext cx="1143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3733800" y="4038600"/>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a:off x="3048000" y="4038600"/>
            <a:ext cx="6858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267200" y="3886200"/>
            <a:ext cx="0" cy="1524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124200" y="4038600"/>
            <a:ext cx="0" cy="6858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3124200" y="4724400"/>
            <a:ext cx="609600" cy="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3733800" y="3883090"/>
            <a:ext cx="533400" cy="311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1905000" y="3276601"/>
            <a:ext cx="1676400" cy="685800"/>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H="1">
            <a:off x="3806891" y="3291681"/>
            <a:ext cx="841309" cy="653224"/>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H="1">
            <a:off x="3806890" y="3314700"/>
            <a:ext cx="79310" cy="474695"/>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a:off x="2743200" y="3276600"/>
            <a:ext cx="914400" cy="1371601"/>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425086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022350" y="274638"/>
            <a:ext cx="7180263" cy="1143000"/>
          </a:xfrm>
        </p:spPr>
        <p:txBody>
          <a:bodyPr/>
          <a:lstStyle/>
          <a:p>
            <a:r>
              <a:rPr lang="en-US" altLang="en-US"/>
              <a:t>Scale recalibration in lung disease:</a:t>
            </a:r>
          </a:p>
        </p:txBody>
      </p:sp>
      <p:sp>
        <p:nvSpPr>
          <p:cNvPr id="99331" name="Rectangle 3"/>
          <p:cNvSpPr>
            <a:spLocks noGrp="1" noChangeArrowheads="1"/>
          </p:cNvSpPr>
          <p:nvPr>
            <p:ph type="body" idx="1"/>
          </p:nvPr>
        </p:nvSpPr>
        <p:spPr/>
        <p:txBody>
          <a:bodyPr/>
          <a:lstStyle/>
          <a:p>
            <a:r>
              <a:rPr lang="en-US" altLang="en-US" dirty="0"/>
              <a:t>Asked patients and non-patients to rate </a:t>
            </a:r>
            <a:r>
              <a:rPr lang="en-US" altLang="en-US" dirty="0" err="1"/>
              <a:t>QoL</a:t>
            </a:r>
            <a:r>
              <a:rPr lang="en-US" altLang="en-US" dirty="0"/>
              <a:t> of 30 health and non-health related conditions</a:t>
            </a:r>
          </a:p>
          <a:p>
            <a:pPr lvl="1"/>
            <a:r>
              <a:rPr lang="en-US" altLang="en-US" dirty="0"/>
              <a:t>Dandruff, nasty boss, long commute, asthma, etc.</a:t>
            </a:r>
          </a:p>
          <a:p>
            <a:r>
              <a:rPr lang="en-US" altLang="en-US" dirty="0"/>
              <a:t>Had them rate moderate shortness of breath from lung disease</a:t>
            </a:r>
          </a:p>
          <a:p>
            <a:pPr lvl="1"/>
            <a:r>
              <a:rPr lang="en-US" altLang="en-US" dirty="0"/>
              <a:t>1 flight of stairs </a:t>
            </a:r>
          </a:p>
        </p:txBody>
      </p:sp>
      <p:sp>
        <p:nvSpPr>
          <p:cNvPr id="2" name="Rectangle 1"/>
          <p:cNvSpPr/>
          <p:nvPr/>
        </p:nvSpPr>
        <p:spPr>
          <a:xfrm>
            <a:off x="304800" y="5747598"/>
            <a:ext cx="8534400" cy="757130"/>
          </a:xfrm>
          <a:prstGeom prst="rect">
            <a:avLst/>
          </a:prstGeom>
          <a:ln>
            <a:solidFill>
              <a:schemeClr val="tx1"/>
            </a:solidFill>
          </a:ln>
        </p:spPr>
        <p:txBody>
          <a:bodyPr wrap="square">
            <a:spAutoFit/>
          </a:bodyPr>
          <a:lstStyle/>
          <a:p>
            <a:r>
              <a:rPr lang="en-US" dirty="0">
                <a:latin typeface="Times New Roman" panose="02020603050405020304" pitchFamily="18" charset="0"/>
                <a:ea typeface="Times New Roman" panose="02020603050405020304" pitchFamily="18" charset="0"/>
              </a:rPr>
              <a:t>Lacey, H.P., </a:t>
            </a:r>
            <a:r>
              <a:rPr lang="en-US" dirty="0" err="1">
                <a:latin typeface="Times New Roman" panose="02020603050405020304" pitchFamily="18" charset="0"/>
                <a:ea typeface="Times New Roman" panose="02020603050405020304" pitchFamily="18" charset="0"/>
              </a:rPr>
              <a:t>Fagerlin</a:t>
            </a:r>
            <a:r>
              <a:rPr lang="en-US" dirty="0">
                <a:latin typeface="Times New Roman" panose="02020603050405020304" pitchFamily="18" charset="0"/>
                <a:ea typeface="Times New Roman" panose="02020603050405020304" pitchFamily="18" charset="0"/>
              </a:rPr>
              <a:t>, A., Loewenstein, G., Smith, D.M., Riis, J. and Ubel, P.A. (2008). </a:t>
            </a:r>
            <a:r>
              <a:rPr lang="en-US" dirty="0">
                <a:solidFill>
                  <a:srgbClr val="0000FF"/>
                </a:solidFill>
                <a:latin typeface="Times New Roman" panose="02020603050405020304" pitchFamily="18" charset="0"/>
                <a:ea typeface="Times New Roman" panose="02020603050405020304" pitchFamily="18" charset="0"/>
                <a:hlinkClick r:id="rId2"/>
              </a:rPr>
              <a:t>Are they really that happy? Exploring scale recalibration in estimates of well-being.</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Health Psychology, 27(6)</a:t>
            </a:r>
            <a:r>
              <a:rPr lang="en-US" dirty="0">
                <a:latin typeface="Times New Roman" panose="02020603050405020304" pitchFamily="18" charset="0"/>
                <a:ea typeface="Times New Roman" panose="02020603050405020304" pitchFamily="18" charset="0"/>
              </a:rPr>
              <a:t>, 669-675.</a:t>
            </a:r>
            <a:endParaRPr lang="en-US" dirty="0"/>
          </a:p>
        </p:txBody>
      </p:sp>
    </p:spTree>
    <p:extLst>
      <p:ext uri="{BB962C8B-B14F-4D97-AF65-F5344CB8AC3E}">
        <p14:creationId xmlns:p14="http://schemas.microsoft.com/office/powerpoint/2010/main" val="8158808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304800"/>
            <a:ext cx="7772400" cy="1143000"/>
          </a:xfrm>
        </p:spPr>
        <p:txBody>
          <a:bodyPr/>
          <a:lstStyle/>
          <a:p>
            <a:r>
              <a:rPr lang="en-US" altLang="en-US" sz="4000" b="1"/>
              <a:t>Possible results 1: Recalibration</a:t>
            </a:r>
            <a:endParaRPr lang="en-US" altLang="en-US" sz="4000"/>
          </a:p>
        </p:txBody>
      </p:sp>
      <p:graphicFrame>
        <p:nvGraphicFramePr>
          <p:cNvPr id="101379" name="Object 3"/>
          <p:cNvGraphicFramePr>
            <a:graphicFrameLocks noGrp="1" noChangeAspect="1"/>
          </p:cNvGraphicFramePr>
          <p:nvPr>
            <p:ph type="tbl" idx="1"/>
          </p:nvPr>
        </p:nvGraphicFramePr>
        <p:xfrm>
          <a:off x="2432050" y="1531938"/>
          <a:ext cx="4684713" cy="4859337"/>
        </p:xfrm>
        <a:graphic>
          <a:graphicData uri="http://schemas.openxmlformats.org/presentationml/2006/ole">
            <mc:AlternateContent xmlns:mc="http://schemas.openxmlformats.org/markup-compatibility/2006">
              <mc:Choice xmlns:v="urn:schemas-microsoft-com:vml" Requires="v">
                <p:oleObj spid="_x0000_s18440" name="Document" r:id="rId3" imgW="7775733" imgH="8064735" progId="Word.Document.8">
                  <p:embed/>
                </p:oleObj>
              </mc:Choice>
              <mc:Fallback>
                <p:oleObj name="Document" r:id="rId3" imgW="7775733" imgH="8064735" progId="Word.Document.8">
                  <p:embed/>
                  <p:pic>
                    <p:nvPicPr>
                      <p:cNvPr id="1013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050" y="1531938"/>
                        <a:ext cx="4684713" cy="4859337"/>
                      </a:xfrm>
                      <a:prstGeom prst="rect">
                        <a:avLst/>
                      </a:prstGeom>
                    </p:spPr>
                  </p:pic>
                </p:oleObj>
              </mc:Fallback>
            </mc:AlternateContent>
          </a:graphicData>
        </a:graphic>
      </p:graphicFrame>
    </p:spTree>
    <p:extLst>
      <p:ext uri="{BB962C8B-B14F-4D97-AF65-F5344CB8AC3E}">
        <p14:creationId xmlns:p14="http://schemas.microsoft.com/office/powerpoint/2010/main" val="19142566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81000" y="609600"/>
            <a:ext cx="8305800" cy="1143000"/>
          </a:xfrm>
        </p:spPr>
        <p:txBody>
          <a:bodyPr/>
          <a:lstStyle/>
          <a:p>
            <a:r>
              <a:rPr lang="en-US" altLang="en-US" sz="4000" b="1"/>
              <a:t>Possible results 2: </a:t>
            </a:r>
            <a:br>
              <a:rPr lang="en-US" altLang="en-US" sz="4000" b="1"/>
            </a:br>
            <a:r>
              <a:rPr lang="en-US" altLang="en-US" sz="4000" b="1"/>
              <a:t>No Recalibration</a:t>
            </a:r>
            <a:endParaRPr lang="en-US" altLang="en-US" sz="4000"/>
          </a:p>
        </p:txBody>
      </p:sp>
      <p:graphicFrame>
        <p:nvGraphicFramePr>
          <p:cNvPr id="100355" name="Object 3"/>
          <p:cNvGraphicFramePr>
            <a:graphicFrameLocks noGrp="1" noChangeAspect="1"/>
          </p:cNvGraphicFramePr>
          <p:nvPr>
            <p:ph type="tbl" idx="1"/>
          </p:nvPr>
        </p:nvGraphicFramePr>
        <p:xfrm>
          <a:off x="1817688" y="1866900"/>
          <a:ext cx="5583237" cy="4381500"/>
        </p:xfrm>
        <a:graphic>
          <a:graphicData uri="http://schemas.openxmlformats.org/presentationml/2006/ole">
            <mc:AlternateContent xmlns:mc="http://schemas.openxmlformats.org/markup-compatibility/2006">
              <mc:Choice xmlns:v="urn:schemas-microsoft-com:vml" Requires="v">
                <p:oleObj spid="_x0000_s19464" name="Document" r:id="rId3" imgW="7775733" imgH="6102819" progId="Word.Document.8">
                  <p:embed/>
                </p:oleObj>
              </mc:Choice>
              <mc:Fallback>
                <p:oleObj name="Document" r:id="rId3" imgW="7775733" imgH="6102819" progId="Word.Document.8">
                  <p:embed/>
                  <p:pic>
                    <p:nvPicPr>
                      <p:cNvPr id="1003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688" y="1866900"/>
                        <a:ext cx="5583237" cy="4381500"/>
                      </a:xfrm>
                      <a:prstGeom prst="rect">
                        <a:avLst/>
                      </a:prstGeom>
                    </p:spPr>
                  </p:pic>
                </p:oleObj>
              </mc:Fallback>
            </mc:AlternateContent>
          </a:graphicData>
        </a:graphic>
      </p:graphicFrame>
    </p:spTree>
    <p:extLst>
      <p:ext uri="{BB962C8B-B14F-4D97-AF65-F5344CB8AC3E}">
        <p14:creationId xmlns:p14="http://schemas.microsoft.com/office/powerpoint/2010/main" val="24890423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Lung scenario ratings: sick patients and health public</a:t>
            </a:r>
          </a:p>
        </p:txBody>
      </p:sp>
      <p:sp>
        <p:nvSpPr>
          <p:cNvPr id="102403" name="Rectangle 3"/>
          <p:cNvSpPr>
            <a:spLocks noGrp="1" noChangeArrowheads="1"/>
          </p:cNvSpPr>
          <p:nvPr>
            <p:ph type="body" idx="1"/>
          </p:nvPr>
        </p:nvSpPr>
        <p:spPr/>
        <p:txBody>
          <a:bodyPr/>
          <a:lstStyle/>
          <a:p>
            <a:r>
              <a:rPr lang="en-US" altLang="en-US" sz="2800"/>
              <a:t>Mean rating of lung scenario (0-100 scale)</a:t>
            </a:r>
          </a:p>
          <a:p>
            <a:pPr lvl="1"/>
            <a:r>
              <a:rPr lang="en-US" altLang="en-US"/>
              <a:t>patients (subset) = 69</a:t>
            </a:r>
          </a:p>
          <a:p>
            <a:pPr lvl="1"/>
            <a:r>
              <a:rPr lang="en-US" altLang="en-US"/>
              <a:t>public = 57</a:t>
            </a:r>
          </a:p>
          <a:p>
            <a:pPr lvl="2"/>
            <a:r>
              <a:rPr lang="en-US" altLang="en-US"/>
              <a:t>p = &lt;0.05</a:t>
            </a:r>
          </a:p>
          <a:p>
            <a:r>
              <a:rPr lang="en-US" altLang="en-US" sz="2800"/>
              <a:t>Mean ranking of lung disease (1 to 27)</a:t>
            </a:r>
            <a:endParaRPr lang="en-US" altLang="en-US"/>
          </a:p>
          <a:p>
            <a:pPr lvl="1"/>
            <a:r>
              <a:rPr lang="en-US" altLang="en-US"/>
              <a:t>patients = 13</a:t>
            </a:r>
          </a:p>
          <a:p>
            <a:pPr lvl="1"/>
            <a:r>
              <a:rPr lang="en-US" altLang="en-US"/>
              <a:t>public = 16</a:t>
            </a:r>
          </a:p>
          <a:p>
            <a:pPr lvl="2"/>
            <a:r>
              <a:rPr lang="en-US" altLang="en-US"/>
              <a:t>p = 0.006</a:t>
            </a:r>
          </a:p>
        </p:txBody>
      </p:sp>
    </p:spTree>
    <p:extLst>
      <p:ext uri="{BB962C8B-B14F-4D97-AF65-F5344CB8AC3E}">
        <p14:creationId xmlns:p14="http://schemas.microsoft.com/office/powerpoint/2010/main" val="29174732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Are they using the scale differently?</a:t>
            </a:r>
          </a:p>
        </p:txBody>
      </p:sp>
      <p:sp>
        <p:nvSpPr>
          <p:cNvPr id="103427" name="Rectangle 3"/>
          <p:cNvSpPr>
            <a:spLocks noGrp="1" noChangeArrowheads="1"/>
          </p:cNvSpPr>
          <p:nvPr>
            <p:ph type="body" idx="1"/>
          </p:nvPr>
        </p:nvSpPr>
        <p:spPr/>
        <p:txBody>
          <a:bodyPr/>
          <a:lstStyle/>
          <a:p>
            <a:r>
              <a:rPr lang="en-US" altLang="en-US"/>
              <a:t>Mean rating of all items</a:t>
            </a:r>
          </a:p>
          <a:p>
            <a:pPr lvl="1"/>
            <a:r>
              <a:rPr lang="en-US" altLang="en-US"/>
              <a:t>patients = 55</a:t>
            </a:r>
          </a:p>
          <a:p>
            <a:pPr lvl="1"/>
            <a:r>
              <a:rPr lang="en-US" altLang="en-US"/>
              <a:t>public = 56</a:t>
            </a:r>
          </a:p>
          <a:p>
            <a:pPr lvl="2"/>
            <a:r>
              <a:rPr lang="en-US" altLang="en-US"/>
              <a:t>p = .71</a:t>
            </a:r>
          </a:p>
          <a:p>
            <a:r>
              <a:rPr lang="en-US" altLang="en-US"/>
              <a:t>Standard deviation of all ratings</a:t>
            </a:r>
          </a:p>
          <a:p>
            <a:pPr lvl="1"/>
            <a:r>
              <a:rPr lang="en-US" altLang="en-US"/>
              <a:t>patient = 16.5</a:t>
            </a:r>
          </a:p>
          <a:p>
            <a:pPr lvl="1"/>
            <a:r>
              <a:rPr lang="en-US" altLang="en-US"/>
              <a:t>public = 15.2</a:t>
            </a:r>
          </a:p>
          <a:p>
            <a:pPr lvl="2"/>
            <a:r>
              <a:rPr lang="en-US" altLang="en-US"/>
              <a:t>Test for equality of variance = 0.22</a:t>
            </a:r>
          </a:p>
        </p:txBody>
      </p:sp>
    </p:spTree>
    <p:extLst>
      <p:ext uri="{BB962C8B-B14F-4D97-AF65-F5344CB8AC3E}">
        <p14:creationId xmlns:p14="http://schemas.microsoft.com/office/powerpoint/2010/main" val="16381973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838200"/>
          </a:xfrm>
        </p:spPr>
        <p:txBody>
          <a:bodyPr/>
          <a:lstStyle/>
          <a:p>
            <a:r>
              <a:rPr lang="en-US" altLang="en-US">
                <a:cs typeface="Times New Roman" panose="02020603050405020304" pitchFamily="18" charset="0"/>
              </a:rPr>
              <a:t>Self-deception by patients?</a:t>
            </a:r>
          </a:p>
        </p:txBody>
      </p:sp>
      <p:sp>
        <p:nvSpPr>
          <p:cNvPr id="13315" name="Rectangle 3"/>
          <p:cNvSpPr>
            <a:spLocks noGrp="1" noChangeArrowheads="1"/>
          </p:cNvSpPr>
          <p:nvPr>
            <p:ph type="body" idx="1"/>
          </p:nvPr>
        </p:nvSpPr>
        <p:spPr>
          <a:xfrm>
            <a:off x="457200" y="1219200"/>
            <a:ext cx="7772400" cy="2971800"/>
          </a:xfrm>
        </p:spPr>
        <p:txBody>
          <a:bodyPr/>
          <a:lstStyle/>
          <a:p>
            <a:pPr>
              <a:lnSpc>
                <a:spcPct val="90000"/>
              </a:lnSpc>
            </a:pPr>
            <a:r>
              <a:rPr lang="en-US" altLang="en-US" sz="2800" dirty="0" smtClean="0">
                <a:cs typeface="Times New Roman" panose="02020603050405020304" pitchFamily="18" charset="0"/>
              </a:rPr>
              <a:t>Palm </a:t>
            </a:r>
            <a:r>
              <a:rPr lang="en-US" altLang="en-US" sz="2800" dirty="0">
                <a:cs typeface="Times New Roman" panose="02020603050405020304" pitchFamily="18" charset="0"/>
              </a:rPr>
              <a:t>Pilots given to 49 end stage renal patients dialysis 3 times per week.</a:t>
            </a:r>
            <a:r>
              <a:rPr lang="en-US" altLang="en-US" sz="2800" dirty="0"/>
              <a:t> </a:t>
            </a:r>
          </a:p>
          <a:p>
            <a:pPr>
              <a:lnSpc>
                <a:spcPct val="90000"/>
              </a:lnSpc>
            </a:pPr>
            <a:r>
              <a:rPr lang="en-US" altLang="en-US" sz="2800" dirty="0"/>
              <a:t>49 matched </a:t>
            </a:r>
            <a:r>
              <a:rPr lang="en-US" altLang="en-US" sz="1600" dirty="0"/>
              <a:t>(</a:t>
            </a:r>
            <a:r>
              <a:rPr lang="en-US" altLang="en-US" sz="1600" dirty="0">
                <a:cs typeface="Times New Roman" panose="02020603050405020304" pitchFamily="18" charset="0"/>
              </a:rPr>
              <a:t>age, gender, educ., race)</a:t>
            </a:r>
            <a:r>
              <a:rPr lang="en-US" altLang="en-US" sz="2800" dirty="0"/>
              <a:t> healthy controls</a:t>
            </a:r>
          </a:p>
          <a:p>
            <a:pPr>
              <a:lnSpc>
                <a:spcPct val="90000"/>
              </a:lnSpc>
            </a:pPr>
            <a:r>
              <a:rPr lang="en-US" altLang="en-US" sz="2800" dirty="0"/>
              <a:t>Palms carried for 7 days; beeped randomly in each 90 minute segment of day</a:t>
            </a:r>
          </a:p>
          <a:p>
            <a:pPr>
              <a:lnSpc>
                <a:spcPct val="90000"/>
              </a:lnSpc>
            </a:pPr>
            <a:r>
              <a:rPr lang="en-US" altLang="en-US" sz="2800" dirty="0"/>
              <a:t>On each beep, respondent asked 12 questions, including…</a:t>
            </a:r>
          </a:p>
        </p:txBody>
      </p:sp>
      <p:sp>
        <p:nvSpPr>
          <p:cNvPr id="3" name="Rectangle 2"/>
          <p:cNvSpPr/>
          <p:nvPr/>
        </p:nvSpPr>
        <p:spPr>
          <a:xfrm>
            <a:off x="457200" y="5105400"/>
            <a:ext cx="8077200" cy="757130"/>
          </a:xfrm>
          <a:prstGeom prst="rect">
            <a:avLst/>
          </a:prstGeom>
          <a:ln>
            <a:solidFill>
              <a:schemeClr val="tx1"/>
            </a:solidFill>
          </a:ln>
        </p:spPr>
        <p:txBody>
          <a:bodyPr wrap="square">
            <a:spAutoFit/>
          </a:bodyPr>
          <a:lstStyle/>
          <a:p>
            <a:r>
              <a:rPr lang="en-US" dirty="0">
                <a:latin typeface="Times New Roman" panose="02020603050405020304" pitchFamily="18" charset="0"/>
                <a:ea typeface="Times New Roman" panose="02020603050405020304" pitchFamily="18" charset="0"/>
              </a:rPr>
              <a:t>Riis, J., Loewenstein, G., Baron, J., Jepson, C., </a:t>
            </a:r>
            <a:r>
              <a:rPr lang="en-US" dirty="0" err="1">
                <a:latin typeface="Times New Roman" panose="02020603050405020304" pitchFamily="18" charset="0"/>
                <a:ea typeface="Times New Roman" panose="02020603050405020304" pitchFamily="18" charset="0"/>
              </a:rPr>
              <a:t>Fagerlin</a:t>
            </a:r>
            <a:r>
              <a:rPr lang="en-US" dirty="0">
                <a:latin typeface="Times New Roman" panose="02020603050405020304" pitchFamily="18" charset="0"/>
                <a:ea typeface="Times New Roman" panose="02020603050405020304" pitchFamily="18" charset="0"/>
              </a:rPr>
              <a:t>, A. &amp; Ubel, P.A. (2005). </a:t>
            </a:r>
            <a:r>
              <a:rPr lang="en-US" dirty="0">
                <a:solidFill>
                  <a:srgbClr val="0000FF"/>
                </a:solidFill>
                <a:latin typeface="Times New Roman" panose="02020603050405020304" pitchFamily="18" charset="0"/>
                <a:ea typeface="Times New Roman" panose="02020603050405020304" pitchFamily="18" charset="0"/>
                <a:hlinkClick r:id="rId2"/>
              </a:rPr>
              <a:t>Ignorance of hedonic adaptation to hemodialysis: A study using ecological momentary assessment.</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Journal of Experimental Psychology: General, 131(1)</a:t>
            </a:r>
            <a:r>
              <a:rPr lang="en-US" dirty="0">
                <a:latin typeface="Times New Roman" panose="02020603050405020304" pitchFamily="18" charset="0"/>
                <a:ea typeface="Times New Roman" panose="02020603050405020304" pitchFamily="18" charset="0"/>
              </a:rPr>
              <a:t>, 3-9. </a:t>
            </a:r>
            <a:endParaRPr lang="en-US" dirty="0"/>
          </a:p>
        </p:txBody>
      </p:sp>
    </p:spTree>
    <p:extLst>
      <p:ext uri="{BB962C8B-B14F-4D97-AF65-F5344CB8AC3E}">
        <p14:creationId xmlns:p14="http://schemas.microsoft.com/office/powerpoint/2010/main" val="17531878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7772400" cy="914400"/>
          </a:xfrm>
        </p:spPr>
        <p:txBody>
          <a:bodyPr/>
          <a:lstStyle/>
          <a:p>
            <a:r>
              <a:rPr lang="en-US" altLang="en-US" sz="2400">
                <a:ea typeface="MS Mincho" pitchFamily="49" charset="-128"/>
              </a:rPr>
              <a:t>Please tap the button below that best describes the mood you were feeling just before the Palm Pilot beeped:</a:t>
            </a:r>
          </a:p>
        </p:txBody>
      </p:sp>
      <p:sp>
        <p:nvSpPr>
          <p:cNvPr id="77827" name="Rectangle 3"/>
          <p:cNvSpPr>
            <a:spLocks noGrp="1" noChangeArrowheads="1"/>
          </p:cNvSpPr>
          <p:nvPr>
            <p:ph type="body" idx="1"/>
          </p:nvPr>
        </p:nvSpPr>
        <p:spPr>
          <a:xfrm>
            <a:off x="685800" y="1295400"/>
            <a:ext cx="3429000" cy="1600200"/>
          </a:xfrm>
          <a:ln>
            <a:solidFill>
              <a:schemeClr val="tx1"/>
            </a:solidFill>
            <a:miter lim="800000"/>
            <a:headEnd/>
            <a:tailEnd/>
          </a:ln>
        </p:spPr>
        <p:txBody>
          <a:bodyPr/>
          <a:lstStyle/>
          <a:p>
            <a:pPr>
              <a:lnSpc>
                <a:spcPct val="90000"/>
              </a:lnSpc>
              <a:buFontTx/>
              <a:buNone/>
            </a:pPr>
            <a:r>
              <a:rPr lang="en-US" altLang="en-US" sz="2000">
                <a:ea typeface="MS Mincho" pitchFamily="49" charset="-128"/>
              </a:rPr>
              <a:t> </a:t>
            </a:r>
            <a:r>
              <a:rPr lang="en-US" altLang="en-US" sz="1800">
                <a:ea typeface="MS Mincho" pitchFamily="49" charset="-128"/>
              </a:rPr>
              <a:t>2	…	Very pleasant</a:t>
            </a:r>
          </a:p>
          <a:p>
            <a:pPr>
              <a:lnSpc>
                <a:spcPct val="90000"/>
              </a:lnSpc>
              <a:buFontTx/>
              <a:buNone/>
            </a:pPr>
            <a:r>
              <a:rPr lang="en-US" altLang="en-US" sz="1800">
                <a:ea typeface="MS Mincho" pitchFamily="49" charset="-128"/>
              </a:rPr>
              <a:t> 1	…	Slightly pleasant	</a:t>
            </a:r>
          </a:p>
          <a:p>
            <a:pPr>
              <a:lnSpc>
                <a:spcPct val="90000"/>
              </a:lnSpc>
              <a:buFontTx/>
              <a:buNone/>
            </a:pPr>
            <a:r>
              <a:rPr lang="en-US" altLang="en-US" sz="1800">
                <a:ea typeface="MS Mincho" pitchFamily="49" charset="-128"/>
              </a:rPr>
              <a:t> 0	…	Neutral		</a:t>
            </a:r>
          </a:p>
          <a:p>
            <a:pPr>
              <a:lnSpc>
                <a:spcPct val="90000"/>
              </a:lnSpc>
              <a:buFontTx/>
              <a:buNone/>
            </a:pPr>
            <a:r>
              <a:rPr lang="en-US" altLang="en-US" sz="1800">
                <a:ea typeface="MS Mincho" pitchFamily="49" charset="-128"/>
              </a:rPr>
              <a:t> -1	…	Slightly unpleasant</a:t>
            </a:r>
          </a:p>
          <a:p>
            <a:pPr>
              <a:lnSpc>
                <a:spcPct val="90000"/>
              </a:lnSpc>
              <a:buFontTx/>
              <a:buNone/>
            </a:pPr>
            <a:r>
              <a:rPr lang="en-US" altLang="en-US" sz="1800">
                <a:ea typeface="MS Mincho" pitchFamily="49" charset="-128"/>
              </a:rPr>
              <a:t> -2	…	Very unpleasant</a:t>
            </a:r>
          </a:p>
          <a:p>
            <a:pPr>
              <a:lnSpc>
                <a:spcPct val="90000"/>
              </a:lnSpc>
            </a:pPr>
            <a:endParaRPr lang="en-US" altLang="en-US" sz="1800"/>
          </a:p>
        </p:txBody>
      </p:sp>
      <p:sp>
        <p:nvSpPr>
          <p:cNvPr id="77828" name="Text Box 4"/>
          <p:cNvSpPr txBox="1">
            <a:spLocks noChangeArrowheads="1"/>
          </p:cNvSpPr>
          <p:nvPr/>
        </p:nvSpPr>
        <p:spPr bwMode="auto">
          <a:xfrm>
            <a:off x="609600" y="3886200"/>
            <a:ext cx="7620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23813">
              <a:defRPr sz="2400">
                <a:solidFill>
                  <a:schemeClr val="tx1"/>
                </a:solidFill>
                <a:latin typeface="Times New Roman" panose="02020603050405020304" pitchFamily="18" charset="0"/>
              </a:defRPr>
            </a:lvl1pPr>
            <a:lvl2pPr marL="1128713" indent="-495300">
              <a:defRPr sz="2400">
                <a:solidFill>
                  <a:schemeClr val="tx1"/>
                </a:solidFill>
                <a:latin typeface="Times New Roman" panose="02020603050405020304" pitchFamily="18" charset="0"/>
              </a:defRPr>
            </a:lvl2pPr>
            <a:lvl3pPr marL="1738313" indent="-495300">
              <a:defRPr sz="2400">
                <a:solidFill>
                  <a:schemeClr val="tx1"/>
                </a:solidFill>
                <a:latin typeface="Times New Roman" panose="02020603050405020304" pitchFamily="18" charset="0"/>
              </a:defRPr>
            </a:lvl3pPr>
            <a:lvl4pPr marL="2347913" indent="-495300">
              <a:defRPr sz="2400">
                <a:solidFill>
                  <a:schemeClr val="tx1"/>
                </a:solidFill>
                <a:latin typeface="Times New Roman" panose="02020603050405020304" pitchFamily="18" charset="0"/>
              </a:defRPr>
            </a:lvl4pPr>
            <a:lvl5pPr marL="2957513" indent="-495300">
              <a:defRPr sz="2400">
                <a:solidFill>
                  <a:schemeClr val="tx1"/>
                </a:solidFill>
                <a:latin typeface="Times New Roman" panose="02020603050405020304" pitchFamily="18" charset="0"/>
              </a:defRPr>
            </a:lvl5pPr>
            <a:lvl6pPr marL="3414713" indent="-495300" fontAlgn="base">
              <a:spcBef>
                <a:spcPct val="0"/>
              </a:spcBef>
              <a:spcAft>
                <a:spcPct val="0"/>
              </a:spcAft>
              <a:defRPr sz="2400">
                <a:solidFill>
                  <a:schemeClr val="tx1"/>
                </a:solidFill>
                <a:latin typeface="Times New Roman" panose="02020603050405020304" pitchFamily="18" charset="0"/>
              </a:defRPr>
            </a:lvl6pPr>
            <a:lvl7pPr marL="3871913" indent="-495300" fontAlgn="base">
              <a:spcBef>
                <a:spcPct val="0"/>
              </a:spcBef>
              <a:spcAft>
                <a:spcPct val="0"/>
              </a:spcAft>
              <a:defRPr sz="2400">
                <a:solidFill>
                  <a:schemeClr val="tx1"/>
                </a:solidFill>
                <a:latin typeface="Times New Roman" panose="02020603050405020304" pitchFamily="18" charset="0"/>
              </a:defRPr>
            </a:lvl7pPr>
            <a:lvl8pPr marL="4329113" indent="-495300" fontAlgn="base">
              <a:spcBef>
                <a:spcPct val="0"/>
              </a:spcBef>
              <a:spcAft>
                <a:spcPct val="0"/>
              </a:spcAft>
              <a:defRPr sz="2400">
                <a:solidFill>
                  <a:schemeClr val="tx1"/>
                </a:solidFill>
                <a:latin typeface="Times New Roman" panose="02020603050405020304" pitchFamily="18" charset="0"/>
              </a:defRPr>
            </a:lvl8pPr>
            <a:lvl9pPr marL="4786313" indent="-4953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200"/>
          </a:p>
        </p:txBody>
      </p:sp>
      <p:sp>
        <p:nvSpPr>
          <p:cNvPr id="77829" name="Text Box 5"/>
          <p:cNvSpPr txBox="1">
            <a:spLocks noChangeArrowheads="1"/>
          </p:cNvSpPr>
          <p:nvPr/>
        </p:nvSpPr>
        <p:spPr bwMode="auto">
          <a:xfrm>
            <a:off x="685800" y="3048000"/>
            <a:ext cx="7924800"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5000"/>
              </a:spcAft>
            </a:pPr>
            <a:r>
              <a:rPr lang="en-US" altLang="en-US" sz="1800"/>
              <a:t>When Palms returned, subjects estimated mood distributions on the above scale:</a:t>
            </a:r>
          </a:p>
          <a:p>
            <a:pPr>
              <a:spcAft>
                <a:spcPct val="25000"/>
              </a:spcAft>
              <a:buFontTx/>
              <a:buChar char="•"/>
            </a:pPr>
            <a:r>
              <a:rPr lang="en-US" altLang="en-US" sz="1800"/>
              <a:t>Last Week </a:t>
            </a:r>
            <a:r>
              <a:rPr lang="en-US" altLang="en-US" sz="1600"/>
              <a:t>(during which they carried the palm)</a:t>
            </a:r>
          </a:p>
          <a:p>
            <a:pPr>
              <a:spcAft>
                <a:spcPct val="25000"/>
              </a:spcAft>
              <a:buFontTx/>
              <a:buChar char="•"/>
            </a:pPr>
            <a:r>
              <a:rPr lang="en-US" altLang="en-US" sz="1800"/>
              <a:t>Typical Week</a:t>
            </a:r>
          </a:p>
          <a:p>
            <a:pPr>
              <a:spcAft>
                <a:spcPct val="25000"/>
              </a:spcAft>
              <a:buFontTx/>
              <a:buChar char="•"/>
            </a:pPr>
            <a:r>
              <a:rPr lang="en-US" altLang="en-US" sz="1800"/>
              <a:t>Dialysis Scenario</a:t>
            </a:r>
          </a:p>
          <a:p>
            <a:pPr lvl="1">
              <a:spcAft>
                <a:spcPct val="25000"/>
              </a:spcAft>
              <a:buFontTx/>
              <a:buChar char="•"/>
            </a:pPr>
            <a:r>
              <a:rPr lang="en-US" altLang="en-US" sz="1600"/>
              <a:t>Controls: (Following presentation of a dialysis scenario … "Imagine that you had dialysis")</a:t>
            </a:r>
          </a:p>
          <a:p>
            <a:pPr lvl="1">
              <a:spcAft>
                <a:spcPct val="25000"/>
              </a:spcAft>
              <a:buFontTx/>
              <a:buChar char="•"/>
            </a:pPr>
            <a:r>
              <a:rPr lang="en-US" altLang="en-US" sz="1600"/>
              <a:t>Patients:  As in the scenario; no other health problems.</a:t>
            </a:r>
          </a:p>
          <a:p>
            <a:pPr>
              <a:spcAft>
                <a:spcPct val="25000"/>
              </a:spcAft>
              <a:buFontTx/>
              <a:buChar char="•"/>
            </a:pPr>
            <a:r>
              <a:rPr lang="en-US" altLang="en-US" sz="1800"/>
              <a:t>Other Person </a:t>
            </a:r>
            <a:r>
              <a:rPr lang="en-US" altLang="en-US" sz="1600"/>
              <a:t>(Someone else your age with same health)</a:t>
            </a:r>
          </a:p>
          <a:p>
            <a:pPr>
              <a:spcAft>
                <a:spcPct val="25000"/>
              </a:spcAft>
              <a:buFontTx/>
              <a:buChar char="•"/>
            </a:pPr>
            <a:r>
              <a:rPr lang="en-US" altLang="en-US" sz="1800"/>
              <a:t>Healthy</a:t>
            </a:r>
          </a:p>
          <a:p>
            <a:pPr lvl="1">
              <a:spcAft>
                <a:spcPct val="25000"/>
              </a:spcAft>
              <a:buFontTx/>
              <a:buChar char="•"/>
            </a:pPr>
            <a:r>
              <a:rPr lang="en-US" altLang="en-US" sz="1600"/>
              <a:t>Controls: In perfect health</a:t>
            </a:r>
          </a:p>
          <a:p>
            <a:pPr lvl="1">
              <a:spcAft>
                <a:spcPct val="25000"/>
              </a:spcAft>
              <a:buFontTx/>
              <a:buChar char="•"/>
            </a:pPr>
            <a:r>
              <a:rPr lang="en-US" altLang="en-US" sz="1600"/>
              <a:t>Patients: If never had kidney trouble</a:t>
            </a:r>
          </a:p>
        </p:txBody>
      </p:sp>
    </p:spTree>
    <p:extLst>
      <p:ext uri="{BB962C8B-B14F-4D97-AF65-F5344CB8AC3E}">
        <p14:creationId xmlns:p14="http://schemas.microsoft.com/office/powerpoint/2010/main" val="41267434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Main results</a:t>
            </a:r>
          </a:p>
        </p:txBody>
      </p:sp>
      <p:graphicFrame>
        <p:nvGraphicFramePr>
          <p:cNvPr id="78918" name="Group 70"/>
          <p:cNvGraphicFramePr>
            <a:graphicFrameLocks noGrp="1"/>
          </p:cNvGraphicFramePr>
          <p:nvPr/>
        </p:nvGraphicFramePr>
        <p:xfrm>
          <a:off x="685800" y="1752600"/>
          <a:ext cx="7620000" cy="3671697"/>
        </p:xfrm>
        <a:graphic>
          <a:graphicData uri="http://schemas.openxmlformats.org/drawingml/2006/table">
            <a:tbl>
              <a:tblPr/>
              <a:tblGrid>
                <a:gridCol w="2147888">
                  <a:extLst>
                    <a:ext uri="{9D8B030D-6E8A-4147-A177-3AD203B41FA5}">
                      <a16:colId xmlns:a16="http://schemas.microsoft.com/office/drawing/2014/main" xmlns="" val="404032492"/>
                    </a:ext>
                  </a:extLst>
                </a:gridCol>
                <a:gridCol w="2149475">
                  <a:extLst>
                    <a:ext uri="{9D8B030D-6E8A-4147-A177-3AD203B41FA5}">
                      <a16:colId xmlns:a16="http://schemas.microsoft.com/office/drawing/2014/main" xmlns="" val="1887838670"/>
                    </a:ext>
                  </a:extLst>
                </a:gridCol>
                <a:gridCol w="2149475">
                  <a:extLst>
                    <a:ext uri="{9D8B030D-6E8A-4147-A177-3AD203B41FA5}">
                      <a16:colId xmlns:a16="http://schemas.microsoft.com/office/drawing/2014/main" xmlns="" val="886769668"/>
                    </a:ext>
                  </a:extLst>
                </a:gridCol>
                <a:gridCol w="1173162">
                  <a:extLst>
                    <a:ext uri="{9D8B030D-6E8A-4147-A177-3AD203B41FA5}">
                      <a16:colId xmlns:a16="http://schemas.microsoft.com/office/drawing/2014/main" xmlns="" val="1063938534"/>
                    </a:ext>
                  </a:extLst>
                </a:gridCol>
              </a:tblGrid>
              <a:tr h="581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patients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nonpatients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Diff?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85935475"/>
                  </a:ext>
                </a:extLst>
              </a:tr>
              <a:tr h="579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actual mood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ave=.70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pos=58%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ave=.75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pos=65%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71528804"/>
                  </a:ext>
                </a:extLst>
              </a:tr>
              <a:tr h="581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predicted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ave=.49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pos=54%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ave=-.01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pos=41%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p&lt;.01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p&lt;.12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73139471"/>
                  </a:ext>
                </a:extLst>
              </a:tr>
              <a:tr h="581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if no dialysis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ave=.98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pos=70%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(“grass is greener”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panose="020B0604020202020204" pitchFamily="34" charset="0"/>
                        </a:rPr>
                        <a:t>Effect)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105531562"/>
                  </a:ext>
                </a:extLst>
              </a:tr>
            </a:tbl>
          </a:graphicData>
        </a:graphic>
      </p:graphicFrame>
    </p:spTree>
    <p:extLst>
      <p:ext uri="{BB962C8B-B14F-4D97-AF65-F5344CB8AC3E}">
        <p14:creationId xmlns:p14="http://schemas.microsoft.com/office/powerpoint/2010/main" val="38725612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z="4000" b="1" dirty="0" smtClean="0"/>
              <a:t>Summary</a:t>
            </a:r>
            <a:endParaRPr lang="en-US" altLang="en-US" sz="4000" dirty="0"/>
          </a:p>
        </p:txBody>
      </p:sp>
      <p:sp>
        <p:nvSpPr>
          <p:cNvPr id="107523" name="Rectangle 3"/>
          <p:cNvSpPr>
            <a:spLocks noGrp="1" noChangeArrowheads="1"/>
          </p:cNvSpPr>
          <p:nvPr>
            <p:ph type="body" idx="1"/>
          </p:nvPr>
        </p:nvSpPr>
        <p:spPr/>
        <p:txBody>
          <a:bodyPr/>
          <a:lstStyle/>
          <a:p>
            <a:pPr>
              <a:lnSpc>
                <a:spcPct val="90000"/>
              </a:lnSpc>
            </a:pPr>
            <a:r>
              <a:rPr lang="en-US" altLang="en-US" sz="2800" dirty="0" smtClean="0"/>
              <a:t>Patients seem </a:t>
            </a:r>
            <a:r>
              <a:rPr lang="en-US" altLang="en-US" sz="2800" dirty="0"/>
              <a:t>to be about as happy as controls</a:t>
            </a:r>
          </a:p>
          <a:p>
            <a:pPr>
              <a:lnSpc>
                <a:spcPct val="90000"/>
              </a:lnSpc>
            </a:pPr>
            <a:r>
              <a:rPr lang="en-US" altLang="en-US" sz="2800" dirty="0"/>
              <a:t>Healthy people </a:t>
            </a:r>
            <a:r>
              <a:rPr lang="en-US" altLang="en-US" sz="2800" dirty="0" err="1" smtClean="0"/>
              <a:t>mispredict</a:t>
            </a:r>
            <a:r>
              <a:rPr lang="en-US" altLang="en-US" sz="2800" dirty="0" smtClean="0"/>
              <a:t> </a:t>
            </a:r>
            <a:r>
              <a:rPr lang="en-US" altLang="en-US" sz="2800" dirty="0"/>
              <a:t>the happiness of </a:t>
            </a:r>
            <a:r>
              <a:rPr lang="en-US" altLang="en-US" sz="2800" dirty="0" smtClean="0"/>
              <a:t>patients</a:t>
            </a:r>
            <a:endParaRPr lang="en-US" altLang="en-US" sz="2800" dirty="0"/>
          </a:p>
          <a:p>
            <a:pPr>
              <a:lnSpc>
                <a:spcPct val="90000"/>
              </a:lnSpc>
            </a:pPr>
            <a:r>
              <a:rPr lang="en-US" altLang="en-US" sz="2800" dirty="0"/>
              <a:t>Patients themselves think that </a:t>
            </a:r>
            <a:r>
              <a:rPr lang="en-US" altLang="en-US" sz="2800" dirty="0" smtClean="0"/>
              <a:t>medical conditions have made </a:t>
            </a:r>
            <a:r>
              <a:rPr lang="en-US" altLang="en-US" sz="2800" dirty="0"/>
              <a:t>them </a:t>
            </a:r>
            <a:r>
              <a:rPr lang="en-US" altLang="en-US" sz="2800" dirty="0" smtClean="0"/>
              <a:t>unhappy</a:t>
            </a:r>
          </a:p>
          <a:p>
            <a:pPr>
              <a:lnSpc>
                <a:spcPct val="90000"/>
              </a:lnSpc>
            </a:pPr>
            <a:r>
              <a:rPr lang="en-US" altLang="en-US" sz="2800" dirty="0" smtClean="0"/>
              <a:t>Other research we have done dismisses ‘</a:t>
            </a:r>
            <a:r>
              <a:rPr lang="en-US" altLang="en-US" sz="2800" dirty="0" err="1" smtClean="0"/>
              <a:t>focalism</a:t>
            </a:r>
            <a:r>
              <a:rPr lang="en-US" altLang="en-US" sz="2800" dirty="0" smtClean="0"/>
              <a:t>’ as the explanation for the discrepancy, but supports a failure to anticipate adaptation..</a:t>
            </a:r>
          </a:p>
          <a:p>
            <a:pPr>
              <a:lnSpc>
                <a:spcPct val="90000"/>
              </a:lnSpc>
            </a:pPr>
            <a:endParaRPr lang="en-US" altLang="en-US" sz="2800" dirty="0"/>
          </a:p>
          <a:p>
            <a:pPr>
              <a:lnSpc>
                <a:spcPct val="90000"/>
              </a:lnSpc>
              <a:buFontTx/>
              <a:buNone/>
            </a:pPr>
            <a:endParaRPr lang="en-US" altLang="en-US" sz="2800" dirty="0"/>
          </a:p>
          <a:p>
            <a:pPr>
              <a:lnSpc>
                <a:spcPct val="90000"/>
              </a:lnSpc>
            </a:pPr>
            <a:endParaRPr lang="en-US" altLang="en-US" sz="2800" dirty="0"/>
          </a:p>
          <a:p>
            <a:pPr>
              <a:lnSpc>
                <a:spcPct val="90000"/>
              </a:lnSpc>
            </a:pPr>
            <a:endParaRPr lang="en-US" altLang="en-US" sz="2800" dirty="0"/>
          </a:p>
        </p:txBody>
      </p:sp>
      <p:sp>
        <p:nvSpPr>
          <p:cNvPr id="4" name="Rectangle 3"/>
          <p:cNvSpPr/>
          <p:nvPr/>
        </p:nvSpPr>
        <p:spPr>
          <a:xfrm>
            <a:off x="381000" y="5867400"/>
            <a:ext cx="8534400" cy="757130"/>
          </a:xfrm>
          <a:prstGeom prst="rect">
            <a:avLst/>
          </a:prstGeom>
          <a:ln>
            <a:solidFill>
              <a:schemeClr val="tx1"/>
            </a:solidFill>
          </a:ln>
        </p:spPr>
        <p:txBody>
          <a:bodyPr wrap="square">
            <a:spAutoFit/>
          </a:bodyPr>
          <a:lstStyle/>
          <a:p>
            <a:r>
              <a:rPr lang="en-US" dirty="0">
                <a:latin typeface="Times New Roman" panose="02020603050405020304" pitchFamily="18" charset="0"/>
                <a:ea typeface="Times New Roman" panose="02020603050405020304" pitchFamily="18" charset="0"/>
              </a:rPr>
              <a:t>Ubel, P., Loewenstein, G., Hershey, J., Baron, J. Mohr, T. Asch, D.A. &amp; Jepson, C. (2001). </a:t>
            </a:r>
            <a:r>
              <a:rPr lang="en-US" dirty="0">
                <a:solidFill>
                  <a:srgbClr val="0000FF"/>
                </a:solidFill>
                <a:latin typeface="Times New Roman" panose="02020603050405020304" pitchFamily="18" charset="0"/>
                <a:ea typeface="Times New Roman" panose="02020603050405020304" pitchFamily="18" charset="0"/>
                <a:hlinkClick r:id="rId3"/>
              </a:rPr>
              <a:t>Do </a:t>
            </a:r>
            <a:r>
              <a:rPr lang="en-US" dirty="0" err="1">
                <a:solidFill>
                  <a:srgbClr val="0000FF"/>
                </a:solidFill>
                <a:latin typeface="Times New Roman" panose="02020603050405020304" pitchFamily="18" charset="0"/>
                <a:ea typeface="Times New Roman" panose="02020603050405020304" pitchFamily="18" charset="0"/>
                <a:hlinkClick r:id="rId3"/>
              </a:rPr>
              <a:t>nonpatients</a:t>
            </a:r>
            <a:r>
              <a:rPr lang="en-US" dirty="0">
                <a:solidFill>
                  <a:srgbClr val="0000FF"/>
                </a:solidFill>
                <a:latin typeface="Times New Roman" panose="02020603050405020304" pitchFamily="18" charset="0"/>
                <a:ea typeface="Times New Roman" panose="02020603050405020304" pitchFamily="18" charset="0"/>
                <a:hlinkClick r:id="rId3"/>
              </a:rPr>
              <a:t> underestimate the quality of life associated with chronic health conditions because of a focusing illusion?</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Medical Decision Making, 21</a:t>
            </a:r>
            <a:r>
              <a:rPr lang="en-US" dirty="0">
                <a:latin typeface="Times New Roman" panose="02020603050405020304" pitchFamily="18" charset="0"/>
                <a:ea typeface="Times New Roman" panose="02020603050405020304" pitchFamily="18" charset="0"/>
              </a:rPr>
              <a:t>, 190-199. </a:t>
            </a:r>
            <a:endParaRPr lang="en-US" dirty="0"/>
          </a:p>
        </p:txBody>
      </p:sp>
    </p:spTree>
    <p:extLst>
      <p:ext uri="{BB962C8B-B14F-4D97-AF65-F5344CB8AC3E}">
        <p14:creationId xmlns:p14="http://schemas.microsoft.com/office/powerpoint/2010/main" val="21832692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609600"/>
            <a:ext cx="8305800" cy="685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600" b="1" dirty="0" smtClean="0"/>
              <a:t>Disability ratings are influenced </a:t>
            </a:r>
            <a:r>
              <a:rPr lang="en-US" altLang="en-US" sz="3600" b="1" dirty="0"/>
              <a:t>by </a:t>
            </a:r>
            <a:r>
              <a:rPr lang="en-US" altLang="en-US" sz="3600" b="1" dirty="0" smtClean="0"/>
              <a:t>a failure </a:t>
            </a:r>
            <a:r>
              <a:rPr lang="en-US" altLang="en-US" sz="3600" b="1" dirty="0"/>
              <a:t>to </a:t>
            </a:r>
            <a:r>
              <a:rPr lang="en-US" altLang="en-US" sz="3600" b="1" dirty="0" smtClean="0"/>
              <a:t>consider adaptation</a:t>
            </a:r>
            <a:endParaRPr lang="en-US" altLang="en-US" sz="3600" dirty="0"/>
          </a:p>
        </p:txBody>
      </p:sp>
      <p:sp>
        <p:nvSpPr>
          <p:cNvPr id="70659" name="Rectangle 3"/>
          <p:cNvSpPr>
            <a:spLocks noGrp="1" noChangeArrowheads="1"/>
          </p:cNvSpPr>
          <p:nvPr>
            <p:ph type="body" idx="1"/>
          </p:nvPr>
        </p:nvSpPr>
        <p:spPr>
          <a:xfrm>
            <a:off x="495300" y="1610942"/>
            <a:ext cx="8229600" cy="3494458"/>
          </a:xfrm>
          <a:noFill/>
          <a:ln w="12700">
            <a:noFill/>
            <a:miter lim="800000"/>
            <a:headEnd/>
            <a:tailEnd/>
          </a:ln>
        </p:spPr>
        <p:txBody>
          <a:bodyPr lIns="90488" tIns="44450" rIns="90488" bIns="44450"/>
          <a:lstStyle/>
          <a:p>
            <a:pPr marL="514350" indent="-400050">
              <a:buFontTx/>
              <a:buNone/>
              <a:tabLst>
                <a:tab pos="857250" algn="l"/>
              </a:tabLst>
            </a:pPr>
            <a:r>
              <a:rPr lang="en-US" altLang="en-US" dirty="0"/>
              <a:t>Adaptation exercise</a:t>
            </a:r>
          </a:p>
          <a:p>
            <a:pPr marL="571500" indent="-457200">
              <a:buClr>
                <a:schemeClr val="tx1"/>
              </a:buClr>
              <a:tabLst>
                <a:tab pos="857250" algn="l"/>
              </a:tabLst>
            </a:pPr>
            <a:r>
              <a:rPr lang="en-US" altLang="en-US" sz="2800" dirty="0"/>
              <a:t>Think about one emotionally difficult life experience that happened to you at least 6 months prior to now </a:t>
            </a:r>
          </a:p>
          <a:p>
            <a:pPr marL="571500" indent="-457200">
              <a:buClr>
                <a:schemeClr val="tx1"/>
              </a:buClr>
              <a:tabLst>
                <a:tab pos="857250" algn="l"/>
              </a:tabLst>
            </a:pPr>
            <a:r>
              <a:rPr lang="en-US" altLang="en-US" sz="2800" dirty="0"/>
              <a:t>At the end of those 6 months would say you felt</a:t>
            </a:r>
          </a:p>
          <a:p>
            <a:pPr marL="857250" lvl="1">
              <a:tabLst>
                <a:tab pos="857250" algn="l"/>
              </a:tabLst>
            </a:pPr>
            <a:r>
              <a:rPr lang="en-US" altLang="en-US" sz="2400" dirty="0"/>
              <a:t>Much worse </a:t>
            </a:r>
          </a:p>
          <a:p>
            <a:pPr marL="857250" lvl="1">
              <a:tabLst>
                <a:tab pos="857250" algn="l"/>
              </a:tabLst>
            </a:pPr>
            <a:r>
              <a:rPr lang="en-US" altLang="en-US" sz="2400" dirty="0"/>
              <a:t>About the same </a:t>
            </a:r>
          </a:p>
          <a:p>
            <a:pPr marL="857250" lvl="1">
              <a:tabLst>
                <a:tab pos="857250" algn="l"/>
              </a:tabLst>
            </a:pPr>
            <a:r>
              <a:rPr lang="en-US" altLang="en-US" sz="2400" dirty="0"/>
              <a:t>Much better than you would have predicted</a:t>
            </a:r>
            <a:r>
              <a:rPr lang="en-US" altLang="en-US" dirty="0"/>
              <a:t>   </a:t>
            </a:r>
          </a:p>
        </p:txBody>
      </p:sp>
      <p:sp>
        <p:nvSpPr>
          <p:cNvPr id="3" name="Rectangle 2"/>
          <p:cNvSpPr/>
          <p:nvPr/>
        </p:nvSpPr>
        <p:spPr>
          <a:xfrm>
            <a:off x="381000" y="5791200"/>
            <a:ext cx="8153400" cy="757130"/>
          </a:xfrm>
          <a:prstGeom prst="rect">
            <a:avLst/>
          </a:prstGeom>
          <a:ln>
            <a:solidFill>
              <a:schemeClr val="tx1"/>
            </a:solidFill>
          </a:ln>
        </p:spPr>
        <p:txBody>
          <a:bodyPr wrap="square">
            <a:spAutoFit/>
          </a:bodyPr>
          <a:lstStyle/>
          <a:p>
            <a:r>
              <a:rPr lang="de-DE" dirty="0">
                <a:latin typeface="Times New Roman" panose="02020603050405020304" pitchFamily="18" charset="0"/>
                <a:ea typeface="Times New Roman" panose="02020603050405020304" pitchFamily="18" charset="0"/>
              </a:rPr>
              <a:t>Ubel, P.A., Loewenstein, G., Jepson, C. (2005). </a:t>
            </a:r>
            <a:r>
              <a:rPr lang="en-US" dirty="0">
                <a:solidFill>
                  <a:srgbClr val="0000FF"/>
                </a:solidFill>
                <a:latin typeface="Times New Roman" panose="02020603050405020304" pitchFamily="18" charset="0"/>
                <a:ea typeface="Times New Roman" panose="02020603050405020304" pitchFamily="18" charset="0"/>
                <a:hlinkClick r:id="rId2"/>
              </a:rPr>
              <a:t>Disability and sunshine: Can hedonic predictions be improved by drawing attention to focusing illusions or emotional adaptation?</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Journal of Experimental Psychology: Applied, 11(2)</a:t>
            </a:r>
            <a:r>
              <a:rPr lang="en-US" dirty="0">
                <a:latin typeface="Times New Roman" panose="02020603050405020304" pitchFamily="18" charset="0"/>
                <a:ea typeface="Times New Roman" panose="02020603050405020304" pitchFamily="18" charset="0"/>
              </a:rPr>
              <a:t>, 111-123. </a:t>
            </a:r>
            <a:endParaRPr lang="en-US" dirty="0"/>
          </a:p>
        </p:txBody>
      </p:sp>
    </p:spTree>
    <p:extLst>
      <p:ext uri="{BB962C8B-B14F-4D97-AF65-F5344CB8AC3E}">
        <p14:creationId xmlns:p14="http://schemas.microsoft.com/office/powerpoint/2010/main" val="9190191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411162"/>
          </a:xfrm>
        </p:spPr>
        <p:txBody>
          <a:bodyPr/>
          <a:lstStyle/>
          <a:p>
            <a:pPr eaLnBrk="1" hangingPunct="1"/>
            <a:r>
              <a:rPr lang="en-US" altLang="en-US" sz="2400" dirty="0" smtClean="0"/>
              <a:t>Are people aware of the endowment effect?</a:t>
            </a:r>
          </a:p>
        </p:txBody>
      </p:sp>
      <p:sp>
        <p:nvSpPr>
          <p:cNvPr id="45059" name="Rectangle 3"/>
          <p:cNvSpPr>
            <a:spLocks noGrp="1" noChangeArrowheads="1"/>
          </p:cNvSpPr>
          <p:nvPr>
            <p:ph type="body" idx="1"/>
          </p:nvPr>
        </p:nvSpPr>
        <p:spPr>
          <a:xfrm>
            <a:off x="488731" y="861710"/>
            <a:ext cx="8229600" cy="1371600"/>
          </a:xfrm>
        </p:spPr>
        <p:txBody>
          <a:bodyPr/>
          <a:lstStyle/>
          <a:p>
            <a:pPr defTabSz="1762125" eaLnBrk="1" hangingPunct="1">
              <a:lnSpc>
                <a:spcPct val="80000"/>
              </a:lnSpc>
              <a:tabLst>
                <a:tab pos="1484313" algn="l"/>
                <a:tab pos="3260725" algn="l"/>
                <a:tab pos="4864100" algn="l"/>
                <a:tab pos="6400800" algn="l"/>
                <a:tab pos="6519863" algn="l"/>
              </a:tabLst>
            </a:pPr>
            <a:r>
              <a:rPr lang="en-US" altLang="en-US" sz="2000" dirty="0" smtClean="0"/>
              <a:t>Subjects 27 CMU undergraduates &amp; 39 Pitt MBAs</a:t>
            </a:r>
          </a:p>
          <a:p>
            <a:pPr defTabSz="1762125" eaLnBrk="1" hangingPunct="1">
              <a:lnSpc>
                <a:spcPct val="80000"/>
              </a:lnSpc>
              <a:tabLst>
                <a:tab pos="1484313" algn="l"/>
                <a:tab pos="3260725" algn="l"/>
                <a:tab pos="4864100" algn="l"/>
                <a:tab pos="6400800" algn="l"/>
                <a:tab pos="6519863" algn="l"/>
              </a:tabLst>
            </a:pPr>
            <a:r>
              <a:rPr lang="en-US" altLang="en-US" sz="2000" dirty="0" smtClean="0"/>
              <a:t>Procedure:   </a:t>
            </a:r>
            <a:r>
              <a:rPr lang="en-US" altLang="en-US" sz="1800" dirty="0" smtClean="0"/>
              <a:t>1. All shown mug</a:t>
            </a:r>
          </a:p>
          <a:p>
            <a:pPr lvl="4" defTabSz="1762125" eaLnBrk="1" hangingPunct="1">
              <a:lnSpc>
                <a:spcPct val="80000"/>
              </a:lnSpc>
              <a:buFontTx/>
              <a:buNone/>
              <a:tabLst>
                <a:tab pos="1484313" algn="l"/>
                <a:tab pos="3260725" algn="l"/>
                <a:tab pos="4864100" algn="l"/>
                <a:tab pos="6400800" algn="l"/>
                <a:tab pos="6519863" algn="l"/>
              </a:tabLst>
            </a:pPr>
            <a:r>
              <a:rPr lang="en-US" altLang="en-US" sz="1800" dirty="0" smtClean="0"/>
              <a:t>2. Half predict how much they would sell it for </a:t>
            </a:r>
          </a:p>
          <a:p>
            <a:pPr defTabSz="1762125" eaLnBrk="1" hangingPunct="1">
              <a:lnSpc>
                <a:spcPct val="80000"/>
              </a:lnSpc>
              <a:buFontTx/>
              <a:buNone/>
              <a:tabLst>
                <a:tab pos="1484313" algn="l"/>
                <a:tab pos="3260725" algn="l"/>
                <a:tab pos="4864100" algn="l"/>
                <a:tab pos="6400800" algn="l"/>
                <a:tab pos="6519863" algn="l"/>
              </a:tabLst>
            </a:pPr>
            <a:r>
              <a:rPr lang="en-US" altLang="en-US" sz="1800" dirty="0" smtClean="0"/>
              <a:t>		     3. All given a mug and opportunity to sell</a:t>
            </a:r>
            <a:endParaRPr lang="en-US" altLang="en-US" sz="2000" dirty="0" smtClean="0"/>
          </a:p>
        </p:txBody>
      </p:sp>
      <p:pic>
        <p:nvPicPr>
          <p:cNvPr id="2" name="Picture 1"/>
          <p:cNvPicPr>
            <a:picLocks noChangeAspect="1"/>
          </p:cNvPicPr>
          <p:nvPr/>
        </p:nvPicPr>
        <p:blipFill>
          <a:blip r:embed="rId3"/>
          <a:stretch>
            <a:fillRect/>
          </a:stretch>
        </p:blipFill>
        <p:spPr>
          <a:xfrm>
            <a:off x="945931" y="2233310"/>
            <a:ext cx="7315200" cy="3898309"/>
          </a:xfrm>
          <a:prstGeom prst="rect">
            <a:avLst/>
          </a:prstGeom>
          <a:ln>
            <a:solidFill>
              <a:schemeClr val="accent1"/>
            </a:solidFill>
          </a:ln>
        </p:spPr>
      </p:pic>
      <p:sp>
        <p:nvSpPr>
          <p:cNvPr id="3" name="Rectangle 2"/>
          <p:cNvSpPr/>
          <p:nvPr/>
        </p:nvSpPr>
        <p:spPr>
          <a:xfrm>
            <a:off x="228600" y="6360082"/>
            <a:ext cx="8686800" cy="289310"/>
          </a:xfrm>
          <a:prstGeom prst="rect">
            <a:avLst/>
          </a:prstGeom>
          <a:ln>
            <a:solidFill>
              <a:schemeClr val="bg2"/>
            </a:solidFill>
          </a:ln>
        </p:spPr>
        <p:txBody>
          <a:bodyPr wrap="square">
            <a:spAutoFit/>
          </a:bodyPr>
          <a:lstStyle/>
          <a:p>
            <a:r>
              <a:rPr lang="en-US" sz="1600" dirty="0">
                <a:latin typeface="Times New Roman" panose="02020603050405020304" pitchFamily="18" charset="0"/>
                <a:ea typeface="Times New Roman" panose="02020603050405020304" pitchFamily="18" charset="0"/>
              </a:rPr>
              <a:t>Loewenstein, G. &amp; Adler, D. (1995). </a:t>
            </a:r>
            <a:r>
              <a:rPr lang="en-US" sz="1600" dirty="0">
                <a:solidFill>
                  <a:srgbClr val="0000FF"/>
                </a:solidFill>
                <a:latin typeface="Times New Roman" panose="02020603050405020304" pitchFamily="18" charset="0"/>
                <a:ea typeface="Times New Roman" panose="02020603050405020304" pitchFamily="18" charset="0"/>
                <a:hlinkClick r:id="rId4"/>
              </a:rPr>
              <a:t>A bias in the prediction of tastes</a:t>
            </a:r>
            <a:r>
              <a:rPr lang="en-US" sz="1600" dirty="0">
                <a:latin typeface="Times New Roman" panose="02020603050405020304" pitchFamily="18" charset="0"/>
                <a:ea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rPr>
              <a:t>Economic Journal, </a:t>
            </a:r>
            <a:r>
              <a:rPr lang="en-US" sz="1600" i="1" dirty="0" smtClean="0">
                <a:latin typeface="Times New Roman" panose="02020603050405020304" pitchFamily="18" charset="0"/>
                <a:ea typeface="Times New Roman" panose="02020603050405020304" pitchFamily="18" charset="0"/>
              </a:rPr>
              <a:t>105</a:t>
            </a:r>
            <a:r>
              <a:rPr lang="en-US" sz="1600" dirty="0" smtClean="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929-937. </a:t>
            </a:r>
            <a:endParaRPr lang="en-US" sz="1600" dirty="0"/>
          </a:p>
        </p:txBody>
      </p:sp>
    </p:spTree>
    <p:extLst>
      <p:ext uri="{BB962C8B-B14F-4D97-AF65-F5344CB8AC3E}">
        <p14:creationId xmlns:p14="http://schemas.microsoft.com/office/powerpoint/2010/main" val="34215741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3400" y="1143000"/>
            <a:ext cx="8077200" cy="990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4000" b="1"/>
              <a:t>Adaptation Results</a:t>
            </a:r>
            <a:r>
              <a:rPr lang="en-US" altLang="en-US"/>
              <a:t> </a:t>
            </a:r>
          </a:p>
        </p:txBody>
      </p:sp>
      <p:sp>
        <p:nvSpPr>
          <p:cNvPr id="71683" name="Rectangle 3"/>
          <p:cNvSpPr>
            <a:spLocks noGrp="1" noChangeArrowheads="1"/>
          </p:cNvSpPr>
          <p:nvPr>
            <p:ph type="body" idx="1"/>
          </p:nvPr>
        </p:nvSpPr>
        <p:spPr>
          <a:xfrm>
            <a:off x="457200" y="2667000"/>
            <a:ext cx="8153400" cy="3657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514350" indent="-400050">
              <a:buFontTx/>
              <a:buNone/>
              <a:tabLst>
                <a:tab pos="857250" algn="l"/>
              </a:tabLst>
            </a:pPr>
            <a:r>
              <a:rPr lang="en-US" altLang="en-US" u="sng"/>
              <a:t>						QoL Rating (0 - 100)</a:t>
            </a:r>
          </a:p>
          <a:p>
            <a:pPr marL="514350" indent="-400050">
              <a:buFontTx/>
              <a:buNone/>
              <a:tabLst>
                <a:tab pos="857250" algn="l"/>
              </a:tabLst>
            </a:pPr>
            <a:endParaRPr lang="en-US" altLang="en-US" sz="800" u="sng"/>
          </a:p>
          <a:p>
            <a:pPr marL="514350" indent="-400050">
              <a:buFontTx/>
              <a:buNone/>
              <a:tabLst>
                <a:tab pos="857250" algn="l"/>
              </a:tabLst>
            </a:pPr>
            <a:r>
              <a:rPr lang="en-US" altLang="en-US" u="sng"/>
              <a:t>Disability		N 	Before 	After 	P</a:t>
            </a:r>
          </a:p>
          <a:p>
            <a:pPr marL="514350" indent="-400050">
              <a:buFontTx/>
              <a:buNone/>
              <a:tabLst>
                <a:tab pos="857250" algn="l"/>
              </a:tabLst>
            </a:pPr>
            <a:endParaRPr lang="en-US" altLang="en-US" sz="1000" u="sng"/>
          </a:p>
          <a:p>
            <a:pPr marL="514350" indent="-400050">
              <a:buFontTx/>
              <a:buNone/>
              <a:tabLst>
                <a:tab pos="857250" algn="l"/>
              </a:tabLst>
            </a:pPr>
            <a:r>
              <a:rPr lang="en-US" altLang="en-US"/>
              <a:t>Paraplegia     123		</a:t>
            </a:r>
          </a:p>
          <a:p>
            <a:pPr marL="514350" indent="-400050">
              <a:buFontTx/>
              <a:buNone/>
              <a:tabLst>
                <a:tab pos="857250" algn="l"/>
              </a:tabLst>
            </a:pPr>
            <a:r>
              <a:rPr lang="en-US" altLang="en-US"/>
              <a:t>Paraplegia       56</a:t>
            </a:r>
          </a:p>
          <a:p>
            <a:pPr marL="514350" indent="-400050">
              <a:buFontTx/>
              <a:buNone/>
              <a:tabLst>
                <a:tab pos="857250" algn="l"/>
              </a:tabLst>
            </a:pPr>
            <a:r>
              <a:rPr lang="en-US" altLang="en-US"/>
              <a:t>	</a:t>
            </a:r>
            <a:endParaRPr lang="en-US" altLang="en-US" sz="2800"/>
          </a:p>
        </p:txBody>
      </p:sp>
      <p:sp>
        <p:nvSpPr>
          <p:cNvPr id="71684" name="Text Box 4"/>
          <p:cNvSpPr txBox="1">
            <a:spLocks noChangeArrowheads="1"/>
          </p:cNvSpPr>
          <p:nvPr/>
        </p:nvSpPr>
        <p:spPr bwMode="auto">
          <a:xfrm>
            <a:off x="4495800" y="4191000"/>
            <a:ext cx="6096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effectLst>
                  <a:outerShdw blurRad="38100" dist="38100" dir="2700000" algn="tl">
                    <a:srgbClr val="C0C0C0"/>
                  </a:outerShdw>
                </a:effectLst>
                <a:latin typeface="Arial" panose="020B0604020202020204" pitchFamily="34" charset="0"/>
              </a:rPr>
              <a:t>47</a:t>
            </a:r>
          </a:p>
          <a:p>
            <a:pPr eaLnBrk="0" hangingPunct="0">
              <a:spcBef>
                <a:spcPct val="50000"/>
              </a:spcBef>
            </a:pPr>
            <a:r>
              <a:rPr lang="en-US" altLang="en-US" sz="2800">
                <a:effectLst>
                  <a:outerShdw blurRad="38100" dist="38100" dir="2700000" algn="tl">
                    <a:srgbClr val="C0C0C0"/>
                  </a:outerShdw>
                </a:effectLst>
                <a:latin typeface="Arial" panose="020B0604020202020204" pitchFamily="34" charset="0"/>
              </a:rPr>
              <a:t> -</a:t>
            </a:r>
          </a:p>
          <a:p>
            <a:pPr eaLnBrk="0" hangingPunct="0">
              <a:spcBef>
                <a:spcPct val="50000"/>
              </a:spcBef>
            </a:pPr>
            <a:endParaRPr lang="en-US" altLang="en-US" sz="2800">
              <a:effectLst>
                <a:outerShdw blurRad="38100" dist="38100" dir="2700000" algn="tl">
                  <a:srgbClr val="C0C0C0"/>
                </a:outerShdw>
              </a:effectLst>
              <a:latin typeface="Arial" panose="020B0604020202020204" pitchFamily="34" charset="0"/>
            </a:endParaRPr>
          </a:p>
        </p:txBody>
      </p:sp>
      <p:sp>
        <p:nvSpPr>
          <p:cNvPr id="71685" name="Text Box 5"/>
          <p:cNvSpPr txBox="1">
            <a:spLocks noChangeArrowheads="1"/>
          </p:cNvSpPr>
          <p:nvPr/>
        </p:nvSpPr>
        <p:spPr bwMode="auto">
          <a:xfrm>
            <a:off x="6172200" y="4191000"/>
            <a:ext cx="838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effectLst>
                  <a:outerShdw blurRad="38100" dist="38100" dir="2700000" algn="tl">
                    <a:srgbClr val="C0C0C0"/>
                  </a:outerShdw>
                </a:effectLst>
                <a:latin typeface="Arial" panose="020B0604020202020204" pitchFamily="34" charset="0"/>
              </a:rPr>
              <a:t>52</a:t>
            </a:r>
          </a:p>
          <a:p>
            <a:pPr eaLnBrk="0" hangingPunct="0">
              <a:spcBef>
                <a:spcPct val="50000"/>
              </a:spcBef>
            </a:pPr>
            <a:r>
              <a:rPr lang="en-US" altLang="en-US" sz="2800">
                <a:effectLst>
                  <a:outerShdw blurRad="38100" dist="38100" dir="2700000" algn="tl">
                    <a:srgbClr val="C0C0C0"/>
                  </a:outerShdw>
                </a:effectLst>
                <a:latin typeface="Arial" panose="020B0604020202020204" pitchFamily="34" charset="0"/>
              </a:rPr>
              <a:t>62</a:t>
            </a:r>
          </a:p>
        </p:txBody>
      </p:sp>
      <p:sp>
        <p:nvSpPr>
          <p:cNvPr id="71686" name="Text Box 6"/>
          <p:cNvSpPr txBox="1">
            <a:spLocks noChangeArrowheads="1"/>
          </p:cNvSpPr>
          <p:nvPr/>
        </p:nvSpPr>
        <p:spPr bwMode="auto">
          <a:xfrm>
            <a:off x="7543800" y="4114800"/>
            <a:ext cx="914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effectLst>
                  <a:outerShdw blurRad="38100" dist="38100" dir="2700000" algn="tl">
                    <a:srgbClr val="C0C0C0"/>
                  </a:outerShdw>
                </a:effectLst>
                <a:latin typeface="Arial" panose="020B0604020202020204" pitchFamily="34" charset="0"/>
              </a:rPr>
              <a:t>.003</a:t>
            </a:r>
          </a:p>
          <a:p>
            <a:pPr eaLnBrk="0" hangingPunct="0">
              <a:spcBef>
                <a:spcPct val="50000"/>
              </a:spcBef>
            </a:pPr>
            <a:r>
              <a:rPr lang="en-US" altLang="en-US" sz="2800">
                <a:effectLst>
                  <a:outerShdw blurRad="38100" dist="38100" dir="2700000" algn="tl">
                    <a:srgbClr val="C0C0C0"/>
                  </a:outerShdw>
                </a:effectLst>
                <a:latin typeface="Arial" panose="020B0604020202020204" pitchFamily="34" charset="0"/>
              </a:rPr>
              <a:t>.001</a:t>
            </a:r>
          </a:p>
        </p:txBody>
      </p:sp>
    </p:spTree>
    <p:extLst>
      <p:ext uri="{BB962C8B-B14F-4D97-AF65-F5344CB8AC3E}">
        <p14:creationId xmlns:p14="http://schemas.microsoft.com/office/powerpoint/2010/main" val="421938518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en-US" sz="2800" dirty="0" smtClean="0"/>
              <a:t>Some related well-researched issues..</a:t>
            </a:r>
          </a:p>
          <a:p>
            <a:r>
              <a:rPr lang="en-US" sz="2800" dirty="0" smtClean="0"/>
              <a:t>Can people predict their own experience utility (happiness, what will make them happy)?</a:t>
            </a:r>
          </a:p>
          <a:p>
            <a:r>
              <a:rPr lang="en-US" sz="2800" dirty="0" smtClean="0"/>
              <a:t>Do two types of utilities correspond; do decisions maximize well-being?</a:t>
            </a:r>
          </a:p>
          <a:p>
            <a:r>
              <a:rPr lang="en-US" sz="2800" dirty="0" smtClean="0"/>
              <a:t>Should decisions maximize well-being?  Do people want to maximize well-being?  </a:t>
            </a:r>
          </a:p>
        </p:txBody>
      </p:sp>
      <p:sp>
        <p:nvSpPr>
          <p:cNvPr id="2" name="TextBox 1"/>
          <p:cNvSpPr txBox="1"/>
          <p:nvPr/>
        </p:nvSpPr>
        <p:spPr>
          <a:xfrm>
            <a:off x="457200" y="228600"/>
            <a:ext cx="4800600" cy="313932"/>
          </a:xfrm>
          <a:prstGeom prst="rect">
            <a:avLst/>
          </a:prstGeom>
          <a:noFill/>
        </p:spPr>
        <p:txBody>
          <a:bodyPr wrap="square" rtlCol="0">
            <a:spAutoFit/>
          </a:bodyPr>
          <a:lstStyle/>
          <a:p>
            <a:r>
              <a:rPr lang="en-US" dirty="0" smtClean="0"/>
              <a:t>Slide 3 revisited</a:t>
            </a:r>
            <a:endParaRPr lang="en-US" dirty="0"/>
          </a:p>
        </p:txBody>
      </p:sp>
    </p:spTree>
    <p:extLst>
      <p:ext uri="{BB962C8B-B14F-4D97-AF65-F5344CB8AC3E}">
        <p14:creationId xmlns:p14="http://schemas.microsoft.com/office/powerpoint/2010/main" val="38468699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0047" y="984380"/>
            <a:ext cx="3417553" cy="3600986"/>
          </a:xfrm>
          <a:prstGeom prst="rect">
            <a:avLst/>
          </a:prstGeom>
        </p:spPr>
        <p:txBody>
          <a:bodyPr wrap="square">
            <a:spAutoFit/>
          </a:bodyPr>
          <a:lstStyle/>
          <a:p>
            <a:pPr marL="342900" indent="-342900">
              <a:lnSpc>
                <a:spcPct val="80000"/>
              </a:lnSpc>
              <a:buFont typeface="Arial" panose="020B0604020202020204" pitchFamily="34" charset="0"/>
              <a:buChar char="•"/>
            </a:pPr>
            <a:r>
              <a:rPr lang="en-US" altLang="en-US" sz="2400" dirty="0" smtClean="0"/>
              <a:t>71 </a:t>
            </a:r>
            <a:r>
              <a:rPr lang="en-US" altLang="en-US" sz="2400" dirty="0"/>
              <a:t>patients </a:t>
            </a:r>
            <a:r>
              <a:rPr lang="en-US" altLang="en-US" sz="2400" dirty="0" smtClean="0"/>
              <a:t>who received permanent or potentially reversible colostomy</a:t>
            </a:r>
            <a:endParaRPr lang="en-US" altLang="en-US" sz="2400" dirty="0"/>
          </a:p>
          <a:p>
            <a:pPr marL="342900" indent="-342900">
              <a:lnSpc>
                <a:spcPct val="80000"/>
              </a:lnSpc>
              <a:buFont typeface="Arial" panose="020B0604020202020204" pitchFamily="34" charset="0"/>
              <a:buChar char="•"/>
            </a:pPr>
            <a:r>
              <a:rPr lang="en-US" altLang="en-US" sz="2400" dirty="0"/>
              <a:t>Interviewed three times:</a:t>
            </a:r>
          </a:p>
          <a:p>
            <a:pPr marL="919163" lvl="2" indent="-457200">
              <a:lnSpc>
                <a:spcPct val="80000"/>
              </a:lnSpc>
              <a:buFont typeface="+mj-lt"/>
              <a:buAutoNum type="arabicPeriod"/>
            </a:pPr>
            <a:r>
              <a:rPr lang="en-US" altLang="en-US" sz="2000" dirty="0"/>
              <a:t>1 week after release from the hospital</a:t>
            </a:r>
          </a:p>
          <a:p>
            <a:pPr marL="919163" lvl="2" indent="-457200">
              <a:lnSpc>
                <a:spcPct val="80000"/>
              </a:lnSpc>
              <a:buFont typeface="+mj-lt"/>
              <a:buAutoNum type="arabicPeriod"/>
            </a:pPr>
            <a:r>
              <a:rPr lang="en-US" altLang="en-US" sz="2000" dirty="0"/>
              <a:t>one month after release</a:t>
            </a:r>
          </a:p>
          <a:p>
            <a:pPr marL="919163" lvl="2" indent="-457200">
              <a:lnSpc>
                <a:spcPct val="80000"/>
              </a:lnSpc>
              <a:buFont typeface="+mj-lt"/>
              <a:buAutoNum type="arabicPeriod"/>
            </a:pPr>
            <a:r>
              <a:rPr lang="en-US" altLang="en-US" sz="2000" dirty="0"/>
              <a:t>six months after release</a:t>
            </a:r>
          </a:p>
        </p:txBody>
      </p:sp>
      <p:sp>
        <p:nvSpPr>
          <p:cNvPr id="7" name="Rectangle 6"/>
          <p:cNvSpPr/>
          <p:nvPr/>
        </p:nvSpPr>
        <p:spPr>
          <a:xfrm>
            <a:off x="240047" y="6022231"/>
            <a:ext cx="8534400" cy="584775"/>
          </a:xfrm>
          <a:prstGeom prst="rect">
            <a:avLst/>
          </a:prstGeom>
          <a:ln>
            <a:solidFill>
              <a:srgbClr val="00B050"/>
            </a:solidFill>
          </a:ln>
        </p:spPr>
        <p:txBody>
          <a:bodyPr wrap="square">
            <a:spAutoFit/>
          </a:bodyPr>
          <a:lstStyle/>
          <a:p>
            <a:r>
              <a:rPr lang="en-US" sz="1600" dirty="0"/>
              <a:t>Smith, D. M., Loewenstein, G., </a:t>
            </a:r>
            <a:r>
              <a:rPr lang="en-US" sz="1600" dirty="0" err="1"/>
              <a:t>Jankovich</a:t>
            </a:r>
            <a:r>
              <a:rPr lang="en-US" sz="1600" dirty="0"/>
              <a:t>, A., &amp; Ubel, P. A. (2009). Happily hopeless: Adaptation to a permanent, but not to a temporary, disability. </a:t>
            </a:r>
            <a:r>
              <a:rPr lang="en-US" sz="1600" i="1" dirty="0"/>
              <a:t>Health Psychology</a:t>
            </a:r>
            <a:r>
              <a:rPr lang="en-US" sz="1600" dirty="0"/>
              <a:t>. </a:t>
            </a:r>
            <a:r>
              <a:rPr lang="en-US" sz="1600" dirty="0" smtClean="0"/>
              <a:t>28(6): 787-791.</a:t>
            </a:r>
            <a:endParaRPr lang="en-US" sz="1600"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908" y="990600"/>
            <a:ext cx="4529137"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228600"/>
            <a:ext cx="8229600" cy="313932"/>
          </a:xfrm>
          <a:prstGeom prst="rect">
            <a:avLst/>
          </a:prstGeom>
          <a:noFill/>
        </p:spPr>
        <p:txBody>
          <a:bodyPr wrap="square" rtlCol="0">
            <a:spAutoFit/>
          </a:bodyPr>
          <a:lstStyle/>
          <a:p>
            <a:r>
              <a:rPr lang="en-US" dirty="0" smtClean="0"/>
              <a:t>One piece of evidence that they do not and should not</a:t>
            </a:r>
            <a:endParaRPr lang="en-US" dirty="0"/>
          </a:p>
        </p:txBody>
      </p:sp>
    </p:spTree>
    <p:extLst>
      <p:ext uri="{BB962C8B-B14F-4D97-AF65-F5344CB8AC3E}">
        <p14:creationId xmlns:p14="http://schemas.microsoft.com/office/powerpoint/2010/main" val="39991990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715962"/>
          </a:xfrm>
        </p:spPr>
        <p:txBody>
          <a:bodyPr/>
          <a:lstStyle/>
          <a:p>
            <a:pPr eaLnBrk="1" hangingPunct="1"/>
            <a:r>
              <a:rPr lang="en-US" sz="4000" smtClean="0"/>
              <a:t>In sum..</a:t>
            </a:r>
          </a:p>
        </p:txBody>
      </p:sp>
      <p:sp>
        <p:nvSpPr>
          <p:cNvPr id="46083" name="Rectangle 3"/>
          <p:cNvSpPr>
            <a:spLocks noGrp="1" noChangeArrowheads="1"/>
          </p:cNvSpPr>
          <p:nvPr>
            <p:ph type="body" idx="1"/>
          </p:nvPr>
        </p:nvSpPr>
        <p:spPr>
          <a:xfrm>
            <a:off x="457200" y="1066800"/>
            <a:ext cx="8229600" cy="3733800"/>
          </a:xfrm>
        </p:spPr>
        <p:txBody>
          <a:bodyPr/>
          <a:lstStyle/>
          <a:p>
            <a:pPr eaLnBrk="1" hangingPunct="1">
              <a:lnSpc>
                <a:spcPct val="80000"/>
              </a:lnSpc>
              <a:spcBef>
                <a:spcPct val="10000"/>
              </a:spcBef>
            </a:pPr>
            <a:r>
              <a:rPr lang="en-US" sz="2600" dirty="0" smtClean="0"/>
              <a:t>Preferences are extremely state-dependent</a:t>
            </a:r>
          </a:p>
          <a:p>
            <a:pPr eaLnBrk="1" hangingPunct="1">
              <a:lnSpc>
                <a:spcPct val="80000"/>
              </a:lnSpc>
              <a:spcBef>
                <a:spcPct val="10000"/>
              </a:spcBef>
            </a:pPr>
            <a:r>
              <a:rPr lang="en-US" sz="2600" dirty="0" smtClean="0"/>
              <a:t>We make decisions (often long-term) based on predictions of future preferences</a:t>
            </a:r>
          </a:p>
          <a:p>
            <a:pPr eaLnBrk="1" hangingPunct="1">
              <a:lnSpc>
                <a:spcPct val="80000"/>
              </a:lnSpc>
              <a:spcBef>
                <a:spcPct val="10000"/>
              </a:spcBef>
            </a:pPr>
            <a:r>
              <a:rPr lang="en-US" sz="2600" dirty="0" smtClean="0"/>
              <a:t>We </a:t>
            </a:r>
            <a:r>
              <a:rPr lang="en-US" sz="2600" dirty="0" err="1" smtClean="0"/>
              <a:t>mispredict</a:t>
            </a:r>
            <a:r>
              <a:rPr lang="en-US" sz="2600" dirty="0" smtClean="0"/>
              <a:t> future preferences due to projection bias – because we project our current states on our future (and also past, and also other people’s) states</a:t>
            </a:r>
          </a:p>
          <a:p>
            <a:pPr eaLnBrk="1" hangingPunct="1">
              <a:lnSpc>
                <a:spcPct val="80000"/>
              </a:lnSpc>
              <a:spcBef>
                <a:spcPct val="10000"/>
              </a:spcBef>
            </a:pPr>
            <a:r>
              <a:rPr lang="en-US" sz="2600" dirty="0" smtClean="0"/>
              <a:t>Transformative nature of states (most importantly affects) + Loss of perspective</a:t>
            </a:r>
            <a:r>
              <a:rPr lang="en-US" sz="2600" dirty="0" smtClean="0">
                <a:sym typeface="Wingdings" pitchFamily="2" charset="2"/>
              </a:rPr>
              <a:t> Long-term d</a:t>
            </a:r>
            <a:r>
              <a:rPr lang="en-US" sz="2600" dirty="0" smtClean="0"/>
              <a:t>ecision-making is powerfully influenced in a non-normative fashion by transient factors</a:t>
            </a:r>
          </a:p>
        </p:txBody>
      </p:sp>
      <p:sp>
        <p:nvSpPr>
          <p:cNvPr id="236548" name="Rectangle 4"/>
          <p:cNvSpPr>
            <a:spLocks noChangeArrowheads="1"/>
          </p:cNvSpPr>
          <p:nvPr/>
        </p:nvSpPr>
        <p:spPr bwMode="auto">
          <a:xfrm>
            <a:off x="732453" y="4953000"/>
            <a:ext cx="7924800" cy="187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8275" lvl="1">
              <a:lnSpc>
                <a:spcPct val="85000"/>
              </a:lnSpc>
            </a:pPr>
            <a:r>
              <a:rPr lang="en-US" sz="2800" dirty="0"/>
              <a:t>“It is always thus, impelled by a state of mind which is destined not to last, that we make our irrevocable decisions.”</a:t>
            </a:r>
          </a:p>
          <a:p>
            <a:pPr>
              <a:lnSpc>
                <a:spcPct val="100000"/>
              </a:lnSpc>
            </a:pPr>
            <a:r>
              <a:rPr lang="en-US" sz="2400" dirty="0"/>
              <a:t>	        Marcel Proust, </a:t>
            </a:r>
            <a:r>
              <a:rPr lang="en-US" sz="2400" u="sng" dirty="0"/>
              <a:t>Remembrance of Things Past</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65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2438400"/>
          </a:xfrm>
        </p:spPr>
        <p:txBody>
          <a:bodyPr/>
          <a:lstStyle/>
          <a:p>
            <a:pPr marL="0" indent="0">
              <a:lnSpc>
                <a:spcPct val="85000"/>
              </a:lnSpc>
              <a:buNone/>
            </a:pPr>
            <a:r>
              <a:rPr lang="en-US" sz="2400" dirty="0" smtClean="0"/>
              <a:t>Study 2 </a:t>
            </a:r>
            <a:r>
              <a:rPr lang="en-US" sz="2000" dirty="0" smtClean="0"/>
              <a:t>(n=106 Northwestern executive students)</a:t>
            </a:r>
          </a:p>
          <a:p>
            <a:pPr>
              <a:lnSpc>
                <a:spcPct val="85000"/>
              </a:lnSpc>
            </a:pPr>
            <a:r>
              <a:rPr lang="en-US" sz="2000" dirty="0" smtClean="0"/>
              <a:t>Randomly assigned to 2 conditions isolated in 2 rooms:</a:t>
            </a:r>
          </a:p>
          <a:p>
            <a:pPr lvl="1">
              <a:lnSpc>
                <a:spcPct val="85000"/>
              </a:lnSpc>
            </a:pPr>
            <a:r>
              <a:rPr lang="en-US" sz="1800" dirty="0" smtClean="0"/>
              <a:t>Control: half of subjects get mugs; give selling price; others give choice prices</a:t>
            </a:r>
          </a:p>
          <a:p>
            <a:pPr lvl="1">
              <a:lnSpc>
                <a:spcPct val="85000"/>
              </a:lnSpc>
            </a:pPr>
            <a:r>
              <a:rPr lang="en-US" sz="1800" dirty="0" smtClean="0"/>
              <a:t>Experimental: told there is a 50% chance of getting a mug; elicited prices they were told would apply if they got the mug</a:t>
            </a:r>
          </a:p>
          <a:p>
            <a:pPr lvl="1">
              <a:lnSpc>
                <a:spcPct val="85000"/>
              </a:lnSpc>
            </a:pPr>
            <a:r>
              <a:rPr lang="en-US" sz="1800" dirty="0" smtClean="0"/>
              <a:t>Those who got a mug give (hypothetical) revised prices</a:t>
            </a:r>
          </a:p>
          <a:p>
            <a:pPr>
              <a:lnSpc>
                <a:spcPct val="85000"/>
              </a:lnSpc>
            </a:pPr>
            <a:r>
              <a:rPr lang="en-US" sz="2000" dirty="0" smtClean="0"/>
              <a:t>All prices elicited with BDM</a:t>
            </a:r>
            <a:endParaRPr lang="en-US" sz="2000" dirty="0"/>
          </a:p>
        </p:txBody>
      </p:sp>
      <p:pic>
        <p:nvPicPr>
          <p:cNvPr id="4" name="Picture 3"/>
          <p:cNvPicPr>
            <a:picLocks noChangeAspect="1"/>
          </p:cNvPicPr>
          <p:nvPr/>
        </p:nvPicPr>
        <p:blipFill>
          <a:blip r:embed="rId2"/>
          <a:stretch>
            <a:fillRect/>
          </a:stretch>
        </p:blipFill>
        <p:spPr>
          <a:xfrm>
            <a:off x="678621" y="2971800"/>
            <a:ext cx="7786757" cy="3352800"/>
          </a:xfrm>
          <a:prstGeom prst="rect">
            <a:avLst/>
          </a:prstGeom>
          <a:ln>
            <a:solidFill>
              <a:schemeClr val="accent1"/>
            </a:solidFill>
          </a:ln>
        </p:spPr>
      </p:pic>
    </p:spTree>
    <p:extLst>
      <p:ext uri="{BB962C8B-B14F-4D97-AF65-F5344CB8AC3E}">
        <p14:creationId xmlns:p14="http://schemas.microsoft.com/office/powerpoint/2010/main" val="4097569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487362"/>
          </a:xfrm>
        </p:spPr>
        <p:txBody>
          <a:bodyPr/>
          <a:lstStyle/>
          <a:p>
            <a:pPr eaLnBrk="1" hangingPunct="1"/>
            <a:r>
              <a:rPr lang="en-US" altLang="en-US" sz="2400" b="1" smtClean="0"/>
              <a:t>“Buyer’s agent study”  (31pairs of Cornell undergrads)</a:t>
            </a:r>
            <a:endParaRPr lang="en-US" altLang="en-US" sz="2400" smtClean="0"/>
          </a:p>
        </p:txBody>
      </p:sp>
      <p:sp>
        <p:nvSpPr>
          <p:cNvPr id="46083" name="Rectangle 3"/>
          <p:cNvSpPr>
            <a:spLocks noGrp="1" noChangeArrowheads="1"/>
          </p:cNvSpPr>
          <p:nvPr>
            <p:ph type="body" idx="1"/>
          </p:nvPr>
        </p:nvSpPr>
        <p:spPr>
          <a:xfrm>
            <a:off x="685800" y="990600"/>
            <a:ext cx="8153400" cy="5029200"/>
          </a:xfrm>
        </p:spPr>
        <p:txBody>
          <a:bodyPr/>
          <a:lstStyle/>
          <a:p>
            <a:pPr eaLnBrk="1" hangingPunct="1">
              <a:lnSpc>
                <a:spcPct val="90000"/>
              </a:lnSpc>
            </a:pPr>
            <a:r>
              <a:rPr lang="en-US" altLang="en-US" sz="2400" dirty="0" smtClean="0"/>
              <a:t>Procedure:	</a:t>
            </a:r>
          </a:p>
          <a:p>
            <a:pPr lvl="1" eaLnBrk="1" hangingPunct="1">
              <a:lnSpc>
                <a:spcPct val="90000"/>
              </a:lnSpc>
            </a:pPr>
            <a:r>
              <a:rPr lang="en-US" altLang="en-US" sz="2400" dirty="0" smtClean="0"/>
              <a:t>Owners given mugs and asked for minimum selling prices</a:t>
            </a:r>
          </a:p>
          <a:p>
            <a:pPr lvl="1" eaLnBrk="1" hangingPunct="1">
              <a:lnSpc>
                <a:spcPct val="90000"/>
              </a:lnSpc>
            </a:pPr>
            <a:r>
              <a:rPr lang="en-US" altLang="en-US" sz="2400" dirty="0" smtClean="0"/>
              <a:t>Buyer’s agents given $10 with which to purchase mug.  If their offer is accepted they can keep the difference, but not the mug.  If rejected, they get nothing.</a:t>
            </a:r>
          </a:p>
          <a:p>
            <a:pPr eaLnBrk="1" hangingPunct="1">
              <a:lnSpc>
                <a:spcPct val="90000"/>
              </a:lnSpc>
            </a:pPr>
            <a:r>
              <a:rPr lang="en-US" altLang="en-US" sz="2400" dirty="0" smtClean="0"/>
              <a:t>Results:		</a:t>
            </a:r>
          </a:p>
          <a:p>
            <a:pPr lvl="1" eaLnBrk="1" hangingPunct="1">
              <a:lnSpc>
                <a:spcPct val="90000"/>
              </a:lnSpc>
            </a:pPr>
            <a:r>
              <a:rPr lang="en-US" altLang="en-US" sz="2000" dirty="0" smtClean="0"/>
              <a:t>mean minimum selling price: $6.98  (EV-maximizing offer= $7.00</a:t>
            </a:r>
          </a:p>
          <a:p>
            <a:pPr lvl="1" eaLnBrk="1" hangingPunct="1">
              <a:lnSpc>
                <a:spcPct val="90000"/>
              </a:lnSpc>
            </a:pPr>
            <a:r>
              <a:rPr lang="en-US" altLang="en-US" sz="2000" dirty="0" smtClean="0"/>
              <a:t>mean offer: $5.54 (p&lt;.01).  Only 29% of offers accepted.</a:t>
            </a:r>
          </a:p>
          <a:p>
            <a:pPr lvl="1" eaLnBrk="1" hangingPunct="1">
              <a:lnSpc>
                <a:spcPct val="90000"/>
              </a:lnSpc>
            </a:pPr>
            <a:r>
              <a:rPr lang="en-US" altLang="en-US" sz="2000" dirty="0" smtClean="0"/>
              <a:t>average earnings of agents: E.V.=$.85	</a:t>
            </a:r>
          </a:p>
          <a:p>
            <a:pPr lvl="1" eaLnBrk="1" hangingPunct="1">
              <a:lnSpc>
                <a:spcPct val="90000"/>
              </a:lnSpc>
            </a:pPr>
            <a:r>
              <a:rPr lang="en-US" altLang="en-US" sz="2000" dirty="0" smtClean="0"/>
              <a:t>At offer of $7.00:	E.V. of agent earnings=$2.00</a:t>
            </a:r>
          </a:p>
          <a:p>
            <a:pPr lvl="1" eaLnBrk="1" hangingPunct="1">
              <a:lnSpc>
                <a:spcPct val="90000"/>
              </a:lnSpc>
              <a:buFontTx/>
              <a:buNone/>
            </a:pPr>
            <a:r>
              <a:rPr lang="en-US" altLang="en-US" sz="2000" dirty="0" smtClean="0"/>
              <a:t>				66% of offers would be accepted.</a:t>
            </a:r>
          </a:p>
        </p:txBody>
      </p:sp>
      <p:sp>
        <p:nvSpPr>
          <p:cNvPr id="4" name="Rectangle 3"/>
          <p:cNvSpPr/>
          <p:nvPr/>
        </p:nvSpPr>
        <p:spPr>
          <a:xfrm>
            <a:off x="180392" y="6038461"/>
            <a:ext cx="8518849" cy="683264"/>
          </a:xfrm>
          <a:prstGeom prst="rect">
            <a:avLst/>
          </a:prstGeom>
          <a:ln>
            <a:solidFill>
              <a:schemeClr val="tx1"/>
            </a:solidFill>
          </a:ln>
        </p:spPr>
        <p:txBody>
          <a:bodyPr wrap="square">
            <a:spAutoFit/>
          </a:bodyPr>
          <a:lstStyle/>
          <a:p>
            <a:r>
              <a:rPr lang="en-US" sz="1600" dirty="0" err="1">
                <a:latin typeface="Times New Roman" panose="02020603050405020304" pitchFamily="18" charset="0"/>
                <a:ea typeface="Times New Roman" panose="02020603050405020304" pitchFamily="18" charset="0"/>
              </a:rPr>
              <a:t>VanBoven</a:t>
            </a:r>
            <a:r>
              <a:rPr lang="en-US" sz="1600" dirty="0">
                <a:latin typeface="Times New Roman" panose="02020603050405020304" pitchFamily="18" charset="0"/>
                <a:ea typeface="Times New Roman" panose="02020603050405020304" pitchFamily="18" charset="0"/>
              </a:rPr>
              <a:t>, L., Dunning, D. &amp; Loewenstein, G. (2000) </a:t>
            </a:r>
            <a:r>
              <a:rPr lang="en-US" sz="1600" dirty="0">
                <a:solidFill>
                  <a:srgbClr val="0000FF"/>
                </a:solidFill>
                <a:latin typeface="Times New Roman" panose="02020603050405020304" pitchFamily="18" charset="0"/>
                <a:ea typeface="Times New Roman" panose="02020603050405020304" pitchFamily="18" charset="0"/>
                <a:hlinkClick r:id="rId3"/>
              </a:rPr>
              <a:t>Egocentric empathy gaps between owners and buyers: Misperceptions of the endowment effect</a:t>
            </a:r>
            <a:r>
              <a:rPr lang="en-US" sz="1600" dirty="0">
                <a:latin typeface="Times New Roman" panose="02020603050405020304" pitchFamily="18" charset="0"/>
                <a:ea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rPr>
              <a:t>Journal of Personality and Social Psychology, 79(1)</a:t>
            </a:r>
            <a:r>
              <a:rPr lang="en-US" sz="1600" dirty="0">
                <a:latin typeface="Times New Roman" panose="02020603050405020304" pitchFamily="18" charset="0"/>
                <a:ea typeface="Times New Roman" panose="02020603050405020304" pitchFamily="18" charset="0"/>
              </a:rPr>
              <a:t>, 66-76. </a:t>
            </a:r>
            <a:endParaRPr lang="en-US" sz="1600" dirty="0"/>
          </a:p>
        </p:txBody>
      </p:sp>
    </p:spTree>
    <p:extLst>
      <p:ext uri="{BB962C8B-B14F-4D97-AF65-F5344CB8AC3E}">
        <p14:creationId xmlns:p14="http://schemas.microsoft.com/office/powerpoint/2010/main" val="3188996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20755</TotalTime>
  <Words>5037</Words>
  <Application>Microsoft Office PowerPoint</Application>
  <PresentationFormat>On-screen Show (4:3)</PresentationFormat>
  <Paragraphs>546</Paragraphs>
  <Slides>73</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1_Default Design</vt:lpstr>
      <vt:lpstr>Document</vt:lpstr>
      <vt:lpstr>Chart</vt:lpstr>
      <vt:lpstr>Misunderstanding and Mispredicting Preferences</vt:lpstr>
      <vt:lpstr>PowerPoint Presentation</vt:lpstr>
      <vt:lpstr>PowerPoint Presentation</vt:lpstr>
      <vt:lpstr>PowerPoint Presentation</vt:lpstr>
      <vt:lpstr>PowerPoint Presentation</vt:lpstr>
      <vt:lpstr>PowerPoint Presentation</vt:lpstr>
      <vt:lpstr>Are people aware of the endowment effect?</vt:lpstr>
      <vt:lpstr>PowerPoint Presentation</vt:lpstr>
      <vt:lpstr>“Buyer’s agent study”  (31pairs of Cornell undergrads)</vt:lpstr>
      <vt:lpstr>Debiasing study  (study 5 from paper)</vt:lpstr>
      <vt:lpstr>Repeated markets study; learning from experience? </vt:lpstr>
      <vt:lpstr>Three field studies documenting projection bias..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Sexual Arousal</vt:lpstr>
      <vt:lpstr>PowerPoint Presentation</vt:lpstr>
      <vt:lpstr>Selected findings What would you do for sex?</vt:lpstr>
      <vt:lpstr>Safe sex</vt:lpstr>
      <vt:lpstr>Impatience</vt:lpstr>
      <vt:lpstr>Risk-taking</vt:lpstr>
      <vt:lpstr>PowerPoint Presentation</vt:lpstr>
      <vt:lpstr>Varieties of hot-cold empathy gaps... </vt:lpstr>
      <vt:lpstr>Thirst (prospective &amp; interpersonal)</vt:lpstr>
      <vt:lpstr>Main measures</vt:lpstr>
      <vt:lpstr>PowerPoint Presentation</vt:lpstr>
      <vt:lpstr>Results</vt:lpstr>
      <vt:lpstr>PowerPoint Presentation</vt:lpstr>
      <vt:lpstr>Hot-cold empathy gaps: Fear</vt:lpstr>
      <vt:lpstr>Hot-cold empathy gaps Fear (with Leaf Van Boven, Ned Welch and David Dunning)</vt:lpstr>
      <vt:lpstr>Applications</vt:lpstr>
      <vt:lpstr>Badger, G.J, Bickel, W.K., Giordano, L.A., Jacobs, E.A. Loewenstein, G. (2007). Altered States:  The Impact Of Immediate Craving On The Valuation Of Current And Future Opioids.  Journal of Health Economics. 26(5), 865-876.</vt:lpstr>
      <vt:lpstr>PowerPoint Presentation</vt:lpstr>
      <vt:lpstr>Results</vt:lpstr>
      <vt:lpstr>PowerPoint Presentation</vt:lpstr>
      <vt:lpstr>PowerPoint Presentation</vt:lpstr>
      <vt:lpstr>Suicide</vt:lpstr>
      <vt:lpstr>PowerPoint Presentation</vt:lpstr>
      <vt:lpstr>End of life decision making</vt:lpstr>
      <vt:lpstr>Bryce, Loewenstein, Arnold, Schooler , Wax &amp; Angus (2004). Quality of death: Assessing the importance placed on end-of-life treatment in the intensive-care unit. Medical Care, 42, 423-431</vt:lpstr>
      <vt:lpstr>PowerPoint Presentation</vt:lpstr>
      <vt:lpstr>PowerPoint Presentation</vt:lpstr>
      <vt:lpstr>Torture</vt:lpstr>
      <vt:lpstr>PowerPoint Presentation</vt:lpstr>
      <vt:lpstr>PowerPoint Presentation</vt:lpstr>
      <vt:lpstr>PowerPoint Presentation</vt:lpstr>
      <vt:lpstr>PowerPoint Presentation</vt:lpstr>
      <vt:lpstr>PowerPoint Presentation</vt:lpstr>
      <vt:lpstr>Possible causes of the discrepancy</vt:lpstr>
      <vt:lpstr>Test of mismatch: within-subject study of kidney transplant and dialysis</vt:lpstr>
      <vt:lpstr>PowerPoint Presentation</vt:lpstr>
      <vt:lpstr>bad scales?</vt:lpstr>
      <vt:lpstr>Baron, J. Asch, D.A., Fagerlin, A., Jepson, C., Loewenstein, G., Riis, J., Stineman, M.G. and Ubel, P.A.  (forthcoming).  The effect of Assessment method on the discrepancy between judgments of health disorders people have and do not have: A Web study. Medical Decision Making, 123(5), 422-434.</vt:lpstr>
      <vt:lpstr>results…</vt:lpstr>
      <vt:lpstr>Scale recalibration in lung disease:</vt:lpstr>
      <vt:lpstr>Possible results 1: Recalibration</vt:lpstr>
      <vt:lpstr>Possible results 2:  No Recalibration</vt:lpstr>
      <vt:lpstr>Lung scenario ratings: sick patients and health public</vt:lpstr>
      <vt:lpstr>Are they using the scale differently?</vt:lpstr>
      <vt:lpstr>Self-deception by patients?</vt:lpstr>
      <vt:lpstr>Please tap the button below that best describes the mood you were feeling just before the Palm Pilot beeped:</vt:lpstr>
      <vt:lpstr>Main results</vt:lpstr>
      <vt:lpstr>Summary</vt:lpstr>
      <vt:lpstr>Disability ratings are influenced by a failure to consider adaptation</vt:lpstr>
      <vt:lpstr>Adaptation Results </vt:lpstr>
      <vt:lpstr>PowerPoint Presentation</vt:lpstr>
      <vt:lpstr>PowerPoint Presentation</vt:lpstr>
      <vt:lpstr>In sum..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Side of Emotion</dc:title>
  <dc:creator>Schofield</dc:creator>
  <cp:lastModifiedBy>Sall, Emily DePuy</cp:lastModifiedBy>
  <cp:revision>120</cp:revision>
  <dcterms:created xsi:type="dcterms:W3CDTF">2008-05-14T22:56:40Z</dcterms:created>
  <dcterms:modified xsi:type="dcterms:W3CDTF">2016-06-30T19:45:43Z</dcterms:modified>
</cp:coreProperties>
</file>